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6" r:id="rId7"/>
    <p:sldId id="261" r:id="rId8"/>
    <p:sldId id="262" r:id="rId9"/>
    <p:sldId id="263" r:id="rId10"/>
    <p:sldId id="267" r:id="rId11"/>
    <p:sldId id="265"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92"/>
    <p:restoredTop sz="94715"/>
  </p:normalViewPr>
  <p:slideViewPr>
    <p:cSldViewPr snapToGrid="0">
      <p:cViewPr varScale="1">
        <p:scale>
          <a:sx n="118" d="100"/>
          <a:sy n="118" d="100"/>
        </p:scale>
        <p:origin x="4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5666-D00A-7F80-6227-30B3E98273D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211D294-3D4A-DA1F-9321-61556C1AF4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F153DD9-4CF4-9A4B-BEA6-DD27864DFBEF}"/>
              </a:ext>
            </a:extLst>
          </p:cNvPr>
          <p:cNvSpPr>
            <a:spLocks noGrp="1"/>
          </p:cNvSpPr>
          <p:nvPr>
            <p:ph type="dt" sz="half" idx="10"/>
          </p:nvPr>
        </p:nvSpPr>
        <p:spPr/>
        <p:txBody>
          <a:bodyPr/>
          <a:lstStyle/>
          <a:p>
            <a:fld id="{E9951065-14F6-924A-A17A-A6851CA16A58}" type="datetimeFigureOut">
              <a:rPr lang="en-US" smtClean="0"/>
              <a:t>7/24/25</a:t>
            </a:fld>
            <a:endParaRPr lang="en-US"/>
          </a:p>
        </p:txBody>
      </p:sp>
      <p:sp>
        <p:nvSpPr>
          <p:cNvPr id="5" name="Footer Placeholder 4">
            <a:extLst>
              <a:ext uri="{FF2B5EF4-FFF2-40B4-BE49-F238E27FC236}">
                <a16:creationId xmlns:a16="http://schemas.microsoft.com/office/drawing/2014/main" id="{B18EE0E5-5541-33E7-62A0-44ED2E6D48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63B2B8-4555-B6E4-1FE3-C8C8E3E6D980}"/>
              </a:ext>
            </a:extLst>
          </p:cNvPr>
          <p:cNvSpPr>
            <a:spLocks noGrp="1"/>
          </p:cNvSpPr>
          <p:nvPr>
            <p:ph type="sldNum" sz="quarter" idx="12"/>
          </p:nvPr>
        </p:nvSpPr>
        <p:spPr/>
        <p:txBody>
          <a:bodyPr/>
          <a:lstStyle/>
          <a:p>
            <a:fld id="{C52525B6-3AAD-4542-8889-8D95149B61D3}" type="slidenum">
              <a:rPr lang="en-US" smtClean="0"/>
              <a:t>‹#›</a:t>
            </a:fld>
            <a:endParaRPr lang="en-US"/>
          </a:p>
        </p:txBody>
      </p:sp>
    </p:spTree>
    <p:extLst>
      <p:ext uri="{BB962C8B-B14F-4D97-AF65-F5344CB8AC3E}">
        <p14:creationId xmlns:p14="http://schemas.microsoft.com/office/powerpoint/2010/main" val="910555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0C95E-13C2-BF34-4236-00E2502879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2266E6-D76B-E66D-1EC6-B76B52DF72A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A828DBD-7C94-20E1-CF31-99946AEA928F}"/>
              </a:ext>
            </a:extLst>
          </p:cNvPr>
          <p:cNvSpPr>
            <a:spLocks noGrp="1"/>
          </p:cNvSpPr>
          <p:nvPr>
            <p:ph type="dt" sz="half" idx="10"/>
          </p:nvPr>
        </p:nvSpPr>
        <p:spPr/>
        <p:txBody>
          <a:bodyPr/>
          <a:lstStyle/>
          <a:p>
            <a:fld id="{E9951065-14F6-924A-A17A-A6851CA16A58}" type="datetimeFigureOut">
              <a:rPr lang="en-US" smtClean="0"/>
              <a:t>7/24/25</a:t>
            </a:fld>
            <a:endParaRPr lang="en-US"/>
          </a:p>
        </p:txBody>
      </p:sp>
      <p:sp>
        <p:nvSpPr>
          <p:cNvPr id="5" name="Footer Placeholder 4">
            <a:extLst>
              <a:ext uri="{FF2B5EF4-FFF2-40B4-BE49-F238E27FC236}">
                <a16:creationId xmlns:a16="http://schemas.microsoft.com/office/drawing/2014/main" id="{2E94B473-1322-16C4-5763-CAEF53FA7B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E729E2-DD64-9467-6B33-27AB80683521}"/>
              </a:ext>
            </a:extLst>
          </p:cNvPr>
          <p:cNvSpPr>
            <a:spLocks noGrp="1"/>
          </p:cNvSpPr>
          <p:nvPr>
            <p:ph type="sldNum" sz="quarter" idx="12"/>
          </p:nvPr>
        </p:nvSpPr>
        <p:spPr/>
        <p:txBody>
          <a:bodyPr/>
          <a:lstStyle/>
          <a:p>
            <a:fld id="{C52525B6-3AAD-4542-8889-8D95149B61D3}" type="slidenum">
              <a:rPr lang="en-US" smtClean="0"/>
              <a:t>‹#›</a:t>
            </a:fld>
            <a:endParaRPr lang="en-US"/>
          </a:p>
        </p:txBody>
      </p:sp>
    </p:spTree>
    <p:extLst>
      <p:ext uri="{BB962C8B-B14F-4D97-AF65-F5344CB8AC3E}">
        <p14:creationId xmlns:p14="http://schemas.microsoft.com/office/powerpoint/2010/main" val="1514092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0BCE22-E0F1-0C13-7887-7FC754E65B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AD96122-A9E6-2641-9B24-992654C5B4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660471-20B8-6517-CB8A-C060A11993CD}"/>
              </a:ext>
            </a:extLst>
          </p:cNvPr>
          <p:cNvSpPr>
            <a:spLocks noGrp="1"/>
          </p:cNvSpPr>
          <p:nvPr>
            <p:ph type="dt" sz="half" idx="10"/>
          </p:nvPr>
        </p:nvSpPr>
        <p:spPr/>
        <p:txBody>
          <a:bodyPr/>
          <a:lstStyle/>
          <a:p>
            <a:fld id="{E9951065-14F6-924A-A17A-A6851CA16A58}" type="datetimeFigureOut">
              <a:rPr lang="en-US" smtClean="0"/>
              <a:t>7/24/25</a:t>
            </a:fld>
            <a:endParaRPr lang="en-US"/>
          </a:p>
        </p:txBody>
      </p:sp>
      <p:sp>
        <p:nvSpPr>
          <p:cNvPr id="5" name="Footer Placeholder 4">
            <a:extLst>
              <a:ext uri="{FF2B5EF4-FFF2-40B4-BE49-F238E27FC236}">
                <a16:creationId xmlns:a16="http://schemas.microsoft.com/office/drawing/2014/main" id="{D68D5C20-863B-459A-A958-67466E99B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2267B3-F2E7-361C-60AB-075FCE1FAAB7}"/>
              </a:ext>
            </a:extLst>
          </p:cNvPr>
          <p:cNvSpPr>
            <a:spLocks noGrp="1"/>
          </p:cNvSpPr>
          <p:nvPr>
            <p:ph type="sldNum" sz="quarter" idx="12"/>
          </p:nvPr>
        </p:nvSpPr>
        <p:spPr/>
        <p:txBody>
          <a:bodyPr/>
          <a:lstStyle/>
          <a:p>
            <a:fld id="{C52525B6-3AAD-4542-8889-8D95149B61D3}" type="slidenum">
              <a:rPr lang="en-US" smtClean="0"/>
              <a:t>‹#›</a:t>
            </a:fld>
            <a:endParaRPr lang="en-US"/>
          </a:p>
        </p:txBody>
      </p:sp>
    </p:spTree>
    <p:extLst>
      <p:ext uri="{BB962C8B-B14F-4D97-AF65-F5344CB8AC3E}">
        <p14:creationId xmlns:p14="http://schemas.microsoft.com/office/powerpoint/2010/main" val="3105979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71968-1835-BE26-34AB-F76E933628F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3E14D3F-34AE-6298-84E0-028CC60CFF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B2F0D21-9F42-E292-1DDC-2F0A14E749FD}"/>
              </a:ext>
            </a:extLst>
          </p:cNvPr>
          <p:cNvSpPr>
            <a:spLocks noGrp="1"/>
          </p:cNvSpPr>
          <p:nvPr>
            <p:ph type="dt" sz="half" idx="10"/>
          </p:nvPr>
        </p:nvSpPr>
        <p:spPr/>
        <p:txBody>
          <a:bodyPr/>
          <a:lstStyle/>
          <a:p>
            <a:fld id="{E9951065-14F6-924A-A17A-A6851CA16A58}" type="datetimeFigureOut">
              <a:rPr lang="en-US" smtClean="0"/>
              <a:t>7/24/25</a:t>
            </a:fld>
            <a:endParaRPr lang="en-US"/>
          </a:p>
        </p:txBody>
      </p:sp>
      <p:sp>
        <p:nvSpPr>
          <p:cNvPr id="5" name="Footer Placeholder 4">
            <a:extLst>
              <a:ext uri="{FF2B5EF4-FFF2-40B4-BE49-F238E27FC236}">
                <a16:creationId xmlns:a16="http://schemas.microsoft.com/office/drawing/2014/main" id="{E5F452F5-4FE1-25D2-4033-90DE975B5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C9849-7436-C1CE-EC66-B64DF62AB1D0}"/>
              </a:ext>
            </a:extLst>
          </p:cNvPr>
          <p:cNvSpPr>
            <a:spLocks noGrp="1"/>
          </p:cNvSpPr>
          <p:nvPr>
            <p:ph type="sldNum" sz="quarter" idx="12"/>
          </p:nvPr>
        </p:nvSpPr>
        <p:spPr/>
        <p:txBody>
          <a:bodyPr/>
          <a:lstStyle/>
          <a:p>
            <a:fld id="{C52525B6-3AAD-4542-8889-8D95149B61D3}" type="slidenum">
              <a:rPr lang="en-US" smtClean="0"/>
              <a:t>‹#›</a:t>
            </a:fld>
            <a:endParaRPr lang="en-US"/>
          </a:p>
        </p:txBody>
      </p:sp>
    </p:spTree>
    <p:extLst>
      <p:ext uri="{BB962C8B-B14F-4D97-AF65-F5344CB8AC3E}">
        <p14:creationId xmlns:p14="http://schemas.microsoft.com/office/powerpoint/2010/main" val="107943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6B82A-F82A-FDB9-6DE3-8007C3AAA06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87A42D8-F997-F291-5958-A27CDD164D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77CD72D-1DD3-C4CE-23F4-4BBECB323610}"/>
              </a:ext>
            </a:extLst>
          </p:cNvPr>
          <p:cNvSpPr>
            <a:spLocks noGrp="1"/>
          </p:cNvSpPr>
          <p:nvPr>
            <p:ph type="dt" sz="half" idx="10"/>
          </p:nvPr>
        </p:nvSpPr>
        <p:spPr/>
        <p:txBody>
          <a:bodyPr/>
          <a:lstStyle/>
          <a:p>
            <a:fld id="{E9951065-14F6-924A-A17A-A6851CA16A58}" type="datetimeFigureOut">
              <a:rPr lang="en-US" smtClean="0"/>
              <a:t>7/24/25</a:t>
            </a:fld>
            <a:endParaRPr lang="en-US"/>
          </a:p>
        </p:txBody>
      </p:sp>
      <p:sp>
        <p:nvSpPr>
          <p:cNvPr id="5" name="Footer Placeholder 4">
            <a:extLst>
              <a:ext uri="{FF2B5EF4-FFF2-40B4-BE49-F238E27FC236}">
                <a16:creationId xmlns:a16="http://schemas.microsoft.com/office/drawing/2014/main" id="{48461077-7F60-2930-ECE0-89A806485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AD690-D809-070C-3A6C-1244A7AAA59B}"/>
              </a:ext>
            </a:extLst>
          </p:cNvPr>
          <p:cNvSpPr>
            <a:spLocks noGrp="1"/>
          </p:cNvSpPr>
          <p:nvPr>
            <p:ph type="sldNum" sz="quarter" idx="12"/>
          </p:nvPr>
        </p:nvSpPr>
        <p:spPr/>
        <p:txBody>
          <a:bodyPr/>
          <a:lstStyle/>
          <a:p>
            <a:fld id="{C52525B6-3AAD-4542-8889-8D95149B61D3}" type="slidenum">
              <a:rPr lang="en-US" smtClean="0"/>
              <a:t>‹#›</a:t>
            </a:fld>
            <a:endParaRPr lang="en-US"/>
          </a:p>
        </p:txBody>
      </p:sp>
    </p:spTree>
    <p:extLst>
      <p:ext uri="{BB962C8B-B14F-4D97-AF65-F5344CB8AC3E}">
        <p14:creationId xmlns:p14="http://schemas.microsoft.com/office/powerpoint/2010/main" val="66903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A4BFE-B2D8-362A-CDB3-8A6AB05367F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B4856CA-2CCE-AF2C-5EC8-356288AD59E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86F6766-986F-50CF-408F-CA1D16C5EE3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87A5602-49AD-B104-E298-FCC49788A3CB}"/>
              </a:ext>
            </a:extLst>
          </p:cNvPr>
          <p:cNvSpPr>
            <a:spLocks noGrp="1"/>
          </p:cNvSpPr>
          <p:nvPr>
            <p:ph type="dt" sz="half" idx="10"/>
          </p:nvPr>
        </p:nvSpPr>
        <p:spPr/>
        <p:txBody>
          <a:bodyPr/>
          <a:lstStyle/>
          <a:p>
            <a:fld id="{E9951065-14F6-924A-A17A-A6851CA16A58}" type="datetimeFigureOut">
              <a:rPr lang="en-US" smtClean="0"/>
              <a:t>7/24/25</a:t>
            </a:fld>
            <a:endParaRPr lang="en-US"/>
          </a:p>
        </p:txBody>
      </p:sp>
      <p:sp>
        <p:nvSpPr>
          <p:cNvPr id="6" name="Footer Placeholder 5">
            <a:extLst>
              <a:ext uri="{FF2B5EF4-FFF2-40B4-BE49-F238E27FC236}">
                <a16:creationId xmlns:a16="http://schemas.microsoft.com/office/drawing/2014/main" id="{0D8A147C-BC0A-CED7-77D8-05F3A65475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1E3ED3-C19A-6B41-C494-DB5452DF919D}"/>
              </a:ext>
            </a:extLst>
          </p:cNvPr>
          <p:cNvSpPr>
            <a:spLocks noGrp="1"/>
          </p:cNvSpPr>
          <p:nvPr>
            <p:ph type="sldNum" sz="quarter" idx="12"/>
          </p:nvPr>
        </p:nvSpPr>
        <p:spPr/>
        <p:txBody>
          <a:bodyPr/>
          <a:lstStyle/>
          <a:p>
            <a:fld id="{C52525B6-3AAD-4542-8889-8D95149B61D3}" type="slidenum">
              <a:rPr lang="en-US" smtClean="0"/>
              <a:t>‹#›</a:t>
            </a:fld>
            <a:endParaRPr lang="en-US"/>
          </a:p>
        </p:txBody>
      </p:sp>
    </p:spTree>
    <p:extLst>
      <p:ext uri="{BB962C8B-B14F-4D97-AF65-F5344CB8AC3E}">
        <p14:creationId xmlns:p14="http://schemas.microsoft.com/office/powerpoint/2010/main" val="228887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259E0-86FB-9122-16D2-F3FE2F3D452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D6FE3B-71AF-4BA5-5C7C-63633BF9D6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62ABA0B-6FA8-B881-48B8-D8D106C1D3E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C247C88-0486-5EA8-9576-FDD0EDECBB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7E1C941-7D28-8F4B-0C91-BD7FFC3CD5D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94C6F76-651E-5541-A42B-736BAD9D25AC}"/>
              </a:ext>
            </a:extLst>
          </p:cNvPr>
          <p:cNvSpPr>
            <a:spLocks noGrp="1"/>
          </p:cNvSpPr>
          <p:nvPr>
            <p:ph type="dt" sz="half" idx="10"/>
          </p:nvPr>
        </p:nvSpPr>
        <p:spPr/>
        <p:txBody>
          <a:bodyPr/>
          <a:lstStyle/>
          <a:p>
            <a:fld id="{E9951065-14F6-924A-A17A-A6851CA16A58}" type="datetimeFigureOut">
              <a:rPr lang="en-US" smtClean="0"/>
              <a:t>7/24/25</a:t>
            </a:fld>
            <a:endParaRPr lang="en-US"/>
          </a:p>
        </p:txBody>
      </p:sp>
      <p:sp>
        <p:nvSpPr>
          <p:cNvPr id="8" name="Footer Placeholder 7">
            <a:extLst>
              <a:ext uri="{FF2B5EF4-FFF2-40B4-BE49-F238E27FC236}">
                <a16:creationId xmlns:a16="http://schemas.microsoft.com/office/drawing/2014/main" id="{E807D5B8-207A-2244-F789-580F45F8F0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D2F79D-719B-754C-6128-527CC18DF3DE}"/>
              </a:ext>
            </a:extLst>
          </p:cNvPr>
          <p:cNvSpPr>
            <a:spLocks noGrp="1"/>
          </p:cNvSpPr>
          <p:nvPr>
            <p:ph type="sldNum" sz="quarter" idx="12"/>
          </p:nvPr>
        </p:nvSpPr>
        <p:spPr/>
        <p:txBody>
          <a:bodyPr/>
          <a:lstStyle/>
          <a:p>
            <a:fld id="{C52525B6-3AAD-4542-8889-8D95149B61D3}" type="slidenum">
              <a:rPr lang="en-US" smtClean="0"/>
              <a:t>‹#›</a:t>
            </a:fld>
            <a:endParaRPr lang="en-US"/>
          </a:p>
        </p:txBody>
      </p:sp>
    </p:spTree>
    <p:extLst>
      <p:ext uri="{BB962C8B-B14F-4D97-AF65-F5344CB8AC3E}">
        <p14:creationId xmlns:p14="http://schemas.microsoft.com/office/powerpoint/2010/main" val="209259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6FE4C-0C51-60E8-9A03-FAFBE709A3B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5C3CBF4-D2A0-98C3-9ADE-1BE8D1054A86}"/>
              </a:ext>
            </a:extLst>
          </p:cNvPr>
          <p:cNvSpPr>
            <a:spLocks noGrp="1"/>
          </p:cNvSpPr>
          <p:nvPr>
            <p:ph type="dt" sz="half" idx="10"/>
          </p:nvPr>
        </p:nvSpPr>
        <p:spPr/>
        <p:txBody>
          <a:bodyPr/>
          <a:lstStyle/>
          <a:p>
            <a:fld id="{E9951065-14F6-924A-A17A-A6851CA16A58}" type="datetimeFigureOut">
              <a:rPr lang="en-US" smtClean="0"/>
              <a:t>7/24/25</a:t>
            </a:fld>
            <a:endParaRPr lang="en-US"/>
          </a:p>
        </p:txBody>
      </p:sp>
      <p:sp>
        <p:nvSpPr>
          <p:cNvPr id="4" name="Footer Placeholder 3">
            <a:extLst>
              <a:ext uri="{FF2B5EF4-FFF2-40B4-BE49-F238E27FC236}">
                <a16:creationId xmlns:a16="http://schemas.microsoft.com/office/drawing/2014/main" id="{0BD9F7A5-A8A7-128D-965D-8A23CDB66B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FC337C-0C2A-AC39-4881-2E97B824A345}"/>
              </a:ext>
            </a:extLst>
          </p:cNvPr>
          <p:cNvSpPr>
            <a:spLocks noGrp="1"/>
          </p:cNvSpPr>
          <p:nvPr>
            <p:ph type="sldNum" sz="quarter" idx="12"/>
          </p:nvPr>
        </p:nvSpPr>
        <p:spPr/>
        <p:txBody>
          <a:bodyPr/>
          <a:lstStyle/>
          <a:p>
            <a:fld id="{C52525B6-3AAD-4542-8889-8D95149B61D3}" type="slidenum">
              <a:rPr lang="en-US" smtClean="0"/>
              <a:t>‹#›</a:t>
            </a:fld>
            <a:endParaRPr lang="en-US"/>
          </a:p>
        </p:txBody>
      </p:sp>
    </p:spTree>
    <p:extLst>
      <p:ext uri="{BB962C8B-B14F-4D97-AF65-F5344CB8AC3E}">
        <p14:creationId xmlns:p14="http://schemas.microsoft.com/office/powerpoint/2010/main" val="1540081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4597BF-D280-8516-88CB-8C265F215C9C}"/>
              </a:ext>
            </a:extLst>
          </p:cNvPr>
          <p:cNvSpPr>
            <a:spLocks noGrp="1"/>
          </p:cNvSpPr>
          <p:nvPr>
            <p:ph type="dt" sz="half" idx="10"/>
          </p:nvPr>
        </p:nvSpPr>
        <p:spPr/>
        <p:txBody>
          <a:bodyPr/>
          <a:lstStyle/>
          <a:p>
            <a:fld id="{E9951065-14F6-924A-A17A-A6851CA16A58}" type="datetimeFigureOut">
              <a:rPr lang="en-US" smtClean="0"/>
              <a:t>7/24/25</a:t>
            </a:fld>
            <a:endParaRPr lang="en-US"/>
          </a:p>
        </p:txBody>
      </p:sp>
      <p:sp>
        <p:nvSpPr>
          <p:cNvPr id="3" name="Footer Placeholder 2">
            <a:extLst>
              <a:ext uri="{FF2B5EF4-FFF2-40B4-BE49-F238E27FC236}">
                <a16:creationId xmlns:a16="http://schemas.microsoft.com/office/drawing/2014/main" id="{6D2D681C-3B10-12CF-1363-76FB57CF2F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B44076-3331-29C6-B96E-EB3841CADBD7}"/>
              </a:ext>
            </a:extLst>
          </p:cNvPr>
          <p:cNvSpPr>
            <a:spLocks noGrp="1"/>
          </p:cNvSpPr>
          <p:nvPr>
            <p:ph type="sldNum" sz="quarter" idx="12"/>
          </p:nvPr>
        </p:nvSpPr>
        <p:spPr/>
        <p:txBody>
          <a:bodyPr/>
          <a:lstStyle/>
          <a:p>
            <a:fld id="{C52525B6-3AAD-4542-8889-8D95149B61D3}" type="slidenum">
              <a:rPr lang="en-US" smtClean="0"/>
              <a:t>‹#›</a:t>
            </a:fld>
            <a:endParaRPr lang="en-US"/>
          </a:p>
        </p:txBody>
      </p:sp>
    </p:spTree>
    <p:extLst>
      <p:ext uri="{BB962C8B-B14F-4D97-AF65-F5344CB8AC3E}">
        <p14:creationId xmlns:p14="http://schemas.microsoft.com/office/powerpoint/2010/main" val="970835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3A199-8BA5-8F7D-9987-029B4018E81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B0BE224-2EE1-749E-8649-179BAC682B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C85E96A-E726-EA8E-B220-095556172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13513D3-7087-9D14-AC33-0F0881DAD53B}"/>
              </a:ext>
            </a:extLst>
          </p:cNvPr>
          <p:cNvSpPr>
            <a:spLocks noGrp="1"/>
          </p:cNvSpPr>
          <p:nvPr>
            <p:ph type="dt" sz="half" idx="10"/>
          </p:nvPr>
        </p:nvSpPr>
        <p:spPr/>
        <p:txBody>
          <a:bodyPr/>
          <a:lstStyle/>
          <a:p>
            <a:fld id="{E9951065-14F6-924A-A17A-A6851CA16A58}" type="datetimeFigureOut">
              <a:rPr lang="en-US" smtClean="0"/>
              <a:t>7/24/25</a:t>
            </a:fld>
            <a:endParaRPr lang="en-US"/>
          </a:p>
        </p:txBody>
      </p:sp>
      <p:sp>
        <p:nvSpPr>
          <p:cNvPr id="6" name="Footer Placeholder 5">
            <a:extLst>
              <a:ext uri="{FF2B5EF4-FFF2-40B4-BE49-F238E27FC236}">
                <a16:creationId xmlns:a16="http://schemas.microsoft.com/office/drawing/2014/main" id="{F1AB4087-DD02-5376-73C3-0BDB398BC0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EBE09E-C7AF-2C57-FDD0-21CC53C5DA6A}"/>
              </a:ext>
            </a:extLst>
          </p:cNvPr>
          <p:cNvSpPr>
            <a:spLocks noGrp="1"/>
          </p:cNvSpPr>
          <p:nvPr>
            <p:ph type="sldNum" sz="quarter" idx="12"/>
          </p:nvPr>
        </p:nvSpPr>
        <p:spPr/>
        <p:txBody>
          <a:bodyPr/>
          <a:lstStyle/>
          <a:p>
            <a:fld id="{C52525B6-3AAD-4542-8889-8D95149B61D3}" type="slidenum">
              <a:rPr lang="en-US" smtClean="0"/>
              <a:t>‹#›</a:t>
            </a:fld>
            <a:endParaRPr lang="en-US"/>
          </a:p>
        </p:txBody>
      </p:sp>
    </p:spTree>
    <p:extLst>
      <p:ext uri="{BB962C8B-B14F-4D97-AF65-F5344CB8AC3E}">
        <p14:creationId xmlns:p14="http://schemas.microsoft.com/office/powerpoint/2010/main" val="1176319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867C-87EA-2AB2-D96B-27E3D3BB33B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059F897-21A6-B248-7CEA-A8E685319F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611B50-6DF1-1149-DD9B-754347603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C641EED-C737-BF54-775C-991997C0A89F}"/>
              </a:ext>
            </a:extLst>
          </p:cNvPr>
          <p:cNvSpPr>
            <a:spLocks noGrp="1"/>
          </p:cNvSpPr>
          <p:nvPr>
            <p:ph type="dt" sz="half" idx="10"/>
          </p:nvPr>
        </p:nvSpPr>
        <p:spPr/>
        <p:txBody>
          <a:bodyPr/>
          <a:lstStyle/>
          <a:p>
            <a:fld id="{E9951065-14F6-924A-A17A-A6851CA16A58}" type="datetimeFigureOut">
              <a:rPr lang="en-US" smtClean="0"/>
              <a:t>7/24/25</a:t>
            </a:fld>
            <a:endParaRPr lang="en-US"/>
          </a:p>
        </p:txBody>
      </p:sp>
      <p:sp>
        <p:nvSpPr>
          <p:cNvPr id="6" name="Footer Placeholder 5">
            <a:extLst>
              <a:ext uri="{FF2B5EF4-FFF2-40B4-BE49-F238E27FC236}">
                <a16:creationId xmlns:a16="http://schemas.microsoft.com/office/drawing/2014/main" id="{B79C15F2-210B-646F-F573-B4FECE3FFD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C95485-8CCD-FE82-5475-26249EDC6014}"/>
              </a:ext>
            </a:extLst>
          </p:cNvPr>
          <p:cNvSpPr>
            <a:spLocks noGrp="1"/>
          </p:cNvSpPr>
          <p:nvPr>
            <p:ph type="sldNum" sz="quarter" idx="12"/>
          </p:nvPr>
        </p:nvSpPr>
        <p:spPr/>
        <p:txBody>
          <a:bodyPr/>
          <a:lstStyle/>
          <a:p>
            <a:fld id="{C52525B6-3AAD-4542-8889-8D95149B61D3}" type="slidenum">
              <a:rPr lang="en-US" smtClean="0"/>
              <a:t>‹#›</a:t>
            </a:fld>
            <a:endParaRPr lang="en-US"/>
          </a:p>
        </p:txBody>
      </p:sp>
    </p:spTree>
    <p:extLst>
      <p:ext uri="{BB962C8B-B14F-4D97-AF65-F5344CB8AC3E}">
        <p14:creationId xmlns:p14="http://schemas.microsoft.com/office/powerpoint/2010/main" val="1003678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587032-9240-63E5-37E7-863ABE36D2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86B2D9E-08EB-B2EB-D3FF-526A78A393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3C333F0-17A1-9188-91D9-FE71B2EC33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951065-14F6-924A-A17A-A6851CA16A58}" type="datetimeFigureOut">
              <a:rPr lang="en-US" smtClean="0"/>
              <a:t>7/24/25</a:t>
            </a:fld>
            <a:endParaRPr lang="en-US"/>
          </a:p>
        </p:txBody>
      </p:sp>
      <p:sp>
        <p:nvSpPr>
          <p:cNvPr id="5" name="Footer Placeholder 4">
            <a:extLst>
              <a:ext uri="{FF2B5EF4-FFF2-40B4-BE49-F238E27FC236}">
                <a16:creationId xmlns:a16="http://schemas.microsoft.com/office/drawing/2014/main" id="{3795D736-DFF8-6539-676A-0EC4B654F3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92A6C5B-25BF-273D-DBB7-08B70B073C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2525B6-3AAD-4542-8889-8D95149B61D3}" type="slidenum">
              <a:rPr lang="en-US" smtClean="0"/>
              <a:t>‹#›</a:t>
            </a:fld>
            <a:endParaRPr lang="en-US"/>
          </a:p>
        </p:txBody>
      </p:sp>
    </p:spTree>
    <p:extLst>
      <p:ext uri="{BB962C8B-B14F-4D97-AF65-F5344CB8AC3E}">
        <p14:creationId xmlns:p14="http://schemas.microsoft.com/office/powerpoint/2010/main" val="2661060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kull with a hole in the side&#10;&#10;AI-generated content may be incorrect.">
            <a:extLst>
              <a:ext uri="{FF2B5EF4-FFF2-40B4-BE49-F238E27FC236}">
                <a16:creationId xmlns:a16="http://schemas.microsoft.com/office/drawing/2014/main" id="{93C3DB59-33BC-43C2-3548-9398559C30D9}"/>
              </a:ext>
            </a:extLst>
          </p:cNvPr>
          <p:cNvPicPr>
            <a:picLocks noChangeAspect="1"/>
          </p:cNvPicPr>
          <p:nvPr/>
        </p:nvPicPr>
        <p:blipFill>
          <a:blip r:embed="rId2">
            <a:alphaModFix amt="54000"/>
          </a:blip>
          <a:srcRect/>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EF65E8A4-A3BA-9433-634D-B52FABCEC0C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Peril and Promise: New Digital Technologies and the ACQF</a:t>
            </a:r>
          </a:p>
        </p:txBody>
      </p:sp>
      <p:sp>
        <p:nvSpPr>
          <p:cNvPr id="3" name="Subtitle 2">
            <a:extLst>
              <a:ext uri="{FF2B5EF4-FFF2-40B4-BE49-F238E27FC236}">
                <a16:creationId xmlns:a16="http://schemas.microsoft.com/office/drawing/2014/main" id="{45CE3BE9-E6EB-D23D-13B1-9EC9BA3CD6F6}"/>
              </a:ext>
            </a:extLst>
          </p:cNvPr>
          <p:cNvSpPr>
            <a:spLocks noGrp="1"/>
          </p:cNvSpPr>
          <p:nvPr>
            <p:ph type="subTitle" idx="1"/>
          </p:nvPr>
        </p:nvSpPr>
        <p:spPr>
          <a:xfrm>
            <a:off x="1524000" y="4159404"/>
            <a:ext cx="9144000" cy="1098395"/>
          </a:xfrm>
        </p:spPr>
        <p:txBody>
          <a:bodyPr>
            <a:normAutofit fontScale="92500" lnSpcReduction="20000"/>
          </a:bodyPr>
          <a:lstStyle/>
          <a:p>
            <a:r>
              <a:rPr lang="en-US" dirty="0">
                <a:solidFill>
                  <a:srgbClr val="FFFFFF"/>
                </a:solidFill>
              </a:rPr>
              <a:t>Martin Hall</a:t>
            </a:r>
          </a:p>
          <a:p>
            <a:r>
              <a:rPr lang="en-US" dirty="0">
                <a:solidFill>
                  <a:srgbClr val="FFFFFF"/>
                </a:solidFill>
              </a:rPr>
              <a:t>Emeritus Professor, Graduate School of Business, University of Cape Town</a:t>
            </a:r>
          </a:p>
          <a:p>
            <a:r>
              <a:rPr lang="en-US" dirty="0">
                <a:solidFill>
                  <a:srgbClr val="FFFFFF"/>
                </a:solidFill>
              </a:rPr>
              <a:t>Non-Executive Director, Advanced Secure Technologies Ltd</a:t>
            </a:r>
          </a:p>
        </p:txBody>
      </p:sp>
    </p:spTree>
    <p:extLst>
      <p:ext uri="{BB962C8B-B14F-4D97-AF65-F5344CB8AC3E}">
        <p14:creationId xmlns:p14="http://schemas.microsoft.com/office/powerpoint/2010/main" val="82589071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92245-2A4B-DF3E-93AC-CD8242C8F75C}"/>
            </a:ext>
          </a:extLst>
        </p:cNvPr>
        <p:cNvGrpSpPr/>
        <p:nvPr/>
      </p:nvGrpSpPr>
      <p:grpSpPr>
        <a:xfrm>
          <a:off x="0" y="0"/>
          <a:ext cx="0" cy="0"/>
          <a:chOff x="0" y="0"/>
          <a:chExt cx="0" cy="0"/>
        </a:xfrm>
      </p:grpSpPr>
      <p:pic>
        <p:nvPicPr>
          <p:cNvPr id="5" name="Content Placeholder 4" descr="A yellow circular design with a lock&#10;&#10;AI-generated content may be incorrect.">
            <a:extLst>
              <a:ext uri="{FF2B5EF4-FFF2-40B4-BE49-F238E27FC236}">
                <a16:creationId xmlns:a16="http://schemas.microsoft.com/office/drawing/2014/main" id="{747E0A5E-CA9C-4A47-B236-462AF3925378}"/>
              </a:ext>
            </a:extLst>
          </p:cNvPr>
          <p:cNvPicPr>
            <a:picLocks noGrp="1" noChangeAspect="1"/>
          </p:cNvPicPr>
          <p:nvPr>
            <p:ph idx="1"/>
          </p:nvPr>
        </p:nvPicPr>
        <p:blipFill>
          <a:blip r:embed="rId2">
            <a:alphaModFix amt="15000"/>
          </a:blip>
          <a:stretch>
            <a:fillRect/>
          </a:stretch>
        </p:blipFill>
        <p:spPr>
          <a:xfrm>
            <a:off x="-1" y="0"/>
            <a:ext cx="12218811" cy="6873082"/>
          </a:xfrm>
        </p:spPr>
      </p:pic>
      <p:sp>
        <p:nvSpPr>
          <p:cNvPr id="2" name="Title 1">
            <a:extLst>
              <a:ext uri="{FF2B5EF4-FFF2-40B4-BE49-F238E27FC236}">
                <a16:creationId xmlns:a16="http://schemas.microsoft.com/office/drawing/2014/main" id="{D6151BF3-D0FF-959A-BCC7-A2D8984B062B}"/>
              </a:ext>
            </a:extLst>
          </p:cNvPr>
          <p:cNvSpPr>
            <a:spLocks noGrp="1"/>
          </p:cNvSpPr>
          <p:nvPr>
            <p:ph type="title"/>
          </p:nvPr>
        </p:nvSpPr>
        <p:spPr>
          <a:xfrm>
            <a:off x="838199" y="365125"/>
            <a:ext cx="11035145" cy="1325563"/>
          </a:xfrm>
        </p:spPr>
        <p:txBody>
          <a:bodyPr/>
          <a:lstStyle/>
          <a:p>
            <a:r>
              <a:rPr lang="en-US" b="1" dirty="0">
                <a:solidFill>
                  <a:schemeClr val="accent1"/>
                </a:solidFill>
              </a:rPr>
              <a:t>Digitally enabled authentication: an example</a:t>
            </a:r>
          </a:p>
        </p:txBody>
      </p:sp>
      <p:sp>
        <p:nvSpPr>
          <p:cNvPr id="3" name="Content Placeholder 13">
            <a:extLst>
              <a:ext uri="{FF2B5EF4-FFF2-40B4-BE49-F238E27FC236}">
                <a16:creationId xmlns:a16="http://schemas.microsoft.com/office/drawing/2014/main" id="{941A0F75-9992-FF16-E3DD-DA28BED850C8}"/>
              </a:ext>
            </a:extLst>
          </p:cNvPr>
          <p:cNvSpPr txBox="1">
            <a:spLocks/>
          </p:cNvSpPr>
          <p:nvPr/>
        </p:nvSpPr>
        <p:spPr>
          <a:xfrm>
            <a:off x="838199" y="1690688"/>
            <a:ext cx="7502237" cy="35127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HEDD is division of </a:t>
            </a:r>
            <a:r>
              <a:rPr lang="en-US" sz="2400" dirty="0" err="1"/>
              <a:t>Jisc</a:t>
            </a:r>
            <a:r>
              <a:rPr lang="en-US" sz="2400" dirty="0"/>
              <a:t>, the NPO that provides all British universities with digital services. HEDD’s fully automated service works this way:</a:t>
            </a:r>
          </a:p>
          <a:p>
            <a:pPr>
              <a:buFont typeface="Wingdings" pitchFamily="2" charset="2"/>
              <a:buChar char="q"/>
            </a:pPr>
            <a:r>
              <a:rPr lang="en-US" sz="2400" dirty="0"/>
              <a:t> the issuer’s secure digital certificates system is fully integrated with HEDD’s web domain, removing the need for central databases and manual handling</a:t>
            </a:r>
          </a:p>
          <a:p>
            <a:pPr>
              <a:buFont typeface="Wingdings" pitchFamily="2" charset="2"/>
              <a:buChar char="q"/>
            </a:pPr>
            <a:r>
              <a:rPr lang="en-US" sz="2400" dirty="0"/>
              <a:t>The third-party seeking authentication gets permission from the credential holder and logs the application on the HEDD webpage, paying the required fee</a:t>
            </a:r>
          </a:p>
        </p:txBody>
      </p:sp>
      <p:pic>
        <p:nvPicPr>
          <p:cNvPr id="6" name="Picture 5" descr="A black and green logo&#10;&#10;AI-generated content may be incorrect.">
            <a:extLst>
              <a:ext uri="{FF2B5EF4-FFF2-40B4-BE49-F238E27FC236}">
                <a16:creationId xmlns:a16="http://schemas.microsoft.com/office/drawing/2014/main" id="{8598FF60-8703-A3DB-4BD6-A0F7EDD3C4CB}"/>
              </a:ext>
            </a:extLst>
          </p:cNvPr>
          <p:cNvPicPr>
            <a:picLocks noChangeAspect="1"/>
          </p:cNvPicPr>
          <p:nvPr/>
        </p:nvPicPr>
        <p:blipFill>
          <a:blip r:embed="rId3"/>
          <a:srcRect l="25134" t="8352" r="25312" b="21569"/>
          <a:stretch>
            <a:fillRect/>
          </a:stretch>
        </p:blipFill>
        <p:spPr>
          <a:xfrm>
            <a:off x="7757649" y="1654598"/>
            <a:ext cx="4461161" cy="3548803"/>
          </a:xfrm>
          <a:prstGeom prst="rect">
            <a:avLst/>
          </a:prstGeom>
        </p:spPr>
      </p:pic>
      <p:sp>
        <p:nvSpPr>
          <p:cNvPr id="4" name="Content Placeholder 13">
            <a:extLst>
              <a:ext uri="{FF2B5EF4-FFF2-40B4-BE49-F238E27FC236}">
                <a16:creationId xmlns:a16="http://schemas.microsoft.com/office/drawing/2014/main" id="{A5A5DF7E-13AE-60AB-EF2C-E28918C4F3CA}"/>
              </a:ext>
            </a:extLst>
          </p:cNvPr>
          <p:cNvSpPr txBox="1">
            <a:spLocks/>
          </p:cNvSpPr>
          <p:nvPr/>
        </p:nvSpPr>
        <p:spPr>
          <a:xfrm>
            <a:off x="838199" y="5481850"/>
            <a:ext cx="11145983" cy="13761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q"/>
            </a:pPr>
            <a:r>
              <a:rPr lang="en-US" sz="2400" dirty="0"/>
              <a:t>HEDD automatically verifies that permission has been granted, authenticates the qualification against the issuer’s secure database and reports the outcome to the third-party, keeping a full record of the the authentication transaction</a:t>
            </a:r>
          </a:p>
        </p:txBody>
      </p:sp>
    </p:spTree>
    <p:extLst>
      <p:ext uri="{BB962C8B-B14F-4D97-AF65-F5344CB8AC3E}">
        <p14:creationId xmlns:p14="http://schemas.microsoft.com/office/powerpoint/2010/main" val="3541528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1AF556-8F19-BC77-456F-7986CD4265A4}"/>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ngle view of circuit shaped like a brain">
            <a:extLst>
              <a:ext uri="{FF2B5EF4-FFF2-40B4-BE49-F238E27FC236}">
                <a16:creationId xmlns:a16="http://schemas.microsoft.com/office/drawing/2014/main" id="{74189200-3B3A-E877-A271-175FCEEF62E5}"/>
              </a:ext>
            </a:extLst>
          </p:cNvPr>
          <p:cNvPicPr>
            <a:picLocks noChangeAspect="1"/>
          </p:cNvPicPr>
          <p:nvPr/>
        </p:nvPicPr>
        <p:blipFill>
          <a:blip r:embed="rId2">
            <a:alphaModFix amt="40000"/>
          </a:blip>
          <a:srcRect t="19355"/>
          <a:stretch>
            <a:fillRect/>
          </a:stretch>
        </p:blipFill>
        <p:spPr>
          <a:xfrm>
            <a:off x="1" y="0"/>
            <a:ext cx="12191999" cy="6857990"/>
          </a:xfrm>
          <a:prstGeom prst="rect">
            <a:avLst/>
          </a:prstGeom>
        </p:spPr>
      </p:pic>
      <p:sp>
        <p:nvSpPr>
          <p:cNvPr id="15" name="Rectangle 1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5C11DF9-DA48-2740-15AB-44971E7D8D93}"/>
              </a:ext>
            </a:extLst>
          </p:cNvPr>
          <p:cNvSpPr>
            <a:spLocks noGrp="1"/>
          </p:cNvSpPr>
          <p:nvPr>
            <p:ph type="title"/>
          </p:nvPr>
        </p:nvSpPr>
        <p:spPr>
          <a:xfrm>
            <a:off x="835153" y="0"/>
            <a:ext cx="10515600" cy="1325563"/>
          </a:xfrm>
        </p:spPr>
        <p:txBody>
          <a:bodyPr/>
          <a:lstStyle/>
          <a:p>
            <a:r>
              <a:rPr lang="en-US" b="1" dirty="0">
                <a:solidFill>
                  <a:schemeClr val="accent1"/>
                </a:solidFill>
              </a:rPr>
              <a:t>Generative Artificial Intelligence</a:t>
            </a:r>
          </a:p>
        </p:txBody>
      </p:sp>
      <p:sp>
        <p:nvSpPr>
          <p:cNvPr id="6" name="Content Placeholder 13">
            <a:extLst>
              <a:ext uri="{FF2B5EF4-FFF2-40B4-BE49-F238E27FC236}">
                <a16:creationId xmlns:a16="http://schemas.microsoft.com/office/drawing/2014/main" id="{C8FFD1AF-1803-4C73-20AC-C2512C229393}"/>
              </a:ext>
            </a:extLst>
          </p:cNvPr>
          <p:cNvSpPr txBox="1">
            <a:spLocks/>
          </p:cNvSpPr>
          <p:nvPr/>
        </p:nvSpPr>
        <p:spPr>
          <a:xfrm>
            <a:off x="841247" y="1039617"/>
            <a:ext cx="10051473" cy="44467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q"/>
            </a:pPr>
            <a:r>
              <a:rPr lang="en-US" sz="2400" dirty="0"/>
              <a:t> Curriculum planning and course design: </a:t>
            </a:r>
            <a:r>
              <a:rPr lang="en-ZA" sz="2400" dirty="0"/>
              <a:t>searching very large amounts of publicly available data against carefully designed prompts, producing succinct reports to specified presentation formats</a:t>
            </a:r>
            <a:r>
              <a:rPr lang="en-US" sz="2400" dirty="0"/>
              <a:t> </a:t>
            </a:r>
          </a:p>
          <a:p>
            <a:pPr>
              <a:buFont typeface="Wingdings" pitchFamily="2" charset="2"/>
              <a:buChar char="q"/>
            </a:pPr>
            <a:r>
              <a:rPr lang="en-US" sz="2400" dirty="0"/>
              <a:t> Personal tutoring:</a:t>
            </a:r>
            <a:r>
              <a:rPr lang="en-ZA" sz="2400" dirty="0"/>
              <a:t> intelligent agents trained to respond to student inquiries with a series of questions which lead the learner towards discovering the solution for themselves </a:t>
            </a:r>
          </a:p>
          <a:p>
            <a:pPr>
              <a:buFont typeface="Wingdings" pitchFamily="2" charset="2"/>
              <a:buChar char="q"/>
            </a:pPr>
            <a:r>
              <a:rPr lang="en-ZA" sz="2400" dirty="0"/>
              <a:t> Access to information: the ability to access sources of knowledge very quickly and comprehensively, and to assemble succinct and fully referenced summaries</a:t>
            </a:r>
          </a:p>
          <a:p>
            <a:pPr>
              <a:buFont typeface="Wingdings" pitchFamily="2" charset="2"/>
              <a:buChar char="q"/>
            </a:pPr>
            <a:r>
              <a:rPr lang="en-ZA" sz="2400" dirty="0"/>
              <a:t> New forms of assessment: continuous formative assessment and individualised, project-based assignments, enabled by GenAI teaching assistants</a:t>
            </a:r>
          </a:p>
        </p:txBody>
      </p:sp>
      <p:sp>
        <p:nvSpPr>
          <p:cNvPr id="8" name="TextBox 7">
            <a:extLst>
              <a:ext uri="{FF2B5EF4-FFF2-40B4-BE49-F238E27FC236}">
                <a16:creationId xmlns:a16="http://schemas.microsoft.com/office/drawing/2014/main" id="{9F14C95F-8DDB-1183-759E-F5414ED4B9B6}"/>
              </a:ext>
            </a:extLst>
          </p:cNvPr>
          <p:cNvSpPr txBox="1"/>
          <p:nvPr/>
        </p:nvSpPr>
        <p:spPr>
          <a:xfrm>
            <a:off x="1015263" y="5577167"/>
            <a:ext cx="9508197" cy="1077218"/>
          </a:xfrm>
          <a:prstGeom prst="rect">
            <a:avLst/>
          </a:prstGeom>
          <a:noFill/>
        </p:spPr>
        <p:txBody>
          <a:bodyPr wrap="square" rtlCol="0">
            <a:spAutoFit/>
          </a:bodyPr>
          <a:lstStyle/>
          <a:p>
            <a:pPr algn="ctr"/>
            <a:r>
              <a:rPr lang="en-US" sz="3200" b="1" dirty="0">
                <a:solidFill>
                  <a:schemeClr val="tx2">
                    <a:lumMod val="75000"/>
                    <a:lumOff val="25000"/>
                  </a:schemeClr>
                </a:solidFill>
              </a:rPr>
              <a:t>Adapted to mobile-first delivery to address Africa’s digital divide</a:t>
            </a:r>
          </a:p>
        </p:txBody>
      </p:sp>
      <p:pic>
        <p:nvPicPr>
          <p:cNvPr id="10" name="Picture 9" descr="A green and white text on a black background&#10;&#10;AI-generated content may be incorrect.">
            <a:extLst>
              <a:ext uri="{FF2B5EF4-FFF2-40B4-BE49-F238E27FC236}">
                <a16:creationId xmlns:a16="http://schemas.microsoft.com/office/drawing/2014/main" id="{3CD91864-F1FE-2B64-94FA-0C5EE6E39CA2}"/>
              </a:ext>
            </a:extLst>
          </p:cNvPr>
          <p:cNvPicPr>
            <a:picLocks noChangeAspect="1"/>
          </p:cNvPicPr>
          <p:nvPr/>
        </p:nvPicPr>
        <p:blipFill>
          <a:blip r:embed="rId3"/>
          <a:srcRect l="24740" t="29572" r="28719" b="29956"/>
          <a:stretch>
            <a:fillRect/>
          </a:stretch>
        </p:blipFill>
        <p:spPr>
          <a:xfrm>
            <a:off x="10013578" y="5628607"/>
            <a:ext cx="2043952" cy="999841"/>
          </a:xfrm>
          <a:prstGeom prst="rect">
            <a:avLst/>
          </a:prstGeom>
        </p:spPr>
      </p:pic>
    </p:spTree>
    <p:extLst>
      <p:ext uri="{BB962C8B-B14F-4D97-AF65-F5344CB8AC3E}">
        <p14:creationId xmlns:p14="http://schemas.microsoft.com/office/powerpoint/2010/main" val="577756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2B9E4-BD09-4DB8-F7C5-13014D91134D}"/>
            </a:ext>
          </a:extLst>
        </p:cNvPr>
        <p:cNvGrpSpPr/>
        <p:nvPr/>
      </p:nvGrpSpPr>
      <p:grpSpPr>
        <a:xfrm>
          <a:off x="0" y="0"/>
          <a:ext cx="0" cy="0"/>
          <a:chOff x="0" y="0"/>
          <a:chExt cx="0" cy="0"/>
        </a:xfrm>
      </p:grpSpPr>
      <p:pic>
        <p:nvPicPr>
          <p:cNvPr id="11" name="Content Placeholder 10" descr="A human skull and a human skull&#10;&#10;AI-generated content may be incorrect.">
            <a:extLst>
              <a:ext uri="{FF2B5EF4-FFF2-40B4-BE49-F238E27FC236}">
                <a16:creationId xmlns:a16="http://schemas.microsoft.com/office/drawing/2014/main" id="{E61A0C5C-E29B-6A0B-EA7A-86441071959E}"/>
              </a:ext>
            </a:extLst>
          </p:cNvPr>
          <p:cNvPicPr>
            <a:picLocks noGrp="1" noChangeAspect="1"/>
          </p:cNvPicPr>
          <p:nvPr>
            <p:ph idx="1"/>
          </p:nvPr>
        </p:nvPicPr>
        <p:blipFill>
          <a:blip r:embed="rId2">
            <a:alphaModFix amt="18000"/>
          </a:blip>
          <a:stretch>
            <a:fillRect/>
          </a:stretch>
        </p:blipFill>
        <p:spPr>
          <a:xfrm>
            <a:off x="0" y="0"/>
            <a:ext cx="12192000" cy="6887688"/>
          </a:xfrm>
        </p:spPr>
      </p:pic>
      <p:sp>
        <p:nvSpPr>
          <p:cNvPr id="2" name="Title 1">
            <a:extLst>
              <a:ext uri="{FF2B5EF4-FFF2-40B4-BE49-F238E27FC236}">
                <a16:creationId xmlns:a16="http://schemas.microsoft.com/office/drawing/2014/main" id="{D8CC8AD2-BBD9-395D-B31F-282DB7C7F0EB}"/>
              </a:ext>
            </a:extLst>
          </p:cNvPr>
          <p:cNvSpPr>
            <a:spLocks noGrp="1"/>
          </p:cNvSpPr>
          <p:nvPr>
            <p:ph type="title"/>
          </p:nvPr>
        </p:nvSpPr>
        <p:spPr>
          <a:xfrm>
            <a:off x="214745" y="129597"/>
            <a:ext cx="11492346" cy="1325563"/>
          </a:xfrm>
        </p:spPr>
        <p:txBody>
          <a:bodyPr/>
          <a:lstStyle/>
          <a:p>
            <a:r>
              <a:rPr lang="en-US" b="1" dirty="0">
                <a:solidFill>
                  <a:schemeClr val="accent1"/>
                </a:solidFill>
              </a:rPr>
              <a:t>Nothing is different, everything has changed</a:t>
            </a:r>
          </a:p>
        </p:txBody>
      </p:sp>
      <p:sp>
        <p:nvSpPr>
          <p:cNvPr id="3" name="TextBox 2">
            <a:extLst>
              <a:ext uri="{FF2B5EF4-FFF2-40B4-BE49-F238E27FC236}">
                <a16:creationId xmlns:a16="http://schemas.microsoft.com/office/drawing/2014/main" id="{54526594-734B-731C-12FF-ED619B6C8A52}"/>
              </a:ext>
            </a:extLst>
          </p:cNvPr>
          <p:cNvSpPr txBox="1"/>
          <p:nvPr/>
        </p:nvSpPr>
        <p:spPr>
          <a:xfrm>
            <a:off x="1015263" y="5587154"/>
            <a:ext cx="9203397" cy="1200329"/>
          </a:xfrm>
          <a:prstGeom prst="rect">
            <a:avLst/>
          </a:prstGeom>
          <a:noFill/>
        </p:spPr>
        <p:txBody>
          <a:bodyPr wrap="square" rtlCol="0">
            <a:spAutoFit/>
          </a:bodyPr>
          <a:lstStyle/>
          <a:p>
            <a:pPr algn="ctr"/>
            <a:r>
              <a:rPr lang="en-GB" sz="2400" b="1" dirty="0">
                <a:solidFill>
                  <a:schemeClr val="accent1"/>
                </a:solidFill>
              </a:rPr>
              <a:t>“Once upon a time, there was an ocean. But now it's a mountain range. Something unstoppable set into motion. </a:t>
            </a:r>
            <a:r>
              <a:rPr lang="en-ZA" sz="2400" b="1" dirty="0">
                <a:solidFill>
                  <a:schemeClr val="accent1"/>
                </a:solidFill>
              </a:rPr>
              <a:t>Nothing is different, but everything's changed”    Paul Simon, Poet, 2010</a:t>
            </a:r>
          </a:p>
        </p:txBody>
      </p:sp>
      <p:sp>
        <p:nvSpPr>
          <p:cNvPr id="4" name="TextBox 3">
            <a:extLst>
              <a:ext uri="{FF2B5EF4-FFF2-40B4-BE49-F238E27FC236}">
                <a16:creationId xmlns:a16="http://schemas.microsoft.com/office/drawing/2014/main" id="{32F6C93C-CCB9-5C09-AF8F-A57527011D70}"/>
              </a:ext>
            </a:extLst>
          </p:cNvPr>
          <p:cNvSpPr txBox="1"/>
          <p:nvPr/>
        </p:nvSpPr>
        <p:spPr>
          <a:xfrm>
            <a:off x="710463" y="1164215"/>
            <a:ext cx="9508197" cy="830997"/>
          </a:xfrm>
          <a:prstGeom prst="rect">
            <a:avLst/>
          </a:prstGeom>
          <a:noFill/>
        </p:spPr>
        <p:txBody>
          <a:bodyPr wrap="square" rtlCol="0">
            <a:spAutoFit/>
          </a:bodyPr>
          <a:lstStyle/>
          <a:p>
            <a:pPr algn="ctr"/>
            <a:r>
              <a:rPr lang="en-GB" sz="2400" b="1" dirty="0">
                <a:solidFill>
                  <a:schemeClr val="accent1"/>
                </a:solidFill>
              </a:rPr>
              <a:t>“</a:t>
            </a:r>
            <a:r>
              <a:rPr lang="en-US" sz="2400" b="1" dirty="0">
                <a:solidFill>
                  <a:schemeClr val="accent1"/>
                </a:solidFill>
              </a:rPr>
              <a:t>There’s no chance that the iPhone is going to get any significant market share</a:t>
            </a:r>
            <a:r>
              <a:rPr lang="en-ZA" sz="2400" b="1" dirty="0">
                <a:solidFill>
                  <a:schemeClr val="accent1"/>
                </a:solidFill>
              </a:rPr>
              <a:t>”    Steve Balmer, CEO of Microsoft, 2007</a:t>
            </a:r>
          </a:p>
        </p:txBody>
      </p:sp>
      <p:pic>
        <p:nvPicPr>
          <p:cNvPr id="5" name="Picture 4" descr="A green and white text on a black background&#10;&#10;AI-generated content may be incorrect.">
            <a:extLst>
              <a:ext uri="{FF2B5EF4-FFF2-40B4-BE49-F238E27FC236}">
                <a16:creationId xmlns:a16="http://schemas.microsoft.com/office/drawing/2014/main" id="{39F84F98-AB2A-5F9F-3383-210B91A46172}"/>
              </a:ext>
            </a:extLst>
          </p:cNvPr>
          <p:cNvPicPr>
            <a:picLocks noChangeAspect="1"/>
          </p:cNvPicPr>
          <p:nvPr/>
        </p:nvPicPr>
        <p:blipFill>
          <a:blip r:embed="rId3"/>
          <a:srcRect l="24740" t="29572" r="28719" b="29956"/>
          <a:stretch>
            <a:fillRect/>
          </a:stretch>
        </p:blipFill>
        <p:spPr>
          <a:xfrm>
            <a:off x="10013578" y="5628607"/>
            <a:ext cx="2043952" cy="999841"/>
          </a:xfrm>
          <a:prstGeom prst="rect">
            <a:avLst/>
          </a:prstGeom>
        </p:spPr>
      </p:pic>
      <p:sp>
        <p:nvSpPr>
          <p:cNvPr id="6" name="Content Placeholder 13">
            <a:extLst>
              <a:ext uri="{FF2B5EF4-FFF2-40B4-BE49-F238E27FC236}">
                <a16:creationId xmlns:a16="http://schemas.microsoft.com/office/drawing/2014/main" id="{EB79A50A-3A64-F4B4-FC6D-B2213F813866}"/>
              </a:ext>
            </a:extLst>
          </p:cNvPr>
          <p:cNvSpPr txBox="1">
            <a:spLocks/>
          </p:cNvSpPr>
          <p:nvPr/>
        </p:nvSpPr>
        <p:spPr>
          <a:xfrm>
            <a:off x="935181" y="2685093"/>
            <a:ext cx="10051473" cy="35127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q"/>
            </a:pPr>
            <a:r>
              <a:rPr lang="en-US" sz="2400" dirty="0"/>
              <a:t> Defining characteristics of exponential change: long periods of slow development leading to sudden and transformative eruptions</a:t>
            </a:r>
          </a:p>
          <a:p>
            <a:pPr>
              <a:buFont typeface="Wingdings" pitchFamily="2" charset="2"/>
              <a:buChar char="q"/>
            </a:pPr>
            <a:r>
              <a:rPr lang="en-US" sz="2400" dirty="0"/>
              <a:t> </a:t>
            </a:r>
            <a:r>
              <a:rPr lang="en-GB" sz="2400" dirty="0"/>
              <a:t>Digital technologies are here to stay, and exponential change will continue to drive disruption</a:t>
            </a:r>
          </a:p>
          <a:p>
            <a:pPr>
              <a:buFont typeface="Wingdings" pitchFamily="2" charset="2"/>
              <a:buChar char="q"/>
            </a:pPr>
            <a:r>
              <a:rPr lang="en-ZA" sz="2400" dirty="0"/>
              <a:t> Take nothing for granted and continuously evaluate the perils and promises of new innovations as they come onstream</a:t>
            </a:r>
            <a:endParaRPr lang="en-US" sz="2400" dirty="0"/>
          </a:p>
        </p:txBody>
      </p:sp>
    </p:spTree>
    <p:extLst>
      <p:ext uri="{BB962C8B-B14F-4D97-AF65-F5344CB8AC3E}">
        <p14:creationId xmlns:p14="http://schemas.microsoft.com/office/powerpoint/2010/main" val="391129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ilhouette of a person's head&#10;&#10;AI-generated content may be incorrect.">
            <a:extLst>
              <a:ext uri="{FF2B5EF4-FFF2-40B4-BE49-F238E27FC236}">
                <a16:creationId xmlns:a16="http://schemas.microsoft.com/office/drawing/2014/main" id="{8C4EA442-8892-0502-BFCC-A7FDC74E4206}"/>
              </a:ext>
            </a:extLst>
          </p:cNvPr>
          <p:cNvPicPr>
            <a:picLocks noGrp="1" noChangeAspect="1"/>
          </p:cNvPicPr>
          <p:nvPr>
            <p:ph idx="1"/>
          </p:nvPr>
        </p:nvPicPr>
        <p:blipFill>
          <a:blip r:embed="rId2">
            <a:alphaModFix amt="14000"/>
          </a:blip>
          <a:stretch>
            <a:fillRect/>
          </a:stretch>
        </p:blipFill>
        <p:spPr>
          <a:xfrm>
            <a:off x="58354" y="0"/>
            <a:ext cx="12133646" cy="6858000"/>
          </a:xfrm>
        </p:spPr>
      </p:pic>
      <p:sp>
        <p:nvSpPr>
          <p:cNvPr id="2" name="Title 1">
            <a:extLst>
              <a:ext uri="{FF2B5EF4-FFF2-40B4-BE49-F238E27FC236}">
                <a16:creationId xmlns:a16="http://schemas.microsoft.com/office/drawing/2014/main" id="{F9EBC53E-C86B-9443-76F5-95EDBB9DECA1}"/>
              </a:ext>
            </a:extLst>
          </p:cNvPr>
          <p:cNvSpPr>
            <a:spLocks noGrp="1"/>
          </p:cNvSpPr>
          <p:nvPr>
            <p:ph type="title"/>
          </p:nvPr>
        </p:nvSpPr>
        <p:spPr>
          <a:xfrm>
            <a:off x="838199" y="365125"/>
            <a:ext cx="7957457" cy="1325563"/>
          </a:xfrm>
        </p:spPr>
        <p:txBody>
          <a:bodyPr/>
          <a:lstStyle/>
          <a:p>
            <a:r>
              <a:rPr lang="en-US" b="1" dirty="0">
                <a:solidFill>
                  <a:schemeClr val="tx2">
                    <a:lumMod val="75000"/>
                    <a:lumOff val="25000"/>
                  </a:schemeClr>
                </a:solidFill>
              </a:rPr>
              <a:t>Primary objectives of the ACQF</a:t>
            </a:r>
          </a:p>
        </p:txBody>
      </p:sp>
      <p:sp>
        <p:nvSpPr>
          <p:cNvPr id="6" name="TextBox 5">
            <a:extLst>
              <a:ext uri="{FF2B5EF4-FFF2-40B4-BE49-F238E27FC236}">
                <a16:creationId xmlns:a16="http://schemas.microsoft.com/office/drawing/2014/main" id="{2CB3BED5-B6FF-6481-5B99-CEED62C78B09}"/>
              </a:ext>
            </a:extLst>
          </p:cNvPr>
          <p:cNvSpPr txBox="1"/>
          <p:nvPr/>
        </p:nvSpPr>
        <p:spPr>
          <a:xfrm>
            <a:off x="591670" y="2159421"/>
            <a:ext cx="6360459" cy="2539157"/>
          </a:xfrm>
          <a:prstGeom prst="rect">
            <a:avLst/>
          </a:prstGeom>
          <a:noFill/>
        </p:spPr>
        <p:txBody>
          <a:bodyPr wrap="square" rtlCol="0">
            <a:spAutoFit/>
          </a:bodyPr>
          <a:lstStyle/>
          <a:p>
            <a:pPr marL="342900" indent="-342900">
              <a:spcAft>
                <a:spcPts val="600"/>
              </a:spcAft>
              <a:buFont typeface="Wingdings" pitchFamily="2" charset="2"/>
              <a:buChar char="q"/>
            </a:pPr>
            <a:r>
              <a:rPr lang="en-US" sz="2400" dirty="0"/>
              <a:t>Comparability of qualifications</a:t>
            </a:r>
          </a:p>
          <a:p>
            <a:pPr marL="342900" indent="-342900">
              <a:spcAft>
                <a:spcPts val="600"/>
              </a:spcAft>
              <a:buFont typeface="Wingdings" pitchFamily="2" charset="2"/>
              <a:buChar char="q"/>
            </a:pPr>
            <a:r>
              <a:rPr lang="en-US" sz="2400" dirty="0"/>
              <a:t>Facilitating learner mobility</a:t>
            </a:r>
          </a:p>
          <a:p>
            <a:pPr marL="342900" indent="-342900">
              <a:spcAft>
                <a:spcPts val="600"/>
              </a:spcAft>
              <a:buFont typeface="Wingdings" pitchFamily="2" charset="2"/>
              <a:buChar char="q"/>
            </a:pPr>
            <a:r>
              <a:rPr lang="en-US" sz="2400" dirty="0"/>
              <a:t>Partnerships that transcend national borders</a:t>
            </a:r>
          </a:p>
          <a:p>
            <a:pPr marL="342900" indent="-342900">
              <a:spcAft>
                <a:spcPts val="600"/>
              </a:spcAft>
              <a:buFont typeface="Wingdings" pitchFamily="2" charset="2"/>
              <a:buChar char="q"/>
            </a:pPr>
            <a:r>
              <a:rPr lang="en-US" sz="2400" dirty="0"/>
              <a:t>Sharing information across the AU, and worldwide</a:t>
            </a:r>
          </a:p>
        </p:txBody>
      </p:sp>
      <p:sp>
        <p:nvSpPr>
          <p:cNvPr id="7" name="TextBox 6">
            <a:extLst>
              <a:ext uri="{FF2B5EF4-FFF2-40B4-BE49-F238E27FC236}">
                <a16:creationId xmlns:a16="http://schemas.microsoft.com/office/drawing/2014/main" id="{2E6579F9-E996-A32B-252B-781177235F39}"/>
              </a:ext>
            </a:extLst>
          </p:cNvPr>
          <p:cNvSpPr txBox="1"/>
          <p:nvPr/>
        </p:nvSpPr>
        <p:spPr>
          <a:xfrm>
            <a:off x="58354" y="5880390"/>
            <a:ext cx="10228646" cy="830997"/>
          </a:xfrm>
          <a:prstGeom prst="rect">
            <a:avLst/>
          </a:prstGeom>
          <a:noFill/>
        </p:spPr>
        <p:txBody>
          <a:bodyPr wrap="square" rtlCol="0">
            <a:spAutoFit/>
          </a:bodyPr>
          <a:lstStyle/>
          <a:p>
            <a:pPr algn="ctr"/>
            <a:r>
              <a:rPr lang="en-US" sz="2400" b="1" dirty="0">
                <a:solidFill>
                  <a:schemeClr val="tx2">
                    <a:lumMod val="75000"/>
                    <a:lumOff val="25000"/>
                  </a:schemeClr>
                </a:solidFill>
              </a:rPr>
              <a:t>Meeting each of these objectives effectively and efficiently can benefit from new and emerging digital technologies</a:t>
            </a:r>
          </a:p>
        </p:txBody>
      </p:sp>
      <p:pic>
        <p:nvPicPr>
          <p:cNvPr id="11" name="Picture 10" descr="A green and white text on a black background&#10;&#10;AI-generated content may be incorrect.">
            <a:extLst>
              <a:ext uri="{FF2B5EF4-FFF2-40B4-BE49-F238E27FC236}">
                <a16:creationId xmlns:a16="http://schemas.microsoft.com/office/drawing/2014/main" id="{4ACBC48C-EB74-C639-6715-530D16A8392D}"/>
              </a:ext>
            </a:extLst>
          </p:cNvPr>
          <p:cNvPicPr>
            <a:picLocks noChangeAspect="1"/>
          </p:cNvPicPr>
          <p:nvPr/>
        </p:nvPicPr>
        <p:blipFill>
          <a:blip r:embed="rId3"/>
          <a:srcRect l="24740" t="29572" r="28719" b="29956"/>
          <a:stretch>
            <a:fillRect/>
          </a:stretch>
        </p:blipFill>
        <p:spPr>
          <a:xfrm>
            <a:off x="10148048" y="5880390"/>
            <a:ext cx="2043952" cy="999841"/>
          </a:xfrm>
          <a:prstGeom prst="rect">
            <a:avLst/>
          </a:prstGeom>
        </p:spPr>
      </p:pic>
    </p:spTree>
    <p:extLst>
      <p:ext uri="{BB962C8B-B14F-4D97-AF65-F5344CB8AC3E}">
        <p14:creationId xmlns:p14="http://schemas.microsoft.com/office/powerpoint/2010/main" val="3061728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25EF8-9225-D480-3EF1-B6D4ABC8AED3}"/>
            </a:ext>
          </a:extLst>
        </p:cNvPr>
        <p:cNvGrpSpPr/>
        <p:nvPr/>
      </p:nvGrpSpPr>
      <p:grpSpPr>
        <a:xfrm>
          <a:off x="0" y="0"/>
          <a:ext cx="0" cy="0"/>
          <a:chOff x="0" y="0"/>
          <a:chExt cx="0" cy="0"/>
        </a:xfrm>
      </p:grpSpPr>
      <p:pic>
        <p:nvPicPr>
          <p:cNvPr id="5" name="Content Placeholder 4" descr="An elephant walking in a field&#10;&#10;AI-generated content may be incorrect.">
            <a:extLst>
              <a:ext uri="{FF2B5EF4-FFF2-40B4-BE49-F238E27FC236}">
                <a16:creationId xmlns:a16="http://schemas.microsoft.com/office/drawing/2014/main" id="{D9CBE691-1143-B450-63CD-33E3EC0462F1}"/>
              </a:ext>
            </a:extLst>
          </p:cNvPr>
          <p:cNvPicPr>
            <a:picLocks noGrp="1" noChangeAspect="1"/>
          </p:cNvPicPr>
          <p:nvPr>
            <p:ph idx="1"/>
          </p:nvPr>
        </p:nvPicPr>
        <p:blipFill>
          <a:blip r:embed="rId2">
            <a:alphaModFix amt="30000"/>
          </a:blip>
          <a:stretch>
            <a:fillRect/>
          </a:stretch>
        </p:blipFill>
        <p:spPr>
          <a:xfrm>
            <a:off x="0" y="0"/>
            <a:ext cx="12192000" cy="6857999"/>
          </a:xfrm>
        </p:spPr>
      </p:pic>
      <p:sp>
        <p:nvSpPr>
          <p:cNvPr id="2" name="Title 1">
            <a:extLst>
              <a:ext uri="{FF2B5EF4-FFF2-40B4-BE49-F238E27FC236}">
                <a16:creationId xmlns:a16="http://schemas.microsoft.com/office/drawing/2014/main" id="{B056E58D-8918-0589-1902-054C0002D9FD}"/>
              </a:ext>
            </a:extLst>
          </p:cNvPr>
          <p:cNvSpPr>
            <a:spLocks noGrp="1"/>
          </p:cNvSpPr>
          <p:nvPr>
            <p:ph type="title"/>
          </p:nvPr>
        </p:nvSpPr>
        <p:spPr>
          <a:xfrm>
            <a:off x="838200" y="365125"/>
            <a:ext cx="4392706" cy="1325563"/>
          </a:xfrm>
        </p:spPr>
        <p:txBody>
          <a:bodyPr/>
          <a:lstStyle/>
          <a:p>
            <a:pPr algn="ctr"/>
            <a:r>
              <a:rPr lang="en-US" b="1" dirty="0">
                <a:solidFill>
                  <a:schemeClr val="tx2">
                    <a:lumMod val="75000"/>
                    <a:lumOff val="25000"/>
                  </a:schemeClr>
                </a:solidFill>
              </a:rPr>
              <a:t>Equity of access to the internet</a:t>
            </a:r>
          </a:p>
        </p:txBody>
      </p:sp>
      <p:sp>
        <p:nvSpPr>
          <p:cNvPr id="6" name="TextBox 5">
            <a:extLst>
              <a:ext uri="{FF2B5EF4-FFF2-40B4-BE49-F238E27FC236}">
                <a16:creationId xmlns:a16="http://schemas.microsoft.com/office/drawing/2014/main" id="{6A9D7E7D-1F1F-EF07-2323-BE8475609026}"/>
              </a:ext>
            </a:extLst>
          </p:cNvPr>
          <p:cNvSpPr txBox="1"/>
          <p:nvPr/>
        </p:nvSpPr>
        <p:spPr>
          <a:xfrm>
            <a:off x="7073153" y="874059"/>
            <a:ext cx="4735784" cy="584775"/>
          </a:xfrm>
          <a:prstGeom prst="rect">
            <a:avLst/>
          </a:prstGeom>
          <a:noFill/>
        </p:spPr>
        <p:txBody>
          <a:bodyPr wrap="none" rtlCol="0">
            <a:spAutoFit/>
          </a:bodyPr>
          <a:lstStyle/>
          <a:p>
            <a:r>
              <a:rPr lang="en-US" sz="3200" b="1" dirty="0">
                <a:solidFill>
                  <a:schemeClr val="tx2">
                    <a:lumMod val="75000"/>
                    <a:lumOff val="25000"/>
                  </a:schemeClr>
                </a:solidFill>
              </a:rPr>
              <a:t>the elephant in the room</a:t>
            </a:r>
          </a:p>
        </p:txBody>
      </p:sp>
      <p:sp>
        <p:nvSpPr>
          <p:cNvPr id="7" name="TextBox 6">
            <a:extLst>
              <a:ext uri="{FF2B5EF4-FFF2-40B4-BE49-F238E27FC236}">
                <a16:creationId xmlns:a16="http://schemas.microsoft.com/office/drawing/2014/main" id="{370BBF5C-34C2-8CA5-C7F3-834904BBAACE}"/>
              </a:ext>
            </a:extLst>
          </p:cNvPr>
          <p:cNvSpPr txBox="1"/>
          <p:nvPr/>
        </p:nvSpPr>
        <p:spPr>
          <a:xfrm>
            <a:off x="591670" y="1809798"/>
            <a:ext cx="11217267" cy="4016484"/>
          </a:xfrm>
          <a:prstGeom prst="rect">
            <a:avLst/>
          </a:prstGeom>
          <a:noFill/>
        </p:spPr>
        <p:txBody>
          <a:bodyPr wrap="square" rtlCol="0">
            <a:spAutoFit/>
          </a:bodyPr>
          <a:lstStyle/>
          <a:p>
            <a:pPr marL="342900" indent="-342900">
              <a:spcAft>
                <a:spcPts val="600"/>
              </a:spcAft>
              <a:buFont typeface="Wingdings" pitchFamily="2" charset="2"/>
              <a:buChar char="q"/>
            </a:pPr>
            <a:r>
              <a:rPr lang="en-US" sz="2400" dirty="0"/>
              <a:t>1998: 95% of Africa’s internet connection points were in South Africa. Egypt 2</a:t>
            </a:r>
            <a:r>
              <a:rPr lang="en-US" sz="2400" baseline="30000" dirty="0"/>
              <a:t>nd</a:t>
            </a:r>
            <a:r>
              <a:rPr lang="en-US" sz="2400" dirty="0"/>
              <a:t> with 2% of continental connectivity</a:t>
            </a:r>
          </a:p>
          <a:p>
            <a:pPr marL="342900" indent="-342900">
              <a:spcAft>
                <a:spcPts val="600"/>
              </a:spcAft>
              <a:buFont typeface="Wingdings" pitchFamily="2" charset="2"/>
              <a:buChar char="q"/>
            </a:pPr>
            <a:r>
              <a:rPr lang="en-US" sz="2400" dirty="0"/>
              <a:t>Today, 68% of the world’s population is online.  But in Africa, just 38% of the population is online, and women are 37% less likely to be online than men</a:t>
            </a:r>
          </a:p>
          <a:p>
            <a:pPr marL="342900" indent="-342900">
              <a:spcAft>
                <a:spcPts val="600"/>
              </a:spcAft>
              <a:buFont typeface="Wingdings" pitchFamily="2" charset="2"/>
              <a:buChar char="q"/>
            </a:pPr>
            <a:r>
              <a:rPr lang="en-US" sz="2400" dirty="0"/>
              <a:t>86% of those who have Internet access in Africa are mobile-only, depending on small screens and variable network quality</a:t>
            </a:r>
          </a:p>
          <a:p>
            <a:pPr marL="342900" indent="-342900">
              <a:spcAft>
                <a:spcPts val="600"/>
              </a:spcAft>
              <a:buFont typeface="Wingdings" pitchFamily="2" charset="2"/>
              <a:buChar char="q"/>
            </a:pPr>
            <a:r>
              <a:rPr lang="en-US" sz="2400" dirty="0"/>
              <a:t>UN Broadband Commission’s global affordability target is that an entry-level mobile data plan of 2GB per month should be no more than 2% of average monthly per capita income. But in 2024, the average cost for countries in Africa was 4.2% per capita</a:t>
            </a:r>
          </a:p>
        </p:txBody>
      </p:sp>
      <p:sp>
        <p:nvSpPr>
          <p:cNvPr id="8" name="TextBox 7">
            <a:extLst>
              <a:ext uri="{FF2B5EF4-FFF2-40B4-BE49-F238E27FC236}">
                <a16:creationId xmlns:a16="http://schemas.microsoft.com/office/drawing/2014/main" id="{8D3C7D94-0F45-905E-D787-F0E67E53C592}"/>
              </a:ext>
            </a:extLst>
          </p:cNvPr>
          <p:cNvSpPr txBox="1"/>
          <p:nvPr/>
        </p:nvSpPr>
        <p:spPr>
          <a:xfrm>
            <a:off x="58354" y="5880390"/>
            <a:ext cx="10699293" cy="830997"/>
          </a:xfrm>
          <a:prstGeom prst="rect">
            <a:avLst/>
          </a:prstGeom>
          <a:noFill/>
        </p:spPr>
        <p:txBody>
          <a:bodyPr wrap="square" rtlCol="0">
            <a:spAutoFit/>
          </a:bodyPr>
          <a:lstStyle/>
          <a:p>
            <a:pPr algn="ctr"/>
            <a:r>
              <a:rPr lang="en-US" sz="2400" b="1" dirty="0">
                <a:solidFill>
                  <a:schemeClr val="tx2">
                    <a:lumMod val="75000"/>
                    <a:lumOff val="25000"/>
                  </a:schemeClr>
                </a:solidFill>
              </a:rPr>
              <a:t>Equitable access to the Internet is an enabling condition for prosperity in Africa, and a necessary condition for meeting the ACQF’s primary objectives</a:t>
            </a:r>
          </a:p>
        </p:txBody>
      </p:sp>
      <p:pic>
        <p:nvPicPr>
          <p:cNvPr id="9" name="Picture 8" descr="A green and white text on a black background&#10;&#10;AI-generated content may be incorrect.">
            <a:extLst>
              <a:ext uri="{FF2B5EF4-FFF2-40B4-BE49-F238E27FC236}">
                <a16:creationId xmlns:a16="http://schemas.microsoft.com/office/drawing/2014/main" id="{E6C233AE-D3B0-0002-2F23-2041DB7CDA7F}"/>
              </a:ext>
            </a:extLst>
          </p:cNvPr>
          <p:cNvPicPr>
            <a:picLocks noChangeAspect="1"/>
          </p:cNvPicPr>
          <p:nvPr/>
        </p:nvPicPr>
        <p:blipFill>
          <a:blip r:embed="rId3"/>
          <a:srcRect l="24740" t="29572" r="28719" b="29956"/>
          <a:stretch>
            <a:fillRect/>
          </a:stretch>
        </p:blipFill>
        <p:spPr>
          <a:xfrm>
            <a:off x="10756276" y="5979004"/>
            <a:ext cx="1437096" cy="702985"/>
          </a:xfrm>
          <a:prstGeom prst="rect">
            <a:avLst/>
          </a:prstGeom>
        </p:spPr>
      </p:pic>
    </p:spTree>
    <p:extLst>
      <p:ext uri="{BB962C8B-B14F-4D97-AF65-F5344CB8AC3E}">
        <p14:creationId xmlns:p14="http://schemas.microsoft.com/office/powerpoint/2010/main" val="293416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CDD97-9EB9-C1E1-997A-0688C53C4E5E}"/>
            </a:ext>
          </a:extLst>
        </p:cNvPr>
        <p:cNvGrpSpPr/>
        <p:nvPr/>
      </p:nvGrpSpPr>
      <p:grpSpPr>
        <a:xfrm>
          <a:off x="0" y="0"/>
          <a:ext cx="0" cy="0"/>
          <a:chOff x="0" y="0"/>
          <a:chExt cx="0" cy="0"/>
        </a:xfrm>
      </p:grpSpPr>
      <p:pic>
        <p:nvPicPr>
          <p:cNvPr id="5" name="Content Placeholder 4" descr="A person wearing a mask and using a computer&#10;&#10;AI-generated content may be incorrect.">
            <a:extLst>
              <a:ext uri="{FF2B5EF4-FFF2-40B4-BE49-F238E27FC236}">
                <a16:creationId xmlns:a16="http://schemas.microsoft.com/office/drawing/2014/main" id="{87B134E6-701B-1916-D76F-36C2492C7307}"/>
              </a:ext>
            </a:extLst>
          </p:cNvPr>
          <p:cNvPicPr>
            <a:picLocks noGrp="1" noChangeAspect="1"/>
          </p:cNvPicPr>
          <p:nvPr>
            <p:ph idx="1"/>
          </p:nvPr>
        </p:nvPicPr>
        <p:blipFill>
          <a:blip r:embed="rId2">
            <a:alphaModFix amt="15000"/>
          </a:blip>
          <a:stretch>
            <a:fillRect/>
          </a:stretch>
        </p:blipFill>
        <p:spPr>
          <a:xfrm>
            <a:off x="-13366" y="-25214"/>
            <a:ext cx="12303977" cy="6920987"/>
          </a:xfrm>
        </p:spPr>
      </p:pic>
      <p:sp>
        <p:nvSpPr>
          <p:cNvPr id="2" name="Title 1">
            <a:extLst>
              <a:ext uri="{FF2B5EF4-FFF2-40B4-BE49-F238E27FC236}">
                <a16:creationId xmlns:a16="http://schemas.microsoft.com/office/drawing/2014/main" id="{1EDAB2DE-D0E5-FFDD-EA6E-26A2985C541B}"/>
              </a:ext>
            </a:extLst>
          </p:cNvPr>
          <p:cNvSpPr>
            <a:spLocks noGrp="1"/>
          </p:cNvSpPr>
          <p:nvPr>
            <p:ph type="title"/>
          </p:nvPr>
        </p:nvSpPr>
        <p:spPr/>
        <p:txBody>
          <a:bodyPr/>
          <a:lstStyle/>
          <a:p>
            <a:r>
              <a:rPr lang="en-US" b="1" dirty="0">
                <a:solidFill>
                  <a:schemeClr val="tx2">
                    <a:lumMod val="75000"/>
                    <a:lumOff val="25000"/>
                  </a:schemeClr>
                </a:solidFill>
              </a:rPr>
              <a:t>Why qualification fraud matters</a:t>
            </a:r>
          </a:p>
        </p:txBody>
      </p:sp>
      <p:sp>
        <p:nvSpPr>
          <p:cNvPr id="6" name="TextBox 5">
            <a:extLst>
              <a:ext uri="{FF2B5EF4-FFF2-40B4-BE49-F238E27FC236}">
                <a16:creationId xmlns:a16="http://schemas.microsoft.com/office/drawing/2014/main" id="{DDD27F15-A83C-4AE4-BF35-49906D834808}"/>
              </a:ext>
            </a:extLst>
          </p:cNvPr>
          <p:cNvSpPr txBox="1"/>
          <p:nvPr/>
        </p:nvSpPr>
        <p:spPr>
          <a:xfrm>
            <a:off x="-129905" y="5463531"/>
            <a:ext cx="12133646" cy="1200329"/>
          </a:xfrm>
          <a:prstGeom prst="rect">
            <a:avLst/>
          </a:prstGeom>
          <a:noFill/>
        </p:spPr>
        <p:txBody>
          <a:bodyPr wrap="square" rtlCol="0">
            <a:spAutoFit/>
          </a:bodyPr>
          <a:lstStyle/>
          <a:p>
            <a:pPr algn="ctr"/>
            <a:r>
              <a:rPr lang="en-US" sz="2400" b="1" dirty="0">
                <a:solidFill>
                  <a:schemeClr val="tx2">
                    <a:lumMod val="75000"/>
                    <a:lumOff val="25000"/>
                  </a:schemeClr>
                </a:solidFill>
              </a:rPr>
              <a:t>Qualification fraud is often transnational, evading local jurisdiction. The ACQF is the ideal mechanism for assisting AU member states in restoring confidence in the integrity of qualifications</a:t>
            </a:r>
          </a:p>
        </p:txBody>
      </p:sp>
      <p:sp>
        <p:nvSpPr>
          <p:cNvPr id="7" name="TextBox 6">
            <a:extLst>
              <a:ext uri="{FF2B5EF4-FFF2-40B4-BE49-F238E27FC236}">
                <a16:creationId xmlns:a16="http://schemas.microsoft.com/office/drawing/2014/main" id="{C7550ACC-1F06-2D7F-D047-79884F1C2FCF}"/>
              </a:ext>
            </a:extLst>
          </p:cNvPr>
          <p:cNvSpPr txBox="1"/>
          <p:nvPr/>
        </p:nvSpPr>
        <p:spPr>
          <a:xfrm>
            <a:off x="591670" y="1809798"/>
            <a:ext cx="11217267" cy="3200876"/>
          </a:xfrm>
          <a:prstGeom prst="rect">
            <a:avLst/>
          </a:prstGeom>
          <a:noFill/>
        </p:spPr>
        <p:txBody>
          <a:bodyPr wrap="square" rtlCol="0">
            <a:spAutoFit/>
          </a:bodyPr>
          <a:lstStyle/>
          <a:p>
            <a:pPr marL="342900" indent="-342900">
              <a:spcAft>
                <a:spcPts val="600"/>
              </a:spcAft>
              <a:buFont typeface="Wingdings" pitchFamily="2" charset="2"/>
              <a:buChar char="q"/>
            </a:pPr>
            <a:r>
              <a:rPr lang="en-US" sz="2400" dirty="0"/>
              <a:t>The success of a National Qualifications Framework depends on trust and confidence in the qualifications that it registers and certifies</a:t>
            </a:r>
          </a:p>
          <a:p>
            <a:pPr marL="342900" indent="-342900">
              <a:spcAft>
                <a:spcPts val="600"/>
              </a:spcAft>
              <a:buFont typeface="Wingdings" pitchFamily="2" charset="2"/>
              <a:buChar char="q"/>
            </a:pPr>
            <a:r>
              <a:rPr lang="en-US" sz="2400" dirty="0"/>
              <a:t>Qualification fraud is $50 billion a year global industry, growing rapidly using new digital technologies such as Artificial Intelligence</a:t>
            </a:r>
          </a:p>
          <a:p>
            <a:pPr marL="342900" indent="-342900">
              <a:spcAft>
                <a:spcPts val="600"/>
              </a:spcAft>
              <a:buFont typeface="Wingdings" pitchFamily="2" charset="2"/>
              <a:buChar char="q"/>
            </a:pPr>
            <a:r>
              <a:rPr lang="en-US" sz="2400" dirty="0"/>
              <a:t>Evidence for the extent of qualification fraud across Africa is incomplete and available for only 29 countries. But representative evidence from Morocco, Egypt, Nigeria, Benin, Sierra Leone, Kenya, Somalia and South Africa confirms that qualification fraud is a pan-African issue</a:t>
            </a:r>
          </a:p>
        </p:txBody>
      </p:sp>
      <p:pic>
        <p:nvPicPr>
          <p:cNvPr id="8" name="Picture 7" descr="A green and white text on a black background&#10;&#10;AI-generated content may be incorrect.">
            <a:extLst>
              <a:ext uri="{FF2B5EF4-FFF2-40B4-BE49-F238E27FC236}">
                <a16:creationId xmlns:a16="http://schemas.microsoft.com/office/drawing/2014/main" id="{BE5B358C-74F5-3782-0A32-F12939B7F7D0}"/>
              </a:ext>
            </a:extLst>
          </p:cNvPr>
          <p:cNvPicPr>
            <a:picLocks noChangeAspect="1"/>
          </p:cNvPicPr>
          <p:nvPr/>
        </p:nvPicPr>
        <p:blipFill>
          <a:blip r:embed="rId3"/>
          <a:srcRect l="24740" t="29572" r="28719" b="29956"/>
          <a:stretch>
            <a:fillRect/>
          </a:stretch>
        </p:blipFill>
        <p:spPr>
          <a:xfrm>
            <a:off x="10148048" y="133212"/>
            <a:ext cx="2043952" cy="999841"/>
          </a:xfrm>
          <a:prstGeom prst="rect">
            <a:avLst/>
          </a:prstGeom>
        </p:spPr>
      </p:pic>
    </p:spTree>
    <p:extLst>
      <p:ext uri="{BB962C8B-B14F-4D97-AF65-F5344CB8AC3E}">
        <p14:creationId xmlns:p14="http://schemas.microsoft.com/office/powerpoint/2010/main" val="4001034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98296-3A46-54A8-B8AC-8C8DFE34159F}"/>
            </a:ext>
          </a:extLst>
        </p:cNvPr>
        <p:cNvGrpSpPr/>
        <p:nvPr/>
      </p:nvGrpSpPr>
      <p:grpSpPr>
        <a:xfrm>
          <a:off x="0" y="0"/>
          <a:ext cx="0" cy="0"/>
          <a:chOff x="0" y="0"/>
          <a:chExt cx="0" cy="0"/>
        </a:xfrm>
      </p:grpSpPr>
      <p:pic>
        <p:nvPicPr>
          <p:cNvPr id="5" name="Content Placeholder 4" descr="A close-up of a chain&#10;&#10;AI-generated content may be incorrect.">
            <a:extLst>
              <a:ext uri="{FF2B5EF4-FFF2-40B4-BE49-F238E27FC236}">
                <a16:creationId xmlns:a16="http://schemas.microsoft.com/office/drawing/2014/main" id="{4B4AB2EC-EB9E-33B2-EBEC-00C169D1572E}"/>
              </a:ext>
            </a:extLst>
          </p:cNvPr>
          <p:cNvPicPr>
            <a:picLocks noGrp="1" noChangeAspect="1"/>
          </p:cNvPicPr>
          <p:nvPr>
            <p:ph idx="1"/>
          </p:nvPr>
        </p:nvPicPr>
        <p:blipFill>
          <a:blip r:embed="rId2">
            <a:alphaModFix amt="16000"/>
          </a:blip>
          <a:stretch>
            <a:fillRect/>
          </a:stretch>
        </p:blipFill>
        <p:spPr>
          <a:xfrm>
            <a:off x="0" y="0"/>
            <a:ext cx="12192000" cy="6858000"/>
          </a:xfrm>
        </p:spPr>
      </p:pic>
      <p:sp>
        <p:nvSpPr>
          <p:cNvPr id="2" name="Title 1">
            <a:extLst>
              <a:ext uri="{FF2B5EF4-FFF2-40B4-BE49-F238E27FC236}">
                <a16:creationId xmlns:a16="http://schemas.microsoft.com/office/drawing/2014/main" id="{0C3DDAF9-BEE4-8A55-FE50-6D03751302E4}"/>
              </a:ext>
            </a:extLst>
          </p:cNvPr>
          <p:cNvSpPr>
            <a:spLocks noGrp="1"/>
          </p:cNvSpPr>
          <p:nvPr>
            <p:ph type="title"/>
          </p:nvPr>
        </p:nvSpPr>
        <p:spPr/>
        <p:txBody>
          <a:bodyPr/>
          <a:lstStyle/>
          <a:p>
            <a:r>
              <a:rPr lang="en-US" b="1" dirty="0">
                <a:solidFill>
                  <a:schemeClr val="tx2">
                    <a:lumMod val="75000"/>
                    <a:lumOff val="25000"/>
                  </a:schemeClr>
                </a:solidFill>
              </a:rPr>
              <a:t>Secure digital credentialing: towards Zero Trust Architecture</a:t>
            </a:r>
          </a:p>
        </p:txBody>
      </p:sp>
      <p:graphicFrame>
        <p:nvGraphicFramePr>
          <p:cNvPr id="6" name="Table 5">
            <a:extLst>
              <a:ext uri="{FF2B5EF4-FFF2-40B4-BE49-F238E27FC236}">
                <a16:creationId xmlns:a16="http://schemas.microsoft.com/office/drawing/2014/main" id="{1DF841A0-BF1D-6514-9AD0-2C43F7B7B6B2}"/>
              </a:ext>
            </a:extLst>
          </p:cNvPr>
          <p:cNvGraphicFramePr>
            <a:graphicFrameLocks noGrp="1"/>
          </p:cNvGraphicFramePr>
          <p:nvPr>
            <p:extLst>
              <p:ext uri="{D42A27DB-BD31-4B8C-83A1-F6EECF244321}">
                <p14:modId xmlns:p14="http://schemas.microsoft.com/office/powerpoint/2010/main" val="1267983021"/>
              </p:ext>
            </p:extLst>
          </p:nvPr>
        </p:nvGraphicFramePr>
        <p:xfrm>
          <a:off x="1002554" y="1690688"/>
          <a:ext cx="8142941" cy="4937760"/>
        </p:xfrm>
        <a:graphic>
          <a:graphicData uri="http://schemas.openxmlformats.org/drawingml/2006/table">
            <a:tbl>
              <a:tblPr firstRow="1" bandRow="1">
                <a:tableStyleId>{5C22544A-7EE6-4342-B048-85BDC9FD1C3A}</a:tableStyleId>
              </a:tblPr>
              <a:tblGrid>
                <a:gridCol w="2046941">
                  <a:extLst>
                    <a:ext uri="{9D8B030D-6E8A-4147-A177-3AD203B41FA5}">
                      <a16:colId xmlns:a16="http://schemas.microsoft.com/office/drawing/2014/main" val="2359839441"/>
                    </a:ext>
                  </a:extLst>
                </a:gridCol>
                <a:gridCol w="2484717">
                  <a:extLst>
                    <a:ext uri="{9D8B030D-6E8A-4147-A177-3AD203B41FA5}">
                      <a16:colId xmlns:a16="http://schemas.microsoft.com/office/drawing/2014/main" val="3900213095"/>
                    </a:ext>
                  </a:extLst>
                </a:gridCol>
                <a:gridCol w="2420471">
                  <a:extLst>
                    <a:ext uri="{9D8B030D-6E8A-4147-A177-3AD203B41FA5}">
                      <a16:colId xmlns:a16="http://schemas.microsoft.com/office/drawing/2014/main" val="1240913842"/>
                    </a:ext>
                  </a:extLst>
                </a:gridCol>
                <a:gridCol w="1190812">
                  <a:extLst>
                    <a:ext uri="{9D8B030D-6E8A-4147-A177-3AD203B41FA5}">
                      <a16:colId xmlns:a16="http://schemas.microsoft.com/office/drawing/2014/main" val="2054693861"/>
                    </a:ext>
                  </a:extLst>
                </a:gridCol>
              </a:tblGrid>
              <a:tr h="399788">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rPr>
                        <a:t>credentialing</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rPr>
                        <a:t>verification</a:t>
                      </a:r>
                    </a:p>
                    <a:p>
                      <a:endParaRPr lang="en-US" dirty="0"/>
                    </a:p>
                  </a:txBody>
                  <a:tcPr/>
                </a:tc>
                <a:tc>
                  <a:txBody>
                    <a:bodyPr/>
                    <a:lstStyle/>
                    <a:p>
                      <a:endParaRPr lang="en-US"/>
                    </a:p>
                  </a:txBody>
                  <a:tcPr/>
                </a:tc>
                <a:extLst>
                  <a:ext uri="{0D108BD9-81ED-4DB2-BD59-A6C34878D82A}">
                    <a16:rowId xmlns:a16="http://schemas.microsoft.com/office/drawing/2014/main" val="3817639603"/>
                  </a:ext>
                </a:extLst>
              </a:tr>
              <a:tr h="370840">
                <a:tc rowSpan="3">
                  <a:txBody>
                    <a:bodyPr/>
                    <a:lstStyle/>
                    <a:p>
                      <a:endParaRPr lang="en-US" baseline="0" dirty="0">
                        <a:solidFill>
                          <a:schemeClr val="bg1"/>
                        </a:solidFill>
                      </a:endParaRPr>
                    </a:p>
                    <a:p>
                      <a:endParaRPr lang="en-US" baseline="0" dirty="0">
                        <a:solidFill>
                          <a:schemeClr val="bg1"/>
                        </a:solidFill>
                      </a:endParaRPr>
                    </a:p>
                    <a:p>
                      <a:pPr algn="ctr"/>
                      <a:r>
                        <a:rPr lang="en-US" b="1" baseline="0" dirty="0">
                          <a:solidFill>
                            <a:schemeClr val="bg1"/>
                          </a:solidFill>
                        </a:rPr>
                        <a:t>Stage 1:</a:t>
                      </a:r>
                    </a:p>
                    <a:p>
                      <a:pPr algn="ctr"/>
                      <a:r>
                        <a:rPr lang="en-US" b="1" baseline="0" dirty="0">
                          <a:solidFill>
                            <a:schemeClr val="bg1"/>
                          </a:solidFill>
                        </a:rPr>
                        <a:t>Perimeter Security</a:t>
                      </a:r>
                    </a:p>
                  </a:txBody>
                  <a:tcPr>
                    <a:lnB w="38100" cap="flat" cmpd="sng" algn="ctr">
                      <a:solidFill>
                        <a:schemeClr val="tx1"/>
                      </a:solidFill>
                      <a:prstDash val="solid"/>
                      <a:round/>
                      <a:headEnd type="none" w="med" len="med"/>
                      <a:tailEnd type="none" w="med" len="med"/>
                    </a:lnB>
                    <a:solidFill>
                      <a:schemeClr val="accent1"/>
                    </a:solidFill>
                  </a:tcPr>
                </a:tc>
                <a:tc>
                  <a:txBody>
                    <a:bodyPr/>
                    <a:lstStyle/>
                    <a:p>
                      <a:r>
                        <a:rPr lang="en-US" dirty="0"/>
                        <a:t>Minimal protection</a:t>
                      </a:r>
                    </a:p>
                    <a:p>
                      <a:endParaRPr lang="en-US" dirty="0"/>
                    </a:p>
                  </a:txBody>
                  <a:tcPr/>
                </a:tc>
                <a:tc>
                  <a:txBody>
                    <a:bodyPr/>
                    <a:lstStyle/>
                    <a:p>
                      <a:r>
                        <a:rPr lang="en-US" dirty="0"/>
                        <a:t>Not available</a:t>
                      </a:r>
                    </a:p>
                  </a:txBody>
                  <a:tcPr/>
                </a:tc>
                <a:tc>
                  <a:txBody>
                    <a:bodyPr/>
                    <a:lstStyle/>
                    <a:p>
                      <a:r>
                        <a:rPr lang="en-US" b="1" baseline="0" dirty="0">
                          <a:solidFill>
                            <a:schemeClr val="bg1"/>
                          </a:solidFill>
                        </a:rPr>
                        <a:t>Level 1</a:t>
                      </a:r>
                    </a:p>
                  </a:txBody>
                  <a:tcPr>
                    <a:solidFill>
                      <a:schemeClr val="accent1"/>
                    </a:solidFill>
                  </a:tcPr>
                </a:tc>
                <a:extLst>
                  <a:ext uri="{0D108BD9-81ED-4DB2-BD59-A6C34878D82A}">
                    <a16:rowId xmlns:a16="http://schemas.microsoft.com/office/drawing/2014/main" val="1877381518"/>
                  </a:ext>
                </a:extLst>
              </a:tr>
              <a:tr h="370840">
                <a:tc vMerge="1">
                  <a:txBody>
                    <a:bodyPr/>
                    <a:lstStyle/>
                    <a:p>
                      <a:endParaRPr lang="en-US" dirty="0"/>
                    </a:p>
                  </a:txBody>
                  <a:tcPr>
                    <a:solidFill>
                      <a:schemeClr val="accent1"/>
                    </a:solidFill>
                  </a:tcPr>
                </a:tc>
                <a:tc>
                  <a:txBody>
                    <a:bodyPr/>
                    <a:lstStyle/>
                    <a:p>
                      <a:r>
                        <a:rPr lang="en-US" dirty="0"/>
                        <a:t>Managed password protection</a:t>
                      </a:r>
                    </a:p>
                  </a:txBody>
                  <a:tcPr/>
                </a:tc>
                <a:tc>
                  <a:txBody>
                    <a:bodyPr/>
                    <a:lstStyle/>
                    <a:p>
                      <a:r>
                        <a:rPr lang="en-US" dirty="0"/>
                        <a:t>Manual, delayed, partial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solidFill>
                            <a:schemeClr val="bg1"/>
                          </a:solidFill>
                        </a:rPr>
                        <a:t>Level 2</a:t>
                      </a:r>
                    </a:p>
                    <a:p>
                      <a:endParaRPr lang="en-US" b="1" dirty="0"/>
                    </a:p>
                  </a:txBody>
                  <a:tcPr>
                    <a:solidFill>
                      <a:schemeClr val="accent1"/>
                    </a:solidFill>
                  </a:tcPr>
                </a:tc>
                <a:extLst>
                  <a:ext uri="{0D108BD9-81ED-4DB2-BD59-A6C34878D82A}">
                    <a16:rowId xmlns:a16="http://schemas.microsoft.com/office/drawing/2014/main" val="3497386995"/>
                  </a:ext>
                </a:extLst>
              </a:tr>
              <a:tr h="370840">
                <a:tc vMerge="1">
                  <a:txBody>
                    <a:bodyPr/>
                    <a:lstStyle/>
                    <a:p>
                      <a:endParaRPr lang="en-US" dirty="0"/>
                    </a:p>
                  </a:txBody>
                  <a:tcPr>
                    <a:lnB w="38100" cap="flat" cmpd="sng" algn="ctr">
                      <a:solidFill>
                        <a:schemeClr val="tx1"/>
                      </a:solidFill>
                      <a:prstDash val="solid"/>
                      <a:round/>
                      <a:headEnd type="none" w="med" len="med"/>
                      <a:tailEnd type="none" w="med" len="med"/>
                    </a:lnB>
                    <a:solidFill>
                      <a:schemeClr val="accent1"/>
                    </a:solidFill>
                  </a:tcPr>
                </a:tc>
                <a:tc>
                  <a:txBody>
                    <a:bodyPr/>
                    <a:lstStyle/>
                    <a:p>
                      <a:r>
                        <a:rPr lang="en-US" dirty="0"/>
                        <a:t>Multifactor authentication</a:t>
                      </a:r>
                    </a:p>
                  </a:txBody>
                  <a:tcPr>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Manual, delayed, partial</a:t>
                      </a:r>
                    </a:p>
                    <a:p>
                      <a:endParaRPr lang="en-US" dirty="0"/>
                    </a:p>
                  </a:txBody>
                  <a:tcPr>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solidFill>
                            <a:schemeClr val="bg1"/>
                          </a:solidFill>
                        </a:rPr>
                        <a:t>Level 3</a:t>
                      </a:r>
                    </a:p>
                    <a:p>
                      <a:endParaRPr lang="en-US" b="1" dirty="0"/>
                    </a:p>
                  </a:txBody>
                  <a:tcPr>
                    <a:lnB w="381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9763975"/>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aseline="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baseline="0" dirty="0">
                          <a:solidFill>
                            <a:schemeClr val="bg1"/>
                          </a:solidFill>
                        </a:rPr>
                        <a:t>Stage 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baseline="0" dirty="0">
                          <a:solidFill>
                            <a:schemeClr val="bg1"/>
                          </a:solidFill>
                        </a:rPr>
                        <a:t>Zero Trust Architecture</a:t>
                      </a:r>
                    </a:p>
                    <a:p>
                      <a:pPr algn="ctr"/>
                      <a:endParaRPr lang="en-US" dirty="0"/>
                    </a:p>
                  </a:txBody>
                  <a:tcPr>
                    <a:lnT w="38100" cap="flat" cmpd="sng" algn="ctr">
                      <a:solidFill>
                        <a:schemeClr val="tx1"/>
                      </a:solidFill>
                      <a:prstDash val="solid"/>
                      <a:round/>
                      <a:headEnd type="none" w="med" len="med"/>
                      <a:tailEnd type="none" w="med" len="med"/>
                    </a:lnT>
                    <a:solidFill>
                      <a:schemeClr val="accent1"/>
                    </a:solidFill>
                  </a:tcPr>
                </a:tc>
                <a:tc>
                  <a:txBody>
                    <a:bodyPr/>
                    <a:lstStyle/>
                    <a:p>
                      <a:r>
                        <a:rPr lang="en-US" dirty="0"/>
                        <a:t>Digital encryption</a:t>
                      </a:r>
                    </a:p>
                    <a:p>
                      <a:endParaRPr lang="en-US" dirty="0"/>
                    </a:p>
                  </a:txBody>
                  <a:tcPr>
                    <a:lnT w="38100" cap="flat" cmpd="sng" algn="ctr">
                      <a:solidFill>
                        <a:schemeClr val="tx1"/>
                      </a:solidFill>
                      <a:prstDash val="solid"/>
                      <a:round/>
                      <a:headEnd type="none" w="med" len="med"/>
                      <a:tailEnd type="none" w="med" len="med"/>
                    </a:lnT>
                  </a:tcPr>
                </a:tc>
                <a:tc>
                  <a:txBody>
                    <a:bodyPr/>
                    <a:lstStyle/>
                    <a:p>
                      <a:r>
                        <a:rPr lang="en-US" dirty="0"/>
                        <a:t>Automated, instant, comprehensive</a:t>
                      </a:r>
                    </a:p>
                  </a:txBody>
                  <a:tcPr>
                    <a:lnT w="381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solidFill>
                            <a:schemeClr val="bg1"/>
                          </a:solidFill>
                        </a:rPr>
                        <a:t>Level 4</a:t>
                      </a:r>
                    </a:p>
                    <a:p>
                      <a:endParaRPr lang="en-US" b="1" dirty="0"/>
                    </a:p>
                  </a:txBody>
                  <a:tcPr>
                    <a:lnT w="381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274530604"/>
                  </a:ext>
                </a:extLst>
              </a:tr>
              <a:tr h="370840">
                <a:tc vMerge="1">
                  <a:txBody>
                    <a:bodyPr/>
                    <a:lstStyle/>
                    <a:p>
                      <a:endParaRPr lang="en-US" dirty="0"/>
                    </a:p>
                  </a:txBody>
                  <a:tcPr>
                    <a:solidFill>
                      <a:schemeClr val="accent1"/>
                    </a:solidFill>
                  </a:tcPr>
                </a:tc>
                <a:tc>
                  <a:txBody>
                    <a:bodyPr/>
                    <a:lstStyle/>
                    <a:p>
                      <a:r>
                        <a:rPr lang="en-US" dirty="0"/>
                        <a:t>Integrated adaptive security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Automated, instant, comprehensive and within the issuer’s domain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solidFill>
                            <a:schemeClr val="bg1"/>
                          </a:solidFill>
                        </a:rPr>
                        <a:t>Level 5</a:t>
                      </a:r>
                    </a:p>
                    <a:p>
                      <a:endParaRPr lang="en-US" b="1" dirty="0"/>
                    </a:p>
                  </a:txBody>
                  <a:tcPr>
                    <a:solidFill>
                      <a:schemeClr val="accent1"/>
                    </a:solidFill>
                  </a:tcPr>
                </a:tc>
                <a:extLst>
                  <a:ext uri="{0D108BD9-81ED-4DB2-BD59-A6C34878D82A}">
                    <a16:rowId xmlns:a16="http://schemas.microsoft.com/office/drawing/2014/main" val="407533399"/>
                  </a:ext>
                </a:extLst>
              </a:tr>
            </a:tbl>
          </a:graphicData>
        </a:graphic>
      </p:graphicFrame>
      <p:pic>
        <p:nvPicPr>
          <p:cNvPr id="7" name="Picture 6" descr="A green and white text on a black background&#10;&#10;AI-generated content may be incorrect.">
            <a:extLst>
              <a:ext uri="{FF2B5EF4-FFF2-40B4-BE49-F238E27FC236}">
                <a16:creationId xmlns:a16="http://schemas.microsoft.com/office/drawing/2014/main" id="{DB8198CE-A092-36E2-0F9A-46D1EFE6E553}"/>
              </a:ext>
            </a:extLst>
          </p:cNvPr>
          <p:cNvPicPr>
            <a:picLocks noChangeAspect="1"/>
          </p:cNvPicPr>
          <p:nvPr/>
        </p:nvPicPr>
        <p:blipFill>
          <a:blip r:embed="rId3"/>
          <a:srcRect l="24740" t="29572" r="28719" b="29956"/>
          <a:stretch>
            <a:fillRect/>
          </a:stretch>
        </p:blipFill>
        <p:spPr>
          <a:xfrm>
            <a:off x="10013578" y="5628607"/>
            <a:ext cx="2043952" cy="999841"/>
          </a:xfrm>
          <a:prstGeom prst="rect">
            <a:avLst/>
          </a:prstGeom>
        </p:spPr>
      </p:pic>
    </p:spTree>
    <p:extLst>
      <p:ext uri="{BB962C8B-B14F-4D97-AF65-F5344CB8AC3E}">
        <p14:creationId xmlns:p14="http://schemas.microsoft.com/office/powerpoint/2010/main" val="3209705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red and black chain&#10;&#10;Description automatically generated">
            <a:extLst>
              <a:ext uri="{FF2B5EF4-FFF2-40B4-BE49-F238E27FC236}">
                <a16:creationId xmlns:a16="http://schemas.microsoft.com/office/drawing/2014/main" id="{FED2AC30-F52B-75A4-15CE-A1B33E3CF804}"/>
              </a:ext>
            </a:extLst>
          </p:cNvPr>
          <p:cNvPicPr>
            <a:picLocks noChangeAspect="1"/>
          </p:cNvPicPr>
          <p:nvPr/>
        </p:nvPicPr>
        <p:blipFill>
          <a:blip r:embed="rId2">
            <a:alphaModFix amt="28000"/>
            <a:extLst>
              <a:ext uri="{28A0092B-C50C-407E-A947-70E740481C1C}">
                <a14:useLocalDpi xmlns:a14="http://schemas.microsoft.com/office/drawing/2010/main" val="0"/>
              </a:ext>
            </a:extLst>
          </a:blip>
          <a:srcRect l="5285" t="3319" r="38437"/>
          <a:stretch/>
        </p:blipFill>
        <p:spPr>
          <a:xfrm>
            <a:off x="7537342" y="968188"/>
            <a:ext cx="4524646" cy="5796060"/>
          </a:xfrm>
          <a:prstGeom prst="rect">
            <a:avLst/>
          </a:prstGeom>
        </p:spPr>
      </p:pic>
      <p:sp>
        <p:nvSpPr>
          <p:cNvPr id="2" name="Title 1">
            <a:extLst>
              <a:ext uri="{FF2B5EF4-FFF2-40B4-BE49-F238E27FC236}">
                <a16:creationId xmlns:a16="http://schemas.microsoft.com/office/drawing/2014/main" id="{2DFDE947-E413-14ED-CA59-3B7FD140DCE9}"/>
              </a:ext>
            </a:extLst>
          </p:cNvPr>
          <p:cNvSpPr>
            <a:spLocks noGrp="1"/>
          </p:cNvSpPr>
          <p:nvPr>
            <p:ph type="title"/>
          </p:nvPr>
        </p:nvSpPr>
        <p:spPr>
          <a:xfrm>
            <a:off x="838200" y="365125"/>
            <a:ext cx="8440272" cy="1325563"/>
          </a:xfrm>
        </p:spPr>
        <p:txBody>
          <a:bodyPr>
            <a:normAutofit/>
          </a:bodyPr>
          <a:lstStyle/>
          <a:p>
            <a:r>
              <a:rPr lang="en-US" b="1" dirty="0">
                <a:solidFill>
                  <a:schemeClr val="accent1"/>
                </a:solidFill>
              </a:rPr>
              <a:t>Why Level 5 Zero Trust Architecture Matters – an example</a:t>
            </a:r>
          </a:p>
        </p:txBody>
      </p:sp>
      <p:sp>
        <p:nvSpPr>
          <p:cNvPr id="14" name="Content Placeholder 13">
            <a:extLst>
              <a:ext uri="{FF2B5EF4-FFF2-40B4-BE49-F238E27FC236}">
                <a16:creationId xmlns:a16="http://schemas.microsoft.com/office/drawing/2014/main" id="{E26F3042-EFB8-E83A-780D-508BF98EAB6A}"/>
              </a:ext>
            </a:extLst>
          </p:cNvPr>
          <p:cNvSpPr>
            <a:spLocks noGrp="1"/>
          </p:cNvSpPr>
          <p:nvPr>
            <p:ph idx="1"/>
          </p:nvPr>
        </p:nvSpPr>
        <p:spPr>
          <a:xfrm>
            <a:off x="644217" y="1839686"/>
            <a:ext cx="6997554" cy="4653189"/>
          </a:xfrm>
        </p:spPr>
        <p:txBody>
          <a:bodyPr>
            <a:normAutofit lnSpcReduction="10000"/>
          </a:bodyPr>
          <a:lstStyle/>
          <a:p>
            <a:pPr>
              <a:buFont typeface="Wingdings" pitchFamily="2" charset="2"/>
              <a:buChar char="q"/>
            </a:pPr>
            <a:r>
              <a:rPr lang="en-US" dirty="0"/>
              <a:t>Di</a:t>
            </a:r>
            <a:r>
              <a:rPr lang="en-US" sz="2400" dirty="0"/>
              <a:t>gital encryption, with every credential secured using a blockchain application and tamper free</a:t>
            </a:r>
          </a:p>
          <a:p>
            <a:pPr>
              <a:buFont typeface="Wingdings" pitchFamily="2" charset="2"/>
              <a:buChar char="q"/>
            </a:pPr>
            <a:r>
              <a:rPr lang="en-US" sz="2400" dirty="0"/>
              <a:t>Credentials are both stored and verified within the issuing organization’s secure digital domain </a:t>
            </a:r>
          </a:p>
          <a:p>
            <a:pPr>
              <a:buFont typeface="Wingdings" pitchFamily="2" charset="2"/>
              <a:buChar char="q"/>
            </a:pPr>
            <a:r>
              <a:rPr lang="en-US" sz="2400" dirty="0"/>
              <a:t>Verification is instant, fully automated and cost free, with access controlled by the qualification holder</a:t>
            </a:r>
          </a:p>
          <a:p>
            <a:pPr>
              <a:buFont typeface="Wingdings" pitchFamily="2" charset="2"/>
              <a:buChar char="q"/>
            </a:pPr>
            <a:r>
              <a:rPr lang="en-US" sz="2400" dirty="0"/>
              <a:t>Adaptive security keeps pace with dark-side digital capabilities, for example by integrating biometric facial recognition to prevent impersonation</a:t>
            </a:r>
          </a:p>
          <a:p>
            <a:pPr>
              <a:buFont typeface="Wingdings" pitchFamily="2" charset="2"/>
              <a:buChar char="q"/>
            </a:pPr>
            <a:r>
              <a:rPr lang="en-US" sz="2400" dirty="0"/>
              <a:t>Complies with the current W3C standard for Verified Credentials</a:t>
            </a:r>
          </a:p>
          <a:p>
            <a:endParaRPr lang="en-US" sz="2400" dirty="0"/>
          </a:p>
        </p:txBody>
      </p:sp>
    </p:spTree>
    <p:extLst>
      <p:ext uri="{BB962C8B-B14F-4D97-AF65-F5344CB8AC3E}">
        <p14:creationId xmlns:p14="http://schemas.microsoft.com/office/powerpoint/2010/main" val="575928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8E494-5430-DB77-EAA3-CE00AE0D3299}"/>
            </a:ext>
          </a:extLst>
        </p:cNvPr>
        <p:cNvGrpSpPr/>
        <p:nvPr/>
      </p:nvGrpSpPr>
      <p:grpSpPr>
        <a:xfrm>
          <a:off x="0" y="0"/>
          <a:ext cx="0" cy="0"/>
          <a:chOff x="0" y="0"/>
          <a:chExt cx="0" cy="0"/>
        </a:xfrm>
      </p:grpSpPr>
      <p:pic>
        <p:nvPicPr>
          <p:cNvPr id="5" name="Content Placeholder 4" descr="A close-up of a logo&#10;&#10;AI-generated content may be incorrect.">
            <a:extLst>
              <a:ext uri="{FF2B5EF4-FFF2-40B4-BE49-F238E27FC236}">
                <a16:creationId xmlns:a16="http://schemas.microsoft.com/office/drawing/2014/main" id="{1910D334-B578-B2AA-4AF9-C777A5DC3033}"/>
              </a:ext>
            </a:extLst>
          </p:cNvPr>
          <p:cNvPicPr>
            <a:picLocks noGrp="1" noChangeAspect="1"/>
          </p:cNvPicPr>
          <p:nvPr>
            <p:ph idx="1"/>
          </p:nvPr>
        </p:nvPicPr>
        <p:blipFill>
          <a:blip r:embed="rId2">
            <a:alphaModFix amt="10000"/>
          </a:blip>
          <a:stretch>
            <a:fillRect/>
          </a:stretch>
        </p:blipFill>
        <p:spPr>
          <a:xfrm>
            <a:off x="0" y="0"/>
            <a:ext cx="12232259" cy="6880645"/>
          </a:xfrm>
        </p:spPr>
      </p:pic>
      <p:sp>
        <p:nvSpPr>
          <p:cNvPr id="2" name="Title 1">
            <a:extLst>
              <a:ext uri="{FF2B5EF4-FFF2-40B4-BE49-F238E27FC236}">
                <a16:creationId xmlns:a16="http://schemas.microsoft.com/office/drawing/2014/main" id="{23FB7CB6-1184-A684-04E0-D0B32D2C96B9}"/>
              </a:ext>
            </a:extLst>
          </p:cNvPr>
          <p:cNvSpPr>
            <a:spLocks noGrp="1"/>
          </p:cNvSpPr>
          <p:nvPr>
            <p:ph type="title"/>
          </p:nvPr>
        </p:nvSpPr>
        <p:spPr>
          <a:xfrm>
            <a:off x="1101416" y="979713"/>
            <a:ext cx="10515600" cy="1325563"/>
          </a:xfrm>
        </p:spPr>
        <p:txBody>
          <a:bodyPr/>
          <a:lstStyle/>
          <a:p>
            <a:r>
              <a:rPr lang="en-US" b="1" dirty="0">
                <a:solidFill>
                  <a:schemeClr val="accent1"/>
                </a:solidFill>
              </a:rPr>
              <a:t>Three digital technologies that will help the ACQF meet its primary objectives: </a:t>
            </a:r>
          </a:p>
        </p:txBody>
      </p:sp>
      <p:sp>
        <p:nvSpPr>
          <p:cNvPr id="6" name="Content Placeholder 13">
            <a:extLst>
              <a:ext uri="{FF2B5EF4-FFF2-40B4-BE49-F238E27FC236}">
                <a16:creationId xmlns:a16="http://schemas.microsoft.com/office/drawing/2014/main" id="{0275993D-F6D9-E00D-CED4-18F2091E637E}"/>
              </a:ext>
            </a:extLst>
          </p:cNvPr>
          <p:cNvSpPr txBox="1">
            <a:spLocks/>
          </p:cNvSpPr>
          <p:nvPr/>
        </p:nvSpPr>
        <p:spPr>
          <a:xfrm>
            <a:off x="1101416" y="2836165"/>
            <a:ext cx="6997554" cy="21880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 typeface="Wingdings" pitchFamily="2" charset="2"/>
              <a:buChar char="q"/>
            </a:pPr>
            <a:r>
              <a:rPr lang="en-US" dirty="0"/>
              <a:t> Micro-credentialing</a:t>
            </a:r>
            <a:endParaRPr lang="en-US" sz="2400" dirty="0"/>
          </a:p>
          <a:p>
            <a:pPr>
              <a:spcAft>
                <a:spcPts val="600"/>
              </a:spcAft>
              <a:buFont typeface="Wingdings" pitchFamily="2" charset="2"/>
              <a:buChar char="q"/>
            </a:pPr>
            <a:r>
              <a:rPr lang="en-US" sz="2400" dirty="0"/>
              <a:t>  Q</a:t>
            </a:r>
            <a:r>
              <a:rPr lang="en-US" dirty="0"/>
              <a:t>ualification authentication services</a:t>
            </a:r>
          </a:p>
          <a:p>
            <a:pPr>
              <a:spcAft>
                <a:spcPts val="600"/>
              </a:spcAft>
              <a:buFont typeface="Wingdings" pitchFamily="2" charset="2"/>
              <a:buChar char="q"/>
            </a:pPr>
            <a:r>
              <a:rPr lang="en-US" dirty="0"/>
              <a:t> Generative Artificial Intelligence</a:t>
            </a:r>
          </a:p>
          <a:p>
            <a:pPr marL="0" indent="0">
              <a:buNone/>
            </a:pPr>
            <a:endParaRPr lang="en-US" sz="2400" dirty="0"/>
          </a:p>
        </p:txBody>
      </p:sp>
    </p:spTree>
    <p:extLst>
      <p:ext uri="{BB962C8B-B14F-4D97-AF65-F5344CB8AC3E}">
        <p14:creationId xmlns:p14="http://schemas.microsoft.com/office/powerpoint/2010/main" val="3772375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3955E30C-D872-6629-EA93-8EEC959079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A5727B-31F9-3AA0-FAB3-0CD727F1B6A8}"/>
              </a:ext>
            </a:extLst>
          </p:cNvPr>
          <p:cNvSpPr>
            <a:spLocks noGrp="1"/>
          </p:cNvSpPr>
          <p:nvPr>
            <p:ph type="title"/>
          </p:nvPr>
        </p:nvSpPr>
        <p:spPr>
          <a:xfrm>
            <a:off x="464322" y="631517"/>
            <a:ext cx="5044331" cy="1325563"/>
          </a:xfrm>
        </p:spPr>
        <p:txBody>
          <a:bodyPr>
            <a:normAutofit fontScale="90000"/>
          </a:bodyPr>
          <a:lstStyle/>
          <a:p>
            <a:r>
              <a:rPr lang="en-US" b="1">
                <a:solidFill>
                  <a:schemeClr val="accent1"/>
                </a:solidFill>
              </a:rPr>
              <a:t>Micro-credentialing: secure </a:t>
            </a:r>
            <a:r>
              <a:rPr lang="en-US" b="1" dirty="0">
                <a:solidFill>
                  <a:schemeClr val="accent1"/>
                </a:solidFill>
              </a:rPr>
              <a:t>digital badges</a:t>
            </a:r>
          </a:p>
        </p:txBody>
      </p:sp>
      <p:pic>
        <p:nvPicPr>
          <p:cNvPr id="5" name="Picture 4" descr="A green and white text on a black background&#10;&#10;AI-generated content may be incorrect.">
            <a:extLst>
              <a:ext uri="{FF2B5EF4-FFF2-40B4-BE49-F238E27FC236}">
                <a16:creationId xmlns:a16="http://schemas.microsoft.com/office/drawing/2014/main" id="{42DB2588-6105-8BD0-0DFE-80271759D363}"/>
              </a:ext>
            </a:extLst>
          </p:cNvPr>
          <p:cNvPicPr>
            <a:picLocks noChangeAspect="1"/>
          </p:cNvPicPr>
          <p:nvPr/>
        </p:nvPicPr>
        <p:blipFill>
          <a:blip r:embed="rId3"/>
          <a:srcRect l="24740" t="29572" r="28719" b="29956"/>
          <a:stretch>
            <a:fillRect/>
          </a:stretch>
        </p:blipFill>
        <p:spPr>
          <a:xfrm>
            <a:off x="10013578" y="5628607"/>
            <a:ext cx="2043952" cy="999841"/>
          </a:xfrm>
          <a:prstGeom prst="rect">
            <a:avLst/>
          </a:prstGeom>
        </p:spPr>
      </p:pic>
      <p:sp>
        <p:nvSpPr>
          <p:cNvPr id="8" name="Content Placeholder 13">
            <a:extLst>
              <a:ext uri="{FF2B5EF4-FFF2-40B4-BE49-F238E27FC236}">
                <a16:creationId xmlns:a16="http://schemas.microsoft.com/office/drawing/2014/main" id="{F6A10B0F-8217-3505-81BB-7AD88E58BA5D}"/>
              </a:ext>
            </a:extLst>
          </p:cNvPr>
          <p:cNvSpPr txBox="1">
            <a:spLocks/>
          </p:cNvSpPr>
          <p:nvPr/>
        </p:nvSpPr>
        <p:spPr>
          <a:xfrm>
            <a:off x="321604" y="2437998"/>
            <a:ext cx="5687310" cy="28691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q"/>
            </a:pPr>
            <a:r>
              <a:rPr lang="en-US" sz="2200" dirty="0"/>
              <a:t>A micro-credential is a small, self-contained unit of learning</a:t>
            </a:r>
          </a:p>
          <a:p>
            <a:pPr>
              <a:buFont typeface="Wingdings" pitchFamily="2" charset="2"/>
              <a:buChar char="q"/>
            </a:pPr>
            <a:r>
              <a:rPr lang="en-US" sz="2200" dirty="0"/>
              <a:t>Secure digital badges enable accessibility, portability and verification</a:t>
            </a:r>
          </a:p>
          <a:p>
            <a:pPr>
              <a:buFont typeface="Wingdings" pitchFamily="2" charset="2"/>
              <a:buChar char="q"/>
            </a:pPr>
            <a:r>
              <a:rPr lang="en-US" sz="2200" dirty="0"/>
              <a:t>A secure badge has an image representing the awarding body and contains tamper-free metadata fields that define the credential</a:t>
            </a:r>
          </a:p>
        </p:txBody>
      </p:sp>
      <p:sp>
        <p:nvSpPr>
          <p:cNvPr id="10" name="Content Placeholder 13">
            <a:extLst>
              <a:ext uri="{FF2B5EF4-FFF2-40B4-BE49-F238E27FC236}">
                <a16:creationId xmlns:a16="http://schemas.microsoft.com/office/drawing/2014/main" id="{56071911-EBA2-8ECD-5662-D5AE2FA2DFFE}"/>
              </a:ext>
            </a:extLst>
          </p:cNvPr>
          <p:cNvSpPr txBox="1">
            <a:spLocks/>
          </p:cNvSpPr>
          <p:nvPr/>
        </p:nvSpPr>
        <p:spPr>
          <a:xfrm>
            <a:off x="6183086" y="2849145"/>
            <a:ext cx="5687310" cy="25238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q"/>
            </a:pPr>
            <a:r>
              <a:rPr lang="en-US" sz="2200" dirty="0"/>
              <a:t>For the ACQF, micro-credentialing with secure digital badges will facilitate learner mobility between AU nations</a:t>
            </a:r>
          </a:p>
          <a:p>
            <a:pPr>
              <a:buFont typeface="Wingdings" pitchFamily="2" charset="2"/>
              <a:buChar char="q"/>
            </a:pPr>
            <a:r>
              <a:rPr lang="en-US" sz="2200" dirty="0"/>
              <a:t>For the ACQF, micro-credentialing with secure digital badges will enable collabor</a:t>
            </a:r>
            <a:r>
              <a:rPr lang="en-US" sz="2400" dirty="0"/>
              <a:t>ation between universities in different countries</a:t>
            </a:r>
          </a:p>
          <a:p>
            <a:endParaRPr lang="en-US" sz="2400" dirty="0"/>
          </a:p>
        </p:txBody>
      </p:sp>
      <p:sp>
        <p:nvSpPr>
          <p:cNvPr id="11" name="TextBox 10">
            <a:extLst>
              <a:ext uri="{FF2B5EF4-FFF2-40B4-BE49-F238E27FC236}">
                <a16:creationId xmlns:a16="http://schemas.microsoft.com/office/drawing/2014/main" id="{273633E9-BB5F-2A98-2929-CEEEDC99FB85}"/>
              </a:ext>
            </a:extLst>
          </p:cNvPr>
          <p:cNvSpPr txBox="1"/>
          <p:nvPr/>
        </p:nvSpPr>
        <p:spPr>
          <a:xfrm>
            <a:off x="408689" y="5463531"/>
            <a:ext cx="9508197" cy="1200329"/>
          </a:xfrm>
          <a:prstGeom prst="rect">
            <a:avLst/>
          </a:prstGeom>
          <a:noFill/>
        </p:spPr>
        <p:txBody>
          <a:bodyPr wrap="square" rtlCol="0">
            <a:spAutoFit/>
          </a:bodyPr>
          <a:lstStyle/>
          <a:p>
            <a:pPr algn="ctr"/>
            <a:r>
              <a:rPr lang="en-US" sz="2400" b="1" dirty="0">
                <a:solidFill>
                  <a:schemeClr val="tx2">
                    <a:lumMod val="75000"/>
                    <a:lumOff val="25000"/>
                  </a:schemeClr>
                </a:solidFill>
              </a:rPr>
              <a:t>Micro-credentialing with secure digital badges will facilitate the ACQF objective of creating “an African education and qualifications space”</a:t>
            </a:r>
          </a:p>
        </p:txBody>
      </p:sp>
      <p:pic>
        <p:nvPicPr>
          <p:cNvPr id="15" name="Content Placeholder 14" descr="A close-up of a computer security system&#10;&#10;AI-generated content may be incorrect.">
            <a:extLst>
              <a:ext uri="{FF2B5EF4-FFF2-40B4-BE49-F238E27FC236}">
                <a16:creationId xmlns:a16="http://schemas.microsoft.com/office/drawing/2014/main" id="{529198C5-9D11-4B8E-FC66-DE091388C045}"/>
              </a:ext>
            </a:extLst>
          </p:cNvPr>
          <p:cNvPicPr>
            <a:picLocks noGrp="1" noChangeAspect="1"/>
          </p:cNvPicPr>
          <p:nvPr>
            <p:ph idx="1"/>
          </p:nvPr>
        </p:nvPicPr>
        <p:blipFill>
          <a:blip r:embed="rId4"/>
          <a:srcRect l="-21069" t="76226" r="53907" b="-36545"/>
          <a:stretch>
            <a:fillRect/>
          </a:stretch>
        </p:blipFill>
        <p:spPr>
          <a:xfrm>
            <a:off x="3532909" y="2626161"/>
            <a:ext cx="5195456" cy="2624712"/>
          </a:xfrm>
        </p:spPr>
      </p:pic>
      <p:pic>
        <p:nvPicPr>
          <p:cNvPr id="17" name="Picture 16" descr="A computer screen shot of a computer&#10;&#10;AI-generated content may be incorrect.">
            <a:extLst>
              <a:ext uri="{FF2B5EF4-FFF2-40B4-BE49-F238E27FC236}">
                <a16:creationId xmlns:a16="http://schemas.microsoft.com/office/drawing/2014/main" id="{1F1709C8-1901-04BB-D688-D75D754C798B}"/>
              </a:ext>
            </a:extLst>
          </p:cNvPr>
          <p:cNvPicPr>
            <a:picLocks noChangeAspect="1"/>
          </p:cNvPicPr>
          <p:nvPr/>
        </p:nvPicPr>
        <p:blipFill>
          <a:blip r:embed="rId5"/>
          <a:srcRect l="17564" t="27277" r="13993" b="23915"/>
          <a:stretch>
            <a:fillRect/>
          </a:stretch>
        </p:blipFill>
        <p:spPr>
          <a:xfrm>
            <a:off x="5651371" y="194140"/>
            <a:ext cx="6393258" cy="2564511"/>
          </a:xfrm>
          <a:prstGeom prst="rect">
            <a:avLst/>
          </a:prstGeom>
        </p:spPr>
      </p:pic>
    </p:spTree>
    <p:extLst>
      <p:ext uri="{BB962C8B-B14F-4D97-AF65-F5344CB8AC3E}">
        <p14:creationId xmlns:p14="http://schemas.microsoft.com/office/powerpoint/2010/main" val="3369409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9067A-FA6E-2124-2C98-D06E8006CA05}"/>
            </a:ext>
          </a:extLst>
        </p:cNvPr>
        <p:cNvGrpSpPr/>
        <p:nvPr/>
      </p:nvGrpSpPr>
      <p:grpSpPr>
        <a:xfrm>
          <a:off x="0" y="0"/>
          <a:ext cx="0" cy="0"/>
          <a:chOff x="0" y="0"/>
          <a:chExt cx="0" cy="0"/>
        </a:xfrm>
      </p:grpSpPr>
      <p:pic>
        <p:nvPicPr>
          <p:cNvPr id="5" name="Content Placeholder 4" descr="A yellow circular design with a lock&#10;&#10;AI-generated content may be incorrect.">
            <a:extLst>
              <a:ext uri="{FF2B5EF4-FFF2-40B4-BE49-F238E27FC236}">
                <a16:creationId xmlns:a16="http://schemas.microsoft.com/office/drawing/2014/main" id="{F375ACA6-AC42-DB73-BE69-BEE8ECDFF53C}"/>
              </a:ext>
            </a:extLst>
          </p:cNvPr>
          <p:cNvPicPr>
            <a:picLocks noGrp="1" noChangeAspect="1"/>
          </p:cNvPicPr>
          <p:nvPr>
            <p:ph idx="1"/>
          </p:nvPr>
        </p:nvPicPr>
        <p:blipFill>
          <a:blip r:embed="rId2">
            <a:alphaModFix amt="15000"/>
          </a:blip>
          <a:stretch>
            <a:fillRect/>
          </a:stretch>
        </p:blipFill>
        <p:spPr>
          <a:xfrm>
            <a:off x="-1" y="0"/>
            <a:ext cx="12218811" cy="6873082"/>
          </a:xfrm>
        </p:spPr>
      </p:pic>
      <p:sp>
        <p:nvSpPr>
          <p:cNvPr id="2" name="Title 1">
            <a:extLst>
              <a:ext uri="{FF2B5EF4-FFF2-40B4-BE49-F238E27FC236}">
                <a16:creationId xmlns:a16="http://schemas.microsoft.com/office/drawing/2014/main" id="{0B8607BF-45CE-9367-3521-FBFE779CAE6C}"/>
              </a:ext>
            </a:extLst>
          </p:cNvPr>
          <p:cNvSpPr>
            <a:spLocks noGrp="1"/>
          </p:cNvSpPr>
          <p:nvPr>
            <p:ph type="title"/>
          </p:nvPr>
        </p:nvSpPr>
        <p:spPr/>
        <p:txBody>
          <a:bodyPr/>
          <a:lstStyle/>
          <a:p>
            <a:r>
              <a:rPr lang="en-US" b="1" dirty="0">
                <a:solidFill>
                  <a:schemeClr val="accent1"/>
                </a:solidFill>
              </a:rPr>
              <a:t>Qualification authentication services</a:t>
            </a:r>
          </a:p>
        </p:txBody>
      </p:sp>
      <p:sp>
        <p:nvSpPr>
          <p:cNvPr id="3" name="Content Placeholder 13">
            <a:extLst>
              <a:ext uri="{FF2B5EF4-FFF2-40B4-BE49-F238E27FC236}">
                <a16:creationId xmlns:a16="http://schemas.microsoft.com/office/drawing/2014/main" id="{5E1EBC27-D8D1-2E6D-925E-3FA8DC0CE91E}"/>
              </a:ext>
            </a:extLst>
          </p:cNvPr>
          <p:cNvSpPr txBox="1">
            <a:spLocks/>
          </p:cNvSpPr>
          <p:nvPr/>
        </p:nvSpPr>
        <p:spPr>
          <a:xfrm>
            <a:off x="838200" y="2367896"/>
            <a:ext cx="10051473" cy="35127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q"/>
            </a:pPr>
            <a:r>
              <a:rPr lang="en-US" sz="2400" dirty="0"/>
              <a:t> Legacy authentication services depend on information provided by universities and awarding bodies and central databases: expensive to run, long response times and subject to input errors</a:t>
            </a:r>
            <a:br>
              <a:rPr lang="en-US" sz="2400" dirty="0"/>
            </a:br>
            <a:endParaRPr lang="en-US" sz="2400" dirty="0"/>
          </a:p>
          <a:p>
            <a:pPr>
              <a:buFont typeface="Wingdings" pitchFamily="2" charset="2"/>
              <a:buChar char="q"/>
            </a:pPr>
            <a:r>
              <a:rPr lang="en-US" sz="2400" dirty="0"/>
              <a:t> Stage 2 Zero Trust Architecture enables instant authentication at almost no cost, replacing manual services and central databases, significantly reducing costs, the risk of error and vulnerability to fraud</a:t>
            </a:r>
          </a:p>
        </p:txBody>
      </p:sp>
      <p:sp>
        <p:nvSpPr>
          <p:cNvPr id="7" name="TextBox 6">
            <a:extLst>
              <a:ext uri="{FF2B5EF4-FFF2-40B4-BE49-F238E27FC236}">
                <a16:creationId xmlns:a16="http://schemas.microsoft.com/office/drawing/2014/main" id="{6BAD5049-5F63-5D22-8842-CAA5DCB12549}"/>
              </a:ext>
            </a:extLst>
          </p:cNvPr>
          <p:cNvSpPr txBox="1"/>
          <p:nvPr/>
        </p:nvSpPr>
        <p:spPr>
          <a:xfrm>
            <a:off x="838200" y="5588222"/>
            <a:ext cx="9508197" cy="584775"/>
          </a:xfrm>
          <a:prstGeom prst="rect">
            <a:avLst/>
          </a:prstGeom>
          <a:noFill/>
        </p:spPr>
        <p:txBody>
          <a:bodyPr wrap="square" rtlCol="0">
            <a:spAutoFit/>
          </a:bodyPr>
          <a:lstStyle/>
          <a:p>
            <a:r>
              <a:rPr lang="en-US" sz="3200" b="1" dirty="0">
                <a:solidFill>
                  <a:schemeClr val="tx2">
                    <a:lumMod val="75000"/>
                    <a:lumOff val="25000"/>
                  </a:schemeClr>
                </a:solidFill>
              </a:rPr>
              <a:t>Here’s how it works…..</a:t>
            </a:r>
          </a:p>
        </p:txBody>
      </p:sp>
      <p:pic>
        <p:nvPicPr>
          <p:cNvPr id="8" name="Picture 7" descr="A green and white text on a black background&#10;&#10;AI-generated content may be incorrect.">
            <a:extLst>
              <a:ext uri="{FF2B5EF4-FFF2-40B4-BE49-F238E27FC236}">
                <a16:creationId xmlns:a16="http://schemas.microsoft.com/office/drawing/2014/main" id="{F88842F1-8461-A04D-B7D6-744C32478D1E}"/>
              </a:ext>
            </a:extLst>
          </p:cNvPr>
          <p:cNvPicPr>
            <a:picLocks noChangeAspect="1"/>
          </p:cNvPicPr>
          <p:nvPr/>
        </p:nvPicPr>
        <p:blipFill>
          <a:blip r:embed="rId3"/>
          <a:srcRect l="24740" t="29572" r="28719" b="29956"/>
          <a:stretch>
            <a:fillRect/>
          </a:stretch>
        </p:blipFill>
        <p:spPr>
          <a:xfrm>
            <a:off x="10013578" y="5628607"/>
            <a:ext cx="2043952" cy="999841"/>
          </a:xfrm>
          <a:prstGeom prst="rect">
            <a:avLst/>
          </a:prstGeom>
        </p:spPr>
      </p:pic>
    </p:spTree>
    <p:extLst>
      <p:ext uri="{BB962C8B-B14F-4D97-AF65-F5344CB8AC3E}">
        <p14:creationId xmlns:p14="http://schemas.microsoft.com/office/powerpoint/2010/main" val="1260312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2203B17F16D040A1E444A021DFF119" ma:contentTypeVersion="13" ma:contentTypeDescription="Create a new document." ma:contentTypeScope="" ma:versionID="a4477b7aaefebf49d9f3fa8c19f258ff">
  <xsd:schema xmlns:xsd="http://www.w3.org/2001/XMLSchema" xmlns:xs="http://www.w3.org/2001/XMLSchema" xmlns:p="http://schemas.microsoft.com/office/2006/metadata/properties" xmlns:ns2="05ef24fd-2dda-45b0-83fd-a9e6f5cd7406" xmlns:ns3="9cf1f23c-94c0-4dcc-a7fa-999e323c9245" targetNamespace="http://schemas.microsoft.com/office/2006/metadata/properties" ma:root="true" ma:fieldsID="b45f155593f15e42cc3a772c45272010" ns2:_="" ns3:_="">
    <xsd:import namespace="05ef24fd-2dda-45b0-83fd-a9e6f5cd7406"/>
    <xsd:import namespace="9cf1f23c-94c0-4dcc-a7fa-999e323c92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ef24fd-2dda-45b0-83fd-a9e6f5cd7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f1f23c-94c0-4dcc-a7fa-999e323c924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c3438c5-9aa0-4ee5-85a2-9e811049bc4c}" ma:internalName="TaxCatchAll" ma:showField="CatchAllData" ma:web="9cf1f23c-94c0-4dcc-a7fa-999e323c92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5ef24fd-2dda-45b0-83fd-a9e6f5cd7406">
      <Terms xmlns="http://schemas.microsoft.com/office/infopath/2007/PartnerControls"/>
    </lcf76f155ced4ddcb4097134ff3c332f>
    <TaxCatchAll xmlns="9cf1f23c-94c0-4dcc-a7fa-999e323c9245" xsi:nil="true"/>
  </documentManagement>
</p:properties>
</file>

<file path=customXml/itemProps1.xml><?xml version="1.0" encoding="utf-8"?>
<ds:datastoreItem xmlns:ds="http://schemas.openxmlformats.org/officeDocument/2006/customXml" ds:itemID="{7F6B0067-CE88-4D20-B2F8-57D8FF87033B}"/>
</file>

<file path=customXml/itemProps2.xml><?xml version="1.0" encoding="utf-8"?>
<ds:datastoreItem xmlns:ds="http://schemas.openxmlformats.org/officeDocument/2006/customXml" ds:itemID="{07E5A590-5A1F-46AC-B601-87FD4F056CD4}"/>
</file>

<file path=customXml/itemProps3.xml><?xml version="1.0" encoding="utf-8"?>
<ds:datastoreItem xmlns:ds="http://schemas.openxmlformats.org/officeDocument/2006/customXml" ds:itemID="{C59B0E23-29B5-4111-B389-5C5AE15C7818}"/>
</file>

<file path=docProps/app.xml><?xml version="1.0" encoding="utf-8"?>
<Properties xmlns="http://schemas.openxmlformats.org/officeDocument/2006/extended-properties" xmlns:vt="http://schemas.openxmlformats.org/officeDocument/2006/docPropsVTypes">
  <TotalTime>2104</TotalTime>
  <Words>1040</Words>
  <Application>Microsoft Macintosh PowerPoint</Application>
  <PresentationFormat>Widescreen</PresentationFormat>
  <Paragraphs>87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Wingdings</vt:lpstr>
      <vt:lpstr>Office Theme</vt:lpstr>
      <vt:lpstr>Peril and Promise: New Digital Technologies and the ACQF</vt:lpstr>
      <vt:lpstr>Primary objectives of the ACQF</vt:lpstr>
      <vt:lpstr>Equity of access to the internet</vt:lpstr>
      <vt:lpstr>Why qualification fraud matters</vt:lpstr>
      <vt:lpstr>Secure digital credentialing: towards Zero Trust Architecture</vt:lpstr>
      <vt:lpstr>Why Level 5 Zero Trust Architecture Matters – an example</vt:lpstr>
      <vt:lpstr>Three digital technologies that will help the ACQF meet its primary objectives: </vt:lpstr>
      <vt:lpstr>Micro-credentialing: secure digital badges</vt:lpstr>
      <vt:lpstr>Qualification authentication services</vt:lpstr>
      <vt:lpstr>Digitally enabled authentication: an example</vt:lpstr>
      <vt:lpstr>Generative Artificial Intelligence</vt:lpstr>
      <vt:lpstr>Nothing is different, everything has changed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 Hall</dc:creator>
  <cp:lastModifiedBy>Martin Hall</cp:lastModifiedBy>
  <cp:revision>25</cp:revision>
  <dcterms:created xsi:type="dcterms:W3CDTF">2025-07-19T13:48:22Z</dcterms:created>
  <dcterms:modified xsi:type="dcterms:W3CDTF">2025-07-24T05:03:14Z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0x0101009B2203B17F16D040A1E444A021DFF119</vt:lpwstr>
  </property>
</Properties>
</file>