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57" r:id="rId4"/>
    <p:sldId id="260" r:id="rId5"/>
    <p:sldId id="261" r:id="rId6"/>
    <p:sldId id="258" r:id="rId7"/>
    <p:sldId id="262" r:id="rId8"/>
    <p:sldId id="263" r:id="rId9"/>
    <p:sldId id="265" r:id="rId10"/>
    <p:sldId id="274" r:id="rId11"/>
    <p:sldId id="266" r:id="rId12"/>
    <p:sldId id="267" r:id="rId13"/>
    <p:sldId id="268" r:id="rId14"/>
    <p:sldId id="269" r:id="rId15"/>
    <p:sldId id="271" r:id="rId16"/>
    <p:sldId id="270" r:id="rId17"/>
    <p:sldId id="273" r:id="rId18"/>
    <p:sldId id="272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04490-F97A-4FB5-866F-91A8A63BDBA7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37D54-6F08-4D2D-9B3E-2E6755F2F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4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74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4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6533-7CAD-5123-D25E-9C5126241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87B127-75C8-0246-752A-0BC1CFD27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0A2F0-F7E9-ED66-0B4B-47D2E464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22E57-A669-1F41-9E95-89516DFE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0F50A-2240-7EFB-EF6E-B5C3760E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9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118E-2B69-09FD-6157-30FC1C4D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A43B4-9558-B301-93D0-F36561AFF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28DA7-52A4-D619-AE49-49313C83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684B-A351-8F63-0135-7D83B605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4FB8A-3A92-D63C-B665-684833E5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13B74-992B-FAE7-9979-4161EE485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0C1C3-2499-F802-2B9F-BB9F26185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52399-4948-1CA4-E8B7-FC84C817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B88D4-7CE6-C1B0-C823-F1363E55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1ECE2-79B3-81D2-07CF-948D9D30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4B6B6-8169-44E6-CBF7-D21533421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C003E-ACC3-0821-BA70-93689F050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B204-0D74-0D7D-5894-CD8B078A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D649D-38B0-EA18-6A07-A60708FB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FB986-5122-7E1C-C8B8-9EDB7951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3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48C20-7A66-8315-0E8F-45E0A4E5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DFDB9-1B74-55F7-046A-6C15E86F5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22BC-F8B2-3F93-61EF-A898E4E2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9C086-1BA3-98AA-6D05-FBD02D0A7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6F11D-B627-1C3B-59E5-BB7FB5D2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1241-E727-13EB-D4A9-FC29F2AB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B430-2FE2-5025-0FAC-98A221684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7DC78-28F6-C54C-4122-4477D1E29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E3587-2CB8-D05F-C898-92FFA922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846F4-DB21-4603-8DD4-7F08D80E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AE6FB-8260-3D01-7C6E-9D201624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33C9-44E4-BFB8-08E2-A6DDD87C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A33FB-FE03-F400-2D99-037989AD2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80563-3D94-9C5F-E804-3F07F28AC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43B9A3-5B3B-B0E4-31DC-509978136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1FD1C-677C-4AAC-E8AF-70D12F7E4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E425B-5381-469C-890E-27DD55E5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D3DE73-C84F-17B0-D870-620D3ACF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7389FB-2CEA-D312-789F-320E2226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7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A5F9-6517-1FFD-8250-7450AFD08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9E9BA6-8BBD-4A1C-1E62-58FBA355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6C0F4-D121-8022-A6B6-ECC69CD2F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128CD-B786-8992-C093-485CB55D9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6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6597A9-8224-0269-C5E5-56BCF840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412769-E9CC-ED8B-5DD5-A18B0134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F7DBF-0920-16F1-FF73-B18895BC9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E238-4282-273A-9615-1F0057E7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A01A-4132-F436-16A2-F721AA82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12FD2-C208-AB68-108B-821C5AAF9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C2B31-C4DE-6FA8-269C-EFA4384D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23D9-17F0-8A3D-33EB-A8C60175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B52DC-17EB-9589-AB47-A0A84249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5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E7450-1CCD-FFD8-7986-E4D026590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15D5C-692D-52DC-9BAD-863510EAE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D15EE-0B4C-0E3C-7CDC-7E1A9CC6D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A99C0-F7D8-6B2C-45DD-D3B1E5188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3E415-51D5-3B9B-0C6E-CB59059E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34CED-5A07-D469-4425-5D5ADB75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9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22E50D-0EF6-914A-AE3B-CB854C07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08128-1DA9-29E8-DB1E-20ECB9F19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36A90-5F6B-FFEF-B7A4-1DB5A57E8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7BEF2-28E4-F99F-2C70-0EECE420B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38ABA-5FEB-61BB-A82E-A8B8FEEE1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4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C72F4-F11F-D602-EAAC-4C194FB8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845" y="373225"/>
            <a:ext cx="11047445" cy="3769568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African Continental Qualification Framework (ACQF) Forum </a:t>
            </a:r>
            <a:br>
              <a:rPr lang="en-US" sz="4400" b="1" dirty="0">
                <a:solidFill>
                  <a:schemeClr val="accent1"/>
                </a:solidFill>
              </a:rPr>
            </a:br>
            <a:br>
              <a:rPr lang="en-US" sz="4000" dirty="0"/>
            </a:br>
            <a:r>
              <a:rPr lang="en-US" sz="3200" b="1" dirty="0"/>
              <a:t>The National Qualification Framework Alignment with Technical and Vocational Education and Training(TVET) in Ghana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A3BCCC-E5AB-1BAD-6F75-F086EDFB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142792"/>
            <a:ext cx="11047445" cy="2612571"/>
          </a:xfrm>
          <a:ln w="28575"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By </a:t>
            </a:r>
          </a:p>
          <a:p>
            <a:endParaRPr lang="en-US" dirty="0"/>
          </a:p>
          <a:p>
            <a:r>
              <a:rPr lang="en-US" dirty="0"/>
              <a:t>Sampson Damptey Tetey</a:t>
            </a:r>
          </a:p>
          <a:p>
            <a:r>
              <a:rPr lang="en-US" dirty="0"/>
              <a:t>Director, Accreditation, Assessment and Certification</a:t>
            </a:r>
          </a:p>
          <a:p>
            <a:r>
              <a:rPr lang="en-US" dirty="0"/>
              <a:t>Commission for Technical and Vocational Education and Training (CTVET)</a:t>
            </a:r>
          </a:p>
          <a:p>
            <a:endParaRPr lang="en-US" dirty="0"/>
          </a:p>
          <a:p>
            <a:r>
              <a:rPr lang="en-US" dirty="0"/>
              <a:t>30</a:t>
            </a:r>
            <a:r>
              <a:rPr lang="en-US" baseline="30000" dirty="0"/>
              <a:t>th</a:t>
            </a:r>
            <a:r>
              <a:rPr lang="en-US" dirty="0"/>
              <a:t> July 2025 to 1</a:t>
            </a:r>
            <a:r>
              <a:rPr lang="en-US" baseline="30000" dirty="0"/>
              <a:t>st</a:t>
            </a:r>
            <a:r>
              <a:rPr lang="en-US" dirty="0"/>
              <a:t> August, 2025</a:t>
            </a:r>
          </a:p>
          <a:p>
            <a:r>
              <a:rPr lang="en-US" dirty="0"/>
              <a:t>South Africa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623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4C45-4CBB-D65C-E47E-2999DF22FA2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Definition for Competency Based Training in Ghana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96074-D61F-A25C-A4F2-2615E5CE322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lvl="0"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prstClr val="black"/>
                </a:solidFill>
              </a:rPr>
              <a:t>Competency Based Training </a:t>
            </a:r>
            <a:r>
              <a:rPr lang="en-US" sz="3200" dirty="0">
                <a:solidFill>
                  <a:prstClr val="black"/>
                </a:solidFill>
              </a:rPr>
              <a:t>is an </a:t>
            </a:r>
            <a:r>
              <a:rPr lang="en-US" sz="3200" b="1" dirty="0">
                <a:solidFill>
                  <a:prstClr val="black"/>
                </a:solidFill>
              </a:rPr>
              <a:t>industry-led</a:t>
            </a:r>
            <a:r>
              <a:rPr lang="en-US" sz="3200" dirty="0">
                <a:solidFill>
                  <a:prstClr val="black"/>
                </a:solidFill>
              </a:rPr>
              <a:t> and </a:t>
            </a:r>
            <a:r>
              <a:rPr lang="en-US" sz="3200" b="1" dirty="0">
                <a:solidFill>
                  <a:prstClr val="black"/>
                </a:solidFill>
              </a:rPr>
              <a:t>demand-driven</a:t>
            </a:r>
            <a:r>
              <a:rPr lang="en-US" sz="3200" dirty="0">
                <a:solidFill>
                  <a:prstClr val="black"/>
                </a:solidFill>
              </a:rPr>
              <a:t> education and training </a:t>
            </a:r>
            <a:r>
              <a:rPr lang="en-US" sz="3200" dirty="0" err="1">
                <a:solidFill>
                  <a:prstClr val="black"/>
                </a:solidFill>
              </a:rPr>
              <a:t>programme</a:t>
            </a:r>
            <a:r>
              <a:rPr lang="en-US" sz="3200" dirty="0">
                <a:solidFill>
                  <a:prstClr val="black"/>
                </a:solidFill>
              </a:rPr>
              <a:t> based on </a:t>
            </a:r>
            <a:r>
              <a:rPr lang="en-US" sz="3200" b="1" dirty="0">
                <a:solidFill>
                  <a:prstClr val="black"/>
                </a:solidFill>
              </a:rPr>
              <a:t>industry generated standards (occupational standards).</a:t>
            </a:r>
          </a:p>
          <a:p>
            <a:pPr marL="0" lvl="0" indent="0">
              <a:buNone/>
              <a:defRPr/>
            </a:pPr>
            <a:endParaRPr lang="en-US" sz="3600" dirty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q"/>
              <a:defRPr/>
            </a:pPr>
            <a:r>
              <a:rPr lang="en-US" sz="3600" dirty="0">
                <a:solidFill>
                  <a:prstClr val="black"/>
                </a:solidFill>
              </a:rPr>
              <a:t>The occupational standards are the basis upon which the;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800" dirty="0" err="1">
                <a:solidFill>
                  <a:prstClr val="black"/>
                </a:solidFill>
              </a:rPr>
              <a:t>Programme</a:t>
            </a:r>
            <a:r>
              <a:rPr lang="en-US" sz="2800" dirty="0">
                <a:solidFill>
                  <a:prstClr val="black"/>
                </a:solidFill>
              </a:rPr>
              <a:t> (Curriculum),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800" dirty="0">
                <a:solidFill>
                  <a:prstClr val="black"/>
                </a:solidFill>
              </a:rPr>
              <a:t>Learning Materials,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800" dirty="0">
                <a:solidFill>
                  <a:prstClr val="black"/>
                </a:solidFill>
              </a:rPr>
              <a:t>Assessment Instruments and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800" dirty="0">
                <a:solidFill>
                  <a:prstClr val="black"/>
                </a:solidFill>
              </a:rPr>
              <a:t>Marking Guidelines are designed and developed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95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4396-28C5-A5A2-42F0-310641B5740C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Competency Based Training in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F154-0DDF-E26F-A72B-F914243A3B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prstClr val="black"/>
                </a:solidFill>
              </a:rPr>
              <a:t>Technical Universities’ Act 922 of 2016, Section 3 (c); stipulates that;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3600" b="1" dirty="0">
                <a:solidFill>
                  <a:prstClr val="black"/>
                </a:solidFill>
              </a:rPr>
              <a:t>. </a:t>
            </a:r>
            <a:r>
              <a:rPr lang="en-US" sz="3600" dirty="0">
                <a:solidFill>
                  <a:prstClr val="black"/>
                </a:solidFill>
              </a:rPr>
              <a:t>“all Technical Universities should use Competency Based Training and Practice oriented approach in teaching, organization and delivery of courses.</a:t>
            </a:r>
          </a:p>
          <a:p>
            <a:pPr marL="0" lvl="0" indent="0">
              <a:buNone/>
              <a:defRPr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3600" dirty="0">
                <a:solidFill>
                  <a:prstClr val="black"/>
                </a:solidFill>
              </a:rPr>
              <a:t>Page 37 of the </a:t>
            </a:r>
            <a:r>
              <a:rPr lang="en-US" sz="3600" b="1" dirty="0">
                <a:solidFill>
                  <a:prstClr val="black"/>
                </a:solidFill>
              </a:rPr>
              <a:t>Education Strategic Plan 2018-2030 states,</a:t>
            </a:r>
            <a:r>
              <a:rPr lang="en-US" sz="3600" dirty="0">
                <a:solidFill>
                  <a:prstClr val="black"/>
                </a:solidFill>
              </a:rPr>
              <a:t> “Strengthened competency-based skills development in TVET”.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1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FBAB-F939-63C1-6508-4221BE4AB7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The 8-Level National TVET Qualifications Framework for TVET Sector in Ghana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CD8AE-70BB-CFAA-582C-AEB49EF7F25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8: Doctor of Technology (D. Tech)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7: Master of Technology (M. Tech)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6: Bachelor of Technology (B. Tech)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5: Higher National Diploma (HND)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4: National Certificate II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3: National Certificate I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2: National Proficiency II</a:t>
            </a:r>
          </a:p>
          <a:p>
            <a:pPr lvl="0">
              <a:lnSpc>
                <a:spcPct val="10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Level 1: National Proficiency I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21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6E78-39DE-48D8-4934-C52E3A882B1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Key Features of the 8-Level NTVETQF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3E5C-C587-32E8-510F-5A71D7714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8522"/>
          </a:xfrm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The NTVETQF requires the following;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Assessment and Certification of Full CBT </a:t>
            </a:r>
            <a:r>
              <a:rPr lang="en-US" sz="2800" dirty="0" err="1">
                <a:solidFill>
                  <a:schemeClr val="accent1"/>
                </a:solidFill>
              </a:rPr>
              <a:t>Programmes</a:t>
            </a:r>
            <a:r>
              <a:rPr lang="en-US" sz="2800" dirty="0">
                <a:solidFill>
                  <a:schemeClr val="accent1"/>
                </a:solidFill>
              </a:rPr>
              <a:t> only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Accreditation of Institutions, </a:t>
            </a:r>
            <a:r>
              <a:rPr lang="en-US" sz="2800" dirty="0" err="1">
                <a:solidFill>
                  <a:schemeClr val="accent1"/>
                </a:solidFill>
              </a:rPr>
              <a:t>Centres</a:t>
            </a:r>
            <a:r>
              <a:rPr lang="en-US" sz="2800" dirty="0">
                <a:solidFill>
                  <a:schemeClr val="accent1"/>
                </a:solidFill>
              </a:rPr>
              <a:t>, </a:t>
            </a:r>
            <a:r>
              <a:rPr lang="en-US" sz="2800" dirty="0" err="1">
                <a:solidFill>
                  <a:schemeClr val="accent1"/>
                </a:solidFill>
              </a:rPr>
              <a:t>Programmes</a:t>
            </a:r>
            <a:r>
              <a:rPr lang="en-US" sz="2800" dirty="0">
                <a:solidFill>
                  <a:schemeClr val="accent1"/>
                </a:solidFill>
              </a:rPr>
              <a:t>, Facilitators, Assessors, Internal and External Verifiers are required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It has level descriptors (Knowledge, Skills and Attitude)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It requires credit accumulations for Core and electives </a:t>
            </a:r>
            <a:r>
              <a:rPr lang="en-US" sz="2800" dirty="0" err="1">
                <a:solidFill>
                  <a:schemeClr val="accent1"/>
                </a:solidFill>
              </a:rPr>
              <a:t>programmes</a:t>
            </a:r>
            <a:endParaRPr lang="en-US" sz="2800" dirty="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Formatives assessment used during facilitation to determine learner’s progress of learning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>
                <a:solidFill>
                  <a:schemeClr val="accent1"/>
                </a:solidFill>
              </a:rPr>
              <a:t>Summative assessment </a:t>
            </a:r>
            <a:r>
              <a:rPr lang="en-US" sz="2800" dirty="0">
                <a:solidFill>
                  <a:schemeClr val="accent1"/>
                </a:solidFill>
              </a:rPr>
              <a:t>used at the end of every Unit and for certification of learners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accent1"/>
                </a:solidFill>
              </a:rPr>
              <a:t>External Verification system used to confirm summative assessment</a:t>
            </a:r>
          </a:p>
        </p:txBody>
      </p:sp>
    </p:spTree>
    <p:extLst>
      <p:ext uri="{BB962C8B-B14F-4D97-AF65-F5344CB8AC3E}">
        <p14:creationId xmlns:p14="http://schemas.microsoft.com/office/powerpoint/2010/main" val="242673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E13B-F4FD-EA65-D58F-5ABB49A07304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Key Features of the 8-Level NTVETQF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C5107-7C9F-2DEC-A1FC-8FEC980D3A2B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The National TVET Qualifications Framework;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accent1"/>
                </a:solidFill>
              </a:rPr>
              <a:t>The NTVETQF was first approved by Parliament of Ghana under the erstwhile COTVET Legislative Instrument L.I. 2195 in 2012 for implementation.</a:t>
            </a:r>
          </a:p>
          <a:p>
            <a:pPr marL="457200" lvl="1" indent="0">
              <a:buNone/>
            </a:pPr>
            <a:endParaRPr lang="en-US" sz="3200" dirty="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accent1"/>
                </a:solidFill>
              </a:rPr>
              <a:t>The NTVETQF has been strengthened in the new Act ERBA 1023 of 2020 as a qualification framework for the TVET sector in Ghana</a:t>
            </a:r>
          </a:p>
        </p:txBody>
      </p:sp>
    </p:spTree>
    <p:extLst>
      <p:ext uri="{BB962C8B-B14F-4D97-AF65-F5344CB8AC3E}">
        <p14:creationId xmlns:p14="http://schemas.microsoft.com/office/powerpoint/2010/main" val="598723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4874-520A-88D8-7D2D-EF500C62C1E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Joint Accreditation Between GTEC and CTVET at the Tertiary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8D9A5-50FB-8798-BFC3-287A80C8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836"/>
          </a:xfrm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accent1"/>
                </a:solidFill>
              </a:rPr>
              <a:t>Part 2 of ERBA (CTVET)</a:t>
            </a:r>
          </a:p>
          <a:p>
            <a:pPr marL="0" indent="0">
              <a:buNone/>
            </a:pPr>
            <a:r>
              <a:rPr lang="en-US" b="1" dirty="0"/>
              <a:t>43 (2)</a:t>
            </a:r>
          </a:p>
          <a:p>
            <a:pPr marL="0" indent="0" algn="just">
              <a:buNone/>
            </a:pPr>
            <a:r>
              <a:rPr lang="en-US" dirty="0"/>
              <a:t>The Commission, in conjunction with the Ghana Tertiary Education Commission shall accredit technical and vocational education and training </a:t>
            </a:r>
            <a:r>
              <a:rPr lang="en-US" dirty="0" err="1"/>
              <a:t>programmes</a:t>
            </a:r>
            <a:r>
              <a:rPr lang="en-US" dirty="0"/>
              <a:t> and institutions at the tertiary level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accent1"/>
                </a:solidFill>
              </a:rPr>
              <a:t>Part 1 of ERBA (GTEC)</a:t>
            </a:r>
          </a:p>
          <a:p>
            <a:pPr marL="0" indent="0">
              <a:buNone/>
            </a:pPr>
            <a:r>
              <a:rPr lang="en-US" b="1" dirty="0"/>
              <a:t>8, 3 (a)</a:t>
            </a:r>
          </a:p>
          <a:p>
            <a:pPr marL="0" indent="0" algn="just">
              <a:buNone/>
            </a:pPr>
            <a:r>
              <a:rPr lang="en-US" dirty="0"/>
              <a:t>The Commission shall, in conjunction with the Commission for Technical and Vocational Education and Training accredit technical and vocational education and training </a:t>
            </a:r>
            <a:r>
              <a:rPr lang="en-US" dirty="0" err="1"/>
              <a:t>programmes</a:t>
            </a:r>
            <a:r>
              <a:rPr lang="en-US" dirty="0"/>
              <a:t> and institutions at the tertiary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87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CF48-18CC-931D-3D30-EE3FD7D4818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National Qualification Framework for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C7529-D0DD-589D-7446-F3E13DEF6F8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/>
                </a:solidFill>
              </a:rPr>
              <a:t>GTEC 8, 4(a)</a:t>
            </a:r>
          </a:p>
          <a:p>
            <a:r>
              <a:rPr lang="en-US" dirty="0"/>
              <a:t>The Commission (GTEC) shall in collaboration of relevant regulatory bodies and relevant institutions develop and implement a National Qualification Framework and Learner Qualifications Framework at the Tertiary level.</a:t>
            </a:r>
          </a:p>
          <a:p>
            <a:endParaRPr lang="en-US" dirty="0"/>
          </a:p>
          <a:p>
            <a:r>
              <a:rPr lang="en-US" dirty="0"/>
              <a:t>Following the above provision, GTEC together with CTVET and other relevant institutions has developed a comprehensive “</a:t>
            </a:r>
            <a:r>
              <a:rPr lang="en-US" b="1" dirty="0">
                <a:solidFill>
                  <a:schemeClr val="accent1"/>
                </a:solidFill>
              </a:rPr>
              <a:t>Ghana National Qualifications Framework” </a:t>
            </a:r>
            <a:r>
              <a:rPr lang="en-US" b="1" dirty="0" err="1">
                <a:solidFill>
                  <a:schemeClr val="accent1"/>
                </a:solidFill>
              </a:rPr>
              <a:t>GhNQF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3160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28E6-B1A9-0CA4-CFC3-FF72F490AE1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The 10-Level NQF and other Policies and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E941-17B9-2641-44E6-D02429939D9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10-Level Comprehensive NQF that incorporates all components of the education and training sector from basic, pre-tertiary through to tertiary education.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The Ghana Credit Accumulation and Transfer System (CATS) Policy and Guidelines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The Ghana Recognition of Prior Learning Policy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8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8FD5-7724-A31A-49C3-41CDA04940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The Proposed 10-Level Ghana National Qualifications Framework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9A9527-EE0A-CDA0-25CF-F97F3CAB1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655" y="1834956"/>
            <a:ext cx="7786690" cy="4830632"/>
          </a:xfrm>
        </p:spPr>
      </p:pic>
    </p:spTree>
    <p:extLst>
      <p:ext uri="{BB962C8B-B14F-4D97-AF65-F5344CB8AC3E}">
        <p14:creationId xmlns:p14="http://schemas.microsoft.com/office/powerpoint/2010/main" val="2120019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0DF2-7197-DA52-3A95-EF616E77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463" y="3216619"/>
            <a:ext cx="8150088" cy="1325563"/>
          </a:xfrm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Thank you very much</a:t>
            </a:r>
          </a:p>
        </p:txBody>
      </p:sp>
    </p:spTree>
    <p:extLst>
      <p:ext uri="{BB962C8B-B14F-4D97-AF65-F5344CB8AC3E}">
        <p14:creationId xmlns:p14="http://schemas.microsoft.com/office/powerpoint/2010/main" val="376888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5A62-064C-4A67-83BA-0BA557B9ADB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 err="1"/>
              <a:t>Harmonised</a:t>
            </a:r>
            <a:r>
              <a:rPr lang="en-US" b="1" dirty="0"/>
              <a:t> Acts for Education System in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7C50B-8BEB-0693-E389-B1EF5172F263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Two Legal Documents</a:t>
            </a:r>
          </a:p>
          <a:p>
            <a:pPr lvl="1"/>
            <a:r>
              <a:rPr lang="en-US" sz="3200" b="1" dirty="0">
                <a:solidFill>
                  <a:schemeClr val="accent1"/>
                </a:solidFill>
              </a:rPr>
              <a:t>Education Regulatory Bodies Act(ERBA) 1023 of 2020</a:t>
            </a:r>
          </a:p>
          <a:p>
            <a:pPr lvl="1"/>
            <a:r>
              <a:rPr lang="en-US" sz="3200" dirty="0">
                <a:solidFill>
                  <a:schemeClr val="accent1"/>
                </a:solidFill>
              </a:rPr>
              <a:t>Pre-Tertiary Education (P.E) Act 1049 of 2020)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3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F267-8E7D-8390-B040-7549218280B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The Education Regulatory Bodies Act(ERBA) 1023 of 2020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67535-75B3-33CF-94C6-1C9CAD17A4D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4000" b="1" dirty="0"/>
              <a:t>Education Regulatory Bodies Act (ERBA) 1023 of 2020</a:t>
            </a: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Part 1 Ghana Tertiary Education Commission</a:t>
            </a: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Part 2 Commission for Technical and Vocational Education and      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accent2"/>
                </a:solidFill>
              </a:rPr>
              <a:t>               Training (CTVET) 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Part 3 National Teaching Council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Part 4 National School Inspectorate Authority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Part 5 National Council for Curriculum and Assessment</a:t>
            </a:r>
          </a:p>
          <a:p>
            <a:pPr lvl="1"/>
            <a:r>
              <a:rPr lang="en-US" sz="2800" dirty="0"/>
              <a:t>Part 6 Administrative, Financial and Miscellaneous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67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6B2C-91A4-8146-B276-509D45DA9BC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The Education Regulatory Bodies Act(ERBA) 1023 of 2020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5045C-5EE4-20CE-4D0B-814FB3829AA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lvl="0" algn="just">
              <a:buFont typeface="Wingdings" panose="05000000000000000000" pitchFamily="2" charset="2"/>
              <a:buChar char="q"/>
              <a:defRPr/>
            </a:pPr>
            <a:r>
              <a:rPr lang="en-US" sz="3600" b="1" dirty="0">
                <a:solidFill>
                  <a:prstClr val="black"/>
                </a:solidFill>
              </a:rPr>
              <a:t>ERBA 1023 of 2020 </a:t>
            </a:r>
            <a:r>
              <a:rPr lang="en-US" sz="3200" dirty="0">
                <a:solidFill>
                  <a:prstClr val="black"/>
                </a:solidFill>
              </a:rPr>
              <a:t>merged the erstwhile </a:t>
            </a:r>
            <a:r>
              <a:rPr lang="en-US" sz="3200" b="1" dirty="0">
                <a:solidFill>
                  <a:prstClr val="black"/>
                </a:solidFill>
              </a:rPr>
              <a:t>NABPTEX</a:t>
            </a:r>
            <a:r>
              <a:rPr lang="en-US" sz="3200" dirty="0">
                <a:solidFill>
                  <a:prstClr val="black"/>
                </a:solidFill>
              </a:rPr>
              <a:t> and </a:t>
            </a:r>
            <a:r>
              <a:rPr lang="en-US" sz="3200" b="1" dirty="0">
                <a:solidFill>
                  <a:prstClr val="black"/>
                </a:solidFill>
              </a:rPr>
              <a:t>COTVET</a:t>
            </a:r>
            <a:r>
              <a:rPr lang="en-US" sz="3200" dirty="0">
                <a:solidFill>
                  <a:prstClr val="black"/>
                </a:solidFill>
              </a:rPr>
              <a:t> into a </a:t>
            </a:r>
            <a:r>
              <a:rPr lang="en-US" sz="3200" b="1" dirty="0">
                <a:solidFill>
                  <a:srgbClr val="4472C4"/>
                </a:solidFill>
              </a:rPr>
              <a:t>new body </a:t>
            </a:r>
            <a:r>
              <a:rPr lang="en-US" sz="3200" dirty="0">
                <a:solidFill>
                  <a:prstClr val="black"/>
                </a:solidFill>
              </a:rPr>
              <a:t>called;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solidFill>
                  <a:srgbClr val="4472C4"/>
                </a:solidFill>
              </a:rPr>
              <a:t>Commission for Technical and Vocational Education and  </a:t>
            </a:r>
          </a:p>
          <a:p>
            <a:pPr marL="457200" lvl="1" indent="0" algn="just">
              <a:buNone/>
              <a:defRPr/>
            </a:pPr>
            <a:r>
              <a:rPr lang="en-US" sz="3200" b="1" dirty="0">
                <a:solidFill>
                  <a:srgbClr val="4472C4"/>
                </a:solidFill>
              </a:rPr>
              <a:t>    Training (CTVET).</a:t>
            </a:r>
          </a:p>
          <a:p>
            <a:pPr marL="457200" lvl="1" indent="0" algn="just">
              <a:buNone/>
              <a:defRPr/>
            </a:pPr>
            <a:endParaRPr lang="en-US" b="1" dirty="0">
              <a:solidFill>
                <a:prstClr val="black"/>
              </a:solidFill>
            </a:endParaRPr>
          </a:p>
          <a:p>
            <a:pPr lvl="0" algn="just">
              <a:buFont typeface="Wingdings" panose="05000000000000000000" pitchFamily="2" charset="2"/>
              <a:buChar char="q"/>
              <a:defRPr/>
            </a:pPr>
            <a:r>
              <a:rPr lang="en-US" sz="3600" b="1" dirty="0">
                <a:solidFill>
                  <a:prstClr val="black"/>
                </a:solidFill>
              </a:rPr>
              <a:t>ERBA 1023 of 2020 </a:t>
            </a:r>
            <a:r>
              <a:rPr lang="en-US" sz="3200" dirty="0">
                <a:solidFill>
                  <a:prstClr val="black"/>
                </a:solidFill>
              </a:rPr>
              <a:t>merged the erstwhile </a:t>
            </a:r>
            <a:r>
              <a:rPr lang="en-US" sz="3200" b="1" dirty="0">
                <a:solidFill>
                  <a:prstClr val="black"/>
                </a:solidFill>
              </a:rPr>
              <a:t>NCTE and NAB</a:t>
            </a:r>
            <a:r>
              <a:rPr lang="en-US" sz="3200" dirty="0">
                <a:solidFill>
                  <a:prstClr val="black"/>
                </a:solidFill>
              </a:rPr>
              <a:t>  into a </a:t>
            </a:r>
            <a:r>
              <a:rPr lang="en-US" sz="3200" b="1" dirty="0">
                <a:solidFill>
                  <a:srgbClr val="4472C4"/>
                </a:solidFill>
              </a:rPr>
              <a:t>new body </a:t>
            </a:r>
            <a:r>
              <a:rPr lang="en-US" sz="3200" dirty="0">
                <a:solidFill>
                  <a:prstClr val="black"/>
                </a:solidFill>
              </a:rPr>
              <a:t>called;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solidFill>
                  <a:srgbClr val="4472C4"/>
                </a:solidFill>
              </a:rPr>
              <a:t>Ghana Tertiary Education Commission (GTEC).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9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3002-C47E-5DB2-4845-7BCE5AC30906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The Object of GTEC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11839-43F9-2D25-12B3-7B53913A7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47784" cy="4547183"/>
          </a:xfrm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The Objects of GTEC are to regulate tertiary Education in all its forms with a view to promote;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efficient and effective administration and accreditation of tertiary education institutions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principles of the provision of consistent quality of service by tertiary education institutions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advancement and application of knowledge through teaching, scholarly research and collaboration with industry and the public sector ; and 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the development of appropriate human capital for the sustainable advancement of the national economy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80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7FE77-3F6C-B8D7-C4CE-18F18311717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The Object of CTVET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CF1FA-6F81-1A03-563F-C2BC38B3DE8B}"/>
              </a:ext>
            </a:extLst>
          </p:cNvPr>
          <p:cNvSpPr>
            <a:spLocks noGrp="1"/>
          </p:cNvSpPr>
          <p:nvPr>
            <p:ph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The Object of CTVET</a:t>
            </a:r>
          </a:p>
          <a:p>
            <a:pPr marL="457200" lvl="1" indent="0">
              <a:buNone/>
            </a:pPr>
            <a:r>
              <a:rPr lang="en-US" sz="3600" dirty="0"/>
              <a:t>The objects of the Commission are to: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accent1"/>
                </a:solidFill>
              </a:rPr>
              <a:t>regulate,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accent1"/>
                </a:solidFill>
              </a:rPr>
              <a:t>promote and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accent1"/>
                </a:solidFill>
              </a:rPr>
              <a:t>administer </a:t>
            </a:r>
          </a:p>
          <a:p>
            <a:pPr marL="457200" lvl="1" indent="0">
              <a:buNone/>
            </a:pPr>
            <a:r>
              <a:rPr lang="en-US" sz="3600" dirty="0"/>
              <a:t>technical and vocational education and training for transformation </a:t>
            </a:r>
            <a:r>
              <a:rPr lang="en-US" sz="3500" dirty="0"/>
              <a:t>and innovation for sustainable development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97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74462-C3A1-D5A8-FF6B-C908B62FF56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Selected CTVET Specific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438AC-39E8-7B52-65F2-DA9AC57B510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CTVET under ERBA 1023 of 2020</a:t>
            </a:r>
          </a:p>
          <a:p>
            <a:pPr marL="457200" lvl="1" indent="0">
              <a:buNone/>
            </a:pPr>
            <a:r>
              <a:rPr lang="en-US" sz="32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43, 1 (m);</a:t>
            </a:r>
          </a:p>
          <a:p>
            <a:pPr marL="914400" lvl="2" indent="0">
              <a:buNone/>
            </a:pPr>
            <a:r>
              <a:rPr lang="en-US" sz="3200" dirty="0">
                <a:latin typeface="+mn-lt"/>
                <a:cs typeface="Times New Roman" panose="02020603050405020304" pitchFamily="18" charset="0"/>
              </a:rPr>
              <a:t>Accredit;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 err="1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programmes</a:t>
            </a: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institutions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 err="1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centres</a:t>
            </a: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facilitators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assessors </a:t>
            </a:r>
            <a:r>
              <a:rPr lang="en-US" sz="3000" dirty="0">
                <a:latin typeface="+mn-lt"/>
                <a:cs typeface="Times New Roman" panose="02020603050405020304" pitchFamily="18" charset="0"/>
              </a:rPr>
              <a:t>and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300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verifiers </a:t>
            </a:r>
          </a:p>
          <a:p>
            <a:pPr marL="914400" lvl="2" indent="0">
              <a:buNone/>
            </a:pPr>
            <a:r>
              <a:rPr lang="en-US" sz="3200" dirty="0">
                <a:latin typeface="+mn-lt"/>
                <a:cs typeface="Times New Roman" panose="02020603050405020304" pitchFamily="18" charset="0"/>
              </a:rPr>
              <a:t>at the </a:t>
            </a:r>
            <a:r>
              <a:rPr lang="en-US" sz="3200" b="1" dirty="0">
                <a:latin typeface="+mn-lt"/>
                <a:cs typeface="Times New Roman" panose="02020603050405020304" pitchFamily="18" charset="0"/>
              </a:rPr>
              <a:t>formal</a:t>
            </a:r>
            <a:r>
              <a:rPr lang="en-US" sz="32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latin typeface="+mn-lt"/>
                <a:cs typeface="Times New Roman" panose="02020603050405020304" pitchFamily="18" charset="0"/>
              </a:rPr>
              <a:t>informal</a:t>
            </a:r>
            <a:r>
              <a:rPr lang="en-US" sz="32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latin typeface="+mn-lt"/>
                <a:cs typeface="Times New Roman" panose="02020603050405020304" pitchFamily="18" charset="0"/>
              </a:rPr>
              <a:t>non-formal</a:t>
            </a:r>
            <a:r>
              <a:rPr lang="en-US" sz="3200" dirty="0">
                <a:latin typeface="+mn-lt"/>
                <a:cs typeface="Times New Roman" panose="02020603050405020304" pitchFamily="18" charset="0"/>
              </a:rPr>
              <a:t>, technical and vocational education and training institutions to ensure quality delivery</a:t>
            </a:r>
            <a:endParaRPr lang="en-GH" sz="3200" dirty="0">
              <a:latin typeface="+mn-lt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1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9771-3402-D440-26A8-739DDA7C90D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US" b="1" dirty="0"/>
              <a:t>Selected CTVET Specific Functions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C045-FBE1-5C0E-E22F-114D2CB5DE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CTVET </a:t>
            </a:r>
            <a:r>
              <a:rPr lang="en-US" sz="36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under ERBA </a:t>
            </a:r>
            <a:r>
              <a:rPr lang="en-US" sz="3600" b="1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1023, 2020</a:t>
            </a:r>
          </a:p>
          <a:p>
            <a:pPr marL="457200" lvl="1" indent="0">
              <a:buNone/>
            </a:pPr>
            <a:r>
              <a:rPr lang="en-US" sz="3200" b="1" dirty="0">
                <a:solidFill>
                  <a:schemeClr val="accent2"/>
                </a:solidFill>
                <a:latin typeface="+mn-lt"/>
                <a:cs typeface="Times New Roman" panose="02020603050405020304" pitchFamily="18" charset="0"/>
              </a:rPr>
              <a:t>43, 1 (c)</a:t>
            </a:r>
          </a:p>
          <a:p>
            <a:pPr marL="914400" lvl="2" indent="0">
              <a:buNone/>
            </a:pPr>
            <a:r>
              <a:rPr lang="en-US" sz="3200" dirty="0">
                <a:latin typeface="+mn-lt"/>
                <a:cs typeface="Times New Roman" panose="02020603050405020304" pitchFamily="18" charset="0"/>
              </a:rPr>
              <a:t>Develop and implement a national assessment and certification system in the technical, vocational education and training sector</a:t>
            </a:r>
            <a:r>
              <a:rPr lang="en-US" sz="2800" dirty="0">
                <a:latin typeface="+mn-lt"/>
                <a:cs typeface="Times New Roman" panose="02020603050405020304" pitchFamily="18" charset="0"/>
              </a:rPr>
              <a:t>;</a:t>
            </a:r>
          </a:p>
          <a:p>
            <a:pPr marL="914400" lvl="2" indent="0">
              <a:buNone/>
            </a:pPr>
            <a:endParaRPr lang="en-US" sz="2800" dirty="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3200" b="1" dirty="0">
                <a:solidFill>
                  <a:schemeClr val="accent2"/>
                </a:solidFill>
                <a:latin typeface="+mn-lt"/>
                <a:cs typeface="Times New Roman" panose="02020603050405020304" pitchFamily="18" charset="0"/>
              </a:rPr>
              <a:t>43.1 (n)</a:t>
            </a:r>
          </a:p>
          <a:p>
            <a:pPr marL="914400" lvl="2" indent="0">
              <a:buNone/>
            </a:pPr>
            <a:r>
              <a:rPr lang="en-US" sz="3200" dirty="0">
                <a:latin typeface="+mn-lt"/>
                <a:cs typeface="Times New Roman" panose="02020603050405020304" pitchFamily="18" charset="0"/>
              </a:rPr>
              <a:t>collaborate with tertiary institutions and relevant agencies to implement competency based training </a:t>
            </a:r>
            <a:r>
              <a:rPr lang="en-US" sz="3200" dirty="0" err="1">
                <a:latin typeface="+mn-lt"/>
                <a:cs typeface="Times New Roman" panose="02020603050405020304" pitchFamily="18" charset="0"/>
              </a:rPr>
              <a:t>programmes</a:t>
            </a:r>
            <a:r>
              <a:rPr lang="en-US" sz="3200" dirty="0">
                <a:latin typeface="+mn-lt"/>
                <a:cs typeface="Times New Roman" panose="02020603050405020304" pitchFamily="18" charset="0"/>
              </a:rPr>
              <a:t> on the </a:t>
            </a:r>
            <a:r>
              <a:rPr lang="en-US" sz="3200" b="1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National Technical and Vocational Education and Training Qualifications Framework</a:t>
            </a:r>
            <a:endParaRPr lang="en-US" sz="2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56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33813-08F1-7D65-8B7D-14AEE85A7D1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/>
              <a:t>Two Major Policy Reform Areas for TVET in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6C39B-1727-F0E8-AB83-DD0D3CA3BC4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chemeClr val="accent1"/>
                </a:solidFill>
              </a:rPr>
              <a:t>ERBA Act 1023 highlights two broad Policies for TVET in Ghana;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Competency Based Training as a curriculum for all TVET institutions in Ghana </a:t>
            </a:r>
          </a:p>
          <a:p>
            <a:pPr marL="457200" lvl="1" indent="0">
              <a:buNone/>
            </a:pPr>
            <a:r>
              <a:rPr lang="en-US" sz="3600" dirty="0"/>
              <a:t>   (Pre-Tertiary, Tertiary, Private, Public, Formal Informal </a:t>
            </a:r>
          </a:p>
          <a:p>
            <a:pPr marL="457200" lvl="1" indent="0">
              <a:buNone/>
            </a:pPr>
            <a:r>
              <a:rPr lang="en-US" sz="3600" dirty="0"/>
              <a:t>     and Non-Formal)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8-National Technical and Vocational Education and </a:t>
            </a:r>
          </a:p>
          <a:p>
            <a:pPr marL="457200" lvl="1" indent="0">
              <a:buNone/>
            </a:pPr>
            <a:r>
              <a:rPr lang="en-US" sz="3600" dirty="0"/>
              <a:t>    Training Qualifications Framework (NTVETQF)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1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1A630D48-D3D4-4200-A974-146F98C1B1ED}"/>
</file>

<file path=customXml/itemProps2.xml><?xml version="1.0" encoding="utf-8"?>
<ds:datastoreItem xmlns:ds="http://schemas.openxmlformats.org/officeDocument/2006/customXml" ds:itemID="{5FCF2481-2799-4870-A13E-F492EE5C0730}"/>
</file>

<file path=customXml/itemProps3.xml><?xml version="1.0" encoding="utf-8"?>
<ds:datastoreItem xmlns:ds="http://schemas.openxmlformats.org/officeDocument/2006/customXml" ds:itemID="{10AD2308-0BF1-428B-B727-4EEC2364BE14}"/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1070</Words>
  <Application>Microsoft Office PowerPoint</Application>
  <PresentationFormat>Widescreen</PresentationFormat>
  <Paragraphs>131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African Continental Qualification Framework (ACQF) Forum   The National Qualification Framework Alignment with Technical and Vocational Education and Training(TVET) in Ghana </vt:lpstr>
      <vt:lpstr>Harmonised Acts for Education System in Ghana</vt:lpstr>
      <vt:lpstr>The Education Regulatory Bodies Act(ERBA) 1023 of 2020 </vt:lpstr>
      <vt:lpstr>The Education Regulatory Bodies Act(ERBA) 1023 of 2020 </vt:lpstr>
      <vt:lpstr>The Object of GTEC</vt:lpstr>
      <vt:lpstr>The Object of CTVET</vt:lpstr>
      <vt:lpstr>Selected CTVET Specific Functions</vt:lpstr>
      <vt:lpstr>Selected CTVET Specific Functions</vt:lpstr>
      <vt:lpstr>Two Major Policy Reform Areas for TVET in Ghana</vt:lpstr>
      <vt:lpstr>Definition for Competency Based Training in Ghana</vt:lpstr>
      <vt:lpstr>Competency Based Training in Ghana</vt:lpstr>
      <vt:lpstr>The 8-Level National TVET Qualifications Framework for TVET Sector in Ghana</vt:lpstr>
      <vt:lpstr>Key Features of the 8-Level NTVETQF </vt:lpstr>
      <vt:lpstr>Key Features of the 8-Level NTVETQF </vt:lpstr>
      <vt:lpstr>Joint Accreditation Between GTEC and CTVET at the Tertiary Level</vt:lpstr>
      <vt:lpstr>National Qualification Framework for Ghana</vt:lpstr>
      <vt:lpstr>The 10-Level NQF and other Policies and Guidelines</vt:lpstr>
      <vt:lpstr>The Proposed 10-Level Ghana National Qualifications Framework</vt:lpstr>
      <vt:lpstr>Thank you very much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Sampson Tetey Damptey</dc:creator>
  <cp:lastModifiedBy>Sampson Tetey Damptey</cp:lastModifiedBy>
  <cp:revision>25</cp:revision>
  <dcterms:created xsi:type="dcterms:W3CDTF">2025-07-20T07:34:15Z</dcterms:created>
  <dcterms:modified xsi:type="dcterms:W3CDTF">2025-07-29T02:27:56Z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</Properties>
</file>