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sldIdLst>
    <p:sldId id="257" r:id="rId3"/>
    <p:sldId id="298" r:id="rId4"/>
    <p:sldId id="297" r:id="rId5"/>
    <p:sldId id="256" r:id="rId6"/>
    <p:sldId id="271" r:id="rId7"/>
    <p:sldId id="272" r:id="rId8"/>
    <p:sldId id="273" r:id="rId9"/>
    <p:sldId id="296" r:id="rId10"/>
    <p:sldId id="274" r:id="rId11"/>
    <p:sldId id="275" r:id="rId12"/>
    <p:sldId id="276" r:id="rId13"/>
    <p:sldId id="277" r:id="rId14"/>
    <p:sldId id="278" r:id="rId15"/>
    <p:sldId id="279" r:id="rId16"/>
    <p:sldId id="280" r:id="rId17"/>
    <p:sldId id="283" r:id="rId18"/>
    <p:sldId id="284" r:id="rId19"/>
    <p:sldId id="285" r:id="rId20"/>
    <p:sldId id="286" r:id="rId21"/>
    <p:sldId id="287" r:id="rId22"/>
    <p:sldId id="282" r:id="rId23"/>
    <p:sldId id="288" r:id="rId24"/>
    <p:sldId id="289" r:id="rId25"/>
    <p:sldId id="290" r:id="rId26"/>
    <p:sldId id="291" r:id="rId27"/>
    <p:sldId id="292" r:id="rId28"/>
    <p:sldId id="293" r:id="rId29"/>
    <p:sldId id="294" r:id="rId30"/>
    <p:sldId id="295"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672C"/>
    <a:srgbClr val="5F98CE"/>
    <a:srgbClr val="003FA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5" d="100"/>
          <a:sy n="105" d="100"/>
        </p:scale>
        <p:origin x="83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43548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87924"/>
            <a:fld id="{1D8BD707-D9CF-40AE-B4C6-C98DA3205C09}" type="datetimeFigureOut">
              <a:rPr lang="en-US" smtClean="0">
                <a:solidFill>
                  <a:prstClr val="black">
                    <a:tint val="75000"/>
                  </a:prstClr>
                </a:solidFill>
              </a:rPr>
              <a:pPr defTabSz="487924"/>
              <a:t>7/28/2025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87924"/>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87924"/>
            <a:fld id="{B6F15528-21DE-4FAA-801E-634DDDAF4B2B}" type="slidenum">
              <a:rPr lang="en-US" smtClean="0">
                <a:solidFill>
                  <a:prstClr val="black">
                    <a:tint val="75000"/>
                  </a:prstClr>
                </a:solidFill>
              </a:rPr>
              <a:pPr defTabSz="487924"/>
              <a:t>‹#›</a:t>
            </a:fld>
            <a:endParaRPr lang="en-US">
              <a:solidFill>
                <a:prstClr val="black">
                  <a:tint val="75000"/>
                </a:prstClr>
              </a:solidFill>
            </a:endParaRPr>
          </a:p>
        </p:txBody>
      </p:sp>
    </p:spTree>
    <p:extLst>
      <p:ext uri="{BB962C8B-B14F-4D97-AF65-F5344CB8AC3E}">
        <p14:creationId xmlns:p14="http://schemas.microsoft.com/office/powerpoint/2010/main" val="15798208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3481080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46546"/>
            <a:ext cx="5486400" cy="6099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853862"/>
            <a:ext cx="5486400" cy="2415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3391728"/>
            <a:ext cx="1422400" cy="194830"/>
          </a:xfrm>
          <a:prstGeom prst="rect">
            <a:avLst/>
          </a:prstGeom>
        </p:spPr>
        <p:txBody>
          <a:bodyPr vert="horz" lIns="91440" tIns="45720" rIns="91440" bIns="45720" rtlCol="0" anchor="ctr"/>
          <a:lstStyle>
            <a:lvl1pPr algn="l">
              <a:defRPr sz="640">
                <a:solidFill>
                  <a:schemeClr val="tx1">
                    <a:tint val="75000"/>
                  </a:schemeClr>
                </a:solidFill>
              </a:defRPr>
            </a:lvl1pPr>
          </a:lstStyle>
          <a:p>
            <a:fld id="{1D8BD707-D9CF-40AE-B4C6-C98DA3205C09}" type="datetimeFigureOut">
              <a:rPr lang="en-US" smtClean="0"/>
              <a:pPr/>
              <a:t>7/28/2025</a:t>
            </a:fld>
            <a:endParaRPr lang="en-US"/>
          </a:p>
        </p:txBody>
      </p:sp>
      <p:sp>
        <p:nvSpPr>
          <p:cNvPr id="5" name="Footer Placeholder 4"/>
          <p:cNvSpPr>
            <a:spLocks noGrp="1"/>
          </p:cNvSpPr>
          <p:nvPr>
            <p:ph type="ftr" sz="quarter" idx="3"/>
          </p:nvPr>
        </p:nvSpPr>
        <p:spPr>
          <a:xfrm>
            <a:off x="2082800" y="3391728"/>
            <a:ext cx="1930400" cy="194830"/>
          </a:xfrm>
          <a:prstGeom prst="rect">
            <a:avLst/>
          </a:prstGeom>
        </p:spPr>
        <p:txBody>
          <a:bodyPr vert="horz" lIns="91440" tIns="45720" rIns="91440" bIns="45720" rtlCol="0" anchor="ctr"/>
          <a:lstStyle>
            <a:lvl1pPr algn="ctr">
              <a:defRPr sz="6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3391728"/>
            <a:ext cx="1422400" cy="194830"/>
          </a:xfrm>
          <a:prstGeom prst="rect">
            <a:avLst/>
          </a:prstGeom>
        </p:spPr>
        <p:txBody>
          <a:bodyPr vert="horz" lIns="91440" tIns="45720" rIns="91440" bIns="45720" rtlCol="0" anchor="ctr"/>
          <a:lstStyle>
            <a:lvl1pPr algn="r">
              <a:defRPr sz="64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47375692"/>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87924" rtl="0" eaLnBrk="1" latinLnBrk="0" hangingPunct="1">
        <a:spcBef>
          <a:spcPct val="0"/>
        </a:spcBef>
        <a:buNone/>
        <a:defRPr sz="2348" kern="1200">
          <a:solidFill>
            <a:schemeClr val="tx1"/>
          </a:solidFill>
          <a:latin typeface="+mj-lt"/>
          <a:ea typeface="+mj-ea"/>
          <a:cs typeface="+mj-cs"/>
        </a:defRPr>
      </a:lvl1pPr>
    </p:titleStyle>
    <p:bodyStyle>
      <a:lvl1pPr marL="182971" indent="-182971" algn="l" defTabSz="487924" rtl="0" eaLnBrk="1" latinLnBrk="0" hangingPunct="1">
        <a:spcBef>
          <a:spcPct val="20000"/>
        </a:spcBef>
        <a:buFont typeface="Arial" pitchFamily="34" charset="0"/>
        <a:buChar char="•"/>
        <a:defRPr sz="1708" kern="1200">
          <a:solidFill>
            <a:schemeClr val="tx1"/>
          </a:solidFill>
          <a:latin typeface="+mn-lt"/>
          <a:ea typeface="+mn-ea"/>
          <a:cs typeface="+mn-cs"/>
        </a:defRPr>
      </a:lvl1pPr>
      <a:lvl2pPr marL="396438" indent="-152476" algn="l" defTabSz="487924" rtl="0" eaLnBrk="1" latinLnBrk="0" hangingPunct="1">
        <a:spcBef>
          <a:spcPct val="20000"/>
        </a:spcBef>
        <a:buFont typeface="Arial" pitchFamily="34" charset="0"/>
        <a:buChar char="–"/>
        <a:defRPr sz="1494" kern="1200">
          <a:solidFill>
            <a:schemeClr val="tx1"/>
          </a:solidFill>
          <a:latin typeface="+mn-lt"/>
          <a:ea typeface="+mn-ea"/>
          <a:cs typeface="+mn-cs"/>
        </a:defRPr>
      </a:lvl2pPr>
      <a:lvl3pPr marL="609905" indent="-121981" algn="l" defTabSz="487924" rtl="0" eaLnBrk="1" latinLnBrk="0" hangingPunct="1">
        <a:spcBef>
          <a:spcPct val="20000"/>
        </a:spcBef>
        <a:buFont typeface="Arial" pitchFamily="34" charset="0"/>
        <a:buChar char="•"/>
        <a:defRPr sz="1281" kern="1200">
          <a:solidFill>
            <a:schemeClr val="tx1"/>
          </a:solidFill>
          <a:latin typeface="+mn-lt"/>
          <a:ea typeface="+mn-ea"/>
          <a:cs typeface="+mn-cs"/>
        </a:defRPr>
      </a:lvl3pPr>
      <a:lvl4pPr marL="853867" indent="-121981" algn="l" defTabSz="487924" rtl="0" eaLnBrk="1" latinLnBrk="0" hangingPunct="1">
        <a:spcBef>
          <a:spcPct val="20000"/>
        </a:spcBef>
        <a:buFont typeface="Arial" pitchFamily="34" charset="0"/>
        <a:buChar char="–"/>
        <a:defRPr sz="1067" kern="1200">
          <a:solidFill>
            <a:schemeClr val="tx1"/>
          </a:solidFill>
          <a:latin typeface="+mn-lt"/>
          <a:ea typeface="+mn-ea"/>
          <a:cs typeface="+mn-cs"/>
        </a:defRPr>
      </a:lvl4pPr>
      <a:lvl5pPr marL="1097829" indent="-121981" algn="l" defTabSz="487924" rtl="0" eaLnBrk="1" latinLnBrk="0" hangingPunct="1">
        <a:spcBef>
          <a:spcPct val="20000"/>
        </a:spcBef>
        <a:buFont typeface="Arial" pitchFamily="34" charset="0"/>
        <a:buChar char="»"/>
        <a:defRPr sz="1067" kern="1200">
          <a:solidFill>
            <a:schemeClr val="tx1"/>
          </a:solidFill>
          <a:latin typeface="+mn-lt"/>
          <a:ea typeface="+mn-ea"/>
          <a:cs typeface="+mn-cs"/>
        </a:defRPr>
      </a:lvl5pPr>
      <a:lvl6pPr marL="1341791" indent="-121981" algn="l" defTabSz="487924" rtl="0" eaLnBrk="1" latinLnBrk="0" hangingPunct="1">
        <a:spcBef>
          <a:spcPct val="20000"/>
        </a:spcBef>
        <a:buFont typeface="Arial" pitchFamily="34" charset="0"/>
        <a:buChar char="•"/>
        <a:defRPr sz="1067" kern="1200">
          <a:solidFill>
            <a:schemeClr val="tx1"/>
          </a:solidFill>
          <a:latin typeface="+mn-lt"/>
          <a:ea typeface="+mn-ea"/>
          <a:cs typeface="+mn-cs"/>
        </a:defRPr>
      </a:lvl6pPr>
      <a:lvl7pPr marL="1585752" indent="-121981" algn="l" defTabSz="487924" rtl="0" eaLnBrk="1" latinLnBrk="0" hangingPunct="1">
        <a:spcBef>
          <a:spcPct val="20000"/>
        </a:spcBef>
        <a:buFont typeface="Arial" pitchFamily="34" charset="0"/>
        <a:buChar char="•"/>
        <a:defRPr sz="1067" kern="1200">
          <a:solidFill>
            <a:schemeClr val="tx1"/>
          </a:solidFill>
          <a:latin typeface="+mn-lt"/>
          <a:ea typeface="+mn-ea"/>
          <a:cs typeface="+mn-cs"/>
        </a:defRPr>
      </a:lvl7pPr>
      <a:lvl8pPr marL="1829714" indent="-121981" algn="l" defTabSz="487924" rtl="0" eaLnBrk="1" latinLnBrk="0" hangingPunct="1">
        <a:spcBef>
          <a:spcPct val="20000"/>
        </a:spcBef>
        <a:buFont typeface="Arial" pitchFamily="34" charset="0"/>
        <a:buChar char="•"/>
        <a:defRPr sz="1067" kern="1200">
          <a:solidFill>
            <a:schemeClr val="tx1"/>
          </a:solidFill>
          <a:latin typeface="+mn-lt"/>
          <a:ea typeface="+mn-ea"/>
          <a:cs typeface="+mn-cs"/>
        </a:defRPr>
      </a:lvl8pPr>
      <a:lvl9pPr marL="2073676" indent="-121981" algn="l" defTabSz="487924" rtl="0" eaLnBrk="1" latinLnBrk="0" hangingPunct="1">
        <a:spcBef>
          <a:spcPct val="20000"/>
        </a:spcBef>
        <a:buFont typeface="Arial" pitchFamily="34" charset="0"/>
        <a:buChar char="•"/>
        <a:defRPr sz="1067" kern="1200">
          <a:solidFill>
            <a:schemeClr val="tx1"/>
          </a:solidFill>
          <a:latin typeface="+mn-lt"/>
          <a:ea typeface="+mn-ea"/>
          <a:cs typeface="+mn-cs"/>
        </a:defRPr>
      </a:lvl9pPr>
    </p:bodyStyle>
    <p:otherStyle>
      <a:defPPr>
        <a:defRPr lang="en-US"/>
      </a:defPPr>
      <a:lvl1pPr marL="0" algn="l" defTabSz="487924" rtl="0" eaLnBrk="1" latinLnBrk="0" hangingPunct="1">
        <a:defRPr sz="960" kern="1200">
          <a:solidFill>
            <a:schemeClr val="tx1"/>
          </a:solidFill>
          <a:latin typeface="+mn-lt"/>
          <a:ea typeface="+mn-ea"/>
          <a:cs typeface="+mn-cs"/>
        </a:defRPr>
      </a:lvl1pPr>
      <a:lvl2pPr marL="243962" algn="l" defTabSz="487924" rtl="0" eaLnBrk="1" latinLnBrk="0" hangingPunct="1">
        <a:defRPr sz="960" kern="1200">
          <a:solidFill>
            <a:schemeClr val="tx1"/>
          </a:solidFill>
          <a:latin typeface="+mn-lt"/>
          <a:ea typeface="+mn-ea"/>
          <a:cs typeface="+mn-cs"/>
        </a:defRPr>
      </a:lvl2pPr>
      <a:lvl3pPr marL="487924" algn="l" defTabSz="487924" rtl="0" eaLnBrk="1" latinLnBrk="0" hangingPunct="1">
        <a:defRPr sz="960" kern="1200">
          <a:solidFill>
            <a:schemeClr val="tx1"/>
          </a:solidFill>
          <a:latin typeface="+mn-lt"/>
          <a:ea typeface="+mn-ea"/>
          <a:cs typeface="+mn-cs"/>
        </a:defRPr>
      </a:lvl3pPr>
      <a:lvl4pPr marL="731886" algn="l" defTabSz="487924" rtl="0" eaLnBrk="1" latinLnBrk="0" hangingPunct="1">
        <a:defRPr sz="960" kern="1200">
          <a:solidFill>
            <a:schemeClr val="tx1"/>
          </a:solidFill>
          <a:latin typeface="+mn-lt"/>
          <a:ea typeface="+mn-ea"/>
          <a:cs typeface="+mn-cs"/>
        </a:defRPr>
      </a:lvl4pPr>
      <a:lvl5pPr marL="975848" algn="l" defTabSz="487924" rtl="0" eaLnBrk="1" latinLnBrk="0" hangingPunct="1">
        <a:defRPr sz="960" kern="1200">
          <a:solidFill>
            <a:schemeClr val="tx1"/>
          </a:solidFill>
          <a:latin typeface="+mn-lt"/>
          <a:ea typeface="+mn-ea"/>
          <a:cs typeface="+mn-cs"/>
        </a:defRPr>
      </a:lvl5pPr>
      <a:lvl6pPr marL="1219810" algn="l" defTabSz="487924" rtl="0" eaLnBrk="1" latinLnBrk="0" hangingPunct="1">
        <a:defRPr sz="960" kern="1200">
          <a:solidFill>
            <a:schemeClr val="tx1"/>
          </a:solidFill>
          <a:latin typeface="+mn-lt"/>
          <a:ea typeface="+mn-ea"/>
          <a:cs typeface="+mn-cs"/>
        </a:defRPr>
      </a:lvl6pPr>
      <a:lvl7pPr marL="1463772" algn="l" defTabSz="487924" rtl="0" eaLnBrk="1" latinLnBrk="0" hangingPunct="1">
        <a:defRPr sz="960" kern="1200">
          <a:solidFill>
            <a:schemeClr val="tx1"/>
          </a:solidFill>
          <a:latin typeface="+mn-lt"/>
          <a:ea typeface="+mn-ea"/>
          <a:cs typeface="+mn-cs"/>
        </a:defRPr>
      </a:lvl7pPr>
      <a:lvl8pPr marL="1707733" algn="l" defTabSz="487924" rtl="0" eaLnBrk="1" latinLnBrk="0" hangingPunct="1">
        <a:defRPr sz="960" kern="1200">
          <a:solidFill>
            <a:schemeClr val="tx1"/>
          </a:solidFill>
          <a:latin typeface="+mn-lt"/>
          <a:ea typeface="+mn-ea"/>
          <a:cs typeface="+mn-cs"/>
        </a:defRPr>
      </a:lvl8pPr>
      <a:lvl9pPr marL="1951695" algn="l" defTabSz="487924" rtl="0" eaLnBrk="1" latinLnBrk="0" hangingPunct="1">
        <a:defRPr sz="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image" Target="../media/image77.svg"/><Relationship Id="rId7" Type="http://schemas.openxmlformats.org/officeDocument/2006/relationships/image" Target="../media/image81.sv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4.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5.png"/></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jpeg"/><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jpeg"/><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 Id="rId4" Type="http://schemas.openxmlformats.org/officeDocument/2006/relationships/image" Target="../media/image104.svg"/></Relationships>
</file>

<file path=ppt/slides/_rels/slide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svg"/></Relationships>
</file>

<file path=ppt/slides/_rels/slide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120.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svg"/></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27.png"/><Relationship Id="rId2" Type="http://schemas.openxmlformats.org/officeDocument/2006/relationships/image" Target="../media/image138.png"/><Relationship Id="rId1" Type="http://schemas.openxmlformats.org/officeDocument/2006/relationships/slideLayout" Target="../slideLayouts/slideLayout1.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21"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image" Target="../media/image10.jpeg"/><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52.svg"/><Relationship Id="rId2" Type="http://schemas.openxmlformats.org/officeDocument/2006/relationships/image" Target="../media/image29.jpeg"/><Relationship Id="rId16" Type="http://schemas.openxmlformats.org/officeDocument/2006/relationships/image" Target="../media/image43.svg"/><Relationship Id="rId20" Type="http://schemas.openxmlformats.org/officeDocument/2006/relationships/image" Target="../media/image47.svg"/><Relationship Id="rId29" Type="http://schemas.openxmlformats.org/officeDocument/2006/relationships/image" Target="../media/image56.svg"/><Relationship Id="rId1" Type="http://schemas.openxmlformats.org/officeDocument/2006/relationships/slideLayout" Target="../slideLayouts/slideLayout1.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svg"/><Relationship Id="rId19" Type="http://schemas.openxmlformats.org/officeDocument/2006/relationships/image" Target="../media/image46.png"/><Relationship Id="rId31" Type="http://schemas.openxmlformats.org/officeDocument/2006/relationships/image" Target="../media/image58.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 Id="rId27" Type="http://schemas.openxmlformats.org/officeDocument/2006/relationships/image" Target="../media/image54.svg"/><Relationship Id="rId30"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png"/></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634" t="-21315" r="-12118" b="-11842"/>
            </a:stretch>
          </a:blipFill>
        </p:spPr>
      </p:sp>
      <p:grpSp>
        <p:nvGrpSpPr>
          <p:cNvPr id="3" name="Group 3"/>
          <p:cNvGrpSpPr/>
          <p:nvPr/>
        </p:nvGrpSpPr>
        <p:grpSpPr>
          <a:xfrm>
            <a:off x="0" y="1231689"/>
            <a:ext cx="12192000" cy="4394623"/>
            <a:chOff x="0" y="0"/>
            <a:chExt cx="4816593" cy="1736148"/>
          </a:xfrm>
        </p:grpSpPr>
        <p:sp>
          <p:nvSpPr>
            <p:cNvPr id="4" name="Freeform 4"/>
            <p:cNvSpPr/>
            <p:nvPr/>
          </p:nvSpPr>
          <p:spPr>
            <a:xfrm>
              <a:off x="0" y="0"/>
              <a:ext cx="4816592" cy="1736148"/>
            </a:xfrm>
            <a:custGeom>
              <a:avLst/>
              <a:gdLst/>
              <a:ahLst/>
              <a:cxnLst/>
              <a:rect l="l" t="t" r="r" b="b"/>
              <a:pathLst>
                <a:path w="4816592" h="1736148">
                  <a:moveTo>
                    <a:pt x="0" y="0"/>
                  </a:moveTo>
                  <a:lnTo>
                    <a:pt x="4816592" y="0"/>
                  </a:lnTo>
                  <a:lnTo>
                    <a:pt x="4816592" y="1736148"/>
                  </a:lnTo>
                  <a:lnTo>
                    <a:pt x="0" y="1736148"/>
                  </a:lnTo>
                  <a:close/>
                </a:path>
              </a:pathLst>
            </a:custGeom>
            <a:solidFill>
              <a:srgbClr val="FFFFFF"/>
            </a:solidFill>
          </p:spPr>
        </p:sp>
        <p:sp>
          <p:nvSpPr>
            <p:cNvPr id="5" name="TextBox 5"/>
            <p:cNvSpPr txBox="1"/>
            <p:nvPr/>
          </p:nvSpPr>
          <p:spPr>
            <a:xfrm>
              <a:off x="0" y="-38100"/>
              <a:ext cx="4816593" cy="1774248"/>
            </a:xfrm>
            <a:prstGeom prst="rect">
              <a:avLst/>
            </a:prstGeom>
          </p:spPr>
          <p:txBody>
            <a:bodyPr lIns="33867" tIns="33867" rIns="33867" bIns="33867" rtlCol="0" anchor="ctr"/>
            <a:lstStyle/>
            <a:p>
              <a:pPr algn="ctr" defTabSz="609630">
                <a:lnSpc>
                  <a:spcPts val="1960"/>
                </a:lnSpc>
              </a:pPr>
              <a:endParaRPr sz="1200">
                <a:solidFill>
                  <a:prstClr val="black"/>
                </a:solidFill>
                <a:latin typeface="Calibri"/>
              </a:endParaRPr>
            </a:p>
          </p:txBody>
        </p:sp>
      </p:grpSp>
      <p:sp>
        <p:nvSpPr>
          <p:cNvPr id="6" name="Freeform 6"/>
          <p:cNvSpPr/>
          <p:nvPr/>
        </p:nvSpPr>
        <p:spPr>
          <a:xfrm flipH="1">
            <a:off x="8256848" y="-169367"/>
            <a:ext cx="3935153" cy="5962353"/>
          </a:xfrm>
          <a:custGeom>
            <a:avLst/>
            <a:gdLst/>
            <a:ahLst/>
            <a:cxnLst/>
            <a:rect l="l" t="t" r="r" b="b"/>
            <a:pathLst>
              <a:path w="5902729" h="8943529">
                <a:moveTo>
                  <a:pt x="5902729" y="0"/>
                </a:moveTo>
                <a:lnTo>
                  <a:pt x="0" y="0"/>
                </a:lnTo>
                <a:lnTo>
                  <a:pt x="0" y="8943530"/>
                </a:lnTo>
                <a:lnTo>
                  <a:pt x="5902729" y="8943530"/>
                </a:lnTo>
                <a:lnTo>
                  <a:pt x="590272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8256848" y="5007419"/>
            <a:ext cx="1709114" cy="461303"/>
            <a:chOff x="0" y="0"/>
            <a:chExt cx="614439" cy="204326"/>
          </a:xfrm>
        </p:grpSpPr>
        <p:sp>
          <p:nvSpPr>
            <p:cNvPr id="8" name="Freeform 8"/>
            <p:cNvSpPr/>
            <p:nvPr/>
          </p:nvSpPr>
          <p:spPr>
            <a:xfrm>
              <a:off x="0" y="0"/>
              <a:ext cx="614439" cy="204326"/>
            </a:xfrm>
            <a:custGeom>
              <a:avLst/>
              <a:gdLst/>
              <a:ahLst/>
              <a:cxnLst/>
              <a:rect l="l" t="t" r="r" b="b"/>
              <a:pathLst>
                <a:path w="614439" h="204326">
                  <a:moveTo>
                    <a:pt x="0" y="0"/>
                  </a:moveTo>
                  <a:lnTo>
                    <a:pt x="614439" y="0"/>
                  </a:lnTo>
                  <a:lnTo>
                    <a:pt x="614439" y="204326"/>
                  </a:lnTo>
                  <a:lnTo>
                    <a:pt x="0" y="204326"/>
                  </a:lnTo>
                  <a:close/>
                </a:path>
              </a:pathLst>
            </a:custGeom>
            <a:solidFill>
              <a:srgbClr val="C1672C"/>
            </a:solidFill>
          </p:spPr>
        </p:sp>
        <p:sp>
          <p:nvSpPr>
            <p:cNvPr id="9" name="TextBox 9"/>
            <p:cNvSpPr txBox="1"/>
            <p:nvPr/>
          </p:nvSpPr>
          <p:spPr>
            <a:xfrm>
              <a:off x="0" y="-47625"/>
              <a:ext cx="614439" cy="251951"/>
            </a:xfrm>
            <a:prstGeom prst="rect">
              <a:avLst/>
            </a:prstGeom>
          </p:spPr>
          <p:txBody>
            <a:bodyPr lIns="33867" tIns="33867" rIns="33867" bIns="33867" rtlCol="0" anchor="ctr"/>
            <a:lstStyle/>
            <a:p>
              <a:pPr algn="ctr" defTabSz="609630">
                <a:lnSpc>
                  <a:spcPts val="2240"/>
                </a:lnSpc>
              </a:pPr>
              <a:endParaRPr sz="1200">
                <a:solidFill>
                  <a:prstClr val="black"/>
                </a:solidFill>
                <a:latin typeface="Calibri"/>
              </a:endParaRPr>
            </a:p>
          </p:txBody>
        </p:sp>
      </p:grpSp>
      <p:sp>
        <p:nvSpPr>
          <p:cNvPr id="10" name="Freeform 10"/>
          <p:cNvSpPr/>
          <p:nvPr/>
        </p:nvSpPr>
        <p:spPr>
          <a:xfrm>
            <a:off x="9578267" y="5093593"/>
            <a:ext cx="254913" cy="254913"/>
          </a:xfrm>
          <a:custGeom>
            <a:avLst/>
            <a:gdLst/>
            <a:ahLst/>
            <a:cxnLst/>
            <a:rect l="l" t="t" r="r" b="b"/>
            <a:pathLst>
              <a:path w="382370" h="382370">
                <a:moveTo>
                  <a:pt x="0" y="0"/>
                </a:moveTo>
                <a:lnTo>
                  <a:pt x="382370" y="0"/>
                </a:lnTo>
                <a:lnTo>
                  <a:pt x="382370" y="382370"/>
                </a:lnTo>
                <a:lnTo>
                  <a:pt x="0" y="3823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70244" y="1388952"/>
            <a:ext cx="3685415" cy="1580122"/>
          </a:xfrm>
          <a:custGeom>
            <a:avLst/>
            <a:gdLst/>
            <a:ahLst/>
            <a:cxnLst/>
            <a:rect l="l" t="t" r="r" b="b"/>
            <a:pathLst>
              <a:path w="5528123" h="2370183">
                <a:moveTo>
                  <a:pt x="0" y="0"/>
                </a:moveTo>
                <a:lnTo>
                  <a:pt x="5528122" y="0"/>
                </a:lnTo>
                <a:lnTo>
                  <a:pt x="5528122" y="2370182"/>
                </a:lnTo>
                <a:lnTo>
                  <a:pt x="0" y="2370182"/>
                </a:lnTo>
                <a:lnTo>
                  <a:pt x="0" y="0"/>
                </a:lnTo>
                <a:close/>
              </a:path>
            </a:pathLst>
          </a:custGeom>
          <a:blipFill>
            <a:blip r:embed="rId7"/>
            <a:stretch>
              <a:fillRect/>
            </a:stretch>
          </a:blipFill>
        </p:spPr>
      </p:sp>
      <p:sp>
        <p:nvSpPr>
          <p:cNvPr id="12" name="TextBox 12"/>
          <p:cNvSpPr txBox="1"/>
          <p:nvPr/>
        </p:nvSpPr>
        <p:spPr>
          <a:xfrm>
            <a:off x="445195" y="3044655"/>
            <a:ext cx="10092890" cy="1477328"/>
          </a:xfrm>
          <a:prstGeom prst="rect">
            <a:avLst/>
          </a:prstGeom>
        </p:spPr>
        <p:txBody>
          <a:bodyPr wrap="square" lIns="0" tIns="0" rIns="0" bIns="0" rtlCol="0" anchor="t">
            <a:spAutoFit/>
          </a:bodyPr>
          <a:lstStyle/>
          <a:p>
            <a:pPr defTabSz="609630"/>
            <a:r>
              <a:rPr lang="en-US" sz="3200" b="1" dirty="0">
                <a:solidFill>
                  <a:srgbClr val="091969"/>
                </a:solidFill>
                <a:latin typeface="Glacial Indifference" pitchFamily="50" charset="0"/>
                <a:ea typeface="Glacial Indifference Bold"/>
                <a:cs typeface="Glacial Indifference Bold"/>
                <a:sym typeface="Glacial Indifference Bold"/>
              </a:rPr>
              <a:t>Transforming Qualifications Management Through Digital Innovation: Kenya’s Journey Toward Transparency &amp; Inclusion</a:t>
            </a:r>
          </a:p>
        </p:txBody>
      </p:sp>
      <p:sp>
        <p:nvSpPr>
          <p:cNvPr id="13" name="TextBox 13"/>
          <p:cNvSpPr txBox="1"/>
          <p:nvPr/>
        </p:nvSpPr>
        <p:spPr>
          <a:xfrm>
            <a:off x="451202" y="4926907"/>
            <a:ext cx="11469471" cy="541815"/>
          </a:xfrm>
          <a:prstGeom prst="rect">
            <a:avLst/>
          </a:prstGeom>
        </p:spPr>
        <p:txBody>
          <a:bodyPr lIns="0" tIns="0" rIns="0" bIns="0" rtlCol="0" anchor="t">
            <a:spAutoFit/>
          </a:bodyPr>
          <a:lstStyle/>
          <a:p>
            <a:pPr defTabSz="609630">
              <a:lnSpc>
                <a:spcPts val="4693"/>
              </a:lnSpc>
            </a:pPr>
            <a:r>
              <a:rPr lang="en-US" sz="2400" b="1" dirty="0">
                <a:solidFill>
                  <a:srgbClr val="000000"/>
                </a:solidFill>
                <a:latin typeface="Glacial Indifference" pitchFamily="50" charset="0"/>
                <a:ea typeface="Mardoto Heavy"/>
                <a:cs typeface="Mardoto Heavy"/>
                <a:sym typeface="Mardoto Heavy"/>
              </a:rPr>
              <a:t>Presented By: </a:t>
            </a:r>
            <a:r>
              <a:rPr lang="en-US" sz="2400" b="1" dirty="0">
                <a:solidFill>
                  <a:srgbClr val="C1672C"/>
                </a:solidFill>
                <a:latin typeface="Glacial Indifference" pitchFamily="50" charset="0"/>
                <a:ea typeface="Mardoto Heavy"/>
                <a:cs typeface="Mardoto Heavy"/>
                <a:sym typeface="Mardoto Heavy"/>
              </a:rPr>
              <a:t>Haron Chege </a:t>
            </a:r>
            <a:r>
              <a:rPr lang="en-US" sz="2400" b="1" dirty="0">
                <a:solidFill>
                  <a:srgbClr val="000000"/>
                </a:solidFill>
                <a:latin typeface="Glacial Indifference" pitchFamily="50" charset="0"/>
                <a:ea typeface="Mardoto Heavy"/>
                <a:cs typeface="Mardoto Heavy"/>
                <a:sym typeface="Mardoto Heavy"/>
              </a:rPr>
              <a:t>| KNQA ICT</a:t>
            </a:r>
          </a:p>
        </p:txBody>
      </p:sp>
      <p:sp>
        <p:nvSpPr>
          <p:cNvPr id="15" name="TextBox 15"/>
          <p:cNvSpPr txBox="1"/>
          <p:nvPr/>
        </p:nvSpPr>
        <p:spPr>
          <a:xfrm>
            <a:off x="8346788" y="5116092"/>
            <a:ext cx="1483788" cy="251159"/>
          </a:xfrm>
          <a:prstGeom prst="rect">
            <a:avLst/>
          </a:prstGeom>
        </p:spPr>
        <p:txBody>
          <a:bodyPr wrap="square" lIns="0" tIns="0" rIns="0" bIns="0" rtlCol="0" anchor="t">
            <a:spAutoFit/>
          </a:bodyPr>
          <a:lstStyle/>
          <a:p>
            <a:pPr defTabSz="609630">
              <a:lnSpc>
                <a:spcPts val="2147"/>
              </a:lnSpc>
            </a:pPr>
            <a:r>
              <a:rPr lang="en-US" sz="1600" b="1" dirty="0">
                <a:solidFill>
                  <a:srgbClr val="FFFFFF"/>
                </a:solidFill>
                <a:latin typeface="Glacial Indifference" pitchFamily="50" charset="0"/>
                <a:ea typeface="Inter Semi-Bold"/>
                <a:cs typeface="Inter Semi-Bold"/>
                <a:sym typeface="Inter Semi-Bold"/>
              </a:rPr>
              <a:t>Get Started</a:t>
            </a:r>
          </a:p>
        </p:txBody>
      </p:sp>
    </p:spTree>
    <p:extLst>
      <p:ext uri="{BB962C8B-B14F-4D97-AF65-F5344CB8AC3E}">
        <p14:creationId xmlns:p14="http://schemas.microsoft.com/office/powerpoint/2010/main" val="937845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3F5"/>
        </a:solidFill>
        <a:effectLst/>
      </p:bgPr>
    </p:bg>
    <p:spTree>
      <p:nvGrpSpPr>
        <p:cNvPr id="1" name=""/>
        <p:cNvGrpSpPr/>
        <p:nvPr/>
      </p:nvGrpSpPr>
      <p:grpSpPr>
        <a:xfrm>
          <a:off x="0" y="0"/>
          <a:ext cx="0" cy="0"/>
          <a:chOff x="0" y="0"/>
          <a:chExt cx="0" cy="0"/>
        </a:xfrm>
      </p:grpSpPr>
      <p:sp>
        <p:nvSpPr>
          <p:cNvPr id="2" name="TextBox 2"/>
          <p:cNvSpPr txBox="1"/>
          <p:nvPr/>
        </p:nvSpPr>
        <p:spPr>
          <a:xfrm>
            <a:off x="628599" y="1522035"/>
            <a:ext cx="1752082" cy="1643079"/>
          </a:xfrm>
          <a:prstGeom prst="rect">
            <a:avLst/>
          </a:prstGeom>
        </p:spPr>
        <p:txBody>
          <a:bodyPr lIns="0" tIns="0" rIns="0" bIns="0" rtlCol="0" anchor="t">
            <a:spAutoFit/>
          </a:bodyPr>
          <a:lstStyle/>
          <a:p>
            <a:pPr algn="ctr" defTabSz="609630">
              <a:lnSpc>
                <a:spcPts val="13790"/>
              </a:lnSpc>
              <a:spcBef>
                <a:spcPct val="0"/>
              </a:spcBef>
            </a:pPr>
            <a:r>
              <a:rPr lang="en-US" sz="9850" b="1" dirty="0">
                <a:solidFill>
                  <a:srgbClr val="C1672C"/>
                </a:solidFill>
                <a:latin typeface="Glacial Indifference" pitchFamily="50" charset="0"/>
                <a:ea typeface="Glacial Indifference Bold"/>
                <a:cs typeface="Glacial Indifference Bold"/>
                <a:sym typeface="Glacial Indifference Bold"/>
              </a:rPr>
              <a:t>01</a:t>
            </a:r>
          </a:p>
        </p:txBody>
      </p:sp>
      <p:sp>
        <p:nvSpPr>
          <p:cNvPr id="3" name="Freeform 3"/>
          <p:cNvSpPr/>
          <p:nvPr/>
        </p:nvSpPr>
        <p:spPr>
          <a:xfrm rot="5400000">
            <a:off x="1091228" y="1749125"/>
            <a:ext cx="741197" cy="216408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rot="-10800000">
            <a:off x="1025206" y="3429000"/>
            <a:ext cx="873242" cy="1573595"/>
            <a:chOff x="0" y="0"/>
            <a:chExt cx="344984" cy="621667"/>
          </a:xfrm>
        </p:grpSpPr>
        <p:sp>
          <p:nvSpPr>
            <p:cNvPr id="5" name="Freeform 5"/>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C1672C"/>
            </a:solidFill>
          </p:spPr>
        </p:sp>
        <p:sp>
          <p:nvSpPr>
            <p:cNvPr id="6" name="TextBox 6"/>
            <p:cNvSpPr txBox="1"/>
            <p:nvPr/>
          </p:nvSpPr>
          <p:spPr>
            <a:xfrm>
              <a:off x="0" y="-38100"/>
              <a:ext cx="344984" cy="6597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Freeform 7"/>
          <p:cNvSpPr/>
          <p:nvPr/>
        </p:nvSpPr>
        <p:spPr>
          <a:xfrm rot="5400000">
            <a:off x="1162262" y="3350620"/>
            <a:ext cx="599129" cy="1749283"/>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85786" y="4220547"/>
            <a:ext cx="1752082" cy="1258172"/>
            <a:chOff x="0" y="0"/>
            <a:chExt cx="692181" cy="497056"/>
          </a:xfrm>
        </p:grpSpPr>
        <p:sp>
          <p:nvSpPr>
            <p:cNvPr id="9" name="Freeform 9"/>
            <p:cNvSpPr/>
            <p:nvPr/>
          </p:nvSpPr>
          <p:spPr>
            <a:xfrm>
              <a:off x="0" y="0"/>
              <a:ext cx="692181" cy="497056"/>
            </a:xfrm>
            <a:custGeom>
              <a:avLst/>
              <a:gdLst/>
              <a:ahLst/>
              <a:cxnLst/>
              <a:rect l="l" t="t" r="r" b="b"/>
              <a:pathLst>
                <a:path w="692181" h="497056">
                  <a:moveTo>
                    <a:pt x="58916" y="0"/>
                  </a:moveTo>
                  <a:lnTo>
                    <a:pt x="633265" y="0"/>
                  </a:lnTo>
                  <a:cubicBezTo>
                    <a:pt x="648890" y="0"/>
                    <a:pt x="663876" y="6207"/>
                    <a:pt x="674924" y="17256"/>
                  </a:cubicBezTo>
                  <a:cubicBezTo>
                    <a:pt x="685973" y="28305"/>
                    <a:pt x="692181" y="43290"/>
                    <a:pt x="692181" y="58916"/>
                  </a:cubicBezTo>
                  <a:lnTo>
                    <a:pt x="692181" y="438140"/>
                  </a:lnTo>
                  <a:cubicBezTo>
                    <a:pt x="692181" y="470678"/>
                    <a:pt x="665803" y="497056"/>
                    <a:pt x="633265" y="497056"/>
                  </a:cubicBezTo>
                  <a:lnTo>
                    <a:pt x="58916" y="497056"/>
                  </a:lnTo>
                  <a:cubicBezTo>
                    <a:pt x="43290" y="497056"/>
                    <a:pt x="28305" y="490848"/>
                    <a:pt x="17256" y="479799"/>
                  </a:cubicBezTo>
                  <a:cubicBezTo>
                    <a:pt x="6207" y="468751"/>
                    <a:pt x="0" y="453765"/>
                    <a:pt x="0" y="438140"/>
                  </a:cubicBezTo>
                  <a:lnTo>
                    <a:pt x="0" y="58916"/>
                  </a:lnTo>
                  <a:cubicBezTo>
                    <a:pt x="0" y="43290"/>
                    <a:pt x="6207" y="28305"/>
                    <a:pt x="17256" y="17256"/>
                  </a:cubicBezTo>
                  <a:cubicBezTo>
                    <a:pt x="28305" y="6207"/>
                    <a:pt x="43290" y="0"/>
                    <a:pt x="58916" y="0"/>
                  </a:cubicBezTo>
                  <a:close/>
                </a:path>
              </a:pathLst>
            </a:custGeom>
            <a:solidFill>
              <a:srgbClr val="FFFFFF"/>
            </a:solidFill>
          </p:spPr>
        </p:sp>
        <p:sp>
          <p:nvSpPr>
            <p:cNvPr id="10" name="TextBox 10"/>
            <p:cNvSpPr txBox="1"/>
            <p:nvPr/>
          </p:nvSpPr>
          <p:spPr>
            <a:xfrm>
              <a:off x="0" y="-38100"/>
              <a:ext cx="692181" cy="53515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p:cNvGrpSpPr/>
          <p:nvPr/>
        </p:nvGrpSpPr>
        <p:grpSpPr>
          <a:xfrm rot="-10800000">
            <a:off x="3342293" y="3429000"/>
            <a:ext cx="873242" cy="1573595"/>
            <a:chOff x="0" y="0"/>
            <a:chExt cx="344984" cy="621667"/>
          </a:xfrm>
        </p:grpSpPr>
        <p:sp>
          <p:nvSpPr>
            <p:cNvPr id="12" name="Freeform 12"/>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286845"/>
            </a:solidFill>
          </p:spPr>
        </p:sp>
        <p:sp>
          <p:nvSpPr>
            <p:cNvPr id="13" name="TextBox 13"/>
            <p:cNvSpPr txBox="1"/>
            <p:nvPr/>
          </p:nvSpPr>
          <p:spPr>
            <a:xfrm>
              <a:off x="0" y="-38100"/>
              <a:ext cx="344984" cy="6597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Freeform 14"/>
          <p:cNvSpPr/>
          <p:nvPr/>
        </p:nvSpPr>
        <p:spPr>
          <a:xfrm rot="5400000">
            <a:off x="3479349" y="3350620"/>
            <a:ext cx="599129" cy="1749283"/>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5" name="Group 15"/>
          <p:cNvGrpSpPr/>
          <p:nvPr/>
        </p:nvGrpSpPr>
        <p:grpSpPr>
          <a:xfrm>
            <a:off x="2902873" y="4220547"/>
            <a:ext cx="1752082" cy="1258172"/>
            <a:chOff x="0" y="0"/>
            <a:chExt cx="692181" cy="497056"/>
          </a:xfrm>
        </p:grpSpPr>
        <p:sp>
          <p:nvSpPr>
            <p:cNvPr id="16" name="Freeform 16"/>
            <p:cNvSpPr/>
            <p:nvPr/>
          </p:nvSpPr>
          <p:spPr>
            <a:xfrm>
              <a:off x="0" y="0"/>
              <a:ext cx="692181" cy="497056"/>
            </a:xfrm>
            <a:custGeom>
              <a:avLst/>
              <a:gdLst/>
              <a:ahLst/>
              <a:cxnLst/>
              <a:rect l="l" t="t" r="r" b="b"/>
              <a:pathLst>
                <a:path w="692181" h="497056">
                  <a:moveTo>
                    <a:pt x="58916" y="0"/>
                  </a:moveTo>
                  <a:lnTo>
                    <a:pt x="633265" y="0"/>
                  </a:lnTo>
                  <a:cubicBezTo>
                    <a:pt x="648890" y="0"/>
                    <a:pt x="663876" y="6207"/>
                    <a:pt x="674924" y="17256"/>
                  </a:cubicBezTo>
                  <a:cubicBezTo>
                    <a:pt x="685973" y="28305"/>
                    <a:pt x="692181" y="43290"/>
                    <a:pt x="692181" y="58916"/>
                  </a:cubicBezTo>
                  <a:lnTo>
                    <a:pt x="692181" y="438140"/>
                  </a:lnTo>
                  <a:cubicBezTo>
                    <a:pt x="692181" y="470678"/>
                    <a:pt x="665803" y="497056"/>
                    <a:pt x="633265" y="497056"/>
                  </a:cubicBezTo>
                  <a:lnTo>
                    <a:pt x="58916" y="497056"/>
                  </a:lnTo>
                  <a:cubicBezTo>
                    <a:pt x="43290" y="497056"/>
                    <a:pt x="28305" y="490848"/>
                    <a:pt x="17256" y="479799"/>
                  </a:cubicBezTo>
                  <a:cubicBezTo>
                    <a:pt x="6207" y="468751"/>
                    <a:pt x="0" y="453765"/>
                    <a:pt x="0" y="438140"/>
                  </a:cubicBezTo>
                  <a:lnTo>
                    <a:pt x="0" y="58916"/>
                  </a:lnTo>
                  <a:cubicBezTo>
                    <a:pt x="0" y="43290"/>
                    <a:pt x="6207" y="28305"/>
                    <a:pt x="17256" y="17256"/>
                  </a:cubicBezTo>
                  <a:cubicBezTo>
                    <a:pt x="28305" y="6207"/>
                    <a:pt x="43290" y="0"/>
                    <a:pt x="58916" y="0"/>
                  </a:cubicBezTo>
                  <a:close/>
                </a:path>
              </a:pathLst>
            </a:custGeom>
            <a:solidFill>
              <a:srgbClr val="FFFFFF"/>
            </a:solidFill>
          </p:spPr>
        </p:sp>
        <p:sp>
          <p:nvSpPr>
            <p:cNvPr id="17" name="TextBox 17"/>
            <p:cNvSpPr txBox="1"/>
            <p:nvPr/>
          </p:nvSpPr>
          <p:spPr>
            <a:xfrm>
              <a:off x="0" y="-38100"/>
              <a:ext cx="692181" cy="53515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TextBox 18"/>
          <p:cNvSpPr txBox="1"/>
          <p:nvPr/>
        </p:nvSpPr>
        <p:spPr>
          <a:xfrm>
            <a:off x="2945686" y="1522035"/>
            <a:ext cx="1752082" cy="1643079"/>
          </a:xfrm>
          <a:prstGeom prst="rect">
            <a:avLst/>
          </a:prstGeom>
        </p:spPr>
        <p:txBody>
          <a:bodyPr lIns="0" tIns="0" rIns="0" bIns="0" rtlCol="0" anchor="t">
            <a:spAutoFit/>
          </a:bodyPr>
          <a:lstStyle/>
          <a:p>
            <a:pPr algn="ctr" defTabSz="609630">
              <a:lnSpc>
                <a:spcPts val="13790"/>
              </a:lnSpc>
              <a:spcBef>
                <a:spcPct val="0"/>
              </a:spcBef>
            </a:pPr>
            <a:r>
              <a:rPr lang="en-US" sz="9850" b="1">
                <a:solidFill>
                  <a:srgbClr val="286845"/>
                </a:solidFill>
                <a:latin typeface="Glacial Indifference" pitchFamily="50" charset="0"/>
                <a:ea typeface="Glacial Indifference Bold"/>
                <a:cs typeface="Glacial Indifference Bold"/>
                <a:sym typeface="Glacial Indifference Bold"/>
              </a:rPr>
              <a:t>02</a:t>
            </a:r>
          </a:p>
        </p:txBody>
      </p:sp>
      <p:sp>
        <p:nvSpPr>
          <p:cNvPr id="19" name="Freeform 19"/>
          <p:cNvSpPr/>
          <p:nvPr/>
        </p:nvSpPr>
        <p:spPr>
          <a:xfrm rot="5400000">
            <a:off x="3408315" y="1749125"/>
            <a:ext cx="741197" cy="216408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20"/>
          <p:cNvSpPr txBox="1"/>
          <p:nvPr/>
        </p:nvSpPr>
        <p:spPr>
          <a:xfrm>
            <a:off x="5219960" y="1522035"/>
            <a:ext cx="1752082" cy="1643079"/>
          </a:xfrm>
          <a:prstGeom prst="rect">
            <a:avLst/>
          </a:prstGeom>
        </p:spPr>
        <p:txBody>
          <a:bodyPr lIns="0" tIns="0" rIns="0" bIns="0" rtlCol="0" anchor="t">
            <a:spAutoFit/>
          </a:bodyPr>
          <a:lstStyle/>
          <a:p>
            <a:pPr algn="ctr" defTabSz="609630">
              <a:lnSpc>
                <a:spcPts val="13790"/>
              </a:lnSpc>
              <a:spcBef>
                <a:spcPct val="0"/>
              </a:spcBef>
            </a:pPr>
            <a:r>
              <a:rPr lang="en-US" sz="9850" b="1">
                <a:solidFill>
                  <a:srgbClr val="31231F"/>
                </a:solidFill>
                <a:latin typeface="Glacial Indifference" pitchFamily="50" charset="0"/>
                <a:ea typeface="Glacial Indifference Bold"/>
                <a:cs typeface="Glacial Indifference Bold"/>
                <a:sym typeface="Glacial Indifference Bold"/>
              </a:rPr>
              <a:t>03</a:t>
            </a:r>
          </a:p>
        </p:txBody>
      </p:sp>
      <p:sp>
        <p:nvSpPr>
          <p:cNvPr id="21" name="Freeform 21"/>
          <p:cNvSpPr/>
          <p:nvPr/>
        </p:nvSpPr>
        <p:spPr>
          <a:xfrm rot="5400000">
            <a:off x="5725402" y="1749125"/>
            <a:ext cx="741197" cy="216408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2" name="Group 22"/>
          <p:cNvGrpSpPr/>
          <p:nvPr/>
        </p:nvGrpSpPr>
        <p:grpSpPr>
          <a:xfrm rot="-10800000">
            <a:off x="5659380" y="3429000"/>
            <a:ext cx="873242" cy="1573595"/>
            <a:chOff x="0" y="0"/>
            <a:chExt cx="344984" cy="621667"/>
          </a:xfrm>
        </p:grpSpPr>
        <p:sp>
          <p:nvSpPr>
            <p:cNvPr id="23" name="Freeform 23"/>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31231F"/>
            </a:solidFill>
          </p:spPr>
        </p:sp>
        <p:sp>
          <p:nvSpPr>
            <p:cNvPr id="24" name="TextBox 24"/>
            <p:cNvSpPr txBox="1"/>
            <p:nvPr/>
          </p:nvSpPr>
          <p:spPr>
            <a:xfrm>
              <a:off x="0" y="-38100"/>
              <a:ext cx="344984" cy="6597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5" name="Freeform 25"/>
          <p:cNvSpPr/>
          <p:nvPr/>
        </p:nvSpPr>
        <p:spPr>
          <a:xfrm rot="5400000">
            <a:off x="5796436" y="3350620"/>
            <a:ext cx="599129" cy="1749283"/>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26"/>
          <p:cNvSpPr txBox="1"/>
          <p:nvPr/>
        </p:nvSpPr>
        <p:spPr>
          <a:xfrm>
            <a:off x="7537046" y="1522035"/>
            <a:ext cx="1752082" cy="1643079"/>
          </a:xfrm>
          <a:prstGeom prst="rect">
            <a:avLst/>
          </a:prstGeom>
        </p:spPr>
        <p:txBody>
          <a:bodyPr lIns="0" tIns="0" rIns="0" bIns="0" rtlCol="0" anchor="t">
            <a:spAutoFit/>
          </a:bodyPr>
          <a:lstStyle/>
          <a:p>
            <a:pPr algn="ctr" defTabSz="609630">
              <a:lnSpc>
                <a:spcPts val="13790"/>
              </a:lnSpc>
              <a:spcBef>
                <a:spcPct val="0"/>
              </a:spcBef>
            </a:pPr>
            <a:r>
              <a:rPr lang="en-US" sz="9850" b="1">
                <a:solidFill>
                  <a:srgbClr val="1B52AE"/>
                </a:solidFill>
                <a:latin typeface="Glacial Indifference" pitchFamily="50" charset="0"/>
                <a:ea typeface="Glacial Indifference Bold"/>
                <a:cs typeface="Glacial Indifference Bold"/>
                <a:sym typeface="Glacial Indifference Bold"/>
              </a:rPr>
              <a:t>04</a:t>
            </a:r>
          </a:p>
        </p:txBody>
      </p:sp>
      <p:sp>
        <p:nvSpPr>
          <p:cNvPr id="27" name="Freeform 27"/>
          <p:cNvSpPr/>
          <p:nvPr/>
        </p:nvSpPr>
        <p:spPr>
          <a:xfrm rot="5400000">
            <a:off x="8042488" y="1749125"/>
            <a:ext cx="741197" cy="216408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8" name="Group 28"/>
          <p:cNvGrpSpPr/>
          <p:nvPr/>
        </p:nvGrpSpPr>
        <p:grpSpPr>
          <a:xfrm rot="-10800000">
            <a:off x="7976466" y="3429000"/>
            <a:ext cx="873242" cy="1573595"/>
            <a:chOff x="0" y="0"/>
            <a:chExt cx="344984" cy="621667"/>
          </a:xfrm>
        </p:grpSpPr>
        <p:sp>
          <p:nvSpPr>
            <p:cNvPr id="29" name="Freeform 29"/>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1B52AE"/>
            </a:solidFill>
          </p:spPr>
        </p:sp>
        <p:sp>
          <p:nvSpPr>
            <p:cNvPr id="30" name="TextBox 30"/>
            <p:cNvSpPr txBox="1"/>
            <p:nvPr/>
          </p:nvSpPr>
          <p:spPr>
            <a:xfrm>
              <a:off x="0" y="-38100"/>
              <a:ext cx="344984" cy="6597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Freeform 31"/>
          <p:cNvSpPr/>
          <p:nvPr/>
        </p:nvSpPr>
        <p:spPr>
          <a:xfrm rot="5400000">
            <a:off x="8113522" y="3350620"/>
            <a:ext cx="599129" cy="1749283"/>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TextBox 32"/>
          <p:cNvSpPr txBox="1"/>
          <p:nvPr/>
        </p:nvSpPr>
        <p:spPr>
          <a:xfrm>
            <a:off x="9854133" y="1522035"/>
            <a:ext cx="1752082" cy="1643079"/>
          </a:xfrm>
          <a:prstGeom prst="rect">
            <a:avLst/>
          </a:prstGeom>
        </p:spPr>
        <p:txBody>
          <a:bodyPr lIns="0" tIns="0" rIns="0" bIns="0" rtlCol="0" anchor="t">
            <a:spAutoFit/>
          </a:bodyPr>
          <a:lstStyle/>
          <a:p>
            <a:pPr algn="ctr" defTabSz="609630">
              <a:lnSpc>
                <a:spcPts val="13790"/>
              </a:lnSpc>
              <a:spcBef>
                <a:spcPct val="0"/>
              </a:spcBef>
            </a:pPr>
            <a:r>
              <a:rPr lang="en-US" sz="9850" b="1">
                <a:solidFill>
                  <a:srgbClr val="88A1B8"/>
                </a:solidFill>
                <a:latin typeface="Glacial Indifference" pitchFamily="50" charset="0"/>
                <a:ea typeface="Glacial Indifference Bold"/>
                <a:cs typeface="Glacial Indifference Bold"/>
                <a:sym typeface="Glacial Indifference Bold"/>
              </a:rPr>
              <a:t>05</a:t>
            </a:r>
          </a:p>
        </p:txBody>
      </p:sp>
      <p:sp>
        <p:nvSpPr>
          <p:cNvPr id="33" name="Freeform 33"/>
          <p:cNvSpPr/>
          <p:nvPr/>
        </p:nvSpPr>
        <p:spPr>
          <a:xfrm rot="5400000">
            <a:off x="10359575" y="1749125"/>
            <a:ext cx="741197" cy="2164080"/>
          </a:xfrm>
          <a:custGeom>
            <a:avLst/>
            <a:gdLst/>
            <a:ahLst/>
            <a:cxnLst/>
            <a:rect l="l" t="t" r="r" b="b"/>
            <a:pathLst>
              <a:path w="1111796" h="3246120">
                <a:moveTo>
                  <a:pt x="0" y="0"/>
                </a:moveTo>
                <a:lnTo>
                  <a:pt x="1111796" y="0"/>
                </a:lnTo>
                <a:lnTo>
                  <a:pt x="1111796" y="3246120"/>
                </a:lnTo>
                <a:lnTo>
                  <a:pt x="0" y="3246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4" name="Group 34"/>
          <p:cNvGrpSpPr/>
          <p:nvPr/>
        </p:nvGrpSpPr>
        <p:grpSpPr>
          <a:xfrm rot="-10800000">
            <a:off x="10293553" y="3429000"/>
            <a:ext cx="873242" cy="1573595"/>
            <a:chOff x="0" y="0"/>
            <a:chExt cx="344984" cy="621667"/>
          </a:xfrm>
        </p:grpSpPr>
        <p:sp>
          <p:nvSpPr>
            <p:cNvPr id="35" name="Freeform 35"/>
            <p:cNvSpPr/>
            <p:nvPr/>
          </p:nvSpPr>
          <p:spPr>
            <a:xfrm>
              <a:off x="0" y="0"/>
              <a:ext cx="344984" cy="621667"/>
            </a:xfrm>
            <a:custGeom>
              <a:avLst/>
              <a:gdLst/>
              <a:ahLst/>
              <a:cxnLst/>
              <a:rect l="l" t="t" r="r" b="b"/>
              <a:pathLst>
                <a:path w="344984" h="621667">
                  <a:moveTo>
                    <a:pt x="172492" y="0"/>
                  </a:moveTo>
                  <a:lnTo>
                    <a:pt x="172492" y="0"/>
                  </a:lnTo>
                  <a:cubicBezTo>
                    <a:pt x="267757" y="0"/>
                    <a:pt x="344984" y="77227"/>
                    <a:pt x="344984" y="172492"/>
                  </a:cubicBezTo>
                  <a:lnTo>
                    <a:pt x="344984" y="449175"/>
                  </a:lnTo>
                  <a:cubicBezTo>
                    <a:pt x="344984" y="494923"/>
                    <a:pt x="326811" y="538797"/>
                    <a:pt x="294463" y="571145"/>
                  </a:cubicBezTo>
                  <a:cubicBezTo>
                    <a:pt x="262114" y="603494"/>
                    <a:pt x="218240" y="621667"/>
                    <a:pt x="172492" y="621667"/>
                  </a:cubicBezTo>
                  <a:lnTo>
                    <a:pt x="172492" y="621667"/>
                  </a:lnTo>
                  <a:cubicBezTo>
                    <a:pt x="126744" y="621667"/>
                    <a:pt x="82870" y="603494"/>
                    <a:pt x="50522" y="571145"/>
                  </a:cubicBezTo>
                  <a:cubicBezTo>
                    <a:pt x="18173" y="538797"/>
                    <a:pt x="0" y="494923"/>
                    <a:pt x="0" y="449175"/>
                  </a:cubicBezTo>
                  <a:lnTo>
                    <a:pt x="0" y="172492"/>
                  </a:lnTo>
                  <a:cubicBezTo>
                    <a:pt x="0" y="126744"/>
                    <a:pt x="18173" y="82870"/>
                    <a:pt x="50522" y="50522"/>
                  </a:cubicBezTo>
                  <a:cubicBezTo>
                    <a:pt x="82870" y="18173"/>
                    <a:pt x="126744" y="0"/>
                    <a:pt x="172492" y="0"/>
                  </a:cubicBezTo>
                  <a:close/>
                </a:path>
              </a:pathLst>
            </a:custGeom>
            <a:solidFill>
              <a:srgbClr val="88A1B8"/>
            </a:solidFill>
          </p:spPr>
        </p:sp>
        <p:sp>
          <p:nvSpPr>
            <p:cNvPr id="36" name="TextBox 36"/>
            <p:cNvSpPr txBox="1"/>
            <p:nvPr/>
          </p:nvSpPr>
          <p:spPr>
            <a:xfrm>
              <a:off x="0" y="-38100"/>
              <a:ext cx="344984" cy="6597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7" name="Freeform 37"/>
          <p:cNvSpPr/>
          <p:nvPr/>
        </p:nvSpPr>
        <p:spPr>
          <a:xfrm rot="5400000">
            <a:off x="10430609" y="3350620"/>
            <a:ext cx="599129" cy="1749283"/>
          </a:xfrm>
          <a:custGeom>
            <a:avLst/>
            <a:gdLst/>
            <a:ahLst/>
            <a:cxnLst/>
            <a:rect l="l" t="t" r="r" b="b"/>
            <a:pathLst>
              <a:path w="898694" h="2623924">
                <a:moveTo>
                  <a:pt x="0" y="0"/>
                </a:moveTo>
                <a:lnTo>
                  <a:pt x="898694" y="0"/>
                </a:lnTo>
                <a:lnTo>
                  <a:pt x="898694" y="2623925"/>
                </a:lnTo>
                <a:lnTo>
                  <a:pt x="0" y="2623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8" name="Group 38"/>
          <p:cNvGrpSpPr/>
          <p:nvPr/>
        </p:nvGrpSpPr>
        <p:grpSpPr>
          <a:xfrm>
            <a:off x="5219960" y="4220547"/>
            <a:ext cx="1752082" cy="1258172"/>
            <a:chOff x="0" y="0"/>
            <a:chExt cx="692181" cy="497056"/>
          </a:xfrm>
        </p:grpSpPr>
        <p:sp>
          <p:nvSpPr>
            <p:cNvPr id="39" name="Freeform 39"/>
            <p:cNvSpPr/>
            <p:nvPr/>
          </p:nvSpPr>
          <p:spPr>
            <a:xfrm>
              <a:off x="0" y="0"/>
              <a:ext cx="692181" cy="497056"/>
            </a:xfrm>
            <a:custGeom>
              <a:avLst/>
              <a:gdLst/>
              <a:ahLst/>
              <a:cxnLst/>
              <a:rect l="l" t="t" r="r" b="b"/>
              <a:pathLst>
                <a:path w="692181" h="497056">
                  <a:moveTo>
                    <a:pt x="58916" y="0"/>
                  </a:moveTo>
                  <a:lnTo>
                    <a:pt x="633265" y="0"/>
                  </a:lnTo>
                  <a:cubicBezTo>
                    <a:pt x="648890" y="0"/>
                    <a:pt x="663876" y="6207"/>
                    <a:pt x="674924" y="17256"/>
                  </a:cubicBezTo>
                  <a:cubicBezTo>
                    <a:pt x="685973" y="28305"/>
                    <a:pt x="692181" y="43290"/>
                    <a:pt x="692181" y="58916"/>
                  </a:cubicBezTo>
                  <a:lnTo>
                    <a:pt x="692181" y="438140"/>
                  </a:lnTo>
                  <a:cubicBezTo>
                    <a:pt x="692181" y="470678"/>
                    <a:pt x="665803" y="497056"/>
                    <a:pt x="633265" y="497056"/>
                  </a:cubicBezTo>
                  <a:lnTo>
                    <a:pt x="58916" y="497056"/>
                  </a:lnTo>
                  <a:cubicBezTo>
                    <a:pt x="43290" y="497056"/>
                    <a:pt x="28305" y="490848"/>
                    <a:pt x="17256" y="479799"/>
                  </a:cubicBezTo>
                  <a:cubicBezTo>
                    <a:pt x="6207" y="468751"/>
                    <a:pt x="0" y="453765"/>
                    <a:pt x="0" y="438140"/>
                  </a:cubicBezTo>
                  <a:lnTo>
                    <a:pt x="0" y="58916"/>
                  </a:lnTo>
                  <a:cubicBezTo>
                    <a:pt x="0" y="43290"/>
                    <a:pt x="6207" y="28305"/>
                    <a:pt x="17256" y="17256"/>
                  </a:cubicBezTo>
                  <a:cubicBezTo>
                    <a:pt x="28305" y="6207"/>
                    <a:pt x="43290" y="0"/>
                    <a:pt x="58916" y="0"/>
                  </a:cubicBezTo>
                  <a:close/>
                </a:path>
              </a:pathLst>
            </a:custGeom>
            <a:solidFill>
              <a:srgbClr val="FFFFFF"/>
            </a:solidFill>
          </p:spPr>
        </p:sp>
        <p:sp>
          <p:nvSpPr>
            <p:cNvPr id="40" name="TextBox 40"/>
            <p:cNvSpPr txBox="1"/>
            <p:nvPr/>
          </p:nvSpPr>
          <p:spPr>
            <a:xfrm>
              <a:off x="0" y="-38100"/>
              <a:ext cx="692181" cy="53515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1" name="Group 41"/>
          <p:cNvGrpSpPr/>
          <p:nvPr/>
        </p:nvGrpSpPr>
        <p:grpSpPr>
          <a:xfrm>
            <a:off x="7537046" y="4220547"/>
            <a:ext cx="1752082" cy="1258172"/>
            <a:chOff x="0" y="0"/>
            <a:chExt cx="692181" cy="497056"/>
          </a:xfrm>
        </p:grpSpPr>
        <p:sp>
          <p:nvSpPr>
            <p:cNvPr id="42" name="Freeform 42"/>
            <p:cNvSpPr/>
            <p:nvPr/>
          </p:nvSpPr>
          <p:spPr>
            <a:xfrm>
              <a:off x="0" y="0"/>
              <a:ext cx="692181" cy="497056"/>
            </a:xfrm>
            <a:custGeom>
              <a:avLst/>
              <a:gdLst/>
              <a:ahLst/>
              <a:cxnLst/>
              <a:rect l="l" t="t" r="r" b="b"/>
              <a:pathLst>
                <a:path w="692181" h="497056">
                  <a:moveTo>
                    <a:pt x="58916" y="0"/>
                  </a:moveTo>
                  <a:lnTo>
                    <a:pt x="633265" y="0"/>
                  </a:lnTo>
                  <a:cubicBezTo>
                    <a:pt x="648890" y="0"/>
                    <a:pt x="663876" y="6207"/>
                    <a:pt x="674924" y="17256"/>
                  </a:cubicBezTo>
                  <a:cubicBezTo>
                    <a:pt x="685973" y="28305"/>
                    <a:pt x="692181" y="43290"/>
                    <a:pt x="692181" y="58916"/>
                  </a:cubicBezTo>
                  <a:lnTo>
                    <a:pt x="692181" y="438140"/>
                  </a:lnTo>
                  <a:cubicBezTo>
                    <a:pt x="692181" y="470678"/>
                    <a:pt x="665803" y="497056"/>
                    <a:pt x="633265" y="497056"/>
                  </a:cubicBezTo>
                  <a:lnTo>
                    <a:pt x="58916" y="497056"/>
                  </a:lnTo>
                  <a:cubicBezTo>
                    <a:pt x="43290" y="497056"/>
                    <a:pt x="28305" y="490848"/>
                    <a:pt x="17256" y="479799"/>
                  </a:cubicBezTo>
                  <a:cubicBezTo>
                    <a:pt x="6207" y="468751"/>
                    <a:pt x="0" y="453765"/>
                    <a:pt x="0" y="438140"/>
                  </a:cubicBezTo>
                  <a:lnTo>
                    <a:pt x="0" y="58916"/>
                  </a:lnTo>
                  <a:cubicBezTo>
                    <a:pt x="0" y="43290"/>
                    <a:pt x="6207" y="28305"/>
                    <a:pt x="17256" y="17256"/>
                  </a:cubicBezTo>
                  <a:cubicBezTo>
                    <a:pt x="28305" y="6207"/>
                    <a:pt x="43290" y="0"/>
                    <a:pt x="58916" y="0"/>
                  </a:cubicBezTo>
                  <a:close/>
                </a:path>
              </a:pathLst>
            </a:custGeom>
            <a:solidFill>
              <a:srgbClr val="FFFFFF"/>
            </a:solidFill>
          </p:spPr>
        </p:sp>
        <p:sp>
          <p:nvSpPr>
            <p:cNvPr id="43" name="TextBox 43"/>
            <p:cNvSpPr txBox="1"/>
            <p:nvPr/>
          </p:nvSpPr>
          <p:spPr>
            <a:xfrm>
              <a:off x="0" y="-38100"/>
              <a:ext cx="692181" cy="53515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4" name="Group 44"/>
          <p:cNvGrpSpPr/>
          <p:nvPr/>
        </p:nvGrpSpPr>
        <p:grpSpPr>
          <a:xfrm>
            <a:off x="9854133" y="4220547"/>
            <a:ext cx="1752082" cy="1258172"/>
            <a:chOff x="0" y="0"/>
            <a:chExt cx="692181" cy="497056"/>
          </a:xfrm>
        </p:grpSpPr>
        <p:sp>
          <p:nvSpPr>
            <p:cNvPr id="45" name="Freeform 45"/>
            <p:cNvSpPr/>
            <p:nvPr/>
          </p:nvSpPr>
          <p:spPr>
            <a:xfrm>
              <a:off x="0" y="0"/>
              <a:ext cx="692181" cy="497056"/>
            </a:xfrm>
            <a:custGeom>
              <a:avLst/>
              <a:gdLst/>
              <a:ahLst/>
              <a:cxnLst/>
              <a:rect l="l" t="t" r="r" b="b"/>
              <a:pathLst>
                <a:path w="692181" h="497056">
                  <a:moveTo>
                    <a:pt x="58916" y="0"/>
                  </a:moveTo>
                  <a:lnTo>
                    <a:pt x="633265" y="0"/>
                  </a:lnTo>
                  <a:cubicBezTo>
                    <a:pt x="648890" y="0"/>
                    <a:pt x="663876" y="6207"/>
                    <a:pt x="674924" y="17256"/>
                  </a:cubicBezTo>
                  <a:cubicBezTo>
                    <a:pt x="685973" y="28305"/>
                    <a:pt x="692181" y="43290"/>
                    <a:pt x="692181" y="58916"/>
                  </a:cubicBezTo>
                  <a:lnTo>
                    <a:pt x="692181" y="438140"/>
                  </a:lnTo>
                  <a:cubicBezTo>
                    <a:pt x="692181" y="470678"/>
                    <a:pt x="665803" y="497056"/>
                    <a:pt x="633265" y="497056"/>
                  </a:cubicBezTo>
                  <a:lnTo>
                    <a:pt x="58916" y="497056"/>
                  </a:lnTo>
                  <a:cubicBezTo>
                    <a:pt x="43290" y="497056"/>
                    <a:pt x="28305" y="490848"/>
                    <a:pt x="17256" y="479799"/>
                  </a:cubicBezTo>
                  <a:cubicBezTo>
                    <a:pt x="6207" y="468751"/>
                    <a:pt x="0" y="453765"/>
                    <a:pt x="0" y="438140"/>
                  </a:cubicBezTo>
                  <a:lnTo>
                    <a:pt x="0" y="58916"/>
                  </a:lnTo>
                  <a:cubicBezTo>
                    <a:pt x="0" y="43290"/>
                    <a:pt x="6207" y="28305"/>
                    <a:pt x="17256" y="17256"/>
                  </a:cubicBezTo>
                  <a:cubicBezTo>
                    <a:pt x="28305" y="6207"/>
                    <a:pt x="43290" y="0"/>
                    <a:pt x="58916" y="0"/>
                  </a:cubicBezTo>
                  <a:close/>
                </a:path>
              </a:pathLst>
            </a:custGeom>
            <a:solidFill>
              <a:srgbClr val="FFFFFF"/>
            </a:solidFill>
          </p:spPr>
        </p:sp>
        <p:sp>
          <p:nvSpPr>
            <p:cNvPr id="46" name="TextBox 46"/>
            <p:cNvSpPr txBox="1"/>
            <p:nvPr/>
          </p:nvSpPr>
          <p:spPr>
            <a:xfrm>
              <a:off x="0" y="-38100"/>
              <a:ext cx="692181" cy="53515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7" name="Freeform 47"/>
          <p:cNvSpPr/>
          <p:nvPr/>
        </p:nvSpPr>
        <p:spPr>
          <a:xfrm>
            <a:off x="3575713" y="3663513"/>
            <a:ext cx="406400" cy="372364"/>
          </a:xfrm>
          <a:custGeom>
            <a:avLst/>
            <a:gdLst/>
            <a:ahLst/>
            <a:cxnLst/>
            <a:rect l="l" t="t" r="r" b="b"/>
            <a:pathLst>
              <a:path w="609600" h="558546">
                <a:moveTo>
                  <a:pt x="0" y="0"/>
                </a:moveTo>
                <a:lnTo>
                  <a:pt x="609600" y="0"/>
                </a:lnTo>
                <a:lnTo>
                  <a:pt x="609600" y="558546"/>
                </a:lnTo>
                <a:lnTo>
                  <a:pt x="0" y="558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8" name="Freeform 48"/>
          <p:cNvSpPr/>
          <p:nvPr/>
        </p:nvSpPr>
        <p:spPr>
          <a:xfrm>
            <a:off x="1258627" y="3663513"/>
            <a:ext cx="406400" cy="4064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Freeform 49"/>
          <p:cNvSpPr/>
          <p:nvPr/>
        </p:nvSpPr>
        <p:spPr>
          <a:xfrm>
            <a:off x="5892800" y="3663513"/>
            <a:ext cx="406400" cy="4064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0" name="Freeform 50"/>
          <p:cNvSpPr/>
          <p:nvPr/>
        </p:nvSpPr>
        <p:spPr>
          <a:xfrm>
            <a:off x="8208891" y="3697041"/>
            <a:ext cx="406400" cy="338836"/>
          </a:xfrm>
          <a:custGeom>
            <a:avLst/>
            <a:gdLst/>
            <a:ahLst/>
            <a:cxnLst/>
            <a:rect l="l" t="t" r="r" b="b"/>
            <a:pathLst>
              <a:path w="609600" h="508254">
                <a:moveTo>
                  <a:pt x="0" y="0"/>
                </a:moveTo>
                <a:lnTo>
                  <a:pt x="609600" y="0"/>
                </a:lnTo>
                <a:lnTo>
                  <a:pt x="609600" y="508254"/>
                </a:lnTo>
                <a:lnTo>
                  <a:pt x="0" y="5082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1" name="Freeform 51"/>
          <p:cNvSpPr/>
          <p:nvPr/>
        </p:nvSpPr>
        <p:spPr>
          <a:xfrm>
            <a:off x="10525978" y="3697549"/>
            <a:ext cx="406400" cy="372364"/>
          </a:xfrm>
          <a:custGeom>
            <a:avLst/>
            <a:gdLst/>
            <a:ahLst/>
            <a:cxnLst/>
            <a:rect l="l" t="t" r="r" b="b"/>
            <a:pathLst>
              <a:path w="609600" h="558546">
                <a:moveTo>
                  <a:pt x="0" y="0"/>
                </a:moveTo>
                <a:lnTo>
                  <a:pt x="609600" y="0"/>
                </a:lnTo>
                <a:lnTo>
                  <a:pt x="609600" y="558546"/>
                </a:lnTo>
                <a:lnTo>
                  <a:pt x="0" y="5585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2" name="Freeform 52"/>
          <p:cNvSpPr/>
          <p:nvPr/>
        </p:nvSpPr>
        <p:spPr>
          <a:xfrm>
            <a:off x="1898448" y="58072"/>
            <a:ext cx="3856201" cy="1654462"/>
          </a:xfrm>
          <a:custGeom>
            <a:avLst/>
            <a:gdLst/>
            <a:ahLst/>
            <a:cxnLst/>
            <a:rect l="l" t="t" r="r" b="b"/>
            <a:pathLst>
              <a:path w="5784301" h="2481693">
                <a:moveTo>
                  <a:pt x="0" y="0"/>
                </a:moveTo>
                <a:lnTo>
                  <a:pt x="5784302" y="0"/>
                </a:lnTo>
                <a:lnTo>
                  <a:pt x="5784302" y="2481693"/>
                </a:lnTo>
                <a:lnTo>
                  <a:pt x="0" y="2481693"/>
                </a:lnTo>
                <a:lnTo>
                  <a:pt x="0" y="0"/>
                </a:lnTo>
                <a:close/>
              </a:path>
            </a:pathLst>
          </a:custGeom>
          <a:blipFill>
            <a:blip r:embed="rId14"/>
            <a:stretch>
              <a:fillRect/>
            </a:stretch>
          </a:blipFill>
        </p:spPr>
      </p:sp>
      <p:sp>
        <p:nvSpPr>
          <p:cNvPr id="53" name="TextBox 53"/>
          <p:cNvSpPr txBox="1"/>
          <p:nvPr/>
        </p:nvSpPr>
        <p:spPr>
          <a:xfrm>
            <a:off x="763327" y="4505777"/>
            <a:ext cx="1397000" cy="623056"/>
          </a:xfrm>
          <a:prstGeom prst="rect">
            <a:avLst/>
          </a:prstGeom>
        </p:spPr>
        <p:txBody>
          <a:bodyPr lIns="0" tIns="0" rIns="0" bIns="0" rtlCol="0" anchor="t">
            <a:spAutoFit/>
          </a:bodyPr>
          <a:lstStyle/>
          <a:p>
            <a:pPr algn="ctr" defTabSz="609630">
              <a:lnSpc>
                <a:spcPts val="2513"/>
              </a:lnSpc>
            </a:pPr>
            <a:r>
              <a:rPr lang="en-US" sz="1933" b="1" dirty="0">
                <a:solidFill>
                  <a:srgbClr val="000000"/>
                </a:solidFill>
                <a:latin typeface="Glacial Indifference" pitchFamily="50" charset="0"/>
                <a:ea typeface="Glacial Indifference Bold"/>
                <a:cs typeface="Glacial Indifference Bold"/>
                <a:sym typeface="Glacial Indifference Bold"/>
              </a:rPr>
              <a:t>QAB Registration</a:t>
            </a:r>
          </a:p>
        </p:txBody>
      </p:sp>
      <p:sp>
        <p:nvSpPr>
          <p:cNvPr id="54" name="TextBox 54"/>
          <p:cNvSpPr txBox="1"/>
          <p:nvPr/>
        </p:nvSpPr>
        <p:spPr>
          <a:xfrm>
            <a:off x="5397500" y="88114"/>
            <a:ext cx="7154460" cy="1047787"/>
          </a:xfrm>
          <a:prstGeom prst="rect">
            <a:avLst/>
          </a:prstGeom>
        </p:spPr>
        <p:txBody>
          <a:bodyPr lIns="0" tIns="0" rIns="0" bIns="0" rtlCol="0" anchor="t">
            <a:spAutoFit/>
          </a:bodyPr>
          <a:lstStyle/>
          <a:p>
            <a:pPr algn="ctr" defTabSz="609630">
              <a:lnSpc>
                <a:spcPts val="8794"/>
              </a:lnSpc>
              <a:spcBef>
                <a:spcPct val="0"/>
              </a:spcBef>
            </a:pPr>
            <a:r>
              <a:rPr lang="en-US" sz="6282" b="1" dirty="0">
                <a:solidFill>
                  <a:srgbClr val="C1672C"/>
                </a:solidFill>
                <a:latin typeface="Glacial Indifference" pitchFamily="50" charset="0"/>
                <a:ea typeface="Glacial Indifference Bold"/>
                <a:cs typeface="Glacial Indifference Bold"/>
                <a:sym typeface="Glacial Indifference Bold"/>
              </a:rPr>
              <a:t>NQD Modules</a:t>
            </a:r>
          </a:p>
        </p:txBody>
      </p:sp>
      <p:sp>
        <p:nvSpPr>
          <p:cNvPr id="55" name="TextBox 55"/>
          <p:cNvSpPr txBox="1"/>
          <p:nvPr/>
        </p:nvSpPr>
        <p:spPr>
          <a:xfrm>
            <a:off x="2917228" y="4525360"/>
            <a:ext cx="1780540" cy="617541"/>
          </a:xfrm>
          <a:prstGeom prst="rect">
            <a:avLst/>
          </a:prstGeom>
        </p:spPr>
        <p:txBody>
          <a:bodyPr lIns="0" tIns="0" rIns="0" bIns="0" rtlCol="0" anchor="t">
            <a:spAutoFit/>
          </a:bodyPr>
          <a:lstStyle/>
          <a:p>
            <a:pPr algn="ctr" defTabSz="609630">
              <a:lnSpc>
                <a:spcPts val="2513"/>
              </a:lnSpc>
            </a:pPr>
            <a:r>
              <a:rPr lang="en-US" sz="1933" b="1">
                <a:solidFill>
                  <a:srgbClr val="000000"/>
                </a:solidFill>
                <a:latin typeface="Glacial Indifference" pitchFamily="50" charset="0"/>
                <a:ea typeface="Glacial Indifference Bold"/>
                <a:cs typeface="Glacial Indifference Bold"/>
                <a:sym typeface="Glacial Indifference Bold"/>
              </a:rPr>
              <a:t>Qualification Registration</a:t>
            </a:r>
          </a:p>
        </p:txBody>
      </p:sp>
      <p:sp>
        <p:nvSpPr>
          <p:cNvPr id="56" name="TextBox 56"/>
          <p:cNvSpPr txBox="1"/>
          <p:nvPr/>
        </p:nvSpPr>
        <p:spPr>
          <a:xfrm>
            <a:off x="5239837" y="4496922"/>
            <a:ext cx="1780540" cy="617541"/>
          </a:xfrm>
          <a:prstGeom prst="rect">
            <a:avLst/>
          </a:prstGeom>
        </p:spPr>
        <p:txBody>
          <a:bodyPr lIns="0" tIns="0" rIns="0" bIns="0" rtlCol="0" anchor="t">
            <a:spAutoFit/>
          </a:bodyPr>
          <a:lstStyle/>
          <a:p>
            <a:pPr algn="ctr" defTabSz="609630">
              <a:lnSpc>
                <a:spcPts val="2513"/>
              </a:lnSpc>
            </a:pPr>
            <a:r>
              <a:rPr lang="en-US" sz="1933" b="1">
                <a:solidFill>
                  <a:srgbClr val="000000"/>
                </a:solidFill>
                <a:latin typeface="Glacial Indifference" pitchFamily="50" charset="0"/>
                <a:ea typeface="Glacial Indifference Bold"/>
                <a:cs typeface="Glacial Indifference Bold"/>
                <a:sym typeface="Glacial Indifference Bold"/>
              </a:rPr>
              <a:t>Graduates Registration</a:t>
            </a:r>
          </a:p>
        </p:txBody>
      </p:sp>
      <p:sp>
        <p:nvSpPr>
          <p:cNvPr id="57" name="TextBox 57"/>
          <p:cNvSpPr txBox="1"/>
          <p:nvPr/>
        </p:nvSpPr>
        <p:spPr>
          <a:xfrm>
            <a:off x="7546985" y="4505777"/>
            <a:ext cx="1780540" cy="617541"/>
          </a:xfrm>
          <a:prstGeom prst="rect">
            <a:avLst/>
          </a:prstGeom>
        </p:spPr>
        <p:txBody>
          <a:bodyPr lIns="0" tIns="0" rIns="0" bIns="0" rtlCol="0" anchor="t">
            <a:spAutoFit/>
          </a:bodyPr>
          <a:lstStyle/>
          <a:p>
            <a:pPr algn="ctr" defTabSz="609630">
              <a:lnSpc>
                <a:spcPts val="2513"/>
              </a:lnSpc>
            </a:pPr>
            <a:r>
              <a:rPr lang="en-US" sz="1933" b="1">
                <a:solidFill>
                  <a:srgbClr val="000000"/>
                </a:solidFill>
                <a:latin typeface="Glacial Indifference" pitchFamily="50" charset="0"/>
                <a:ea typeface="Glacial Indifference Bold"/>
                <a:cs typeface="Glacial Indifference Bold"/>
                <a:sym typeface="Glacial Indifference Bold"/>
              </a:rPr>
              <a:t>Alignment of Qualifications</a:t>
            </a:r>
          </a:p>
        </p:txBody>
      </p:sp>
      <p:sp>
        <p:nvSpPr>
          <p:cNvPr id="58" name="TextBox 58"/>
          <p:cNvSpPr txBox="1"/>
          <p:nvPr/>
        </p:nvSpPr>
        <p:spPr>
          <a:xfrm>
            <a:off x="9867275" y="4496922"/>
            <a:ext cx="1780540" cy="617541"/>
          </a:xfrm>
          <a:prstGeom prst="rect">
            <a:avLst/>
          </a:prstGeom>
        </p:spPr>
        <p:txBody>
          <a:bodyPr lIns="0" tIns="0" rIns="0" bIns="0" rtlCol="0" anchor="t">
            <a:spAutoFit/>
          </a:bodyPr>
          <a:lstStyle/>
          <a:p>
            <a:pPr algn="ctr" defTabSz="609630">
              <a:lnSpc>
                <a:spcPts val="2513"/>
              </a:lnSpc>
            </a:pPr>
            <a:r>
              <a:rPr lang="en-US" sz="1933" b="1">
                <a:solidFill>
                  <a:srgbClr val="000000"/>
                </a:solidFill>
                <a:latin typeface="Glacial Indifference" pitchFamily="50" charset="0"/>
                <a:ea typeface="Glacial Indifference Bold"/>
                <a:cs typeface="Glacial Indifference Bold"/>
                <a:sym typeface="Glacial Indifference Bold"/>
              </a:rPr>
              <a:t>Qualification Verification</a:t>
            </a:r>
          </a:p>
        </p:txBody>
      </p:sp>
      <p:sp>
        <p:nvSpPr>
          <p:cNvPr id="59" name="TextBox 59"/>
          <p:cNvSpPr txBox="1"/>
          <p:nvPr/>
        </p:nvSpPr>
        <p:spPr>
          <a:xfrm>
            <a:off x="294265" y="5935919"/>
            <a:ext cx="11273271" cy="790858"/>
          </a:xfrm>
          <a:prstGeom prst="rect">
            <a:avLst/>
          </a:prstGeom>
        </p:spPr>
        <p:txBody>
          <a:bodyPr lIns="0" tIns="0" rIns="0" bIns="0" rtlCol="0" anchor="t">
            <a:spAutoFit/>
          </a:bodyPr>
          <a:lstStyle/>
          <a:p>
            <a:pPr algn="ctr" defTabSz="609630">
              <a:lnSpc>
                <a:spcPts val="3173"/>
              </a:lnSpc>
            </a:pPr>
            <a:r>
              <a:rPr lang="en-US" sz="2266" dirty="0">
                <a:solidFill>
                  <a:srgbClr val="000000"/>
                </a:solidFill>
                <a:latin typeface="Glacial Indifference"/>
                <a:ea typeface="Glacial Indifference"/>
                <a:cs typeface="Glacial Indifference"/>
                <a:sym typeface="Glacial Indifference"/>
              </a:rPr>
              <a:t>Explore the building blocks of the NQD! From registering qualifications to verifying credentials, these modules are the heart of Kenya’s digital transformation.</a:t>
            </a:r>
          </a:p>
        </p:txBody>
      </p:sp>
    </p:spTree>
    <p:extLst>
      <p:ext uri="{BB962C8B-B14F-4D97-AF65-F5344CB8AC3E}">
        <p14:creationId xmlns:p14="http://schemas.microsoft.com/office/powerpoint/2010/main" val="3998502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dmntprsouthcentralus.oaiusercontent.com/files/00000000-d944-61f7-9311-4a9339884467/raw?se=2025-07-11T07%3A21%3A38Z&amp;sp=r&amp;sv=2024-08-04&amp;sr=b&amp;scid=4e1f4666-1073-5417-b9a0-70198e6bb8bf&amp;skoid=71e8fa5c-90a9-4c17-827b-14c3005164d6&amp;sktid=a48cca56-e6da-484e-a814-9c849652bcb3&amp;skt=2025-07-10T19%3A27%3A03Z&amp;ske=2025-07-11T19%3A27%3A03Z&amp;sks=b&amp;skv=2024-08-04&amp;sig=7TAAuUUFiazE6oOfd0nOwf1ilMyDnb6BMqp3LA7S7RE%3D">
            <a:extLst>
              <a:ext uri="{FF2B5EF4-FFF2-40B4-BE49-F238E27FC236}">
                <a16:creationId xmlns:a16="http://schemas.microsoft.com/office/drawing/2014/main" id="{7F5264E1-E2E3-0BE4-30BB-E09A6F012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247" y="5643"/>
            <a:ext cx="9932068" cy="68523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A6B7448-1DB7-C871-7FAB-8AB3A9C82A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8464" y="0"/>
            <a:ext cx="3858768" cy="6857999"/>
          </a:xfrm>
          <a:prstGeom prst="rect">
            <a:avLst/>
          </a:prstGeom>
        </p:spPr>
      </p:pic>
    </p:spTree>
    <p:extLst>
      <p:ext uri="{BB962C8B-B14F-4D97-AF65-F5344CB8AC3E}">
        <p14:creationId xmlns:p14="http://schemas.microsoft.com/office/powerpoint/2010/main" val="160765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1E94E3-EE58-5CD3-5822-AC908E98B7FD}"/>
              </a:ext>
            </a:extLst>
          </p:cNvPr>
          <p:cNvSpPr txBox="1">
            <a:spLocks/>
          </p:cNvSpPr>
          <p:nvPr/>
        </p:nvSpPr>
        <p:spPr>
          <a:xfrm>
            <a:off x="1839074" y="6242302"/>
            <a:ext cx="8229600" cy="615698"/>
          </a:xfrm>
          <a:prstGeom prst="rect">
            <a:avLst/>
          </a:prstGeom>
        </p:spPr>
        <p:txBody>
          <a:bodyPr>
            <a:normAutofit fontScale="97500"/>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b="1" dirty="0">
                <a:solidFill>
                  <a:srgbClr val="C1672C"/>
                </a:solidFill>
                <a:latin typeface="Glacial Indifference" pitchFamily="50" charset="0"/>
              </a:rPr>
              <a:t>Screenshot of Qualification Database </a:t>
            </a:r>
            <a:endParaRPr lang="en-KE" b="1" dirty="0">
              <a:solidFill>
                <a:srgbClr val="C1672C"/>
              </a:solidFill>
              <a:latin typeface="Glacial Indifference" pitchFamily="50" charset="0"/>
            </a:endParaRPr>
          </a:p>
        </p:txBody>
      </p:sp>
      <p:pic>
        <p:nvPicPr>
          <p:cNvPr id="4" name="Picture 3">
            <a:extLst>
              <a:ext uri="{FF2B5EF4-FFF2-40B4-BE49-F238E27FC236}">
                <a16:creationId xmlns:a16="http://schemas.microsoft.com/office/drawing/2014/main" id="{2C7D6FE3-4F7F-4F56-A968-0BF3950E4AD6}"/>
              </a:ext>
            </a:extLst>
          </p:cNvPr>
          <p:cNvPicPr>
            <a:picLocks noChangeAspect="1"/>
          </p:cNvPicPr>
          <p:nvPr/>
        </p:nvPicPr>
        <p:blipFill>
          <a:blip r:embed="rId2"/>
          <a:stretch>
            <a:fillRect/>
          </a:stretch>
        </p:blipFill>
        <p:spPr>
          <a:xfrm>
            <a:off x="143838" y="157232"/>
            <a:ext cx="11897474" cy="6001732"/>
          </a:xfrm>
          <a:prstGeom prst="rect">
            <a:avLst/>
          </a:prstGeom>
        </p:spPr>
      </p:pic>
    </p:spTree>
    <p:extLst>
      <p:ext uri="{BB962C8B-B14F-4D97-AF65-F5344CB8AC3E}">
        <p14:creationId xmlns:p14="http://schemas.microsoft.com/office/powerpoint/2010/main" val="3313278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F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39964" cy="6858000"/>
            <a:chOff x="0" y="0"/>
            <a:chExt cx="1078278" cy="1593725"/>
          </a:xfrm>
        </p:grpSpPr>
        <p:sp>
          <p:nvSpPr>
            <p:cNvPr id="3" name="Freeform 3"/>
            <p:cNvSpPr/>
            <p:nvPr/>
          </p:nvSpPr>
          <p:spPr>
            <a:xfrm>
              <a:off x="0" y="0"/>
              <a:ext cx="1078278" cy="1593725"/>
            </a:xfrm>
            <a:custGeom>
              <a:avLst/>
              <a:gdLst/>
              <a:ahLst/>
              <a:cxnLst/>
              <a:rect l="l" t="t" r="r" b="b"/>
              <a:pathLst>
                <a:path w="1078278" h="1593725">
                  <a:moveTo>
                    <a:pt x="0" y="0"/>
                  </a:moveTo>
                  <a:lnTo>
                    <a:pt x="1078278" y="0"/>
                  </a:lnTo>
                  <a:lnTo>
                    <a:pt x="1078278" y="1593725"/>
                  </a:lnTo>
                  <a:lnTo>
                    <a:pt x="0" y="1593725"/>
                  </a:lnTo>
                  <a:close/>
                </a:path>
              </a:pathLst>
            </a:custGeom>
            <a:blipFill>
              <a:blip r:embed="rId2"/>
              <a:stretch>
                <a:fillRect l="-387" r="-387"/>
              </a:stretch>
            </a:blipFill>
          </p:spPr>
        </p:sp>
      </p:grpSp>
      <p:sp>
        <p:nvSpPr>
          <p:cNvPr id="4" name="Freeform 4"/>
          <p:cNvSpPr/>
          <p:nvPr/>
        </p:nvSpPr>
        <p:spPr>
          <a:xfrm>
            <a:off x="0" y="0"/>
            <a:ext cx="4639964" cy="5592042"/>
          </a:xfrm>
          <a:custGeom>
            <a:avLst/>
            <a:gdLst/>
            <a:ahLst/>
            <a:cxnLst/>
            <a:rect l="l" t="t" r="r" b="b"/>
            <a:pathLst>
              <a:path w="6959946" h="8388063">
                <a:moveTo>
                  <a:pt x="0" y="0"/>
                </a:moveTo>
                <a:lnTo>
                  <a:pt x="6959946" y="0"/>
                </a:lnTo>
                <a:lnTo>
                  <a:pt x="6959946" y="8388063"/>
                </a:lnTo>
                <a:lnTo>
                  <a:pt x="0" y="8388063"/>
                </a:lnTo>
                <a:lnTo>
                  <a:pt x="0" y="0"/>
                </a:lnTo>
                <a:close/>
              </a:path>
            </a:pathLst>
          </a:custGeom>
          <a:blipFill>
            <a:blip r:embed="rId3"/>
            <a:stretch>
              <a:fillRect l="-13891" r="-75157"/>
            </a:stretch>
          </a:blipFill>
        </p:spPr>
      </p:sp>
      <p:grpSp>
        <p:nvGrpSpPr>
          <p:cNvPr id="5" name="Group 5"/>
          <p:cNvGrpSpPr/>
          <p:nvPr/>
        </p:nvGrpSpPr>
        <p:grpSpPr>
          <a:xfrm>
            <a:off x="234774" y="962481"/>
            <a:ext cx="80982" cy="1115002"/>
            <a:chOff x="0" y="0"/>
            <a:chExt cx="31993" cy="440495"/>
          </a:xfrm>
        </p:grpSpPr>
        <p:sp>
          <p:nvSpPr>
            <p:cNvPr id="6" name="Freeform 6"/>
            <p:cNvSpPr/>
            <p:nvPr/>
          </p:nvSpPr>
          <p:spPr>
            <a:xfrm>
              <a:off x="0" y="0"/>
              <a:ext cx="31993" cy="440495"/>
            </a:xfrm>
            <a:custGeom>
              <a:avLst/>
              <a:gdLst/>
              <a:ahLst/>
              <a:cxnLst/>
              <a:rect l="l" t="t" r="r" b="b"/>
              <a:pathLst>
                <a:path w="31993" h="440495">
                  <a:moveTo>
                    <a:pt x="0" y="0"/>
                  </a:moveTo>
                  <a:lnTo>
                    <a:pt x="31993" y="0"/>
                  </a:lnTo>
                  <a:lnTo>
                    <a:pt x="31993" y="440495"/>
                  </a:lnTo>
                  <a:lnTo>
                    <a:pt x="0" y="440495"/>
                  </a:lnTo>
                  <a:close/>
                </a:path>
              </a:pathLst>
            </a:custGeom>
            <a:solidFill>
              <a:srgbClr val="F9FFF3"/>
            </a:solidFill>
          </p:spPr>
        </p:sp>
        <p:sp>
          <p:nvSpPr>
            <p:cNvPr id="7" name="TextBox 7"/>
            <p:cNvSpPr txBox="1"/>
            <p:nvPr/>
          </p:nvSpPr>
          <p:spPr>
            <a:xfrm>
              <a:off x="0" y="-38100"/>
              <a:ext cx="31993" cy="478595"/>
            </a:xfrm>
            <a:prstGeom prst="rect">
              <a:avLst/>
            </a:prstGeom>
          </p:spPr>
          <p:txBody>
            <a:bodyPr lIns="47625" tIns="47625" rIns="47625" bIns="47625" rtlCol="0" anchor="ctr"/>
            <a:lstStyle/>
            <a:p>
              <a:pPr algn="ctr" defTabSz="609630">
                <a:lnSpc>
                  <a:spcPts val="1837"/>
                </a:lnSpc>
              </a:pPr>
              <a:endParaRPr sz="1200">
                <a:solidFill>
                  <a:prstClr val="black"/>
                </a:solidFill>
                <a:latin typeface="Calibri"/>
              </a:endParaRPr>
            </a:p>
          </p:txBody>
        </p:sp>
      </p:grpSp>
      <p:sp>
        <p:nvSpPr>
          <p:cNvPr id="8" name="TextBox 8"/>
          <p:cNvSpPr txBox="1"/>
          <p:nvPr/>
        </p:nvSpPr>
        <p:spPr>
          <a:xfrm>
            <a:off x="377508" y="1214056"/>
            <a:ext cx="4542313" cy="829266"/>
          </a:xfrm>
          <a:prstGeom prst="rect">
            <a:avLst/>
          </a:prstGeom>
        </p:spPr>
        <p:txBody>
          <a:bodyPr lIns="0" tIns="0" rIns="0" bIns="0" rtlCol="0" anchor="t">
            <a:spAutoFit/>
          </a:bodyPr>
          <a:lstStyle/>
          <a:p>
            <a:pPr defTabSz="609630">
              <a:lnSpc>
                <a:spcPts val="6052"/>
              </a:lnSpc>
            </a:pPr>
            <a:r>
              <a:rPr lang="en-US" sz="7565" b="1" spc="-151" dirty="0">
                <a:solidFill>
                  <a:srgbClr val="F9FFF3"/>
                </a:solidFill>
                <a:latin typeface="Glacial Indifference" pitchFamily="50" charset="0"/>
                <a:ea typeface="Glacial Indifference Bold"/>
                <a:cs typeface="Glacial Indifference Bold"/>
                <a:sym typeface="Glacial Indifference Bold"/>
              </a:rPr>
              <a:t>QAB’s</a:t>
            </a:r>
          </a:p>
        </p:txBody>
      </p:sp>
      <p:sp>
        <p:nvSpPr>
          <p:cNvPr id="9" name="TextBox 9"/>
          <p:cNvSpPr txBox="1"/>
          <p:nvPr/>
        </p:nvSpPr>
        <p:spPr>
          <a:xfrm>
            <a:off x="421958" y="586490"/>
            <a:ext cx="3505139" cy="228717"/>
          </a:xfrm>
          <a:prstGeom prst="rect">
            <a:avLst/>
          </a:prstGeom>
        </p:spPr>
        <p:txBody>
          <a:bodyPr lIns="0" tIns="0" rIns="0" bIns="0" rtlCol="0" anchor="t">
            <a:spAutoFit/>
          </a:bodyPr>
          <a:lstStyle/>
          <a:p>
            <a:pPr defTabSz="609630">
              <a:lnSpc>
                <a:spcPts val="1692"/>
              </a:lnSpc>
            </a:pPr>
            <a:r>
              <a:rPr lang="en-US" sz="1781" spc="75" dirty="0">
                <a:solidFill>
                  <a:srgbClr val="E7EDE4"/>
                </a:solidFill>
                <a:latin typeface="Glacial Indifference" pitchFamily="50" charset="0"/>
                <a:ea typeface="DM Sans"/>
                <a:cs typeface="DM Sans"/>
                <a:sym typeface="DM Sans"/>
              </a:rPr>
              <a:t>ANALYTICS &amp; REGISTRATION</a:t>
            </a:r>
          </a:p>
        </p:txBody>
      </p:sp>
      <p:sp>
        <p:nvSpPr>
          <p:cNvPr id="10" name="TextBox 10"/>
          <p:cNvSpPr txBox="1"/>
          <p:nvPr/>
        </p:nvSpPr>
        <p:spPr>
          <a:xfrm>
            <a:off x="421957" y="2121933"/>
            <a:ext cx="1153012" cy="228717"/>
          </a:xfrm>
          <a:prstGeom prst="rect">
            <a:avLst/>
          </a:prstGeom>
        </p:spPr>
        <p:txBody>
          <a:bodyPr lIns="0" tIns="0" rIns="0" bIns="0" rtlCol="0" anchor="t">
            <a:spAutoFit/>
          </a:bodyPr>
          <a:lstStyle/>
          <a:p>
            <a:pPr defTabSz="609630">
              <a:lnSpc>
                <a:spcPts val="1692"/>
              </a:lnSpc>
            </a:pPr>
            <a:r>
              <a:rPr lang="en-US" sz="2000" dirty="0">
                <a:solidFill>
                  <a:srgbClr val="E7EDE4"/>
                </a:solidFill>
                <a:latin typeface="Glacial Indifference" pitchFamily="50" charset="0"/>
                <a:ea typeface="DM Sans"/>
                <a:cs typeface="DM Sans"/>
                <a:sym typeface="DM Sans"/>
              </a:rPr>
              <a:t>Statistics</a:t>
            </a:r>
          </a:p>
        </p:txBody>
      </p:sp>
      <p:graphicFrame>
        <p:nvGraphicFramePr>
          <p:cNvPr id="12" name="Table 11">
            <a:extLst>
              <a:ext uri="{FF2B5EF4-FFF2-40B4-BE49-F238E27FC236}">
                <a16:creationId xmlns:a16="http://schemas.microsoft.com/office/drawing/2014/main" id="{2201CFE6-92AE-34B0-90AB-A4DB14C2F17E}"/>
              </a:ext>
            </a:extLst>
          </p:cNvPr>
          <p:cNvGraphicFramePr>
            <a:graphicFrameLocks noGrp="1"/>
          </p:cNvGraphicFramePr>
          <p:nvPr>
            <p:extLst>
              <p:ext uri="{D42A27DB-BD31-4B8C-83A1-F6EECF244321}">
                <p14:modId xmlns:p14="http://schemas.microsoft.com/office/powerpoint/2010/main" val="1374746288"/>
              </p:ext>
            </p:extLst>
          </p:nvPr>
        </p:nvGraphicFramePr>
        <p:xfrm>
          <a:off x="4639964" y="1302940"/>
          <a:ext cx="7377988" cy="3600622"/>
        </p:xfrm>
        <a:graphic>
          <a:graphicData uri="http://schemas.openxmlformats.org/drawingml/2006/table">
            <a:tbl>
              <a:tblPr firstRow="1" bandRow="1">
                <a:tableStyleId>{5C22544A-7EE6-4342-B048-85BDC9FD1C3A}</a:tableStyleId>
              </a:tblPr>
              <a:tblGrid>
                <a:gridCol w="2292642">
                  <a:extLst>
                    <a:ext uri="{9D8B030D-6E8A-4147-A177-3AD203B41FA5}">
                      <a16:colId xmlns:a16="http://schemas.microsoft.com/office/drawing/2014/main" val="3797423487"/>
                    </a:ext>
                  </a:extLst>
                </a:gridCol>
                <a:gridCol w="1396352">
                  <a:extLst>
                    <a:ext uri="{9D8B030D-6E8A-4147-A177-3AD203B41FA5}">
                      <a16:colId xmlns:a16="http://schemas.microsoft.com/office/drawing/2014/main" val="2545211411"/>
                    </a:ext>
                  </a:extLst>
                </a:gridCol>
                <a:gridCol w="1844497">
                  <a:extLst>
                    <a:ext uri="{9D8B030D-6E8A-4147-A177-3AD203B41FA5}">
                      <a16:colId xmlns:a16="http://schemas.microsoft.com/office/drawing/2014/main" val="954192121"/>
                    </a:ext>
                  </a:extLst>
                </a:gridCol>
                <a:gridCol w="1844497">
                  <a:extLst>
                    <a:ext uri="{9D8B030D-6E8A-4147-A177-3AD203B41FA5}">
                      <a16:colId xmlns:a16="http://schemas.microsoft.com/office/drawing/2014/main" val="2697670329"/>
                    </a:ext>
                  </a:extLst>
                </a:gridCol>
              </a:tblGrid>
              <a:tr h="389042">
                <a:tc>
                  <a:txBody>
                    <a:bodyPr/>
                    <a:lstStyle/>
                    <a:p>
                      <a:r>
                        <a:rPr lang="en-US" sz="1300" dirty="0">
                          <a:solidFill>
                            <a:schemeClr val="bg1"/>
                          </a:solidFill>
                          <a:latin typeface="Glacial Indifference" pitchFamily="50" charset="0"/>
                        </a:rPr>
                        <a:t>Category</a:t>
                      </a:r>
                    </a:p>
                  </a:txBody>
                  <a:tcPr>
                    <a:solidFill>
                      <a:srgbClr val="C1672C"/>
                    </a:solidFill>
                  </a:tcPr>
                </a:tc>
                <a:tc>
                  <a:txBody>
                    <a:bodyPr/>
                    <a:lstStyle/>
                    <a:p>
                      <a:r>
                        <a:rPr lang="en-US" sz="1300" dirty="0">
                          <a:solidFill>
                            <a:schemeClr val="bg1"/>
                          </a:solidFill>
                          <a:latin typeface="Glacial Indifference" pitchFamily="50" charset="0"/>
                        </a:rPr>
                        <a:t>Mapped QAB’s</a:t>
                      </a:r>
                    </a:p>
                  </a:txBody>
                  <a:tcPr>
                    <a:solidFill>
                      <a:srgbClr val="C1672C"/>
                    </a:solidFill>
                  </a:tcPr>
                </a:tc>
                <a:tc>
                  <a:txBody>
                    <a:bodyPr/>
                    <a:lstStyle/>
                    <a:p>
                      <a:r>
                        <a:rPr lang="en-US" sz="1300" dirty="0">
                          <a:solidFill>
                            <a:schemeClr val="bg1"/>
                          </a:solidFill>
                          <a:latin typeface="Glacial Indifference" pitchFamily="50" charset="0"/>
                        </a:rPr>
                        <a:t>Registered QAB’s </a:t>
                      </a:r>
                    </a:p>
                  </a:txBody>
                  <a:tcPr>
                    <a:solidFill>
                      <a:srgbClr val="C1672C"/>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Glacial Indifference" pitchFamily="50" charset="0"/>
                        </a:rPr>
                        <a:t>Un- Registered QAB’s </a:t>
                      </a:r>
                    </a:p>
                  </a:txBody>
                  <a:tcPr>
                    <a:solidFill>
                      <a:srgbClr val="C1672C"/>
                    </a:solidFill>
                  </a:tcPr>
                </a:tc>
                <a:extLst>
                  <a:ext uri="{0D108BD9-81ED-4DB2-BD59-A6C34878D82A}">
                    <a16:rowId xmlns:a16="http://schemas.microsoft.com/office/drawing/2014/main" val="1584342650"/>
                  </a:ext>
                </a:extLst>
              </a:tr>
              <a:tr h="389042">
                <a:tc>
                  <a:txBody>
                    <a:bodyPr/>
                    <a:lstStyle/>
                    <a:p>
                      <a:r>
                        <a:rPr lang="en-US" sz="1400" dirty="0">
                          <a:latin typeface="Glacial Indifference" pitchFamily="50" charset="0"/>
                        </a:rPr>
                        <a:t>Foreign Institutions </a:t>
                      </a:r>
                    </a:p>
                  </a:txBody>
                  <a:tcPr/>
                </a:tc>
                <a:tc>
                  <a:txBody>
                    <a:bodyPr/>
                    <a:lstStyle/>
                    <a:p>
                      <a:r>
                        <a:rPr lang="en-US" sz="1400" dirty="0">
                          <a:latin typeface="Glacial Indifference" pitchFamily="50" charset="0"/>
                        </a:rPr>
                        <a:t>22</a:t>
                      </a:r>
                    </a:p>
                  </a:txBody>
                  <a:tcPr/>
                </a:tc>
                <a:tc>
                  <a:txBody>
                    <a:bodyPr/>
                    <a:lstStyle/>
                    <a:p>
                      <a:r>
                        <a:rPr lang="en-US" sz="1400" dirty="0">
                          <a:latin typeface="Glacial Indifference" pitchFamily="50" charset="0"/>
                        </a:rPr>
                        <a:t>6</a:t>
                      </a:r>
                    </a:p>
                  </a:txBody>
                  <a:tcPr/>
                </a:tc>
                <a:tc>
                  <a:txBody>
                    <a:bodyPr/>
                    <a:lstStyle/>
                    <a:p>
                      <a:r>
                        <a:rPr lang="en-US" sz="1400" dirty="0">
                          <a:latin typeface="Glacial Indifference" pitchFamily="50" charset="0"/>
                        </a:rPr>
                        <a:t>16</a:t>
                      </a:r>
                    </a:p>
                  </a:txBody>
                  <a:tcPr/>
                </a:tc>
                <a:extLst>
                  <a:ext uri="{0D108BD9-81ED-4DB2-BD59-A6C34878D82A}">
                    <a16:rowId xmlns:a16="http://schemas.microsoft.com/office/drawing/2014/main" val="3535117438"/>
                  </a:ext>
                </a:extLst>
              </a:tr>
              <a:tr h="551804">
                <a:tc>
                  <a:txBody>
                    <a:bodyPr/>
                    <a:lstStyle/>
                    <a:p>
                      <a:r>
                        <a:rPr lang="en-US" sz="1400" dirty="0">
                          <a:solidFill>
                            <a:schemeClr val="bg1"/>
                          </a:solidFill>
                          <a:latin typeface="Glacial Indifference" pitchFamily="50" charset="0"/>
                        </a:rPr>
                        <a:t>National Assessment &amp; Examination Bodies </a:t>
                      </a:r>
                    </a:p>
                  </a:txBody>
                  <a:tcPr>
                    <a:solidFill>
                      <a:srgbClr val="003FAD"/>
                    </a:solidFill>
                  </a:tcPr>
                </a:tc>
                <a:tc>
                  <a:txBody>
                    <a:bodyPr/>
                    <a:lstStyle/>
                    <a:p>
                      <a:r>
                        <a:rPr lang="en-US" sz="1400" dirty="0">
                          <a:solidFill>
                            <a:schemeClr val="bg1"/>
                          </a:solidFill>
                          <a:latin typeface="Glacial Indifference" pitchFamily="50" charset="0"/>
                        </a:rPr>
                        <a:t>3</a:t>
                      </a:r>
                    </a:p>
                  </a:txBody>
                  <a:tcPr>
                    <a:solidFill>
                      <a:srgbClr val="003FAD"/>
                    </a:solidFill>
                  </a:tcPr>
                </a:tc>
                <a:tc>
                  <a:txBody>
                    <a:bodyPr/>
                    <a:lstStyle/>
                    <a:p>
                      <a:r>
                        <a:rPr lang="en-US" sz="1400" dirty="0">
                          <a:solidFill>
                            <a:schemeClr val="bg1"/>
                          </a:solidFill>
                          <a:latin typeface="Glacial Indifference" pitchFamily="50" charset="0"/>
                        </a:rPr>
                        <a:t>2</a:t>
                      </a:r>
                    </a:p>
                  </a:txBody>
                  <a:tcPr>
                    <a:solidFill>
                      <a:srgbClr val="003FAD"/>
                    </a:solidFill>
                  </a:tcPr>
                </a:tc>
                <a:tc>
                  <a:txBody>
                    <a:bodyPr/>
                    <a:lstStyle/>
                    <a:p>
                      <a:r>
                        <a:rPr lang="en-US" sz="1400" dirty="0">
                          <a:solidFill>
                            <a:schemeClr val="bg1"/>
                          </a:solidFill>
                          <a:latin typeface="Glacial Indifference" pitchFamily="50" charset="0"/>
                        </a:rPr>
                        <a:t>1</a:t>
                      </a:r>
                    </a:p>
                  </a:txBody>
                  <a:tcPr>
                    <a:solidFill>
                      <a:srgbClr val="003FAD"/>
                    </a:solidFill>
                  </a:tcPr>
                </a:tc>
                <a:extLst>
                  <a:ext uri="{0D108BD9-81ED-4DB2-BD59-A6C34878D82A}">
                    <a16:rowId xmlns:a16="http://schemas.microsoft.com/office/drawing/2014/main" val="4030732934"/>
                  </a:ext>
                </a:extLst>
              </a:tr>
              <a:tr h="551804">
                <a:tc>
                  <a:txBody>
                    <a:bodyPr/>
                    <a:lstStyle/>
                    <a:p>
                      <a:r>
                        <a:rPr lang="en-US" sz="1400" dirty="0">
                          <a:latin typeface="Glacial Indifference" pitchFamily="50" charset="0"/>
                        </a:rPr>
                        <a:t>Professional Examination Boards</a:t>
                      </a:r>
                    </a:p>
                  </a:txBody>
                  <a:tcPr/>
                </a:tc>
                <a:tc>
                  <a:txBody>
                    <a:bodyPr/>
                    <a:lstStyle/>
                    <a:p>
                      <a:r>
                        <a:rPr lang="en-US" sz="1400" dirty="0">
                          <a:latin typeface="Glacial Indifference" pitchFamily="50" charset="0"/>
                        </a:rPr>
                        <a:t>5</a:t>
                      </a:r>
                    </a:p>
                  </a:txBody>
                  <a:tcPr/>
                </a:tc>
                <a:tc>
                  <a:txBody>
                    <a:bodyPr/>
                    <a:lstStyle/>
                    <a:p>
                      <a:r>
                        <a:rPr lang="en-US" sz="1400" dirty="0">
                          <a:latin typeface="Glacial Indifference" pitchFamily="50" charset="0"/>
                        </a:rPr>
                        <a:t>3</a:t>
                      </a:r>
                    </a:p>
                  </a:txBody>
                  <a:tcPr/>
                </a:tc>
                <a:tc>
                  <a:txBody>
                    <a:bodyPr/>
                    <a:lstStyle/>
                    <a:p>
                      <a:r>
                        <a:rPr lang="en-US" sz="1400" dirty="0">
                          <a:latin typeface="Glacial Indifference" pitchFamily="50" charset="0"/>
                        </a:rPr>
                        <a:t>2</a:t>
                      </a:r>
                    </a:p>
                  </a:txBody>
                  <a:tcPr/>
                </a:tc>
                <a:extLst>
                  <a:ext uri="{0D108BD9-81ED-4DB2-BD59-A6C34878D82A}">
                    <a16:rowId xmlns:a16="http://schemas.microsoft.com/office/drawing/2014/main" val="2383016255"/>
                  </a:ext>
                </a:extLst>
              </a:tr>
              <a:tr h="389042">
                <a:tc>
                  <a:txBody>
                    <a:bodyPr/>
                    <a:lstStyle/>
                    <a:p>
                      <a:r>
                        <a:rPr lang="en-US" sz="1400" dirty="0">
                          <a:solidFill>
                            <a:schemeClr val="bg1"/>
                          </a:solidFill>
                          <a:latin typeface="Glacial Indifference" pitchFamily="50" charset="0"/>
                        </a:rPr>
                        <a:t>Specialized Institutions</a:t>
                      </a:r>
                    </a:p>
                  </a:txBody>
                  <a:tcPr>
                    <a:solidFill>
                      <a:srgbClr val="5F98CE"/>
                    </a:solidFill>
                  </a:tcPr>
                </a:tc>
                <a:tc>
                  <a:txBody>
                    <a:bodyPr/>
                    <a:lstStyle/>
                    <a:p>
                      <a:r>
                        <a:rPr lang="en-US" sz="1400" dirty="0">
                          <a:solidFill>
                            <a:schemeClr val="bg1"/>
                          </a:solidFill>
                          <a:latin typeface="Glacial Indifference" pitchFamily="50" charset="0"/>
                        </a:rPr>
                        <a:t>18</a:t>
                      </a:r>
                    </a:p>
                  </a:txBody>
                  <a:tcPr>
                    <a:solidFill>
                      <a:srgbClr val="5F98CE"/>
                    </a:solidFill>
                  </a:tcPr>
                </a:tc>
                <a:tc>
                  <a:txBody>
                    <a:bodyPr/>
                    <a:lstStyle/>
                    <a:p>
                      <a:r>
                        <a:rPr lang="en-US" sz="1400" dirty="0">
                          <a:solidFill>
                            <a:schemeClr val="bg1"/>
                          </a:solidFill>
                          <a:latin typeface="Glacial Indifference" pitchFamily="50" charset="0"/>
                        </a:rPr>
                        <a:t>8</a:t>
                      </a:r>
                    </a:p>
                  </a:txBody>
                  <a:tcPr>
                    <a:solidFill>
                      <a:srgbClr val="5F98CE"/>
                    </a:solidFill>
                  </a:tcPr>
                </a:tc>
                <a:tc>
                  <a:txBody>
                    <a:bodyPr/>
                    <a:lstStyle/>
                    <a:p>
                      <a:r>
                        <a:rPr lang="en-US" sz="1400" dirty="0">
                          <a:solidFill>
                            <a:schemeClr val="bg1"/>
                          </a:solidFill>
                          <a:latin typeface="Glacial Indifference" pitchFamily="50" charset="0"/>
                        </a:rPr>
                        <a:t>10</a:t>
                      </a:r>
                    </a:p>
                  </a:txBody>
                  <a:tcPr>
                    <a:solidFill>
                      <a:srgbClr val="5F98CE"/>
                    </a:solidFill>
                  </a:tcPr>
                </a:tc>
                <a:extLst>
                  <a:ext uri="{0D108BD9-81ED-4DB2-BD59-A6C34878D82A}">
                    <a16:rowId xmlns:a16="http://schemas.microsoft.com/office/drawing/2014/main" val="574218484"/>
                  </a:ext>
                </a:extLst>
              </a:tr>
              <a:tr h="551804">
                <a:tc>
                  <a:txBody>
                    <a:bodyPr/>
                    <a:lstStyle/>
                    <a:p>
                      <a:r>
                        <a:rPr lang="en-US" sz="1400" dirty="0">
                          <a:latin typeface="Glacial Indifference" pitchFamily="50" charset="0"/>
                        </a:rPr>
                        <a:t>National Polytechnic</a:t>
                      </a:r>
                    </a:p>
                  </a:txBody>
                  <a:tcPr/>
                </a:tc>
                <a:tc>
                  <a:txBody>
                    <a:bodyPr/>
                    <a:lstStyle/>
                    <a:p>
                      <a:r>
                        <a:rPr lang="en-US" sz="1400" dirty="0">
                          <a:latin typeface="Glacial Indifference" pitchFamily="50" charset="0"/>
                        </a:rPr>
                        <a:t>33</a:t>
                      </a:r>
                    </a:p>
                  </a:txBody>
                  <a:tcPr/>
                </a:tc>
                <a:tc>
                  <a:txBody>
                    <a:bodyPr/>
                    <a:lstStyle/>
                    <a:p>
                      <a:r>
                        <a:rPr lang="en-US" sz="1400" dirty="0">
                          <a:latin typeface="Glacial Indifference" pitchFamily="50" charset="0"/>
                        </a:rPr>
                        <a:t>26</a:t>
                      </a:r>
                    </a:p>
                  </a:txBody>
                  <a:tcPr/>
                </a:tc>
                <a:tc>
                  <a:txBody>
                    <a:bodyPr/>
                    <a:lstStyle/>
                    <a:p>
                      <a:r>
                        <a:rPr lang="en-US" sz="1400" dirty="0">
                          <a:latin typeface="Glacial Indifference" pitchFamily="50" charset="0"/>
                        </a:rPr>
                        <a:t>7</a:t>
                      </a:r>
                    </a:p>
                  </a:txBody>
                  <a:tcPr/>
                </a:tc>
                <a:extLst>
                  <a:ext uri="{0D108BD9-81ED-4DB2-BD59-A6C34878D82A}">
                    <a16:rowId xmlns:a16="http://schemas.microsoft.com/office/drawing/2014/main" val="2035838668"/>
                  </a:ext>
                </a:extLst>
              </a:tr>
              <a:tr h="389042">
                <a:tc>
                  <a:txBody>
                    <a:bodyPr/>
                    <a:lstStyle/>
                    <a:p>
                      <a:r>
                        <a:rPr lang="en-US" sz="1400" dirty="0">
                          <a:latin typeface="Glacial Indifference" pitchFamily="50" charset="0"/>
                        </a:rPr>
                        <a:t>Universities</a:t>
                      </a:r>
                    </a:p>
                  </a:txBody>
                  <a:tcPr/>
                </a:tc>
                <a:tc>
                  <a:txBody>
                    <a:bodyPr/>
                    <a:lstStyle/>
                    <a:p>
                      <a:r>
                        <a:rPr lang="en-US" sz="1400" dirty="0">
                          <a:latin typeface="Glacial Indifference" pitchFamily="50" charset="0"/>
                        </a:rPr>
                        <a:t>80</a:t>
                      </a:r>
                    </a:p>
                  </a:txBody>
                  <a:tcPr/>
                </a:tc>
                <a:tc>
                  <a:txBody>
                    <a:bodyPr/>
                    <a:lstStyle/>
                    <a:p>
                      <a:r>
                        <a:rPr lang="en-US" sz="1400" dirty="0">
                          <a:latin typeface="Glacial Indifference" pitchFamily="50" charset="0"/>
                        </a:rPr>
                        <a:t>7</a:t>
                      </a:r>
                    </a:p>
                  </a:txBody>
                  <a:tcPr/>
                </a:tc>
                <a:tc>
                  <a:txBody>
                    <a:bodyPr/>
                    <a:lstStyle/>
                    <a:p>
                      <a:r>
                        <a:rPr lang="en-US" sz="1400" dirty="0">
                          <a:latin typeface="Glacial Indifference" pitchFamily="50" charset="0"/>
                        </a:rPr>
                        <a:t>73</a:t>
                      </a:r>
                    </a:p>
                  </a:txBody>
                  <a:tcPr/>
                </a:tc>
                <a:extLst>
                  <a:ext uri="{0D108BD9-81ED-4DB2-BD59-A6C34878D82A}">
                    <a16:rowId xmlns:a16="http://schemas.microsoft.com/office/drawing/2014/main" val="3537263914"/>
                  </a:ext>
                </a:extLst>
              </a:tr>
              <a:tr h="389042">
                <a:tc>
                  <a:txBody>
                    <a:bodyPr/>
                    <a:lstStyle/>
                    <a:p>
                      <a:r>
                        <a:rPr lang="en-US" sz="1400" dirty="0">
                          <a:latin typeface="Glacial Indifference" pitchFamily="50" charset="0"/>
                        </a:rPr>
                        <a:t>Total</a:t>
                      </a:r>
                    </a:p>
                  </a:txBody>
                  <a:tcPr/>
                </a:tc>
                <a:tc>
                  <a:txBody>
                    <a:bodyPr/>
                    <a:lstStyle/>
                    <a:p>
                      <a:r>
                        <a:rPr lang="en-US" sz="1400" dirty="0">
                          <a:latin typeface="Glacial Indifference" pitchFamily="50" charset="0"/>
                        </a:rPr>
                        <a:t>161</a:t>
                      </a:r>
                    </a:p>
                  </a:txBody>
                  <a:tcPr/>
                </a:tc>
                <a:tc>
                  <a:txBody>
                    <a:bodyPr/>
                    <a:lstStyle/>
                    <a:p>
                      <a:r>
                        <a:rPr lang="en-US" sz="1400" dirty="0">
                          <a:latin typeface="Glacial Indifference" pitchFamily="50" charset="0"/>
                        </a:rPr>
                        <a:t>52</a:t>
                      </a:r>
                    </a:p>
                  </a:txBody>
                  <a:tcPr/>
                </a:tc>
                <a:tc>
                  <a:txBody>
                    <a:bodyPr/>
                    <a:lstStyle/>
                    <a:p>
                      <a:r>
                        <a:rPr lang="en-US" sz="1400" dirty="0">
                          <a:latin typeface="Glacial Indifference" pitchFamily="50" charset="0"/>
                        </a:rPr>
                        <a:t>109</a:t>
                      </a:r>
                    </a:p>
                  </a:txBody>
                  <a:tcPr/>
                </a:tc>
                <a:extLst>
                  <a:ext uri="{0D108BD9-81ED-4DB2-BD59-A6C34878D82A}">
                    <a16:rowId xmlns:a16="http://schemas.microsoft.com/office/drawing/2014/main" val="3935471610"/>
                  </a:ext>
                </a:extLst>
              </a:tr>
            </a:tbl>
          </a:graphicData>
        </a:graphic>
      </p:graphicFrame>
      <p:sp>
        <p:nvSpPr>
          <p:cNvPr id="13" name="Freeform 52">
            <a:extLst>
              <a:ext uri="{FF2B5EF4-FFF2-40B4-BE49-F238E27FC236}">
                <a16:creationId xmlns:a16="http://schemas.microsoft.com/office/drawing/2014/main" id="{FFD53B89-40E6-1B9C-B3ED-BB29272DC286}"/>
              </a:ext>
            </a:extLst>
          </p:cNvPr>
          <p:cNvSpPr/>
          <p:nvPr/>
        </p:nvSpPr>
        <p:spPr>
          <a:xfrm>
            <a:off x="7350296" y="47803"/>
            <a:ext cx="2511129" cy="1077373"/>
          </a:xfrm>
          <a:custGeom>
            <a:avLst/>
            <a:gdLst/>
            <a:ahLst/>
            <a:cxnLst/>
            <a:rect l="l" t="t" r="r" b="b"/>
            <a:pathLst>
              <a:path w="5784301" h="2481693">
                <a:moveTo>
                  <a:pt x="0" y="0"/>
                </a:moveTo>
                <a:lnTo>
                  <a:pt x="5784302" y="0"/>
                </a:lnTo>
                <a:lnTo>
                  <a:pt x="5784302" y="2481693"/>
                </a:lnTo>
                <a:lnTo>
                  <a:pt x="0" y="2481693"/>
                </a:lnTo>
                <a:lnTo>
                  <a:pt x="0" y="0"/>
                </a:lnTo>
                <a:close/>
              </a:path>
            </a:pathLst>
          </a:custGeom>
          <a:blipFill>
            <a:blip r:embed="rId4"/>
            <a:stretch>
              <a:fillRect/>
            </a:stretch>
          </a:blipFill>
        </p:spPr>
      </p:sp>
      <p:pic>
        <p:nvPicPr>
          <p:cNvPr id="14" name="Picture 13">
            <a:extLst>
              <a:ext uri="{FF2B5EF4-FFF2-40B4-BE49-F238E27FC236}">
                <a16:creationId xmlns:a16="http://schemas.microsoft.com/office/drawing/2014/main" id="{E6CB4EB6-FA71-437A-B78D-E9F6ADF6403D}"/>
              </a:ext>
            </a:extLst>
          </p:cNvPr>
          <p:cNvPicPr>
            <a:picLocks noChangeAspect="1"/>
          </p:cNvPicPr>
          <p:nvPr/>
        </p:nvPicPr>
        <p:blipFill>
          <a:blip r:embed="rId5"/>
          <a:stretch>
            <a:fillRect/>
          </a:stretch>
        </p:blipFill>
        <p:spPr>
          <a:xfrm>
            <a:off x="6667928" y="4903562"/>
            <a:ext cx="2691829" cy="1906635"/>
          </a:xfrm>
          <a:prstGeom prst="rect">
            <a:avLst/>
          </a:prstGeom>
        </p:spPr>
      </p:pic>
    </p:spTree>
    <p:extLst>
      <p:ext uri="{BB962C8B-B14F-4D97-AF65-F5344CB8AC3E}">
        <p14:creationId xmlns:p14="http://schemas.microsoft.com/office/powerpoint/2010/main" val="316547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F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39964" cy="6858000"/>
            <a:chOff x="0" y="0"/>
            <a:chExt cx="1078278" cy="1593725"/>
          </a:xfrm>
        </p:grpSpPr>
        <p:sp>
          <p:nvSpPr>
            <p:cNvPr id="3" name="Freeform 3"/>
            <p:cNvSpPr/>
            <p:nvPr/>
          </p:nvSpPr>
          <p:spPr>
            <a:xfrm>
              <a:off x="0" y="0"/>
              <a:ext cx="1078278" cy="1593725"/>
            </a:xfrm>
            <a:custGeom>
              <a:avLst/>
              <a:gdLst/>
              <a:ahLst/>
              <a:cxnLst/>
              <a:rect l="l" t="t" r="r" b="b"/>
              <a:pathLst>
                <a:path w="1078278" h="1593725">
                  <a:moveTo>
                    <a:pt x="0" y="0"/>
                  </a:moveTo>
                  <a:lnTo>
                    <a:pt x="1078278" y="0"/>
                  </a:lnTo>
                  <a:lnTo>
                    <a:pt x="1078278" y="1593725"/>
                  </a:lnTo>
                  <a:lnTo>
                    <a:pt x="0" y="1593725"/>
                  </a:lnTo>
                  <a:close/>
                </a:path>
              </a:pathLst>
            </a:custGeom>
            <a:blipFill>
              <a:blip r:embed="rId2"/>
              <a:stretch>
                <a:fillRect t="-835" b="-835"/>
              </a:stretch>
            </a:blipFill>
          </p:spPr>
        </p:sp>
      </p:grpSp>
      <p:sp>
        <p:nvSpPr>
          <p:cNvPr id="4" name="Freeform 4"/>
          <p:cNvSpPr/>
          <p:nvPr/>
        </p:nvSpPr>
        <p:spPr>
          <a:xfrm>
            <a:off x="0" y="0"/>
            <a:ext cx="4639964" cy="5592042"/>
          </a:xfrm>
          <a:custGeom>
            <a:avLst/>
            <a:gdLst/>
            <a:ahLst/>
            <a:cxnLst/>
            <a:rect l="l" t="t" r="r" b="b"/>
            <a:pathLst>
              <a:path w="6959946" h="8388063">
                <a:moveTo>
                  <a:pt x="0" y="0"/>
                </a:moveTo>
                <a:lnTo>
                  <a:pt x="6959946" y="0"/>
                </a:lnTo>
                <a:lnTo>
                  <a:pt x="6959946" y="8388063"/>
                </a:lnTo>
                <a:lnTo>
                  <a:pt x="0" y="8388063"/>
                </a:lnTo>
                <a:lnTo>
                  <a:pt x="0" y="0"/>
                </a:lnTo>
                <a:close/>
              </a:path>
            </a:pathLst>
          </a:custGeom>
          <a:blipFill>
            <a:blip r:embed="rId3"/>
            <a:stretch>
              <a:fillRect l="-13891" r="-75157"/>
            </a:stretch>
          </a:blipFill>
        </p:spPr>
      </p:sp>
      <p:grpSp>
        <p:nvGrpSpPr>
          <p:cNvPr id="5" name="Group 5"/>
          <p:cNvGrpSpPr/>
          <p:nvPr/>
        </p:nvGrpSpPr>
        <p:grpSpPr>
          <a:xfrm>
            <a:off x="234774" y="962481"/>
            <a:ext cx="80982" cy="1115002"/>
            <a:chOff x="0" y="0"/>
            <a:chExt cx="31993" cy="440495"/>
          </a:xfrm>
        </p:grpSpPr>
        <p:sp>
          <p:nvSpPr>
            <p:cNvPr id="6" name="Freeform 6"/>
            <p:cNvSpPr/>
            <p:nvPr/>
          </p:nvSpPr>
          <p:spPr>
            <a:xfrm>
              <a:off x="0" y="0"/>
              <a:ext cx="31993" cy="440495"/>
            </a:xfrm>
            <a:custGeom>
              <a:avLst/>
              <a:gdLst/>
              <a:ahLst/>
              <a:cxnLst/>
              <a:rect l="l" t="t" r="r" b="b"/>
              <a:pathLst>
                <a:path w="31993" h="440495">
                  <a:moveTo>
                    <a:pt x="0" y="0"/>
                  </a:moveTo>
                  <a:lnTo>
                    <a:pt x="31993" y="0"/>
                  </a:lnTo>
                  <a:lnTo>
                    <a:pt x="31993" y="440495"/>
                  </a:lnTo>
                  <a:lnTo>
                    <a:pt x="0" y="440495"/>
                  </a:lnTo>
                  <a:close/>
                </a:path>
              </a:pathLst>
            </a:custGeom>
            <a:solidFill>
              <a:srgbClr val="F9FFF3"/>
            </a:solidFill>
          </p:spPr>
        </p:sp>
        <p:sp>
          <p:nvSpPr>
            <p:cNvPr id="7" name="TextBox 7"/>
            <p:cNvSpPr txBox="1"/>
            <p:nvPr/>
          </p:nvSpPr>
          <p:spPr>
            <a:xfrm>
              <a:off x="0" y="-38100"/>
              <a:ext cx="31993" cy="478595"/>
            </a:xfrm>
            <a:prstGeom prst="rect">
              <a:avLst/>
            </a:prstGeom>
          </p:spPr>
          <p:txBody>
            <a:bodyPr lIns="47625" tIns="47625" rIns="47625" bIns="47625" rtlCol="0" anchor="ctr"/>
            <a:lstStyle/>
            <a:p>
              <a:pPr algn="ctr" defTabSz="609630">
                <a:lnSpc>
                  <a:spcPts val="1837"/>
                </a:lnSpc>
              </a:pPr>
              <a:endParaRPr sz="1200">
                <a:solidFill>
                  <a:prstClr val="black"/>
                </a:solidFill>
                <a:latin typeface="Calibri"/>
              </a:endParaRPr>
            </a:p>
          </p:txBody>
        </p:sp>
      </p:grpSp>
      <p:sp>
        <p:nvSpPr>
          <p:cNvPr id="8" name="Freeform 8"/>
          <p:cNvSpPr/>
          <p:nvPr/>
        </p:nvSpPr>
        <p:spPr>
          <a:xfrm>
            <a:off x="6489720" y="4961444"/>
            <a:ext cx="3801979" cy="2352475"/>
          </a:xfrm>
          <a:custGeom>
            <a:avLst/>
            <a:gdLst/>
            <a:ahLst/>
            <a:cxnLst/>
            <a:rect l="l" t="t" r="r" b="b"/>
            <a:pathLst>
              <a:path w="9275282" h="5739081">
                <a:moveTo>
                  <a:pt x="0" y="0"/>
                </a:moveTo>
                <a:lnTo>
                  <a:pt x="9275282" y="0"/>
                </a:lnTo>
                <a:lnTo>
                  <a:pt x="9275282" y="5739080"/>
                </a:lnTo>
                <a:lnTo>
                  <a:pt x="0" y="5739080"/>
                </a:lnTo>
                <a:lnTo>
                  <a:pt x="0" y="0"/>
                </a:lnTo>
                <a:close/>
              </a:path>
            </a:pathLst>
          </a:custGeom>
          <a:blipFill>
            <a:blip r:embed="rId4"/>
            <a:stretch>
              <a:fillRect/>
            </a:stretch>
          </a:blipFill>
        </p:spPr>
      </p:sp>
      <p:sp>
        <p:nvSpPr>
          <p:cNvPr id="9" name="TextBox 9"/>
          <p:cNvSpPr txBox="1"/>
          <p:nvPr/>
        </p:nvSpPr>
        <p:spPr>
          <a:xfrm>
            <a:off x="377508" y="1203598"/>
            <a:ext cx="4944366" cy="556947"/>
          </a:xfrm>
          <a:prstGeom prst="rect">
            <a:avLst/>
          </a:prstGeom>
        </p:spPr>
        <p:txBody>
          <a:bodyPr lIns="0" tIns="0" rIns="0" bIns="0" rtlCol="0" anchor="t">
            <a:spAutoFit/>
          </a:bodyPr>
          <a:lstStyle/>
          <a:p>
            <a:pPr defTabSz="609630">
              <a:lnSpc>
                <a:spcPts val="4058"/>
              </a:lnSpc>
            </a:pPr>
            <a:r>
              <a:rPr lang="en-US" sz="5072" b="1" spc="-101">
                <a:solidFill>
                  <a:srgbClr val="F9FFF3"/>
                </a:solidFill>
                <a:latin typeface="Glacial Indifference" pitchFamily="50" charset="0"/>
                <a:ea typeface="Glacial Indifference Bold"/>
                <a:cs typeface="Glacial Indifference Bold"/>
                <a:sym typeface="Glacial Indifference Bold"/>
              </a:rPr>
              <a:t>Qualifications</a:t>
            </a:r>
          </a:p>
        </p:txBody>
      </p:sp>
      <p:sp>
        <p:nvSpPr>
          <p:cNvPr id="10" name="TextBox 10"/>
          <p:cNvSpPr txBox="1"/>
          <p:nvPr/>
        </p:nvSpPr>
        <p:spPr>
          <a:xfrm>
            <a:off x="421958" y="754931"/>
            <a:ext cx="3505139" cy="228717"/>
          </a:xfrm>
          <a:prstGeom prst="rect">
            <a:avLst/>
          </a:prstGeom>
        </p:spPr>
        <p:txBody>
          <a:bodyPr lIns="0" tIns="0" rIns="0" bIns="0" rtlCol="0" anchor="t">
            <a:spAutoFit/>
          </a:bodyPr>
          <a:lstStyle/>
          <a:p>
            <a:pPr defTabSz="609630">
              <a:lnSpc>
                <a:spcPts val="1692"/>
              </a:lnSpc>
            </a:pPr>
            <a:r>
              <a:rPr lang="en-US" sz="1781" spc="75" dirty="0">
                <a:solidFill>
                  <a:srgbClr val="E7EDE4"/>
                </a:solidFill>
                <a:latin typeface="Glacial Indifference" pitchFamily="50" charset="0"/>
                <a:ea typeface="DM Sans"/>
                <a:cs typeface="DM Sans"/>
                <a:sym typeface="DM Sans"/>
              </a:rPr>
              <a:t>ANALYTICS &amp; REGISTRATION</a:t>
            </a:r>
          </a:p>
        </p:txBody>
      </p:sp>
      <p:sp>
        <p:nvSpPr>
          <p:cNvPr id="11" name="TextBox 11"/>
          <p:cNvSpPr txBox="1"/>
          <p:nvPr/>
        </p:nvSpPr>
        <p:spPr>
          <a:xfrm>
            <a:off x="454041" y="1897345"/>
            <a:ext cx="1153012" cy="228717"/>
          </a:xfrm>
          <a:prstGeom prst="rect">
            <a:avLst/>
          </a:prstGeom>
        </p:spPr>
        <p:txBody>
          <a:bodyPr lIns="0" tIns="0" rIns="0" bIns="0" rtlCol="0" anchor="t">
            <a:spAutoFit/>
          </a:bodyPr>
          <a:lstStyle/>
          <a:p>
            <a:pPr defTabSz="609630">
              <a:lnSpc>
                <a:spcPts val="1692"/>
              </a:lnSpc>
            </a:pPr>
            <a:r>
              <a:rPr lang="en-US" sz="1781" dirty="0">
                <a:solidFill>
                  <a:srgbClr val="E7EDE4"/>
                </a:solidFill>
                <a:latin typeface="Glacial Indifference" pitchFamily="50" charset="0"/>
                <a:ea typeface="DM Sans"/>
                <a:cs typeface="DM Sans"/>
                <a:sym typeface="DM Sans"/>
              </a:rPr>
              <a:t>Statistics</a:t>
            </a:r>
          </a:p>
        </p:txBody>
      </p:sp>
      <p:graphicFrame>
        <p:nvGraphicFramePr>
          <p:cNvPr id="12" name="Table 11">
            <a:extLst>
              <a:ext uri="{FF2B5EF4-FFF2-40B4-BE49-F238E27FC236}">
                <a16:creationId xmlns:a16="http://schemas.microsoft.com/office/drawing/2014/main" id="{ACFB85D6-ACF7-02C1-E51F-3D18B6EA935B}"/>
              </a:ext>
            </a:extLst>
          </p:cNvPr>
          <p:cNvGraphicFramePr>
            <a:graphicFrameLocks noGrp="1"/>
          </p:cNvGraphicFramePr>
          <p:nvPr>
            <p:extLst>
              <p:ext uri="{D42A27DB-BD31-4B8C-83A1-F6EECF244321}">
                <p14:modId xmlns:p14="http://schemas.microsoft.com/office/powerpoint/2010/main" val="341423614"/>
              </p:ext>
            </p:extLst>
          </p:nvPr>
        </p:nvGraphicFramePr>
        <p:xfrm>
          <a:off x="4701716" y="1214058"/>
          <a:ext cx="7377988" cy="3879756"/>
        </p:xfrm>
        <a:graphic>
          <a:graphicData uri="http://schemas.openxmlformats.org/drawingml/2006/table">
            <a:tbl>
              <a:tblPr firstRow="1" bandRow="1">
                <a:tableStyleId>{5C22544A-7EE6-4342-B048-85BDC9FD1C3A}</a:tableStyleId>
              </a:tblPr>
              <a:tblGrid>
                <a:gridCol w="2292642">
                  <a:extLst>
                    <a:ext uri="{9D8B030D-6E8A-4147-A177-3AD203B41FA5}">
                      <a16:colId xmlns:a16="http://schemas.microsoft.com/office/drawing/2014/main" val="3797423487"/>
                    </a:ext>
                  </a:extLst>
                </a:gridCol>
                <a:gridCol w="1396352">
                  <a:extLst>
                    <a:ext uri="{9D8B030D-6E8A-4147-A177-3AD203B41FA5}">
                      <a16:colId xmlns:a16="http://schemas.microsoft.com/office/drawing/2014/main" val="2545211411"/>
                    </a:ext>
                  </a:extLst>
                </a:gridCol>
                <a:gridCol w="1844497">
                  <a:extLst>
                    <a:ext uri="{9D8B030D-6E8A-4147-A177-3AD203B41FA5}">
                      <a16:colId xmlns:a16="http://schemas.microsoft.com/office/drawing/2014/main" val="954192121"/>
                    </a:ext>
                  </a:extLst>
                </a:gridCol>
                <a:gridCol w="1844497">
                  <a:extLst>
                    <a:ext uri="{9D8B030D-6E8A-4147-A177-3AD203B41FA5}">
                      <a16:colId xmlns:a16="http://schemas.microsoft.com/office/drawing/2014/main" val="2697670329"/>
                    </a:ext>
                  </a:extLst>
                </a:gridCol>
              </a:tblGrid>
              <a:tr h="389042">
                <a:tc>
                  <a:txBody>
                    <a:bodyPr/>
                    <a:lstStyle/>
                    <a:p>
                      <a:r>
                        <a:rPr lang="en-US" sz="1300" dirty="0">
                          <a:solidFill>
                            <a:schemeClr val="bg1"/>
                          </a:solidFill>
                          <a:latin typeface="Glacial Indifference" pitchFamily="50" charset="0"/>
                        </a:rPr>
                        <a:t>Category</a:t>
                      </a:r>
                    </a:p>
                  </a:txBody>
                  <a:tcPr>
                    <a:solidFill>
                      <a:srgbClr val="C1672C"/>
                    </a:solidFill>
                  </a:tcPr>
                </a:tc>
                <a:tc>
                  <a:txBody>
                    <a:bodyPr/>
                    <a:lstStyle/>
                    <a:p>
                      <a:r>
                        <a:rPr lang="en-US" sz="1300" dirty="0">
                          <a:solidFill>
                            <a:schemeClr val="bg1"/>
                          </a:solidFill>
                          <a:latin typeface="Glacial Indifference" pitchFamily="50" charset="0"/>
                        </a:rPr>
                        <a:t>Mapped Qualifications</a:t>
                      </a:r>
                    </a:p>
                  </a:txBody>
                  <a:tcPr>
                    <a:solidFill>
                      <a:srgbClr val="C1672C"/>
                    </a:solidFill>
                  </a:tcPr>
                </a:tc>
                <a:tc>
                  <a:txBody>
                    <a:bodyPr/>
                    <a:lstStyle/>
                    <a:p>
                      <a:r>
                        <a:rPr lang="en-US" sz="1300" dirty="0">
                          <a:solidFill>
                            <a:schemeClr val="bg1"/>
                          </a:solidFill>
                          <a:latin typeface="Glacial Indifference" pitchFamily="50" charset="0"/>
                        </a:rPr>
                        <a:t>Registered Qualifications</a:t>
                      </a:r>
                    </a:p>
                  </a:txBody>
                  <a:tcPr>
                    <a:solidFill>
                      <a:srgbClr val="C1672C"/>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Glacial Indifference" pitchFamily="50" charset="0"/>
                        </a:rPr>
                        <a:t>Un- Registered Qualifications </a:t>
                      </a:r>
                    </a:p>
                  </a:txBody>
                  <a:tcPr>
                    <a:solidFill>
                      <a:srgbClr val="C1672C"/>
                    </a:solidFill>
                  </a:tcPr>
                </a:tc>
                <a:extLst>
                  <a:ext uri="{0D108BD9-81ED-4DB2-BD59-A6C34878D82A}">
                    <a16:rowId xmlns:a16="http://schemas.microsoft.com/office/drawing/2014/main" val="1584342650"/>
                  </a:ext>
                </a:extLst>
              </a:tr>
              <a:tr h="389042">
                <a:tc>
                  <a:txBody>
                    <a:bodyPr/>
                    <a:lstStyle/>
                    <a:p>
                      <a:r>
                        <a:rPr lang="en-US" sz="1400" dirty="0">
                          <a:latin typeface="Glacial Indifference" pitchFamily="50" charset="0"/>
                        </a:rPr>
                        <a:t>Foreign Institutions </a:t>
                      </a:r>
                    </a:p>
                  </a:txBody>
                  <a:tcPr/>
                </a:tc>
                <a:tc>
                  <a:txBody>
                    <a:bodyPr/>
                    <a:lstStyle/>
                    <a:p>
                      <a:r>
                        <a:rPr lang="en-US" sz="1400" dirty="0">
                          <a:latin typeface="Glacial Indifference" pitchFamily="50" charset="0"/>
                        </a:rPr>
                        <a:t>89</a:t>
                      </a:r>
                    </a:p>
                  </a:txBody>
                  <a:tcPr/>
                </a:tc>
                <a:tc>
                  <a:txBody>
                    <a:bodyPr/>
                    <a:lstStyle/>
                    <a:p>
                      <a:r>
                        <a:rPr lang="en-US" sz="1400" dirty="0">
                          <a:latin typeface="Glacial Indifference" pitchFamily="50" charset="0"/>
                        </a:rPr>
                        <a:t>45</a:t>
                      </a:r>
                    </a:p>
                  </a:txBody>
                  <a:tcPr/>
                </a:tc>
                <a:tc>
                  <a:txBody>
                    <a:bodyPr/>
                    <a:lstStyle/>
                    <a:p>
                      <a:r>
                        <a:rPr lang="en-US" sz="1400" dirty="0">
                          <a:latin typeface="Glacial Indifference" pitchFamily="50" charset="0"/>
                        </a:rPr>
                        <a:t>44</a:t>
                      </a:r>
                    </a:p>
                  </a:txBody>
                  <a:tcPr/>
                </a:tc>
                <a:extLst>
                  <a:ext uri="{0D108BD9-81ED-4DB2-BD59-A6C34878D82A}">
                    <a16:rowId xmlns:a16="http://schemas.microsoft.com/office/drawing/2014/main" val="3535117438"/>
                  </a:ext>
                </a:extLst>
              </a:tr>
              <a:tr h="551804">
                <a:tc>
                  <a:txBody>
                    <a:bodyPr/>
                    <a:lstStyle/>
                    <a:p>
                      <a:r>
                        <a:rPr lang="en-US" sz="1400" dirty="0">
                          <a:solidFill>
                            <a:schemeClr val="bg1"/>
                          </a:solidFill>
                          <a:latin typeface="Glacial Indifference" pitchFamily="50" charset="0"/>
                        </a:rPr>
                        <a:t>National Assessment &amp; Examination Bodies</a:t>
                      </a:r>
                    </a:p>
                  </a:txBody>
                  <a:tcPr>
                    <a:solidFill>
                      <a:srgbClr val="003FAD"/>
                    </a:solidFill>
                  </a:tcPr>
                </a:tc>
                <a:tc>
                  <a:txBody>
                    <a:bodyPr/>
                    <a:lstStyle/>
                    <a:p>
                      <a:r>
                        <a:rPr lang="en-US" sz="1400" dirty="0">
                          <a:solidFill>
                            <a:schemeClr val="bg1"/>
                          </a:solidFill>
                          <a:latin typeface="Glacial Indifference" pitchFamily="50" charset="0"/>
                        </a:rPr>
                        <a:t>1,022</a:t>
                      </a:r>
                    </a:p>
                  </a:txBody>
                  <a:tcPr>
                    <a:solidFill>
                      <a:srgbClr val="003FAD"/>
                    </a:solidFill>
                  </a:tcPr>
                </a:tc>
                <a:tc>
                  <a:txBody>
                    <a:bodyPr/>
                    <a:lstStyle/>
                    <a:p>
                      <a:r>
                        <a:rPr lang="en-US" sz="1400" dirty="0">
                          <a:solidFill>
                            <a:schemeClr val="bg1"/>
                          </a:solidFill>
                          <a:latin typeface="Glacial Indifference" pitchFamily="50" charset="0"/>
                        </a:rPr>
                        <a:t>824</a:t>
                      </a:r>
                    </a:p>
                  </a:txBody>
                  <a:tcPr>
                    <a:solidFill>
                      <a:srgbClr val="003FAD"/>
                    </a:solidFill>
                  </a:tcPr>
                </a:tc>
                <a:tc>
                  <a:txBody>
                    <a:bodyPr/>
                    <a:lstStyle/>
                    <a:p>
                      <a:r>
                        <a:rPr lang="en-US" sz="1400" dirty="0">
                          <a:solidFill>
                            <a:schemeClr val="bg1"/>
                          </a:solidFill>
                          <a:latin typeface="Glacial Indifference" pitchFamily="50" charset="0"/>
                        </a:rPr>
                        <a:t>198</a:t>
                      </a:r>
                    </a:p>
                  </a:txBody>
                  <a:tcPr>
                    <a:solidFill>
                      <a:srgbClr val="003FAD"/>
                    </a:solidFill>
                  </a:tcPr>
                </a:tc>
                <a:extLst>
                  <a:ext uri="{0D108BD9-81ED-4DB2-BD59-A6C34878D82A}">
                    <a16:rowId xmlns:a16="http://schemas.microsoft.com/office/drawing/2014/main" val="4030732934"/>
                  </a:ext>
                </a:extLst>
              </a:tr>
              <a:tr h="551804">
                <a:tc>
                  <a:txBody>
                    <a:bodyPr/>
                    <a:lstStyle/>
                    <a:p>
                      <a:r>
                        <a:rPr lang="en-US" sz="1400" dirty="0">
                          <a:latin typeface="Glacial Indifference" pitchFamily="50" charset="0"/>
                        </a:rPr>
                        <a:t>Professional Examination Boards</a:t>
                      </a:r>
                    </a:p>
                  </a:txBody>
                  <a:tcPr/>
                </a:tc>
                <a:tc>
                  <a:txBody>
                    <a:bodyPr/>
                    <a:lstStyle/>
                    <a:p>
                      <a:r>
                        <a:rPr lang="en-US" sz="1400" dirty="0">
                          <a:latin typeface="Glacial Indifference" pitchFamily="50" charset="0"/>
                        </a:rPr>
                        <a:t>213</a:t>
                      </a:r>
                    </a:p>
                  </a:txBody>
                  <a:tcPr/>
                </a:tc>
                <a:tc>
                  <a:txBody>
                    <a:bodyPr/>
                    <a:lstStyle/>
                    <a:p>
                      <a:r>
                        <a:rPr lang="en-US" sz="1400" dirty="0">
                          <a:latin typeface="Glacial Indifference" pitchFamily="50" charset="0"/>
                        </a:rPr>
                        <a:t>19</a:t>
                      </a:r>
                    </a:p>
                  </a:txBody>
                  <a:tcPr/>
                </a:tc>
                <a:tc>
                  <a:txBody>
                    <a:bodyPr/>
                    <a:lstStyle/>
                    <a:p>
                      <a:r>
                        <a:rPr lang="en-US" sz="1400" dirty="0">
                          <a:latin typeface="Glacial Indifference" pitchFamily="50" charset="0"/>
                        </a:rPr>
                        <a:t>194</a:t>
                      </a:r>
                    </a:p>
                  </a:txBody>
                  <a:tcPr/>
                </a:tc>
                <a:extLst>
                  <a:ext uri="{0D108BD9-81ED-4DB2-BD59-A6C34878D82A}">
                    <a16:rowId xmlns:a16="http://schemas.microsoft.com/office/drawing/2014/main" val="2383016255"/>
                  </a:ext>
                </a:extLst>
              </a:tr>
              <a:tr h="569538">
                <a:tc>
                  <a:txBody>
                    <a:bodyPr/>
                    <a:lstStyle/>
                    <a:p>
                      <a:r>
                        <a:rPr lang="en-US" sz="1400" dirty="0">
                          <a:solidFill>
                            <a:schemeClr val="bg1"/>
                          </a:solidFill>
                          <a:latin typeface="Glacial Indifference" pitchFamily="50" charset="0"/>
                        </a:rPr>
                        <a:t>Specialized Institutions</a:t>
                      </a:r>
                    </a:p>
                  </a:txBody>
                  <a:tcPr>
                    <a:solidFill>
                      <a:srgbClr val="5F98CE"/>
                    </a:solidFill>
                  </a:tcPr>
                </a:tc>
                <a:tc>
                  <a:txBody>
                    <a:bodyPr/>
                    <a:lstStyle/>
                    <a:p>
                      <a:r>
                        <a:rPr lang="en-US" sz="1400" dirty="0">
                          <a:solidFill>
                            <a:schemeClr val="bg1"/>
                          </a:solidFill>
                          <a:latin typeface="Glacial Indifference" pitchFamily="50" charset="0"/>
                        </a:rPr>
                        <a:t>442</a:t>
                      </a:r>
                    </a:p>
                  </a:txBody>
                  <a:tcPr>
                    <a:solidFill>
                      <a:srgbClr val="5F98CE"/>
                    </a:solidFill>
                  </a:tcPr>
                </a:tc>
                <a:tc>
                  <a:txBody>
                    <a:bodyPr/>
                    <a:lstStyle/>
                    <a:p>
                      <a:r>
                        <a:rPr lang="en-US" sz="1400" dirty="0">
                          <a:solidFill>
                            <a:schemeClr val="bg1"/>
                          </a:solidFill>
                          <a:latin typeface="Glacial Indifference" pitchFamily="50" charset="0"/>
                        </a:rPr>
                        <a:t>13</a:t>
                      </a:r>
                    </a:p>
                  </a:txBody>
                  <a:tcPr>
                    <a:solidFill>
                      <a:srgbClr val="5F98CE"/>
                    </a:solidFill>
                  </a:tcPr>
                </a:tc>
                <a:tc>
                  <a:txBody>
                    <a:bodyPr/>
                    <a:lstStyle/>
                    <a:p>
                      <a:r>
                        <a:rPr lang="en-US" sz="1400" dirty="0">
                          <a:solidFill>
                            <a:schemeClr val="bg1"/>
                          </a:solidFill>
                          <a:latin typeface="Glacial Indifference" pitchFamily="50" charset="0"/>
                        </a:rPr>
                        <a:t>429</a:t>
                      </a:r>
                    </a:p>
                  </a:txBody>
                  <a:tcPr>
                    <a:solidFill>
                      <a:srgbClr val="5F98CE"/>
                    </a:solidFill>
                  </a:tcPr>
                </a:tc>
                <a:extLst>
                  <a:ext uri="{0D108BD9-81ED-4DB2-BD59-A6C34878D82A}">
                    <a16:rowId xmlns:a16="http://schemas.microsoft.com/office/drawing/2014/main" val="574218484"/>
                  </a:ext>
                </a:extLst>
              </a:tr>
              <a:tr h="551804">
                <a:tc>
                  <a:txBody>
                    <a:bodyPr/>
                    <a:lstStyle/>
                    <a:p>
                      <a:r>
                        <a:rPr lang="en-US" sz="1400" dirty="0">
                          <a:latin typeface="Glacial Indifference" pitchFamily="50" charset="0"/>
                        </a:rPr>
                        <a:t>National Polytechnic</a:t>
                      </a:r>
                    </a:p>
                  </a:txBody>
                  <a:tcPr/>
                </a:tc>
                <a:tc>
                  <a:txBody>
                    <a:bodyPr/>
                    <a:lstStyle/>
                    <a:p>
                      <a:r>
                        <a:rPr lang="en-US" sz="1400" dirty="0">
                          <a:latin typeface="Glacial Indifference" pitchFamily="50" charset="0"/>
                        </a:rPr>
                        <a:t>400</a:t>
                      </a:r>
                    </a:p>
                  </a:txBody>
                  <a:tcPr/>
                </a:tc>
                <a:tc>
                  <a:txBody>
                    <a:bodyPr/>
                    <a:lstStyle/>
                    <a:p>
                      <a:r>
                        <a:rPr lang="en-US" sz="1400" dirty="0">
                          <a:latin typeface="Glacial Indifference" pitchFamily="50" charset="0"/>
                        </a:rPr>
                        <a:t>348</a:t>
                      </a:r>
                    </a:p>
                  </a:txBody>
                  <a:tcPr/>
                </a:tc>
                <a:tc>
                  <a:txBody>
                    <a:bodyPr/>
                    <a:lstStyle/>
                    <a:p>
                      <a:r>
                        <a:rPr lang="en-US" sz="1400" dirty="0">
                          <a:latin typeface="Glacial Indifference" pitchFamily="50" charset="0"/>
                        </a:rPr>
                        <a:t>52</a:t>
                      </a:r>
                    </a:p>
                  </a:txBody>
                  <a:tcPr/>
                </a:tc>
                <a:extLst>
                  <a:ext uri="{0D108BD9-81ED-4DB2-BD59-A6C34878D82A}">
                    <a16:rowId xmlns:a16="http://schemas.microsoft.com/office/drawing/2014/main" val="2035838668"/>
                  </a:ext>
                </a:extLst>
              </a:tr>
              <a:tr h="389042">
                <a:tc>
                  <a:txBody>
                    <a:bodyPr/>
                    <a:lstStyle/>
                    <a:p>
                      <a:r>
                        <a:rPr lang="en-US" sz="1400" dirty="0">
                          <a:latin typeface="Glacial Indifference" pitchFamily="50" charset="0"/>
                        </a:rPr>
                        <a:t>Universities</a:t>
                      </a:r>
                    </a:p>
                  </a:txBody>
                  <a:tcPr/>
                </a:tc>
                <a:tc>
                  <a:txBody>
                    <a:bodyPr/>
                    <a:lstStyle/>
                    <a:p>
                      <a:r>
                        <a:rPr lang="en-US" sz="1400" dirty="0">
                          <a:latin typeface="Glacial Indifference" pitchFamily="50" charset="0"/>
                        </a:rPr>
                        <a:t>4,409</a:t>
                      </a:r>
                    </a:p>
                  </a:txBody>
                  <a:tcPr/>
                </a:tc>
                <a:tc>
                  <a:txBody>
                    <a:bodyPr/>
                    <a:lstStyle/>
                    <a:p>
                      <a:r>
                        <a:rPr lang="en-US" sz="1400" dirty="0">
                          <a:latin typeface="Glacial Indifference" pitchFamily="50" charset="0"/>
                        </a:rPr>
                        <a:t>311</a:t>
                      </a:r>
                    </a:p>
                  </a:txBody>
                  <a:tcPr/>
                </a:tc>
                <a:tc>
                  <a:txBody>
                    <a:bodyPr/>
                    <a:lstStyle/>
                    <a:p>
                      <a:r>
                        <a:rPr lang="en-US" sz="1400" dirty="0">
                          <a:latin typeface="Glacial Indifference" pitchFamily="50" charset="0"/>
                        </a:rPr>
                        <a:t>4,098</a:t>
                      </a:r>
                    </a:p>
                  </a:txBody>
                  <a:tcPr/>
                </a:tc>
                <a:extLst>
                  <a:ext uri="{0D108BD9-81ED-4DB2-BD59-A6C34878D82A}">
                    <a16:rowId xmlns:a16="http://schemas.microsoft.com/office/drawing/2014/main" val="3537263914"/>
                  </a:ext>
                </a:extLst>
              </a:tr>
              <a:tr h="389042">
                <a:tc>
                  <a:txBody>
                    <a:bodyPr/>
                    <a:lstStyle/>
                    <a:p>
                      <a:r>
                        <a:rPr lang="en-US" sz="1400" dirty="0">
                          <a:latin typeface="Glacial Indifference" pitchFamily="50" charset="0"/>
                        </a:rPr>
                        <a:t>Total</a:t>
                      </a:r>
                    </a:p>
                  </a:txBody>
                  <a:tcPr/>
                </a:tc>
                <a:tc>
                  <a:txBody>
                    <a:bodyPr/>
                    <a:lstStyle/>
                    <a:p>
                      <a:r>
                        <a:rPr lang="en-US" sz="1400" dirty="0">
                          <a:latin typeface="Glacial Indifference" pitchFamily="50" charset="0"/>
                        </a:rPr>
                        <a:t>6,575</a:t>
                      </a:r>
                    </a:p>
                  </a:txBody>
                  <a:tcPr/>
                </a:tc>
                <a:tc>
                  <a:txBody>
                    <a:bodyPr/>
                    <a:lstStyle/>
                    <a:p>
                      <a:r>
                        <a:rPr lang="en-US" sz="1400" dirty="0">
                          <a:latin typeface="Glacial Indifference" pitchFamily="50" charset="0"/>
                        </a:rPr>
                        <a:t>1,580</a:t>
                      </a:r>
                    </a:p>
                  </a:txBody>
                  <a:tcPr/>
                </a:tc>
                <a:tc>
                  <a:txBody>
                    <a:bodyPr/>
                    <a:lstStyle/>
                    <a:p>
                      <a:r>
                        <a:rPr lang="en-US" sz="1400" dirty="0">
                          <a:latin typeface="Glacial Indifference" pitchFamily="50" charset="0"/>
                        </a:rPr>
                        <a:t>5,025</a:t>
                      </a:r>
                    </a:p>
                  </a:txBody>
                  <a:tcPr/>
                </a:tc>
                <a:extLst>
                  <a:ext uri="{0D108BD9-81ED-4DB2-BD59-A6C34878D82A}">
                    <a16:rowId xmlns:a16="http://schemas.microsoft.com/office/drawing/2014/main" val="3935471610"/>
                  </a:ext>
                </a:extLst>
              </a:tr>
            </a:tbl>
          </a:graphicData>
        </a:graphic>
      </p:graphicFrame>
      <p:sp>
        <p:nvSpPr>
          <p:cNvPr id="13" name="Freeform 52">
            <a:extLst>
              <a:ext uri="{FF2B5EF4-FFF2-40B4-BE49-F238E27FC236}">
                <a16:creationId xmlns:a16="http://schemas.microsoft.com/office/drawing/2014/main" id="{98070126-5A77-867F-524F-AC3842227C86}"/>
              </a:ext>
            </a:extLst>
          </p:cNvPr>
          <p:cNvSpPr/>
          <p:nvPr/>
        </p:nvSpPr>
        <p:spPr>
          <a:xfrm>
            <a:off x="7350296" y="47803"/>
            <a:ext cx="2511129" cy="1077373"/>
          </a:xfrm>
          <a:custGeom>
            <a:avLst/>
            <a:gdLst/>
            <a:ahLst/>
            <a:cxnLst/>
            <a:rect l="l" t="t" r="r" b="b"/>
            <a:pathLst>
              <a:path w="5784301" h="2481693">
                <a:moveTo>
                  <a:pt x="0" y="0"/>
                </a:moveTo>
                <a:lnTo>
                  <a:pt x="5784302" y="0"/>
                </a:lnTo>
                <a:lnTo>
                  <a:pt x="5784302" y="2481693"/>
                </a:lnTo>
                <a:lnTo>
                  <a:pt x="0" y="2481693"/>
                </a:lnTo>
                <a:lnTo>
                  <a:pt x="0" y="0"/>
                </a:lnTo>
                <a:close/>
              </a:path>
            </a:pathLst>
          </a:custGeom>
          <a:blipFill>
            <a:blip r:embed="rId5"/>
            <a:stretch>
              <a:fillRect/>
            </a:stretch>
          </a:blipFill>
        </p:spPr>
      </p:sp>
    </p:spTree>
    <p:extLst>
      <p:ext uri="{BB962C8B-B14F-4D97-AF65-F5344CB8AC3E}">
        <p14:creationId xmlns:p14="http://schemas.microsoft.com/office/powerpoint/2010/main" val="186032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F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39964" cy="6858000"/>
            <a:chOff x="0" y="0"/>
            <a:chExt cx="1078278" cy="1593725"/>
          </a:xfrm>
        </p:grpSpPr>
        <p:sp>
          <p:nvSpPr>
            <p:cNvPr id="3" name="Freeform 3"/>
            <p:cNvSpPr/>
            <p:nvPr/>
          </p:nvSpPr>
          <p:spPr>
            <a:xfrm>
              <a:off x="0" y="0"/>
              <a:ext cx="1078278" cy="1593725"/>
            </a:xfrm>
            <a:custGeom>
              <a:avLst/>
              <a:gdLst/>
              <a:ahLst/>
              <a:cxnLst/>
              <a:rect l="l" t="t" r="r" b="b"/>
              <a:pathLst>
                <a:path w="1078278" h="1593725">
                  <a:moveTo>
                    <a:pt x="0" y="0"/>
                  </a:moveTo>
                  <a:lnTo>
                    <a:pt x="1078278" y="0"/>
                  </a:lnTo>
                  <a:lnTo>
                    <a:pt x="1078278" y="1593725"/>
                  </a:lnTo>
                  <a:lnTo>
                    <a:pt x="0" y="1593725"/>
                  </a:lnTo>
                  <a:close/>
                </a:path>
              </a:pathLst>
            </a:custGeom>
            <a:blipFill>
              <a:blip r:embed="rId2"/>
              <a:stretch>
                <a:fillRect t="-835" b="-835"/>
              </a:stretch>
            </a:blipFill>
          </p:spPr>
        </p:sp>
      </p:grpSp>
      <p:sp>
        <p:nvSpPr>
          <p:cNvPr id="4" name="Freeform 4"/>
          <p:cNvSpPr/>
          <p:nvPr/>
        </p:nvSpPr>
        <p:spPr>
          <a:xfrm>
            <a:off x="0" y="0"/>
            <a:ext cx="4639964" cy="6858000"/>
          </a:xfrm>
          <a:custGeom>
            <a:avLst/>
            <a:gdLst/>
            <a:ahLst/>
            <a:cxnLst/>
            <a:rect l="l" t="t" r="r" b="b"/>
            <a:pathLst>
              <a:path w="6959946" h="10287000">
                <a:moveTo>
                  <a:pt x="0" y="0"/>
                </a:moveTo>
                <a:lnTo>
                  <a:pt x="6959946" y="0"/>
                </a:lnTo>
                <a:lnTo>
                  <a:pt x="6959946" y="10287000"/>
                </a:lnTo>
                <a:lnTo>
                  <a:pt x="0" y="10287000"/>
                </a:lnTo>
                <a:lnTo>
                  <a:pt x="0" y="0"/>
                </a:lnTo>
                <a:close/>
              </a:path>
            </a:pathLst>
          </a:custGeom>
          <a:blipFill>
            <a:blip r:embed="rId3"/>
            <a:stretch>
              <a:fillRect l="-28355" r="-103491"/>
            </a:stretch>
          </a:blipFill>
        </p:spPr>
      </p:sp>
      <p:grpSp>
        <p:nvGrpSpPr>
          <p:cNvPr id="5" name="Group 5"/>
          <p:cNvGrpSpPr/>
          <p:nvPr/>
        </p:nvGrpSpPr>
        <p:grpSpPr>
          <a:xfrm>
            <a:off x="234774" y="-127000"/>
            <a:ext cx="80982" cy="1115002"/>
            <a:chOff x="0" y="0"/>
            <a:chExt cx="31993" cy="440495"/>
          </a:xfrm>
        </p:grpSpPr>
        <p:sp>
          <p:nvSpPr>
            <p:cNvPr id="6" name="Freeform 6"/>
            <p:cNvSpPr/>
            <p:nvPr/>
          </p:nvSpPr>
          <p:spPr>
            <a:xfrm>
              <a:off x="0" y="0"/>
              <a:ext cx="31993" cy="440495"/>
            </a:xfrm>
            <a:custGeom>
              <a:avLst/>
              <a:gdLst/>
              <a:ahLst/>
              <a:cxnLst/>
              <a:rect l="l" t="t" r="r" b="b"/>
              <a:pathLst>
                <a:path w="31993" h="440495">
                  <a:moveTo>
                    <a:pt x="0" y="0"/>
                  </a:moveTo>
                  <a:lnTo>
                    <a:pt x="31993" y="0"/>
                  </a:lnTo>
                  <a:lnTo>
                    <a:pt x="31993" y="440495"/>
                  </a:lnTo>
                  <a:lnTo>
                    <a:pt x="0" y="440495"/>
                  </a:lnTo>
                  <a:close/>
                </a:path>
              </a:pathLst>
            </a:custGeom>
            <a:solidFill>
              <a:srgbClr val="F9FFF3"/>
            </a:solidFill>
          </p:spPr>
        </p:sp>
        <p:sp>
          <p:nvSpPr>
            <p:cNvPr id="7" name="TextBox 7"/>
            <p:cNvSpPr txBox="1"/>
            <p:nvPr/>
          </p:nvSpPr>
          <p:spPr>
            <a:xfrm>
              <a:off x="0" y="-38100"/>
              <a:ext cx="31993" cy="478595"/>
            </a:xfrm>
            <a:prstGeom prst="rect">
              <a:avLst/>
            </a:prstGeom>
          </p:spPr>
          <p:txBody>
            <a:bodyPr lIns="47625" tIns="47625" rIns="47625" bIns="47625" rtlCol="0" anchor="ctr"/>
            <a:lstStyle/>
            <a:p>
              <a:pPr algn="ctr" defTabSz="609630">
                <a:lnSpc>
                  <a:spcPts val="1837"/>
                </a:lnSpc>
              </a:pPr>
              <a:endParaRPr sz="1200">
                <a:solidFill>
                  <a:prstClr val="black"/>
                </a:solidFill>
                <a:latin typeface="Calibri"/>
              </a:endParaRPr>
            </a:p>
          </p:txBody>
        </p:sp>
      </p:grpSp>
      <p:sp>
        <p:nvSpPr>
          <p:cNvPr id="9" name="TextBox 9"/>
          <p:cNvSpPr txBox="1"/>
          <p:nvPr/>
        </p:nvSpPr>
        <p:spPr>
          <a:xfrm>
            <a:off x="377508" y="567180"/>
            <a:ext cx="4944366" cy="556947"/>
          </a:xfrm>
          <a:prstGeom prst="rect">
            <a:avLst/>
          </a:prstGeom>
        </p:spPr>
        <p:txBody>
          <a:bodyPr lIns="0" tIns="0" rIns="0" bIns="0" rtlCol="0" anchor="t">
            <a:spAutoFit/>
          </a:bodyPr>
          <a:lstStyle/>
          <a:p>
            <a:pPr defTabSz="609630">
              <a:lnSpc>
                <a:spcPts val="4058"/>
              </a:lnSpc>
            </a:pPr>
            <a:r>
              <a:rPr lang="en-US" sz="5072" b="1" spc="-101" dirty="0">
                <a:solidFill>
                  <a:srgbClr val="F9FFF3"/>
                </a:solidFill>
                <a:latin typeface="Glacial Indifference" pitchFamily="50" charset="0"/>
                <a:ea typeface="Glacial Indifference Bold"/>
                <a:cs typeface="Glacial Indifference Bold"/>
                <a:sym typeface="Glacial Indifference Bold"/>
              </a:rPr>
              <a:t>Graduates</a:t>
            </a:r>
          </a:p>
        </p:txBody>
      </p:sp>
      <p:sp>
        <p:nvSpPr>
          <p:cNvPr id="10" name="TextBox 10"/>
          <p:cNvSpPr txBox="1"/>
          <p:nvPr/>
        </p:nvSpPr>
        <p:spPr>
          <a:xfrm>
            <a:off x="421958" y="118513"/>
            <a:ext cx="3505139" cy="228717"/>
          </a:xfrm>
          <a:prstGeom prst="rect">
            <a:avLst/>
          </a:prstGeom>
        </p:spPr>
        <p:txBody>
          <a:bodyPr lIns="0" tIns="0" rIns="0" bIns="0" rtlCol="0" anchor="t">
            <a:spAutoFit/>
          </a:bodyPr>
          <a:lstStyle/>
          <a:p>
            <a:pPr defTabSz="609630">
              <a:lnSpc>
                <a:spcPts val="1692"/>
              </a:lnSpc>
            </a:pPr>
            <a:r>
              <a:rPr lang="en-US" sz="1781" spc="75" dirty="0">
                <a:solidFill>
                  <a:srgbClr val="E7EDE4"/>
                </a:solidFill>
                <a:latin typeface="Glacial Indifference" pitchFamily="50" charset="0"/>
                <a:ea typeface="DM Sans"/>
                <a:cs typeface="DM Sans"/>
                <a:sym typeface="DM Sans"/>
              </a:rPr>
              <a:t>ANALYTICS &amp; REGISTRATION</a:t>
            </a:r>
          </a:p>
        </p:txBody>
      </p:sp>
      <p:graphicFrame>
        <p:nvGraphicFramePr>
          <p:cNvPr id="11" name="Table 10">
            <a:extLst>
              <a:ext uri="{FF2B5EF4-FFF2-40B4-BE49-F238E27FC236}">
                <a16:creationId xmlns:a16="http://schemas.microsoft.com/office/drawing/2014/main" id="{483F14A0-E08C-CD57-27C0-F903B2DF6CDC}"/>
              </a:ext>
            </a:extLst>
          </p:cNvPr>
          <p:cNvGraphicFramePr>
            <a:graphicFrameLocks noGrp="1"/>
          </p:cNvGraphicFramePr>
          <p:nvPr>
            <p:extLst>
              <p:ext uri="{D42A27DB-BD31-4B8C-83A1-F6EECF244321}">
                <p14:modId xmlns:p14="http://schemas.microsoft.com/office/powerpoint/2010/main" val="2876006187"/>
              </p:ext>
            </p:extLst>
          </p:nvPr>
        </p:nvGraphicFramePr>
        <p:xfrm>
          <a:off x="149471" y="1127742"/>
          <a:ext cx="4405190" cy="5699760"/>
        </p:xfrm>
        <a:graphic>
          <a:graphicData uri="http://schemas.openxmlformats.org/drawingml/2006/table">
            <a:tbl>
              <a:tblPr firstRow="1" bandRow="1">
                <a:tableStyleId>{5C22544A-7EE6-4342-B048-85BDC9FD1C3A}</a:tableStyleId>
              </a:tblPr>
              <a:tblGrid>
                <a:gridCol w="2202595">
                  <a:extLst>
                    <a:ext uri="{9D8B030D-6E8A-4147-A177-3AD203B41FA5}">
                      <a16:colId xmlns:a16="http://schemas.microsoft.com/office/drawing/2014/main" val="2152248145"/>
                    </a:ext>
                  </a:extLst>
                </a:gridCol>
                <a:gridCol w="2202595">
                  <a:extLst>
                    <a:ext uri="{9D8B030D-6E8A-4147-A177-3AD203B41FA5}">
                      <a16:colId xmlns:a16="http://schemas.microsoft.com/office/drawing/2014/main" val="2341045690"/>
                    </a:ext>
                  </a:extLst>
                </a:gridCol>
              </a:tblGrid>
              <a:tr h="234442">
                <a:tc>
                  <a:txBody>
                    <a:bodyPr/>
                    <a:lstStyle/>
                    <a:p>
                      <a:r>
                        <a:rPr lang="en-US" sz="1600" dirty="0">
                          <a:latin typeface="Glacial Indifference" pitchFamily="50" charset="0"/>
                        </a:rPr>
                        <a:t>Category</a:t>
                      </a:r>
                    </a:p>
                  </a:txBody>
                  <a:tcPr>
                    <a:solidFill>
                      <a:srgbClr val="C1672C"/>
                    </a:solidFill>
                  </a:tcPr>
                </a:tc>
                <a:tc>
                  <a:txBody>
                    <a:bodyPr/>
                    <a:lstStyle/>
                    <a:p>
                      <a:r>
                        <a:rPr lang="en-US" sz="1600" dirty="0">
                          <a:latin typeface="Glacial Indifference" pitchFamily="50" charset="0"/>
                        </a:rPr>
                        <a:t>Graduates</a:t>
                      </a:r>
                    </a:p>
                  </a:txBody>
                  <a:tcPr>
                    <a:solidFill>
                      <a:srgbClr val="C1672C"/>
                    </a:solidFill>
                  </a:tcPr>
                </a:tc>
                <a:extLst>
                  <a:ext uri="{0D108BD9-81ED-4DB2-BD59-A6C34878D82A}">
                    <a16:rowId xmlns:a16="http://schemas.microsoft.com/office/drawing/2014/main" val="246311570"/>
                  </a:ext>
                </a:extLst>
              </a:tr>
              <a:tr h="234442">
                <a:tc>
                  <a:txBody>
                    <a:bodyPr/>
                    <a:lstStyle/>
                    <a:p>
                      <a:r>
                        <a:rPr lang="en-US" sz="1600" dirty="0">
                          <a:latin typeface="Glacial Indifference" pitchFamily="50" charset="0"/>
                        </a:rPr>
                        <a:t>2009</a:t>
                      </a:r>
                    </a:p>
                  </a:txBody>
                  <a:tcPr/>
                </a:tc>
                <a:tc>
                  <a:txBody>
                    <a:bodyPr/>
                    <a:lstStyle/>
                    <a:p>
                      <a:r>
                        <a:rPr lang="en-US" sz="1600" dirty="0">
                          <a:latin typeface="Glacial Indifference" pitchFamily="50" charset="0"/>
                        </a:rPr>
                        <a:t>4,998</a:t>
                      </a:r>
                    </a:p>
                  </a:txBody>
                  <a:tcPr/>
                </a:tc>
                <a:extLst>
                  <a:ext uri="{0D108BD9-81ED-4DB2-BD59-A6C34878D82A}">
                    <a16:rowId xmlns:a16="http://schemas.microsoft.com/office/drawing/2014/main" val="2551337367"/>
                  </a:ext>
                </a:extLst>
              </a:tr>
              <a:tr h="234442">
                <a:tc>
                  <a:txBody>
                    <a:bodyPr/>
                    <a:lstStyle/>
                    <a:p>
                      <a:r>
                        <a:rPr lang="en-US" sz="1600" dirty="0">
                          <a:latin typeface="Glacial Indifference" pitchFamily="50" charset="0"/>
                        </a:rPr>
                        <a:t>2010</a:t>
                      </a:r>
                    </a:p>
                  </a:txBody>
                  <a:tcPr/>
                </a:tc>
                <a:tc>
                  <a:txBody>
                    <a:bodyPr/>
                    <a:lstStyle/>
                    <a:p>
                      <a:r>
                        <a:rPr lang="en-US" sz="1600" dirty="0">
                          <a:latin typeface="Glacial Indifference" pitchFamily="50" charset="0"/>
                        </a:rPr>
                        <a:t>5,065</a:t>
                      </a:r>
                    </a:p>
                  </a:txBody>
                  <a:tcPr/>
                </a:tc>
                <a:extLst>
                  <a:ext uri="{0D108BD9-81ED-4DB2-BD59-A6C34878D82A}">
                    <a16:rowId xmlns:a16="http://schemas.microsoft.com/office/drawing/2014/main" val="1492764097"/>
                  </a:ext>
                </a:extLst>
              </a:tr>
              <a:tr h="255315">
                <a:tc>
                  <a:txBody>
                    <a:bodyPr/>
                    <a:lstStyle/>
                    <a:p>
                      <a:r>
                        <a:rPr lang="en-US" sz="1600" dirty="0">
                          <a:latin typeface="Glacial Indifference" pitchFamily="50" charset="0"/>
                        </a:rPr>
                        <a:t>2011</a:t>
                      </a:r>
                    </a:p>
                  </a:txBody>
                  <a:tcPr/>
                </a:tc>
                <a:tc>
                  <a:txBody>
                    <a:bodyPr/>
                    <a:lstStyle/>
                    <a:p>
                      <a:r>
                        <a:rPr lang="en-US" sz="1600" dirty="0">
                          <a:latin typeface="Glacial Indifference" pitchFamily="50" charset="0"/>
                        </a:rPr>
                        <a:t>4,904</a:t>
                      </a:r>
                    </a:p>
                  </a:txBody>
                  <a:tcPr/>
                </a:tc>
                <a:extLst>
                  <a:ext uri="{0D108BD9-81ED-4DB2-BD59-A6C34878D82A}">
                    <a16:rowId xmlns:a16="http://schemas.microsoft.com/office/drawing/2014/main" val="3599663674"/>
                  </a:ext>
                </a:extLst>
              </a:tr>
              <a:tr h="234442">
                <a:tc>
                  <a:txBody>
                    <a:bodyPr/>
                    <a:lstStyle/>
                    <a:p>
                      <a:r>
                        <a:rPr lang="en-US" sz="1600" dirty="0">
                          <a:latin typeface="Glacial Indifference" pitchFamily="50" charset="0"/>
                        </a:rPr>
                        <a:t>2012</a:t>
                      </a:r>
                    </a:p>
                  </a:txBody>
                  <a:tcPr/>
                </a:tc>
                <a:tc>
                  <a:txBody>
                    <a:bodyPr/>
                    <a:lstStyle/>
                    <a:p>
                      <a:r>
                        <a:rPr lang="en-US" sz="1600" dirty="0">
                          <a:latin typeface="Glacial Indifference" pitchFamily="50" charset="0"/>
                        </a:rPr>
                        <a:t>6,032</a:t>
                      </a:r>
                    </a:p>
                  </a:txBody>
                  <a:tcPr/>
                </a:tc>
                <a:extLst>
                  <a:ext uri="{0D108BD9-81ED-4DB2-BD59-A6C34878D82A}">
                    <a16:rowId xmlns:a16="http://schemas.microsoft.com/office/drawing/2014/main" val="1364606757"/>
                  </a:ext>
                </a:extLst>
              </a:tr>
              <a:tr h="234442">
                <a:tc>
                  <a:txBody>
                    <a:bodyPr/>
                    <a:lstStyle/>
                    <a:p>
                      <a:r>
                        <a:rPr lang="en-US" sz="1600" dirty="0">
                          <a:latin typeface="Glacial Indifference" pitchFamily="50" charset="0"/>
                        </a:rPr>
                        <a:t>2013</a:t>
                      </a:r>
                    </a:p>
                  </a:txBody>
                  <a:tcPr/>
                </a:tc>
                <a:tc>
                  <a:txBody>
                    <a:bodyPr/>
                    <a:lstStyle/>
                    <a:p>
                      <a:r>
                        <a:rPr lang="en-US" sz="1600" dirty="0">
                          <a:latin typeface="Glacial Indifference" pitchFamily="50" charset="0"/>
                        </a:rPr>
                        <a:t>6,654</a:t>
                      </a:r>
                    </a:p>
                  </a:txBody>
                  <a:tcPr/>
                </a:tc>
                <a:extLst>
                  <a:ext uri="{0D108BD9-81ED-4DB2-BD59-A6C34878D82A}">
                    <a16:rowId xmlns:a16="http://schemas.microsoft.com/office/drawing/2014/main" val="3437352805"/>
                  </a:ext>
                </a:extLst>
              </a:tr>
              <a:tr h="234442">
                <a:tc>
                  <a:txBody>
                    <a:bodyPr/>
                    <a:lstStyle/>
                    <a:p>
                      <a:r>
                        <a:rPr lang="en-US" sz="1600" dirty="0">
                          <a:latin typeface="Glacial Indifference" pitchFamily="50" charset="0"/>
                        </a:rPr>
                        <a:t>2014</a:t>
                      </a:r>
                    </a:p>
                  </a:txBody>
                  <a:tcPr/>
                </a:tc>
                <a:tc>
                  <a:txBody>
                    <a:bodyPr/>
                    <a:lstStyle/>
                    <a:p>
                      <a:r>
                        <a:rPr lang="en-US" sz="1600" dirty="0">
                          <a:latin typeface="Glacial Indifference" pitchFamily="50" charset="0"/>
                        </a:rPr>
                        <a:t>6,881</a:t>
                      </a:r>
                    </a:p>
                  </a:txBody>
                  <a:tcPr/>
                </a:tc>
                <a:extLst>
                  <a:ext uri="{0D108BD9-81ED-4DB2-BD59-A6C34878D82A}">
                    <a16:rowId xmlns:a16="http://schemas.microsoft.com/office/drawing/2014/main" val="42978045"/>
                  </a:ext>
                </a:extLst>
              </a:tr>
              <a:tr h="234442">
                <a:tc>
                  <a:txBody>
                    <a:bodyPr/>
                    <a:lstStyle/>
                    <a:p>
                      <a:r>
                        <a:rPr lang="en-US" sz="1600" dirty="0">
                          <a:latin typeface="Glacial Indifference" pitchFamily="50" charset="0"/>
                        </a:rPr>
                        <a:t>2015</a:t>
                      </a:r>
                    </a:p>
                  </a:txBody>
                  <a:tcPr/>
                </a:tc>
                <a:tc>
                  <a:txBody>
                    <a:bodyPr/>
                    <a:lstStyle/>
                    <a:p>
                      <a:r>
                        <a:rPr lang="en-US" sz="1600" dirty="0">
                          <a:latin typeface="Glacial Indifference" pitchFamily="50" charset="0"/>
                        </a:rPr>
                        <a:t>7,527</a:t>
                      </a:r>
                    </a:p>
                  </a:txBody>
                  <a:tcPr/>
                </a:tc>
                <a:extLst>
                  <a:ext uri="{0D108BD9-81ED-4DB2-BD59-A6C34878D82A}">
                    <a16:rowId xmlns:a16="http://schemas.microsoft.com/office/drawing/2014/main" val="3042806762"/>
                  </a:ext>
                </a:extLst>
              </a:tr>
              <a:tr h="234442">
                <a:tc>
                  <a:txBody>
                    <a:bodyPr/>
                    <a:lstStyle/>
                    <a:p>
                      <a:r>
                        <a:rPr lang="en-US" sz="1600" dirty="0">
                          <a:latin typeface="Glacial Indifference" pitchFamily="50" charset="0"/>
                        </a:rPr>
                        <a:t>2016</a:t>
                      </a:r>
                    </a:p>
                  </a:txBody>
                  <a:tcPr/>
                </a:tc>
                <a:tc>
                  <a:txBody>
                    <a:bodyPr/>
                    <a:lstStyle/>
                    <a:p>
                      <a:r>
                        <a:rPr lang="en-US" sz="1600" dirty="0">
                          <a:latin typeface="Glacial Indifference" pitchFamily="50" charset="0"/>
                        </a:rPr>
                        <a:t>7,795</a:t>
                      </a:r>
                    </a:p>
                  </a:txBody>
                  <a:tcPr/>
                </a:tc>
                <a:extLst>
                  <a:ext uri="{0D108BD9-81ED-4DB2-BD59-A6C34878D82A}">
                    <a16:rowId xmlns:a16="http://schemas.microsoft.com/office/drawing/2014/main" val="685948543"/>
                  </a:ext>
                </a:extLst>
              </a:tr>
              <a:tr h="234442">
                <a:tc>
                  <a:txBody>
                    <a:bodyPr/>
                    <a:lstStyle/>
                    <a:p>
                      <a:r>
                        <a:rPr lang="en-US" sz="1600" dirty="0">
                          <a:latin typeface="Glacial Indifference" pitchFamily="50" charset="0"/>
                        </a:rPr>
                        <a:t>2017</a:t>
                      </a:r>
                    </a:p>
                  </a:txBody>
                  <a:tcPr/>
                </a:tc>
                <a:tc>
                  <a:txBody>
                    <a:bodyPr/>
                    <a:lstStyle/>
                    <a:p>
                      <a:r>
                        <a:rPr lang="en-US" sz="1600" dirty="0">
                          <a:latin typeface="Glacial Indifference" pitchFamily="50" charset="0"/>
                        </a:rPr>
                        <a:t>8,972</a:t>
                      </a:r>
                    </a:p>
                  </a:txBody>
                  <a:tcPr/>
                </a:tc>
                <a:extLst>
                  <a:ext uri="{0D108BD9-81ED-4DB2-BD59-A6C34878D82A}">
                    <a16:rowId xmlns:a16="http://schemas.microsoft.com/office/drawing/2014/main" val="2270602174"/>
                  </a:ext>
                </a:extLst>
              </a:tr>
              <a:tr h="234442">
                <a:tc>
                  <a:txBody>
                    <a:bodyPr/>
                    <a:lstStyle/>
                    <a:p>
                      <a:r>
                        <a:rPr lang="en-US" sz="1600" dirty="0">
                          <a:latin typeface="Glacial Indifference" pitchFamily="50" charset="0"/>
                        </a:rPr>
                        <a:t>2018</a:t>
                      </a:r>
                    </a:p>
                  </a:txBody>
                  <a:tcPr/>
                </a:tc>
                <a:tc>
                  <a:txBody>
                    <a:bodyPr/>
                    <a:lstStyle/>
                    <a:p>
                      <a:r>
                        <a:rPr lang="en-US" sz="1600" dirty="0">
                          <a:latin typeface="Glacial Indifference" pitchFamily="50" charset="0"/>
                        </a:rPr>
                        <a:t>10,879</a:t>
                      </a:r>
                    </a:p>
                  </a:txBody>
                  <a:tcPr/>
                </a:tc>
                <a:extLst>
                  <a:ext uri="{0D108BD9-81ED-4DB2-BD59-A6C34878D82A}">
                    <a16:rowId xmlns:a16="http://schemas.microsoft.com/office/drawing/2014/main" val="1569158857"/>
                  </a:ext>
                </a:extLst>
              </a:tr>
              <a:tr h="234442">
                <a:tc>
                  <a:txBody>
                    <a:bodyPr/>
                    <a:lstStyle/>
                    <a:p>
                      <a:r>
                        <a:rPr lang="en-US" sz="1600" dirty="0">
                          <a:latin typeface="Glacial Indifference" pitchFamily="50" charset="0"/>
                        </a:rPr>
                        <a:t>2019</a:t>
                      </a:r>
                    </a:p>
                  </a:txBody>
                  <a:tcPr/>
                </a:tc>
                <a:tc>
                  <a:txBody>
                    <a:bodyPr/>
                    <a:lstStyle/>
                    <a:p>
                      <a:r>
                        <a:rPr lang="en-US" sz="1600" dirty="0">
                          <a:latin typeface="Glacial Indifference" pitchFamily="50" charset="0"/>
                        </a:rPr>
                        <a:t>12,267</a:t>
                      </a:r>
                    </a:p>
                  </a:txBody>
                  <a:tcPr/>
                </a:tc>
                <a:extLst>
                  <a:ext uri="{0D108BD9-81ED-4DB2-BD59-A6C34878D82A}">
                    <a16:rowId xmlns:a16="http://schemas.microsoft.com/office/drawing/2014/main" val="3723384940"/>
                  </a:ext>
                </a:extLst>
              </a:tr>
              <a:tr h="234442">
                <a:tc>
                  <a:txBody>
                    <a:bodyPr/>
                    <a:lstStyle/>
                    <a:p>
                      <a:r>
                        <a:rPr lang="en-US" sz="1600" dirty="0">
                          <a:latin typeface="Glacial Indifference" pitchFamily="50" charset="0"/>
                        </a:rPr>
                        <a:t>2020</a:t>
                      </a:r>
                    </a:p>
                  </a:txBody>
                  <a:tcPr/>
                </a:tc>
                <a:tc>
                  <a:txBody>
                    <a:bodyPr/>
                    <a:lstStyle/>
                    <a:p>
                      <a:r>
                        <a:rPr lang="en-US" sz="1600" dirty="0">
                          <a:latin typeface="Glacial Indifference" pitchFamily="50" charset="0"/>
                        </a:rPr>
                        <a:t>27,163</a:t>
                      </a:r>
                    </a:p>
                  </a:txBody>
                  <a:tcPr/>
                </a:tc>
                <a:extLst>
                  <a:ext uri="{0D108BD9-81ED-4DB2-BD59-A6C34878D82A}">
                    <a16:rowId xmlns:a16="http://schemas.microsoft.com/office/drawing/2014/main" val="459216537"/>
                  </a:ext>
                </a:extLst>
              </a:tr>
              <a:tr h="234442">
                <a:tc>
                  <a:txBody>
                    <a:bodyPr/>
                    <a:lstStyle/>
                    <a:p>
                      <a:r>
                        <a:rPr lang="en-US" sz="1600" dirty="0">
                          <a:latin typeface="Glacial Indifference" pitchFamily="50" charset="0"/>
                        </a:rPr>
                        <a:t>2021</a:t>
                      </a:r>
                    </a:p>
                  </a:txBody>
                  <a:tcPr/>
                </a:tc>
                <a:tc>
                  <a:txBody>
                    <a:bodyPr/>
                    <a:lstStyle/>
                    <a:p>
                      <a:r>
                        <a:rPr lang="en-US" sz="1600" dirty="0">
                          <a:latin typeface="Glacial Indifference" pitchFamily="50" charset="0"/>
                        </a:rPr>
                        <a:t>64,169</a:t>
                      </a:r>
                    </a:p>
                  </a:txBody>
                  <a:tcPr/>
                </a:tc>
                <a:extLst>
                  <a:ext uri="{0D108BD9-81ED-4DB2-BD59-A6C34878D82A}">
                    <a16:rowId xmlns:a16="http://schemas.microsoft.com/office/drawing/2014/main" val="1141191505"/>
                  </a:ext>
                </a:extLst>
              </a:tr>
              <a:tr h="234442">
                <a:tc>
                  <a:txBody>
                    <a:bodyPr/>
                    <a:lstStyle/>
                    <a:p>
                      <a:r>
                        <a:rPr lang="en-US" sz="1600" dirty="0">
                          <a:latin typeface="Glacial Indifference" pitchFamily="50" charset="0"/>
                        </a:rPr>
                        <a:t>2022</a:t>
                      </a:r>
                    </a:p>
                  </a:txBody>
                  <a:tcPr/>
                </a:tc>
                <a:tc>
                  <a:txBody>
                    <a:bodyPr/>
                    <a:lstStyle/>
                    <a:p>
                      <a:r>
                        <a:rPr lang="en-US" sz="1600" dirty="0">
                          <a:latin typeface="Glacial Indifference" pitchFamily="50" charset="0"/>
                        </a:rPr>
                        <a:t>15,913</a:t>
                      </a:r>
                    </a:p>
                  </a:txBody>
                  <a:tcPr/>
                </a:tc>
                <a:extLst>
                  <a:ext uri="{0D108BD9-81ED-4DB2-BD59-A6C34878D82A}">
                    <a16:rowId xmlns:a16="http://schemas.microsoft.com/office/drawing/2014/main" val="1529259740"/>
                  </a:ext>
                </a:extLst>
              </a:tr>
              <a:tr h="234442">
                <a:tc>
                  <a:txBody>
                    <a:bodyPr/>
                    <a:lstStyle/>
                    <a:p>
                      <a:r>
                        <a:rPr lang="en-US" sz="1600" dirty="0">
                          <a:latin typeface="Glacial Indifference" pitchFamily="50" charset="0"/>
                        </a:rPr>
                        <a:t>2023</a:t>
                      </a:r>
                    </a:p>
                  </a:txBody>
                  <a:tcPr/>
                </a:tc>
                <a:tc>
                  <a:txBody>
                    <a:bodyPr/>
                    <a:lstStyle/>
                    <a:p>
                      <a:r>
                        <a:rPr lang="en-US" sz="1600" dirty="0">
                          <a:latin typeface="Glacial Indifference" pitchFamily="50" charset="0"/>
                        </a:rPr>
                        <a:t>22,934</a:t>
                      </a:r>
                    </a:p>
                  </a:txBody>
                  <a:tcPr/>
                </a:tc>
                <a:extLst>
                  <a:ext uri="{0D108BD9-81ED-4DB2-BD59-A6C34878D82A}">
                    <a16:rowId xmlns:a16="http://schemas.microsoft.com/office/drawing/2014/main" val="600825076"/>
                  </a:ext>
                </a:extLst>
              </a:tr>
              <a:tr h="234442">
                <a:tc>
                  <a:txBody>
                    <a:bodyPr/>
                    <a:lstStyle/>
                    <a:p>
                      <a:r>
                        <a:rPr lang="en-US" sz="1600" dirty="0">
                          <a:latin typeface="Glacial Indifference" pitchFamily="50" charset="0"/>
                        </a:rPr>
                        <a:t>2024</a:t>
                      </a:r>
                    </a:p>
                  </a:txBody>
                  <a:tcPr/>
                </a:tc>
                <a:tc>
                  <a:txBody>
                    <a:bodyPr/>
                    <a:lstStyle/>
                    <a:p>
                      <a:r>
                        <a:rPr lang="en-US" sz="1600" dirty="0">
                          <a:latin typeface="Glacial Indifference" pitchFamily="50" charset="0"/>
                        </a:rPr>
                        <a:t>23,080</a:t>
                      </a:r>
                    </a:p>
                  </a:txBody>
                  <a:tcPr/>
                </a:tc>
                <a:extLst>
                  <a:ext uri="{0D108BD9-81ED-4DB2-BD59-A6C34878D82A}">
                    <a16:rowId xmlns:a16="http://schemas.microsoft.com/office/drawing/2014/main" val="4141684676"/>
                  </a:ext>
                </a:extLst>
              </a:tr>
            </a:tbl>
          </a:graphicData>
        </a:graphic>
      </p:graphicFrame>
      <p:sp>
        <p:nvSpPr>
          <p:cNvPr id="12" name="Freeform 52">
            <a:extLst>
              <a:ext uri="{FF2B5EF4-FFF2-40B4-BE49-F238E27FC236}">
                <a16:creationId xmlns:a16="http://schemas.microsoft.com/office/drawing/2014/main" id="{A52E8090-CB34-D41C-8302-A9FE7B11E701}"/>
              </a:ext>
            </a:extLst>
          </p:cNvPr>
          <p:cNvSpPr/>
          <p:nvPr/>
        </p:nvSpPr>
        <p:spPr>
          <a:xfrm>
            <a:off x="7302170" y="111971"/>
            <a:ext cx="2511129" cy="1077373"/>
          </a:xfrm>
          <a:custGeom>
            <a:avLst/>
            <a:gdLst/>
            <a:ahLst/>
            <a:cxnLst/>
            <a:rect l="l" t="t" r="r" b="b"/>
            <a:pathLst>
              <a:path w="5784301" h="2481693">
                <a:moveTo>
                  <a:pt x="0" y="0"/>
                </a:moveTo>
                <a:lnTo>
                  <a:pt x="5784302" y="0"/>
                </a:lnTo>
                <a:lnTo>
                  <a:pt x="5784302" y="2481693"/>
                </a:lnTo>
                <a:lnTo>
                  <a:pt x="0" y="2481693"/>
                </a:lnTo>
                <a:lnTo>
                  <a:pt x="0" y="0"/>
                </a:lnTo>
                <a:close/>
              </a:path>
            </a:pathLst>
          </a:custGeom>
          <a:blipFill>
            <a:blip r:embed="rId4"/>
            <a:stretch>
              <a:fillRect/>
            </a:stretch>
          </a:blipFill>
        </p:spPr>
      </p:sp>
      <p:pic>
        <p:nvPicPr>
          <p:cNvPr id="13" name="Picture 12">
            <a:extLst>
              <a:ext uri="{FF2B5EF4-FFF2-40B4-BE49-F238E27FC236}">
                <a16:creationId xmlns:a16="http://schemas.microsoft.com/office/drawing/2014/main" id="{E45F6A07-2062-5A2C-AB8B-32D7F2745A8F}"/>
              </a:ext>
            </a:extLst>
          </p:cNvPr>
          <p:cNvPicPr>
            <a:picLocks noChangeAspect="1"/>
          </p:cNvPicPr>
          <p:nvPr/>
        </p:nvPicPr>
        <p:blipFill rotWithShape="1">
          <a:blip r:embed="rId5">
            <a:extLst>
              <a:ext uri="{28A0092B-C50C-407E-A947-70E740481C1C}">
                <a14:useLocalDpi xmlns:a14="http://schemas.microsoft.com/office/drawing/2010/main" val="0"/>
              </a:ext>
            </a:extLst>
          </a:blip>
          <a:srcRect l="5042" t="19873"/>
          <a:stretch/>
        </p:blipFill>
        <p:spPr>
          <a:xfrm>
            <a:off x="4837560" y="1644230"/>
            <a:ext cx="7129849" cy="2792242"/>
          </a:xfrm>
          <a:prstGeom prst="rect">
            <a:avLst/>
          </a:prstGeom>
        </p:spPr>
      </p:pic>
      <p:sp>
        <p:nvSpPr>
          <p:cNvPr id="14" name="TextBox 11">
            <a:extLst>
              <a:ext uri="{FF2B5EF4-FFF2-40B4-BE49-F238E27FC236}">
                <a16:creationId xmlns:a16="http://schemas.microsoft.com/office/drawing/2014/main" id="{57B5390E-F2C6-D206-382B-E2A62D1CCEFE}"/>
              </a:ext>
            </a:extLst>
          </p:cNvPr>
          <p:cNvSpPr txBox="1"/>
          <p:nvPr/>
        </p:nvSpPr>
        <p:spPr>
          <a:xfrm>
            <a:off x="5057295" y="5213770"/>
            <a:ext cx="6690378" cy="1046505"/>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lacial Indifference" pitchFamily="50" charset="0"/>
              </a:rPr>
              <a:t>Kenya’s qualifications journey to life with a compelling image of progress and innovation.</a:t>
            </a:r>
          </a:p>
        </p:txBody>
      </p:sp>
    </p:spTree>
    <p:extLst>
      <p:ext uri="{BB962C8B-B14F-4D97-AF65-F5344CB8AC3E}">
        <p14:creationId xmlns:p14="http://schemas.microsoft.com/office/powerpoint/2010/main" val="1557403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FF3"/>
        </a:solidFill>
        <a:effectLst/>
      </p:bgPr>
    </p:bg>
    <p:spTree>
      <p:nvGrpSpPr>
        <p:cNvPr id="1" name="">
          <a:extLst>
            <a:ext uri="{FF2B5EF4-FFF2-40B4-BE49-F238E27FC236}">
              <a16:creationId xmlns:a16="http://schemas.microsoft.com/office/drawing/2014/main" id="{059C652A-42D6-4E5E-276D-C8C07AECCF3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BA29535-59C4-4686-8981-FFA91AEA9B40}"/>
              </a:ext>
            </a:extLst>
          </p:cNvPr>
          <p:cNvGrpSpPr/>
          <p:nvPr/>
        </p:nvGrpSpPr>
        <p:grpSpPr>
          <a:xfrm>
            <a:off x="0" y="0"/>
            <a:ext cx="4639964" cy="6858000"/>
            <a:chOff x="0" y="0"/>
            <a:chExt cx="1078278" cy="1593725"/>
          </a:xfrm>
        </p:grpSpPr>
        <p:sp>
          <p:nvSpPr>
            <p:cNvPr id="3" name="Freeform 3">
              <a:extLst>
                <a:ext uri="{FF2B5EF4-FFF2-40B4-BE49-F238E27FC236}">
                  <a16:creationId xmlns:a16="http://schemas.microsoft.com/office/drawing/2014/main" id="{44898E32-8C35-5CDF-AD0F-2B06C15E30B4}"/>
                </a:ext>
              </a:extLst>
            </p:cNvPr>
            <p:cNvSpPr/>
            <p:nvPr/>
          </p:nvSpPr>
          <p:spPr>
            <a:xfrm>
              <a:off x="0" y="0"/>
              <a:ext cx="1078278" cy="1593725"/>
            </a:xfrm>
            <a:custGeom>
              <a:avLst/>
              <a:gdLst/>
              <a:ahLst/>
              <a:cxnLst/>
              <a:rect l="l" t="t" r="r" b="b"/>
              <a:pathLst>
                <a:path w="1078278" h="1593725">
                  <a:moveTo>
                    <a:pt x="0" y="0"/>
                  </a:moveTo>
                  <a:lnTo>
                    <a:pt x="1078278" y="0"/>
                  </a:lnTo>
                  <a:lnTo>
                    <a:pt x="1078278" y="1593725"/>
                  </a:lnTo>
                  <a:lnTo>
                    <a:pt x="0" y="1593725"/>
                  </a:lnTo>
                  <a:close/>
                </a:path>
              </a:pathLst>
            </a:custGeom>
            <a:blipFill>
              <a:blip r:embed="rId2"/>
              <a:stretch>
                <a:fillRect l="-521" r="-521"/>
              </a:stretch>
            </a:blipFill>
          </p:spPr>
        </p:sp>
      </p:grpSp>
      <p:sp>
        <p:nvSpPr>
          <p:cNvPr id="4" name="Freeform 4">
            <a:extLst>
              <a:ext uri="{FF2B5EF4-FFF2-40B4-BE49-F238E27FC236}">
                <a16:creationId xmlns:a16="http://schemas.microsoft.com/office/drawing/2014/main" id="{9B96724F-099A-3C85-8F9D-A869F85AED1B}"/>
              </a:ext>
            </a:extLst>
          </p:cNvPr>
          <p:cNvSpPr/>
          <p:nvPr/>
        </p:nvSpPr>
        <p:spPr>
          <a:xfrm>
            <a:off x="0" y="0"/>
            <a:ext cx="4639964" cy="6858000"/>
          </a:xfrm>
          <a:custGeom>
            <a:avLst/>
            <a:gdLst/>
            <a:ahLst/>
            <a:cxnLst/>
            <a:rect l="l" t="t" r="r" b="b"/>
            <a:pathLst>
              <a:path w="6959946" h="10287000">
                <a:moveTo>
                  <a:pt x="0" y="0"/>
                </a:moveTo>
                <a:lnTo>
                  <a:pt x="6959946" y="0"/>
                </a:lnTo>
                <a:lnTo>
                  <a:pt x="6959946" y="10287000"/>
                </a:lnTo>
                <a:lnTo>
                  <a:pt x="0" y="10287000"/>
                </a:lnTo>
                <a:lnTo>
                  <a:pt x="0" y="0"/>
                </a:lnTo>
                <a:close/>
              </a:path>
            </a:pathLst>
          </a:custGeom>
          <a:blipFill>
            <a:blip r:embed="rId3"/>
            <a:stretch>
              <a:fillRect l="-28355" r="-103491"/>
            </a:stretch>
          </a:blipFill>
        </p:spPr>
      </p:sp>
      <p:grpSp>
        <p:nvGrpSpPr>
          <p:cNvPr id="5" name="Group 5">
            <a:extLst>
              <a:ext uri="{FF2B5EF4-FFF2-40B4-BE49-F238E27FC236}">
                <a16:creationId xmlns:a16="http://schemas.microsoft.com/office/drawing/2014/main" id="{B182218A-5C1C-A684-4C0D-BBFE375D7F9B}"/>
              </a:ext>
            </a:extLst>
          </p:cNvPr>
          <p:cNvGrpSpPr/>
          <p:nvPr/>
        </p:nvGrpSpPr>
        <p:grpSpPr>
          <a:xfrm>
            <a:off x="234774" y="1196472"/>
            <a:ext cx="80982" cy="1115002"/>
            <a:chOff x="0" y="0"/>
            <a:chExt cx="31993" cy="440495"/>
          </a:xfrm>
        </p:grpSpPr>
        <p:sp>
          <p:nvSpPr>
            <p:cNvPr id="6" name="Freeform 6">
              <a:extLst>
                <a:ext uri="{FF2B5EF4-FFF2-40B4-BE49-F238E27FC236}">
                  <a16:creationId xmlns:a16="http://schemas.microsoft.com/office/drawing/2014/main" id="{49637527-6790-7E9B-6652-F8EBB75A2EE3}"/>
                </a:ext>
              </a:extLst>
            </p:cNvPr>
            <p:cNvSpPr/>
            <p:nvPr/>
          </p:nvSpPr>
          <p:spPr>
            <a:xfrm>
              <a:off x="0" y="0"/>
              <a:ext cx="31993" cy="440495"/>
            </a:xfrm>
            <a:custGeom>
              <a:avLst/>
              <a:gdLst/>
              <a:ahLst/>
              <a:cxnLst/>
              <a:rect l="l" t="t" r="r" b="b"/>
              <a:pathLst>
                <a:path w="31993" h="440495">
                  <a:moveTo>
                    <a:pt x="0" y="0"/>
                  </a:moveTo>
                  <a:lnTo>
                    <a:pt x="31993" y="0"/>
                  </a:lnTo>
                  <a:lnTo>
                    <a:pt x="31993" y="440495"/>
                  </a:lnTo>
                  <a:lnTo>
                    <a:pt x="0" y="440495"/>
                  </a:lnTo>
                  <a:close/>
                </a:path>
              </a:pathLst>
            </a:custGeom>
            <a:solidFill>
              <a:srgbClr val="F9FFF3"/>
            </a:solidFill>
          </p:spPr>
        </p:sp>
        <p:sp>
          <p:nvSpPr>
            <p:cNvPr id="7" name="TextBox 7">
              <a:extLst>
                <a:ext uri="{FF2B5EF4-FFF2-40B4-BE49-F238E27FC236}">
                  <a16:creationId xmlns:a16="http://schemas.microsoft.com/office/drawing/2014/main" id="{8A8FBA15-2EB7-5850-D452-FC422FF54296}"/>
                </a:ext>
              </a:extLst>
            </p:cNvPr>
            <p:cNvSpPr txBox="1"/>
            <p:nvPr/>
          </p:nvSpPr>
          <p:spPr>
            <a:xfrm>
              <a:off x="0" y="-38100"/>
              <a:ext cx="31993" cy="478595"/>
            </a:xfrm>
            <a:prstGeom prst="rect">
              <a:avLst/>
            </a:prstGeom>
          </p:spPr>
          <p:txBody>
            <a:bodyPr lIns="47625" tIns="47625" rIns="47625" bIns="47625" rtlCol="0" anchor="ctr"/>
            <a:lstStyle/>
            <a:p>
              <a:pPr algn="ctr" defTabSz="609630">
                <a:lnSpc>
                  <a:spcPts val="1837"/>
                </a:lnSpc>
              </a:pPr>
              <a:endParaRPr sz="1200">
                <a:solidFill>
                  <a:prstClr val="black"/>
                </a:solidFill>
                <a:latin typeface="Calibri"/>
              </a:endParaRPr>
            </a:p>
          </p:txBody>
        </p:sp>
      </p:grpSp>
      <p:sp>
        <p:nvSpPr>
          <p:cNvPr id="9" name="TextBox 9">
            <a:extLst>
              <a:ext uri="{FF2B5EF4-FFF2-40B4-BE49-F238E27FC236}">
                <a16:creationId xmlns:a16="http://schemas.microsoft.com/office/drawing/2014/main" id="{029D9FE7-7C47-C86D-5CB2-6CEEDB5D70C2}"/>
              </a:ext>
            </a:extLst>
          </p:cNvPr>
          <p:cNvSpPr txBox="1"/>
          <p:nvPr/>
        </p:nvSpPr>
        <p:spPr>
          <a:xfrm>
            <a:off x="377508" y="1048440"/>
            <a:ext cx="4944366" cy="1561068"/>
          </a:xfrm>
          <a:prstGeom prst="rect">
            <a:avLst/>
          </a:prstGeom>
        </p:spPr>
        <p:txBody>
          <a:bodyPr lIns="0" tIns="0" rIns="0" bIns="0" rtlCol="0" anchor="t">
            <a:spAutoFit/>
          </a:bodyPr>
          <a:lstStyle/>
          <a:p>
            <a:pPr defTabSz="609630"/>
            <a:r>
              <a:rPr lang="en-US" sz="5072" b="1" spc="-101" dirty="0">
                <a:solidFill>
                  <a:srgbClr val="F9FFF3"/>
                </a:solidFill>
                <a:latin typeface="Glacial Indifference" pitchFamily="50" charset="0"/>
                <a:ea typeface="Glacial Indifference Bold"/>
                <a:cs typeface="Glacial Indifference Bold"/>
                <a:sym typeface="Glacial Indifference Bold"/>
              </a:rPr>
              <a:t>Qualifications Verification</a:t>
            </a:r>
          </a:p>
        </p:txBody>
      </p:sp>
      <p:sp>
        <p:nvSpPr>
          <p:cNvPr id="10" name="TextBox 10">
            <a:extLst>
              <a:ext uri="{FF2B5EF4-FFF2-40B4-BE49-F238E27FC236}">
                <a16:creationId xmlns:a16="http://schemas.microsoft.com/office/drawing/2014/main" id="{C18728C8-9028-ADE7-C77F-78DA42ED07F4}"/>
              </a:ext>
            </a:extLst>
          </p:cNvPr>
          <p:cNvSpPr txBox="1"/>
          <p:nvPr/>
        </p:nvSpPr>
        <p:spPr>
          <a:xfrm>
            <a:off x="519286" y="632550"/>
            <a:ext cx="3505139" cy="228717"/>
          </a:xfrm>
          <a:prstGeom prst="rect">
            <a:avLst/>
          </a:prstGeom>
        </p:spPr>
        <p:txBody>
          <a:bodyPr lIns="0" tIns="0" rIns="0" bIns="0" rtlCol="0" anchor="t">
            <a:spAutoFit/>
          </a:bodyPr>
          <a:lstStyle/>
          <a:p>
            <a:pPr defTabSz="609630">
              <a:lnSpc>
                <a:spcPts val="1692"/>
              </a:lnSpc>
            </a:pPr>
            <a:r>
              <a:rPr lang="en-US" sz="1781" spc="75" dirty="0">
                <a:solidFill>
                  <a:srgbClr val="E7EDE4"/>
                </a:solidFill>
                <a:latin typeface="Glacial Indifference" pitchFamily="50" charset="0"/>
                <a:ea typeface="DM Sans"/>
                <a:cs typeface="DM Sans"/>
                <a:sym typeface="DM Sans"/>
              </a:rPr>
              <a:t>ANALYTICS &amp; ALIGNMENT</a:t>
            </a:r>
          </a:p>
        </p:txBody>
      </p:sp>
      <p:sp>
        <p:nvSpPr>
          <p:cNvPr id="11" name="Freeform 52">
            <a:extLst>
              <a:ext uri="{FF2B5EF4-FFF2-40B4-BE49-F238E27FC236}">
                <a16:creationId xmlns:a16="http://schemas.microsoft.com/office/drawing/2014/main" id="{9F2B686C-B97A-2395-DFA5-D6733FE037A9}"/>
              </a:ext>
            </a:extLst>
          </p:cNvPr>
          <p:cNvSpPr/>
          <p:nvPr/>
        </p:nvSpPr>
        <p:spPr>
          <a:xfrm>
            <a:off x="7302170" y="111971"/>
            <a:ext cx="2511129" cy="1077373"/>
          </a:xfrm>
          <a:custGeom>
            <a:avLst/>
            <a:gdLst/>
            <a:ahLst/>
            <a:cxnLst/>
            <a:rect l="l" t="t" r="r" b="b"/>
            <a:pathLst>
              <a:path w="5784301" h="2481693">
                <a:moveTo>
                  <a:pt x="0" y="0"/>
                </a:moveTo>
                <a:lnTo>
                  <a:pt x="5784302" y="0"/>
                </a:lnTo>
                <a:lnTo>
                  <a:pt x="5784302" y="2481693"/>
                </a:lnTo>
                <a:lnTo>
                  <a:pt x="0" y="2481693"/>
                </a:lnTo>
                <a:lnTo>
                  <a:pt x="0" y="0"/>
                </a:lnTo>
                <a:close/>
              </a:path>
            </a:pathLst>
          </a:custGeom>
          <a:blipFill>
            <a:blip r:embed="rId4"/>
            <a:stretch>
              <a:fillRect/>
            </a:stretch>
          </a:blipFill>
        </p:spPr>
      </p:sp>
      <p:pic>
        <p:nvPicPr>
          <p:cNvPr id="13" name="Picture 12">
            <a:extLst>
              <a:ext uri="{FF2B5EF4-FFF2-40B4-BE49-F238E27FC236}">
                <a16:creationId xmlns:a16="http://schemas.microsoft.com/office/drawing/2014/main" id="{277C28D3-9369-254C-6C80-F59567EEF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9964" y="1409294"/>
            <a:ext cx="7400496" cy="4157712"/>
          </a:xfrm>
          <a:prstGeom prst="rect">
            <a:avLst/>
          </a:prstGeom>
        </p:spPr>
      </p:pic>
    </p:spTree>
    <p:extLst>
      <p:ext uri="{BB962C8B-B14F-4D97-AF65-F5344CB8AC3E}">
        <p14:creationId xmlns:p14="http://schemas.microsoft.com/office/powerpoint/2010/main" val="4012045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FF3"/>
        </a:solidFill>
        <a:effectLst/>
      </p:bgPr>
    </p:bg>
    <p:spTree>
      <p:nvGrpSpPr>
        <p:cNvPr id="1" name="">
          <a:extLst>
            <a:ext uri="{FF2B5EF4-FFF2-40B4-BE49-F238E27FC236}">
              <a16:creationId xmlns:a16="http://schemas.microsoft.com/office/drawing/2014/main" id="{6E66A86C-87A4-E26B-1128-FB7DBE9BEB6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07179CD-8DFB-9640-C173-C2C9FA26396C}"/>
              </a:ext>
            </a:extLst>
          </p:cNvPr>
          <p:cNvGrpSpPr/>
          <p:nvPr/>
        </p:nvGrpSpPr>
        <p:grpSpPr>
          <a:xfrm>
            <a:off x="0" y="0"/>
            <a:ext cx="4639964" cy="6858000"/>
            <a:chOff x="0" y="0"/>
            <a:chExt cx="1078278" cy="1593725"/>
          </a:xfrm>
        </p:grpSpPr>
        <p:sp>
          <p:nvSpPr>
            <p:cNvPr id="3" name="Freeform 3">
              <a:extLst>
                <a:ext uri="{FF2B5EF4-FFF2-40B4-BE49-F238E27FC236}">
                  <a16:creationId xmlns:a16="http://schemas.microsoft.com/office/drawing/2014/main" id="{A899FFA6-4103-FBBA-0282-1357D6875D31}"/>
                </a:ext>
              </a:extLst>
            </p:cNvPr>
            <p:cNvSpPr/>
            <p:nvPr/>
          </p:nvSpPr>
          <p:spPr>
            <a:xfrm>
              <a:off x="0" y="0"/>
              <a:ext cx="1078278" cy="1593725"/>
            </a:xfrm>
            <a:custGeom>
              <a:avLst/>
              <a:gdLst/>
              <a:ahLst/>
              <a:cxnLst/>
              <a:rect l="l" t="t" r="r" b="b"/>
              <a:pathLst>
                <a:path w="1078278" h="1593725">
                  <a:moveTo>
                    <a:pt x="0" y="0"/>
                  </a:moveTo>
                  <a:lnTo>
                    <a:pt x="1078278" y="0"/>
                  </a:lnTo>
                  <a:lnTo>
                    <a:pt x="1078278" y="1593725"/>
                  </a:lnTo>
                  <a:lnTo>
                    <a:pt x="0" y="1593725"/>
                  </a:lnTo>
                  <a:close/>
                </a:path>
              </a:pathLst>
            </a:custGeom>
            <a:blipFill>
              <a:blip r:embed="rId2"/>
              <a:stretch>
                <a:fillRect l="-521" r="-521"/>
              </a:stretch>
            </a:blipFill>
          </p:spPr>
        </p:sp>
      </p:grpSp>
      <p:sp>
        <p:nvSpPr>
          <p:cNvPr id="4" name="Freeform 4">
            <a:extLst>
              <a:ext uri="{FF2B5EF4-FFF2-40B4-BE49-F238E27FC236}">
                <a16:creationId xmlns:a16="http://schemas.microsoft.com/office/drawing/2014/main" id="{AF7FB5A2-0820-8A25-0FFD-378A8624EC0D}"/>
              </a:ext>
            </a:extLst>
          </p:cNvPr>
          <p:cNvSpPr/>
          <p:nvPr/>
        </p:nvSpPr>
        <p:spPr>
          <a:xfrm>
            <a:off x="0" y="0"/>
            <a:ext cx="4639964" cy="6858000"/>
          </a:xfrm>
          <a:custGeom>
            <a:avLst/>
            <a:gdLst/>
            <a:ahLst/>
            <a:cxnLst/>
            <a:rect l="l" t="t" r="r" b="b"/>
            <a:pathLst>
              <a:path w="6959946" h="10287000">
                <a:moveTo>
                  <a:pt x="0" y="0"/>
                </a:moveTo>
                <a:lnTo>
                  <a:pt x="6959946" y="0"/>
                </a:lnTo>
                <a:lnTo>
                  <a:pt x="6959946" y="10287000"/>
                </a:lnTo>
                <a:lnTo>
                  <a:pt x="0" y="10287000"/>
                </a:lnTo>
                <a:lnTo>
                  <a:pt x="0" y="0"/>
                </a:lnTo>
                <a:close/>
              </a:path>
            </a:pathLst>
          </a:custGeom>
          <a:blipFill>
            <a:blip r:embed="rId3"/>
            <a:stretch>
              <a:fillRect l="-28355" r="-103491"/>
            </a:stretch>
          </a:blipFill>
        </p:spPr>
      </p:sp>
      <p:grpSp>
        <p:nvGrpSpPr>
          <p:cNvPr id="5" name="Group 5">
            <a:extLst>
              <a:ext uri="{FF2B5EF4-FFF2-40B4-BE49-F238E27FC236}">
                <a16:creationId xmlns:a16="http://schemas.microsoft.com/office/drawing/2014/main" id="{489B36B1-0489-DA63-8219-CCABB40A38CF}"/>
              </a:ext>
            </a:extLst>
          </p:cNvPr>
          <p:cNvGrpSpPr/>
          <p:nvPr/>
        </p:nvGrpSpPr>
        <p:grpSpPr>
          <a:xfrm>
            <a:off x="234774" y="1196472"/>
            <a:ext cx="80982" cy="1115002"/>
            <a:chOff x="0" y="0"/>
            <a:chExt cx="31993" cy="440495"/>
          </a:xfrm>
        </p:grpSpPr>
        <p:sp>
          <p:nvSpPr>
            <p:cNvPr id="6" name="Freeform 6">
              <a:extLst>
                <a:ext uri="{FF2B5EF4-FFF2-40B4-BE49-F238E27FC236}">
                  <a16:creationId xmlns:a16="http://schemas.microsoft.com/office/drawing/2014/main" id="{1BA82624-9F18-4390-7CB0-EA93EF12C6E8}"/>
                </a:ext>
              </a:extLst>
            </p:cNvPr>
            <p:cNvSpPr/>
            <p:nvPr/>
          </p:nvSpPr>
          <p:spPr>
            <a:xfrm>
              <a:off x="0" y="0"/>
              <a:ext cx="31993" cy="440495"/>
            </a:xfrm>
            <a:custGeom>
              <a:avLst/>
              <a:gdLst/>
              <a:ahLst/>
              <a:cxnLst/>
              <a:rect l="l" t="t" r="r" b="b"/>
              <a:pathLst>
                <a:path w="31993" h="440495">
                  <a:moveTo>
                    <a:pt x="0" y="0"/>
                  </a:moveTo>
                  <a:lnTo>
                    <a:pt x="31993" y="0"/>
                  </a:lnTo>
                  <a:lnTo>
                    <a:pt x="31993" y="440495"/>
                  </a:lnTo>
                  <a:lnTo>
                    <a:pt x="0" y="440495"/>
                  </a:lnTo>
                  <a:close/>
                </a:path>
              </a:pathLst>
            </a:custGeom>
            <a:solidFill>
              <a:srgbClr val="F9FFF3"/>
            </a:solidFill>
          </p:spPr>
        </p:sp>
        <p:sp>
          <p:nvSpPr>
            <p:cNvPr id="7" name="TextBox 7">
              <a:extLst>
                <a:ext uri="{FF2B5EF4-FFF2-40B4-BE49-F238E27FC236}">
                  <a16:creationId xmlns:a16="http://schemas.microsoft.com/office/drawing/2014/main" id="{BF009C4E-85D8-85B1-0310-900DAC291317}"/>
                </a:ext>
              </a:extLst>
            </p:cNvPr>
            <p:cNvSpPr txBox="1"/>
            <p:nvPr/>
          </p:nvSpPr>
          <p:spPr>
            <a:xfrm>
              <a:off x="0" y="-38100"/>
              <a:ext cx="31993" cy="478595"/>
            </a:xfrm>
            <a:prstGeom prst="rect">
              <a:avLst/>
            </a:prstGeom>
          </p:spPr>
          <p:txBody>
            <a:bodyPr lIns="47625" tIns="47625" rIns="47625" bIns="47625" rtlCol="0" anchor="ctr"/>
            <a:lstStyle/>
            <a:p>
              <a:pPr algn="ctr" defTabSz="609630">
                <a:lnSpc>
                  <a:spcPts val="1837"/>
                </a:lnSpc>
              </a:pPr>
              <a:endParaRPr sz="1200">
                <a:solidFill>
                  <a:prstClr val="black"/>
                </a:solidFill>
                <a:latin typeface="Calibri"/>
              </a:endParaRPr>
            </a:p>
          </p:txBody>
        </p:sp>
      </p:grpSp>
      <p:sp>
        <p:nvSpPr>
          <p:cNvPr id="9" name="TextBox 9">
            <a:extLst>
              <a:ext uri="{FF2B5EF4-FFF2-40B4-BE49-F238E27FC236}">
                <a16:creationId xmlns:a16="http://schemas.microsoft.com/office/drawing/2014/main" id="{C9FBF3FE-56D7-C6B0-646F-D328B28E6B63}"/>
              </a:ext>
            </a:extLst>
          </p:cNvPr>
          <p:cNvSpPr txBox="1"/>
          <p:nvPr/>
        </p:nvSpPr>
        <p:spPr>
          <a:xfrm>
            <a:off x="353445" y="1048440"/>
            <a:ext cx="4944366" cy="1561068"/>
          </a:xfrm>
          <a:prstGeom prst="rect">
            <a:avLst/>
          </a:prstGeom>
        </p:spPr>
        <p:txBody>
          <a:bodyPr lIns="0" tIns="0" rIns="0" bIns="0" rtlCol="0" anchor="t">
            <a:spAutoFit/>
          </a:bodyPr>
          <a:lstStyle/>
          <a:p>
            <a:pPr defTabSz="609630"/>
            <a:r>
              <a:rPr lang="en-US" sz="5072" b="1" spc="-101" dirty="0">
                <a:solidFill>
                  <a:srgbClr val="F9FFF3"/>
                </a:solidFill>
                <a:latin typeface="Glacial Indifference" pitchFamily="50" charset="0"/>
                <a:ea typeface="Glacial Indifference Bold"/>
                <a:cs typeface="Glacial Indifference Bold"/>
                <a:sym typeface="Glacial Indifference Bold"/>
              </a:rPr>
              <a:t>Credential Authentication</a:t>
            </a:r>
          </a:p>
        </p:txBody>
      </p:sp>
      <p:sp>
        <p:nvSpPr>
          <p:cNvPr id="10" name="TextBox 10">
            <a:extLst>
              <a:ext uri="{FF2B5EF4-FFF2-40B4-BE49-F238E27FC236}">
                <a16:creationId xmlns:a16="http://schemas.microsoft.com/office/drawing/2014/main" id="{0C7614BE-D31A-C9CE-9923-EFC0FA70D47A}"/>
              </a:ext>
            </a:extLst>
          </p:cNvPr>
          <p:cNvSpPr txBox="1"/>
          <p:nvPr/>
        </p:nvSpPr>
        <p:spPr>
          <a:xfrm>
            <a:off x="519286" y="632550"/>
            <a:ext cx="3505139" cy="228717"/>
          </a:xfrm>
          <a:prstGeom prst="rect">
            <a:avLst/>
          </a:prstGeom>
        </p:spPr>
        <p:txBody>
          <a:bodyPr lIns="0" tIns="0" rIns="0" bIns="0" rtlCol="0" anchor="t">
            <a:spAutoFit/>
          </a:bodyPr>
          <a:lstStyle/>
          <a:p>
            <a:pPr defTabSz="609630">
              <a:lnSpc>
                <a:spcPts val="1692"/>
              </a:lnSpc>
            </a:pPr>
            <a:r>
              <a:rPr lang="en-US" sz="1781" spc="75" dirty="0">
                <a:solidFill>
                  <a:srgbClr val="E7EDE4"/>
                </a:solidFill>
                <a:latin typeface="Glacial Indifference" pitchFamily="50" charset="0"/>
                <a:ea typeface="DM Sans"/>
                <a:cs typeface="DM Sans"/>
                <a:sym typeface="DM Sans"/>
              </a:rPr>
              <a:t>ANALYTICS &amp; ALIGNMENT</a:t>
            </a:r>
          </a:p>
        </p:txBody>
      </p:sp>
      <p:sp>
        <p:nvSpPr>
          <p:cNvPr id="11" name="Freeform 52">
            <a:extLst>
              <a:ext uri="{FF2B5EF4-FFF2-40B4-BE49-F238E27FC236}">
                <a16:creationId xmlns:a16="http://schemas.microsoft.com/office/drawing/2014/main" id="{A8C19B95-C63A-42DC-B41C-21A62EA743D9}"/>
              </a:ext>
            </a:extLst>
          </p:cNvPr>
          <p:cNvSpPr/>
          <p:nvPr/>
        </p:nvSpPr>
        <p:spPr>
          <a:xfrm>
            <a:off x="7302170" y="111971"/>
            <a:ext cx="2511129" cy="1077373"/>
          </a:xfrm>
          <a:custGeom>
            <a:avLst/>
            <a:gdLst/>
            <a:ahLst/>
            <a:cxnLst/>
            <a:rect l="l" t="t" r="r" b="b"/>
            <a:pathLst>
              <a:path w="5784301" h="2481693">
                <a:moveTo>
                  <a:pt x="0" y="0"/>
                </a:moveTo>
                <a:lnTo>
                  <a:pt x="5784302" y="0"/>
                </a:lnTo>
                <a:lnTo>
                  <a:pt x="5784302" y="2481693"/>
                </a:lnTo>
                <a:lnTo>
                  <a:pt x="0" y="2481693"/>
                </a:lnTo>
                <a:lnTo>
                  <a:pt x="0" y="0"/>
                </a:lnTo>
                <a:close/>
              </a:path>
            </a:pathLst>
          </a:custGeom>
          <a:blipFill>
            <a:blip r:embed="rId4"/>
            <a:stretch>
              <a:fillRect/>
            </a:stretch>
          </a:blipFill>
        </p:spPr>
      </p:sp>
      <p:pic>
        <p:nvPicPr>
          <p:cNvPr id="8" name="Picture 7">
            <a:extLst>
              <a:ext uri="{FF2B5EF4-FFF2-40B4-BE49-F238E27FC236}">
                <a16:creationId xmlns:a16="http://schemas.microsoft.com/office/drawing/2014/main" id="{0E032E87-041A-7EEF-3059-6FFA6C1FF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738" y="1362308"/>
            <a:ext cx="7082488" cy="5182873"/>
          </a:xfrm>
          <a:prstGeom prst="rect">
            <a:avLst/>
          </a:prstGeom>
        </p:spPr>
      </p:pic>
    </p:spTree>
    <p:extLst>
      <p:ext uri="{BB962C8B-B14F-4D97-AF65-F5344CB8AC3E}">
        <p14:creationId xmlns:p14="http://schemas.microsoft.com/office/powerpoint/2010/main" val="3298806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sp>
      <p:sp>
        <p:nvSpPr>
          <p:cNvPr id="3" name="Freeform 3"/>
          <p:cNvSpPr/>
          <p:nvPr/>
        </p:nvSpPr>
        <p:spPr>
          <a:xfrm>
            <a:off x="-1" y="-7612423"/>
            <a:ext cx="14205858" cy="14775223"/>
          </a:xfrm>
          <a:custGeom>
            <a:avLst/>
            <a:gdLst/>
            <a:ahLst/>
            <a:cxnLst/>
            <a:rect l="l" t="t" r="r" b="b"/>
            <a:pathLst>
              <a:path w="10047151" h="22162834">
                <a:moveTo>
                  <a:pt x="0" y="0"/>
                </a:moveTo>
                <a:lnTo>
                  <a:pt x="10047151" y="0"/>
                </a:lnTo>
                <a:lnTo>
                  <a:pt x="10047151" y="22162834"/>
                </a:lnTo>
                <a:lnTo>
                  <a:pt x="0" y="22162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40648" y="236240"/>
            <a:ext cx="5999731" cy="600303"/>
            <a:chOff x="0" y="0"/>
            <a:chExt cx="812800" cy="355673"/>
          </a:xfrm>
        </p:grpSpPr>
        <p:sp>
          <p:nvSpPr>
            <p:cNvPr id="5" name="Freeform 5"/>
            <p:cNvSpPr/>
            <p:nvPr/>
          </p:nvSpPr>
          <p:spPr>
            <a:xfrm>
              <a:off x="0" y="0"/>
              <a:ext cx="812800" cy="355673"/>
            </a:xfrm>
            <a:custGeom>
              <a:avLst/>
              <a:gdLst/>
              <a:ahLst/>
              <a:cxnLst/>
              <a:rect l="l" t="t" r="r" b="b"/>
              <a:pathLst>
                <a:path w="812800" h="355673">
                  <a:moveTo>
                    <a:pt x="0" y="0"/>
                  </a:moveTo>
                  <a:lnTo>
                    <a:pt x="812800" y="0"/>
                  </a:lnTo>
                  <a:lnTo>
                    <a:pt x="812800" y="355673"/>
                  </a:lnTo>
                  <a:lnTo>
                    <a:pt x="0" y="355673"/>
                  </a:lnTo>
                  <a:close/>
                </a:path>
              </a:pathLst>
            </a:custGeom>
            <a:solidFill>
              <a:srgbClr val="000000">
                <a:alpha val="0"/>
              </a:srgbClr>
            </a:solidFill>
            <a:ln w="38100" cap="sq">
              <a:solidFill>
                <a:srgbClr val="FFFFFF"/>
              </a:solidFill>
              <a:prstDash val="solid"/>
              <a:miter/>
            </a:ln>
          </p:spPr>
        </p:sp>
        <p:sp>
          <p:nvSpPr>
            <p:cNvPr id="6" name="TextBox 6"/>
            <p:cNvSpPr txBox="1"/>
            <p:nvPr/>
          </p:nvSpPr>
          <p:spPr>
            <a:xfrm>
              <a:off x="0" y="-38100"/>
              <a:ext cx="812800" cy="39377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337521" y="277429"/>
            <a:ext cx="9656710" cy="883319"/>
          </a:xfrm>
          <a:prstGeom prst="rect">
            <a:avLst/>
          </a:prstGeom>
        </p:spPr>
        <p:txBody>
          <a:bodyPr wrap="square" lIns="0" tIns="0" rIns="0" bIns="0" rtlCol="0" anchor="t">
            <a:spAutoFit/>
          </a:bodyPr>
          <a:lstStyle/>
          <a:p>
            <a:pPr defTabSz="609630">
              <a:lnSpc>
                <a:spcPts val="3618"/>
              </a:lnSpc>
              <a:spcBef>
                <a:spcPct val="0"/>
              </a:spcBef>
            </a:pPr>
            <a:r>
              <a:rPr lang="en-US" sz="2000" b="1" dirty="0">
                <a:solidFill>
                  <a:srgbClr val="F8CF40"/>
                </a:solidFill>
                <a:latin typeface="Glacial Indifference" pitchFamily="50" charset="0"/>
                <a:ea typeface="Canva Sans Bold"/>
                <a:cs typeface="Canva Sans Bold"/>
                <a:sym typeface="Canva Sans Bold"/>
              </a:rPr>
              <a:t>Qualification Alignment &amp; Validation (QAV) Portal</a:t>
            </a:r>
            <a:br>
              <a:rPr lang="en-US" sz="2000" b="1" dirty="0">
                <a:solidFill>
                  <a:srgbClr val="F8CF40"/>
                </a:solidFill>
                <a:latin typeface="Glacial Indifference" pitchFamily="50" charset="0"/>
                <a:ea typeface="Canva Sans Bold"/>
                <a:cs typeface="Canva Sans Bold"/>
                <a:sym typeface="Canva Sans Bold"/>
              </a:rPr>
            </a:br>
            <a:endParaRPr lang="en-US" sz="2000" b="1" dirty="0">
              <a:solidFill>
                <a:srgbClr val="F8CF40"/>
              </a:solidFill>
              <a:latin typeface="Glacial Indifference" pitchFamily="50" charset="0"/>
              <a:ea typeface="Canva Sans Bold"/>
              <a:cs typeface="Canva Sans Bold"/>
              <a:sym typeface="Canva Sans Bold"/>
            </a:endParaRPr>
          </a:p>
        </p:txBody>
      </p:sp>
      <p:sp>
        <p:nvSpPr>
          <p:cNvPr id="22" name="TextBox 10">
            <a:extLst>
              <a:ext uri="{FF2B5EF4-FFF2-40B4-BE49-F238E27FC236}">
                <a16:creationId xmlns:a16="http://schemas.microsoft.com/office/drawing/2014/main" id="{E59066D1-E99F-F0D4-FE6F-4DBB3E93987C}"/>
              </a:ext>
            </a:extLst>
          </p:cNvPr>
          <p:cNvSpPr txBox="1"/>
          <p:nvPr/>
        </p:nvSpPr>
        <p:spPr>
          <a:xfrm>
            <a:off x="305437" y="923058"/>
            <a:ext cx="6592668" cy="1187697"/>
          </a:xfrm>
          <a:prstGeom prst="rect">
            <a:avLst/>
          </a:prstGeom>
        </p:spPr>
        <p:txBody>
          <a:bodyPr wrap="square" lIns="0" tIns="0" rIns="0" bIns="0" rtlCol="0" anchor="t">
            <a:spAutoFit/>
          </a:bodyPr>
          <a:lstStyle/>
          <a:p>
            <a:pPr defTabSz="609630">
              <a:lnSpc>
                <a:spcPct val="150000"/>
              </a:lnSpc>
            </a:pPr>
            <a:r>
              <a:rPr lang="en-US" sz="1781" spc="75" dirty="0">
                <a:solidFill>
                  <a:srgbClr val="E7EDE4"/>
                </a:solidFill>
                <a:latin typeface="Glacial Indifference" pitchFamily="50" charset="0"/>
                <a:ea typeface="DM Sans"/>
                <a:cs typeface="DM Sans"/>
                <a:sym typeface="DM Sans"/>
              </a:rPr>
              <a:t>The QAV Portal is an online platform developed by KNQA to facilitate the submission, alignment, and validation of both national and foreign qualifications</a:t>
            </a:r>
          </a:p>
        </p:txBody>
      </p:sp>
      <p:sp>
        <p:nvSpPr>
          <p:cNvPr id="23" name="TextBox 10">
            <a:extLst>
              <a:ext uri="{FF2B5EF4-FFF2-40B4-BE49-F238E27FC236}">
                <a16:creationId xmlns:a16="http://schemas.microsoft.com/office/drawing/2014/main" id="{88CEEE24-7915-8C96-1E0D-A3434C0794C8}"/>
              </a:ext>
            </a:extLst>
          </p:cNvPr>
          <p:cNvSpPr txBox="1"/>
          <p:nvPr/>
        </p:nvSpPr>
        <p:spPr>
          <a:xfrm>
            <a:off x="305437" y="2348688"/>
            <a:ext cx="6592668" cy="1370247"/>
          </a:xfrm>
          <a:prstGeom prst="rect">
            <a:avLst/>
          </a:prstGeom>
        </p:spPr>
        <p:txBody>
          <a:bodyPr wrap="square" lIns="0" tIns="0" rIns="0" bIns="0" rtlCol="0" anchor="t">
            <a:spAutoFit/>
          </a:bodyPr>
          <a:lstStyle/>
          <a:p>
            <a:pPr defTabSz="609630"/>
            <a:r>
              <a:rPr lang="en-US" sz="1781" spc="75" dirty="0">
                <a:solidFill>
                  <a:srgbClr val="E7EDE4"/>
                </a:solidFill>
                <a:latin typeface="Glacial Indifference" pitchFamily="50" charset="0"/>
                <a:ea typeface="DM Sans"/>
                <a:cs typeface="DM Sans"/>
                <a:sym typeface="DM Sans"/>
              </a:rPr>
              <a:t>The QAV Portal is an automated online system established by KNQA to facilitate the submission and processing through alignment and validation—of both national and foreign qualifications into the Kenya National Qualifications Framework (KNQF).</a:t>
            </a:r>
          </a:p>
        </p:txBody>
      </p:sp>
      <p:sp>
        <p:nvSpPr>
          <p:cNvPr id="24" name="TextBox 10">
            <a:extLst>
              <a:ext uri="{FF2B5EF4-FFF2-40B4-BE49-F238E27FC236}">
                <a16:creationId xmlns:a16="http://schemas.microsoft.com/office/drawing/2014/main" id="{99484E5B-204B-117C-AD0B-3CF34DA39594}"/>
              </a:ext>
            </a:extLst>
          </p:cNvPr>
          <p:cNvSpPr txBox="1"/>
          <p:nvPr/>
        </p:nvSpPr>
        <p:spPr>
          <a:xfrm>
            <a:off x="257311" y="4032654"/>
            <a:ext cx="7122057" cy="2740494"/>
          </a:xfrm>
          <a:prstGeom prst="rect">
            <a:avLst/>
          </a:prstGeom>
        </p:spPr>
        <p:txBody>
          <a:bodyPr wrap="square" lIns="0" tIns="0" rIns="0" bIns="0" rtlCol="0" anchor="t">
            <a:spAutoFit/>
          </a:bodyPr>
          <a:lstStyle/>
          <a:p>
            <a:pPr defTabSz="609630"/>
            <a:r>
              <a:rPr lang="en-US" sz="1781" b="1" spc="75" dirty="0">
                <a:solidFill>
                  <a:srgbClr val="FFFF00"/>
                </a:solidFill>
                <a:latin typeface="Glacial Indifference" pitchFamily="50" charset="0"/>
                <a:ea typeface="DM Sans"/>
                <a:cs typeface="DM Sans"/>
                <a:sym typeface="DM Sans"/>
              </a:rPr>
              <a:t>Key Features:</a:t>
            </a:r>
          </a:p>
          <a:p>
            <a:pPr marL="285750" indent="-285750" defTabSz="609630">
              <a:buFont typeface="Arial" panose="020B0604020202020204" pitchFamily="34" charset="0"/>
              <a:buChar char="•"/>
            </a:pPr>
            <a:r>
              <a:rPr lang="en-US" sz="1781" spc="75" dirty="0">
                <a:solidFill>
                  <a:srgbClr val="E7EDE4"/>
                </a:solidFill>
                <a:latin typeface="Glacial Indifference" pitchFamily="50" charset="0"/>
                <a:ea typeface="DM Sans"/>
                <a:cs typeface="DM Sans"/>
                <a:sym typeface="DM Sans"/>
              </a:rPr>
              <a:t>Allows applicants to create personal profiles, upload documents, and make payments online.</a:t>
            </a:r>
          </a:p>
          <a:p>
            <a:pPr marL="285750" indent="-285750" defTabSz="609630">
              <a:buFont typeface="Arial" panose="020B0604020202020204" pitchFamily="34" charset="0"/>
              <a:buChar char="•"/>
            </a:pPr>
            <a:r>
              <a:rPr lang="en-US" sz="1781" spc="75" dirty="0">
                <a:solidFill>
                  <a:srgbClr val="E7EDE4"/>
                </a:solidFill>
                <a:latin typeface="Glacial Indifference" pitchFamily="50" charset="0"/>
                <a:ea typeface="DM Sans"/>
                <a:cs typeface="DM Sans"/>
                <a:sym typeface="DM Sans"/>
              </a:rPr>
              <a:t>Ensures only qualifications that meet KNQA standards are validated and aligned to the KNQF framework</a:t>
            </a:r>
          </a:p>
          <a:p>
            <a:pPr marL="285750" indent="-285750" defTabSz="609630">
              <a:buFont typeface="Arial" panose="020B0604020202020204" pitchFamily="34" charset="0"/>
              <a:buChar char="•"/>
            </a:pPr>
            <a:r>
              <a:rPr lang="en-US" sz="1781" spc="75" dirty="0">
                <a:solidFill>
                  <a:srgbClr val="E7EDE4"/>
                </a:solidFill>
                <a:latin typeface="Glacial Indifference" pitchFamily="50" charset="0"/>
                <a:ea typeface="DM Sans"/>
                <a:cs typeface="DM Sans"/>
                <a:sym typeface="DM Sans"/>
              </a:rPr>
              <a:t>Validated qualifications are admitted into the National Qualifications Database (NQD).</a:t>
            </a:r>
            <a:br>
              <a:rPr lang="en-US" sz="1781" spc="75" dirty="0">
                <a:solidFill>
                  <a:srgbClr val="E7EDE4"/>
                </a:solidFill>
                <a:latin typeface="Glacial Indifference" pitchFamily="50" charset="0"/>
                <a:ea typeface="DM Sans"/>
                <a:cs typeface="DM Sans"/>
                <a:sym typeface="DM Sans"/>
              </a:rPr>
            </a:br>
            <a:endParaRPr lang="en-US" sz="1781" spc="75" dirty="0">
              <a:solidFill>
                <a:srgbClr val="E7EDE4"/>
              </a:solidFill>
              <a:latin typeface="Glacial Indifference" pitchFamily="50" charset="0"/>
              <a:ea typeface="DM Sans"/>
              <a:cs typeface="DM Sans"/>
              <a:sym typeface="DM Sans"/>
            </a:endParaRPr>
          </a:p>
          <a:p>
            <a:pPr defTabSz="609630"/>
            <a:r>
              <a:rPr lang="en-US" sz="1781" b="1" spc="75" dirty="0">
                <a:solidFill>
                  <a:srgbClr val="FFFF00"/>
                </a:solidFill>
                <a:latin typeface="Glacial Indifference" pitchFamily="50" charset="0"/>
                <a:ea typeface="DM Sans"/>
                <a:cs typeface="DM Sans"/>
                <a:sym typeface="DM Sans"/>
              </a:rPr>
              <a:t>Purpose: </a:t>
            </a:r>
            <a:r>
              <a:rPr lang="en-US" sz="1781" spc="75" dirty="0">
                <a:solidFill>
                  <a:srgbClr val="E7EDE4"/>
                </a:solidFill>
                <a:latin typeface="Glacial Indifference" pitchFamily="50" charset="0"/>
                <a:ea typeface="DM Sans"/>
                <a:cs typeface="DM Sans"/>
                <a:sym typeface="DM Sans"/>
              </a:rPr>
              <a:t>Guarantee that only authentic and genuine  and aligned qualifications are recognized and admitted into the country</a:t>
            </a:r>
          </a:p>
        </p:txBody>
      </p:sp>
    </p:spTree>
    <p:extLst>
      <p:ext uri="{BB962C8B-B14F-4D97-AF65-F5344CB8AC3E}">
        <p14:creationId xmlns:p14="http://schemas.microsoft.com/office/powerpoint/2010/main" val="1362166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241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3">
            <a:extLst>
              <a:ext uri="{FF2B5EF4-FFF2-40B4-BE49-F238E27FC236}">
                <a16:creationId xmlns:a16="http://schemas.microsoft.com/office/drawing/2014/main" id="{8EB6C36C-CD11-4BA3-81D4-23724443BD56}"/>
              </a:ext>
            </a:extLst>
          </p:cNvPr>
          <p:cNvSpPr/>
          <p:nvPr/>
        </p:nvSpPr>
        <p:spPr>
          <a:xfrm>
            <a:off x="9027091" y="161476"/>
            <a:ext cx="2779727" cy="1014560"/>
          </a:xfrm>
          <a:custGeom>
            <a:avLst/>
            <a:gdLst/>
            <a:ahLst/>
            <a:cxnLst/>
            <a:rect l="l" t="t" r="r" b="b"/>
            <a:pathLst>
              <a:path w="4556382" h="1663012">
                <a:moveTo>
                  <a:pt x="0" y="0"/>
                </a:moveTo>
                <a:lnTo>
                  <a:pt x="4556382" y="0"/>
                </a:lnTo>
                <a:lnTo>
                  <a:pt x="4556382" y="1663012"/>
                </a:lnTo>
                <a:lnTo>
                  <a:pt x="0" y="1663012"/>
                </a:lnTo>
                <a:lnTo>
                  <a:pt x="0" y="0"/>
                </a:lnTo>
                <a:close/>
              </a:path>
            </a:pathLst>
          </a:custGeom>
          <a:blipFill>
            <a:blip r:embed="rId2"/>
            <a:stretch>
              <a:fillRect/>
            </a:stretch>
          </a:blipFill>
        </p:spPr>
      </p:sp>
      <p:pic>
        <p:nvPicPr>
          <p:cNvPr id="4" name="Picture 3">
            <a:extLst>
              <a:ext uri="{FF2B5EF4-FFF2-40B4-BE49-F238E27FC236}">
                <a16:creationId xmlns:a16="http://schemas.microsoft.com/office/drawing/2014/main" id="{88328384-1A64-464E-93D6-E4C14E790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7" y="1176035"/>
            <a:ext cx="12021670" cy="5520489"/>
          </a:xfrm>
          <a:prstGeom prst="rect">
            <a:avLst/>
          </a:prstGeom>
        </p:spPr>
      </p:pic>
      <p:sp>
        <p:nvSpPr>
          <p:cNvPr id="5" name="TextBox 14">
            <a:extLst>
              <a:ext uri="{FF2B5EF4-FFF2-40B4-BE49-F238E27FC236}">
                <a16:creationId xmlns:a16="http://schemas.microsoft.com/office/drawing/2014/main" id="{E93F4DBA-3803-443B-89C9-B7164796E9DE}"/>
              </a:ext>
            </a:extLst>
          </p:cNvPr>
          <p:cNvSpPr txBox="1"/>
          <p:nvPr/>
        </p:nvSpPr>
        <p:spPr>
          <a:xfrm>
            <a:off x="89647" y="358566"/>
            <a:ext cx="7942729" cy="769441"/>
          </a:xfrm>
          <a:prstGeom prst="rect">
            <a:avLst/>
          </a:prstGeom>
        </p:spPr>
        <p:txBody>
          <a:bodyPr wrap="square" lIns="0" tIns="0" rIns="0" bIns="0" rtlCol="0" anchor="t">
            <a:spAutoFit/>
          </a:bodyPr>
          <a:lstStyle/>
          <a:p>
            <a:pPr defTabSz="609630">
              <a:lnSpc>
                <a:spcPts val="2992"/>
              </a:lnSpc>
            </a:pPr>
            <a:r>
              <a:rPr lang="en-US" sz="2800" b="1" dirty="0">
                <a:solidFill>
                  <a:srgbClr val="C1672C"/>
                </a:solidFill>
                <a:latin typeface="Glacial Indifference" pitchFamily="50" charset="0"/>
                <a:ea typeface="Glacial Indifference Bold"/>
                <a:cs typeface="Glacial Indifference Bold"/>
                <a:sym typeface="Glacial Indifference Bold"/>
              </a:rPr>
              <a:t>BEFORE DIGITAL: THE BODA </a:t>
            </a:r>
            <a:r>
              <a:rPr lang="en-US" sz="2800" b="1" dirty="0" err="1">
                <a:solidFill>
                  <a:srgbClr val="C1672C"/>
                </a:solidFill>
                <a:latin typeface="Glacial Indifference" pitchFamily="50" charset="0"/>
                <a:ea typeface="Glacial Indifference Bold"/>
                <a:cs typeface="Glacial Indifference Bold"/>
                <a:sym typeface="Glacial Indifference Bold"/>
              </a:rPr>
              <a:t>BODA</a:t>
            </a:r>
            <a:r>
              <a:rPr lang="en-US" sz="2800" b="1" dirty="0">
                <a:solidFill>
                  <a:srgbClr val="C1672C"/>
                </a:solidFill>
                <a:latin typeface="Glacial Indifference" pitchFamily="50" charset="0"/>
                <a:ea typeface="Glacial Indifference Bold"/>
                <a:cs typeface="Glacial Indifference Bold"/>
                <a:sym typeface="Glacial Indifference Bold"/>
              </a:rPr>
              <a:t> QUALIFICATION ERA  </a:t>
            </a:r>
            <a:endParaRPr lang="en-US" sz="2800" b="1" dirty="0">
              <a:solidFill>
                <a:srgbClr val="003FAD"/>
              </a:solidFill>
              <a:latin typeface="Glacial Indifference" pitchFamily="50" charset="0"/>
              <a:ea typeface="Glacial Indifference Bold"/>
              <a:cs typeface="Glacial Indifference Bold"/>
              <a:sym typeface="Glacial Indifference Bold"/>
            </a:endParaRPr>
          </a:p>
        </p:txBody>
      </p:sp>
    </p:spTree>
    <p:extLst>
      <p:ext uri="{BB962C8B-B14F-4D97-AF65-F5344CB8AC3E}">
        <p14:creationId xmlns:p14="http://schemas.microsoft.com/office/powerpoint/2010/main" val="1900677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6BEAC6-8714-D9A2-82BA-71393278C3BE}"/>
            </a:ext>
          </a:extLst>
        </p:cNvPr>
        <p:cNvGrpSpPr/>
        <p:nvPr/>
      </p:nvGrpSpPr>
      <p:grpSpPr>
        <a:xfrm>
          <a:off x="0" y="0"/>
          <a:ext cx="0" cy="0"/>
          <a:chOff x="0" y="0"/>
          <a:chExt cx="0" cy="0"/>
        </a:xfrm>
      </p:grpSpPr>
    </p:spTree>
    <p:extLst>
      <p:ext uri="{BB962C8B-B14F-4D97-AF65-F5344CB8AC3E}">
        <p14:creationId xmlns:p14="http://schemas.microsoft.com/office/powerpoint/2010/main" val="2087582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F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39964" cy="6858000"/>
            <a:chOff x="0" y="0"/>
            <a:chExt cx="1078278" cy="1593725"/>
          </a:xfrm>
        </p:grpSpPr>
        <p:sp>
          <p:nvSpPr>
            <p:cNvPr id="3" name="Freeform 3"/>
            <p:cNvSpPr/>
            <p:nvPr/>
          </p:nvSpPr>
          <p:spPr>
            <a:xfrm>
              <a:off x="0" y="0"/>
              <a:ext cx="1078278" cy="1593725"/>
            </a:xfrm>
            <a:custGeom>
              <a:avLst/>
              <a:gdLst/>
              <a:ahLst/>
              <a:cxnLst/>
              <a:rect l="l" t="t" r="r" b="b"/>
              <a:pathLst>
                <a:path w="1078278" h="1593725">
                  <a:moveTo>
                    <a:pt x="0" y="0"/>
                  </a:moveTo>
                  <a:lnTo>
                    <a:pt x="1078278" y="0"/>
                  </a:lnTo>
                  <a:lnTo>
                    <a:pt x="1078278" y="1593725"/>
                  </a:lnTo>
                  <a:lnTo>
                    <a:pt x="0" y="1593725"/>
                  </a:lnTo>
                  <a:close/>
                </a:path>
              </a:pathLst>
            </a:custGeom>
            <a:blipFill>
              <a:blip r:embed="rId2"/>
              <a:stretch>
                <a:fillRect l="-521" r="-521"/>
              </a:stretch>
            </a:blipFill>
          </p:spPr>
        </p:sp>
      </p:grpSp>
      <p:sp>
        <p:nvSpPr>
          <p:cNvPr id="4" name="Freeform 4"/>
          <p:cNvSpPr/>
          <p:nvPr/>
        </p:nvSpPr>
        <p:spPr>
          <a:xfrm>
            <a:off x="0" y="0"/>
            <a:ext cx="4639964" cy="6858000"/>
          </a:xfrm>
          <a:custGeom>
            <a:avLst/>
            <a:gdLst/>
            <a:ahLst/>
            <a:cxnLst/>
            <a:rect l="l" t="t" r="r" b="b"/>
            <a:pathLst>
              <a:path w="6959946" h="10287000">
                <a:moveTo>
                  <a:pt x="0" y="0"/>
                </a:moveTo>
                <a:lnTo>
                  <a:pt x="6959946" y="0"/>
                </a:lnTo>
                <a:lnTo>
                  <a:pt x="6959946" y="10287000"/>
                </a:lnTo>
                <a:lnTo>
                  <a:pt x="0" y="10287000"/>
                </a:lnTo>
                <a:lnTo>
                  <a:pt x="0" y="0"/>
                </a:lnTo>
                <a:close/>
              </a:path>
            </a:pathLst>
          </a:custGeom>
          <a:blipFill>
            <a:blip r:embed="rId3"/>
            <a:stretch>
              <a:fillRect l="-28355" r="-103491"/>
            </a:stretch>
          </a:blipFill>
        </p:spPr>
      </p:sp>
      <p:grpSp>
        <p:nvGrpSpPr>
          <p:cNvPr id="5" name="Group 5"/>
          <p:cNvGrpSpPr/>
          <p:nvPr/>
        </p:nvGrpSpPr>
        <p:grpSpPr>
          <a:xfrm>
            <a:off x="234774" y="-127000"/>
            <a:ext cx="80982" cy="1115002"/>
            <a:chOff x="0" y="0"/>
            <a:chExt cx="31993" cy="440495"/>
          </a:xfrm>
        </p:grpSpPr>
        <p:sp>
          <p:nvSpPr>
            <p:cNvPr id="6" name="Freeform 6"/>
            <p:cNvSpPr/>
            <p:nvPr/>
          </p:nvSpPr>
          <p:spPr>
            <a:xfrm>
              <a:off x="0" y="0"/>
              <a:ext cx="31993" cy="440495"/>
            </a:xfrm>
            <a:custGeom>
              <a:avLst/>
              <a:gdLst/>
              <a:ahLst/>
              <a:cxnLst/>
              <a:rect l="l" t="t" r="r" b="b"/>
              <a:pathLst>
                <a:path w="31993" h="440495">
                  <a:moveTo>
                    <a:pt x="0" y="0"/>
                  </a:moveTo>
                  <a:lnTo>
                    <a:pt x="31993" y="0"/>
                  </a:lnTo>
                  <a:lnTo>
                    <a:pt x="31993" y="440495"/>
                  </a:lnTo>
                  <a:lnTo>
                    <a:pt x="0" y="440495"/>
                  </a:lnTo>
                  <a:close/>
                </a:path>
              </a:pathLst>
            </a:custGeom>
            <a:solidFill>
              <a:srgbClr val="F9FFF3"/>
            </a:solidFill>
          </p:spPr>
        </p:sp>
        <p:sp>
          <p:nvSpPr>
            <p:cNvPr id="7" name="TextBox 7"/>
            <p:cNvSpPr txBox="1"/>
            <p:nvPr/>
          </p:nvSpPr>
          <p:spPr>
            <a:xfrm>
              <a:off x="0" y="-38100"/>
              <a:ext cx="31993" cy="478595"/>
            </a:xfrm>
            <a:prstGeom prst="rect">
              <a:avLst/>
            </a:prstGeom>
          </p:spPr>
          <p:txBody>
            <a:bodyPr lIns="47625" tIns="47625" rIns="47625" bIns="47625" rtlCol="0" anchor="ctr"/>
            <a:lstStyle/>
            <a:p>
              <a:pPr algn="ctr" defTabSz="609630">
                <a:lnSpc>
                  <a:spcPts val="1837"/>
                </a:lnSpc>
              </a:pPr>
              <a:endParaRPr sz="1200">
                <a:solidFill>
                  <a:prstClr val="black"/>
                </a:solidFill>
                <a:latin typeface="Calibri"/>
              </a:endParaRPr>
            </a:p>
          </p:txBody>
        </p:sp>
      </p:grpSp>
      <p:sp>
        <p:nvSpPr>
          <p:cNvPr id="8" name="Freeform 8"/>
          <p:cNvSpPr/>
          <p:nvPr/>
        </p:nvSpPr>
        <p:spPr>
          <a:xfrm>
            <a:off x="4880736" y="1388820"/>
            <a:ext cx="7076490" cy="4245894"/>
          </a:xfrm>
          <a:custGeom>
            <a:avLst/>
            <a:gdLst/>
            <a:ahLst/>
            <a:cxnLst/>
            <a:rect l="l" t="t" r="r" b="b"/>
            <a:pathLst>
              <a:path w="10614735" h="6368841">
                <a:moveTo>
                  <a:pt x="0" y="0"/>
                </a:moveTo>
                <a:lnTo>
                  <a:pt x="10614735" y="0"/>
                </a:lnTo>
                <a:lnTo>
                  <a:pt x="10614735" y="6368841"/>
                </a:lnTo>
                <a:lnTo>
                  <a:pt x="0" y="6368841"/>
                </a:lnTo>
                <a:lnTo>
                  <a:pt x="0" y="0"/>
                </a:lnTo>
                <a:close/>
              </a:path>
            </a:pathLst>
          </a:custGeom>
          <a:blipFill>
            <a:blip r:embed="rId4"/>
            <a:stretch>
              <a:fillRect/>
            </a:stretch>
          </a:blipFill>
        </p:spPr>
      </p:sp>
      <p:sp>
        <p:nvSpPr>
          <p:cNvPr id="9" name="TextBox 9"/>
          <p:cNvSpPr txBox="1"/>
          <p:nvPr/>
        </p:nvSpPr>
        <p:spPr>
          <a:xfrm>
            <a:off x="377508" y="567180"/>
            <a:ext cx="4944366" cy="556947"/>
          </a:xfrm>
          <a:prstGeom prst="rect">
            <a:avLst/>
          </a:prstGeom>
        </p:spPr>
        <p:txBody>
          <a:bodyPr lIns="0" tIns="0" rIns="0" bIns="0" rtlCol="0" anchor="t">
            <a:spAutoFit/>
          </a:bodyPr>
          <a:lstStyle/>
          <a:p>
            <a:pPr defTabSz="609630">
              <a:lnSpc>
                <a:spcPts val="4058"/>
              </a:lnSpc>
            </a:pPr>
            <a:r>
              <a:rPr lang="en-US" sz="5072" b="1" spc="-101" dirty="0">
                <a:solidFill>
                  <a:srgbClr val="F9FFF3"/>
                </a:solidFill>
                <a:latin typeface="Glacial Indifference" pitchFamily="50" charset="0"/>
                <a:ea typeface="Glacial Indifference Bold"/>
                <a:cs typeface="Glacial Indifference Bold"/>
                <a:sym typeface="Glacial Indifference Bold"/>
              </a:rPr>
              <a:t>Annually</a:t>
            </a:r>
          </a:p>
        </p:txBody>
      </p:sp>
      <p:sp>
        <p:nvSpPr>
          <p:cNvPr id="10" name="TextBox 10"/>
          <p:cNvSpPr txBox="1"/>
          <p:nvPr/>
        </p:nvSpPr>
        <p:spPr>
          <a:xfrm>
            <a:off x="421958" y="118513"/>
            <a:ext cx="3505139" cy="228717"/>
          </a:xfrm>
          <a:prstGeom prst="rect">
            <a:avLst/>
          </a:prstGeom>
        </p:spPr>
        <p:txBody>
          <a:bodyPr lIns="0" tIns="0" rIns="0" bIns="0" rtlCol="0" anchor="t">
            <a:spAutoFit/>
          </a:bodyPr>
          <a:lstStyle/>
          <a:p>
            <a:pPr defTabSz="609630">
              <a:lnSpc>
                <a:spcPts val="1692"/>
              </a:lnSpc>
            </a:pPr>
            <a:r>
              <a:rPr lang="en-US" sz="1781" spc="75">
                <a:solidFill>
                  <a:srgbClr val="E7EDE4"/>
                </a:solidFill>
                <a:latin typeface="Glacial Indifference" pitchFamily="50" charset="0"/>
                <a:ea typeface="DM Sans"/>
                <a:cs typeface="DM Sans"/>
                <a:sym typeface="DM Sans"/>
              </a:rPr>
              <a:t>ANALYTICS &amp; ALIGNMENT</a:t>
            </a:r>
          </a:p>
        </p:txBody>
      </p:sp>
      <p:sp>
        <p:nvSpPr>
          <p:cNvPr id="11" name="Freeform 52">
            <a:extLst>
              <a:ext uri="{FF2B5EF4-FFF2-40B4-BE49-F238E27FC236}">
                <a16:creationId xmlns:a16="http://schemas.microsoft.com/office/drawing/2014/main" id="{EE634704-33FB-4420-7469-921F6EB88C0E}"/>
              </a:ext>
            </a:extLst>
          </p:cNvPr>
          <p:cNvSpPr/>
          <p:nvPr/>
        </p:nvSpPr>
        <p:spPr>
          <a:xfrm>
            <a:off x="7302170" y="111971"/>
            <a:ext cx="2511129" cy="1077373"/>
          </a:xfrm>
          <a:custGeom>
            <a:avLst/>
            <a:gdLst/>
            <a:ahLst/>
            <a:cxnLst/>
            <a:rect l="l" t="t" r="r" b="b"/>
            <a:pathLst>
              <a:path w="5784301" h="2481693">
                <a:moveTo>
                  <a:pt x="0" y="0"/>
                </a:moveTo>
                <a:lnTo>
                  <a:pt x="5784302" y="0"/>
                </a:lnTo>
                <a:lnTo>
                  <a:pt x="5784302" y="2481693"/>
                </a:lnTo>
                <a:lnTo>
                  <a:pt x="0" y="2481693"/>
                </a:lnTo>
                <a:lnTo>
                  <a:pt x="0" y="0"/>
                </a:lnTo>
                <a:close/>
              </a:path>
            </a:pathLst>
          </a:custGeom>
          <a:blipFill>
            <a:blip r:embed="rId5"/>
            <a:stretch>
              <a:fillRect/>
            </a:stretch>
          </a:blipFill>
        </p:spPr>
      </p:sp>
      <p:graphicFrame>
        <p:nvGraphicFramePr>
          <p:cNvPr id="12" name="Table 11">
            <a:extLst>
              <a:ext uri="{FF2B5EF4-FFF2-40B4-BE49-F238E27FC236}">
                <a16:creationId xmlns:a16="http://schemas.microsoft.com/office/drawing/2014/main" id="{798C9F0A-8066-6C64-60DE-74C659E692B9}"/>
              </a:ext>
            </a:extLst>
          </p:cNvPr>
          <p:cNvGraphicFramePr>
            <a:graphicFrameLocks noGrp="1"/>
          </p:cNvGraphicFramePr>
          <p:nvPr>
            <p:extLst>
              <p:ext uri="{D42A27DB-BD31-4B8C-83A1-F6EECF244321}">
                <p14:modId xmlns:p14="http://schemas.microsoft.com/office/powerpoint/2010/main" val="6100000"/>
              </p:ext>
            </p:extLst>
          </p:nvPr>
        </p:nvGraphicFramePr>
        <p:xfrm>
          <a:off x="141450" y="1382018"/>
          <a:ext cx="4405190" cy="4705960"/>
        </p:xfrm>
        <a:graphic>
          <a:graphicData uri="http://schemas.openxmlformats.org/drawingml/2006/table">
            <a:tbl>
              <a:tblPr firstRow="1" bandRow="1">
                <a:tableStyleId>{5C22544A-7EE6-4342-B048-85BDC9FD1C3A}</a:tableStyleId>
              </a:tblPr>
              <a:tblGrid>
                <a:gridCol w="2202595">
                  <a:extLst>
                    <a:ext uri="{9D8B030D-6E8A-4147-A177-3AD203B41FA5}">
                      <a16:colId xmlns:a16="http://schemas.microsoft.com/office/drawing/2014/main" val="2152248145"/>
                    </a:ext>
                  </a:extLst>
                </a:gridCol>
                <a:gridCol w="2202595">
                  <a:extLst>
                    <a:ext uri="{9D8B030D-6E8A-4147-A177-3AD203B41FA5}">
                      <a16:colId xmlns:a16="http://schemas.microsoft.com/office/drawing/2014/main" val="2341045690"/>
                    </a:ext>
                  </a:extLst>
                </a:gridCol>
              </a:tblGrid>
              <a:tr h="672280">
                <a:tc>
                  <a:txBody>
                    <a:bodyPr/>
                    <a:lstStyle/>
                    <a:p>
                      <a:r>
                        <a:rPr lang="en-US" sz="2400" dirty="0">
                          <a:latin typeface="Glacial Indifference" pitchFamily="50" charset="0"/>
                        </a:rPr>
                        <a:t>Year</a:t>
                      </a:r>
                    </a:p>
                  </a:txBody>
                  <a:tcPr>
                    <a:solidFill>
                      <a:srgbClr val="C1672C"/>
                    </a:solidFill>
                  </a:tcPr>
                </a:tc>
                <a:tc>
                  <a:txBody>
                    <a:bodyPr/>
                    <a:lstStyle/>
                    <a:p>
                      <a:r>
                        <a:rPr lang="en-US" sz="2400" dirty="0">
                          <a:latin typeface="Glacial Indifference" pitchFamily="50" charset="0"/>
                        </a:rPr>
                        <a:t>Number</a:t>
                      </a:r>
                    </a:p>
                  </a:txBody>
                  <a:tcPr>
                    <a:solidFill>
                      <a:srgbClr val="C1672C"/>
                    </a:solidFill>
                  </a:tcPr>
                </a:tc>
                <a:extLst>
                  <a:ext uri="{0D108BD9-81ED-4DB2-BD59-A6C34878D82A}">
                    <a16:rowId xmlns:a16="http://schemas.microsoft.com/office/drawing/2014/main" val="246311570"/>
                  </a:ext>
                </a:extLst>
              </a:tr>
              <a:tr h="672280">
                <a:tc>
                  <a:txBody>
                    <a:bodyPr/>
                    <a:lstStyle/>
                    <a:p>
                      <a:r>
                        <a:rPr lang="en-US" sz="2400" dirty="0">
                          <a:latin typeface="Glacial Indifference" pitchFamily="50" charset="0"/>
                        </a:rPr>
                        <a:t>2020</a:t>
                      </a:r>
                    </a:p>
                  </a:txBody>
                  <a:tcPr/>
                </a:tc>
                <a:tc>
                  <a:txBody>
                    <a:bodyPr/>
                    <a:lstStyle/>
                    <a:p>
                      <a:r>
                        <a:rPr lang="en-US" sz="2400" dirty="0">
                          <a:latin typeface="Glacial Indifference" pitchFamily="50" charset="0"/>
                        </a:rPr>
                        <a:t>567</a:t>
                      </a:r>
                    </a:p>
                  </a:txBody>
                  <a:tcPr/>
                </a:tc>
                <a:extLst>
                  <a:ext uri="{0D108BD9-81ED-4DB2-BD59-A6C34878D82A}">
                    <a16:rowId xmlns:a16="http://schemas.microsoft.com/office/drawing/2014/main" val="2551337367"/>
                  </a:ext>
                </a:extLst>
              </a:tr>
              <a:tr h="672280">
                <a:tc>
                  <a:txBody>
                    <a:bodyPr/>
                    <a:lstStyle/>
                    <a:p>
                      <a:r>
                        <a:rPr lang="en-US" sz="2400" dirty="0">
                          <a:latin typeface="Glacial Indifference" pitchFamily="50" charset="0"/>
                        </a:rPr>
                        <a:t>2021</a:t>
                      </a:r>
                    </a:p>
                  </a:txBody>
                  <a:tcPr/>
                </a:tc>
                <a:tc>
                  <a:txBody>
                    <a:bodyPr/>
                    <a:lstStyle/>
                    <a:p>
                      <a:r>
                        <a:rPr lang="en-US" sz="2400" dirty="0">
                          <a:latin typeface="Glacial Indifference" pitchFamily="50" charset="0"/>
                        </a:rPr>
                        <a:t>1,985</a:t>
                      </a:r>
                    </a:p>
                  </a:txBody>
                  <a:tcPr/>
                </a:tc>
                <a:extLst>
                  <a:ext uri="{0D108BD9-81ED-4DB2-BD59-A6C34878D82A}">
                    <a16:rowId xmlns:a16="http://schemas.microsoft.com/office/drawing/2014/main" val="1492764097"/>
                  </a:ext>
                </a:extLst>
              </a:tr>
              <a:tr h="672280">
                <a:tc>
                  <a:txBody>
                    <a:bodyPr/>
                    <a:lstStyle/>
                    <a:p>
                      <a:r>
                        <a:rPr lang="en-US" sz="2400" dirty="0">
                          <a:latin typeface="Glacial Indifference" pitchFamily="50" charset="0"/>
                        </a:rPr>
                        <a:t>2022</a:t>
                      </a:r>
                    </a:p>
                  </a:txBody>
                  <a:tcPr/>
                </a:tc>
                <a:tc>
                  <a:txBody>
                    <a:bodyPr/>
                    <a:lstStyle/>
                    <a:p>
                      <a:r>
                        <a:rPr lang="en-US" sz="2400" dirty="0">
                          <a:latin typeface="Glacial Indifference" pitchFamily="50" charset="0"/>
                        </a:rPr>
                        <a:t>2,295</a:t>
                      </a:r>
                    </a:p>
                  </a:txBody>
                  <a:tcPr/>
                </a:tc>
                <a:extLst>
                  <a:ext uri="{0D108BD9-81ED-4DB2-BD59-A6C34878D82A}">
                    <a16:rowId xmlns:a16="http://schemas.microsoft.com/office/drawing/2014/main" val="3599663674"/>
                  </a:ext>
                </a:extLst>
              </a:tr>
              <a:tr h="672280">
                <a:tc>
                  <a:txBody>
                    <a:bodyPr/>
                    <a:lstStyle/>
                    <a:p>
                      <a:r>
                        <a:rPr lang="en-US" sz="2400" dirty="0">
                          <a:latin typeface="Glacial Indifference" pitchFamily="50" charset="0"/>
                        </a:rPr>
                        <a:t>2023</a:t>
                      </a:r>
                    </a:p>
                  </a:txBody>
                  <a:tcPr/>
                </a:tc>
                <a:tc>
                  <a:txBody>
                    <a:bodyPr/>
                    <a:lstStyle/>
                    <a:p>
                      <a:r>
                        <a:rPr lang="en-US" sz="2400" dirty="0">
                          <a:latin typeface="Glacial Indifference" pitchFamily="50" charset="0"/>
                        </a:rPr>
                        <a:t>2,590</a:t>
                      </a:r>
                    </a:p>
                  </a:txBody>
                  <a:tcPr/>
                </a:tc>
                <a:extLst>
                  <a:ext uri="{0D108BD9-81ED-4DB2-BD59-A6C34878D82A}">
                    <a16:rowId xmlns:a16="http://schemas.microsoft.com/office/drawing/2014/main" val="1364606757"/>
                  </a:ext>
                </a:extLst>
              </a:tr>
              <a:tr h="672280">
                <a:tc>
                  <a:txBody>
                    <a:bodyPr/>
                    <a:lstStyle/>
                    <a:p>
                      <a:r>
                        <a:rPr lang="en-US" sz="2400" dirty="0">
                          <a:latin typeface="Glacial Indifference" pitchFamily="50" charset="0"/>
                        </a:rPr>
                        <a:t>2024</a:t>
                      </a:r>
                    </a:p>
                  </a:txBody>
                  <a:tcPr/>
                </a:tc>
                <a:tc>
                  <a:txBody>
                    <a:bodyPr/>
                    <a:lstStyle/>
                    <a:p>
                      <a:r>
                        <a:rPr lang="en-US" sz="2400" dirty="0">
                          <a:latin typeface="Glacial Indifference" pitchFamily="50" charset="0"/>
                        </a:rPr>
                        <a:t>3,197</a:t>
                      </a:r>
                    </a:p>
                  </a:txBody>
                  <a:tcPr/>
                </a:tc>
                <a:extLst>
                  <a:ext uri="{0D108BD9-81ED-4DB2-BD59-A6C34878D82A}">
                    <a16:rowId xmlns:a16="http://schemas.microsoft.com/office/drawing/2014/main" val="575972993"/>
                  </a:ext>
                </a:extLst>
              </a:tr>
              <a:tr h="672280">
                <a:tc>
                  <a:txBody>
                    <a:bodyPr/>
                    <a:lstStyle/>
                    <a:p>
                      <a:r>
                        <a:rPr lang="en-US" sz="2400" dirty="0">
                          <a:latin typeface="Glacial Indifference" pitchFamily="50" charset="0"/>
                        </a:rPr>
                        <a:t>2025</a:t>
                      </a:r>
                    </a:p>
                  </a:txBody>
                  <a:tcPr/>
                </a:tc>
                <a:tc>
                  <a:txBody>
                    <a:bodyPr/>
                    <a:lstStyle/>
                    <a:p>
                      <a:r>
                        <a:rPr lang="en-US" sz="2400" dirty="0">
                          <a:latin typeface="Glacial Indifference" pitchFamily="50" charset="0"/>
                        </a:rPr>
                        <a:t>1,430</a:t>
                      </a:r>
                    </a:p>
                  </a:txBody>
                  <a:tcPr/>
                </a:tc>
                <a:extLst>
                  <a:ext uri="{0D108BD9-81ED-4DB2-BD59-A6C34878D82A}">
                    <a16:rowId xmlns:a16="http://schemas.microsoft.com/office/drawing/2014/main" val="4141684676"/>
                  </a:ext>
                </a:extLst>
              </a:tr>
            </a:tbl>
          </a:graphicData>
        </a:graphic>
      </p:graphicFrame>
    </p:spTree>
    <p:extLst>
      <p:ext uri="{BB962C8B-B14F-4D97-AF65-F5344CB8AC3E}">
        <p14:creationId xmlns:p14="http://schemas.microsoft.com/office/powerpoint/2010/main" val="3671889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FF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39964" cy="6858000"/>
            <a:chOff x="0" y="0"/>
            <a:chExt cx="1078278" cy="1593725"/>
          </a:xfrm>
        </p:grpSpPr>
        <p:sp>
          <p:nvSpPr>
            <p:cNvPr id="3" name="Freeform 3"/>
            <p:cNvSpPr/>
            <p:nvPr/>
          </p:nvSpPr>
          <p:spPr>
            <a:xfrm>
              <a:off x="0" y="0"/>
              <a:ext cx="1078278" cy="1593725"/>
            </a:xfrm>
            <a:custGeom>
              <a:avLst/>
              <a:gdLst/>
              <a:ahLst/>
              <a:cxnLst/>
              <a:rect l="l" t="t" r="r" b="b"/>
              <a:pathLst>
                <a:path w="1078278" h="1593725">
                  <a:moveTo>
                    <a:pt x="0" y="0"/>
                  </a:moveTo>
                  <a:lnTo>
                    <a:pt x="1078278" y="0"/>
                  </a:lnTo>
                  <a:lnTo>
                    <a:pt x="1078278" y="1593725"/>
                  </a:lnTo>
                  <a:lnTo>
                    <a:pt x="0" y="1593725"/>
                  </a:lnTo>
                  <a:close/>
                </a:path>
              </a:pathLst>
            </a:custGeom>
            <a:blipFill>
              <a:blip r:embed="rId2"/>
              <a:stretch>
                <a:fillRect l="-81966" r="-81966"/>
              </a:stretch>
            </a:blipFill>
          </p:spPr>
        </p:sp>
      </p:grpSp>
      <p:sp>
        <p:nvSpPr>
          <p:cNvPr id="4" name="Freeform 4"/>
          <p:cNvSpPr/>
          <p:nvPr/>
        </p:nvSpPr>
        <p:spPr>
          <a:xfrm>
            <a:off x="0" y="0"/>
            <a:ext cx="4639964" cy="6858000"/>
          </a:xfrm>
          <a:custGeom>
            <a:avLst/>
            <a:gdLst/>
            <a:ahLst/>
            <a:cxnLst/>
            <a:rect l="l" t="t" r="r" b="b"/>
            <a:pathLst>
              <a:path w="6959946" h="10287000">
                <a:moveTo>
                  <a:pt x="0" y="0"/>
                </a:moveTo>
                <a:lnTo>
                  <a:pt x="6959946" y="0"/>
                </a:lnTo>
                <a:lnTo>
                  <a:pt x="6959946" y="10287000"/>
                </a:lnTo>
                <a:lnTo>
                  <a:pt x="0" y="10287000"/>
                </a:lnTo>
                <a:lnTo>
                  <a:pt x="0" y="0"/>
                </a:lnTo>
                <a:close/>
              </a:path>
            </a:pathLst>
          </a:custGeom>
          <a:blipFill>
            <a:blip r:embed="rId3"/>
            <a:stretch>
              <a:fillRect l="-28355" r="-103491"/>
            </a:stretch>
          </a:blipFill>
        </p:spPr>
      </p:sp>
      <p:grpSp>
        <p:nvGrpSpPr>
          <p:cNvPr id="5" name="Group 5"/>
          <p:cNvGrpSpPr/>
          <p:nvPr/>
        </p:nvGrpSpPr>
        <p:grpSpPr>
          <a:xfrm>
            <a:off x="234774" y="-443096"/>
            <a:ext cx="80982" cy="1115002"/>
            <a:chOff x="0" y="0"/>
            <a:chExt cx="31993" cy="440495"/>
          </a:xfrm>
        </p:grpSpPr>
        <p:sp>
          <p:nvSpPr>
            <p:cNvPr id="6" name="Freeform 6"/>
            <p:cNvSpPr/>
            <p:nvPr/>
          </p:nvSpPr>
          <p:spPr>
            <a:xfrm>
              <a:off x="0" y="0"/>
              <a:ext cx="31993" cy="440495"/>
            </a:xfrm>
            <a:custGeom>
              <a:avLst/>
              <a:gdLst/>
              <a:ahLst/>
              <a:cxnLst/>
              <a:rect l="l" t="t" r="r" b="b"/>
              <a:pathLst>
                <a:path w="31993" h="440495">
                  <a:moveTo>
                    <a:pt x="0" y="0"/>
                  </a:moveTo>
                  <a:lnTo>
                    <a:pt x="31993" y="0"/>
                  </a:lnTo>
                  <a:lnTo>
                    <a:pt x="31993" y="440495"/>
                  </a:lnTo>
                  <a:lnTo>
                    <a:pt x="0" y="440495"/>
                  </a:lnTo>
                  <a:close/>
                </a:path>
              </a:pathLst>
            </a:custGeom>
            <a:solidFill>
              <a:srgbClr val="F9FFF3"/>
            </a:solidFill>
          </p:spPr>
        </p:sp>
        <p:sp>
          <p:nvSpPr>
            <p:cNvPr id="7" name="TextBox 7"/>
            <p:cNvSpPr txBox="1"/>
            <p:nvPr/>
          </p:nvSpPr>
          <p:spPr>
            <a:xfrm>
              <a:off x="0" y="-38100"/>
              <a:ext cx="31993" cy="478595"/>
            </a:xfrm>
            <a:prstGeom prst="rect">
              <a:avLst/>
            </a:prstGeom>
          </p:spPr>
          <p:txBody>
            <a:bodyPr lIns="47625" tIns="47625" rIns="47625" bIns="47625" rtlCol="0" anchor="ctr"/>
            <a:lstStyle/>
            <a:p>
              <a:pPr algn="ctr" defTabSz="609630">
                <a:lnSpc>
                  <a:spcPts val="1837"/>
                </a:lnSpc>
              </a:pPr>
              <a:endParaRPr sz="1200">
                <a:solidFill>
                  <a:prstClr val="black"/>
                </a:solidFill>
                <a:latin typeface="Calibri"/>
              </a:endParaRPr>
            </a:p>
          </p:txBody>
        </p:sp>
      </p:grpSp>
      <p:sp>
        <p:nvSpPr>
          <p:cNvPr id="8" name="Freeform 8"/>
          <p:cNvSpPr/>
          <p:nvPr/>
        </p:nvSpPr>
        <p:spPr>
          <a:xfrm>
            <a:off x="4874738" y="1365725"/>
            <a:ext cx="7317262" cy="4441518"/>
          </a:xfrm>
          <a:custGeom>
            <a:avLst/>
            <a:gdLst/>
            <a:ahLst/>
            <a:cxnLst/>
            <a:rect l="l" t="t" r="r" b="b"/>
            <a:pathLst>
              <a:path w="10986429" h="6605590">
                <a:moveTo>
                  <a:pt x="0" y="0"/>
                </a:moveTo>
                <a:lnTo>
                  <a:pt x="10986429" y="0"/>
                </a:lnTo>
                <a:lnTo>
                  <a:pt x="10986429" y="6605591"/>
                </a:lnTo>
                <a:lnTo>
                  <a:pt x="0" y="6605591"/>
                </a:lnTo>
                <a:lnTo>
                  <a:pt x="0" y="0"/>
                </a:lnTo>
                <a:close/>
              </a:path>
            </a:pathLst>
          </a:custGeom>
          <a:blipFill>
            <a:blip r:embed="rId4"/>
            <a:stretch>
              <a:fillRect/>
            </a:stretch>
          </a:blipFill>
        </p:spPr>
      </p:sp>
      <p:sp>
        <p:nvSpPr>
          <p:cNvPr id="9" name="TextBox 9"/>
          <p:cNvSpPr txBox="1"/>
          <p:nvPr/>
        </p:nvSpPr>
        <p:spPr>
          <a:xfrm>
            <a:off x="377508" y="232239"/>
            <a:ext cx="4090826" cy="461601"/>
          </a:xfrm>
          <a:prstGeom prst="rect">
            <a:avLst/>
          </a:prstGeom>
        </p:spPr>
        <p:txBody>
          <a:bodyPr lIns="0" tIns="0" rIns="0" bIns="0" rtlCol="0" anchor="t">
            <a:spAutoFit/>
          </a:bodyPr>
          <a:lstStyle/>
          <a:p>
            <a:pPr defTabSz="609630">
              <a:lnSpc>
                <a:spcPts val="3358"/>
              </a:lnSpc>
            </a:pPr>
            <a:r>
              <a:rPr lang="en-US" sz="4197" b="1" spc="-83" dirty="0">
                <a:solidFill>
                  <a:srgbClr val="F9FFF3"/>
                </a:solidFill>
                <a:latin typeface="Glacial Indifference" pitchFamily="50" charset="0"/>
                <a:ea typeface="Glacial Indifference Bold"/>
                <a:cs typeface="Glacial Indifference Bold"/>
                <a:sym typeface="Glacial Indifference Bold"/>
              </a:rPr>
              <a:t>Country of Origin</a:t>
            </a:r>
          </a:p>
        </p:txBody>
      </p:sp>
      <p:sp>
        <p:nvSpPr>
          <p:cNvPr id="11" name="Freeform 52">
            <a:extLst>
              <a:ext uri="{FF2B5EF4-FFF2-40B4-BE49-F238E27FC236}">
                <a16:creationId xmlns:a16="http://schemas.microsoft.com/office/drawing/2014/main" id="{2D3B4C98-2254-896B-7FFC-D4798D478E1C}"/>
              </a:ext>
            </a:extLst>
          </p:cNvPr>
          <p:cNvSpPr/>
          <p:nvPr/>
        </p:nvSpPr>
        <p:spPr>
          <a:xfrm>
            <a:off x="7302170" y="111971"/>
            <a:ext cx="2511129" cy="1077373"/>
          </a:xfrm>
          <a:custGeom>
            <a:avLst/>
            <a:gdLst/>
            <a:ahLst/>
            <a:cxnLst/>
            <a:rect l="l" t="t" r="r" b="b"/>
            <a:pathLst>
              <a:path w="5784301" h="2481693">
                <a:moveTo>
                  <a:pt x="0" y="0"/>
                </a:moveTo>
                <a:lnTo>
                  <a:pt x="5784302" y="0"/>
                </a:lnTo>
                <a:lnTo>
                  <a:pt x="5784302" y="2481693"/>
                </a:lnTo>
                <a:lnTo>
                  <a:pt x="0" y="2481693"/>
                </a:lnTo>
                <a:lnTo>
                  <a:pt x="0" y="0"/>
                </a:lnTo>
                <a:close/>
              </a:path>
            </a:pathLst>
          </a:custGeom>
          <a:blipFill>
            <a:blip r:embed="rId5"/>
            <a:stretch>
              <a:fillRect/>
            </a:stretch>
          </a:blipFill>
        </p:spPr>
      </p:sp>
      <p:graphicFrame>
        <p:nvGraphicFramePr>
          <p:cNvPr id="12" name="Table 11">
            <a:extLst>
              <a:ext uri="{FF2B5EF4-FFF2-40B4-BE49-F238E27FC236}">
                <a16:creationId xmlns:a16="http://schemas.microsoft.com/office/drawing/2014/main" id="{890D1F64-859E-642B-1C77-65288DBFAC76}"/>
              </a:ext>
            </a:extLst>
          </p:cNvPr>
          <p:cNvGraphicFramePr>
            <a:graphicFrameLocks noGrp="1"/>
          </p:cNvGraphicFramePr>
          <p:nvPr>
            <p:extLst>
              <p:ext uri="{D42A27DB-BD31-4B8C-83A1-F6EECF244321}">
                <p14:modId xmlns:p14="http://schemas.microsoft.com/office/powerpoint/2010/main" val="686067349"/>
              </p:ext>
            </p:extLst>
          </p:nvPr>
        </p:nvGraphicFramePr>
        <p:xfrm>
          <a:off x="197597" y="758773"/>
          <a:ext cx="4405190" cy="6096000"/>
        </p:xfrm>
        <a:graphic>
          <a:graphicData uri="http://schemas.openxmlformats.org/drawingml/2006/table">
            <a:tbl>
              <a:tblPr firstRow="1" bandRow="1">
                <a:tableStyleId>{5C22544A-7EE6-4342-B048-85BDC9FD1C3A}</a:tableStyleId>
              </a:tblPr>
              <a:tblGrid>
                <a:gridCol w="2202595">
                  <a:extLst>
                    <a:ext uri="{9D8B030D-6E8A-4147-A177-3AD203B41FA5}">
                      <a16:colId xmlns:a16="http://schemas.microsoft.com/office/drawing/2014/main" val="2152248145"/>
                    </a:ext>
                  </a:extLst>
                </a:gridCol>
                <a:gridCol w="2202595">
                  <a:extLst>
                    <a:ext uri="{9D8B030D-6E8A-4147-A177-3AD203B41FA5}">
                      <a16:colId xmlns:a16="http://schemas.microsoft.com/office/drawing/2014/main" val="2341045690"/>
                    </a:ext>
                  </a:extLst>
                </a:gridCol>
              </a:tblGrid>
              <a:tr h="267715">
                <a:tc>
                  <a:txBody>
                    <a:bodyPr/>
                    <a:lstStyle/>
                    <a:p>
                      <a:r>
                        <a:rPr lang="en-US" sz="1400" dirty="0">
                          <a:latin typeface="Glacial Indifference" pitchFamily="50" charset="0"/>
                        </a:rPr>
                        <a:t>Country</a:t>
                      </a:r>
                    </a:p>
                  </a:txBody>
                  <a:tcPr>
                    <a:solidFill>
                      <a:srgbClr val="C1672C"/>
                    </a:solidFill>
                  </a:tcPr>
                </a:tc>
                <a:tc>
                  <a:txBody>
                    <a:bodyPr/>
                    <a:lstStyle/>
                    <a:p>
                      <a:r>
                        <a:rPr lang="en-US" sz="1400" dirty="0">
                          <a:latin typeface="Glacial Indifference" pitchFamily="50" charset="0"/>
                        </a:rPr>
                        <a:t>Qualifications</a:t>
                      </a:r>
                    </a:p>
                  </a:txBody>
                  <a:tcPr>
                    <a:solidFill>
                      <a:srgbClr val="C1672C"/>
                    </a:solidFill>
                  </a:tcPr>
                </a:tc>
                <a:extLst>
                  <a:ext uri="{0D108BD9-81ED-4DB2-BD59-A6C34878D82A}">
                    <a16:rowId xmlns:a16="http://schemas.microsoft.com/office/drawing/2014/main" val="246311570"/>
                  </a:ext>
                </a:extLst>
              </a:tr>
              <a:tr h="267715">
                <a:tc>
                  <a:txBody>
                    <a:bodyPr/>
                    <a:lstStyle/>
                    <a:p>
                      <a:r>
                        <a:rPr lang="en-US" sz="1400" dirty="0">
                          <a:latin typeface="Glacial Indifference" pitchFamily="50" charset="0"/>
                        </a:rPr>
                        <a:t>South Sudan</a:t>
                      </a:r>
                    </a:p>
                  </a:txBody>
                  <a:tcPr/>
                </a:tc>
                <a:tc>
                  <a:txBody>
                    <a:bodyPr/>
                    <a:lstStyle/>
                    <a:p>
                      <a:r>
                        <a:rPr lang="en-US" sz="1400" dirty="0">
                          <a:latin typeface="Glacial Indifference" pitchFamily="50" charset="0"/>
                        </a:rPr>
                        <a:t>1,502</a:t>
                      </a:r>
                    </a:p>
                  </a:txBody>
                  <a:tcPr/>
                </a:tc>
                <a:extLst>
                  <a:ext uri="{0D108BD9-81ED-4DB2-BD59-A6C34878D82A}">
                    <a16:rowId xmlns:a16="http://schemas.microsoft.com/office/drawing/2014/main" val="2551337367"/>
                  </a:ext>
                </a:extLst>
              </a:tr>
              <a:tr h="267715">
                <a:tc>
                  <a:txBody>
                    <a:bodyPr/>
                    <a:lstStyle/>
                    <a:p>
                      <a:r>
                        <a:rPr lang="en-US" sz="1400" dirty="0">
                          <a:latin typeface="Glacial Indifference" pitchFamily="50" charset="0"/>
                        </a:rPr>
                        <a:t>Somalia</a:t>
                      </a:r>
                    </a:p>
                  </a:txBody>
                  <a:tcPr/>
                </a:tc>
                <a:tc>
                  <a:txBody>
                    <a:bodyPr/>
                    <a:lstStyle/>
                    <a:p>
                      <a:r>
                        <a:rPr lang="en-US" sz="1400" dirty="0">
                          <a:latin typeface="Glacial Indifference" pitchFamily="50" charset="0"/>
                        </a:rPr>
                        <a:t>1,425</a:t>
                      </a:r>
                    </a:p>
                  </a:txBody>
                  <a:tcPr/>
                </a:tc>
                <a:extLst>
                  <a:ext uri="{0D108BD9-81ED-4DB2-BD59-A6C34878D82A}">
                    <a16:rowId xmlns:a16="http://schemas.microsoft.com/office/drawing/2014/main" val="1492764097"/>
                  </a:ext>
                </a:extLst>
              </a:tr>
              <a:tr h="267715">
                <a:tc>
                  <a:txBody>
                    <a:bodyPr/>
                    <a:lstStyle/>
                    <a:p>
                      <a:r>
                        <a:rPr lang="en-US" sz="1400" dirty="0">
                          <a:latin typeface="Glacial Indifference" pitchFamily="50" charset="0"/>
                        </a:rPr>
                        <a:t>DRC</a:t>
                      </a:r>
                    </a:p>
                  </a:txBody>
                  <a:tcPr/>
                </a:tc>
                <a:tc>
                  <a:txBody>
                    <a:bodyPr/>
                    <a:lstStyle/>
                    <a:p>
                      <a:r>
                        <a:rPr lang="en-US" sz="1400" dirty="0">
                          <a:latin typeface="Glacial Indifference" pitchFamily="50" charset="0"/>
                        </a:rPr>
                        <a:t>933</a:t>
                      </a:r>
                    </a:p>
                  </a:txBody>
                  <a:tcPr/>
                </a:tc>
                <a:extLst>
                  <a:ext uri="{0D108BD9-81ED-4DB2-BD59-A6C34878D82A}">
                    <a16:rowId xmlns:a16="http://schemas.microsoft.com/office/drawing/2014/main" val="3599663674"/>
                  </a:ext>
                </a:extLst>
              </a:tr>
              <a:tr h="267715">
                <a:tc>
                  <a:txBody>
                    <a:bodyPr/>
                    <a:lstStyle/>
                    <a:p>
                      <a:r>
                        <a:rPr lang="en-US" sz="1400" dirty="0">
                          <a:latin typeface="Glacial Indifference" pitchFamily="50" charset="0"/>
                        </a:rPr>
                        <a:t>Nigeria</a:t>
                      </a:r>
                    </a:p>
                  </a:txBody>
                  <a:tcPr/>
                </a:tc>
                <a:tc>
                  <a:txBody>
                    <a:bodyPr/>
                    <a:lstStyle/>
                    <a:p>
                      <a:r>
                        <a:rPr lang="en-US" sz="1400" dirty="0">
                          <a:latin typeface="Glacial Indifference" pitchFamily="50" charset="0"/>
                        </a:rPr>
                        <a:t>420</a:t>
                      </a:r>
                    </a:p>
                  </a:txBody>
                  <a:tcPr/>
                </a:tc>
                <a:extLst>
                  <a:ext uri="{0D108BD9-81ED-4DB2-BD59-A6C34878D82A}">
                    <a16:rowId xmlns:a16="http://schemas.microsoft.com/office/drawing/2014/main" val="1364606757"/>
                  </a:ext>
                </a:extLst>
              </a:tr>
              <a:tr h="267715">
                <a:tc>
                  <a:txBody>
                    <a:bodyPr/>
                    <a:lstStyle/>
                    <a:p>
                      <a:r>
                        <a:rPr lang="en-US" sz="1400" dirty="0">
                          <a:latin typeface="Glacial Indifference" pitchFamily="50" charset="0"/>
                        </a:rPr>
                        <a:t>Uganda</a:t>
                      </a:r>
                    </a:p>
                  </a:txBody>
                  <a:tcPr/>
                </a:tc>
                <a:tc>
                  <a:txBody>
                    <a:bodyPr/>
                    <a:lstStyle/>
                    <a:p>
                      <a:r>
                        <a:rPr lang="en-US" sz="1400" dirty="0">
                          <a:latin typeface="Glacial Indifference" pitchFamily="50" charset="0"/>
                        </a:rPr>
                        <a:t>413</a:t>
                      </a:r>
                    </a:p>
                  </a:txBody>
                  <a:tcPr/>
                </a:tc>
                <a:extLst>
                  <a:ext uri="{0D108BD9-81ED-4DB2-BD59-A6C34878D82A}">
                    <a16:rowId xmlns:a16="http://schemas.microsoft.com/office/drawing/2014/main" val="3437352805"/>
                  </a:ext>
                </a:extLst>
              </a:tr>
              <a:tr h="267715">
                <a:tc>
                  <a:txBody>
                    <a:bodyPr/>
                    <a:lstStyle/>
                    <a:p>
                      <a:r>
                        <a:rPr lang="en-US" sz="1400" dirty="0">
                          <a:latin typeface="Glacial Indifference" pitchFamily="50" charset="0"/>
                        </a:rPr>
                        <a:t>Tanzania</a:t>
                      </a:r>
                    </a:p>
                  </a:txBody>
                  <a:tcPr/>
                </a:tc>
                <a:tc>
                  <a:txBody>
                    <a:bodyPr/>
                    <a:lstStyle/>
                    <a:p>
                      <a:r>
                        <a:rPr lang="en-US" sz="1400" dirty="0">
                          <a:latin typeface="Glacial Indifference" pitchFamily="50" charset="0"/>
                        </a:rPr>
                        <a:t>410</a:t>
                      </a:r>
                    </a:p>
                  </a:txBody>
                  <a:tcPr/>
                </a:tc>
                <a:extLst>
                  <a:ext uri="{0D108BD9-81ED-4DB2-BD59-A6C34878D82A}">
                    <a16:rowId xmlns:a16="http://schemas.microsoft.com/office/drawing/2014/main" val="42978045"/>
                  </a:ext>
                </a:extLst>
              </a:tr>
              <a:tr h="267715">
                <a:tc>
                  <a:txBody>
                    <a:bodyPr/>
                    <a:lstStyle/>
                    <a:p>
                      <a:r>
                        <a:rPr lang="en-US" sz="1400" dirty="0">
                          <a:latin typeface="Glacial Indifference" pitchFamily="50" charset="0"/>
                        </a:rPr>
                        <a:t>Rwanda</a:t>
                      </a:r>
                    </a:p>
                  </a:txBody>
                  <a:tcPr/>
                </a:tc>
                <a:tc>
                  <a:txBody>
                    <a:bodyPr/>
                    <a:lstStyle/>
                    <a:p>
                      <a:r>
                        <a:rPr lang="en-US" sz="1400" dirty="0">
                          <a:latin typeface="Glacial Indifference" pitchFamily="50" charset="0"/>
                        </a:rPr>
                        <a:t>322</a:t>
                      </a:r>
                    </a:p>
                  </a:txBody>
                  <a:tcPr/>
                </a:tc>
                <a:extLst>
                  <a:ext uri="{0D108BD9-81ED-4DB2-BD59-A6C34878D82A}">
                    <a16:rowId xmlns:a16="http://schemas.microsoft.com/office/drawing/2014/main" val="3042806762"/>
                  </a:ext>
                </a:extLst>
              </a:tr>
              <a:tr h="267715">
                <a:tc>
                  <a:txBody>
                    <a:bodyPr/>
                    <a:lstStyle/>
                    <a:p>
                      <a:r>
                        <a:rPr lang="en-US" sz="1400" dirty="0">
                          <a:latin typeface="Glacial Indifference" pitchFamily="50" charset="0"/>
                        </a:rPr>
                        <a:t>Ethiopia</a:t>
                      </a:r>
                    </a:p>
                  </a:txBody>
                  <a:tcPr/>
                </a:tc>
                <a:tc>
                  <a:txBody>
                    <a:bodyPr/>
                    <a:lstStyle/>
                    <a:p>
                      <a:r>
                        <a:rPr lang="en-US" sz="1400" dirty="0">
                          <a:latin typeface="Glacial Indifference" pitchFamily="50" charset="0"/>
                        </a:rPr>
                        <a:t>219</a:t>
                      </a:r>
                    </a:p>
                  </a:txBody>
                  <a:tcPr/>
                </a:tc>
                <a:extLst>
                  <a:ext uri="{0D108BD9-81ED-4DB2-BD59-A6C34878D82A}">
                    <a16:rowId xmlns:a16="http://schemas.microsoft.com/office/drawing/2014/main" val="685948543"/>
                  </a:ext>
                </a:extLst>
              </a:tr>
              <a:tr h="267715">
                <a:tc>
                  <a:txBody>
                    <a:bodyPr/>
                    <a:lstStyle/>
                    <a:p>
                      <a:r>
                        <a:rPr lang="en-US" sz="1400" dirty="0">
                          <a:latin typeface="Glacial Indifference" pitchFamily="50" charset="0"/>
                        </a:rPr>
                        <a:t>Burundi</a:t>
                      </a:r>
                    </a:p>
                  </a:txBody>
                  <a:tcPr/>
                </a:tc>
                <a:tc>
                  <a:txBody>
                    <a:bodyPr/>
                    <a:lstStyle/>
                    <a:p>
                      <a:r>
                        <a:rPr lang="en-US" sz="1400" dirty="0">
                          <a:latin typeface="Glacial Indifference" pitchFamily="50" charset="0"/>
                        </a:rPr>
                        <a:t>217</a:t>
                      </a:r>
                    </a:p>
                  </a:txBody>
                  <a:tcPr/>
                </a:tc>
                <a:extLst>
                  <a:ext uri="{0D108BD9-81ED-4DB2-BD59-A6C34878D82A}">
                    <a16:rowId xmlns:a16="http://schemas.microsoft.com/office/drawing/2014/main" val="2270602174"/>
                  </a:ext>
                </a:extLst>
              </a:tr>
              <a:tr h="267715">
                <a:tc>
                  <a:txBody>
                    <a:bodyPr/>
                    <a:lstStyle/>
                    <a:p>
                      <a:r>
                        <a:rPr lang="en-US" sz="1400" dirty="0">
                          <a:latin typeface="Glacial Indifference" pitchFamily="50" charset="0"/>
                        </a:rPr>
                        <a:t>Malawi</a:t>
                      </a:r>
                    </a:p>
                  </a:txBody>
                  <a:tcPr/>
                </a:tc>
                <a:tc>
                  <a:txBody>
                    <a:bodyPr/>
                    <a:lstStyle/>
                    <a:p>
                      <a:r>
                        <a:rPr lang="en-US" sz="1400" dirty="0">
                          <a:latin typeface="Glacial Indifference" pitchFamily="50" charset="0"/>
                        </a:rPr>
                        <a:t>178</a:t>
                      </a:r>
                    </a:p>
                  </a:txBody>
                  <a:tcPr/>
                </a:tc>
                <a:extLst>
                  <a:ext uri="{0D108BD9-81ED-4DB2-BD59-A6C34878D82A}">
                    <a16:rowId xmlns:a16="http://schemas.microsoft.com/office/drawing/2014/main" val="1569158857"/>
                  </a:ext>
                </a:extLst>
              </a:tr>
              <a:tr h="267715">
                <a:tc>
                  <a:txBody>
                    <a:bodyPr/>
                    <a:lstStyle/>
                    <a:p>
                      <a:r>
                        <a:rPr lang="en-US" sz="1400" dirty="0">
                          <a:latin typeface="Glacial Indifference" pitchFamily="50" charset="0"/>
                        </a:rPr>
                        <a:t>India</a:t>
                      </a:r>
                    </a:p>
                  </a:txBody>
                  <a:tcPr/>
                </a:tc>
                <a:tc>
                  <a:txBody>
                    <a:bodyPr/>
                    <a:lstStyle/>
                    <a:p>
                      <a:r>
                        <a:rPr lang="en-US" sz="1400" dirty="0">
                          <a:latin typeface="Glacial Indifference" pitchFamily="50" charset="0"/>
                        </a:rPr>
                        <a:t>176</a:t>
                      </a:r>
                    </a:p>
                  </a:txBody>
                  <a:tcPr/>
                </a:tc>
                <a:extLst>
                  <a:ext uri="{0D108BD9-81ED-4DB2-BD59-A6C34878D82A}">
                    <a16:rowId xmlns:a16="http://schemas.microsoft.com/office/drawing/2014/main" val="3723384940"/>
                  </a:ext>
                </a:extLst>
              </a:tr>
              <a:tr h="267715">
                <a:tc>
                  <a:txBody>
                    <a:bodyPr/>
                    <a:lstStyle/>
                    <a:p>
                      <a:r>
                        <a:rPr lang="en-US" sz="1400" dirty="0">
                          <a:latin typeface="Glacial Indifference" pitchFamily="50" charset="0"/>
                        </a:rPr>
                        <a:t>Sudan</a:t>
                      </a:r>
                    </a:p>
                  </a:txBody>
                  <a:tcPr/>
                </a:tc>
                <a:tc>
                  <a:txBody>
                    <a:bodyPr/>
                    <a:lstStyle/>
                    <a:p>
                      <a:r>
                        <a:rPr lang="en-US" sz="1400" dirty="0">
                          <a:latin typeface="Glacial Indifference" pitchFamily="50" charset="0"/>
                        </a:rPr>
                        <a:t>121</a:t>
                      </a:r>
                    </a:p>
                  </a:txBody>
                  <a:tcPr/>
                </a:tc>
                <a:extLst>
                  <a:ext uri="{0D108BD9-81ED-4DB2-BD59-A6C34878D82A}">
                    <a16:rowId xmlns:a16="http://schemas.microsoft.com/office/drawing/2014/main" val="459216537"/>
                  </a:ext>
                </a:extLst>
              </a:tr>
              <a:tr h="267715">
                <a:tc>
                  <a:txBody>
                    <a:bodyPr/>
                    <a:lstStyle/>
                    <a:p>
                      <a:r>
                        <a:rPr lang="en-US" sz="1400" dirty="0">
                          <a:latin typeface="Glacial Indifference" pitchFamily="50" charset="0"/>
                        </a:rPr>
                        <a:t>Cameroon</a:t>
                      </a:r>
                    </a:p>
                  </a:txBody>
                  <a:tcPr/>
                </a:tc>
                <a:tc>
                  <a:txBody>
                    <a:bodyPr/>
                    <a:lstStyle/>
                    <a:p>
                      <a:r>
                        <a:rPr lang="en-US" sz="1400" dirty="0">
                          <a:latin typeface="Glacial Indifference" pitchFamily="50" charset="0"/>
                        </a:rPr>
                        <a:t>116</a:t>
                      </a:r>
                    </a:p>
                  </a:txBody>
                  <a:tcPr/>
                </a:tc>
                <a:extLst>
                  <a:ext uri="{0D108BD9-81ED-4DB2-BD59-A6C34878D82A}">
                    <a16:rowId xmlns:a16="http://schemas.microsoft.com/office/drawing/2014/main" val="1141191505"/>
                  </a:ext>
                </a:extLst>
              </a:tr>
              <a:tr h="267715">
                <a:tc>
                  <a:txBody>
                    <a:bodyPr/>
                    <a:lstStyle/>
                    <a:p>
                      <a:r>
                        <a:rPr lang="en-US" sz="1400" dirty="0">
                          <a:latin typeface="Glacial Indifference" pitchFamily="50" charset="0"/>
                        </a:rPr>
                        <a:t>Botswana</a:t>
                      </a:r>
                    </a:p>
                  </a:txBody>
                  <a:tcPr/>
                </a:tc>
                <a:tc>
                  <a:txBody>
                    <a:bodyPr/>
                    <a:lstStyle/>
                    <a:p>
                      <a:r>
                        <a:rPr lang="en-US" sz="1400" dirty="0">
                          <a:latin typeface="Glacial Indifference" pitchFamily="50" charset="0"/>
                        </a:rPr>
                        <a:t>95</a:t>
                      </a:r>
                    </a:p>
                  </a:txBody>
                  <a:tcPr/>
                </a:tc>
                <a:extLst>
                  <a:ext uri="{0D108BD9-81ED-4DB2-BD59-A6C34878D82A}">
                    <a16:rowId xmlns:a16="http://schemas.microsoft.com/office/drawing/2014/main" val="1529259740"/>
                  </a:ext>
                </a:extLst>
              </a:tr>
              <a:tr h="267715">
                <a:tc>
                  <a:txBody>
                    <a:bodyPr/>
                    <a:lstStyle/>
                    <a:p>
                      <a:r>
                        <a:rPr lang="en-US" sz="1400" dirty="0">
                          <a:latin typeface="Glacial Indifference" pitchFamily="50" charset="0"/>
                        </a:rPr>
                        <a:t>Zimbabwe</a:t>
                      </a:r>
                    </a:p>
                  </a:txBody>
                  <a:tcPr/>
                </a:tc>
                <a:tc>
                  <a:txBody>
                    <a:bodyPr/>
                    <a:lstStyle/>
                    <a:p>
                      <a:r>
                        <a:rPr lang="en-US" sz="1400" dirty="0">
                          <a:latin typeface="Glacial Indifference" pitchFamily="50" charset="0"/>
                        </a:rPr>
                        <a:t>89</a:t>
                      </a:r>
                    </a:p>
                  </a:txBody>
                  <a:tcPr/>
                </a:tc>
                <a:extLst>
                  <a:ext uri="{0D108BD9-81ED-4DB2-BD59-A6C34878D82A}">
                    <a16:rowId xmlns:a16="http://schemas.microsoft.com/office/drawing/2014/main" val="600825076"/>
                  </a:ext>
                </a:extLst>
              </a:tr>
              <a:tr h="267715">
                <a:tc>
                  <a:txBody>
                    <a:bodyPr/>
                    <a:lstStyle/>
                    <a:p>
                      <a:r>
                        <a:rPr lang="en-US" sz="1400" dirty="0">
                          <a:latin typeface="Glacial Indifference" pitchFamily="50" charset="0"/>
                        </a:rPr>
                        <a:t>Chad</a:t>
                      </a:r>
                    </a:p>
                  </a:txBody>
                  <a:tcPr/>
                </a:tc>
                <a:tc>
                  <a:txBody>
                    <a:bodyPr/>
                    <a:lstStyle/>
                    <a:p>
                      <a:r>
                        <a:rPr lang="en-US" sz="1400" dirty="0">
                          <a:latin typeface="Glacial Indifference" pitchFamily="50" charset="0"/>
                        </a:rPr>
                        <a:t>82</a:t>
                      </a:r>
                    </a:p>
                  </a:txBody>
                  <a:tcPr/>
                </a:tc>
                <a:extLst>
                  <a:ext uri="{0D108BD9-81ED-4DB2-BD59-A6C34878D82A}">
                    <a16:rowId xmlns:a16="http://schemas.microsoft.com/office/drawing/2014/main" val="4141684676"/>
                  </a:ext>
                </a:extLst>
              </a:tr>
              <a:tr h="267715">
                <a:tc>
                  <a:txBody>
                    <a:bodyPr/>
                    <a:lstStyle/>
                    <a:p>
                      <a:r>
                        <a:rPr lang="en-US" sz="1400" dirty="0">
                          <a:latin typeface="Glacial Indifference" pitchFamily="50" charset="0"/>
                        </a:rPr>
                        <a:t>Liberia</a:t>
                      </a:r>
                    </a:p>
                  </a:txBody>
                  <a:tcPr/>
                </a:tc>
                <a:tc>
                  <a:txBody>
                    <a:bodyPr/>
                    <a:lstStyle/>
                    <a:p>
                      <a:r>
                        <a:rPr lang="en-US" sz="1400" dirty="0">
                          <a:latin typeface="Glacial Indifference" pitchFamily="50" charset="0"/>
                        </a:rPr>
                        <a:t>80</a:t>
                      </a:r>
                    </a:p>
                  </a:txBody>
                  <a:tcPr/>
                </a:tc>
                <a:extLst>
                  <a:ext uri="{0D108BD9-81ED-4DB2-BD59-A6C34878D82A}">
                    <a16:rowId xmlns:a16="http://schemas.microsoft.com/office/drawing/2014/main" val="1917697906"/>
                  </a:ext>
                </a:extLst>
              </a:tr>
              <a:tr h="267715">
                <a:tc>
                  <a:txBody>
                    <a:bodyPr/>
                    <a:lstStyle/>
                    <a:p>
                      <a:r>
                        <a:rPr lang="en-US" sz="1400" dirty="0">
                          <a:latin typeface="Glacial Indifference" pitchFamily="50" charset="0"/>
                        </a:rPr>
                        <a:t>Zambia</a:t>
                      </a:r>
                    </a:p>
                  </a:txBody>
                  <a:tcPr/>
                </a:tc>
                <a:tc>
                  <a:txBody>
                    <a:bodyPr/>
                    <a:lstStyle/>
                    <a:p>
                      <a:r>
                        <a:rPr lang="en-US" sz="1400" dirty="0">
                          <a:latin typeface="Glacial Indifference" pitchFamily="50" charset="0"/>
                        </a:rPr>
                        <a:t>75</a:t>
                      </a:r>
                    </a:p>
                  </a:txBody>
                  <a:tcPr/>
                </a:tc>
                <a:extLst>
                  <a:ext uri="{0D108BD9-81ED-4DB2-BD59-A6C34878D82A}">
                    <a16:rowId xmlns:a16="http://schemas.microsoft.com/office/drawing/2014/main" val="3046416968"/>
                  </a:ext>
                </a:extLst>
              </a:tr>
              <a:tr h="267715">
                <a:tc>
                  <a:txBody>
                    <a:bodyPr/>
                    <a:lstStyle/>
                    <a:p>
                      <a:r>
                        <a:rPr lang="en-US" sz="1400" dirty="0">
                          <a:latin typeface="Glacial Indifference" pitchFamily="50" charset="0"/>
                        </a:rPr>
                        <a:t>Others</a:t>
                      </a:r>
                    </a:p>
                  </a:txBody>
                  <a:tcPr/>
                </a:tc>
                <a:tc>
                  <a:txBody>
                    <a:bodyPr/>
                    <a:lstStyle/>
                    <a:p>
                      <a:r>
                        <a:rPr lang="en-US" sz="1400" dirty="0">
                          <a:latin typeface="Glacial Indifference" pitchFamily="50" charset="0"/>
                        </a:rPr>
                        <a:t>859</a:t>
                      </a:r>
                    </a:p>
                  </a:txBody>
                  <a:tcPr/>
                </a:tc>
                <a:extLst>
                  <a:ext uri="{0D108BD9-81ED-4DB2-BD59-A6C34878D82A}">
                    <a16:rowId xmlns:a16="http://schemas.microsoft.com/office/drawing/2014/main" val="1714833143"/>
                  </a:ext>
                </a:extLst>
              </a:tr>
            </a:tbl>
          </a:graphicData>
        </a:graphic>
      </p:graphicFrame>
      <p:sp>
        <p:nvSpPr>
          <p:cNvPr id="14" name="TextBox 11">
            <a:extLst>
              <a:ext uri="{FF2B5EF4-FFF2-40B4-BE49-F238E27FC236}">
                <a16:creationId xmlns:a16="http://schemas.microsoft.com/office/drawing/2014/main" id="{0D119223-3FB2-BCC9-9A41-AF172D9B1803}"/>
              </a:ext>
            </a:extLst>
          </p:cNvPr>
          <p:cNvSpPr txBox="1"/>
          <p:nvPr/>
        </p:nvSpPr>
        <p:spPr>
          <a:xfrm>
            <a:off x="5057295" y="5983705"/>
            <a:ext cx="6690378" cy="738664"/>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lacial Indifference" pitchFamily="50" charset="0"/>
              </a:rPr>
              <a:t>Analytics reveal the global reach of the alignment process, boosting transparency.</a:t>
            </a:r>
          </a:p>
        </p:txBody>
      </p:sp>
    </p:spTree>
    <p:extLst>
      <p:ext uri="{BB962C8B-B14F-4D97-AF65-F5344CB8AC3E}">
        <p14:creationId xmlns:p14="http://schemas.microsoft.com/office/powerpoint/2010/main" val="4113606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1514"/>
        </a:solidFill>
        <a:effectLst/>
      </p:bgPr>
    </p:bg>
    <p:spTree>
      <p:nvGrpSpPr>
        <p:cNvPr id="1" name=""/>
        <p:cNvGrpSpPr/>
        <p:nvPr/>
      </p:nvGrpSpPr>
      <p:grpSpPr>
        <a:xfrm>
          <a:off x="0" y="0"/>
          <a:ext cx="0" cy="0"/>
          <a:chOff x="0" y="0"/>
          <a:chExt cx="0" cy="0"/>
        </a:xfrm>
      </p:grpSpPr>
      <p:sp>
        <p:nvSpPr>
          <p:cNvPr id="2" name="Freeform 2"/>
          <p:cNvSpPr/>
          <p:nvPr/>
        </p:nvSpPr>
        <p:spPr>
          <a:xfrm rot="5710">
            <a:off x="6380837" y="6022"/>
            <a:ext cx="7745927" cy="5160724"/>
          </a:xfrm>
          <a:custGeom>
            <a:avLst/>
            <a:gdLst/>
            <a:ahLst/>
            <a:cxnLst/>
            <a:rect l="l" t="t" r="r" b="b"/>
            <a:pathLst>
              <a:path w="11618890" h="7741086">
                <a:moveTo>
                  <a:pt x="0" y="0"/>
                </a:moveTo>
                <a:lnTo>
                  <a:pt x="11618890" y="0"/>
                </a:lnTo>
                <a:lnTo>
                  <a:pt x="11618890" y="7741086"/>
                </a:lnTo>
                <a:lnTo>
                  <a:pt x="0" y="7741086"/>
                </a:lnTo>
                <a:lnTo>
                  <a:pt x="0" y="0"/>
                </a:lnTo>
                <a:close/>
              </a:path>
            </a:pathLst>
          </a:custGeom>
          <a:blipFill>
            <a:blip r:embed="rId2"/>
            <a:stretch>
              <a:fillRect/>
            </a:stretch>
          </a:blipFill>
        </p:spPr>
      </p:sp>
      <p:grpSp>
        <p:nvGrpSpPr>
          <p:cNvPr id="3" name="Group 3"/>
          <p:cNvGrpSpPr/>
          <p:nvPr/>
        </p:nvGrpSpPr>
        <p:grpSpPr>
          <a:xfrm rot="-10800000">
            <a:off x="7642940" y="1144231"/>
            <a:ext cx="3716681" cy="4659099"/>
            <a:chOff x="0" y="0"/>
            <a:chExt cx="2231319" cy="2797103"/>
          </a:xfrm>
        </p:grpSpPr>
        <p:sp>
          <p:nvSpPr>
            <p:cNvPr id="4" name="Freeform 4"/>
            <p:cNvSpPr/>
            <p:nvPr/>
          </p:nvSpPr>
          <p:spPr>
            <a:xfrm>
              <a:off x="0" y="0"/>
              <a:ext cx="2231319" cy="2797103"/>
            </a:xfrm>
            <a:custGeom>
              <a:avLst/>
              <a:gdLst/>
              <a:ahLst/>
              <a:cxnLst/>
              <a:rect l="l" t="t" r="r" b="b"/>
              <a:pathLst>
                <a:path w="2231319" h="2797103">
                  <a:moveTo>
                    <a:pt x="0" y="0"/>
                  </a:moveTo>
                  <a:lnTo>
                    <a:pt x="2231319" y="0"/>
                  </a:lnTo>
                  <a:lnTo>
                    <a:pt x="2231319" y="2797103"/>
                  </a:lnTo>
                  <a:lnTo>
                    <a:pt x="0" y="2797103"/>
                  </a:lnTo>
                  <a:close/>
                </a:path>
              </a:pathLst>
            </a:custGeom>
            <a:gradFill rotWithShape="1">
              <a:gsLst>
                <a:gs pos="0">
                  <a:srgbClr val="461B1D">
                    <a:alpha val="0"/>
                  </a:srgbClr>
                </a:gs>
                <a:gs pos="20000">
                  <a:srgbClr val="622329">
                    <a:alpha val="46500"/>
                  </a:srgbClr>
                </a:gs>
                <a:gs pos="40000">
                  <a:srgbClr val="321514">
                    <a:alpha val="71500"/>
                  </a:srgbClr>
                </a:gs>
                <a:gs pos="60000">
                  <a:srgbClr val="321514">
                    <a:alpha val="100000"/>
                  </a:srgbClr>
                </a:gs>
                <a:gs pos="80000">
                  <a:srgbClr val="321514">
                    <a:alpha val="100000"/>
                  </a:srgbClr>
                </a:gs>
                <a:gs pos="100000">
                  <a:srgbClr val="321514">
                    <a:alpha val="100000"/>
                  </a:srgbClr>
                </a:gs>
              </a:gsLst>
              <a:lin ang="0"/>
            </a:gradFill>
          </p:spPr>
        </p:sp>
        <p:sp>
          <p:nvSpPr>
            <p:cNvPr id="5" name="TextBox 5"/>
            <p:cNvSpPr txBox="1"/>
            <p:nvPr/>
          </p:nvSpPr>
          <p:spPr>
            <a:xfrm>
              <a:off x="0" y="-28575"/>
              <a:ext cx="2231319" cy="2825678"/>
            </a:xfrm>
            <a:prstGeom prst="rect">
              <a:avLst/>
            </a:prstGeom>
          </p:spPr>
          <p:txBody>
            <a:bodyPr lIns="76409" tIns="76409" rIns="76409" bIns="76409" rtlCol="0" anchor="ctr"/>
            <a:lstStyle/>
            <a:p>
              <a:pPr algn="ctr" defTabSz="609630">
                <a:lnSpc>
                  <a:spcPts val="1263"/>
                </a:lnSpc>
              </a:pPr>
              <a:endParaRPr sz="1200">
                <a:solidFill>
                  <a:prstClr val="black"/>
                </a:solidFill>
                <a:latin typeface="Calibri"/>
              </a:endParaRPr>
            </a:p>
          </p:txBody>
        </p:sp>
      </p:grpSp>
      <p:grpSp>
        <p:nvGrpSpPr>
          <p:cNvPr id="6" name="Group 6"/>
          <p:cNvGrpSpPr/>
          <p:nvPr/>
        </p:nvGrpSpPr>
        <p:grpSpPr>
          <a:xfrm rot="-10800000">
            <a:off x="5320075" y="-272216"/>
            <a:ext cx="7259879" cy="7562222"/>
            <a:chOff x="0" y="0"/>
            <a:chExt cx="4358488" cy="4540000"/>
          </a:xfrm>
        </p:grpSpPr>
        <p:sp>
          <p:nvSpPr>
            <p:cNvPr id="7" name="Freeform 7"/>
            <p:cNvSpPr/>
            <p:nvPr/>
          </p:nvSpPr>
          <p:spPr>
            <a:xfrm>
              <a:off x="0" y="0"/>
              <a:ext cx="4358488" cy="4540000"/>
            </a:xfrm>
            <a:custGeom>
              <a:avLst/>
              <a:gdLst/>
              <a:ahLst/>
              <a:cxnLst/>
              <a:rect l="l" t="t" r="r" b="b"/>
              <a:pathLst>
                <a:path w="4358488" h="4540000">
                  <a:moveTo>
                    <a:pt x="0" y="0"/>
                  </a:moveTo>
                  <a:lnTo>
                    <a:pt x="4358488" y="0"/>
                  </a:lnTo>
                  <a:lnTo>
                    <a:pt x="4358488" y="4540000"/>
                  </a:lnTo>
                  <a:lnTo>
                    <a:pt x="0" y="4540000"/>
                  </a:lnTo>
                  <a:close/>
                </a:path>
              </a:pathLst>
            </a:custGeom>
            <a:solidFill>
              <a:srgbClr val="311514"/>
            </a:solidFill>
          </p:spPr>
        </p:sp>
        <p:sp>
          <p:nvSpPr>
            <p:cNvPr id="8" name="TextBox 8"/>
            <p:cNvSpPr txBox="1"/>
            <p:nvPr/>
          </p:nvSpPr>
          <p:spPr>
            <a:xfrm>
              <a:off x="0" y="-28575"/>
              <a:ext cx="4358488" cy="4568575"/>
            </a:xfrm>
            <a:prstGeom prst="rect">
              <a:avLst/>
            </a:prstGeom>
          </p:spPr>
          <p:txBody>
            <a:bodyPr lIns="76409" tIns="76409" rIns="76409" bIns="76409" rtlCol="0" anchor="ctr"/>
            <a:lstStyle/>
            <a:p>
              <a:pPr algn="ctr" defTabSz="609630">
                <a:lnSpc>
                  <a:spcPts val="1263"/>
                </a:lnSpc>
              </a:pPr>
              <a:endParaRPr sz="1200">
                <a:solidFill>
                  <a:prstClr val="black"/>
                </a:solidFill>
                <a:latin typeface="Calibri"/>
              </a:endParaRPr>
            </a:p>
          </p:txBody>
        </p:sp>
      </p:grpSp>
      <p:sp>
        <p:nvSpPr>
          <p:cNvPr id="9" name="Freeform 9"/>
          <p:cNvSpPr/>
          <p:nvPr/>
        </p:nvSpPr>
        <p:spPr>
          <a:xfrm rot="-5400000">
            <a:off x="-6449793" y="-507801"/>
            <a:ext cx="8935013" cy="5796590"/>
          </a:xfrm>
          <a:custGeom>
            <a:avLst/>
            <a:gdLst/>
            <a:ahLst/>
            <a:cxnLst/>
            <a:rect l="l" t="t" r="r" b="b"/>
            <a:pathLst>
              <a:path w="13402520" h="8694885">
                <a:moveTo>
                  <a:pt x="0" y="0"/>
                </a:moveTo>
                <a:lnTo>
                  <a:pt x="13402520" y="0"/>
                </a:lnTo>
                <a:lnTo>
                  <a:pt x="13402520" y="8694885"/>
                </a:lnTo>
                <a:lnTo>
                  <a:pt x="0" y="8694885"/>
                </a:lnTo>
                <a:lnTo>
                  <a:pt x="0" y="0"/>
                </a:lnTo>
                <a:close/>
              </a:path>
            </a:pathLst>
          </a:custGeom>
          <a:blipFill>
            <a:blip r:embed="rId3">
              <a:alphaModFix amt="74000"/>
              <a:extLst>
                <a:ext uri="{96DAC541-7B7A-43D3-8B79-37D633B846F1}">
                  <asvg:svgBlip xmlns:asvg="http://schemas.microsoft.com/office/drawing/2016/SVG/main" r:embed="rId4"/>
                </a:ext>
              </a:extLst>
            </a:blip>
            <a:stretch>
              <a:fillRect/>
            </a:stretch>
          </a:blipFill>
          <a:ln cap="sq">
            <a:noFill/>
            <a:prstDash val="solid"/>
            <a:miter/>
          </a:ln>
        </p:spPr>
      </p:sp>
      <p:sp>
        <p:nvSpPr>
          <p:cNvPr id="10" name="Freeform 10"/>
          <p:cNvSpPr/>
          <p:nvPr/>
        </p:nvSpPr>
        <p:spPr>
          <a:xfrm rot="5710">
            <a:off x="6153868" y="151556"/>
            <a:ext cx="9071789" cy="6713985"/>
          </a:xfrm>
          <a:custGeom>
            <a:avLst/>
            <a:gdLst/>
            <a:ahLst/>
            <a:cxnLst/>
            <a:rect l="l" t="t" r="r" b="b"/>
            <a:pathLst>
              <a:path w="13607684" h="10070977">
                <a:moveTo>
                  <a:pt x="0" y="0"/>
                </a:moveTo>
                <a:lnTo>
                  <a:pt x="13607684" y="0"/>
                </a:lnTo>
                <a:lnTo>
                  <a:pt x="13607684" y="10070976"/>
                </a:lnTo>
                <a:lnTo>
                  <a:pt x="0" y="10070976"/>
                </a:lnTo>
                <a:lnTo>
                  <a:pt x="0" y="0"/>
                </a:lnTo>
                <a:close/>
              </a:path>
            </a:pathLst>
          </a:custGeom>
          <a:blipFill>
            <a:blip r:embed="rId5"/>
            <a:stretch>
              <a:fillRect l="-4748" r="-6335"/>
            </a:stretch>
          </a:blipFill>
        </p:spPr>
      </p:sp>
      <p:sp>
        <p:nvSpPr>
          <p:cNvPr id="11" name="TextBox 11"/>
          <p:cNvSpPr txBox="1"/>
          <p:nvPr/>
        </p:nvSpPr>
        <p:spPr>
          <a:xfrm>
            <a:off x="1104271" y="1018174"/>
            <a:ext cx="4928587" cy="644407"/>
          </a:xfrm>
          <a:prstGeom prst="rect">
            <a:avLst/>
          </a:prstGeom>
        </p:spPr>
        <p:txBody>
          <a:bodyPr lIns="0" tIns="0" rIns="0" bIns="0" rtlCol="0" anchor="t">
            <a:spAutoFit/>
          </a:bodyPr>
          <a:lstStyle/>
          <a:p>
            <a:pPr defTabSz="609630">
              <a:lnSpc>
                <a:spcPts val="4701"/>
              </a:lnSpc>
            </a:pPr>
            <a:r>
              <a:rPr lang="en-US" sz="5400" b="1" dirty="0">
                <a:solidFill>
                  <a:srgbClr val="FFFFFF"/>
                </a:solidFill>
                <a:latin typeface="Glacial Indifference" pitchFamily="50" charset="0"/>
                <a:ea typeface="Asap Condensed"/>
                <a:cs typeface="Asap Condensed"/>
                <a:sym typeface="Asap Condensed"/>
              </a:rPr>
              <a:t>RPL MIS</a:t>
            </a:r>
          </a:p>
        </p:txBody>
      </p:sp>
      <p:sp>
        <p:nvSpPr>
          <p:cNvPr id="12" name="TextBox 12"/>
          <p:cNvSpPr txBox="1"/>
          <p:nvPr/>
        </p:nvSpPr>
        <p:spPr>
          <a:xfrm>
            <a:off x="1104270" y="1924717"/>
            <a:ext cx="5159468" cy="3090526"/>
          </a:xfrm>
          <a:prstGeom prst="rect">
            <a:avLst/>
          </a:prstGeom>
        </p:spPr>
        <p:txBody>
          <a:bodyPr lIns="0" tIns="0" rIns="0" bIns="0" rtlCol="0" anchor="t">
            <a:spAutoFit/>
          </a:bodyPr>
          <a:lstStyle/>
          <a:p>
            <a:pPr defTabSz="609630">
              <a:lnSpc>
                <a:spcPts val="2655"/>
              </a:lnSpc>
              <a:spcBef>
                <a:spcPct val="0"/>
              </a:spcBef>
            </a:pPr>
            <a:r>
              <a:rPr lang="en-US" sz="1896" spc="81" dirty="0">
                <a:solidFill>
                  <a:srgbClr val="FFFFFF"/>
                </a:solidFill>
                <a:latin typeface="Glacial Indifference"/>
                <a:ea typeface="Glacial Indifference"/>
                <a:cs typeface="Glacial Indifference"/>
                <a:sym typeface="Glacial Indifference"/>
              </a:rPr>
              <a:t>Recognition of Prior Learning Management Information System (RPL MIS) is a system that automates the process used to identify, assess and certify a candidate's knowledge. </a:t>
            </a:r>
            <a:br>
              <a:rPr lang="en-US" sz="1896" spc="81" dirty="0">
                <a:solidFill>
                  <a:srgbClr val="FFFFFF"/>
                </a:solidFill>
                <a:latin typeface="Glacial Indifference"/>
                <a:ea typeface="Glacial Indifference"/>
                <a:cs typeface="Glacial Indifference"/>
                <a:sym typeface="Glacial Indifference"/>
              </a:rPr>
            </a:br>
            <a:endParaRPr lang="en-US" sz="1896" spc="81" dirty="0">
              <a:solidFill>
                <a:srgbClr val="FFFFFF"/>
              </a:solidFill>
              <a:latin typeface="Glacial Indifference"/>
              <a:ea typeface="Glacial Indifference"/>
              <a:cs typeface="Glacial Indifference"/>
              <a:sym typeface="Glacial Indifference"/>
            </a:endParaRPr>
          </a:p>
          <a:p>
            <a:pPr defTabSz="609630">
              <a:lnSpc>
                <a:spcPts val="2655"/>
              </a:lnSpc>
              <a:spcBef>
                <a:spcPct val="0"/>
              </a:spcBef>
            </a:pPr>
            <a:r>
              <a:rPr lang="en-US" sz="1896" spc="81" dirty="0">
                <a:solidFill>
                  <a:srgbClr val="FFFFFF"/>
                </a:solidFill>
                <a:latin typeface="Glacial Indifference"/>
                <a:ea typeface="Glacial Indifference"/>
                <a:cs typeface="Glacial Indifference"/>
                <a:sym typeface="Glacial Indifference"/>
              </a:rPr>
              <a:t>Skills and competencies acquired in non-formal or informal learning, such as work or life experiences, against prescribed standards or learning outcomes.</a:t>
            </a:r>
          </a:p>
        </p:txBody>
      </p:sp>
    </p:spTree>
    <p:extLst>
      <p:ext uri="{BB962C8B-B14F-4D97-AF65-F5344CB8AC3E}">
        <p14:creationId xmlns:p14="http://schemas.microsoft.com/office/powerpoint/2010/main" val="330248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295122B-92C6-5DA1-B607-508D434B13E1}"/>
            </a:ext>
          </a:extLst>
        </p:cNvPr>
        <p:cNvGrpSpPr/>
        <p:nvPr/>
      </p:nvGrpSpPr>
      <p:grpSpPr>
        <a:xfrm>
          <a:off x="0" y="0"/>
          <a:ext cx="0" cy="0"/>
          <a:chOff x="0" y="0"/>
          <a:chExt cx="0" cy="0"/>
        </a:xfrm>
      </p:grpSpPr>
    </p:spTree>
    <p:extLst>
      <p:ext uri="{BB962C8B-B14F-4D97-AF65-F5344CB8AC3E}">
        <p14:creationId xmlns:p14="http://schemas.microsoft.com/office/powerpoint/2010/main" val="91538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638F88-0962-1496-571E-FED410BA95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8561C4F-3092-3530-E971-5AA9A6FFD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978" y="622683"/>
            <a:ext cx="1619402" cy="756938"/>
          </a:xfrm>
          <a:prstGeom prst="rect">
            <a:avLst/>
          </a:prstGeom>
        </p:spPr>
      </p:pic>
    </p:spTree>
    <p:extLst>
      <p:ext uri="{BB962C8B-B14F-4D97-AF65-F5344CB8AC3E}">
        <p14:creationId xmlns:p14="http://schemas.microsoft.com/office/powerpoint/2010/main" val="3729735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2F2"/>
        </a:solidFill>
        <a:effectLst/>
      </p:bgPr>
    </p:bg>
    <p:spTree>
      <p:nvGrpSpPr>
        <p:cNvPr id="1" name=""/>
        <p:cNvGrpSpPr/>
        <p:nvPr/>
      </p:nvGrpSpPr>
      <p:grpSpPr>
        <a:xfrm>
          <a:off x="0" y="0"/>
          <a:ext cx="0" cy="0"/>
          <a:chOff x="0" y="0"/>
          <a:chExt cx="0" cy="0"/>
        </a:xfrm>
      </p:grpSpPr>
      <p:grpSp>
        <p:nvGrpSpPr>
          <p:cNvPr id="2" name="Group 2"/>
          <p:cNvGrpSpPr/>
          <p:nvPr/>
        </p:nvGrpSpPr>
        <p:grpSpPr>
          <a:xfrm>
            <a:off x="0" y="6256293"/>
            <a:ext cx="12485316" cy="685365"/>
            <a:chOff x="0" y="0"/>
            <a:chExt cx="4639733" cy="254692"/>
          </a:xfrm>
        </p:grpSpPr>
        <p:sp>
          <p:nvSpPr>
            <p:cNvPr id="3" name="Freeform 3"/>
            <p:cNvSpPr/>
            <p:nvPr/>
          </p:nvSpPr>
          <p:spPr>
            <a:xfrm>
              <a:off x="0" y="0"/>
              <a:ext cx="4639733" cy="254692"/>
            </a:xfrm>
            <a:custGeom>
              <a:avLst/>
              <a:gdLst/>
              <a:ahLst/>
              <a:cxnLst/>
              <a:rect l="l" t="t" r="r" b="b"/>
              <a:pathLst>
                <a:path w="4639733" h="254692">
                  <a:moveTo>
                    <a:pt x="0" y="0"/>
                  </a:moveTo>
                  <a:lnTo>
                    <a:pt x="4639733" y="0"/>
                  </a:lnTo>
                  <a:lnTo>
                    <a:pt x="4639733" y="254692"/>
                  </a:lnTo>
                  <a:lnTo>
                    <a:pt x="0" y="254692"/>
                  </a:lnTo>
                  <a:close/>
                </a:path>
              </a:pathLst>
            </a:custGeom>
            <a:solidFill>
              <a:srgbClr val="C7D0D8"/>
            </a:solidFill>
          </p:spPr>
        </p:sp>
      </p:grpSp>
      <p:grpSp>
        <p:nvGrpSpPr>
          <p:cNvPr id="4" name="Group 4"/>
          <p:cNvGrpSpPr/>
          <p:nvPr/>
        </p:nvGrpSpPr>
        <p:grpSpPr>
          <a:xfrm>
            <a:off x="3753547" y="1390687"/>
            <a:ext cx="3825940" cy="382594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76D2D"/>
            </a:solidFill>
          </p:spPr>
        </p:sp>
      </p:grpSp>
      <p:sp>
        <p:nvSpPr>
          <p:cNvPr id="6" name="Freeform 6"/>
          <p:cNvSpPr/>
          <p:nvPr/>
        </p:nvSpPr>
        <p:spPr>
          <a:xfrm>
            <a:off x="4810677" y="2270386"/>
            <a:ext cx="1711679" cy="1681725"/>
          </a:xfrm>
          <a:custGeom>
            <a:avLst/>
            <a:gdLst/>
            <a:ahLst/>
            <a:cxnLst/>
            <a:rect l="l" t="t" r="r" b="b"/>
            <a:pathLst>
              <a:path w="2567519" h="2522588">
                <a:moveTo>
                  <a:pt x="0" y="0"/>
                </a:moveTo>
                <a:lnTo>
                  <a:pt x="2567520" y="0"/>
                </a:lnTo>
                <a:lnTo>
                  <a:pt x="2567520" y="2522588"/>
                </a:lnTo>
                <a:lnTo>
                  <a:pt x="0" y="2522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6732173" y="1015840"/>
            <a:ext cx="2509093" cy="250909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1F2F2"/>
            </a:solidFill>
          </p:spPr>
        </p:sp>
      </p:grpSp>
      <p:grpSp>
        <p:nvGrpSpPr>
          <p:cNvPr id="9" name="Group 9"/>
          <p:cNvGrpSpPr/>
          <p:nvPr/>
        </p:nvGrpSpPr>
        <p:grpSpPr>
          <a:xfrm>
            <a:off x="6898526" y="1169983"/>
            <a:ext cx="2200807" cy="220080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86745"/>
            </a:solidFill>
          </p:spPr>
        </p:sp>
      </p:grpSp>
      <p:grpSp>
        <p:nvGrpSpPr>
          <p:cNvPr id="11" name="Group 11"/>
          <p:cNvGrpSpPr/>
          <p:nvPr/>
        </p:nvGrpSpPr>
        <p:grpSpPr>
          <a:xfrm>
            <a:off x="5980756" y="4176960"/>
            <a:ext cx="2079333" cy="2079333"/>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1F2F2"/>
            </a:solidFill>
          </p:spPr>
        </p:sp>
      </p:grpSp>
      <p:grpSp>
        <p:nvGrpSpPr>
          <p:cNvPr id="13" name="Group 13"/>
          <p:cNvGrpSpPr/>
          <p:nvPr/>
        </p:nvGrpSpPr>
        <p:grpSpPr>
          <a:xfrm>
            <a:off x="6107763" y="4280998"/>
            <a:ext cx="1825318" cy="1825318"/>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84EA9"/>
            </a:solidFill>
          </p:spPr>
        </p:sp>
      </p:grpSp>
      <p:grpSp>
        <p:nvGrpSpPr>
          <p:cNvPr id="15" name="Group 15"/>
          <p:cNvGrpSpPr/>
          <p:nvPr/>
        </p:nvGrpSpPr>
        <p:grpSpPr>
          <a:xfrm>
            <a:off x="1213292" y="1390687"/>
            <a:ext cx="3010624" cy="3010624"/>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1F2F2"/>
            </a:solidFill>
          </p:spPr>
        </p:sp>
      </p:grpSp>
      <p:grpSp>
        <p:nvGrpSpPr>
          <p:cNvPr id="17" name="Group 17"/>
          <p:cNvGrpSpPr/>
          <p:nvPr/>
        </p:nvGrpSpPr>
        <p:grpSpPr>
          <a:xfrm>
            <a:off x="1370667" y="1548062"/>
            <a:ext cx="2695872" cy="2695872"/>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B241F"/>
            </a:solidFill>
          </p:spPr>
        </p:sp>
      </p:grpSp>
      <p:sp>
        <p:nvSpPr>
          <p:cNvPr id="19" name="Freeform 19"/>
          <p:cNvSpPr/>
          <p:nvPr/>
        </p:nvSpPr>
        <p:spPr>
          <a:xfrm>
            <a:off x="6871161" y="4455181"/>
            <a:ext cx="339044" cy="490403"/>
          </a:xfrm>
          <a:custGeom>
            <a:avLst/>
            <a:gdLst/>
            <a:ahLst/>
            <a:cxnLst/>
            <a:rect l="l" t="t" r="r" b="b"/>
            <a:pathLst>
              <a:path w="508566" h="735604">
                <a:moveTo>
                  <a:pt x="0" y="0"/>
                </a:moveTo>
                <a:lnTo>
                  <a:pt x="508566" y="0"/>
                </a:lnTo>
                <a:lnTo>
                  <a:pt x="508566" y="735604"/>
                </a:lnTo>
                <a:lnTo>
                  <a:pt x="0" y="7356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7656833" y="1406478"/>
            <a:ext cx="629991" cy="583529"/>
          </a:xfrm>
          <a:custGeom>
            <a:avLst/>
            <a:gdLst/>
            <a:ahLst/>
            <a:cxnLst/>
            <a:rect l="l" t="t" r="r" b="b"/>
            <a:pathLst>
              <a:path w="944986" h="875293">
                <a:moveTo>
                  <a:pt x="0" y="0"/>
                </a:moveTo>
                <a:lnTo>
                  <a:pt x="944986" y="0"/>
                </a:lnTo>
                <a:lnTo>
                  <a:pt x="944986" y="875293"/>
                </a:lnTo>
                <a:lnTo>
                  <a:pt x="0" y="875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8571523" y="1"/>
            <a:ext cx="320359" cy="320359"/>
          </a:xfrm>
          <a:custGeom>
            <a:avLst/>
            <a:gdLst/>
            <a:ahLst/>
            <a:cxnLst/>
            <a:rect l="l" t="t" r="r" b="b"/>
            <a:pathLst>
              <a:path w="480539" h="480539">
                <a:moveTo>
                  <a:pt x="0" y="0"/>
                </a:moveTo>
                <a:lnTo>
                  <a:pt x="480539" y="0"/>
                </a:lnTo>
                <a:lnTo>
                  <a:pt x="480539" y="480539"/>
                </a:lnTo>
                <a:lnTo>
                  <a:pt x="0" y="4805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1929296" y="19052"/>
            <a:ext cx="320359" cy="320359"/>
          </a:xfrm>
          <a:custGeom>
            <a:avLst/>
            <a:gdLst/>
            <a:ahLst/>
            <a:cxnLst/>
            <a:rect l="l" t="t" r="r" b="b"/>
            <a:pathLst>
              <a:path w="480539" h="480539">
                <a:moveTo>
                  <a:pt x="0" y="0"/>
                </a:moveTo>
                <a:lnTo>
                  <a:pt x="480539" y="0"/>
                </a:lnTo>
                <a:lnTo>
                  <a:pt x="480539" y="480539"/>
                </a:lnTo>
                <a:lnTo>
                  <a:pt x="0" y="4805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AutoShape 23"/>
          <p:cNvSpPr/>
          <p:nvPr/>
        </p:nvSpPr>
        <p:spPr>
          <a:xfrm flipH="1" flipV="1">
            <a:off x="2260374" y="329462"/>
            <a:ext cx="470058" cy="553526"/>
          </a:xfrm>
          <a:prstGeom prst="line">
            <a:avLst/>
          </a:prstGeom>
          <a:ln w="38100" cap="rnd">
            <a:solidFill>
              <a:srgbClr val="C7D0D8"/>
            </a:solidFill>
            <a:prstDash val="solid"/>
            <a:headEnd type="none" w="sm" len="sm"/>
            <a:tailEnd type="none" w="sm" len="sm"/>
          </a:ln>
        </p:spPr>
      </p:sp>
      <p:sp>
        <p:nvSpPr>
          <p:cNvPr id="24" name="AutoShape 24"/>
          <p:cNvSpPr/>
          <p:nvPr/>
        </p:nvSpPr>
        <p:spPr>
          <a:xfrm flipV="1">
            <a:off x="8101521" y="304398"/>
            <a:ext cx="428568" cy="586238"/>
          </a:xfrm>
          <a:prstGeom prst="line">
            <a:avLst/>
          </a:prstGeom>
          <a:ln w="38100" cap="rnd">
            <a:solidFill>
              <a:srgbClr val="C7D0D8"/>
            </a:solidFill>
            <a:prstDash val="solid"/>
            <a:headEnd type="none" w="sm" len="sm"/>
            <a:tailEnd type="none" w="sm" len="sm"/>
          </a:ln>
        </p:spPr>
      </p:sp>
      <p:sp>
        <p:nvSpPr>
          <p:cNvPr id="25" name="AutoShape 25"/>
          <p:cNvSpPr/>
          <p:nvPr/>
        </p:nvSpPr>
        <p:spPr>
          <a:xfrm flipV="1">
            <a:off x="2727088" y="949463"/>
            <a:ext cx="0" cy="598600"/>
          </a:xfrm>
          <a:prstGeom prst="line">
            <a:avLst/>
          </a:prstGeom>
          <a:ln w="38100" cap="rnd">
            <a:solidFill>
              <a:srgbClr val="C7D0D8"/>
            </a:solidFill>
            <a:prstDash val="solid"/>
            <a:headEnd type="none" w="sm" len="sm"/>
            <a:tailEnd type="none" w="sm" len="sm"/>
          </a:ln>
        </p:spPr>
      </p:sp>
      <p:sp>
        <p:nvSpPr>
          <p:cNvPr id="26" name="AutoShape 26"/>
          <p:cNvSpPr/>
          <p:nvPr/>
        </p:nvSpPr>
        <p:spPr>
          <a:xfrm flipV="1">
            <a:off x="8074151" y="933705"/>
            <a:ext cx="0" cy="220519"/>
          </a:xfrm>
          <a:prstGeom prst="line">
            <a:avLst/>
          </a:prstGeom>
          <a:ln w="38100" cap="rnd">
            <a:solidFill>
              <a:srgbClr val="C7D0D8"/>
            </a:solidFill>
            <a:prstDash val="solid"/>
            <a:headEnd type="none" w="sm" len="sm"/>
            <a:tailEnd type="none" w="sm" len="sm"/>
          </a:ln>
        </p:spPr>
      </p:sp>
      <p:sp>
        <p:nvSpPr>
          <p:cNvPr id="27" name="Freeform 27"/>
          <p:cNvSpPr/>
          <p:nvPr/>
        </p:nvSpPr>
        <p:spPr>
          <a:xfrm>
            <a:off x="3753547" y="119458"/>
            <a:ext cx="3266875" cy="1194133"/>
          </a:xfrm>
          <a:custGeom>
            <a:avLst/>
            <a:gdLst/>
            <a:ahLst/>
            <a:cxnLst/>
            <a:rect l="l" t="t" r="r" b="b"/>
            <a:pathLst>
              <a:path w="4900312" h="1791199">
                <a:moveTo>
                  <a:pt x="0" y="0"/>
                </a:moveTo>
                <a:lnTo>
                  <a:pt x="4900312" y="0"/>
                </a:lnTo>
                <a:lnTo>
                  <a:pt x="4900312" y="1791199"/>
                </a:lnTo>
                <a:lnTo>
                  <a:pt x="0" y="1791199"/>
                </a:lnTo>
                <a:lnTo>
                  <a:pt x="0" y="0"/>
                </a:lnTo>
                <a:close/>
              </a:path>
            </a:pathLst>
          </a:custGeom>
          <a:blipFill>
            <a:blip r:embed="rId12"/>
            <a:stretch>
              <a:fillRect/>
            </a:stretch>
          </a:blipFill>
        </p:spPr>
      </p:sp>
      <p:sp>
        <p:nvSpPr>
          <p:cNvPr id="28" name="Freeform 28"/>
          <p:cNvSpPr/>
          <p:nvPr/>
        </p:nvSpPr>
        <p:spPr>
          <a:xfrm>
            <a:off x="2145473" y="1659466"/>
            <a:ext cx="1112775" cy="1112775"/>
          </a:xfrm>
          <a:custGeom>
            <a:avLst/>
            <a:gdLst/>
            <a:ahLst/>
            <a:cxnLst/>
            <a:rect l="l" t="t" r="r" b="b"/>
            <a:pathLst>
              <a:path w="1669162" h="1669162">
                <a:moveTo>
                  <a:pt x="0" y="0"/>
                </a:moveTo>
                <a:lnTo>
                  <a:pt x="1669161" y="0"/>
                </a:lnTo>
                <a:lnTo>
                  <a:pt x="1669161" y="1669161"/>
                </a:lnTo>
                <a:lnTo>
                  <a:pt x="0" y="1669161"/>
                </a:lnTo>
                <a:lnTo>
                  <a:pt x="0" y="0"/>
                </a:lnTo>
                <a:close/>
              </a:path>
            </a:pathLst>
          </a:custGeom>
          <a:blipFill>
            <a:blip r:embed="rId13"/>
            <a:stretch>
              <a:fillRect/>
            </a:stretch>
          </a:blipFill>
        </p:spPr>
      </p:sp>
      <p:sp>
        <p:nvSpPr>
          <p:cNvPr id="29" name="TextBox 29"/>
          <p:cNvSpPr txBox="1"/>
          <p:nvPr/>
        </p:nvSpPr>
        <p:spPr>
          <a:xfrm>
            <a:off x="1848480" y="2775695"/>
            <a:ext cx="1740249" cy="1164229"/>
          </a:xfrm>
          <a:prstGeom prst="rect">
            <a:avLst/>
          </a:prstGeom>
        </p:spPr>
        <p:txBody>
          <a:bodyPr lIns="0" tIns="0" rIns="0" bIns="0" rtlCol="0" anchor="t">
            <a:spAutoFit/>
          </a:bodyPr>
          <a:lstStyle/>
          <a:p>
            <a:pPr algn="ctr" defTabSz="609630">
              <a:lnSpc>
                <a:spcPts val="3097"/>
              </a:lnSpc>
            </a:pPr>
            <a:r>
              <a:rPr lang="en-US" sz="2212" spc="2">
                <a:solidFill>
                  <a:srgbClr val="FFFFFF"/>
                </a:solidFill>
                <a:latin typeface="Glacial Indifference"/>
                <a:ea typeface="Glacial Indifference"/>
                <a:cs typeface="Glacial Indifference"/>
                <a:sym typeface="Glacial Indifference"/>
              </a:rPr>
              <a:t>Slowed Recognition</a:t>
            </a:r>
          </a:p>
          <a:p>
            <a:pPr algn="ctr" defTabSz="609630">
              <a:lnSpc>
                <a:spcPts val="3097"/>
              </a:lnSpc>
            </a:pPr>
            <a:r>
              <a:rPr lang="en-US" sz="2212" spc="2">
                <a:solidFill>
                  <a:srgbClr val="FFFFFF"/>
                </a:solidFill>
                <a:latin typeface="Glacial Indifference"/>
                <a:ea typeface="Glacial Indifference"/>
                <a:cs typeface="Glacial Indifference"/>
                <a:sym typeface="Glacial Indifference"/>
              </a:rPr>
              <a:t>Processes </a:t>
            </a:r>
          </a:p>
        </p:txBody>
      </p:sp>
      <p:sp>
        <p:nvSpPr>
          <p:cNvPr id="30" name="TextBox 30"/>
          <p:cNvSpPr txBox="1"/>
          <p:nvPr/>
        </p:nvSpPr>
        <p:spPr>
          <a:xfrm>
            <a:off x="7114147" y="2123611"/>
            <a:ext cx="1828383" cy="592663"/>
          </a:xfrm>
          <a:prstGeom prst="rect">
            <a:avLst/>
          </a:prstGeom>
        </p:spPr>
        <p:txBody>
          <a:bodyPr lIns="0" tIns="0" rIns="0" bIns="0" rtlCol="0" anchor="t">
            <a:spAutoFit/>
          </a:bodyPr>
          <a:lstStyle/>
          <a:p>
            <a:pPr algn="ctr" defTabSz="609630">
              <a:lnSpc>
                <a:spcPts val="2358"/>
              </a:lnSpc>
            </a:pPr>
            <a:r>
              <a:rPr lang="en-US" sz="1684" spc="1">
                <a:solidFill>
                  <a:srgbClr val="FFFFFF"/>
                </a:solidFill>
                <a:latin typeface="Glacial Indifference"/>
                <a:ea typeface="Glacial Indifference"/>
                <a:cs typeface="Glacial Indifference"/>
                <a:sym typeface="Glacial Indifference"/>
              </a:rPr>
              <a:t>Increased Risk of fake Qualifications</a:t>
            </a:r>
          </a:p>
        </p:txBody>
      </p:sp>
      <p:sp>
        <p:nvSpPr>
          <p:cNvPr id="31" name="TextBox 31"/>
          <p:cNvSpPr txBox="1"/>
          <p:nvPr/>
        </p:nvSpPr>
        <p:spPr>
          <a:xfrm>
            <a:off x="6232113" y="5034483"/>
            <a:ext cx="1488220" cy="826316"/>
          </a:xfrm>
          <a:prstGeom prst="rect">
            <a:avLst/>
          </a:prstGeom>
        </p:spPr>
        <p:txBody>
          <a:bodyPr lIns="0" tIns="0" rIns="0" bIns="0" rtlCol="0" anchor="t">
            <a:spAutoFit/>
          </a:bodyPr>
          <a:lstStyle/>
          <a:p>
            <a:pPr algn="ctr" defTabSz="609630">
              <a:lnSpc>
                <a:spcPts val="2201"/>
              </a:lnSpc>
            </a:pPr>
            <a:r>
              <a:rPr lang="en-US" sz="1572" spc="1">
                <a:solidFill>
                  <a:srgbClr val="FFFFFF"/>
                </a:solidFill>
                <a:latin typeface="Glacial Indifference"/>
                <a:ea typeface="Glacial Indifference"/>
                <a:cs typeface="Glacial Indifference"/>
                <a:sym typeface="Glacial Indifference"/>
              </a:rPr>
              <a:t>Poor Visibility for decision making and policy.</a:t>
            </a:r>
          </a:p>
        </p:txBody>
      </p:sp>
      <p:sp>
        <p:nvSpPr>
          <p:cNvPr id="32" name="TextBox 32"/>
          <p:cNvSpPr txBox="1"/>
          <p:nvPr/>
        </p:nvSpPr>
        <p:spPr>
          <a:xfrm>
            <a:off x="1170433" y="6480645"/>
            <a:ext cx="10363841" cy="186013"/>
          </a:xfrm>
          <a:prstGeom prst="rect">
            <a:avLst/>
          </a:prstGeom>
        </p:spPr>
        <p:txBody>
          <a:bodyPr wrap="square" lIns="0" tIns="0" rIns="0" bIns="0" rtlCol="0" anchor="t">
            <a:spAutoFit/>
          </a:bodyPr>
          <a:lstStyle/>
          <a:p>
            <a:pPr algn="ctr" defTabSz="609630">
              <a:lnSpc>
                <a:spcPts val="1443"/>
              </a:lnSpc>
            </a:pPr>
            <a:r>
              <a:rPr lang="en-US" sz="1600" spc="247" dirty="0">
                <a:latin typeface="Glacial Indifference"/>
                <a:ea typeface="Glacial Indifference"/>
                <a:cs typeface="Glacial Indifference"/>
                <a:sym typeface="Glacial Indifference"/>
              </a:rPr>
              <a:t>A stark reminder of what’s at stake—slow processes, fake credentials, and limited data. </a:t>
            </a:r>
          </a:p>
        </p:txBody>
      </p:sp>
    </p:spTree>
    <p:extLst>
      <p:ext uri="{BB962C8B-B14F-4D97-AF65-F5344CB8AC3E}">
        <p14:creationId xmlns:p14="http://schemas.microsoft.com/office/powerpoint/2010/main" val="3652408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721388" cy="70103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0796580" y="5293405"/>
            <a:ext cx="3513031" cy="3433988"/>
          </a:xfrm>
          <a:custGeom>
            <a:avLst/>
            <a:gdLst/>
            <a:ahLst/>
            <a:cxnLst/>
            <a:rect l="l" t="t" r="r" b="b"/>
            <a:pathLst>
              <a:path w="6583680" h="6435547">
                <a:moveTo>
                  <a:pt x="0" y="0"/>
                </a:moveTo>
                <a:lnTo>
                  <a:pt x="6583680" y="0"/>
                </a:lnTo>
                <a:lnTo>
                  <a:pt x="6583680" y="6435547"/>
                </a:lnTo>
                <a:lnTo>
                  <a:pt x="0" y="6435547"/>
                </a:lnTo>
                <a:lnTo>
                  <a:pt x="0" y="0"/>
                </a:lnTo>
                <a:close/>
              </a:path>
            </a:pathLst>
          </a:custGeom>
          <a:blipFill>
            <a:blip r:embed="rId3"/>
            <a:stretch>
              <a:fillRect/>
            </a:stretch>
          </a:blipFill>
        </p:spPr>
      </p:sp>
      <p:sp>
        <p:nvSpPr>
          <p:cNvPr id="4" name="Freeform 4"/>
          <p:cNvSpPr/>
          <p:nvPr/>
        </p:nvSpPr>
        <p:spPr>
          <a:xfrm>
            <a:off x="-2464435" y="5697741"/>
            <a:ext cx="3513031" cy="3433988"/>
          </a:xfrm>
          <a:custGeom>
            <a:avLst/>
            <a:gdLst/>
            <a:ahLst/>
            <a:cxnLst/>
            <a:rect l="l" t="t" r="r" b="b"/>
            <a:pathLst>
              <a:path w="6583680" h="6435547">
                <a:moveTo>
                  <a:pt x="0" y="0"/>
                </a:moveTo>
                <a:lnTo>
                  <a:pt x="6583680" y="0"/>
                </a:lnTo>
                <a:lnTo>
                  <a:pt x="6583680" y="6435547"/>
                </a:lnTo>
                <a:lnTo>
                  <a:pt x="0" y="6435547"/>
                </a:lnTo>
                <a:lnTo>
                  <a:pt x="0" y="0"/>
                </a:lnTo>
                <a:close/>
              </a:path>
            </a:pathLst>
          </a:custGeom>
          <a:blipFill>
            <a:blip r:embed="rId3"/>
            <a:stretch>
              <a:fillRect/>
            </a:stretch>
          </a:blipFill>
        </p:spPr>
      </p:sp>
      <p:sp>
        <p:nvSpPr>
          <p:cNvPr id="5" name="Freeform 5"/>
          <p:cNvSpPr/>
          <p:nvPr/>
        </p:nvSpPr>
        <p:spPr>
          <a:xfrm>
            <a:off x="8357938" y="-1"/>
            <a:ext cx="4241920" cy="7099436"/>
          </a:xfrm>
          <a:custGeom>
            <a:avLst/>
            <a:gdLst/>
            <a:ahLst/>
            <a:cxnLst/>
            <a:rect l="l" t="t" r="r" b="b"/>
            <a:pathLst>
              <a:path w="7059587" h="11452670">
                <a:moveTo>
                  <a:pt x="0" y="0"/>
                </a:moveTo>
                <a:lnTo>
                  <a:pt x="7059587" y="0"/>
                </a:lnTo>
                <a:lnTo>
                  <a:pt x="7059587" y="11452670"/>
                </a:lnTo>
                <a:lnTo>
                  <a:pt x="0" y="11452670"/>
                </a:lnTo>
                <a:lnTo>
                  <a:pt x="0" y="0"/>
                </a:lnTo>
                <a:close/>
              </a:path>
            </a:pathLst>
          </a:custGeom>
          <a:blipFill>
            <a:blip r:embed="rId4"/>
            <a:stretch>
              <a:fillRect l="-19463" r="-19463"/>
            </a:stretch>
          </a:blipFill>
        </p:spPr>
      </p:sp>
      <p:sp>
        <p:nvSpPr>
          <p:cNvPr id="6" name="TextBox 6"/>
          <p:cNvSpPr txBox="1"/>
          <p:nvPr/>
        </p:nvSpPr>
        <p:spPr>
          <a:xfrm>
            <a:off x="205736" y="379565"/>
            <a:ext cx="7364992" cy="375103"/>
          </a:xfrm>
          <a:prstGeom prst="rect">
            <a:avLst/>
          </a:prstGeom>
        </p:spPr>
        <p:txBody>
          <a:bodyPr wrap="square" lIns="0" tIns="0" rIns="0" bIns="0" rtlCol="0" anchor="t">
            <a:spAutoFit/>
          </a:bodyPr>
          <a:lstStyle/>
          <a:p>
            <a:pPr defTabSz="487924">
              <a:lnSpc>
                <a:spcPts val="2657"/>
              </a:lnSpc>
            </a:pPr>
            <a:r>
              <a:rPr lang="en-US" sz="3600" b="1" spc="-140" dirty="0">
                <a:solidFill>
                  <a:srgbClr val="C1672C"/>
                </a:solidFill>
                <a:latin typeface="Glacial Indifference" pitchFamily="50" charset="0"/>
                <a:ea typeface="Glacial Indifference Bold"/>
                <a:cs typeface="Glacial Indifference Bold"/>
                <a:sym typeface="Glacial Indifference Bold"/>
              </a:rPr>
              <a:t>CHALLENGES &amp; LESSONS LEARNED</a:t>
            </a:r>
          </a:p>
        </p:txBody>
      </p:sp>
      <p:sp>
        <p:nvSpPr>
          <p:cNvPr id="7" name="TextBox 7"/>
          <p:cNvSpPr txBox="1"/>
          <p:nvPr/>
        </p:nvSpPr>
        <p:spPr>
          <a:xfrm>
            <a:off x="5473751" y="5582325"/>
            <a:ext cx="1244500" cy="230832"/>
          </a:xfrm>
          <a:prstGeom prst="rect">
            <a:avLst/>
          </a:prstGeom>
        </p:spPr>
        <p:txBody>
          <a:bodyPr lIns="0" tIns="0" rIns="0" bIns="0" rtlCol="0" anchor="t">
            <a:spAutoFit/>
          </a:bodyPr>
          <a:lstStyle/>
          <a:p>
            <a:pPr algn="ctr" defTabSz="487924">
              <a:lnSpc>
                <a:spcPts val="648"/>
              </a:lnSpc>
              <a:spcBef>
                <a:spcPct val="0"/>
              </a:spcBef>
            </a:pPr>
            <a:r>
              <a:rPr lang="en-US" sz="641" b="1" spc="-13">
                <a:solidFill>
                  <a:srgbClr val="FFFFFF"/>
                </a:solidFill>
                <a:latin typeface="Canva Sans Medium"/>
                <a:ea typeface="Canva Sans Medium"/>
                <a:cs typeface="Canva Sans Medium"/>
                <a:sym typeface="Canva Sans Medium"/>
              </a:rPr>
              <a:t>Today, we honor the dreams, courage, and resilience of every African child.</a:t>
            </a:r>
          </a:p>
        </p:txBody>
      </p:sp>
      <p:sp>
        <p:nvSpPr>
          <p:cNvPr id="9" name="TextBox 8">
            <a:extLst>
              <a:ext uri="{FF2B5EF4-FFF2-40B4-BE49-F238E27FC236}">
                <a16:creationId xmlns:a16="http://schemas.microsoft.com/office/drawing/2014/main" id="{AD33D2AC-5E60-CB9F-5857-7937E181200F}"/>
              </a:ext>
            </a:extLst>
          </p:cNvPr>
          <p:cNvSpPr txBox="1"/>
          <p:nvPr/>
        </p:nvSpPr>
        <p:spPr>
          <a:xfrm>
            <a:off x="205736" y="917880"/>
            <a:ext cx="8561792"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Glacial Indifference" pitchFamily="50" charset="0"/>
              </a:rPr>
              <a:t>Cybersecurity Risks: </a:t>
            </a:r>
            <a:r>
              <a:rPr lang="en-US" sz="2400" dirty="0">
                <a:latin typeface="Glacial Indifference" pitchFamily="50" charset="0"/>
              </a:rPr>
              <a:t>Safeguarding sensitive qualification data against breaches.</a:t>
            </a:r>
          </a:p>
          <a:p>
            <a:pPr marL="285750" indent="-285750">
              <a:buFont typeface="Arial" panose="020B0604020202020204" pitchFamily="34" charset="0"/>
              <a:buChar char="•"/>
            </a:pPr>
            <a:r>
              <a:rPr lang="en-US" sz="2400" b="1" dirty="0">
                <a:latin typeface="Glacial Indifference" pitchFamily="50" charset="0"/>
              </a:rPr>
              <a:t>Data Validation: </a:t>
            </a:r>
            <a:r>
              <a:rPr lang="en-US" sz="2400" dirty="0">
                <a:latin typeface="Glacial Indifference" pitchFamily="50" charset="0"/>
              </a:rPr>
              <a:t>Ensuring accuracy and authenticity of submissions across systems.</a:t>
            </a:r>
          </a:p>
          <a:p>
            <a:pPr marL="285750" indent="-285750">
              <a:buFont typeface="Arial" panose="020B0604020202020204" pitchFamily="34" charset="0"/>
              <a:buChar char="•"/>
            </a:pPr>
            <a:r>
              <a:rPr lang="en-US" sz="2400" b="1" dirty="0">
                <a:latin typeface="Glacial Indifference" pitchFamily="50" charset="0"/>
              </a:rPr>
              <a:t>Technical Capacity: </a:t>
            </a:r>
            <a:r>
              <a:rPr lang="en-US" sz="2400" dirty="0">
                <a:latin typeface="Glacial Indifference" pitchFamily="50" charset="0"/>
              </a:rPr>
              <a:t>Limited digital skills and infrastructure in some institutions.</a:t>
            </a:r>
          </a:p>
        </p:txBody>
      </p:sp>
      <p:sp>
        <p:nvSpPr>
          <p:cNvPr id="10" name="TextBox 9">
            <a:extLst>
              <a:ext uri="{FF2B5EF4-FFF2-40B4-BE49-F238E27FC236}">
                <a16:creationId xmlns:a16="http://schemas.microsoft.com/office/drawing/2014/main" id="{FB6887DD-C036-2921-E68C-39AEB57044AA}"/>
              </a:ext>
            </a:extLst>
          </p:cNvPr>
          <p:cNvSpPr txBox="1"/>
          <p:nvPr/>
        </p:nvSpPr>
        <p:spPr>
          <a:xfrm>
            <a:off x="205736" y="4328964"/>
            <a:ext cx="9433564"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Glacial Indifference" pitchFamily="50" charset="0"/>
              </a:rPr>
              <a:t>Modular System Design: </a:t>
            </a:r>
            <a:r>
              <a:rPr lang="en-US" sz="2400" dirty="0">
                <a:latin typeface="Glacial Indifference" pitchFamily="50" charset="0"/>
              </a:rPr>
              <a:t>Allowed phased implementation and easier upgrades.</a:t>
            </a:r>
          </a:p>
          <a:p>
            <a:pPr marL="285750" indent="-285750">
              <a:buFont typeface="Arial" panose="020B0604020202020204" pitchFamily="34" charset="0"/>
              <a:buChar char="•"/>
            </a:pPr>
            <a:r>
              <a:rPr lang="en-US" sz="2400" b="1" dirty="0">
                <a:latin typeface="Glacial Indifference" pitchFamily="50" charset="0"/>
              </a:rPr>
              <a:t>Stakeholder Engagement: </a:t>
            </a:r>
            <a:r>
              <a:rPr lang="en-US" sz="2400" dirty="0">
                <a:latin typeface="Glacial Indifference" pitchFamily="50" charset="0"/>
              </a:rPr>
              <a:t>Early and continuous involvement improved system adoption.</a:t>
            </a:r>
          </a:p>
          <a:p>
            <a:pPr marL="285750" indent="-285750">
              <a:buFont typeface="Arial" panose="020B0604020202020204" pitchFamily="34" charset="0"/>
              <a:buChar char="•"/>
            </a:pPr>
            <a:r>
              <a:rPr lang="en-US" sz="2400" b="1" dirty="0">
                <a:latin typeface="Glacial Indifference" pitchFamily="50" charset="0"/>
              </a:rPr>
              <a:t>User-Centered Approach: </a:t>
            </a:r>
            <a:r>
              <a:rPr lang="en-US" sz="2400" dirty="0">
                <a:latin typeface="Glacial Indifference" pitchFamily="50" charset="0"/>
              </a:rPr>
              <a:t>Systems built around actual user needs enhanced usability.</a:t>
            </a:r>
          </a:p>
        </p:txBody>
      </p:sp>
      <p:sp>
        <p:nvSpPr>
          <p:cNvPr id="11" name="TextBox 10">
            <a:extLst>
              <a:ext uri="{FF2B5EF4-FFF2-40B4-BE49-F238E27FC236}">
                <a16:creationId xmlns:a16="http://schemas.microsoft.com/office/drawing/2014/main" id="{F62579F0-6FC4-A120-0689-0F9A1EED28AD}"/>
              </a:ext>
            </a:extLst>
          </p:cNvPr>
          <p:cNvSpPr txBox="1"/>
          <p:nvPr/>
        </p:nvSpPr>
        <p:spPr>
          <a:xfrm>
            <a:off x="262886" y="3671482"/>
            <a:ext cx="8561792" cy="523220"/>
          </a:xfrm>
          <a:prstGeom prst="rect">
            <a:avLst/>
          </a:prstGeom>
          <a:noFill/>
        </p:spPr>
        <p:txBody>
          <a:bodyPr wrap="square" rtlCol="0">
            <a:spAutoFit/>
          </a:bodyPr>
          <a:lstStyle/>
          <a:p>
            <a:r>
              <a:rPr lang="en-US" sz="2800" b="1" dirty="0">
                <a:solidFill>
                  <a:srgbClr val="C1672C"/>
                </a:solidFill>
                <a:latin typeface="Glacial Indifference" pitchFamily="50" charset="0"/>
              </a:rPr>
              <a:t>Lessons Learned:</a:t>
            </a:r>
          </a:p>
        </p:txBody>
      </p:sp>
    </p:spTree>
    <p:extLst>
      <p:ext uri="{BB962C8B-B14F-4D97-AF65-F5344CB8AC3E}">
        <p14:creationId xmlns:p14="http://schemas.microsoft.com/office/powerpoint/2010/main" val="73628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164" b="164"/>
          <a:stretch>
            <a:fillRect/>
          </a:stretch>
        </p:blipFill>
        <p:spPr>
          <a:xfrm>
            <a:off x="0" y="0"/>
            <a:ext cx="12192000" cy="6858000"/>
          </a:xfrm>
          <a:prstGeom prst="rect">
            <a:avLst/>
          </a:prstGeom>
        </p:spPr>
      </p:pic>
      <p:grpSp>
        <p:nvGrpSpPr>
          <p:cNvPr id="3" name="Group 3"/>
          <p:cNvGrpSpPr/>
          <p:nvPr/>
        </p:nvGrpSpPr>
        <p:grpSpPr>
          <a:xfrm>
            <a:off x="1" y="0"/>
            <a:ext cx="9097999" cy="6858000"/>
            <a:chOff x="0" y="0"/>
            <a:chExt cx="1369655" cy="1032436"/>
          </a:xfrm>
        </p:grpSpPr>
        <p:sp>
          <p:nvSpPr>
            <p:cNvPr id="4" name="Freeform 4"/>
            <p:cNvSpPr/>
            <p:nvPr/>
          </p:nvSpPr>
          <p:spPr>
            <a:xfrm>
              <a:off x="0" y="0"/>
              <a:ext cx="1369655" cy="1032436"/>
            </a:xfrm>
            <a:custGeom>
              <a:avLst/>
              <a:gdLst/>
              <a:ahLst/>
              <a:cxnLst/>
              <a:rect l="l" t="t" r="r" b="b"/>
              <a:pathLst>
                <a:path w="1369655" h="1032436">
                  <a:moveTo>
                    <a:pt x="1369655" y="0"/>
                  </a:moveTo>
                  <a:lnTo>
                    <a:pt x="1369655" y="918136"/>
                  </a:lnTo>
                  <a:lnTo>
                    <a:pt x="684828" y="1032436"/>
                  </a:lnTo>
                  <a:lnTo>
                    <a:pt x="0" y="918136"/>
                  </a:lnTo>
                  <a:lnTo>
                    <a:pt x="0" y="0"/>
                  </a:lnTo>
                  <a:lnTo>
                    <a:pt x="1369655" y="0"/>
                  </a:lnTo>
                  <a:close/>
                </a:path>
              </a:pathLst>
            </a:custGeom>
            <a:solidFill>
              <a:srgbClr val="C76D2D">
                <a:alpha val="87843"/>
              </a:srgbClr>
            </a:solidFill>
          </p:spPr>
        </p:sp>
        <p:sp>
          <p:nvSpPr>
            <p:cNvPr id="5" name="TextBox 5"/>
            <p:cNvSpPr txBox="1"/>
            <p:nvPr/>
          </p:nvSpPr>
          <p:spPr>
            <a:xfrm>
              <a:off x="0" y="-104775"/>
              <a:ext cx="1369655" cy="102291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TextBox 6"/>
          <p:cNvSpPr txBox="1"/>
          <p:nvPr/>
        </p:nvSpPr>
        <p:spPr>
          <a:xfrm>
            <a:off x="191187" y="193766"/>
            <a:ext cx="7513790" cy="565476"/>
          </a:xfrm>
          <a:prstGeom prst="rect">
            <a:avLst/>
          </a:prstGeom>
        </p:spPr>
        <p:txBody>
          <a:bodyPr lIns="0" tIns="0" rIns="0" bIns="0" rtlCol="0" anchor="t">
            <a:spAutoFit/>
          </a:bodyPr>
          <a:lstStyle/>
          <a:p>
            <a:pPr defTabSz="609630">
              <a:lnSpc>
                <a:spcPts val="4264"/>
              </a:lnSpc>
            </a:pPr>
            <a:r>
              <a:rPr lang="en-US" sz="4737" b="1" dirty="0">
                <a:solidFill>
                  <a:srgbClr val="FFFFFF"/>
                </a:solidFill>
                <a:latin typeface="Glacial Indifference" pitchFamily="50" charset="0"/>
                <a:ea typeface="Montserrat Ultra-Bold"/>
                <a:cs typeface="Montserrat Ultra-Bold"/>
                <a:sym typeface="Montserrat Ultra-Bold"/>
              </a:rPr>
              <a:t>FUTURE DIRECTIONS</a:t>
            </a:r>
          </a:p>
        </p:txBody>
      </p:sp>
      <p:sp>
        <p:nvSpPr>
          <p:cNvPr id="7" name="TextBox 7"/>
          <p:cNvSpPr txBox="1"/>
          <p:nvPr/>
        </p:nvSpPr>
        <p:spPr>
          <a:xfrm>
            <a:off x="186550" y="1004211"/>
            <a:ext cx="8816200" cy="4318555"/>
          </a:xfrm>
          <a:prstGeom prst="rect">
            <a:avLst/>
          </a:prstGeom>
        </p:spPr>
        <p:txBody>
          <a:bodyPr wrap="square" lIns="0" tIns="0" rIns="0" bIns="0" rtlCol="0" anchor="t">
            <a:spAutoFit/>
          </a:bodyPr>
          <a:lstStyle/>
          <a:p>
            <a:pPr defTabSz="609630">
              <a:lnSpc>
                <a:spcPts val="2079"/>
              </a:lnSpc>
            </a:pPr>
            <a:r>
              <a:rPr lang="en-US" sz="2400" dirty="0">
                <a:solidFill>
                  <a:srgbClr val="FFFF00"/>
                </a:solidFill>
                <a:latin typeface="Glacial Indifference" pitchFamily="50" charset="0"/>
                <a:ea typeface="Codec Pro Bold"/>
                <a:cs typeface="Codec Pro Bold"/>
                <a:sym typeface="Codec Pro Bold"/>
              </a:rPr>
              <a:t>What’s Next: Advancing Kenya’s Digital Qualifications Ecosystem</a:t>
            </a:r>
            <a:br>
              <a:rPr lang="en-US" sz="2400" dirty="0">
                <a:solidFill>
                  <a:srgbClr val="FFFF00"/>
                </a:solidFill>
                <a:latin typeface="Glacial Indifference" pitchFamily="50" charset="0"/>
                <a:ea typeface="Codec Pro Bold"/>
                <a:cs typeface="Codec Pro Bold"/>
                <a:sym typeface="Codec Pro Bold"/>
              </a:rPr>
            </a:br>
            <a:endParaRPr lang="en-US" sz="2400" dirty="0">
              <a:solidFill>
                <a:srgbClr val="FFFF00"/>
              </a:solidFill>
              <a:latin typeface="Glacial Indifference" pitchFamily="50" charset="0"/>
              <a:ea typeface="Codec Pro Bold"/>
              <a:cs typeface="Codec Pro Bold"/>
              <a:sym typeface="Codec Pro Bold"/>
            </a:endParaRPr>
          </a:p>
          <a:p>
            <a:pPr marL="342900" indent="-342900" defTabSz="609630">
              <a:lnSpc>
                <a:spcPts val="2079"/>
              </a:lnSpc>
              <a:buFont typeface="Arial" panose="020B0604020202020204" pitchFamily="34" charset="0"/>
              <a:buChar char="•"/>
            </a:pPr>
            <a:r>
              <a:rPr lang="en-US" sz="2400" b="1" dirty="0">
                <a:solidFill>
                  <a:srgbClr val="FFFF00"/>
                </a:solidFill>
                <a:latin typeface="Glacial Indifference" pitchFamily="50" charset="0"/>
                <a:ea typeface="Codec Pro Bold"/>
                <a:cs typeface="Codec Pro Bold"/>
                <a:sym typeface="Codec Pro Bold"/>
              </a:rPr>
              <a:t>Interoperability with ACQF QCP: </a:t>
            </a:r>
            <a:r>
              <a:rPr lang="en-US" sz="2400" dirty="0">
                <a:solidFill>
                  <a:schemeClr val="bg1"/>
                </a:solidFill>
                <a:latin typeface="Glacial Indifference" pitchFamily="50" charset="0"/>
                <a:ea typeface="Codec Pro Bold"/>
                <a:cs typeface="Codec Pro Bold"/>
                <a:sym typeface="Codec Pro Bold"/>
              </a:rPr>
              <a:t>Strengthen linkages with continental platforms to support qualification comparability and mobility.</a:t>
            </a:r>
            <a:br>
              <a:rPr lang="en-US" sz="2400" dirty="0">
                <a:solidFill>
                  <a:schemeClr val="bg1"/>
                </a:solidFill>
                <a:latin typeface="Glacial Indifference" pitchFamily="50" charset="0"/>
                <a:ea typeface="Codec Pro Bold"/>
                <a:cs typeface="Codec Pro Bold"/>
                <a:sym typeface="Codec Pro Bold"/>
              </a:rPr>
            </a:br>
            <a:endParaRPr lang="en-US" sz="2400" dirty="0">
              <a:solidFill>
                <a:schemeClr val="bg1"/>
              </a:solidFill>
              <a:latin typeface="Glacial Indifference" pitchFamily="50" charset="0"/>
              <a:ea typeface="Codec Pro Bold"/>
              <a:cs typeface="Codec Pro Bold"/>
              <a:sym typeface="Codec Pro Bold"/>
            </a:endParaRPr>
          </a:p>
          <a:p>
            <a:pPr marL="342900" indent="-342900" defTabSz="609630">
              <a:lnSpc>
                <a:spcPts val="2079"/>
              </a:lnSpc>
              <a:buFont typeface="Arial" panose="020B0604020202020204" pitchFamily="34" charset="0"/>
              <a:buChar char="•"/>
            </a:pPr>
            <a:r>
              <a:rPr lang="en-US" sz="2400" b="1" dirty="0">
                <a:solidFill>
                  <a:srgbClr val="FFFF00"/>
                </a:solidFill>
                <a:latin typeface="Glacial Indifference" pitchFamily="50" charset="0"/>
                <a:ea typeface="Codec Pro Bold"/>
                <a:cs typeface="Codec Pro Bold"/>
                <a:sym typeface="Codec Pro Bold"/>
              </a:rPr>
              <a:t>Enhanced Analytics &amp; Blockchain: </a:t>
            </a:r>
            <a:r>
              <a:rPr lang="en-US" sz="2400" dirty="0">
                <a:solidFill>
                  <a:schemeClr val="bg1"/>
                </a:solidFill>
                <a:latin typeface="Glacial Indifference" pitchFamily="50" charset="0"/>
                <a:ea typeface="Codec Pro Bold"/>
                <a:cs typeface="Codec Pro Bold"/>
                <a:sym typeface="Codec Pro Bold"/>
              </a:rPr>
              <a:t>Leverage advanced data analytics and explore blockchain for secure, tamper-proof credentialing.</a:t>
            </a:r>
            <a:br>
              <a:rPr lang="en-US" sz="2400" dirty="0">
                <a:solidFill>
                  <a:schemeClr val="bg1"/>
                </a:solidFill>
                <a:latin typeface="Glacial Indifference" pitchFamily="50" charset="0"/>
                <a:ea typeface="Codec Pro Bold"/>
                <a:cs typeface="Codec Pro Bold"/>
                <a:sym typeface="Codec Pro Bold"/>
              </a:rPr>
            </a:br>
            <a:endParaRPr lang="en-US" sz="2400" dirty="0">
              <a:solidFill>
                <a:schemeClr val="bg1"/>
              </a:solidFill>
              <a:latin typeface="Glacial Indifference" pitchFamily="50" charset="0"/>
              <a:ea typeface="Codec Pro Bold"/>
              <a:cs typeface="Codec Pro Bold"/>
              <a:sym typeface="Codec Pro Bold"/>
            </a:endParaRPr>
          </a:p>
          <a:p>
            <a:pPr marL="342900" indent="-342900" defTabSz="609630">
              <a:lnSpc>
                <a:spcPts val="2079"/>
              </a:lnSpc>
              <a:buFont typeface="Arial" panose="020B0604020202020204" pitchFamily="34" charset="0"/>
              <a:buChar char="•"/>
            </a:pPr>
            <a:r>
              <a:rPr lang="en-US" sz="2400" b="1" dirty="0">
                <a:solidFill>
                  <a:srgbClr val="FFFF00"/>
                </a:solidFill>
                <a:latin typeface="Glacial Indifference" pitchFamily="50" charset="0"/>
                <a:ea typeface="Codec Pro Bold"/>
                <a:cs typeface="Codec Pro Bold"/>
                <a:sym typeface="Codec Pro Bold"/>
              </a:rPr>
              <a:t>User Education &amp; Support: </a:t>
            </a:r>
            <a:r>
              <a:rPr lang="en-US" sz="2400" dirty="0">
                <a:solidFill>
                  <a:schemeClr val="bg1"/>
                </a:solidFill>
                <a:latin typeface="Glacial Indifference" pitchFamily="50" charset="0"/>
                <a:ea typeface="Codec Pro Bold"/>
                <a:cs typeface="Codec Pro Bold"/>
                <a:sym typeface="Codec Pro Bold"/>
              </a:rPr>
              <a:t>Expand training and onboarding to boost adoption and system literacy across stakeholders.</a:t>
            </a:r>
            <a:br>
              <a:rPr lang="en-US" sz="2400" dirty="0">
                <a:solidFill>
                  <a:schemeClr val="bg1"/>
                </a:solidFill>
                <a:latin typeface="Glacial Indifference" pitchFamily="50" charset="0"/>
                <a:ea typeface="Codec Pro Bold"/>
                <a:cs typeface="Codec Pro Bold"/>
                <a:sym typeface="Codec Pro Bold"/>
              </a:rPr>
            </a:br>
            <a:endParaRPr lang="en-US" sz="2400" dirty="0">
              <a:solidFill>
                <a:schemeClr val="bg1"/>
              </a:solidFill>
              <a:latin typeface="Glacial Indifference" pitchFamily="50" charset="0"/>
              <a:ea typeface="Codec Pro Bold"/>
              <a:cs typeface="Codec Pro Bold"/>
              <a:sym typeface="Codec Pro Bold"/>
            </a:endParaRPr>
          </a:p>
          <a:p>
            <a:pPr marL="342900" indent="-342900" defTabSz="609630">
              <a:lnSpc>
                <a:spcPts val="2079"/>
              </a:lnSpc>
              <a:buFont typeface="Arial" panose="020B0604020202020204" pitchFamily="34" charset="0"/>
              <a:buChar char="•"/>
            </a:pPr>
            <a:r>
              <a:rPr lang="en-US" sz="2400" b="1" dirty="0">
                <a:solidFill>
                  <a:srgbClr val="FFFF00"/>
                </a:solidFill>
                <a:latin typeface="Glacial Indifference" pitchFamily="50" charset="0"/>
                <a:ea typeface="Codec Pro Bold"/>
                <a:cs typeface="Codec Pro Bold"/>
                <a:sym typeface="Codec Pro Bold"/>
              </a:rPr>
              <a:t>System Integrations: </a:t>
            </a:r>
            <a:r>
              <a:rPr lang="en-US" sz="2400" dirty="0">
                <a:solidFill>
                  <a:schemeClr val="bg1"/>
                </a:solidFill>
                <a:latin typeface="Glacial Indifference" pitchFamily="50" charset="0"/>
                <a:ea typeface="Codec Pro Bold"/>
                <a:cs typeface="Codec Pro Bold"/>
                <a:sym typeface="Codec Pro Bold"/>
              </a:rPr>
              <a:t>Improve integration between KNQA platforms (QAV, RPL MIS) and external systems (eCitizen, NEA MIS, Immigration IPRS)</a:t>
            </a:r>
          </a:p>
        </p:txBody>
      </p:sp>
    </p:spTree>
    <p:extLst>
      <p:ext uri="{BB962C8B-B14F-4D97-AF65-F5344CB8AC3E}">
        <p14:creationId xmlns:p14="http://schemas.microsoft.com/office/powerpoint/2010/main" val="1951038547"/>
      </p:ext>
    </p:extLst>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3529" y="3034249"/>
            <a:ext cx="13832832" cy="627123"/>
          </a:xfrm>
          <a:custGeom>
            <a:avLst/>
            <a:gdLst/>
            <a:ahLst/>
            <a:cxnLst/>
            <a:rect l="l" t="t" r="r" b="b"/>
            <a:pathLst>
              <a:path w="20749248" h="940684">
                <a:moveTo>
                  <a:pt x="0" y="0"/>
                </a:moveTo>
                <a:lnTo>
                  <a:pt x="20749247" y="0"/>
                </a:lnTo>
                <a:lnTo>
                  <a:pt x="20749247" y="940685"/>
                </a:lnTo>
                <a:lnTo>
                  <a:pt x="0" y="940685"/>
                </a:lnTo>
                <a:lnTo>
                  <a:pt x="0" y="0"/>
                </a:lnTo>
                <a:close/>
              </a:path>
            </a:pathLst>
          </a:custGeom>
          <a:blipFill>
            <a:blip r:embed="rId2"/>
            <a:stretch>
              <a:fillRect t="-308777" b="-655501"/>
            </a:stretch>
          </a:blipFill>
        </p:spPr>
      </p:sp>
      <p:grpSp>
        <p:nvGrpSpPr>
          <p:cNvPr id="3" name="Group 3"/>
          <p:cNvGrpSpPr/>
          <p:nvPr/>
        </p:nvGrpSpPr>
        <p:grpSpPr>
          <a:xfrm>
            <a:off x="-24696" y="-859067"/>
            <a:ext cx="2901689" cy="4288067"/>
            <a:chOff x="0" y="0"/>
            <a:chExt cx="5803379" cy="8576134"/>
          </a:xfrm>
        </p:grpSpPr>
        <p:pic>
          <p:nvPicPr>
            <p:cNvPr id="4" name="Picture 4"/>
            <p:cNvPicPr>
              <a:picLocks noChangeAspect="1"/>
            </p:cNvPicPr>
            <p:nvPr/>
          </p:nvPicPr>
          <p:blipFill>
            <a:blip r:embed="rId3"/>
            <a:srcRect l="31052" r="31052"/>
            <a:stretch>
              <a:fillRect/>
            </a:stretch>
          </p:blipFill>
          <p:spPr>
            <a:xfrm>
              <a:off x="0" y="0"/>
              <a:ext cx="5803379" cy="8576134"/>
            </a:xfrm>
            <a:prstGeom prst="rect">
              <a:avLst/>
            </a:prstGeom>
          </p:spPr>
        </p:pic>
      </p:grpSp>
      <p:grpSp>
        <p:nvGrpSpPr>
          <p:cNvPr id="5" name="Group 5"/>
          <p:cNvGrpSpPr/>
          <p:nvPr/>
        </p:nvGrpSpPr>
        <p:grpSpPr>
          <a:xfrm>
            <a:off x="3111944" y="-859067"/>
            <a:ext cx="2850943" cy="4288067"/>
            <a:chOff x="0" y="0"/>
            <a:chExt cx="5701886" cy="8576134"/>
          </a:xfrm>
        </p:grpSpPr>
        <p:pic>
          <p:nvPicPr>
            <p:cNvPr id="6" name="Picture 6"/>
            <p:cNvPicPr>
              <a:picLocks noChangeAspect="1"/>
            </p:cNvPicPr>
            <p:nvPr/>
          </p:nvPicPr>
          <p:blipFill>
            <a:blip r:embed="rId4"/>
            <a:srcRect l="27878" r="27878"/>
            <a:stretch>
              <a:fillRect/>
            </a:stretch>
          </p:blipFill>
          <p:spPr>
            <a:xfrm>
              <a:off x="0" y="0"/>
              <a:ext cx="5701886" cy="8576134"/>
            </a:xfrm>
            <a:prstGeom prst="rect">
              <a:avLst/>
            </a:prstGeom>
          </p:spPr>
        </p:pic>
      </p:grpSp>
      <p:grpSp>
        <p:nvGrpSpPr>
          <p:cNvPr id="7" name="Group 7"/>
          <p:cNvGrpSpPr/>
          <p:nvPr/>
        </p:nvGrpSpPr>
        <p:grpSpPr>
          <a:xfrm>
            <a:off x="6197836" y="-859067"/>
            <a:ext cx="2842552" cy="4288067"/>
            <a:chOff x="0" y="0"/>
            <a:chExt cx="5685104" cy="8576134"/>
          </a:xfrm>
        </p:grpSpPr>
        <p:pic>
          <p:nvPicPr>
            <p:cNvPr id="8" name="Picture 8"/>
            <p:cNvPicPr>
              <a:picLocks noChangeAspect="1"/>
            </p:cNvPicPr>
            <p:nvPr/>
          </p:nvPicPr>
          <p:blipFill>
            <a:blip r:embed="rId5"/>
            <a:srcRect l="192" r="192"/>
            <a:stretch>
              <a:fillRect/>
            </a:stretch>
          </p:blipFill>
          <p:spPr>
            <a:xfrm>
              <a:off x="0" y="0"/>
              <a:ext cx="5685104" cy="8576134"/>
            </a:xfrm>
            <a:prstGeom prst="rect">
              <a:avLst/>
            </a:prstGeom>
          </p:spPr>
        </p:pic>
      </p:grpSp>
      <p:grpSp>
        <p:nvGrpSpPr>
          <p:cNvPr id="9" name="Group 9"/>
          <p:cNvGrpSpPr/>
          <p:nvPr/>
        </p:nvGrpSpPr>
        <p:grpSpPr>
          <a:xfrm>
            <a:off x="9277557" y="-859067"/>
            <a:ext cx="2914443" cy="4288067"/>
            <a:chOff x="0" y="0"/>
            <a:chExt cx="5828886" cy="8576134"/>
          </a:xfrm>
        </p:grpSpPr>
        <p:pic>
          <p:nvPicPr>
            <p:cNvPr id="10" name="Picture 10"/>
            <p:cNvPicPr>
              <a:picLocks noChangeAspect="1"/>
            </p:cNvPicPr>
            <p:nvPr/>
          </p:nvPicPr>
          <p:blipFill>
            <a:blip r:embed="rId6"/>
            <a:srcRect b="2090"/>
            <a:stretch>
              <a:fillRect/>
            </a:stretch>
          </p:blipFill>
          <p:spPr>
            <a:xfrm>
              <a:off x="0" y="0"/>
              <a:ext cx="5828886" cy="8576134"/>
            </a:xfrm>
            <a:prstGeom prst="rect">
              <a:avLst/>
            </a:prstGeom>
          </p:spPr>
        </p:pic>
      </p:grpSp>
      <p:sp>
        <p:nvSpPr>
          <p:cNvPr id="11" name="Freeform 11"/>
          <p:cNvSpPr/>
          <p:nvPr/>
        </p:nvSpPr>
        <p:spPr>
          <a:xfrm flipV="1">
            <a:off x="-455100" y="2788259"/>
            <a:ext cx="13070859" cy="841363"/>
          </a:xfrm>
          <a:custGeom>
            <a:avLst/>
            <a:gdLst/>
            <a:ahLst/>
            <a:cxnLst/>
            <a:rect l="l" t="t" r="r" b="b"/>
            <a:pathLst>
              <a:path w="19606288" h="1262045">
                <a:moveTo>
                  <a:pt x="0" y="1262046"/>
                </a:moveTo>
                <a:lnTo>
                  <a:pt x="19606288" y="1262046"/>
                </a:lnTo>
                <a:lnTo>
                  <a:pt x="19606288" y="0"/>
                </a:lnTo>
                <a:lnTo>
                  <a:pt x="0" y="0"/>
                </a:lnTo>
                <a:lnTo>
                  <a:pt x="0" y="1262046"/>
                </a:lnTo>
                <a:close/>
              </a:path>
            </a:pathLst>
          </a:custGeom>
          <a:blipFill>
            <a:blip r:embed="rId2"/>
            <a:stretch>
              <a:fillRect t="-354994" b="-294585"/>
            </a:stretch>
          </a:blipFill>
        </p:spPr>
      </p:sp>
      <p:sp>
        <p:nvSpPr>
          <p:cNvPr id="12" name="TextBox 12"/>
          <p:cNvSpPr txBox="1"/>
          <p:nvPr/>
        </p:nvSpPr>
        <p:spPr>
          <a:xfrm>
            <a:off x="-409704" y="2655682"/>
            <a:ext cx="13708612" cy="791883"/>
          </a:xfrm>
          <a:prstGeom prst="rect">
            <a:avLst/>
          </a:prstGeom>
        </p:spPr>
        <p:txBody>
          <a:bodyPr wrap="square" lIns="0" tIns="0" rIns="0" bIns="0" rtlCol="0" anchor="t">
            <a:spAutoFit/>
          </a:bodyPr>
          <a:lstStyle/>
          <a:p>
            <a:pPr algn="ctr" defTabSz="609630">
              <a:lnSpc>
                <a:spcPts val="6907"/>
              </a:lnSpc>
            </a:pPr>
            <a:r>
              <a:rPr lang="en-US" sz="4000" b="1" dirty="0">
                <a:solidFill>
                  <a:srgbClr val="261305"/>
                </a:solidFill>
                <a:latin typeface="Glacial Indifference" pitchFamily="50" charset="0"/>
                <a:ea typeface="Gotham Heavy"/>
                <a:cs typeface="Gotham Heavy"/>
                <a:sym typeface="Gotham Heavy"/>
              </a:rPr>
              <a:t>Realizing the Vision Through Digital Innovation</a:t>
            </a:r>
          </a:p>
        </p:txBody>
      </p:sp>
      <p:sp>
        <p:nvSpPr>
          <p:cNvPr id="13" name="TextBox 13"/>
          <p:cNvSpPr txBox="1"/>
          <p:nvPr/>
        </p:nvSpPr>
        <p:spPr>
          <a:xfrm>
            <a:off x="168700" y="3849702"/>
            <a:ext cx="11823257" cy="2154436"/>
          </a:xfrm>
          <a:prstGeom prst="rect">
            <a:avLst/>
          </a:prstGeom>
        </p:spPr>
        <p:txBody>
          <a:bodyPr lIns="0" tIns="0" rIns="0" bIns="0" rtlCol="0" anchor="t">
            <a:spAutoFit/>
          </a:bodyPr>
          <a:lstStyle/>
          <a:p>
            <a:pPr marL="342900" indent="-342900" defTabSz="609630">
              <a:lnSpc>
                <a:spcPts val="2427"/>
              </a:lnSpc>
              <a:buFont typeface="Arial" panose="020B0604020202020204" pitchFamily="34" charset="0"/>
              <a:buChar char="•"/>
            </a:pPr>
            <a:r>
              <a:rPr lang="en-US" sz="2200" dirty="0">
                <a:solidFill>
                  <a:srgbClr val="261305"/>
                </a:solidFill>
                <a:latin typeface="Glacial Indifference" pitchFamily="50" charset="0"/>
                <a:ea typeface="Gotham"/>
                <a:cs typeface="Gotham"/>
                <a:sym typeface="Gotham"/>
              </a:rPr>
              <a:t>KNQA’s digital systems are delivering on the promise of inclusion, trust, and transparency in qualifications management. Kenya’s journey demonstrates how integrated digital platforms can create a credible, accessible, and accountable, qualifications ecosystem. It offers a strong continental model for digital transformation aligned with the goals of the ACQF.</a:t>
            </a:r>
            <a:br>
              <a:rPr lang="en-US" sz="2200" dirty="0">
                <a:solidFill>
                  <a:srgbClr val="261305"/>
                </a:solidFill>
                <a:latin typeface="Glacial Indifference" pitchFamily="50" charset="0"/>
                <a:ea typeface="Gotham"/>
                <a:cs typeface="Gotham"/>
                <a:sym typeface="Gotham"/>
              </a:rPr>
            </a:br>
            <a:endParaRPr lang="en-US" sz="2200" dirty="0">
              <a:solidFill>
                <a:srgbClr val="261305"/>
              </a:solidFill>
              <a:latin typeface="Glacial Indifference" pitchFamily="50" charset="0"/>
              <a:ea typeface="Gotham"/>
              <a:cs typeface="Gotham"/>
              <a:sym typeface="Gotham"/>
            </a:endParaRPr>
          </a:p>
          <a:p>
            <a:pPr marL="342900" indent="-342900" defTabSz="609630">
              <a:lnSpc>
                <a:spcPts val="2427"/>
              </a:lnSpc>
              <a:buFont typeface="Arial" panose="020B0604020202020204" pitchFamily="34" charset="0"/>
              <a:buChar char="•"/>
            </a:pPr>
            <a:r>
              <a:rPr lang="en-US" sz="2200" dirty="0">
                <a:solidFill>
                  <a:srgbClr val="261305"/>
                </a:solidFill>
                <a:latin typeface="Glacial Indifference" pitchFamily="50" charset="0"/>
                <a:ea typeface="Gotham"/>
                <a:cs typeface="Gotham"/>
                <a:sym typeface="Gotham"/>
              </a:rPr>
              <a:t>Call to Action: Let us continue to collaborate, innovate, and build systems that recognize every learner, every skill, and every qualification.</a:t>
            </a:r>
          </a:p>
        </p:txBody>
      </p:sp>
    </p:spTree>
    <p:extLst>
      <p:ext uri="{BB962C8B-B14F-4D97-AF65-F5344CB8AC3E}">
        <p14:creationId xmlns:p14="http://schemas.microsoft.com/office/powerpoint/2010/main" val="213420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24D16-F718-43D5-8CCB-15BA67C8B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7" y="743287"/>
            <a:ext cx="11848924" cy="6034496"/>
          </a:xfrm>
          <a:prstGeom prst="rect">
            <a:avLst/>
          </a:prstGeom>
        </p:spPr>
      </p:pic>
      <p:sp>
        <p:nvSpPr>
          <p:cNvPr id="4" name="TextBox 14">
            <a:extLst>
              <a:ext uri="{FF2B5EF4-FFF2-40B4-BE49-F238E27FC236}">
                <a16:creationId xmlns:a16="http://schemas.microsoft.com/office/drawing/2014/main" id="{D7865048-8B13-4791-A9D1-0FEAE5F5DA20}"/>
              </a:ext>
            </a:extLst>
          </p:cNvPr>
          <p:cNvSpPr txBox="1"/>
          <p:nvPr/>
        </p:nvSpPr>
        <p:spPr>
          <a:xfrm>
            <a:off x="89647" y="358566"/>
            <a:ext cx="7942729" cy="384721"/>
          </a:xfrm>
          <a:prstGeom prst="rect">
            <a:avLst/>
          </a:prstGeom>
        </p:spPr>
        <p:txBody>
          <a:bodyPr wrap="square" lIns="0" tIns="0" rIns="0" bIns="0" rtlCol="0" anchor="t">
            <a:spAutoFit/>
          </a:bodyPr>
          <a:lstStyle/>
          <a:p>
            <a:pPr defTabSz="609630">
              <a:lnSpc>
                <a:spcPts val="2992"/>
              </a:lnSpc>
            </a:pPr>
            <a:r>
              <a:rPr lang="en-US" sz="2800" b="1" dirty="0">
                <a:solidFill>
                  <a:srgbClr val="C1672C"/>
                </a:solidFill>
                <a:latin typeface="Glacial Indifference" pitchFamily="50" charset="0"/>
                <a:ea typeface="Glacial Indifference Bold"/>
                <a:cs typeface="Glacial Indifference Bold"/>
                <a:sym typeface="Glacial Indifference Bold"/>
              </a:rPr>
              <a:t>WHY THE BODA </a:t>
            </a:r>
            <a:r>
              <a:rPr lang="en-US" sz="2800" b="1" dirty="0" err="1">
                <a:solidFill>
                  <a:srgbClr val="C1672C"/>
                </a:solidFill>
                <a:latin typeface="Glacial Indifference" pitchFamily="50" charset="0"/>
                <a:ea typeface="Glacial Indifference Bold"/>
                <a:cs typeface="Glacial Indifference Bold"/>
                <a:sym typeface="Glacial Indifference Bold"/>
              </a:rPr>
              <a:t>BODA</a:t>
            </a:r>
            <a:r>
              <a:rPr lang="en-US" sz="2800" b="1" dirty="0">
                <a:solidFill>
                  <a:srgbClr val="C1672C"/>
                </a:solidFill>
                <a:latin typeface="Glacial Indifference" pitchFamily="50" charset="0"/>
                <a:ea typeface="Glacial Indifference Bold"/>
                <a:cs typeface="Glacial Indifference Bold"/>
                <a:sym typeface="Glacial Indifference Bold"/>
              </a:rPr>
              <a:t> QUALIFICATION ERA  </a:t>
            </a:r>
            <a:endParaRPr lang="en-US" sz="2800" b="1" dirty="0">
              <a:solidFill>
                <a:srgbClr val="003FAD"/>
              </a:solidFill>
              <a:latin typeface="Glacial Indifference" pitchFamily="50" charset="0"/>
              <a:ea typeface="Glacial Indifference Bold"/>
              <a:cs typeface="Glacial Indifference Bold"/>
              <a:sym typeface="Glacial Indifference Bold"/>
            </a:endParaRPr>
          </a:p>
        </p:txBody>
      </p:sp>
    </p:spTree>
    <p:extLst>
      <p:ext uri="{BB962C8B-B14F-4D97-AF65-F5344CB8AC3E}">
        <p14:creationId xmlns:p14="http://schemas.microsoft.com/office/powerpoint/2010/main" val="2133661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43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5221" b="-35221"/>
            </a:stretch>
          </a:blipFill>
        </p:spPr>
      </p:sp>
      <p:sp>
        <p:nvSpPr>
          <p:cNvPr id="3" name="Freeform 3"/>
          <p:cNvSpPr/>
          <p:nvPr/>
        </p:nvSpPr>
        <p:spPr>
          <a:xfrm>
            <a:off x="9962449" y="594143"/>
            <a:ext cx="3081152" cy="2014303"/>
          </a:xfrm>
          <a:custGeom>
            <a:avLst/>
            <a:gdLst/>
            <a:ahLst/>
            <a:cxnLst/>
            <a:rect l="l" t="t" r="r" b="b"/>
            <a:pathLst>
              <a:path w="4621728" h="3021455">
                <a:moveTo>
                  <a:pt x="0" y="0"/>
                </a:moveTo>
                <a:lnTo>
                  <a:pt x="4621729" y="0"/>
                </a:lnTo>
                <a:lnTo>
                  <a:pt x="4621729" y="3021455"/>
                </a:lnTo>
                <a:lnTo>
                  <a:pt x="0" y="3021455"/>
                </a:lnTo>
                <a:lnTo>
                  <a:pt x="0" y="0"/>
                </a:lnTo>
                <a:close/>
              </a:path>
            </a:pathLst>
          </a:custGeom>
          <a:blipFill>
            <a:blip r:embed="rId3"/>
            <a:stretch>
              <a:fillRect/>
            </a:stretch>
          </a:blipFill>
        </p:spPr>
      </p:sp>
      <p:sp>
        <p:nvSpPr>
          <p:cNvPr id="4" name="Freeform 4"/>
          <p:cNvSpPr/>
          <p:nvPr/>
        </p:nvSpPr>
        <p:spPr>
          <a:xfrm flipH="1" flipV="1">
            <a:off x="-784146" y="4563712"/>
            <a:ext cx="2728269" cy="1783606"/>
          </a:xfrm>
          <a:custGeom>
            <a:avLst/>
            <a:gdLst/>
            <a:ahLst/>
            <a:cxnLst/>
            <a:rect l="l" t="t" r="r" b="b"/>
            <a:pathLst>
              <a:path w="4092404" h="2675409">
                <a:moveTo>
                  <a:pt x="4092404" y="2675409"/>
                </a:moveTo>
                <a:lnTo>
                  <a:pt x="0" y="2675409"/>
                </a:lnTo>
                <a:lnTo>
                  <a:pt x="0" y="0"/>
                </a:lnTo>
                <a:lnTo>
                  <a:pt x="4092404" y="0"/>
                </a:lnTo>
                <a:lnTo>
                  <a:pt x="4092404" y="2675409"/>
                </a:lnTo>
                <a:close/>
              </a:path>
            </a:pathLst>
          </a:custGeom>
          <a:blipFill>
            <a:blip r:embed="rId3"/>
            <a:stretch>
              <a:fillRect/>
            </a:stretch>
          </a:blipFill>
        </p:spPr>
      </p:sp>
      <p:grpSp>
        <p:nvGrpSpPr>
          <p:cNvPr id="5" name="Group 5"/>
          <p:cNvGrpSpPr/>
          <p:nvPr/>
        </p:nvGrpSpPr>
        <p:grpSpPr>
          <a:xfrm>
            <a:off x="3428867" y="3055578"/>
            <a:ext cx="5161172" cy="710920"/>
            <a:chOff x="0" y="0"/>
            <a:chExt cx="4794404" cy="660400"/>
          </a:xfrm>
        </p:grpSpPr>
        <p:sp>
          <p:nvSpPr>
            <p:cNvPr id="6" name="Freeform 6"/>
            <p:cNvSpPr/>
            <p:nvPr/>
          </p:nvSpPr>
          <p:spPr>
            <a:xfrm>
              <a:off x="0" y="0"/>
              <a:ext cx="4794405" cy="660400"/>
            </a:xfrm>
            <a:custGeom>
              <a:avLst/>
              <a:gdLst/>
              <a:ahLst/>
              <a:cxnLst/>
              <a:rect l="l" t="t" r="r" b="b"/>
              <a:pathLst>
                <a:path w="4794405" h="660400">
                  <a:moveTo>
                    <a:pt x="4669944" y="660400"/>
                  </a:moveTo>
                  <a:lnTo>
                    <a:pt x="124460" y="660400"/>
                  </a:lnTo>
                  <a:cubicBezTo>
                    <a:pt x="55880" y="660400"/>
                    <a:pt x="0" y="604520"/>
                    <a:pt x="0" y="535940"/>
                  </a:cubicBezTo>
                  <a:lnTo>
                    <a:pt x="0" y="124460"/>
                  </a:lnTo>
                  <a:cubicBezTo>
                    <a:pt x="0" y="55880"/>
                    <a:pt x="55880" y="0"/>
                    <a:pt x="124460" y="0"/>
                  </a:cubicBezTo>
                  <a:lnTo>
                    <a:pt x="4669944" y="0"/>
                  </a:lnTo>
                  <a:cubicBezTo>
                    <a:pt x="4738524" y="0"/>
                    <a:pt x="4794405" y="55880"/>
                    <a:pt x="4794405" y="124460"/>
                  </a:cubicBezTo>
                  <a:lnTo>
                    <a:pt x="4794405" y="535940"/>
                  </a:lnTo>
                  <a:cubicBezTo>
                    <a:pt x="4794405" y="604520"/>
                    <a:pt x="4738524" y="660400"/>
                    <a:pt x="4669944" y="660400"/>
                  </a:cubicBezTo>
                  <a:close/>
                </a:path>
              </a:pathLst>
            </a:custGeom>
            <a:solidFill>
              <a:srgbClr val="FFFFFF"/>
            </a:solidFill>
          </p:spPr>
        </p:sp>
      </p:grpSp>
      <p:pic>
        <p:nvPicPr>
          <p:cNvPr id="7" name="Picture 7"/>
          <p:cNvPicPr>
            <a:picLocks noChangeAspect="1"/>
          </p:cNvPicPr>
          <p:nvPr/>
        </p:nvPicPr>
        <p:blipFill>
          <a:blip r:embed="rId4"/>
          <a:stretch>
            <a:fillRect/>
          </a:stretch>
        </p:blipFill>
        <p:spPr>
          <a:xfrm>
            <a:off x="3429901" y="2938121"/>
            <a:ext cx="5159107" cy="945837"/>
          </a:xfrm>
          <a:prstGeom prst="rect">
            <a:avLst/>
          </a:prstGeom>
        </p:spPr>
      </p:pic>
      <p:sp>
        <p:nvSpPr>
          <p:cNvPr id="9" name="Freeform 9"/>
          <p:cNvSpPr/>
          <p:nvPr/>
        </p:nvSpPr>
        <p:spPr>
          <a:xfrm>
            <a:off x="7023085" y="3301234"/>
            <a:ext cx="219609" cy="219609"/>
          </a:xfrm>
          <a:custGeom>
            <a:avLst/>
            <a:gdLst/>
            <a:ahLst/>
            <a:cxnLst/>
            <a:rect l="l" t="t" r="r" b="b"/>
            <a:pathLst>
              <a:path w="329413" h="329413">
                <a:moveTo>
                  <a:pt x="0" y="0"/>
                </a:moveTo>
                <a:lnTo>
                  <a:pt x="329413" y="0"/>
                </a:lnTo>
                <a:lnTo>
                  <a:pt x="329413" y="329413"/>
                </a:lnTo>
                <a:lnTo>
                  <a:pt x="0" y="329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3198253" y="1897769"/>
            <a:ext cx="5622403" cy="936154"/>
          </a:xfrm>
          <a:prstGeom prst="rect">
            <a:avLst/>
          </a:prstGeom>
        </p:spPr>
        <p:txBody>
          <a:bodyPr lIns="0" tIns="0" rIns="0" bIns="0" rtlCol="0" anchor="t">
            <a:spAutoFit/>
          </a:bodyPr>
          <a:lstStyle/>
          <a:p>
            <a:pPr lvl="0" algn="ctr" defTabSz="609630">
              <a:lnSpc>
                <a:spcPts val="7306"/>
              </a:lnSpc>
              <a:defRPr/>
            </a:pPr>
            <a:r>
              <a:rPr lang="en-US" sz="6600" b="1" dirty="0">
                <a:solidFill>
                  <a:srgbClr val="000000"/>
                </a:solidFill>
                <a:latin typeface="Glacial Indifference" pitchFamily="50" charset="0"/>
              </a:rPr>
              <a:t>Thank you…</a:t>
            </a:r>
            <a:endParaRPr kumimoji="0" lang="en-US" sz="6600" b="1" i="0" u="none" strike="noStrike" kern="1200" cap="none" spc="0" normalizeH="0" baseline="0" noProof="0" dirty="0">
              <a:ln>
                <a:noFill/>
              </a:ln>
              <a:solidFill>
                <a:srgbClr val="000000"/>
              </a:solidFill>
              <a:effectLst/>
              <a:uLnTx/>
              <a:uFillTx/>
              <a:latin typeface="Glacial Indifference" pitchFamily="50" charset="0"/>
            </a:endParaRPr>
          </a:p>
        </p:txBody>
      </p:sp>
      <p:sp>
        <p:nvSpPr>
          <p:cNvPr id="12" name="Freeform 27">
            <a:extLst>
              <a:ext uri="{FF2B5EF4-FFF2-40B4-BE49-F238E27FC236}">
                <a16:creationId xmlns:a16="http://schemas.microsoft.com/office/drawing/2014/main" id="{BE68CBDF-90BF-43D7-A106-347EA625C216}"/>
              </a:ext>
            </a:extLst>
          </p:cNvPr>
          <p:cNvSpPr/>
          <p:nvPr/>
        </p:nvSpPr>
        <p:spPr>
          <a:xfrm>
            <a:off x="4443352" y="3883955"/>
            <a:ext cx="3266875" cy="1194133"/>
          </a:xfrm>
          <a:custGeom>
            <a:avLst/>
            <a:gdLst/>
            <a:ahLst/>
            <a:cxnLst/>
            <a:rect l="l" t="t" r="r" b="b"/>
            <a:pathLst>
              <a:path w="4900312" h="1791199">
                <a:moveTo>
                  <a:pt x="0" y="0"/>
                </a:moveTo>
                <a:lnTo>
                  <a:pt x="4900312" y="0"/>
                </a:lnTo>
                <a:lnTo>
                  <a:pt x="4900312" y="1791199"/>
                </a:lnTo>
                <a:lnTo>
                  <a:pt x="0" y="1791199"/>
                </a:lnTo>
                <a:lnTo>
                  <a:pt x="0" y="0"/>
                </a:lnTo>
                <a:close/>
              </a:path>
            </a:pathLst>
          </a:custGeom>
          <a:blipFill>
            <a:blip r:embed="rId7"/>
            <a:stretch>
              <a:fillRect/>
            </a:stretch>
          </a:blipFill>
        </p:spPr>
      </p:sp>
    </p:spTree>
    <p:extLst>
      <p:ext uri="{BB962C8B-B14F-4D97-AF65-F5344CB8AC3E}">
        <p14:creationId xmlns:p14="http://schemas.microsoft.com/office/powerpoint/2010/main" val="337036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sp>
      <p:sp>
        <p:nvSpPr>
          <p:cNvPr id="3" name="AutoShape 3"/>
          <p:cNvSpPr/>
          <p:nvPr/>
        </p:nvSpPr>
        <p:spPr>
          <a:xfrm>
            <a:off x="1676698" y="3761875"/>
            <a:ext cx="0" cy="627931"/>
          </a:xfrm>
          <a:prstGeom prst="line">
            <a:avLst/>
          </a:prstGeom>
          <a:ln w="38100" cap="flat">
            <a:solidFill>
              <a:srgbClr val="000000"/>
            </a:solidFill>
            <a:prstDash val="sysDash"/>
            <a:headEnd type="none" w="sm" len="sm"/>
            <a:tailEnd type="none" w="sm" len="sm"/>
          </a:ln>
        </p:spPr>
      </p:sp>
      <p:sp>
        <p:nvSpPr>
          <p:cNvPr id="4" name="AutoShape 4"/>
          <p:cNvSpPr/>
          <p:nvPr/>
        </p:nvSpPr>
        <p:spPr>
          <a:xfrm flipV="1">
            <a:off x="1664241" y="4407152"/>
            <a:ext cx="8863519" cy="0"/>
          </a:xfrm>
          <a:prstGeom prst="line">
            <a:avLst/>
          </a:prstGeom>
          <a:ln w="38100" cap="flat">
            <a:solidFill>
              <a:srgbClr val="000000"/>
            </a:solidFill>
            <a:prstDash val="sysDash"/>
            <a:headEnd type="none" w="sm" len="sm"/>
            <a:tailEnd type="none" w="sm" len="sm"/>
          </a:ln>
        </p:spPr>
      </p:sp>
      <p:sp>
        <p:nvSpPr>
          <p:cNvPr id="5" name="AutoShape 5"/>
          <p:cNvSpPr/>
          <p:nvPr/>
        </p:nvSpPr>
        <p:spPr>
          <a:xfrm>
            <a:off x="3886349" y="3801159"/>
            <a:ext cx="0" cy="627931"/>
          </a:xfrm>
          <a:prstGeom prst="line">
            <a:avLst/>
          </a:prstGeom>
          <a:ln w="38100" cap="flat">
            <a:solidFill>
              <a:srgbClr val="000000"/>
            </a:solidFill>
            <a:prstDash val="sysDash"/>
            <a:headEnd type="none" w="sm" len="sm"/>
            <a:tailEnd type="none" w="sm" len="sm"/>
          </a:ln>
        </p:spPr>
      </p:sp>
      <p:sp>
        <p:nvSpPr>
          <p:cNvPr id="6" name="AutoShape 6"/>
          <p:cNvSpPr/>
          <p:nvPr/>
        </p:nvSpPr>
        <p:spPr>
          <a:xfrm>
            <a:off x="6096000" y="3761875"/>
            <a:ext cx="0" cy="627931"/>
          </a:xfrm>
          <a:prstGeom prst="line">
            <a:avLst/>
          </a:prstGeom>
          <a:ln w="38100" cap="flat">
            <a:solidFill>
              <a:srgbClr val="000000"/>
            </a:solidFill>
            <a:prstDash val="sysDash"/>
            <a:headEnd type="none" w="sm" len="sm"/>
            <a:tailEnd type="none" w="sm" len="sm"/>
          </a:ln>
        </p:spPr>
      </p:sp>
      <p:sp>
        <p:nvSpPr>
          <p:cNvPr id="7" name="AutoShape 7"/>
          <p:cNvSpPr/>
          <p:nvPr/>
        </p:nvSpPr>
        <p:spPr>
          <a:xfrm>
            <a:off x="8305651" y="3801159"/>
            <a:ext cx="0" cy="627931"/>
          </a:xfrm>
          <a:prstGeom prst="line">
            <a:avLst/>
          </a:prstGeom>
          <a:ln w="38100" cap="flat">
            <a:solidFill>
              <a:srgbClr val="000000"/>
            </a:solidFill>
            <a:prstDash val="sysDash"/>
            <a:headEnd type="none" w="sm" len="sm"/>
            <a:tailEnd type="none" w="sm" len="sm"/>
          </a:ln>
        </p:spPr>
      </p:sp>
      <p:sp>
        <p:nvSpPr>
          <p:cNvPr id="8" name="AutoShape 8"/>
          <p:cNvSpPr/>
          <p:nvPr/>
        </p:nvSpPr>
        <p:spPr>
          <a:xfrm>
            <a:off x="10515302" y="3801159"/>
            <a:ext cx="0" cy="627931"/>
          </a:xfrm>
          <a:prstGeom prst="line">
            <a:avLst/>
          </a:prstGeom>
          <a:ln w="38100" cap="flat">
            <a:solidFill>
              <a:srgbClr val="000000"/>
            </a:solidFill>
            <a:prstDash val="sysDash"/>
            <a:headEnd type="none" w="sm" len="sm"/>
            <a:tailEnd type="none" w="sm" len="sm"/>
          </a:ln>
        </p:spPr>
      </p:sp>
      <p:grpSp>
        <p:nvGrpSpPr>
          <p:cNvPr id="9" name="Group 9"/>
          <p:cNvGrpSpPr/>
          <p:nvPr/>
        </p:nvGrpSpPr>
        <p:grpSpPr>
          <a:xfrm>
            <a:off x="1553116" y="4289677"/>
            <a:ext cx="222250" cy="22225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0F40"/>
            </a:solidFill>
            <a:ln w="47625" cap="sq">
              <a:solidFill>
                <a:srgbClr val="FFFFFF"/>
              </a:solidFill>
              <a:prstDash val="solid"/>
              <a:miter/>
            </a:ln>
          </p:spPr>
        </p:sp>
        <p:sp>
          <p:nvSpPr>
            <p:cNvPr id="11" name="TextBox 11"/>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2"/>
          <p:cNvGrpSpPr/>
          <p:nvPr/>
        </p:nvGrpSpPr>
        <p:grpSpPr>
          <a:xfrm>
            <a:off x="3775224" y="4289677"/>
            <a:ext cx="222250" cy="22225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031E"/>
            </a:solidFill>
            <a:ln w="47625" cap="sq">
              <a:solidFill>
                <a:srgbClr val="FFFFFF"/>
              </a:solidFill>
              <a:prstDash val="solid"/>
              <a:miter/>
            </a:ln>
          </p:spPr>
        </p:sp>
        <p:sp>
          <p:nvSpPr>
            <p:cNvPr id="14" name="TextBox 14"/>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5"/>
          <p:cNvGrpSpPr/>
          <p:nvPr/>
        </p:nvGrpSpPr>
        <p:grpSpPr>
          <a:xfrm>
            <a:off x="5984876" y="4289677"/>
            <a:ext cx="222250" cy="22225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8B24"/>
            </a:solidFill>
            <a:ln w="47625" cap="sq">
              <a:solidFill>
                <a:srgbClr val="FFFFFF"/>
              </a:solidFill>
              <a:prstDash val="solid"/>
              <a:miter/>
            </a:ln>
          </p:spPr>
        </p:sp>
        <p:sp>
          <p:nvSpPr>
            <p:cNvPr id="17" name="TextBox 17"/>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18"/>
          <p:cNvGrpSpPr/>
          <p:nvPr/>
        </p:nvGrpSpPr>
        <p:grpSpPr>
          <a:xfrm>
            <a:off x="8194526" y="4289677"/>
            <a:ext cx="222250" cy="22225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6414"/>
            </a:solidFill>
            <a:ln w="47625" cap="sq">
              <a:solidFill>
                <a:srgbClr val="FFFFFF"/>
              </a:solidFill>
              <a:prstDash val="solid"/>
              <a:miter/>
            </a:ln>
          </p:spPr>
        </p:sp>
        <p:sp>
          <p:nvSpPr>
            <p:cNvPr id="20" name="TextBox 20"/>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21"/>
          <p:cNvGrpSpPr/>
          <p:nvPr/>
        </p:nvGrpSpPr>
        <p:grpSpPr>
          <a:xfrm>
            <a:off x="10404177" y="4289677"/>
            <a:ext cx="222250" cy="22225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4C5C"/>
            </a:solidFill>
            <a:ln w="47625" cap="sq">
              <a:solidFill>
                <a:srgbClr val="FFFFFF"/>
              </a:solidFill>
              <a:prstDash val="solid"/>
              <a:miter/>
            </a:ln>
          </p:spPr>
        </p:sp>
        <p:sp>
          <p:nvSpPr>
            <p:cNvPr id="23" name="TextBox 23"/>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4" name="Group 24"/>
          <p:cNvGrpSpPr/>
          <p:nvPr/>
        </p:nvGrpSpPr>
        <p:grpSpPr>
          <a:xfrm rot="5400000">
            <a:off x="837095" y="2130772"/>
            <a:ext cx="1679207" cy="2035030"/>
            <a:chOff x="0" y="0"/>
            <a:chExt cx="571390" cy="692467"/>
          </a:xfrm>
        </p:grpSpPr>
        <p:sp>
          <p:nvSpPr>
            <p:cNvPr id="25" name="Freeform 25"/>
            <p:cNvSpPr/>
            <p:nvPr/>
          </p:nvSpPr>
          <p:spPr>
            <a:xfrm>
              <a:off x="0" y="0"/>
              <a:ext cx="571390" cy="692467"/>
            </a:xfrm>
            <a:custGeom>
              <a:avLst/>
              <a:gdLst/>
              <a:ahLst/>
              <a:cxnLst/>
              <a:rect l="l" t="t" r="r" b="b"/>
              <a:pathLst>
                <a:path w="571390" h="692467">
                  <a:moveTo>
                    <a:pt x="368190" y="0"/>
                  </a:moveTo>
                  <a:lnTo>
                    <a:pt x="0" y="0"/>
                  </a:lnTo>
                  <a:lnTo>
                    <a:pt x="0" y="692467"/>
                  </a:lnTo>
                  <a:lnTo>
                    <a:pt x="368190" y="692467"/>
                  </a:lnTo>
                  <a:lnTo>
                    <a:pt x="571390" y="346233"/>
                  </a:lnTo>
                  <a:lnTo>
                    <a:pt x="368190" y="0"/>
                  </a:lnTo>
                  <a:close/>
                </a:path>
              </a:pathLst>
            </a:custGeom>
            <a:solidFill>
              <a:srgbClr val="ECF0F3"/>
            </a:solidFill>
          </p:spPr>
        </p:sp>
        <p:sp>
          <p:nvSpPr>
            <p:cNvPr id="26" name="TextBox 26"/>
            <p:cNvSpPr txBox="1"/>
            <p:nvPr/>
          </p:nvSpPr>
          <p:spPr>
            <a:xfrm>
              <a:off x="0" y="-47625"/>
              <a:ext cx="457090"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7" name="Group 27"/>
          <p:cNvGrpSpPr/>
          <p:nvPr/>
        </p:nvGrpSpPr>
        <p:grpSpPr>
          <a:xfrm rot="5400000">
            <a:off x="3046746" y="2130772"/>
            <a:ext cx="1679207" cy="2035030"/>
            <a:chOff x="0" y="0"/>
            <a:chExt cx="571390" cy="692467"/>
          </a:xfrm>
        </p:grpSpPr>
        <p:sp>
          <p:nvSpPr>
            <p:cNvPr id="28" name="Freeform 28"/>
            <p:cNvSpPr/>
            <p:nvPr/>
          </p:nvSpPr>
          <p:spPr>
            <a:xfrm>
              <a:off x="0" y="0"/>
              <a:ext cx="571390" cy="692467"/>
            </a:xfrm>
            <a:custGeom>
              <a:avLst/>
              <a:gdLst/>
              <a:ahLst/>
              <a:cxnLst/>
              <a:rect l="l" t="t" r="r" b="b"/>
              <a:pathLst>
                <a:path w="571390" h="692467">
                  <a:moveTo>
                    <a:pt x="368190" y="0"/>
                  </a:moveTo>
                  <a:lnTo>
                    <a:pt x="0" y="0"/>
                  </a:lnTo>
                  <a:lnTo>
                    <a:pt x="0" y="692467"/>
                  </a:lnTo>
                  <a:lnTo>
                    <a:pt x="368190" y="692467"/>
                  </a:lnTo>
                  <a:lnTo>
                    <a:pt x="571390" y="346233"/>
                  </a:lnTo>
                  <a:lnTo>
                    <a:pt x="368190" y="0"/>
                  </a:lnTo>
                  <a:close/>
                </a:path>
              </a:pathLst>
            </a:custGeom>
            <a:solidFill>
              <a:srgbClr val="ECF0F3"/>
            </a:solidFill>
          </p:spPr>
        </p:sp>
        <p:sp>
          <p:nvSpPr>
            <p:cNvPr id="29" name="TextBox 29"/>
            <p:cNvSpPr txBox="1"/>
            <p:nvPr/>
          </p:nvSpPr>
          <p:spPr>
            <a:xfrm>
              <a:off x="0" y="-47625"/>
              <a:ext cx="457090"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0" name="Group 30"/>
          <p:cNvGrpSpPr/>
          <p:nvPr/>
        </p:nvGrpSpPr>
        <p:grpSpPr>
          <a:xfrm rot="-5400000">
            <a:off x="1410234" y="1024704"/>
            <a:ext cx="532929" cy="2035030"/>
            <a:chOff x="0" y="0"/>
            <a:chExt cx="181342" cy="692467"/>
          </a:xfrm>
        </p:grpSpPr>
        <p:sp>
          <p:nvSpPr>
            <p:cNvPr id="31" name="Freeform 31"/>
            <p:cNvSpPr/>
            <p:nvPr/>
          </p:nvSpPr>
          <p:spPr>
            <a:xfrm>
              <a:off x="0" y="0"/>
              <a:ext cx="181342" cy="692467"/>
            </a:xfrm>
            <a:custGeom>
              <a:avLst/>
              <a:gdLst/>
              <a:ahLst/>
              <a:cxnLst/>
              <a:rect l="l" t="t" r="r" b="b"/>
              <a:pathLst>
                <a:path w="181342" h="692467">
                  <a:moveTo>
                    <a:pt x="0" y="0"/>
                  </a:moveTo>
                  <a:lnTo>
                    <a:pt x="181342" y="0"/>
                  </a:lnTo>
                  <a:lnTo>
                    <a:pt x="181342" y="692467"/>
                  </a:lnTo>
                  <a:lnTo>
                    <a:pt x="0" y="692467"/>
                  </a:lnTo>
                  <a:close/>
                </a:path>
              </a:pathLst>
            </a:custGeom>
            <a:solidFill>
              <a:srgbClr val="C88130"/>
            </a:solidFill>
          </p:spPr>
        </p:sp>
        <p:sp>
          <p:nvSpPr>
            <p:cNvPr id="32" name="TextBox 32"/>
            <p:cNvSpPr txBox="1"/>
            <p:nvPr/>
          </p:nvSpPr>
          <p:spPr>
            <a:xfrm>
              <a:off x="0" y="-47625"/>
              <a:ext cx="181342"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3" name="Group 33"/>
          <p:cNvGrpSpPr/>
          <p:nvPr/>
        </p:nvGrpSpPr>
        <p:grpSpPr>
          <a:xfrm rot="-5400000">
            <a:off x="3619884" y="1024704"/>
            <a:ext cx="532929" cy="2035030"/>
            <a:chOff x="0" y="0"/>
            <a:chExt cx="181342" cy="692467"/>
          </a:xfrm>
        </p:grpSpPr>
        <p:sp>
          <p:nvSpPr>
            <p:cNvPr id="34" name="Freeform 34"/>
            <p:cNvSpPr/>
            <p:nvPr/>
          </p:nvSpPr>
          <p:spPr>
            <a:xfrm>
              <a:off x="0" y="0"/>
              <a:ext cx="181342" cy="692467"/>
            </a:xfrm>
            <a:custGeom>
              <a:avLst/>
              <a:gdLst/>
              <a:ahLst/>
              <a:cxnLst/>
              <a:rect l="l" t="t" r="r" b="b"/>
              <a:pathLst>
                <a:path w="181342" h="692467">
                  <a:moveTo>
                    <a:pt x="0" y="0"/>
                  </a:moveTo>
                  <a:lnTo>
                    <a:pt x="181342" y="0"/>
                  </a:lnTo>
                  <a:lnTo>
                    <a:pt x="181342" y="692467"/>
                  </a:lnTo>
                  <a:lnTo>
                    <a:pt x="0" y="692467"/>
                  </a:lnTo>
                  <a:close/>
                </a:path>
              </a:pathLst>
            </a:custGeom>
            <a:solidFill>
              <a:srgbClr val="2A221E"/>
            </a:solidFill>
          </p:spPr>
        </p:sp>
        <p:sp>
          <p:nvSpPr>
            <p:cNvPr id="35" name="TextBox 35"/>
            <p:cNvSpPr txBox="1"/>
            <p:nvPr/>
          </p:nvSpPr>
          <p:spPr>
            <a:xfrm>
              <a:off x="0" y="-47625"/>
              <a:ext cx="181342"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6" name="Group 36"/>
          <p:cNvGrpSpPr/>
          <p:nvPr/>
        </p:nvGrpSpPr>
        <p:grpSpPr>
          <a:xfrm rot="5400000">
            <a:off x="5256397" y="2130772"/>
            <a:ext cx="1679207" cy="2035030"/>
            <a:chOff x="0" y="0"/>
            <a:chExt cx="571390" cy="692467"/>
          </a:xfrm>
        </p:grpSpPr>
        <p:sp>
          <p:nvSpPr>
            <p:cNvPr id="37" name="Freeform 37"/>
            <p:cNvSpPr/>
            <p:nvPr/>
          </p:nvSpPr>
          <p:spPr>
            <a:xfrm>
              <a:off x="0" y="0"/>
              <a:ext cx="571390" cy="692467"/>
            </a:xfrm>
            <a:custGeom>
              <a:avLst/>
              <a:gdLst/>
              <a:ahLst/>
              <a:cxnLst/>
              <a:rect l="l" t="t" r="r" b="b"/>
              <a:pathLst>
                <a:path w="571390" h="692467">
                  <a:moveTo>
                    <a:pt x="368190" y="0"/>
                  </a:moveTo>
                  <a:lnTo>
                    <a:pt x="0" y="0"/>
                  </a:lnTo>
                  <a:lnTo>
                    <a:pt x="0" y="692467"/>
                  </a:lnTo>
                  <a:lnTo>
                    <a:pt x="368190" y="692467"/>
                  </a:lnTo>
                  <a:lnTo>
                    <a:pt x="571390" y="346233"/>
                  </a:lnTo>
                  <a:lnTo>
                    <a:pt x="368190" y="0"/>
                  </a:lnTo>
                  <a:close/>
                </a:path>
              </a:pathLst>
            </a:custGeom>
            <a:solidFill>
              <a:srgbClr val="ECF0F3"/>
            </a:solidFill>
          </p:spPr>
        </p:sp>
        <p:sp>
          <p:nvSpPr>
            <p:cNvPr id="38" name="TextBox 38"/>
            <p:cNvSpPr txBox="1"/>
            <p:nvPr/>
          </p:nvSpPr>
          <p:spPr>
            <a:xfrm>
              <a:off x="0" y="-47625"/>
              <a:ext cx="457090"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9" name="Group 39"/>
          <p:cNvGrpSpPr/>
          <p:nvPr/>
        </p:nvGrpSpPr>
        <p:grpSpPr>
          <a:xfrm rot="-5400000">
            <a:off x="5829536" y="1024704"/>
            <a:ext cx="532929" cy="2035030"/>
            <a:chOff x="0" y="0"/>
            <a:chExt cx="181342" cy="692467"/>
          </a:xfrm>
        </p:grpSpPr>
        <p:sp>
          <p:nvSpPr>
            <p:cNvPr id="40" name="Freeform 40"/>
            <p:cNvSpPr/>
            <p:nvPr/>
          </p:nvSpPr>
          <p:spPr>
            <a:xfrm>
              <a:off x="0" y="0"/>
              <a:ext cx="181342" cy="692467"/>
            </a:xfrm>
            <a:custGeom>
              <a:avLst/>
              <a:gdLst/>
              <a:ahLst/>
              <a:cxnLst/>
              <a:rect l="l" t="t" r="r" b="b"/>
              <a:pathLst>
                <a:path w="181342" h="692467">
                  <a:moveTo>
                    <a:pt x="0" y="0"/>
                  </a:moveTo>
                  <a:lnTo>
                    <a:pt x="181342" y="0"/>
                  </a:lnTo>
                  <a:lnTo>
                    <a:pt x="181342" y="692467"/>
                  </a:lnTo>
                  <a:lnTo>
                    <a:pt x="0" y="692467"/>
                  </a:lnTo>
                  <a:close/>
                </a:path>
              </a:pathLst>
            </a:custGeom>
            <a:solidFill>
              <a:srgbClr val="53806D"/>
            </a:solidFill>
          </p:spPr>
        </p:sp>
        <p:sp>
          <p:nvSpPr>
            <p:cNvPr id="41" name="TextBox 41"/>
            <p:cNvSpPr txBox="1"/>
            <p:nvPr/>
          </p:nvSpPr>
          <p:spPr>
            <a:xfrm>
              <a:off x="0" y="-47625"/>
              <a:ext cx="181342"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2" name="Group 42"/>
          <p:cNvGrpSpPr/>
          <p:nvPr/>
        </p:nvGrpSpPr>
        <p:grpSpPr>
          <a:xfrm rot="5400000">
            <a:off x="7466048" y="2130772"/>
            <a:ext cx="1679207" cy="2035030"/>
            <a:chOff x="0" y="0"/>
            <a:chExt cx="571390" cy="692467"/>
          </a:xfrm>
        </p:grpSpPr>
        <p:sp>
          <p:nvSpPr>
            <p:cNvPr id="43" name="Freeform 43"/>
            <p:cNvSpPr/>
            <p:nvPr/>
          </p:nvSpPr>
          <p:spPr>
            <a:xfrm>
              <a:off x="0" y="0"/>
              <a:ext cx="571390" cy="692467"/>
            </a:xfrm>
            <a:custGeom>
              <a:avLst/>
              <a:gdLst/>
              <a:ahLst/>
              <a:cxnLst/>
              <a:rect l="l" t="t" r="r" b="b"/>
              <a:pathLst>
                <a:path w="571390" h="692467">
                  <a:moveTo>
                    <a:pt x="368190" y="0"/>
                  </a:moveTo>
                  <a:lnTo>
                    <a:pt x="0" y="0"/>
                  </a:lnTo>
                  <a:lnTo>
                    <a:pt x="0" y="692467"/>
                  </a:lnTo>
                  <a:lnTo>
                    <a:pt x="368190" y="692467"/>
                  </a:lnTo>
                  <a:lnTo>
                    <a:pt x="571390" y="346233"/>
                  </a:lnTo>
                  <a:lnTo>
                    <a:pt x="368190" y="0"/>
                  </a:lnTo>
                  <a:close/>
                </a:path>
              </a:pathLst>
            </a:custGeom>
            <a:solidFill>
              <a:srgbClr val="ECF0F3"/>
            </a:solidFill>
          </p:spPr>
        </p:sp>
        <p:sp>
          <p:nvSpPr>
            <p:cNvPr id="44" name="TextBox 44"/>
            <p:cNvSpPr txBox="1"/>
            <p:nvPr/>
          </p:nvSpPr>
          <p:spPr>
            <a:xfrm>
              <a:off x="0" y="-47625"/>
              <a:ext cx="457090"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45"/>
          <p:cNvGrpSpPr/>
          <p:nvPr/>
        </p:nvGrpSpPr>
        <p:grpSpPr>
          <a:xfrm rot="-5400000">
            <a:off x="8039186" y="1024704"/>
            <a:ext cx="532929" cy="2035030"/>
            <a:chOff x="0" y="0"/>
            <a:chExt cx="181342" cy="692467"/>
          </a:xfrm>
        </p:grpSpPr>
        <p:sp>
          <p:nvSpPr>
            <p:cNvPr id="46" name="Freeform 46"/>
            <p:cNvSpPr/>
            <p:nvPr/>
          </p:nvSpPr>
          <p:spPr>
            <a:xfrm>
              <a:off x="0" y="0"/>
              <a:ext cx="181342" cy="692467"/>
            </a:xfrm>
            <a:custGeom>
              <a:avLst/>
              <a:gdLst/>
              <a:ahLst/>
              <a:cxnLst/>
              <a:rect l="l" t="t" r="r" b="b"/>
              <a:pathLst>
                <a:path w="181342" h="692467">
                  <a:moveTo>
                    <a:pt x="0" y="0"/>
                  </a:moveTo>
                  <a:lnTo>
                    <a:pt x="181342" y="0"/>
                  </a:lnTo>
                  <a:lnTo>
                    <a:pt x="181342" y="692467"/>
                  </a:lnTo>
                  <a:lnTo>
                    <a:pt x="0" y="692467"/>
                  </a:lnTo>
                  <a:close/>
                </a:path>
              </a:pathLst>
            </a:custGeom>
            <a:solidFill>
              <a:srgbClr val="A52727"/>
            </a:solidFill>
          </p:spPr>
        </p:sp>
        <p:sp>
          <p:nvSpPr>
            <p:cNvPr id="47" name="TextBox 47"/>
            <p:cNvSpPr txBox="1"/>
            <p:nvPr/>
          </p:nvSpPr>
          <p:spPr>
            <a:xfrm>
              <a:off x="0" y="-47625"/>
              <a:ext cx="181342"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8" name="Group 48"/>
          <p:cNvGrpSpPr/>
          <p:nvPr/>
        </p:nvGrpSpPr>
        <p:grpSpPr>
          <a:xfrm rot="5400000">
            <a:off x="9675699" y="2130772"/>
            <a:ext cx="1679207" cy="2035030"/>
            <a:chOff x="0" y="0"/>
            <a:chExt cx="571390" cy="692467"/>
          </a:xfrm>
        </p:grpSpPr>
        <p:sp>
          <p:nvSpPr>
            <p:cNvPr id="49" name="Freeform 49"/>
            <p:cNvSpPr/>
            <p:nvPr/>
          </p:nvSpPr>
          <p:spPr>
            <a:xfrm>
              <a:off x="0" y="0"/>
              <a:ext cx="571390" cy="692467"/>
            </a:xfrm>
            <a:custGeom>
              <a:avLst/>
              <a:gdLst/>
              <a:ahLst/>
              <a:cxnLst/>
              <a:rect l="l" t="t" r="r" b="b"/>
              <a:pathLst>
                <a:path w="571390" h="692467">
                  <a:moveTo>
                    <a:pt x="368190" y="0"/>
                  </a:moveTo>
                  <a:lnTo>
                    <a:pt x="0" y="0"/>
                  </a:lnTo>
                  <a:lnTo>
                    <a:pt x="0" y="692467"/>
                  </a:lnTo>
                  <a:lnTo>
                    <a:pt x="368190" y="692467"/>
                  </a:lnTo>
                  <a:lnTo>
                    <a:pt x="571390" y="346233"/>
                  </a:lnTo>
                  <a:lnTo>
                    <a:pt x="368190" y="0"/>
                  </a:lnTo>
                  <a:close/>
                </a:path>
              </a:pathLst>
            </a:custGeom>
            <a:solidFill>
              <a:srgbClr val="ECF0F3"/>
            </a:solidFill>
          </p:spPr>
        </p:sp>
        <p:sp>
          <p:nvSpPr>
            <p:cNvPr id="50" name="TextBox 50"/>
            <p:cNvSpPr txBox="1"/>
            <p:nvPr/>
          </p:nvSpPr>
          <p:spPr>
            <a:xfrm>
              <a:off x="0" y="-47625"/>
              <a:ext cx="457090"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1" name="Group 51"/>
          <p:cNvGrpSpPr/>
          <p:nvPr/>
        </p:nvGrpSpPr>
        <p:grpSpPr>
          <a:xfrm rot="-5400000">
            <a:off x="10248837" y="1024704"/>
            <a:ext cx="532929" cy="2035030"/>
            <a:chOff x="0" y="0"/>
            <a:chExt cx="181342" cy="692467"/>
          </a:xfrm>
        </p:grpSpPr>
        <p:sp>
          <p:nvSpPr>
            <p:cNvPr id="52" name="Freeform 52"/>
            <p:cNvSpPr/>
            <p:nvPr/>
          </p:nvSpPr>
          <p:spPr>
            <a:xfrm>
              <a:off x="0" y="0"/>
              <a:ext cx="181342" cy="692467"/>
            </a:xfrm>
            <a:custGeom>
              <a:avLst/>
              <a:gdLst/>
              <a:ahLst/>
              <a:cxnLst/>
              <a:rect l="l" t="t" r="r" b="b"/>
              <a:pathLst>
                <a:path w="181342" h="692467">
                  <a:moveTo>
                    <a:pt x="0" y="0"/>
                  </a:moveTo>
                  <a:lnTo>
                    <a:pt x="181342" y="0"/>
                  </a:lnTo>
                  <a:lnTo>
                    <a:pt x="181342" y="692467"/>
                  </a:lnTo>
                  <a:lnTo>
                    <a:pt x="0" y="692467"/>
                  </a:lnTo>
                  <a:close/>
                </a:path>
              </a:pathLst>
            </a:custGeom>
            <a:solidFill>
              <a:srgbClr val="2B5AAE"/>
            </a:solidFill>
          </p:spPr>
        </p:sp>
        <p:sp>
          <p:nvSpPr>
            <p:cNvPr id="53" name="TextBox 53"/>
            <p:cNvSpPr txBox="1"/>
            <p:nvPr/>
          </p:nvSpPr>
          <p:spPr>
            <a:xfrm>
              <a:off x="0" y="-47625"/>
              <a:ext cx="181342" cy="740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4" name="Freeform 54"/>
          <p:cNvSpPr/>
          <p:nvPr/>
        </p:nvSpPr>
        <p:spPr>
          <a:xfrm>
            <a:off x="1394366" y="2765404"/>
            <a:ext cx="539750" cy="539750"/>
          </a:xfrm>
          <a:custGeom>
            <a:avLst/>
            <a:gdLst/>
            <a:ahLst/>
            <a:cxnLst/>
            <a:rect l="l" t="t" r="r" b="b"/>
            <a:pathLst>
              <a:path w="809625" h="809625">
                <a:moveTo>
                  <a:pt x="0" y="0"/>
                </a:moveTo>
                <a:lnTo>
                  <a:pt x="809625" y="0"/>
                </a:lnTo>
                <a:lnTo>
                  <a:pt x="809625" y="809625"/>
                </a:lnTo>
                <a:lnTo>
                  <a:pt x="0" y="8096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5" name="Freeform 55"/>
          <p:cNvSpPr/>
          <p:nvPr/>
        </p:nvSpPr>
        <p:spPr>
          <a:xfrm>
            <a:off x="3621978" y="2770908"/>
            <a:ext cx="528743" cy="528743"/>
          </a:xfrm>
          <a:custGeom>
            <a:avLst/>
            <a:gdLst/>
            <a:ahLst/>
            <a:cxnLst/>
            <a:rect l="l" t="t" r="r" b="b"/>
            <a:pathLst>
              <a:path w="793115" h="793115">
                <a:moveTo>
                  <a:pt x="0" y="0"/>
                </a:moveTo>
                <a:lnTo>
                  <a:pt x="793115" y="0"/>
                </a:lnTo>
                <a:lnTo>
                  <a:pt x="793115" y="793115"/>
                </a:lnTo>
                <a:lnTo>
                  <a:pt x="0" y="79311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56" name="Freeform 56"/>
          <p:cNvSpPr/>
          <p:nvPr/>
        </p:nvSpPr>
        <p:spPr>
          <a:xfrm>
            <a:off x="5776040" y="2765404"/>
            <a:ext cx="539750" cy="539750"/>
          </a:xfrm>
          <a:custGeom>
            <a:avLst/>
            <a:gdLst/>
            <a:ahLst/>
            <a:cxnLst/>
            <a:rect l="l" t="t" r="r" b="b"/>
            <a:pathLst>
              <a:path w="809625" h="809625">
                <a:moveTo>
                  <a:pt x="0" y="0"/>
                </a:moveTo>
                <a:lnTo>
                  <a:pt x="809625" y="0"/>
                </a:lnTo>
                <a:lnTo>
                  <a:pt x="809625" y="809625"/>
                </a:lnTo>
                <a:lnTo>
                  <a:pt x="0" y="80962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7" name="Freeform 57"/>
          <p:cNvSpPr/>
          <p:nvPr/>
        </p:nvSpPr>
        <p:spPr>
          <a:xfrm>
            <a:off x="7983466" y="2765404"/>
            <a:ext cx="539750" cy="539750"/>
          </a:xfrm>
          <a:custGeom>
            <a:avLst/>
            <a:gdLst/>
            <a:ahLst/>
            <a:cxnLst/>
            <a:rect l="l" t="t" r="r" b="b"/>
            <a:pathLst>
              <a:path w="809625" h="809625">
                <a:moveTo>
                  <a:pt x="0" y="0"/>
                </a:moveTo>
                <a:lnTo>
                  <a:pt x="809625" y="0"/>
                </a:lnTo>
                <a:lnTo>
                  <a:pt x="809625" y="809625"/>
                </a:lnTo>
                <a:lnTo>
                  <a:pt x="0" y="80962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58" name="Freeform 58"/>
          <p:cNvSpPr/>
          <p:nvPr/>
        </p:nvSpPr>
        <p:spPr>
          <a:xfrm>
            <a:off x="10193116" y="2765404"/>
            <a:ext cx="599722" cy="539750"/>
          </a:xfrm>
          <a:custGeom>
            <a:avLst/>
            <a:gdLst/>
            <a:ahLst/>
            <a:cxnLst/>
            <a:rect l="l" t="t" r="r" b="b"/>
            <a:pathLst>
              <a:path w="899583" h="809625">
                <a:moveTo>
                  <a:pt x="0" y="0"/>
                </a:moveTo>
                <a:lnTo>
                  <a:pt x="899583" y="0"/>
                </a:lnTo>
                <a:lnTo>
                  <a:pt x="899583" y="809625"/>
                </a:lnTo>
                <a:lnTo>
                  <a:pt x="0" y="809625"/>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59" name="Freeform 59"/>
          <p:cNvSpPr/>
          <p:nvPr/>
        </p:nvSpPr>
        <p:spPr>
          <a:xfrm rot="-4324559">
            <a:off x="11762006" y="98038"/>
            <a:ext cx="859989" cy="991341"/>
          </a:xfrm>
          <a:custGeom>
            <a:avLst/>
            <a:gdLst/>
            <a:ahLst/>
            <a:cxnLst/>
            <a:rect l="l" t="t" r="r" b="b"/>
            <a:pathLst>
              <a:path w="1289983" h="1487012">
                <a:moveTo>
                  <a:pt x="0" y="0"/>
                </a:moveTo>
                <a:lnTo>
                  <a:pt x="1289984" y="0"/>
                </a:lnTo>
                <a:lnTo>
                  <a:pt x="1289984" y="1487012"/>
                </a:lnTo>
                <a:lnTo>
                  <a:pt x="0" y="1487012"/>
                </a:lnTo>
                <a:lnTo>
                  <a:pt x="0" y="0"/>
                </a:lnTo>
                <a:close/>
              </a:path>
            </a:pathLst>
          </a:custGeom>
          <a:blipFill>
            <a:blip r:embed="rId13">
              <a:alphaModFix amt="19999"/>
              <a:extLst>
                <a:ext uri="{96DAC541-7B7A-43D3-8B79-37D633B846F1}">
                  <asvg:svgBlip xmlns:asvg="http://schemas.microsoft.com/office/drawing/2016/SVG/main" r:embed="rId14"/>
                </a:ext>
              </a:extLst>
            </a:blip>
            <a:stretch>
              <a:fillRect/>
            </a:stretch>
          </a:blipFill>
          <a:ln cap="sq">
            <a:noFill/>
            <a:prstDash val="solid"/>
            <a:miter/>
          </a:ln>
        </p:spPr>
      </p:sp>
      <p:sp>
        <p:nvSpPr>
          <p:cNvPr id="60" name="Freeform 60"/>
          <p:cNvSpPr/>
          <p:nvPr/>
        </p:nvSpPr>
        <p:spPr>
          <a:xfrm rot="2043803">
            <a:off x="-789209" y="-14086"/>
            <a:ext cx="1230048" cy="1399771"/>
          </a:xfrm>
          <a:custGeom>
            <a:avLst/>
            <a:gdLst/>
            <a:ahLst/>
            <a:cxnLst/>
            <a:rect l="l" t="t" r="r" b="b"/>
            <a:pathLst>
              <a:path w="1845072" h="2099656">
                <a:moveTo>
                  <a:pt x="0" y="0"/>
                </a:moveTo>
                <a:lnTo>
                  <a:pt x="1845072" y="0"/>
                </a:lnTo>
                <a:lnTo>
                  <a:pt x="1845072" y="2099656"/>
                </a:lnTo>
                <a:lnTo>
                  <a:pt x="0" y="2099656"/>
                </a:lnTo>
                <a:lnTo>
                  <a:pt x="0" y="0"/>
                </a:lnTo>
                <a:close/>
              </a:path>
            </a:pathLst>
          </a:custGeom>
          <a:blipFill>
            <a:blip r:embed="rId15">
              <a:alphaModFix amt="19999"/>
              <a:extLst>
                <a:ext uri="{96DAC541-7B7A-43D3-8B79-37D633B846F1}">
                  <asvg:svgBlip xmlns:asvg="http://schemas.microsoft.com/office/drawing/2016/SVG/main" r:embed="rId16"/>
                </a:ext>
              </a:extLst>
            </a:blip>
            <a:stretch>
              <a:fillRect/>
            </a:stretch>
          </a:blipFill>
          <a:ln cap="sq">
            <a:noFill/>
            <a:prstDash val="solid"/>
            <a:miter/>
          </a:ln>
        </p:spPr>
      </p:sp>
      <p:sp>
        <p:nvSpPr>
          <p:cNvPr id="61" name="Freeform 61"/>
          <p:cNvSpPr/>
          <p:nvPr/>
        </p:nvSpPr>
        <p:spPr>
          <a:xfrm rot="-893873">
            <a:off x="9067800" y="6197600"/>
            <a:ext cx="4876800" cy="1030224"/>
          </a:xfrm>
          <a:custGeom>
            <a:avLst/>
            <a:gdLst/>
            <a:ahLst/>
            <a:cxnLst/>
            <a:rect l="l" t="t" r="r" b="b"/>
            <a:pathLst>
              <a:path w="7315200" h="1545336">
                <a:moveTo>
                  <a:pt x="0" y="0"/>
                </a:moveTo>
                <a:lnTo>
                  <a:pt x="7315200" y="0"/>
                </a:lnTo>
                <a:lnTo>
                  <a:pt x="7315200" y="1545336"/>
                </a:lnTo>
                <a:lnTo>
                  <a:pt x="0" y="1545336"/>
                </a:lnTo>
                <a:lnTo>
                  <a:pt x="0" y="0"/>
                </a:lnTo>
                <a:close/>
              </a:path>
            </a:pathLst>
          </a:custGeom>
          <a:blipFill>
            <a:blip r:embed="rId17">
              <a:alphaModFix amt="30000"/>
              <a:extLst>
                <a:ext uri="{96DAC541-7B7A-43D3-8B79-37D633B846F1}">
                  <asvg:svgBlip xmlns:asvg="http://schemas.microsoft.com/office/drawing/2016/SVG/main" r:embed="rId18"/>
                </a:ext>
              </a:extLst>
            </a:blip>
            <a:stretch>
              <a:fillRect/>
            </a:stretch>
          </a:blipFill>
          <a:ln cap="sq">
            <a:noFill/>
            <a:prstDash val="solid"/>
            <a:miter/>
          </a:ln>
        </p:spPr>
      </p:sp>
      <p:sp>
        <p:nvSpPr>
          <p:cNvPr id="62" name="Freeform 62"/>
          <p:cNvSpPr/>
          <p:nvPr/>
        </p:nvSpPr>
        <p:spPr>
          <a:xfrm>
            <a:off x="-1073248" y="6227369"/>
            <a:ext cx="3007363" cy="1060095"/>
          </a:xfrm>
          <a:custGeom>
            <a:avLst/>
            <a:gdLst/>
            <a:ahLst/>
            <a:cxnLst/>
            <a:rect l="l" t="t" r="r" b="b"/>
            <a:pathLst>
              <a:path w="4511044" h="1590143">
                <a:moveTo>
                  <a:pt x="0" y="0"/>
                </a:moveTo>
                <a:lnTo>
                  <a:pt x="4511044" y="0"/>
                </a:lnTo>
                <a:lnTo>
                  <a:pt x="4511044" y="1590142"/>
                </a:lnTo>
                <a:lnTo>
                  <a:pt x="0" y="1590142"/>
                </a:lnTo>
                <a:lnTo>
                  <a:pt x="0" y="0"/>
                </a:lnTo>
                <a:close/>
              </a:path>
            </a:pathLst>
          </a:custGeom>
          <a:blipFill>
            <a:blip r:embed="rId19">
              <a:alphaModFix amt="30000"/>
              <a:extLst>
                <a:ext uri="{96DAC541-7B7A-43D3-8B79-37D633B846F1}">
                  <asvg:svgBlip xmlns:asvg="http://schemas.microsoft.com/office/drawing/2016/SVG/main" r:embed="rId20"/>
                </a:ext>
              </a:extLst>
            </a:blip>
            <a:stretch>
              <a:fillRect/>
            </a:stretch>
          </a:blipFill>
          <a:ln cap="sq">
            <a:noFill/>
            <a:prstDash val="solid"/>
            <a:miter/>
          </a:ln>
        </p:spPr>
      </p:sp>
      <p:sp>
        <p:nvSpPr>
          <p:cNvPr id="63" name="Freeform 63"/>
          <p:cNvSpPr/>
          <p:nvPr/>
        </p:nvSpPr>
        <p:spPr>
          <a:xfrm>
            <a:off x="8534033" y="421452"/>
            <a:ext cx="2779727" cy="1014560"/>
          </a:xfrm>
          <a:custGeom>
            <a:avLst/>
            <a:gdLst/>
            <a:ahLst/>
            <a:cxnLst/>
            <a:rect l="l" t="t" r="r" b="b"/>
            <a:pathLst>
              <a:path w="4556382" h="1663012">
                <a:moveTo>
                  <a:pt x="0" y="0"/>
                </a:moveTo>
                <a:lnTo>
                  <a:pt x="4556382" y="0"/>
                </a:lnTo>
                <a:lnTo>
                  <a:pt x="4556382" y="1663012"/>
                </a:lnTo>
                <a:lnTo>
                  <a:pt x="0" y="1663012"/>
                </a:lnTo>
                <a:lnTo>
                  <a:pt x="0" y="0"/>
                </a:lnTo>
                <a:close/>
              </a:path>
            </a:pathLst>
          </a:custGeom>
          <a:blipFill>
            <a:blip r:embed="rId21"/>
            <a:stretch>
              <a:fillRect/>
            </a:stretch>
          </a:blipFill>
        </p:spPr>
      </p:sp>
      <p:sp>
        <p:nvSpPr>
          <p:cNvPr id="64" name="TextBox 64"/>
          <p:cNvSpPr txBox="1"/>
          <p:nvPr/>
        </p:nvSpPr>
        <p:spPr>
          <a:xfrm>
            <a:off x="727326" y="754674"/>
            <a:ext cx="7048337" cy="464871"/>
          </a:xfrm>
          <a:prstGeom prst="rect">
            <a:avLst/>
          </a:prstGeom>
        </p:spPr>
        <p:txBody>
          <a:bodyPr lIns="0" tIns="0" rIns="0" bIns="0" rtlCol="0" anchor="t">
            <a:spAutoFit/>
          </a:bodyPr>
          <a:lstStyle/>
          <a:p>
            <a:pPr defTabSz="609630">
              <a:lnSpc>
                <a:spcPts val="3920"/>
              </a:lnSpc>
            </a:pPr>
            <a:r>
              <a:rPr lang="en-US" sz="2400" b="1" dirty="0">
                <a:solidFill>
                  <a:srgbClr val="000000"/>
                </a:solidFill>
                <a:latin typeface="Glacial Indifference" pitchFamily="50" charset="0"/>
                <a:ea typeface="Glacial Indifference Bold"/>
                <a:cs typeface="Glacial Indifference Bold"/>
                <a:sym typeface="Glacial Indifference Bold"/>
              </a:rPr>
              <a:t>Launching a New Era in Qualifications</a:t>
            </a:r>
          </a:p>
        </p:txBody>
      </p:sp>
      <p:sp>
        <p:nvSpPr>
          <p:cNvPr id="65" name="TextBox 65"/>
          <p:cNvSpPr txBox="1"/>
          <p:nvPr/>
        </p:nvSpPr>
        <p:spPr>
          <a:xfrm>
            <a:off x="868514" y="1884739"/>
            <a:ext cx="1616369" cy="282129"/>
          </a:xfrm>
          <a:prstGeom prst="rect">
            <a:avLst/>
          </a:prstGeom>
        </p:spPr>
        <p:txBody>
          <a:bodyPr lIns="0" tIns="0" rIns="0" bIns="0" rtlCol="0" anchor="t">
            <a:spAutoFit/>
          </a:bodyPr>
          <a:lstStyle/>
          <a:p>
            <a:pPr algn="ctr" defTabSz="609630">
              <a:lnSpc>
                <a:spcPts val="2239"/>
              </a:lnSpc>
            </a:pPr>
            <a:r>
              <a:rPr lang="en-US" sz="2000" dirty="0">
                <a:solidFill>
                  <a:srgbClr val="FFFFFF"/>
                </a:solidFill>
                <a:latin typeface="Glacial Indifference" pitchFamily="50" charset="0"/>
                <a:ea typeface="Roboto"/>
                <a:cs typeface="Roboto"/>
                <a:sym typeface="Roboto"/>
              </a:rPr>
              <a:t>1 Mins</a:t>
            </a:r>
          </a:p>
        </p:txBody>
      </p:sp>
      <p:sp>
        <p:nvSpPr>
          <p:cNvPr id="66" name="TextBox 66"/>
          <p:cNvSpPr txBox="1"/>
          <p:nvPr/>
        </p:nvSpPr>
        <p:spPr>
          <a:xfrm>
            <a:off x="3078165" y="1884739"/>
            <a:ext cx="1616369" cy="282129"/>
          </a:xfrm>
          <a:prstGeom prst="rect">
            <a:avLst/>
          </a:prstGeom>
        </p:spPr>
        <p:txBody>
          <a:bodyPr lIns="0" tIns="0" rIns="0" bIns="0" rtlCol="0" anchor="t">
            <a:spAutoFit/>
          </a:bodyPr>
          <a:lstStyle/>
          <a:p>
            <a:pPr algn="ctr" defTabSz="609630">
              <a:lnSpc>
                <a:spcPts val="2239"/>
              </a:lnSpc>
            </a:pPr>
            <a:r>
              <a:rPr lang="en-US" sz="2000" dirty="0">
                <a:solidFill>
                  <a:srgbClr val="FFFFFF"/>
                </a:solidFill>
                <a:latin typeface="Glacial Indifference" pitchFamily="50" charset="0"/>
                <a:ea typeface="Roboto"/>
                <a:cs typeface="Roboto"/>
                <a:sym typeface="Roboto"/>
              </a:rPr>
              <a:t>2 Mins</a:t>
            </a:r>
          </a:p>
        </p:txBody>
      </p:sp>
      <p:sp>
        <p:nvSpPr>
          <p:cNvPr id="67" name="TextBox 67"/>
          <p:cNvSpPr txBox="1"/>
          <p:nvPr/>
        </p:nvSpPr>
        <p:spPr>
          <a:xfrm>
            <a:off x="5287816" y="1884739"/>
            <a:ext cx="1616369" cy="282129"/>
          </a:xfrm>
          <a:prstGeom prst="rect">
            <a:avLst/>
          </a:prstGeom>
        </p:spPr>
        <p:txBody>
          <a:bodyPr lIns="0" tIns="0" rIns="0" bIns="0" rtlCol="0" anchor="t">
            <a:spAutoFit/>
          </a:bodyPr>
          <a:lstStyle/>
          <a:p>
            <a:pPr algn="ctr" defTabSz="609630">
              <a:lnSpc>
                <a:spcPts val="2239"/>
              </a:lnSpc>
            </a:pPr>
            <a:r>
              <a:rPr lang="en-US" sz="2000" dirty="0">
                <a:solidFill>
                  <a:srgbClr val="FFFFFF"/>
                </a:solidFill>
                <a:latin typeface="Glacial Indifference" pitchFamily="50" charset="0"/>
                <a:ea typeface="Roboto"/>
                <a:cs typeface="Roboto"/>
                <a:sym typeface="Roboto"/>
              </a:rPr>
              <a:t>5 Mins</a:t>
            </a:r>
          </a:p>
        </p:txBody>
      </p:sp>
      <p:sp>
        <p:nvSpPr>
          <p:cNvPr id="68" name="TextBox 68"/>
          <p:cNvSpPr txBox="1"/>
          <p:nvPr/>
        </p:nvSpPr>
        <p:spPr>
          <a:xfrm>
            <a:off x="7497467" y="1884739"/>
            <a:ext cx="1616369" cy="282129"/>
          </a:xfrm>
          <a:prstGeom prst="rect">
            <a:avLst/>
          </a:prstGeom>
        </p:spPr>
        <p:txBody>
          <a:bodyPr lIns="0" tIns="0" rIns="0" bIns="0" rtlCol="0" anchor="t">
            <a:spAutoFit/>
          </a:bodyPr>
          <a:lstStyle/>
          <a:p>
            <a:pPr algn="ctr" defTabSz="609630">
              <a:lnSpc>
                <a:spcPts val="2239"/>
              </a:lnSpc>
            </a:pPr>
            <a:r>
              <a:rPr lang="en-US" sz="2000" dirty="0">
                <a:solidFill>
                  <a:srgbClr val="FFFFFF"/>
                </a:solidFill>
                <a:latin typeface="Glacial Indifference" pitchFamily="50" charset="0"/>
                <a:ea typeface="Roboto"/>
                <a:cs typeface="Roboto"/>
                <a:sym typeface="Roboto"/>
              </a:rPr>
              <a:t>1 Mins</a:t>
            </a:r>
          </a:p>
        </p:txBody>
      </p:sp>
      <p:sp>
        <p:nvSpPr>
          <p:cNvPr id="69" name="TextBox 69"/>
          <p:cNvSpPr txBox="1"/>
          <p:nvPr/>
        </p:nvSpPr>
        <p:spPr>
          <a:xfrm>
            <a:off x="9707118" y="1884739"/>
            <a:ext cx="1616369" cy="282129"/>
          </a:xfrm>
          <a:prstGeom prst="rect">
            <a:avLst/>
          </a:prstGeom>
        </p:spPr>
        <p:txBody>
          <a:bodyPr lIns="0" tIns="0" rIns="0" bIns="0" rtlCol="0" anchor="t">
            <a:spAutoFit/>
          </a:bodyPr>
          <a:lstStyle/>
          <a:p>
            <a:pPr algn="ctr" defTabSz="609630">
              <a:lnSpc>
                <a:spcPts val="2239"/>
              </a:lnSpc>
            </a:pPr>
            <a:r>
              <a:rPr lang="en-US" sz="2000" dirty="0">
                <a:solidFill>
                  <a:srgbClr val="FFFFFF"/>
                </a:solidFill>
                <a:latin typeface="Glacial Indifference" pitchFamily="50" charset="0"/>
                <a:ea typeface="Roboto"/>
                <a:cs typeface="Roboto"/>
                <a:sym typeface="Roboto"/>
              </a:rPr>
              <a:t>1 Mins</a:t>
            </a:r>
          </a:p>
        </p:txBody>
      </p:sp>
      <p:sp>
        <p:nvSpPr>
          <p:cNvPr id="70" name="TextBox 70"/>
          <p:cNvSpPr txBox="1"/>
          <p:nvPr/>
        </p:nvSpPr>
        <p:spPr>
          <a:xfrm>
            <a:off x="727326" y="4805681"/>
            <a:ext cx="1898746" cy="243656"/>
          </a:xfrm>
          <a:prstGeom prst="rect">
            <a:avLst/>
          </a:prstGeom>
        </p:spPr>
        <p:txBody>
          <a:bodyPr lIns="0" tIns="0" rIns="0" bIns="0" rtlCol="0" anchor="t">
            <a:spAutoFit/>
          </a:bodyPr>
          <a:lstStyle/>
          <a:p>
            <a:pPr algn="ctr" defTabSz="609630">
              <a:lnSpc>
                <a:spcPts val="1919"/>
              </a:lnSpc>
            </a:pPr>
            <a:r>
              <a:rPr lang="en-US" sz="1600" b="1" dirty="0">
                <a:solidFill>
                  <a:srgbClr val="000000"/>
                </a:solidFill>
                <a:latin typeface="Glacial Indifference" pitchFamily="50" charset="0"/>
                <a:ea typeface="Roboto Bold"/>
                <a:cs typeface="Roboto Bold"/>
                <a:sym typeface="Roboto Bold"/>
              </a:rPr>
              <a:t>Introduction </a:t>
            </a:r>
          </a:p>
        </p:txBody>
      </p:sp>
      <p:sp>
        <p:nvSpPr>
          <p:cNvPr id="71" name="TextBox 71"/>
          <p:cNvSpPr txBox="1"/>
          <p:nvPr/>
        </p:nvSpPr>
        <p:spPr>
          <a:xfrm>
            <a:off x="3114695" y="4771350"/>
            <a:ext cx="1898746" cy="487313"/>
          </a:xfrm>
          <a:prstGeom prst="rect">
            <a:avLst/>
          </a:prstGeom>
        </p:spPr>
        <p:txBody>
          <a:bodyPr wrap="square" lIns="0" tIns="0" rIns="0" bIns="0" rtlCol="0" anchor="t">
            <a:spAutoFit/>
          </a:bodyPr>
          <a:lstStyle/>
          <a:p>
            <a:pPr algn="ctr" defTabSz="609630">
              <a:lnSpc>
                <a:spcPts val="1919"/>
              </a:lnSpc>
            </a:pPr>
            <a:r>
              <a:rPr lang="en-US" sz="1600" b="1" dirty="0">
                <a:solidFill>
                  <a:srgbClr val="000000"/>
                </a:solidFill>
                <a:latin typeface="Glacial Indifference" pitchFamily="50" charset="0"/>
                <a:ea typeface="Roboto Bold"/>
                <a:cs typeface="Roboto Bold"/>
                <a:sym typeface="Roboto Bold"/>
              </a:rPr>
              <a:t>Digital Ecosystem Overview</a:t>
            </a:r>
          </a:p>
        </p:txBody>
      </p:sp>
      <p:sp>
        <p:nvSpPr>
          <p:cNvPr id="74" name="TextBox 74"/>
          <p:cNvSpPr txBox="1"/>
          <p:nvPr/>
        </p:nvSpPr>
        <p:spPr>
          <a:xfrm>
            <a:off x="5266323" y="4790183"/>
            <a:ext cx="1898745" cy="243656"/>
          </a:xfrm>
          <a:prstGeom prst="rect">
            <a:avLst/>
          </a:prstGeom>
        </p:spPr>
        <p:txBody>
          <a:bodyPr wrap="square" lIns="0" tIns="0" rIns="0" bIns="0" rtlCol="0" anchor="t">
            <a:spAutoFit/>
          </a:bodyPr>
          <a:lstStyle/>
          <a:p>
            <a:pPr algn="ctr" defTabSz="609630">
              <a:lnSpc>
                <a:spcPts val="1919"/>
              </a:lnSpc>
            </a:pPr>
            <a:r>
              <a:rPr lang="en-US" sz="1600" b="1" dirty="0">
                <a:solidFill>
                  <a:srgbClr val="000000"/>
                </a:solidFill>
                <a:latin typeface="Glacial Indifference" pitchFamily="50" charset="0"/>
                <a:ea typeface="Roboto Bold"/>
                <a:cs typeface="Roboto Bold"/>
                <a:sym typeface="Roboto Bold"/>
              </a:rPr>
              <a:t>System Highlights</a:t>
            </a:r>
          </a:p>
        </p:txBody>
      </p:sp>
      <p:sp>
        <p:nvSpPr>
          <p:cNvPr id="76" name="TextBox 76"/>
          <p:cNvSpPr txBox="1"/>
          <p:nvPr/>
        </p:nvSpPr>
        <p:spPr>
          <a:xfrm>
            <a:off x="7356278" y="4805680"/>
            <a:ext cx="1898746" cy="243656"/>
          </a:xfrm>
          <a:prstGeom prst="rect">
            <a:avLst/>
          </a:prstGeom>
        </p:spPr>
        <p:txBody>
          <a:bodyPr lIns="0" tIns="0" rIns="0" bIns="0" rtlCol="0" anchor="t">
            <a:spAutoFit/>
          </a:bodyPr>
          <a:lstStyle/>
          <a:p>
            <a:pPr algn="ctr" defTabSz="609630">
              <a:lnSpc>
                <a:spcPts val="1919"/>
              </a:lnSpc>
            </a:pPr>
            <a:r>
              <a:rPr lang="en-US" sz="1600" b="1" dirty="0">
                <a:solidFill>
                  <a:srgbClr val="000000"/>
                </a:solidFill>
                <a:latin typeface="Glacial Indifference" pitchFamily="50" charset="0"/>
                <a:ea typeface="Roboto Bold"/>
                <a:cs typeface="Roboto Bold"/>
                <a:sym typeface="Roboto Bold"/>
              </a:rPr>
              <a:t>Impact &amp; Analytics</a:t>
            </a:r>
          </a:p>
        </p:txBody>
      </p:sp>
      <p:sp>
        <p:nvSpPr>
          <p:cNvPr id="78" name="TextBox 78"/>
          <p:cNvSpPr txBox="1"/>
          <p:nvPr/>
        </p:nvSpPr>
        <p:spPr>
          <a:xfrm>
            <a:off x="9707118" y="4805680"/>
            <a:ext cx="1616369" cy="487313"/>
          </a:xfrm>
          <a:prstGeom prst="rect">
            <a:avLst/>
          </a:prstGeom>
        </p:spPr>
        <p:txBody>
          <a:bodyPr lIns="0" tIns="0" rIns="0" bIns="0" rtlCol="0" anchor="t">
            <a:spAutoFit/>
          </a:bodyPr>
          <a:lstStyle/>
          <a:p>
            <a:pPr algn="ctr" defTabSz="609630">
              <a:lnSpc>
                <a:spcPts val="1919"/>
              </a:lnSpc>
            </a:pPr>
            <a:r>
              <a:rPr lang="en-US" sz="1600" b="1" dirty="0">
                <a:solidFill>
                  <a:srgbClr val="000000"/>
                </a:solidFill>
                <a:latin typeface="Glacial Indifference" pitchFamily="50" charset="0"/>
                <a:ea typeface="Roboto Bold"/>
                <a:cs typeface="Roboto Bold"/>
                <a:sym typeface="Roboto Bold"/>
              </a:rPr>
              <a:t>Challenges &amp; Lessons Learned</a:t>
            </a:r>
          </a:p>
        </p:txBody>
      </p:sp>
      <p:sp>
        <p:nvSpPr>
          <p:cNvPr id="79" name="TextBox 79"/>
          <p:cNvSpPr txBox="1"/>
          <p:nvPr/>
        </p:nvSpPr>
        <p:spPr>
          <a:xfrm>
            <a:off x="1934115" y="5844389"/>
            <a:ext cx="8055676" cy="784895"/>
          </a:xfrm>
          <a:prstGeom prst="rect">
            <a:avLst/>
          </a:prstGeom>
        </p:spPr>
        <p:txBody>
          <a:bodyPr wrap="square" lIns="0" tIns="0" rIns="0" bIns="0" rtlCol="0" anchor="t">
            <a:spAutoFit/>
          </a:bodyPr>
          <a:lstStyle/>
          <a:p>
            <a:pPr algn="ctr" defTabSz="609630">
              <a:lnSpc>
                <a:spcPct val="150000"/>
              </a:lnSpc>
            </a:pPr>
            <a:r>
              <a:rPr lang="en-US" dirty="0">
                <a:solidFill>
                  <a:srgbClr val="000000">
                    <a:alpha val="74902"/>
                  </a:srgbClr>
                </a:solidFill>
                <a:latin typeface="Glacial Indifference" pitchFamily="50" charset="0"/>
                <a:ea typeface="Roboto"/>
                <a:cs typeface="Roboto"/>
                <a:sym typeface="Roboto"/>
              </a:rPr>
              <a:t>A quick nod to the Kenya National Qualifications Authority (KNQA), the powerhouse behind this innovative shift. Let’s dive into their vision!</a:t>
            </a:r>
          </a:p>
        </p:txBody>
      </p:sp>
    </p:spTree>
    <p:extLst>
      <p:ext uri="{BB962C8B-B14F-4D97-AF65-F5344CB8AC3E}">
        <p14:creationId xmlns:p14="http://schemas.microsoft.com/office/powerpoint/2010/main" val="15155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500703" y="-569540"/>
            <a:ext cx="1226633" cy="1666054"/>
          </a:xfrm>
          <a:custGeom>
            <a:avLst/>
            <a:gdLst/>
            <a:ahLst/>
            <a:cxnLst/>
            <a:rect l="l" t="t" r="r" b="b"/>
            <a:pathLst>
              <a:path w="1839949" h="2499081">
                <a:moveTo>
                  <a:pt x="0" y="0"/>
                </a:moveTo>
                <a:lnTo>
                  <a:pt x="1839948" y="0"/>
                </a:lnTo>
                <a:lnTo>
                  <a:pt x="1839948" y="2499081"/>
                </a:lnTo>
                <a:lnTo>
                  <a:pt x="0" y="2499081"/>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a:off x="11572299" y="6542031"/>
            <a:ext cx="1677443" cy="1718252"/>
          </a:xfrm>
          <a:custGeom>
            <a:avLst/>
            <a:gdLst/>
            <a:ahLst/>
            <a:cxnLst/>
            <a:rect l="l" t="t" r="r" b="b"/>
            <a:pathLst>
              <a:path w="2516165" h="2577378">
                <a:moveTo>
                  <a:pt x="0" y="0"/>
                </a:moveTo>
                <a:lnTo>
                  <a:pt x="2516165" y="0"/>
                </a:lnTo>
                <a:lnTo>
                  <a:pt x="2516165" y="2577378"/>
                </a:lnTo>
                <a:lnTo>
                  <a:pt x="0" y="25773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0457" y="6743564"/>
            <a:ext cx="377523" cy="228873"/>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901838" y="-290162"/>
            <a:ext cx="580324" cy="580324"/>
          </a:xfrm>
          <a:custGeom>
            <a:avLst/>
            <a:gdLst/>
            <a:ahLst/>
            <a:cxnLst/>
            <a:rect l="l" t="t" r="r" b="b"/>
            <a:pathLst>
              <a:path w="870486" h="870486">
                <a:moveTo>
                  <a:pt x="0" y="0"/>
                </a:moveTo>
                <a:lnTo>
                  <a:pt x="870486" y="0"/>
                </a:lnTo>
                <a:lnTo>
                  <a:pt x="870486" y="870486"/>
                </a:lnTo>
                <a:lnTo>
                  <a:pt x="0" y="8704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1650811" y="204726"/>
            <a:ext cx="377523" cy="228873"/>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8068623" y="2567514"/>
            <a:ext cx="3500860" cy="1398917"/>
          </a:xfrm>
          <a:custGeom>
            <a:avLst/>
            <a:gdLst/>
            <a:ahLst/>
            <a:cxnLst/>
            <a:rect l="l" t="t" r="r" b="b"/>
            <a:pathLst>
              <a:path w="5251290" h="2098375">
                <a:moveTo>
                  <a:pt x="0" y="0"/>
                </a:moveTo>
                <a:lnTo>
                  <a:pt x="5251290" y="0"/>
                </a:lnTo>
                <a:lnTo>
                  <a:pt x="5251290" y="2098375"/>
                </a:lnTo>
                <a:lnTo>
                  <a:pt x="0" y="2098375"/>
                </a:lnTo>
                <a:lnTo>
                  <a:pt x="0" y="0"/>
                </a:lnTo>
                <a:close/>
              </a:path>
            </a:pathLst>
          </a:custGeom>
          <a:blipFill>
            <a:blip r:embed="rId11">
              <a:alphaModFix amt="19999"/>
              <a:extLst>
                <a:ext uri="{96DAC541-7B7A-43D3-8B79-37D633B846F1}">
                  <asvg:svgBlip xmlns:asvg="http://schemas.microsoft.com/office/drawing/2016/SVG/main" r:embed="rId12"/>
                </a:ext>
              </a:extLst>
            </a:blip>
            <a:stretch>
              <a:fillRect l="-1057" t="-100108"/>
            </a:stretch>
          </a:blipFill>
        </p:spPr>
      </p:sp>
      <p:grpSp>
        <p:nvGrpSpPr>
          <p:cNvPr id="9" name="Group 9"/>
          <p:cNvGrpSpPr/>
          <p:nvPr/>
        </p:nvGrpSpPr>
        <p:grpSpPr>
          <a:xfrm>
            <a:off x="7727695" y="1240980"/>
            <a:ext cx="4174143" cy="1262293"/>
            <a:chOff x="0" y="0"/>
            <a:chExt cx="1548525" cy="468286"/>
          </a:xfrm>
        </p:grpSpPr>
        <p:sp>
          <p:nvSpPr>
            <p:cNvPr id="10" name="Freeform 10"/>
            <p:cNvSpPr/>
            <p:nvPr/>
          </p:nvSpPr>
          <p:spPr>
            <a:xfrm>
              <a:off x="0" y="0"/>
              <a:ext cx="1548525" cy="468286"/>
            </a:xfrm>
            <a:custGeom>
              <a:avLst/>
              <a:gdLst/>
              <a:ahLst/>
              <a:cxnLst/>
              <a:rect l="l" t="t" r="r" b="b"/>
              <a:pathLst>
                <a:path w="1548525" h="468286">
                  <a:moveTo>
                    <a:pt x="4946" y="0"/>
                  </a:moveTo>
                  <a:lnTo>
                    <a:pt x="1543579" y="0"/>
                  </a:lnTo>
                  <a:cubicBezTo>
                    <a:pt x="1546311" y="0"/>
                    <a:pt x="1548525" y="2214"/>
                    <a:pt x="1548525" y="4946"/>
                  </a:cubicBezTo>
                  <a:lnTo>
                    <a:pt x="1548525" y="463340"/>
                  </a:lnTo>
                  <a:cubicBezTo>
                    <a:pt x="1548525" y="466072"/>
                    <a:pt x="1546311" y="468286"/>
                    <a:pt x="1543579" y="468286"/>
                  </a:cubicBezTo>
                  <a:lnTo>
                    <a:pt x="4946" y="468286"/>
                  </a:lnTo>
                  <a:cubicBezTo>
                    <a:pt x="2214" y="468286"/>
                    <a:pt x="0" y="466072"/>
                    <a:pt x="0" y="463340"/>
                  </a:cubicBezTo>
                  <a:lnTo>
                    <a:pt x="0" y="4946"/>
                  </a:lnTo>
                  <a:cubicBezTo>
                    <a:pt x="0" y="2214"/>
                    <a:pt x="2214" y="0"/>
                    <a:pt x="4946" y="0"/>
                  </a:cubicBezTo>
                  <a:close/>
                </a:path>
              </a:pathLst>
            </a:custGeom>
            <a:solidFill>
              <a:srgbClr val="C76D2D"/>
            </a:solidFill>
            <a:ln cap="sq">
              <a:noFill/>
              <a:prstDash val="solid"/>
              <a:miter/>
            </a:ln>
          </p:spPr>
        </p:sp>
        <p:sp>
          <p:nvSpPr>
            <p:cNvPr id="11" name="TextBox 11"/>
            <p:cNvSpPr txBox="1"/>
            <p:nvPr/>
          </p:nvSpPr>
          <p:spPr>
            <a:xfrm>
              <a:off x="0" y="-38100"/>
              <a:ext cx="1548525" cy="506386"/>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grpSp>
        <p:nvGrpSpPr>
          <p:cNvPr id="12" name="Group 12"/>
          <p:cNvGrpSpPr/>
          <p:nvPr/>
        </p:nvGrpSpPr>
        <p:grpSpPr>
          <a:xfrm>
            <a:off x="7770274" y="3133819"/>
            <a:ext cx="4069299" cy="1230587"/>
            <a:chOff x="0" y="0"/>
            <a:chExt cx="1548525" cy="468286"/>
          </a:xfrm>
        </p:grpSpPr>
        <p:sp>
          <p:nvSpPr>
            <p:cNvPr id="13" name="Freeform 13"/>
            <p:cNvSpPr/>
            <p:nvPr/>
          </p:nvSpPr>
          <p:spPr>
            <a:xfrm>
              <a:off x="0" y="0"/>
              <a:ext cx="1548525" cy="468286"/>
            </a:xfrm>
            <a:custGeom>
              <a:avLst/>
              <a:gdLst/>
              <a:ahLst/>
              <a:cxnLst/>
              <a:rect l="l" t="t" r="r" b="b"/>
              <a:pathLst>
                <a:path w="1548525" h="468286">
                  <a:moveTo>
                    <a:pt x="5073" y="0"/>
                  </a:moveTo>
                  <a:lnTo>
                    <a:pt x="1543452" y="0"/>
                  </a:lnTo>
                  <a:cubicBezTo>
                    <a:pt x="1544797" y="0"/>
                    <a:pt x="1546088" y="535"/>
                    <a:pt x="1547039" y="1486"/>
                  </a:cubicBezTo>
                  <a:cubicBezTo>
                    <a:pt x="1547991" y="2437"/>
                    <a:pt x="1548525" y="3728"/>
                    <a:pt x="1548525" y="5073"/>
                  </a:cubicBezTo>
                  <a:lnTo>
                    <a:pt x="1548525" y="463213"/>
                  </a:lnTo>
                  <a:cubicBezTo>
                    <a:pt x="1548525" y="464558"/>
                    <a:pt x="1547991" y="465849"/>
                    <a:pt x="1547039" y="466800"/>
                  </a:cubicBezTo>
                  <a:cubicBezTo>
                    <a:pt x="1546088" y="467751"/>
                    <a:pt x="1544797" y="468286"/>
                    <a:pt x="1543452" y="468286"/>
                  </a:cubicBezTo>
                  <a:lnTo>
                    <a:pt x="5073" y="468286"/>
                  </a:lnTo>
                  <a:cubicBezTo>
                    <a:pt x="3728" y="468286"/>
                    <a:pt x="2437" y="467751"/>
                    <a:pt x="1486" y="466800"/>
                  </a:cubicBezTo>
                  <a:cubicBezTo>
                    <a:pt x="535" y="465849"/>
                    <a:pt x="0" y="464558"/>
                    <a:pt x="0" y="463213"/>
                  </a:cubicBezTo>
                  <a:lnTo>
                    <a:pt x="0" y="5073"/>
                  </a:lnTo>
                  <a:cubicBezTo>
                    <a:pt x="0" y="3728"/>
                    <a:pt x="535" y="2437"/>
                    <a:pt x="1486" y="1486"/>
                  </a:cubicBezTo>
                  <a:cubicBezTo>
                    <a:pt x="2437" y="535"/>
                    <a:pt x="3728" y="0"/>
                    <a:pt x="5073" y="0"/>
                  </a:cubicBezTo>
                  <a:close/>
                </a:path>
              </a:pathLst>
            </a:custGeom>
            <a:solidFill>
              <a:srgbClr val="3B241F"/>
            </a:solidFill>
            <a:ln cap="sq">
              <a:noFill/>
              <a:prstDash val="solid"/>
              <a:miter/>
            </a:ln>
          </p:spPr>
        </p:sp>
        <p:sp>
          <p:nvSpPr>
            <p:cNvPr id="14" name="TextBox 14"/>
            <p:cNvSpPr txBox="1"/>
            <p:nvPr/>
          </p:nvSpPr>
          <p:spPr>
            <a:xfrm>
              <a:off x="0" y="-38100"/>
              <a:ext cx="1548525" cy="506386"/>
            </a:xfrm>
            <a:prstGeom prst="rect">
              <a:avLst/>
            </a:prstGeom>
          </p:spPr>
          <p:txBody>
            <a:bodyPr lIns="33867" tIns="33867" rIns="33867" bIns="33867" rtlCol="0" anchor="ctr"/>
            <a:lstStyle/>
            <a:p>
              <a:pPr algn="ctr" defTabSz="609630">
                <a:lnSpc>
                  <a:spcPts val="2053"/>
                </a:lnSpc>
                <a:spcBef>
                  <a:spcPct val="0"/>
                </a:spcBef>
              </a:pPr>
              <a:endParaRPr sz="1200">
                <a:solidFill>
                  <a:prstClr val="black"/>
                </a:solidFill>
                <a:latin typeface="Calibri"/>
              </a:endParaRPr>
            </a:p>
          </p:txBody>
        </p:sp>
      </p:grpSp>
      <p:sp>
        <p:nvSpPr>
          <p:cNvPr id="15" name="Freeform 15"/>
          <p:cNvSpPr/>
          <p:nvPr/>
        </p:nvSpPr>
        <p:spPr>
          <a:xfrm>
            <a:off x="6432741" y="1176739"/>
            <a:ext cx="1537120" cy="1390775"/>
          </a:xfrm>
          <a:custGeom>
            <a:avLst/>
            <a:gdLst/>
            <a:ahLst/>
            <a:cxnLst/>
            <a:rect l="l" t="t" r="r" b="b"/>
            <a:pathLst>
              <a:path w="2305680" h="2086162">
                <a:moveTo>
                  <a:pt x="0" y="0"/>
                </a:moveTo>
                <a:lnTo>
                  <a:pt x="2305680" y="0"/>
                </a:lnTo>
                <a:lnTo>
                  <a:pt x="2305680" y="2086162"/>
                </a:lnTo>
                <a:lnTo>
                  <a:pt x="0" y="2086162"/>
                </a:lnTo>
                <a:lnTo>
                  <a:pt x="0" y="0"/>
                </a:lnTo>
                <a:close/>
              </a:path>
            </a:pathLst>
          </a:custGeom>
          <a:blipFill>
            <a:blip r:embed="rId13">
              <a:extLst>
                <a:ext uri="{96DAC541-7B7A-43D3-8B79-37D633B846F1}">
                  <asvg:svgBlip xmlns:asvg="http://schemas.microsoft.com/office/drawing/2016/SVG/main" r:embed="rId14"/>
                </a:ext>
              </a:extLst>
            </a:blip>
            <a:stretch>
              <a:fillRect r="-38931"/>
            </a:stretch>
          </a:blipFill>
        </p:spPr>
      </p:sp>
      <p:sp>
        <p:nvSpPr>
          <p:cNvPr id="16" name="Freeform 16"/>
          <p:cNvSpPr/>
          <p:nvPr/>
        </p:nvSpPr>
        <p:spPr>
          <a:xfrm>
            <a:off x="6507847" y="3071192"/>
            <a:ext cx="1498511" cy="1355841"/>
          </a:xfrm>
          <a:custGeom>
            <a:avLst/>
            <a:gdLst/>
            <a:ahLst/>
            <a:cxnLst/>
            <a:rect l="l" t="t" r="r" b="b"/>
            <a:pathLst>
              <a:path w="2247767" h="2033762">
                <a:moveTo>
                  <a:pt x="0" y="0"/>
                </a:moveTo>
                <a:lnTo>
                  <a:pt x="2247767" y="0"/>
                </a:lnTo>
                <a:lnTo>
                  <a:pt x="2247767" y="2033762"/>
                </a:lnTo>
                <a:lnTo>
                  <a:pt x="0" y="2033762"/>
                </a:lnTo>
                <a:lnTo>
                  <a:pt x="0" y="0"/>
                </a:lnTo>
                <a:close/>
              </a:path>
            </a:pathLst>
          </a:custGeom>
          <a:blipFill>
            <a:blip r:embed="rId15">
              <a:extLst>
                <a:ext uri="{96DAC541-7B7A-43D3-8B79-37D633B846F1}">
                  <asvg:svgBlip xmlns:asvg="http://schemas.microsoft.com/office/drawing/2016/SVG/main" r:embed="rId16"/>
                </a:ext>
              </a:extLst>
            </a:blip>
            <a:stretch>
              <a:fillRect r="-38931"/>
            </a:stretch>
          </a:blipFill>
        </p:spPr>
      </p:sp>
      <p:grpSp>
        <p:nvGrpSpPr>
          <p:cNvPr id="17" name="Group 17"/>
          <p:cNvGrpSpPr/>
          <p:nvPr/>
        </p:nvGrpSpPr>
        <p:grpSpPr>
          <a:xfrm>
            <a:off x="7665430" y="5045150"/>
            <a:ext cx="4174143" cy="1262293"/>
            <a:chOff x="0" y="0"/>
            <a:chExt cx="1548525" cy="468286"/>
          </a:xfrm>
        </p:grpSpPr>
        <p:sp>
          <p:nvSpPr>
            <p:cNvPr id="18" name="Freeform 18"/>
            <p:cNvSpPr/>
            <p:nvPr/>
          </p:nvSpPr>
          <p:spPr>
            <a:xfrm>
              <a:off x="0" y="0"/>
              <a:ext cx="1548525" cy="468286"/>
            </a:xfrm>
            <a:custGeom>
              <a:avLst/>
              <a:gdLst/>
              <a:ahLst/>
              <a:cxnLst/>
              <a:rect l="l" t="t" r="r" b="b"/>
              <a:pathLst>
                <a:path w="1548525" h="468286">
                  <a:moveTo>
                    <a:pt x="4946" y="0"/>
                  </a:moveTo>
                  <a:lnTo>
                    <a:pt x="1543579" y="0"/>
                  </a:lnTo>
                  <a:cubicBezTo>
                    <a:pt x="1546311" y="0"/>
                    <a:pt x="1548525" y="2214"/>
                    <a:pt x="1548525" y="4946"/>
                  </a:cubicBezTo>
                  <a:lnTo>
                    <a:pt x="1548525" y="463340"/>
                  </a:lnTo>
                  <a:cubicBezTo>
                    <a:pt x="1548525" y="466072"/>
                    <a:pt x="1546311" y="468286"/>
                    <a:pt x="1543579" y="468286"/>
                  </a:cubicBezTo>
                  <a:lnTo>
                    <a:pt x="4946" y="468286"/>
                  </a:lnTo>
                  <a:cubicBezTo>
                    <a:pt x="2214" y="468286"/>
                    <a:pt x="0" y="466072"/>
                    <a:pt x="0" y="463340"/>
                  </a:cubicBezTo>
                  <a:lnTo>
                    <a:pt x="0" y="4946"/>
                  </a:lnTo>
                  <a:cubicBezTo>
                    <a:pt x="0" y="2214"/>
                    <a:pt x="2214" y="0"/>
                    <a:pt x="4946" y="0"/>
                  </a:cubicBezTo>
                  <a:close/>
                </a:path>
              </a:pathLst>
            </a:custGeom>
            <a:solidFill>
              <a:srgbClr val="184EA9"/>
            </a:solidFill>
            <a:ln cap="sq">
              <a:noFill/>
              <a:prstDash val="solid"/>
              <a:miter/>
            </a:ln>
          </p:spPr>
        </p:sp>
        <p:sp>
          <p:nvSpPr>
            <p:cNvPr id="19" name="TextBox 19"/>
            <p:cNvSpPr txBox="1"/>
            <p:nvPr/>
          </p:nvSpPr>
          <p:spPr>
            <a:xfrm>
              <a:off x="0" y="-38100"/>
              <a:ext cx="1548525" cy="506386"/>
            </a:xfrm>
            <a:prstGeom prst="rect">
              <a:avLst/>
            </a:prstGeom>
          </p:spPr>
          <p:txBody>
            <a:bodyPr lIns="33867" tIns="33867" rIns="33867" bIns="33867" rtlCol="0" anchor="ctr"/>
            <a:lstStyle/>
            <a:p>
              <a:pPr algn="ctr" defTabSz="609630">
                <a:lnSpc>
                  <a:spcPts val="2053"/>
                </a:lnSpc>
                <a:spcBef>
                  <a:spcPct val="0"/>
                </a:spcBef>
              </a:pPr>
              <a:endParaRPr sz="1200">
                <a:solidFill>
                  <a:prstClr val="black"/>
                </a:solidFill>
                <a:latin typeface="Calibri"/>
              </a:endParaRPr>
            </a:p>
          </p:txBody>
        </p:sp>
      </p:grpSp>
      <p:sp>
        <p:nvSpPr>
          <p:cNvPr id="20" name="Freeform 20"/>
          <p:cNvSpPr/>
          <p:nvPr/>
        </p:nvSpPr>
        <p:spPr>
          <a:xfrm>
            <a:off x="6370475" y="4980909"/>
            <a:ext cx="1537120" cy="1390775"/>
          </a:xfrm>
          <a:custGeom>
            <a:avLst/>
            <a:gdLst/>
            <a:ahLst/>
            <a:cxnLst/>
            <a:rect l="l" t="t" r="r" b="b"/>
            <a:pathLst>
              <a:path w="2305680" h="2086162">
                <a:moveTo>
                  <a:pt x="0" y="0"/>
                </a:moveTo>
                <a:lnTo>
                  <a:pt x="2305681" y="0"/>
                </a:lnTo>
                <a:lnTo>
                  <a:pt x="2305681" y="2086161"/>
                </a:lnTo>
                <a:lnTo>
                  <a:pt x="0" y="2086161"/>
                </a:lnTo>
                <a:lnTo>
                  <a:pt x="0" y="0"/>
                </a:lnTo>
                <a:close/>
              </a:path>
            </a:pathLst>
          </a:custGeom>
          <a:blipFill>
            <a:blip r:embed="rId17">
              <a:extLst>
                <a:ext uri="{96DAC541-7B7A-43D3-8B79-37D633B846F1}">
                  <asvg:svgBlip xmlns:asvg="http://schemas.microsoft.com/office/drawing/2016/SVG/main" r:embed="rId18"/>
                </a:ext>
              </a:extLst>
            </a:blip>
            <a:stretch>
              <a:fillRect r="-38931"/>
            </a:stretch>
          </a:blipFill>
        </p:spPr>
      </p:sp>
      <p:sp>
        <p:nvSpPr>
          <p:cNvPr id="21" name="Freeform 21"/>
          <p:cNvSpPr/>
          <p:nvPr/>
        </p:nvSpPr>
        <p:spPr>
          <a:xfrm>
            <a:off x="-369374" y="6024923"/>
            <a:ext cx="623092" cy="945005"/>
          </a:xfrm>
          <a:custGeom>
            <a:avLst/>
            <a:gdLst/>
            <a:ahLst/>
            <a:cxnLst/>
            <a:rect l="l" t="t" r="r" b="b"/>
            <a:pathLst>
              <a:path w="934638" h="1417507">
                <a:moveTo>
                  <a:pt x="0" y="0"/>
                </a:moveTo>
                <a:lnTo>
                  <a:pt x="934638" y="0"/>
                </a:lnTo>
                <a:lnTo>
                  <a:pt x="934638" y="1417507"/>
                </a:lnTo>
                <a:lnTo>
                  <a:pt x="0" y="1417507"/>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22" name="Freeform 22"/>
          <p:cNvSpPr/>
          <p:nvPr/>
        </p:nvSpPr>
        <p:spPr>
          <a:xfrm>
            <a:off x="6863896" y="1589174"/>
            <a:ext cx="476304" cy="476304"/>
          </a:xfrm>
          <a:custGeom>
            <a:avLst/>
            <a:gdLst/>
            <a:ahLst/>
            <a:cxnLst/>
            <a:rect l="l" t="t" r="r" b="b"/>
            <a:pathLst>
              <a:path w="714456" h="714456">
                <a:moveTo>
                  <a:pt x="0" y="0"/>
                </a:moveTo>
                <a:lnTo>
                  <a:pt x="714457" y="0"/>
                </a:lnTo>
                <a:lnTo>
                  <a:pt x="714457" y="714456"/>
                </a:lnTo>
                <a:lnTo>
                  <a:pt x="0" y="7144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4" name="Freeform 24"/>
          <p:cNvSpPr/>
          <p:nvPr/>
        </p:nvSpPr>
        <p:spPr>
          <a:xfrm>
            <a:off x="8838545" y="104178"/>
            <a:ext cx="2487720" cy="909330"/>
          </a:xfrm>
          <a:custGeom>
            <a:avLst/>
            <a:gdLst/>
            <a:ahLst/>
            <a:cxnLst/>
            <a:rect l="l" t="t" r="r" b="b"/>
            <a:pathLst>
              <a:path w="3731580" h="1363995">
                <a:moveTo>
                  <a:pt x="0" y="0"/>
                </a:moveTo>
                <a:lnTo>
                  <a:pt x="3731580" y="0"/>
                </a:lnTo>
                <a:lnTo>
                  <a:pt x="3731580" y="1363995"/>
                </a:lnTo>
                <a:lnTo>
                  <a:pt x="0" y="1363995"/>
                </a:lnTo>
                <a:lnTo>
                  <a:pt x="0" y="0"/>
                </a:lnTo>
                <a:close/>
              </a:path>
            </a:pathLst>
          </a:custGeom>
          <a:blipFill>
            <a:blip r:embed="rId23"/>
            <a:stretch>
              <a:fillRect/>
            </a:stretch>
          </a:blipFill>
        </p:spPr>
      </p:sp>
      <p:sp>
        <p:nvSpPr>
          <p:cNvPr id="25" name="Freeform 25"/>
          <p:cNvSpPr/>
          <p:nvPr/>
        </p:nvSpPr>
        <p:spPr>
          <a:xfrm>
            <a:off x="6863896" y="3358697"/>
            <a:ext cx="648717" cy="767713"/>
          </a:xfrm>
          <a:custGeom>
            <a:avLst/>
            <a:gdLst/>
            <a:ahLst/>
            <a:cxnLst/>
            <a:rect l="l" t="t" r="r" b="b"/>
            <a:pathLst>
              <a:path w="973076" h="1151570">
                <a:moveTo>
                  <a:pt x="0" y="0"/>
                </a:moveTo>
                <a:lnTo>
                  <a:pt x="973077" y="0"/>
                </a:lnTo>
                <a:lnTo>
                  <a:pt x="973077" y="1151570"/>
                </a:lnTo>
                <a:lnTo>
                  <a:pt x="0" y="115157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6" name="Freeform 26"/>
          <p:cNvSpPr/>
          <p:nvPr/>
        </p:nvSpPr>
        <p:spPr>
          <a:xfrm>
            <a:off x="6653246" y="5271583"/>
            <a:ext cx="693933" cy="717244"/>
          </a:xfrm>
          <a:custGeom>
            <a:avLst/>
            <a:gdLst/>
            <a:ahLst/>
            <a:cxnLst/>
            <a:rect l="l" t="t" r="r" b="b"/>
            <a:pathLst>
              <a:path w="1040900" h="1075866">
                <a:moveTo>
                  <a:pt x="0" y="0"/>
                </a:moveTo>
                <a:lnTo>
                  <a:pt x="1040900" y="0"/>
                </a:lnTo>
                <a:lnTo>
                  <a:pt x="1040900" y="1075866"/>
                </a:lnTo>
                <a:lnTo>
                  <a:pt x="0" y="107586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9" name="TextBox 29"/>
          <p:cNvSpPr txBox="1"/>
          <p:nvPr/>
        </p:nvSpPr>
        <p:spPr>
          <a:xfrm>
            <a:off x="7942120" y="1316644"/>
            <a:ext cx="3252091" cy="1067023"/>
          </a:xfrm>
          <a:prstGeom prst="rect">
            <a:avLst/>
          </a:prstGeom>
        </p:spPr>
        <p:txBody>
          <a:bodyPr wrap="square" lIns="0" tIns="0" rIns="0" bIns="0" rtlCol="0" anchor="t">
            <a:spAutoFit/>
          </a:bodyPr>
          <a:lstStyle/>
          <a:p>
            <a:pPr defTabSz="609630">
              <a:lnSpc>
                <a:spcPct val="150000"/>
              </a:lnSpc>
              <a:spcBef>
                <a:spcPct val="0"/>
              </a:spcBef>
            </a:pPr>
            <a:r>
              <a:rPr lang="en-US" sz="1600" dirty="0">
                <a:solidFill>
                  <a:srgbClr val="FFFFFF"/>
                </a:solidFill>
                <a:latin typeface="Glacial Indifference" pitchFamily="50" charset="0"/>
                <a:ea typeface="Source Sans Pro"/>
                <a:cs typeface="Source Sans Pro"/>
                <a:sym typeface="Source Sans Pro"/>
              </a:rPr>
              <a:t>The KNQF Act (Cap. 214) established KNQA to coordinate and harmonize all qualifications in Kenya.</a:t>
            </a:r>
          </a:p>
        </p:txBody>
      </p:sp>
      <p:sp>
        <p:nvSpPr>
          <p:cNvPr id="33" name="TextBox 33"/>
          <p:cNvSpPr txBox="1"/>
          <p:nvPr/>
        </p:nvSpPr>
        <p:spPr>
          <a:xfrm>
            <a:off x="862262" y="200479"/>
            <a:ext cx="4502901" cy="487313"/>
          </a:xfrm>
          <a:prstGeom prst="rect">
            <a:avLst/>
          </a:prstGeom>
        </p:spPr>
        <p:txBody>
          <a:bodyPr lIns="0" tIns="0" rIns="0" bIns="0" rtlCol="0" anchor="t">
            <a:spAutoFit/>
          </a:bodyPr>
          <a:lstStyle/>
          <a:p>
            <a:pPr marL="0" lvl="1" defTabSz="609630">
              <a:lnSpc>
                <a:spcPts val="4000"/>
              </a:lnSpc>
              <a:spcBef>
                <a:spcPct val="0"/>
              </a:spcBef>
            </a:pPr>
            <a:r>
              <a:rPr lang="en-US" sz="3200" b="1" dirty="0">
                <a:solidFill>
                  <a:srgbClr val="0F225B"/>
                </a:solidFill>
                <a:latin typeface="Glacial Indifference" pitchFamily="50" charset="0"/>
                <a:ea typeface="Oswald Bold"/>
                <a:cs typeface="Oswald Bold"/>
                <a:sym typeface="Oswald Bold"/>
              </a:rPr>
              <a:t>KNQF ACT OVERVIEW</a:t>
            </a:r>
          </a:p>
        </p:txBody>
      </p:sp>
      <p:sp>
        <p:nvSpPr>
          <p:cNvPr id="34" name="TextBox 34"/>
          <p:cNvSpPr txBox="1"/>
          <p:nvPr/>
        </p:nvSpPr>
        <p:spPr>
          <a:xfrm>
            <a:off x="11368792" y="1676563"/>
            <a:ext cx="358465" cy="327334"/>
          </a:xfrm>
          <a:prstGeom prst="rect">
            <a:avLst/>
          </a:prstGeom>
        </p:spPr>
        <p:txBody>
          <a:bodyPr lIns="0" tIns="0" rIns="0" bIns="0" rtlCol="0" anchor="t">
            <a:spAutoFit/>
          </a:bodyPr>
          <a:lstStyle/>
          <a:p>
            <a:pPr algn="r" defTabSz="609630">
              <a:lnSpc>
                <a:spcPts val="2783"/>
              </a:lnSpc>
            </a:pPr>
            <a:r>
              <a:rPr lang="en-US" sz="1987" b="1" spc="83">
                <a:solidFill>
                  <a:srgbClr val="FFFFFF"/>
                </a:solidFill>
                <a:latin typeface="Source Sans Pro Bold"/>
                <a:ea typeface="Source Sans Pro Bold"/>
                <a:cs typeface="Source Sans Pro Bold"/>
                <a:sym typeface="Source Sans Pro Bold"/>
              </a:rPr>
              <a:t>01</a:t>
            </a:r>
          </a:p>
        </p:txBody>
      </p:sp>
      <p:sp>
        <p:nvSpPr>
          <p:cNvPr id="35" name="TextBox 35"/>
          <p:cNvSpPr txBox="1"/>
          <p:nvPr/>
        </p:nvSpPr>
        <p:spPr>
          <a:xfrm>
            <a:off x="11319916" y="3551314"/>
            <a:ext cx="349461" cy="316240"/>
          </a:xfrm>
          <a:prstGeom prst="rect">
            <a:avLst/>
          </a:prstGeom>
        </p:spPr>
        <p:txBody>
          <a:bodyPr lIns="0" tIns="0" rIns="0" bIns="0" rtlCol="0" anchor="t">
            <a:spAutoFit/>
          </a:bodyPr>
          <a:lstStyle/>
          <a:p>
            <a:pPr algn="r" defTabSz="609630">
              <a:lnSpc>
                <a:spcPts val="2713"/>
              </a:lnSpc>
            </a:pPr>
            <a:r>
              <a:rPr lang="en-US" sz="1937" b="1" spc="81">
                <a:solidFill>
                  <a:srgbClr val="FFFFFF"/>
                </a:solidFill>
                <a:latin typeface="Source Sans Pro Bold"/>
                <a:ea typeface="Source Sans Pro Bold"/>
                <a:cs typeface="Source Sans Pro Bold"/>
                <a:sym typeface="Source Sans Pro Bold"/>
              </a:rPr>
              <a:t>02</a:t>
            </a:r>
          </a:p>
        </p:txBody>
      </p:sp>
      <p:sp>
        <p:nvSpPr>
          <p:cNvPr id="36" name="TextBox 36"/>
          <p:cNvSpPr txBox="1"/>
          <p:nvPr/>
        </p:nvSpPr>
        <p:spPr>
          <a:xfrm>
            <a:off x="11285105" y="5481898"/>
            <a:ext cx="358465" cy="327334"/>
          </a:xfrm>
          <a:prstGeom prst="rect">
            <a:avLst/>
          </a:prstGeom>
        </p:spPr>
        <p:txBody>
          <a:bodyPr lIns="0" tIns="0" rIns="0" bIns="0" rtlCol="0" anchor="t">
            <a:spAutoFit/>
          </a:bodyPr>
          <a:lstStyle/>
          <a:p>
            <a:pPr algn="r" defTabSz="609630">
              <a:lnSpc>
                <a:spcPts val="2783"/>
              </a:lnSpc>
            </a:pPr>
            <a:r>
              <a:rPr lang="en-US" sz="1987" b="1" spc="83">
                <a:solidFill>
                  <a:srgbClr val="FFFFFF"/>
                </a:solidFill>
                <a:latin typeface="Source Sans Pro Bold"/>
                <a:ea typeface="Source Sans Pro Bold"/>
                <a:cs typeface="Source Sans Pro Bold"/>
                <a:sym typeface="Source Sans Pro Bold"/>
              </a:rPr>
              <a:t>03</a:t>
            </a:r>
          </a:p>
        </p:txBody>
      </p:sp>
      <p:sp>
        <p:nvSpPr>
          <p:cNvPr id="37" name="TextBox 29">
            <a:extLst>
              <a:ext uri="{FF2B5EF4-FFF2-40B4-BE49-F238E27FC236}">
                <a16:creationId xmlns:a16="http://schemas.microsoft.com/office/drawing/2014/main" id="{F88C6E38-CD7A-D1C1-7394-0FA017B59400}"/>
              </a:ext>
            </a:extLst>
          </p:cNvPr>
          <p:cNvSpPr txBox="1"/>
          <p:nvPr/>
        </p:nvSpPr>
        <p:spPr>
          <a:xfrm>
            <a:off x="7925260" y="3250110"/>
            <a:ext cx="3443532" cy="984885"/>
          </a:xfrm>
          <a:prstGeom prst="rect">
            <a:avLst/>
          </a:prstGeom>
        </p:spPr>
        <p:txBody>
          <a:bodyPr wrap="square" lIns="0" tIns="0" rIns="0" bIns="0" rtlCol="0" anchor="t">
            <a:spAutoFit/>
          </a:bodyPr>
          <a:lstStyle/>
          <a:p>
            <a:pPr defTabSz="609630">
              <a:spcBef>
                <a:spcPct val="0"/>
              </a:spcBef>
            </a:pPr>
            <a:r>
              <a:rPr lang="en-US" sz="1600" dirty="0">
                <a:solidFill>
                  <a:srgbClr val="FFFFFF"/>
                </a:solidFill>
                <a:latin typeface="Glacial Indifference" pitchFamily="50" charset="0"/>
                <a:ea typeface="Source Sans Pro"/>
                <a:cs typeface="Source Sans Pro"/>
                <a:sym typeface="Source Sans Pro"/>
              </a:rPr>
              <a:t>It mandates KNQA to maintain a national qualifications database and promote transparency, comparability, and trust in qualification.</a:t>
            </a:r>
          </a:p>
        </p:txBody>
      </p:sp>
      <p:sp>
        <p:nvSpPr>
          <p:cNvPr id="38" name="TextBox 29">
            <a:extLst>
              <a:ext uri="{FF2B5EF4-FFF2-40B4-BE49-F238E27FC236}">
                <a16:creationId xmlns:a16="http://schemas.microsoft.com/office/drawing/2014/main" id="{D1070756-671F-B4B8-29A3-6BAEC0A86D27}"/>
              </a:ext>
            </a:extLst>
          </p:cNvPr>
          <p:cNvSpPr txBox="1"/>
          <p:nvPr/>
        </p:nvSpPr>
        <p:spPr>
          <a:xfrm>
            <a:off x="7866872" y="5199920"/>
            <a:ext cx="3252091" cy="984885"/>
          </a:xfrm>
          <a:prstGeom prst="rect">
            <a:avLst/>
          </a:prstGeom>
        </p:spPr>
        <p:txBody>
          <a:bodyPr wrap="square" lIns="0" tIns="0" rIns="0" bIns="0" rtlCol="0" anchor="t">
            <a:spAutoFit/>
          </a:bodyPr>
          <a:lstStyle/>
          <a:p>
            <a:pPr defTabSz="609630">
              <a:spcBef>
                <a:spcPct val="0"/>
              </a:spcBef>
            </a:pPr>
            <a:r>
              <a:rPr lang="en-US" sz="1600" dirty="0">
                <a:solidFill>
                  <a:srgbClr val="FFFFFF"/>
                </a:solidFill>
                <a:latin typeface="Glacial Indifference" pitchFamily="50" charset="0"/>
                <a:ea typeface="Source Sans Pro"/>
                <a:cs typeface="Source Sans Pro"/>
                <a:sym typeface="Source Sans Pro"/>
              </a:rPr>
              <a:t>To achieve this, KNQA has developed digital platforms that support quality assurance, data management, and inclusive recognition of learning.</a:t>
            </a:r>
          </a:p>
        </p:txBody>
      </p:sp>
      <p:sp>
        <p:nvSpPr>
          <p:cNvPr id="39" name="Freeform 6">
            <a:extLst>
              <a:ext uri="{FF2B5EF4-FFF2-40B4-BE49-F238E27FC236}">
                <a16:creationId xmlns:a16="http://schemas.microsoft.com/office/drawing/2014/main" id="{DD045043-2D52-BCAD-43E0-EB9FFC4F75B1}"/>
              </a:ext>
            </a:extLst>
          </p:cNvPr>
          <p:cNvSpPr/>
          <p:nvPr/>
        </p:nvSpPr>
        <p:spPr>
          <a:xfrm flipH="1">
            <a:off x="65404" y="986812"/>
            <a:ext cx="3935919" cy="5798775"/>
          </a:xfrm>
          <a:custGeom>
            <a:avLst/>
            <a:gdLst/>
            <a:ahLst/>
            <a:cxnLst/>
            <a:rect l="l" t="t" r="r" b="b"/>
            <a:pathLst>
              <a:path w="5903878" h="8698163">
                <a:moveTo>
                  <a:pt x="5903878" y="0"/>
                </a:moveTo>
                <a:lnTo>
                  <a:pt x="0" y="0"/>
                </a:lnTo>
                <a:lnTo>
                  <a:pt x="0" y="8698164"/>
                </a:lnTo>
                <a:lnTo>
                  <a:pt x="5903878" y="8698164"/>
                </a:lnTo>
                <a:lnTo>
                  <a:pt x="5903878"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40" name="Freeform 7">
            <a:extLst>
              <a:ext uri="{FF2B5EF4-FFF2-40B4-BE49-F238E27FC236}">
                <a16:creationId xmlns:a16="http://schemas.microsoft.com/office/drawing/2014/main" id="{977CBA03-2F91-22EF-C1D3-15E8D6157290}"/>
              </a:ext>
            </a:extLst>
          </p:cNvPr>
          <p:cNvSpPr/>
          <p:nvPr/>
        </p:nvSpPr>
        <p:spPr>
          <a:xfrm>
            <a:off x="1789811" y="986812"/>
            <a:ext cx="3935919" cy="5798775"/>
          </a:xfrm>
          <a:custGeom>
            <a:avLst/>
            <a:gdLst/>
            <a:ahLst/>
            <a:cxnLst/>
            <a:rect l="l" t="t" r="r" b="b"/>
            <a:pathLst>
              <a:path w="5903878" h="8698163">
                <a:moveTo>
                  <a:pt x="0" y="0"/>
                </a:moveTo>
                <a:lnTo>
                  <a:pt x="5903878" y="0"/>
                </a:lnTo>
                <a:lnTo>
                  <a:pt x="5903878" y="8698164"/>
                </a:lnTo>
                <a:lnTo>
                  <a:pt x="0" y="869816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KE" dirty="0"/>
          </a:p>
        </p:txBody>
      </p:sp>
      <p:sp>
        <p:nvSpPr>
          <p:cNvPr id="41" name="Freeform 8">
            <a:extLst>
              <a:ext uri="{FF2B5EF4-FFF2-40B4-BE49-F238E27FC236}">
                <a16:creationId xmlns:a16="http://schemas.microsoft.com/office/drawing/2014/main" id="{DE126535-70B1-7880-AE9B-0310D41765FA}"/>
              </a:ext>
            </a:extLst>
          </p:cNvPr>
          <p:cNvSpPr/>
          <p:nvPr/>
        </p:nvSpPr>
        <p:spPr>
          <a:xfrm>
            <a:off x="2046258" y="3021293"/>
            <a:ext cx="1727651" cy="1729813"/>
          </a:xfrm>
          <a:custGeom>
            <a:avLst/>
            <a:gdLst/>
            <a:ahLst/>
            <a:cxnLst/>
            <a:rect l="l" t="t" r="r" b="b"/>
            <a:pathLst>
              <a:path w="2591477" h="2594720">
                <a:moveTo>
                  <a:pt x="0" y="0"/>
                </a:moveTo>
                <a:lnTo>
                  <a:pt x="2591477" y="0"/>
                </a:lnTo>
                <a:lnTo>
                  <a:pt x="2591477" y="2594720"/>
                </a:lnTo>
                <a:lnTo>
                  <a:pt x="0" y="259472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42" name="TextBox 12">
            <a:extLst>
              <a:ext uri="{FF2B5EF4-FFF2-40B4-BE49-F238E27FC236}">
                <a16:creationId xmlns:a16="http://schemas.microsoft.com/office/drawing/2014/main" id="{728217EB-4DC9-026A-9B15-E8DED8CF0232}"/>
              </a:ext>
            </a:extLst>
          </p:cNvPr>
          <p:cNvSpPr txBox="1"/>
          <p:nvPr/>
        </p:nvSpPr>
        <p:spPr>
          <a:xfrm>
            <a:off x="2002595" y="1469115"/>
            <a:ext cx="1840378" cy="589905"/>
          </a:xfrm>
          <a:prstGeom prst="rect">
            <a:avLst/>
          </a:prstGeom>
        </p:spPr>
        <p:txBody>
          <a:bodyPr wrap="square" lIns="0" tIns="0" rIns="0" bIns="0" rtlCol="0" anchor="t">
            <a:spAutoFit/>
          </a:bodyPr>
          <a:lstStyle/>
          <a:p>
            <a:pPr algn="ctr" defTabSz="609630">
              <a:lnSpc>
                <a:spcPts val="2259"/>
              </a:lnSpc>
            </a:pPr>
            <a:r>
              <a:rPr lang="en-US" sz="1947" spc="-13" dirty="0">
                <a:solidFill>
                  <a:schemeClr val="bg1"/>
                </a:solidFill>
                <a:latin typeface="Glacial Indifference" pitchFamily="50" charset="0"/>
                <a:ea typeface="Poppins"/>
                <a:cs typeface="Poppins"/>
                <a:sym typeface="Poppins"/>
              </a:rPr>
              <a:t>Database Section 8 (e)  </a:t>
            </a:r>
          </a:p>
        </p:txBody>
      </p:sp>
      <p:sp>
        <p:nvSpPr>
          <p:cNvPr id="43" name="TextBox 14">
            <a:extLst>
              <a:ext uri="{FF2B5EF4-FFF2-40B4-BE49-F238E27FC236}">
                <a16:creationId xmlns:a16="http://schemas.microsoft.com/office/drawing/2014/main" id="{167593CC-2C42-9EC0-296D-8216D1A70A23}"/>
              </a:ext>
            </a:extLst>
          </p:cNvPr>
          <p:cNvSpPr txBox="1"/>
          <p:nvPr/>
        </p:nvSpPr>
        <p:spPr>
          <a:xfrm>
            <a:off x="2002595" y="5598850"/>
            <a:ext cx="1840378" cy="589905"/>
          </a:xfrm>
          <a:prstGeom prst="rect">
            <a:avLst/>
          </a:prstGeom>
        </p:spPr>
        <p:txBody>
          <a:bodyPr wrap="square" lIns="0" tIns="0" rIns="0" bIns="0" rtlCol="0" anchor="t">
            <a:spAutoFit/>
          </a:bodyPr>
          <a:lstStyle/>
          <a:p>
            <a:pPr algn="ctr" defTabSz="609630">
              <a:lnSpc>
                <a:spcPts val="2259"/>
              </a:lnSpc>
            </a:pPr>
            <a:r>
              <a:rPr lang="en-US" sz="2000" spc="-13" dirty="0">
                <a:solidFill>
                  <a:srgbClr val="FFFFFF"/>
                </a:solidFill>
                <a:latin typeface="Glacial Indifference" pitchFamily="50" charset="0"/>
                <a:ea typeface="Poppins"/>
                <a:cs typeface="Poppins"/>
                <a:sym typeface="Poppins"/>
              </a:rPr>
              <a:t>Comparability</a:t>
            </a:r>
            <a:br>
              <a:rPr lang="en-US" sz="2000" spc="-13" dirty="0">
                <a:solidFill>
                  <a:srgbClr val="FFFFFF"/>
                </a:solidFill>
                <a:latin typeface="Glacial Indifference" pitchFamily="50" charset="0"/>
                <a:ea typeface="Poppins"/>
                <a:cs typeface="Poppins"/>
                <a:sym typeface="Poppins"/>
              </a:rPr>
            </a:br>
            <a:r>
              <a:rPr lang="en-US" sz="2000" spc="-13" dirty="0">
                <a:solidFill>
                  <a:srgbClr val="FFFFFF"/>
                </a:solidFill>
                <a:latin typeface="Glacial Indifference" pitchFamily="50" charset="0"/>
                <a:ea typeface="Poppins"/>
                <a:cs typeface="Poppins"/>
                <a:sym typeface="Poppins"/>
              </a:rPr>
              <a:t>Harmonization</a:t>
            </a:r>
          </a:p>
        </p:txBody>
      </p:sp>
      <p:sp>
        <p:nvSpPr>
          <p:cNvPr id="44" name="TextBox 15">
            <a:extLst>
              <a:ext uri="{FF2B5EF4-FFF2-40B4-BE49-F238E27FC236}">
                <a16:creationId xmlns:a16="http://schemas.microsoft.com/office/drawing/2014/main" id="{415E4C3A-C194-FED2-628D-91DDD384BB49}"/>
              </a:ext>
            </a:extLst>
          </p:cNvPr>
          <p:cNvSpPr txBox="1"/>
          <p:nvPr/>
        </p:nvSpPr>
        <p:spPr>
          <a:xfrm>
            <a:off x="4054353" y="3591246"/>
            <a:ext cx="1764100" cy="884858"/>
          </a:xfrm>
          <a:prstGeom prst="rect">
            <a:avLst/>
          </a:prstGeom>
        </p:spPr>
        <p:txBody>
          <a:bodyPr wrap="square" lIns="0" tIns="0" rIns="0" bIns="0" rtlCol="0" anchor="t">
            <a:spAutoFit/>
          </a:bodyPr>
          <a:lstStyle/>
          <a:p>
            <a:pPr algn="ctr" defTabSz="609630">
              <a:lnSpc>
                <a:spcPts val="2259"/>
              </a:lnSpc>
            </a:pPr>
            <a:r>
              <a:rPr lang="en-US" sz="1947" b="1" spc="-13" dirty="0">
                <a:solidFill>
                  <a:srgbClr val="FFFFFF"/>
                </a:solidFill>
                <a:latin typeface="Glacial Indifference" pitchFamily="50" charset="0"/>
                <a:ea typeface="Poppins"/>
                <a:cs typeface="Poppins"/>
                <a:sym typeface="Poppins"/>
              </a:rPr>
              <a:t>Trust</a:t>
            </a:r>
            <a:br>
              <a:rPr lang="en-US" sz="1947" spc="-13" dirty="0">
                <a:solidFill>
                  <a:srgbClr val="FFFFFF"/>
                </a:solidFill>
                <a:latin typeface="Glacial Indifference" pitchFamily="50" charset="0"/>
                <a:ea typeface="Poppins"/>
                <a:cs typeface="Poppins"/>
                <a:sym typeface="Poppins"/>
              </a:rPr>
            </a:br>
            <a:r>
              <a:rPr lang="en-US" sz="1947" spc="-13" dirty="0">
                <a:solidFill>
                  <a:srgbClr val="FFFFFF"/>
                </a:solidFill>
                <a:latin typeface="Glacial Indifference" pitchFamily="50" charset="0"/>
                <a:ea typeface="Poppins"/>
                <a:cs typeface="Poppins"/>
                <a:sym typeface="Poppins"/>
              </a:rPr>
              <a:t>Quality Assurance</a:t>
            </a:r>
          </a:p>
        </p:txBody>
      </p:sp>
      <p:sp>
        <p:nvSpPr>
          <p:cNvPr id="45" name="TextBox 16">
            <a:extLst>
              <a:ext uri="{FF2B5EF4-FFF2-40B4-BE49-F238E27FC236}">
                <a16:creationId xmlns:a16="http://schemas.microsoft.com/office/drawing/2014/main" id="{BBAD4CE6-F2EF-DEF7-A55E-9FE605ABA7F6}"/>
              </a:ext>
            </a:extLst>
          </p:cNvPr>
          <p:cNvSpPr txBox="1"/>
          <p:nvPr/>
        </p:nvSpPr>
        <p:spPr>
          <a:xfrm>
            <a:off x="-49163" y="3591246"/>
            <a:ext cx="1840378" cy="884858"/>
          </a:xfrm>
          <a:prstGeom prst="rect">
            <a:avLst/>
          </a:prstGeom>
        </p:spPr>
        <p:txBody>
          <a:bodyPr wrap="square" lIns="0" tIns="0" rIns="0" bIns="0" rtlCol="0" anchor="t">
            <a:spAutoFit/>
          </a:bodyPr>
          <a:lstStyle/>
          <a:p>
            <a:pPr algn="ctr" defTabSz="609630">
              <a:lnSpc>
                <a:spcPts val="2259"/>
              </a:lnSpc>
            </a:pPr>
            <a:r>
              <a:rPr lang="en-US" spc="-13" dirty="0">
                <a:solidFill>
                  <a:srgbClr val="FFFFFF"/>
                </a:solidFill>
                <a:latin typeface="Glacial Indifference" pitchFamily="50" charset="0"/>
                <a:ea typeface="Poppins"/>
                <a:cs typeface="Poppins"/>
                <a:sym typeface="Poppins"/>
              </a:rPr>
              <a:t>Recognition</a:t>
            </a:r>
            <a:br>
              <a:rPr lang="en-US" spc="-13" dirty="0">
                <a:solidFill>
                  <a:srgbClr val="FFFFFF"/>
                </a:solidFill>
                <a:latin typeface="Glacial Indifference" pitchFamily="50" charset="0"/>
                <a:ea typeface="Poppins"/>
                <a:cs typeface="Poppins"/>
                <a:sym typeface="Poppins"/>
              </a:rPr>
            </a:br>
            <a:r>
              <a:rPr lang="en-US" spc="-13" dirty="0">
                <a:solidFill>
                  <a:srgbClr val="FFFFFF"/>
                </a:solidFill>
                <a:latin typeface="Glacial Indifference" pitchFamily="50" charset="0"/>
                <a:ea typeface="Poppins"/>
                <a:cs typeface="Poppins"/>
                <a:sym typeface="Poppins"/>
              </a:rPr>
              <a:t>National &amp; International </a:t>
            </a:r>
          </a:p>
        </p:txBody>
      </p:sp>
    </p:spTree>
    <p:extLst>
      <p:ext uri="{BB962C8B-B14F-4D97-AF65-F5344CB8AC3E}">
        <p14:creationId xmlns:p14="http://schemas.microsoft.com/office/powerpoint/2010/main" val="3977345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17739" y="0"/>
            <a:ext cx="8552410" cy="7198292"/>
          </a:xfrm>
          <a:custGeom>
            <a:avLst/>
            <a:gdLst/>
            <a:ahLst/>
            <a:cxnLst/>
            <a:rect l="l" t="t" r="r" b="b"/>
            <a:pathLst>
              <a:path w="12828615" h="10797438">
                <a:moveTo>
                  <a:pt x="0" y="0"/>
                </a:moveTo>
                <a:lnTo>
                  <a:pt x="12828615" y="0"/>
                </a:lnTo>
                <a:lnTo>
                  <a:pt x="12828615" y="10797438"/>
                </a:lnTo>
                <a:lnTo>
                  <a:pt x="0" y="10797438"/>
                </a:lnTo>
                <a:lnTo>
                  <a:pt x="0" y="0"/>
                </a:lnTo>
                <a:close/>
              </a:path>
            </a:pathLst>
          </a:custGeom>
          <a:blipFill>
            <a:blip r:embed="rId2"/>
            <a:stretch>
              <a:fillRect l="-13240" r="-13240"/>
            </a:stretch>
          </a:blipFill>
        </p:spPr>
      </p:sp>
      <p:grpSp>
        <p:nvGrpSpPr>
          <p:cNvPr id="3" name="Group 3"/>
          <p:cNvGrpSpPr/>
          <p:nvPr/>
        </p:nvGrpSpPr>
        <p:grpSpPr>
          <a:xfrm>
            <a:off x="0" y="-821904"/>
            <a:ext cx="10295306" cy="9798215"/>
            <a:chOff x="0" y="0"/>
            <a:chExt cx="20590611" cy="19596429"/>
          </a:xfrm>
        </p:grpSpPr>
        <p:sp>
          <p:nvSpPr>
            <p:cNvPr id="4" name="Freeform 4"/>
            <p:cNvSpPr/>
            <p:nvPr/>
          </p:nvSpPr>
          <p:spPr>
            <a:xfrm>
              <a:off x="794717" y="0"/>
              <a:ext cx="18794137" cy="18794137"/>
            </a:xfrm>
            <a:custGeom>
              <a:avLst/>
              <a:gdLst/>
              <a:ahLst/>
              <a:cxnLst/>
              <a:rect l="l" t="t" r="r" b="b"/>
              <a:pathLst>
                <a:path w="18794137" h="18794137">
                  <a:moveTo>
                    <a:pt x="0" y="0"/>
                  </a:moveTo>
                  <a:lnTo>
                    <a:pt x="18794137" y="0"/>
                  </a:lnTo>
                  <a:lnTo>
                    <a:pt x="18794137" y="18794137"/>
                  </a:lnTo>
                  <a:lnTo>
                    <a:pt x="0" y="18794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898237" y="103520"/>
              <a:ext cx="18794137" cy="18794137"/>
            </a:xfrm>
            <a:custGeom>
              <a:avLst/>
              <a:gdLst/>
              <a:ahLst/>
              <a:cxnLst/>
              <a:rect l="l" t="t" r="r" b="b"/>
              <a:pathLst>
                <a:path w="18794137" h="18794137">
                  <a:moveTo>
                    <a:pt x="0" y="0"/>
                  </a:moveTo>
                  <a:lnTo>
                    <a:pt x="18794137" y="0"/>
                  </a:lnTo>
                  <a:lnTo>
                    <a:pt x="18794137" y="18794137"/>
                  </a:lnTo>
                  <a:lnTo>
                    <a:pt x="0" y="18794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49119" y="103520"/>
              <a:ext cx="18794137" cy="18794137"/>
            </a:xfrm>
            <a:custGeom>
              <a:avLst/>
              <a:gdLst/>
              <a:ahLst/>
              <a:cxnLst/>
              <a:rect l="l" t="t" r="r" b="b"/>
              <a:pathLst>
                <a:path w="18794137" h="18794137">
                  <a:moveTo>
                    <a:pt x="0" y="0"/>
                  </a:moveTo>
                  <a:lnTo>
                    <a:pt x="18794137" y="0"/>
                  </a:lnTo>
                  <a:lnTo>
                    <a:pt x="18794137" y="18794137"/>
                  </a:lnTo>
                  <a:lnTo>
                    <a:pt x="0" y="18794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0" y="103520"/>
              <a:ext cx="18794137" cy="18794137"/>
            </a:xfrm>
            <a:custGeom>
              <a:avLst/>
              <a:gdLst/>
              <a:ahLst/>
              <a:cxnLst/>
              <a:rect l="l" t="t" r="r" b="b"/>
              <a:pathLst>
                <a:path w="18794137" h="18794137">
                  <a:moveTo>
                    <a:pt x="0" y="0"/>
                  </a:moveTo>
                  <a:lnTo>
                    <a:pt x="18794137" y="0"/>
                  </a:lnTo>
                  <a:lnTo>
                    <a:pt x="18794137" y="18794137"/>
                  </a:lnTo>
                  <a:lnTo>
                    <a:pt x="0" y="18794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898237" y="452906"/>
              <a:ext cx="18794137" cy="18794137"/>
            </a:xfrm>
            <a:custGeom>
              <a:avLst/>
              <a:gdLst/>
              <a:ahLst/>
              <a:cxnLst/>
              <a:rect l="l" t="t" r="r" b="b"/>
              <a:pathLst>
                <a:path w="18794137" h="18794137">
                  <a:moveTo>
                    <a:pt x="0" y="0"/>
                  </a:moveTo>
                  <a:lnTo>
                    <a:pt x="18794137" y="0"/>
                  </a:lnTo>
                  <a:lnTo>
                    <a:pt x="18794137" y="18794137"/>
                  </a:lnTo>
                  <a:lnTo>
                    <a:pt x="0" y="18794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796474" y="802292"/>
              <a:ext cx="18794137" cy="18794137"/>
            </a:xfrm>
            <a:custGeom>
              <a:avLst/>
              <a:gdLst/>
              <a:ahLst/>
              <a:cxnLst/>
              <a:rect l="l" t="t" r="r" b="b"/>
              <a:pathLst>
                <a:path w="18794137" h="18794137">
                  <a:moveTo>
                    <a:pt x="0" y="0"/>
                  </a:moveTo>
                  <a:lnTo>
                    <a:pt x="18794137" y="0"/>
                  </a:lnTo>
                  <a:lnTo>
                    <a:pt x="18794137" y="18794137"/>
                  </a:lnTo>
                  <a:lnTo>
                    <a:pt x="0" y="18794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898237" y="452906"/>
              <a:ext cx="18794137" cy="18794137"/>
            </a:xfrm>
            <a:custGeom>
              <a:avLst/>
              <a:gdLst/>
              <a:ahLst/>
              <a:cxnLst/>
              <a:rect l="l" t="t" r="r" b="b"/>
              <a:pathLst>
                <a:path w="18794137" h="18794137">
                  <a:moveTo>
                    <a:pt x="0" y="0"/>
                  </a:moveTo>
                  <a:lnTo>
                    <a:pt x="18794137" y="0"/>
                  </a:lnTo>
                  <a:lnTo>
                    <a:pt x="18794137" y="18794137"/>
                  </a:lnTo>
                  <a:lnTo>
                    <a:pt x="0" y="18794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1" name="Freeform 11"/>
          <p:cNvSpPr/>
          <p:nvPr/>
        </p:nvSpPr>
        <p:spPr>
          <a:xfrm>
            <a:off x="55733" y="184108"/>
            <a:ext cx="2058715" cy="752517"/>
          </a:xfrm>
          <a:custGeom>
            <a:avLst/>
            <a:gdLst/>
            <a:ahLst/>
            <a:cxnLst/>
            <a:rect l="l" t="t" r="r" b="b"/>
            <a:pathLst>
              <a:path w="3088072" h="1128775">
                <a:moveTo>
                  <a:pt x="0" y="0"/>
                </a:moveTo>
                <a:lnTo>
                  <a:pt x="3088072" y="0"/>
                </a:lnTo>
                <a:lnTo>
                  <a:pt x="3088072" y="1128776"/>
                </a:lnTo>
                <a:lnTo>
                  <a:pt x="0" y="1128776"/>
                </a:lnTo>
                <a:lnTo>
                  <a:pt x="0" y="0"/>
                </a:lnTo>
                <a:close/>
              </a:path>
            </a:pathLst>
          </a:custGeom>
          <a:blipFill>
            <a:blip r:embed="rId5"/>
            <a:stretch>
              <a:fillRect/>
            </a:stretch>
          </a:blipFill>
        </p:spPr>
      </p:sp>
      <p:sp>
        <p:nvSpPr>
          <p:cNvPr id="12" name="Freeform 12"/>
          <p:cNvSpPr/>
          <p:nvPr/>
        </p:nvSpPr>
        <p:spPr>
          <a:xfrm>
            <a:off x="0" y="1057320"/>
            <a:ext cx="5018948" cy="2819310"/>
          </a:xfrm>
          <a:custGeom>
            <a:avLst/>
            <a:gdLst/>
            <a:ahLst/>
            <a:cxnLst/>
            <a:rect l="l" t="t" r="r" b="b"/>
            <a:pathLst>
              <a:path w="8103144" h="4748541">
                <a:moveTo>
                  <a:pt x="0" y="0"/>
                </a:moveTo>
                <a:lnTo>
                  <a:pt x="8103143" y="0"/>
                </a:lnTo>
                <a:lnTo>
                  <a:pt x="8103143" y="4748541"/>
                </a:lnTo>
                <a:lnTo>
                  <a:pt x="0" y="4748541"/>
                </a:lnTo>
                <a:lnTo>
                  <a:pt x="0" y="0"/>
                </a:lnTo>
                <a:close/>
              </a:path>
            </a:pathLst>
          </a:custGeom>
          <a:blipFill>
            <a:blip r:embed="rId6"/>
            <a:stretch>
              <a:fillRect t="-7725" r="-1356" b="-7725"/>
            </a:stretch>
          </a:blipFill>
        </p:spPr>
      </p:sp>
      <p:sp>
        <p:nvSpPr>
          <p:cNvPr id="13" name="TextBox 13"/>
          <p:cNvSpPr txBox="1"/>
          <p:nvPr/>
        </p:nvSpPr>
        <p:spPr>
          <a:xfrm>
            <a:off x="172800" y="3876630"/>
            <a:ext cx="7190098" cy="2882905"/>
          </a:xfrm>
          <a:prstGeom prst="rect">
            <a:avLst/>
          </a:prstGeom>
        </p:spPr>
        <p:txBody>
          <a:bodyPr wrap="square" lIns="0" tIns="0" rIns="0" bIns="0" rtlCol="0" anchor="t">
            <a:spAutoFit/>
          </a:bodyPr>
          <a:lstStyle/>
          <a:p>
            <a:pPr marL="285750" indent="-285750" defTabSz="609630">
              <a:lnSpc>
                <a:spcPct val="200000"/>
              </a:lnSpc>
              <a:buFont typeface="Arial" panose="020B0604020202020204" pitchFamily="34" charset="0"/>
              <a:buChar char="•"/>
            </a:pPr>
            <a:r>
              <a:rPr lang="en-US" sz="1600" b="1" dirty="0">
                <a:solidFill>
                  <a:srgbClr val="000000"/>
                </a:solidFill>
                <a:latin typeface="Glacial Indifference"/>
                <a:ea typeface="Glacial Indifference"/>
                <a:cs typeface="Glacial Indifference"/>
                <a:sym typeface="Glacial Indifference"/>
              </a:rPr>
              <a:t>Fragmented Qualification Records: </a:t>
            </a:r>
            <a:r>
              <a:rPr lang="en-US" sz="1600" dirty="0">
                <a:solidFill>
                  <a:srgbClr val="000000"/>
                </a:solidFill>
                <a:latin typeface="Glacial Indifference"/>
                <a:ea typeface="Glacial Indifference"/>
                <a:cs typeface="Glacial Indifference"/>
                <a:sym typeface="Glacial Indifference"/>
              </a:rPr>
              <a:t>Data was scattered across institutions with no centralized repository for national visibility.</a:t>
            </a:r>
          </a:p>
          <a:p>
            <a:pPr marL="285750" indent="-285750" defTabSz="609630">
              <a:lnSpc>
                <a:spcPct val="200000"/>
              </a:lnSpc>
              <a:buFont typeface="Arial" panose="020B0604020202020204" pitchFamily="34" charset="0"/>
              <a:buChar char="•"/>
            </a:pPr>
            <a:r>
              <a:rPr lang="en-US" sz="1600" b="1" dirty="0">
                <a:solidFill>
                  <a:srgbClr val="000000"/>
                </a:solidFill>
                <a:latin typeface="Glacial Indifference"/>
                <a:ea typeface="Glacial Indifference"/>
                <a:cs typeface="Glacial Indifference"/>
                <a:sym typeface="Glacial Indifference"/>
              </a:rPr>
              <a:t>Low Trust in Informal Learning: </a:t>
            </a:r>
            <a:r>
              <a:rPr lang="en-US" sz="1600" dirty="0">
                <a:solidFill>
                  <a:srgbClr val="000000"/>
                </a:solidFill>
                <a:latin typeface="Glacial Indifference"/>
                <a:ea typeface="Glacial Indifference"/>
                <a:cs typeface="Glacial Indifference"/>
                <a:sym typeface="Glacial Indifference"/>
              </a:rPr>
              <a:t>Skills and competencies acquired outside formal education were often unrecognized or undervalued.</a:t>
            </a:r>
          </a:p>
          <a:p>
            <a:pPr marL="285750" indent="-285750" defTabSz="609630">
              <a:lnSpc>
                <a:spcPct val="200000"/>
              </a:lnSpc>
              <a:buFont typeface="Arial" panose="020B0604020202020204" pitchFamily="34" charset="0"/>
              <a:buChar char="•"/>
            </a:pPr>
            <a:r>
              <a:rPr lang="en-US" sz="1600" b="1" dirty="0">
                <a:solidFill>
                  <a:srgbClr val="000000"/>
                </a:solidFill>
                <a:latin typeface="Glacial Indifference"/>
                <a:ea typeface="Glacial Indifference"/>
                <a:cs typeface="Glacial Indifference"/>
                <a:sym typeface="Glacial Indifference"/>
              </a:rPr>
              <a:t>Paper based and disjointed workflows led to delays, inefficiencies, and limited transparency in qualification validation.</a:t>
            </a:r>
          </a:p>
        </p:txBody>
      </p:sp>
      <p:sp>
        <p:nvSpPr>
          <p:cNvPr id="14" name="TextBox 14"/>
          <p:cNvSpPr txBox="1"/>
          <p:nvPr/>
        </p:nvSpPr>
        <p:spPr>
          <a:xfrm>
            <a:off x="2317409" y="358566"/>
            <a:ext cx="14136151" cy="384721"/>
          </a:xfrm>
          <a:prstGeom prst="rect">
            <a:avLst/>
          </a:prstGeom>
        </p:spPr>
        <p:txBody>
          <a:bodyPr lIns="0" tIns="0" rIns="0" bIns="0" rtlCol="0" anchor="t">
            <a:spAutoFit/>
          </a:bodyPr>
          <a:lstStyle/>
          <a:p>
            <a:pPr defTabSz="609630">
              <a:lnSpc>
                <a:spcPts val="2992"/>
              </a:lnSpc>
            </a:pPr>
            <a:r>
              <a:rPr lang="en-US" sz="2800" b="1" dirty="0">
                <a:solidFill>
                  <a:srgbClr val="C1672C"/>
                </a:solidFill>
                <a:latin typeface="Glacial Indifference" pitchFamily="50" charset="0"/>
                <a:ea typeface="Glacial Indifference Bold"/>
                <a:cs typeface="Glacial Indifference Bold"/>
                <a:sym typeface="Glacial Indifference Bold"/>
              </a:rPr>
              <a:t>OBSTACLES IN THE PRE-DIGITAL ERA</a:t>
            </a:r>
            <a:endParaRPr lang="en-US" sz="2800" b="1" dirty="0">
              <a:solidFill>
                <a:srgbClr val="003FAD"/>
              </a:solidFill>
              <a:latin typeface="Glacial Indifference" pitchFamily="50" charset="0"/>
              <a:ea typeface="Glacial Indifference Bold"/>
              <a:cs typeface="Glacial Indifference Bold"/>
              <a:sym typeface="Glacial Indifference Bold"/>
            </a:endParaRPr>
          </a:p>
        </p:txBody>
      </p:sp>
    </p:spTree>
    <p:extLst>
      <p:ext uri="{BB962C8B-B14F-4D97-AF65-F5344CB8AC3E}">
        <p14:creationId xmlns:p14="http://schemas.microsoft.com/office/powerpoint/2010/main" val="569106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9608391" y="-335159"/>
            <a:ext cx="2337587" cy="2702413"/>
          </a:xfrm>
          <a:custGeom>
            <a:avLst/>
            <a:gdLst/>
            <a:ahLst/>
            <a:cxnLst/>
            <a:rect l="l" t="t" r="r" b="b"/>
            <a:pathLst>
              <a:path w="3506381" h="4053620">
                <a:moveTo>
                  <a:pt x="0" y="0"/>
                </a:moveTo>
                <a:lnTo>
                  <a:pt x="3506381" y="0"/>
                </a:lnTo>
                <a:lnTo>
                  <a:pt x="3506381" y="4053620"/>
                </a:lnTo>
                <a:lnTo>
                  <a:pt x="0" y="405362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7891967" y="1945738"/>
            <a:ext cx="2337587" cy="2702413"/>
          </a:xfrm>
          <a:custGeom>
            <a:avLst/>
            <a:gdLst/>
            <a:ahLst/>
            <a:cxnLst/>
            <a:rect l="l" t="t" r="r" b="b"/>
            <a:pathLst>
              <a:path w="3506381" h="4053620">
                <a:moveTo>
                  <a:pt x="0" y="0"/>
                </a:moveTo>
                <a:lnTo>
                  <a:pt x="3506381" y="0"/>
                </a:lnTo>
                <a:lnTo>
                  <a:pt x="3506381" y="4053620"/>
                </a:lnTo>
                <a:lnTo>
                  <a:pt x="0" y="405362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a:off x="7412629" y="4648151"/>
            <a:ext cx="2337587" cy="2702413"/>
          </a:xfrm>
          <a:custGeom>
            <a:avLst/>
            <a:gdLst/>
            <a:ahLst/>
            <a:cxnLst/>
            <a:rect l="l" t="t" r="r" b="b"/>
            <a:pathLst>
              <a:path w="3506381" h="4053620">
                <a:moveTo>
                  <a:pt x="0" y="0"/>
                </a:moveTo>
                <a:lnTo>
                  <a:pt x="3506381" y="0"/>
                </a:lnTo>
                <a:lnTo>
                  <a:pt x="3506381" y="4053619"/>
                </a:lnTo>
                <a:lnTo>
                  <a:pt x="0" y="405361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5" name="Group 5"/>
          <p:cNvGrpSpPr/>
          <p:nvPr/>
        </p:nvGrpSpPr>
        <p:grpSpPr>
          <a:xfrm>
            <a:off x="7891966" y="810501"/>
            <a:ext cx="4300034" cy="6047499"/>
            <a:chOff x="0" y="0"/>
            <a:chExt cx="999282" cy="1405374"/>
          </a:xfrm>
        </p:grpSpPr>
        <p:sp>
          <p:nvSpPr>
            <p:cNvPr id="6" name="Freeform 6"/>
            <p:cNvSpPr/>
            <p:nvPr/>
          </p:nvSpPr>
          <p:spPr>
            <a:xfrm flipH="1">
              <a:off x="0" y="0"/>
              <a:ext cx="999282" cy="1405374"/>
            </a:xfrm>
            <a:custGeom>
              <a:avLst/>
              <a:gdLst/>
              <a:ahLst/>
              <a:cxnLst/>
              <a:rect l="l" t="t" r="r" b="b"/>
              <a:pathLst>
                <a:path w="999282" h="1405374">
                  <a:moveTo>
                    <a:pt x="999282" y="0"/>
                  </a:moveTo>
                  <a:lnTo>
                    <a:pt x="0" y="0"/>
                  </a:lnTo>
                  <a:lnTo>
                    <a:pt x="0" y="1405374"/>
                  </a:lnTo>
                  <a:lnTo>
                    <a:pt x="999282" y="1405374"/>
                  </a:lnTo>
                  <a:close/>
                </a:path>
              </a:pathLst>
            </a:custGeom>
            <a:blipFill>
              <a:blip r:embed="rId8"/>
              <a:stretch>
                <a:fillRect l="-14641" r="-72876"/>
              </a:stretch>
            </a:blipFill>
          </p:spPr>
        </p:sp>
      </p:grpSp>
      <p:grpSp>
        <p:nvGrpSpPr>
          <p:cNvPr id="7" name="Group 7"/>
          <p:cNvGrpSpPr/>
          <p:nvPr/>
        </p:nvGrpSpPr>
        <p:grpSpPr>
          <a:xfrm>
            <a:off x="7277030" y="4297915"/>
            <a:ext cx="2838481" cy="1701442"/>
            <a:chOff x="0" y="0"/>
            <a:chExt cx="1121375" cy="672175"/>
          </a:xfrm>
        </p:grpSpPr>
        <p:sp>
          <p:nvSpPr>
            <p:cNvPr id="8" name="Freeform 8"/>
            <p:cNvSpPr/>
            <p:nvPr/>
          </p:nvSpPr>
          <p:spPr>
            <a:xfrm>
              <a:off x="0" y="0"/>
              <a:ext cx="1121375" cy="672175"/>
            </a:xfrm>
            <a:custGeom>
              <a:avLst/>
              <a:gdLst/>
              <a:ahLst/>
              <a:cxnLst/>
              <a:rect l="l" t="t" r="r" b="b"/>
              <a:pathLst>
                <a:path w="1121375" h="672175">
                  <a:moveTo>
                    <a:pt x="36366" y="0"/>
                  </a:moveTo>
                  <a:lnTo>
                    <a:pt x="1085009" y="0"/>
                  </a:lnTo>
                  <a:cubicBezTo>
                    <a:pt x="1105093" y="0"/>
                    <a:pt x="1121375" y="16282"/>
                    <a:pt x="1121375" y="36366"/>
                  </a:cubicBezTo>
                  <a:lnTo>
                    <a:pt x="1121375" y="635808"/>
                  </a:lnTo>
                  <a:cubicBezTo>
                    <a:pt x="1121375" y="655893"/>
                    <a:pt x="1105093" y="672175"/>
                    <a:pt x="1085009" y="672175"/>
                  </a:cubicBezTo>
                  <a:lnTo>
                    <a:pt x="36366" y="672175"/>
                  </a:lnTo>
                  <a:cubicBezTo>
                    <a:pt x="16282" y="672175"/>
                    <a:pt x="0" y="655893"/>
                    <a:pt x="0" y="635808"/>
                  </a:cubicBezTo>
                  <a:lnTo>
                    <a:pt x="0" y="36366"/>
                  </a:lnTo>
                  <a:cubicBezTo>
                    <a:pt x="0" y="16282"/>
                    <a:pt x="16282" y="0"/>
                    <a:pt x="36366" y="0"/>
                  </a:cubicBezTo>
                  <a:close/>
                </a:path>
              </a:pathLst>
            </a:custGeom>
            <a:solidFill>
              <a:srgbClr val="3B241F"/>
            </a:solidFill>
          </p:spPr>
        </p:sp>
        <p:sp>
          <p:nvSpPr>
            <p:cNvPr id="9" name="TextBox 9"/>
            <p:cNvSpPr txBox="1"/>
            <p:nvPr/>
          </p:nvSpPr>
          <p:spPr>
            <a:xfrm>
              <a:off x="0" y="-104775"/>
              <a:ext cx="1121375" cy="776950"/>
            </a:xfrm>
            <a:prstGeom prst="rect">
              <a:avLst/>
            </a:prstGeom>
          </p:spPr>
          <p:txBody>
            <a:bodyPr lIns="33867" tIns="33867" rIns="33867" bIns="33867" rtlCol="0" anchor="ctr"/>
            <a:lstStyle/>
            <a:p>
              <a:pPr algn="ctr" defTabSz="609630">
                <a:lnSpc>
                  <a:spcPts val="1919"/>
                </a:lnSpc>
              </a:pPr>
              <a:endParaRPr sz="1200">
                <a:solidFill>
                  <a:prstClr val="black"/>
                </a:solidFill>
                <a:latin typeface="Calibri"/>
              </a:endParaRPr>
            </a:p>
          </p:txBody>
        </p:sp>
      </p:grpSp>
      <p:grpSp>
        <p:nvGrpSpPr>
          <p:cNvPr id="10" name="Group 10"/>
          <p:cNvGrpSpPr/>
          <p:nvPr/>
        </p:nvGrpSpPr>
        <p:grpSpPr>
          <a:xfrm>
            <a:off x="7047334" y="4297915"/>
            <a:ext cx="72495" cy="1701442"/>
            <a:chOff x="0" y="0"/>
            <a:chExt cx="28640" cy="672175"/>
          </a:xfrm>
        </p:grpSpPr>
        <p:sp>
          <p:nvSpPr>
            <p:cNvPr id="11" name="Freeform 11"/>
            <p:cNvSpPr/>
            <p:nvPr/>
          </p:nvSpPr>
          <p:spPr>
            <a:xfrm>
              <a:off x="0" y="0"/>
              <a:ext cx="28640" cy="672175"/>
            </a:xfrm>
            <a:custGeom>
              <a:avLst/>
              <a:gdLst/>
              <a:ahLst/>
              <a:cxnLst/>
              <a:rect l="l" t="t" r="r" b="b"/>
              <a:pathLst>
                <a:path w="28640" h="672175">
                  <a:moveTo>
                    <a:pt x="14320" y="0"/>
                  </a:moveTo>
                  <a:lnTo>
                    <a:pt x="14320" y="0"/>
                  </a:lnTo>
                  <a:cubicBezTo>
                    <a:pt x="18118" y="0"/>
                    <a:pt x="21760" y="1509"/>
                    <a:pt x="24446" y="4194"/>
                  </a:cubicBezTo>
                  <a:cubicBezTo>
                    <a:pt x="27131" y="6880"/>
                    <a:pt x="28640" y="10522"/>
                    <a:pt x="28640" y="14320"/>
                  </a:cubicBezTo>
                  <a:lnTo>
                    <a:pt x="28640" y="657855"/>
                  </a:lnTo>
                  <a:cubicBezTo>
                    <a:pt x="28640" y="665763"/>
                    <a:pt x="22229" y="672175"/>
                    <a:pt x="14320" y="672175"/>
                  </a:cubicBezTo>
                  <a:lnTo>
                    <a:pt x="14320" y="672175"/>
                  </a:lnTo>
                  <a:cubicBezTo>
                    <a:pt x="10522" y="672175"/>
                    <a:pt x="6880" y="670666"/>
                    <a:pt x="4194" y="667980"/>
                  </a:cubicBezTo>
                  <a:cubicBezTo>
                    <a:pt x="1509" y="665295"/>
                    <a:pt x="0" y="661652"/>
                    <a:pt x="0" y="657855"/>
                  </a:cubicBezTo>
                  <a:lnTo>
                    <a:pt x="0" y="14320"/>
                  </a:lnTo>
                  <a:cubicBezTo>
                    <a:pt x="0" y="6411"/>
                    <a:pt x="6411" y="0"/>
                    <a:pt x="14320" y="0"/>
                  </a:cubicBezTo>
                  <a:close/>
                </a:path>
              </a:pathLst>
            </a:custGeom>
            <a:gradFill rotWithShape="1">
              <a:gsLst>
                <a:gs pos="0">
                  <a:srgbClr val="737373">
                    <a:alpha val="100000"/>
                  </a:srgbClr>
                </a:gs>
                <a:gs pos="100000">
                  <a:srgbClr val="000000">
                    <a:alpha val="100000"/>
                  </a:srgbClr>
                </a:gs>
              </a:gsLst>
              <a:lin ang="0"/>
            </a:gradFill>
          </p:spPr>
        </p:sp>
        <p:sp>
          <p:nvSpPr>
            <p:cNvPr id="12" name="TextBox 12"/>
            <p:cNvSpPr txBox="1"/>
            <p:nvPr/>
          </p:nvSpPr>
          <p:spPr>
            <a:xfrm>
              <a:off x="0" y="-104775"/>
              <a:ext cx="28640" cy="776950"/>
            </a:xfrm>
            <a:prstGeom prst="rect">
              <a:avLst/>
            </a:prstGeom>
          </p:spPr>
          <p:txBody>
            <a:bodyPr lIns="33867" tIns="33867" rIns="33867" bIns="33867" rtlCol="0" anchor="ctr"/>
            <a:lstStyle/>
            <a:p>
              <a:pPr algn="ctr" defTabSz="609630">
                <a:lnSpc>
                  <a:spcPts val="1919"/>
                </a:lnSpc>
              </a:pPr>
              <a:endParaRPr sz="1200">
                <a:solidFill>
                  <a:prstClr val="black"/>
                </a:solidFill>
                <a:latin typeface="Calibri"/>
              </a:endParaRPr>
            </a:p>
          </p:txBody>
        </p:sp>
      </p:grpSp>
      <p:grpSp>
        <p:nvGrpSpPr>
          <p:cNvPr id="13" name="Group 13"/>
          <p:cNvGrpSpPr/>
          <p:nvPr/>
        </p:nvGrpSpPr>
        <p:grpSpPr>
          <a:xfrm>
            <a:off x="7496775" y="5241009"/>
            <a:ext cx="40185" cy="540271"/>
            <a:chOff x="0" y="0"/>
            <a:chExt cx="15875" cy="213441"/>
          </a:xfrm>
        </p:grpSpPr>
        <p:sp>
          <p:nvSpPr>
            <p:cNvPr id="14" name="Freeform 14"/>
            <p:cNvSpPr/>
            <p:nvPr/>
          </p:nvSpPr>
          <p:spPr>
            <a:xfrm>
              <a:off x="0" y="0"/>
              <a:ext cx="15875" cy="213441"/>
            </a:xfrm>
            <a:custGeom>
              <a:avLst/>
              <a:gdLst/>
              <a:ahLst/>
              <a:cxnLst/>
              <a:rect l="l" t="t" r="r" b="b"/>
              <a:pathLst>
                <a:path w="15875" h="213441">
                  <a:moveTo>
                    <a:pt x="0" y="0"/>
                  </a:moveTo>
                  <a:lnTo>
                    <a:pt x="15875" y="0"/>
                  </a:lnTo>
                  <a:lnTo>
                    <a:pt x="15875" y="213441"/>
                  </a:lnTo>
                  <a:lnTo>
                    <a:pt x="0" y="213441"/>
                  </a:lnTo>
                  <a:close/>
                </a:path>
              </a:pathLst>
            </a:custGeom>
            <a:solidFill>
              <a:srgbClr val="FFFFFF"/>
            </a:solidFill>
          </p:spPr>
        </p:sp>
        <p:sp>
          <p:nvSpPr>
            <p:cNvPr id="15" name="TextBox 15"/>
            <p:cNvSpPr txBox="1"/>
            <p:nvPr/>
          </p:nvSpPr>
          <p:spPr>
            <a:xfrm>
              <a:off x="0" y="-57150"/>
              <a:ext cx="15875" cy="27059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176655" y="213759"/>
            <a:ext cx="2709776" cy="990497"/>
          </a:xfrm>
          <a:custGeom>
            <a:avLst/>
            <a:gdLst/>
            <a:ahLst/>
            <a:cxnLst/>
            <a:rect l="l" t="t" r="r" b="b"/>
            <a:pathLst>
              <a:path w="4064664" h="1485746">
                <a:moveTo>
                  <a:pt x="0" y="0"/>
                </a:moveTo>
                <a:lnTo>
                  <a:pt x="4064664" y="0"/>
                </a:lnTo>
                <a:lnTo>
                  <a:pt x="4064664" y="1485747"/>
                </a:lnTo>
                <a:lnTo>
                  <a:pt x="0" y="1485747"/>
                </a:lnTo>
                <a:lnTo>
                  <a:pt x="0" y="0"/>
                </a:lnTo>
                <a:close/>
              </a:path>
            </a:pathLst>
          </a:custGeom>
          <a:blipFill>
            <a:blip r:embed="rId9"/>
            <a:stretch>
              <a:fillRect/>
            </a:stretch>
          </a:blipFill>
        </p:spPr>
      </p:sp>
      <p:sp>
        <p:nvSpPr>
          <p:cNvPr id="17" name="TextBox 17"/>
          <p:cNvSpPr txBox="1"/>
          <p:nvPr/>
        </p:nvSpPr>
        <p:spPr>
          <a:xfrm>
            <a:off x="7707802" y="5130609"/>
            <a:ext cx="2181922" cy="697692"/>
          </a:xfrm>
          <a:prstGeom prst="rect">
            <a:avLst/>
          </a:prstGeom>
        </p:spPr>
        <p:txBody>
          <a:bodyPr lIns="0" tIns="0" rIns="0" bIns="0" rtlCol="0" anchor="t">
            <a:spAutoFit/>
          </a:bodyPr>
          <a:lstStyle/>
          <a:p>
            <a:pPr defTabSz="609630">
              <a:lnSpc>
                <a:spcPct val="150000"/>
              </a:lnSpc>
            </a:pPr>
            <a:r>
              <a:rPr lang="en-US" sz="1600" dirty="0">
                <a:solidFill>
                  <a:srgbClr val="FFFFFF">
                    <a:alpha val="80000"/>
                  </a:srgbClr>
                </a:solidFill>
                <a:latin typeface="Glacial Indifference" pitchFamily="50" charset="0"/>
                <a:ea typeface="Poppins"/>
                <a:cs typeface="Poppins"/>
                <a:sym typeface="Poppins"/>
              </a:rPr>
              <a:t>The results are always better than expected.</a:t>
            </a:r>
          </a:p>
        </p:txBody>
      </p:sp>
      <p:sp>
        <p:nvSpPr>
          <p:cNvPr id="18" name="TextBox 18"/>
          <p:cNvSpPr txBox="1"/>
          <p:nvPr/>
        </p:nvSpPr>
        <p:spPr>
          <a:xfrm>
            <a:off x="7448649" y="4300092"/>
            <a:ext cx="1731223" cy="807913"/>
          </a:xfrm>
          <a:prstGeom prst="rect">
            <a:avLst/>
          </a:prstGeom>
        </p:spPr>
        <p:txBody>
          <a:bodyPr lIns="0" tIns="0" rIns="0" bIns="0" rtlCol="0" anchor="t">
            <a:spAutoFit/>
          </a:bodyPr>
          <a:lstStyle/>
          <a:p>
            <a:pPr defTabSz="609630">
              <a:lnSpc>
                <a:spcPts val="6614"/>
              </a:lnSpc>
            </a:pPr>
            <a:r>
              <a:rPr lang="en-US" sz="5400" b="1" dirty="0">
                <a:solidFill>
                  <a:srgbClr val="FFFFFF"/>
                </a:solidFill>
                <a:latin typeface="Glacial Indifference" pitchFamily="50" charset="0"/>
                <a:ea typeface="Codec Pro Bold"/>
                <a:cs typeface="Codec Pro Bold"/>
                <a:sym typeface="Codec Pro Bold"/>
              </a:rPr>
              <a:t>100%</a:t>
            </a:r>
          </a:p>
        </p:txBody>
      </p:sp>
      <p:sp>
        <p:nvSpPr>
          <p:cNvPr id="19" name="TextBox 19"/>
          <p:cNvSpPr txBox="1"/>
          <p:nvPr/>
        </p:nvSpPr>
        <p:spPr>
          <a:xfrm>
            <a:off x="3036157" y="314791"/>
            <a:ext cx="7891253" cy="478977"/>
          </a:xfrm>
          <a:prstGeom prst="rect">
            <a:avLst/>
          </a:prstGeom>
        </p:spPr>
        <p:txBody>
          <a:bodyPr lIns="0" tIns="0" rIns="0" bIns="0" rtlCol="0" anchor="t">
            <a:spAutoFit/>
          </a:bodyPr>
          <a:lstStyle/>
          <a:p>
            <a:pPr defTabSz="609630">
              <a:lnSpc>
                <a:spcPts val="3888"/>
              </a:lnSpc>
            </a:pPr>
            <a:r>
              <a:rPr lang="en-US" sz="3240" b="1" dirty="0">
                <a:solidFill>
                  <a:srgbClr val="000000"/>
                </a:solidFill>
                <a:latin typeface="Glacial Indifference" pitchFamily="50" charset="0"/>
                <a:ea typeface="Glacial Indifference Bold"/>
                <a:cs typeface="Glacial Indifference Bold"/>
                <a:sym typeface="Glacial Indifference Bold"/>
              </a:rPr>
              <a:t>Impact of Pre-Digital Challenges</a:t>
            </a:r>
          </a:p>
        </p:txBody>
      </p:sp>
      <p:sp>
        <p:nvSpPr>
          <p:cNvPr id="20" name="TextBox 20"/>
          <p:cNvSpPr txBox="1"/>
          <p:nvPr/>
        </p:nvSpPr>
        <p:spPr>
          <a:xfrm>
            <a:off x="178995" y="2537817"/>
            <a:ext cx="6788129" cy="3136628"/>
          </a:xfrm>
          <a:prstGeom prst="rect">
            <a:avLst/>
          </a:prstGeom>
        </p:spPr>
        <p:txBody>
          <a:bodyPr lIns="0" tIns="0" rIns="0" bIns="0" rtlCol="0" anchor="t">
            <a:spAutoFit/>
          </a:bodyPr>
          <a:lstStyle/>
          <a:p>
            <a:pPr marL="285750" indent="-285750" defTabSz="609630">
              <a:lnSpc>
                <a:spcPts val="3119"/>
              </a:lnSpc>
              <a:buFont typeface="Arial" panose="020B0604020202020204" pitchFamily="34" charset="0"/>
              <a:buChar char="•"/>
            </a:pPr>
            <a:r>
              <a:rPr lang="en-US" sz="1733" b="1" dirty="0">
                <a:solidFill>
                  <a:srgbClr val="3B241F"/>
                </a:solidFill>
                <a:latin typeface="Glacial Indifference"/>
                <a:ea typeface="Glacial Indifference"/>
                <a:cs typeface="Glacial Indifference"/>
                <a:sym typeface="Glacial Indifference"/>
              </a:rPr>
              <a:t>Slowed Recognition Processes </a:t>
            </a:r>
            <a:r>
              <a:rPr lang="en-US" sz="1733" dirty="0">
                <a:solidFill>
                  <a:srgbClr val="3B241F"/>
                </a:solidFill>
                <a:latin typeface="Glacial Indifference"/>
                <a:ea typeface="Glacial Indifference"/>
                <a:cs typeface="Glacial Indifference"/>
                <a:sym typeface="Glacial Indifference"/>
              </a:rPr>
              <a:t>— Manual workflows delayed alignment, validation, and recognition of qualifications.</a:t>
            </a:r>
            <a:br>
              <a:rPr lang="en-US" sz="1733" dirty="0">
                <a:solidFill>
                  <a:srgbClr val="3B241F"/>
                </a:solidFill>
                <a:latin typeface="Glacial Indifference"/>
                <a:ea typeface="Glacial Indifference"/>
                <a:cs typeface="Glacial Indifference"/>
                <a:sym typeface="Glacial Indifference"/>
              </a:rPr>
            </a:br>
            <a:endParaRPr lang="en-US" sz="1733" dirty="0">
              <a:solidFill>
                <a:srgbClr val="3B241F"/>
              </a:solidFill>
              <a:latin typeface="Glacial Indifference"/>
              <a:ea typeface="Glacial Indifference"/>
              <a:cs typeface="Glacial Indifference"/>
              <a:sym typeface="Glacial Indifference"/>
            </a:endParaRPr>
          </a:p>
          <a:p>
            <a:pPr marL="285750" indent="-285750" defTabSz="609630">
              <a:lnSpc>
                <a:spcPts val="3119"/>
              </a:lnSpc>
              <a:buFont typeface="Arial" panose="020B0604020202020204" pitchFamily="34" charset="0"/>
              <a:buChar char="•"/>
            </a:pPr>
            <a:r>
              <a:rPr lang="en-US" sz="1733" b="1" dirty="0">
                <a:solidFill>
                  <a:srgbClr val="3B241F"/>
                </a:solidFill>
                <a:latin typeface="Glacial Indifference"/>
                <a:ea typeface="Glacial Indifference"/>
                <a:cs typeface="Glacial Indifference"/>
                <a:sym typeface="Glacial Indifference"/>
              </a:rPr>
              <a:t>Increased Risk of Fake Qualifications </a:t>
            </a:r>
            <a:r>
              <a:rPr lang="en-US" sz="1733" dirty="0">
                <a:solidFill>
                  <a:srgbClr val="3B241F"/>
                </a:solidFill>
                <a:latin typeface="Glacial Indifference"/>
                <a:ea typeface="Glacial Indifference"/>
                <a:cs typeface="Glacial Indifference"/>
                <a:sym typeface="Glacial Indifference"/>
              </a:rPr>
              <a:t>— Weak verification systems allowed fraudulent credentials to go undetected.</a:t>
            </a:r>
            <a:br>
              <a:rPr lang="en-US" sz="1733" dirty="0">
                <a:solidFill>
                  <a:srgbClr val="3B241F"/>
                </a:solidFill>
                <a:latin typeface="Glacial Indifference"/>
                <a:ea typeface="Glacial Indifference"/>
                <a:cs typeface="Glacial Indifference"/>
                <a:sym typeface="Glacial Indifference"/>
              </a:rPr>
            </a:br>
            <a:endParaRPr lang="en-US" sz="1733" dirty="0">
              <a:solidFill>
                <a:srgbClr val="3B241F"/>
              </a:solidFill>
              <a:latin typeface="Glacial Indifference"/>
              <a:ea typeface="Glacial Indifference"/>
              <a:cs typeface="Glacial Indifference"/>
              <a:sym typeface="Glacial Indifference"/>
            </a:endParaRPr>
          </a:p>
          <a:p>
            <a:pPr marL="285750" indent="-285750" defTabSz="609630">
              <a:lnSpc>
                <a:spcPts val="3119"/>
              </a:lnSpc>
              <a:buFont typeface="Arial" panose="020B0604020202020204" pitchFamily="34" charset="0"/>
              <a:buChar char="•"/>
            </a:pPr>
            <a:r>
              <a:rPr lang="en-US" sz="1733" b="1" dirty="0">
                <a:solidFill>
                  <a:srgbClr val="3B241F"/>
                </a:solidFill>
                <a:latin typeface="Glacial Indifference"/>
                <a:ea typeface="Glacial Indifference"/>
                <a:cs typeface="Glacial Indifference"/>
                <a:sym typeface="Glacial Indifference"/>
              </a:rPr>
              <a:t>Poor Visibility for Decision Making </a:t>
            </a:r>
            <a:r>
              <a:rPr lang="en-US" sz="1733" dirty="0">
                <a:solidFill>
                  <a:srgbClr val="3B241F"/>
                </a:solidFill>
                <a:latin typeface="Glacial Indifference"/>
                <a:ea typeface="Glacial Indifference"/>
                <a:cs typeface="Glacial Indifference"/>
                <a:sym typeface="Glacial Indifference"/>
              </a:rPr>
              <a:t>— Policymakers and institutions lacked reliable, real-time data for planning and reforms.</a:t>
            </a:r>
          </a:p>
        </p:txBody>
      </p:sp>
      <p:sp>
        <p:nvSpPr>
          <p:cNvPr id="21" name="TextBox 21"/>
          <p:cNvSpPr txBox="1"/>
          <p:nvPr/>
        </p:nvSpPr>
        <p:spPr>
          <a:xfrm>
            <a:off x="162953" y="1402389"/>
            <a:ext cx="7153424" cy="969881"/>
          </a:xfrm>
          <a:prstGeom prst="rect">
            <a:avLst/>
          </a:prstGeom>
        </p:spPr>
        <p:txBody>
          <a:bodyPr lIns="0" tIns="0" rIns="0" bIns="0" rtlCol="0" anchor="t">
            <a:spAutoFit/>
          </a:bodyPr>
          <a:lstStyle/>
          <a:p>
            <a:pPr defTabSz="609630">
              <a:lnSpc>
                <a:spcPts val="3888"/>
              </a:lnSpc>
            </a:pPr>
            <a:r>
              <a:rPr lang="en-US" sz="3240" b="1" dirty="0">
                <a:solidFill>
                  <a:srgbClr val="C76D2D"/>
                </a:solidFill>
                <a:latin typeface="Glacial Indifference" pitchFamily="50" charset="0"/>
                <a:ea typeface="Glacial Indifference Bold"/>
                <a:cs typeface="Glacial Indifference Bold"/>
                <a:sym typeface="Glacial Indifference Bold"/>
              </a:rPr>
              <a:t>Before Digital Transformation: </a:t>
            </a:r>
            <a:br>
              <a:rPr lang="en-US" sz="3240" b="1" dirty="0">
                <a:solidFill>
                  <a:srgbClr val="C76D2D"/>
                </a:solidFill>
                <a:latin typeface="Glacial Indifference" pitchFamily="50" charset="0"/>
                <a:ea typeface="Glacial Indifference Bold"/>
                <a:cs typeface="Glacial Indifference Bold"/>
                <a:sym typeface="Glacial Indifference Bold"/>
              </a:rPr>
            </a:br>
            <a:r>
              <a:rPr lang="en-US" sz="3240" b="1" dirty="0">
                <a:solidFill>
                  <a:srgbClr val="C76D2D"/>
                </a:solidFill>
                <a:latin typeface="Glacial Indifference" pitchFamily="50" charset="0"/>
                <a:ea typeface="Glacial Indifference Bold"/>
                <a:cs typeface="Glacial Indifference Bold"/>
                <a:sym typeface="Glacial Indifference Bold"/>
              </a:rPr>
              <a:t>What Was at Stake</a:t>
            </a:r>
          </a:p>
        </p:txBody>
      </p:sp>
    </p:spTree>
    <p:extLst>
      <p:ext uri="{BB962C8B-B14F-4D97-AF65-F5344CB8AC3E}">
        <p14:creationId xmlns:p14="http://schemas.microsoft.com/office/powerpoint/2010/main" val="2567208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3699"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222" b="-9222"/>
            </a:stretch>
          </a:blipFill>
        </p:spPr>
      </p:sp>
      <p:sp>
        <p:nvSpPr>
          <p:cNvPr id="3" name="TextBox 3"/>
          <p:cNvSpPr txBox="1"/>
          <p:nvPr/>
        </p:nvSpPr>
        <p:spPr>
          <a:xfrm>
            <a:off x="404648" y="6279978"/>
            <a:ext cx="2958518" cy="226088"/>
          </a:xfrm>
          <a:prstGeom prst="rect">
            <a:avLst/>
          </a:prstGeom>
        </p:spPr>
        <p:txBody>
          <a:bodyPr lIns="0" tIns="0" rIns="0" bIns="0" rtlCol="0" anchor="t">
            <a:spAutoFit/>
          </a:bodyPr>
          <a:lstStyle/>
          <a:p>
            <a:pPr defTabSz="609630">
              <a:lnSpc>
                <a:spcPts val="1888"/>
              </a:lnSpc>
            </a:pPr>
            <a:r>
              <a:rPr lang="en-US" sz="1349" spc="103" dirty="0">
                <a:solidFill>
                  <a:srgbClr val="FFFFFF"/>
                </a:solidFill>
                <a:latin typeface="Glacial Indifference" pitchFamily="50" charset="0"/>
                <a:ea typeface="Helvetica World"/>
                <a:cs typeface="Helvetica World"/>
                <a:sym typeface="Helvetica World"/>
              </a:rPr>
              <a:t>www.knqa.go.ke</a:t>
            </a:r>
          </a:p>
        </p:txBody>
      </p:sp>
      <p:sp>
        <p:nvSpPr>
          <p:cNvPr id="4" name="TextBox 19">
            <a:extLst>
              <a:ext uri="{FF2B5EF4-FFF2-40B4-BE49-F238E27FC236}">
                <a16:creationId xmlns:a16="http://schemas.microsoft.com/office/drawing/2014/main" id="{D5B08875-0AEB-6837-00EC-F21817229DCE}"/>
              </a:ext>
            </a:extLst>
          </p:cNvPr>
          <p:cNvSpPr txBox="1"/>
          <p:nvPr/>
        </p:nvSpPr>
        <p:spPr>
          <a:xfrm>
            <a:off x="292957" y="524653"/>
            <a:ext cx="7891253" cy="478977"/>
          </a:xfrm>
          <a:prstGeom prst="rect">
            <a:avLst/>
          </a:prstGeom>
        </p:spPr>
        <p:txBody>
          <a:bodyPr lIns="0" tIns="0" rIns="0" bIns="0" rtlCol="0" anchor="t">
            <a:spAutoFit/>
          </a:bodyPr>
          <a:lstStyle/>
          <a:p>
            <a:pPr defTabSz="609630">
              <a:lnSpc>
                <a:spcPts val="3888"/>
              </a:lnSpc>
            </a:pPr>
            <a:r>
              <a:rPr lang="en-US" sz="3240" b="1" dirty="0">
                <a:solidFill>
                  <a:schemeClr val="bg1"/>
                </a:solidFill>
                <a:latin typeface="Glacial Indifference" pitchFamily="50" charset="0"/>
                <a:ea typeface="Glacial Indifference Bold"/>
                <a:cs typeface="Glacial Indifference Bold"/>
                <a:sym typeface="Glacial Indifference Bold"/>
              </a:rPr>
              <a:t>Integrated Digital Platforms</a:t>
            </a:r>
          </a:p>
        </p:txBody>
      </p:sp>
      <p:sp>
        <p:nvSpPr>
          <p:cNvPr id="5" name="TextBox 10">
            <a:extLst>
              <a:ext uri="{FF2B5EF4-FFF2-40B4-BE49-F238E27FC236}">
                <a16:creationId xmlns:a16="http://schemas.microsoft.com/office/drawing/2014/main" id="{2172699C-1341-A7B3-28A6-97E43A596D96}"/>
              </a:ext>
            </a:extLst>
          </p:cNvPr>
          <p:cNvSpPr txBox="1"/>
          <p:nvPr/>
        </p:nvSpPr>
        <p:spPr>
          <a:xfrm>
            <a:off x="247986" y="1275696"/>
            <a:ext cx="10709823" cy="3321487"/>
          </a:xfrm>
          <a:prstGeom prst="rect">
            <a:avLst/>
          </a:prstGeom>
        </p:spPr>
        <p:txBody>
          <a:bodyPr wrap="square" lIns="0" tIns="0" rIns="0" bIns="0" rtlCol="0" anchor="t">
            <a:spAutoFit/>
          </a:bodyPr>
          <a:lstStyle/>
          <a:p>
            <a:pPr marL="342900" indent="-342900" defTabSz="609630">
              <a:lnSpc>
                <a:spcPct val="200000"/>
              </a:lnSpc>
              <a:buFont typeface="Arial" panose="020B0604020202020204" pitchFamily="34" charset="0"/>
              <a:buChar char="•"/>
            </a:pPr>
            <a:r>
              <a:rPr lang="en-US" sz="2800" spc="75" dirty="0">
                <a:solidFill>
                  <a:schemeClr val="bg1"/>
                </a:solidFill>
                <a:latin typeface="Glacial Indifference" pitchFamily="50" charset="0"/>
                <a:ea typeface="DM Sans"/>
                <a:cs typeface="DM Sans"/>
                <a:sym typeface="DM Sans"/>
              </a:rPr>
              <a:t>The National Qualifications Database (NQD)</a:t>
            </a:r>
          </a:p>
          <a:p>
            <a:pPr marL="342900" indent="-342900" defTabSz="609630">
              <a:lnSpc>
                <a:spcPct val="200000"/>
              </a:lnSpc>
              <a:buFont typeface="Arial" panose="020B0604020202020204" pitchFamily="34" charset="0"/>
              <a:buChar char="•"/>
            </a:pPr>
            <a:r>
              <a:rPr lang="en-US" sz="2800" spc="75" dirty="0">
                <a:solidFill>
                  <a:schemeClr val="bg1"/>
                </a:solidFill>
                <a:latin typeface="Glacial Indifference" pitchFamily="50" charset="0"/>
                <a:ea typeface="DM Sans"/>
                <a:cs typeface="DM Sans"/>
                <a:sym typeface="DM Sans"/>
              </a:rPr>
              <a:t>The Qualifications Alignment and Validation Portal (QAV Portal) </a:t>
            </a:r>
          </a:p>
          <a:p>
            <a:pPr marL="342900" indent="-342900" defTabSz="609630">
              <a:lnSpc>
                <a:spcPct val="200000"/>
              </a:lnSpc>
              <a:buFont typeface="Arial" panose="020B0604020202020204" pitchFamily="34" charset="0"/>
              <a:buChar char="•"/>
            </a:pPr>
            <a:r>
              <a:rPr lang="en-US" sz="2800" spc="75" dirty="0">
                <a:solidFill>
                  <a:schemeClr val="bg1"/>
                </a:solidFill>
                <a:latin typeface="Glacial Indifference" pitchFamily="50" charset="0"/>
                <a:ea typeface="DM Sans"/>
                <a:cs typeface="DM Sans"/>
                <a:sym typeface="DM Sans"/>
              </a:rPr>
              <a:t>The Recognition of Prior Learning Management Information System (RPL MIS Portal)</a:t>
            </a:r>
          </a:p>
        </p:txBody>
      </p:sp>
    </p:spTree>
    <p:extLst>
      <p:ext uri="{BB962C8B-B14F-4D97-AF65-F5344CB8AC3E}">
        <p14:creationId xmlns:p14="http://schemas.microsoft.com/office/powerpoint/2010/main" val="1883311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sp>
        <p:nvSpPr>
          <p:cNvPr id="2" name="Freeform 2"/>
          <p:cNvSpPr/>
          <p:nvPr/>
        </p:nvSpPr>
        <p:spPr>
          <a:xfrm>
            <a:off x="6349350" y="6189068"/>
            <a:ext cx="808749" cy="287106"/>
          </a:xfrm>
          <a:custGeom>
            <a:avLst/>
            <a:gdLst/>
            <a:ahLst/>
            <a:cxnLst/>
            <a:rect l="l" t="t" r="r" b="b"/>
            <a:pathLst>
              <a:path w="1213123" h="430659">
                <a:moveTo>
                  <a:pt x="0" y="0"/>
                </a:moveTo>
                <a:lnTo>
                  <a:pt x="1213122" y="0"/>
                </a:lnTo>
                <a:lnTo>
                  <a:pt x="1213122" y="430658"/>
                </a:lnTo>
                <a:lnTo>
                  <a:pt x="0" y="430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503674" y="-111516"/>
            <a:ext cx="4688326" cy="6969516"/>
            <a:chOff x="0" y="0"/>
            <a:chExt cx="1764589" cy="2623182"/>
          </a:xfrm>
        </p:grpSpPr>
        <p:sp>
          <p:nvSpPr>
            <p:cNvPr id="4" name="Freeform 4"/>
            <p:cNvSpPr/>
            <p:nvPr/>
          </p:nvSpPr>
          <p:spPr>
            <a:xfrm>
              <a:off x="0" y="0"/>
              <a:ext cx="1764589" cy="2623182"/>
            </a:xfrm>
            <a:custGeom>
              <a:avLst/>
              <a:gdLst/>
              <a:ahLst/>
              <a:cxnLst/>
              <a:rect l="l" t="t" r="r" b="b"/>
              <a:pathLst>
                <a:path w="1764589" h="2623182">
                  <a:moveTo>
                    <a:pt x="0" y="0"/>
                  </a:moveTo>
                  <a:lnTo>
                    <a:pt x="1764589" y="0"/>
                  </a:lnTo>
                  <a:lnTo>
                    <a:pt x="1764589" y="2623182"/>
                  </a:lnTo>
                  <a:lnTo>
                    <a:pt x="0" y="2623182"/>
                  </a:lnTo>
                  <a:close/>
                </a:path>
              </a:pathLst>
            </a:custGeom>
            <a:blipFill>
              <a:blip r:embed="rId4"/>
              <a:stretch>
                <a:fillRect t="-543" b="-543"/>
              </a:stretch>
            </a:blipFill>
          </p:spPr>
        </p:sp>
      </p:grpSp>
      <p:sp>
        <p:nvSpPr>
          <p:cNvPr id="8" name="Freeform 8"/>
          <p:cNvSpPr/>
          <p:nvPr/>
        </p:nvSpPr>
        <p:spPr>
          <a:xfrm>
            <a:off x="0" y="153154"/>
            <a:ext cx="2940811" cy="1074947"/>
          </a:xfrm>
          <a:custGeom>
            <a:avLst/>
            <a:gdLst/>
            <a:ahLst/>
            <a:cxnLst/>
            <a:rect l="l" t="t" r="r" b="b"/>
            <a:pathLst>
              <a:path w="4411216" h="1612421">
                <a:moveTo>
                  <a:pt x="0" y="0"/>
                </a:moveTo>
                <a:lnTo>
                  <a:pt x="4411216" y="0"/>
                </a:lnTo>
                <a:lnTo>
                  <a:pt x="4411216" y="1612421"/>
                </a:lnTo>
                <a:lnTo>
                  <a:pt x="0" y="1612421"/>
                </a:lnTo>
                <a:lnTo>
                  <a:pt x="0" y="0"/>
                </a:lnTo>
                <a:close/>
              </a:path>
            </a:pathLst>
          </a:custGeom>
          <a:blipFill>
            <a:blip r:embed="rId5"/>
            <a:stretch>
              <a:fillRect/>
            </a:stretch>
          </a:blipFill>
        </p:spPr>
      </p:sp>
      <p:sp>
        <p:nvSpPr>
          <p:cNvPr id="9" name="TextBox 9"/>
          <p:cNvSpPr txBox="1"/>
          <p:nvPr/>
        </p:nvSpPr>
        <p:spPr>
          <a:xfrm>
            <a:off x="3082983" y="355332"/>
            <a:ext cx="4732569" cy="872034"/>
          </a:xfrm>
          <a:prstGeom prst="rect">
            <a:avLst/>
          </a:prstGeom>
        </p:spPr>
        <p:txBody>
          <a:bodyPr wrap="square" lIns="0" tIns="0" rIns="0" bIns="0" rtlCol="0" anchor="t">
            <a:spAutoFit/>
          </a:bodyPr>
          <a:lstStyle/>
          <a:p>
            <a:pPr defTabSz="609630">
              <a:lnSpc>
                <a:spcPts val="3365"/>
              </a:lnSpc>
            </a:pPr>
            <a:r>
              <a:rPr lang="en-US" sz="3365" b="1" dirty="0">
                <a:solidFill>
                  <a:srgbClr val="C76D2D"/>
                </a:solidFill>
                <a:latin typeface="Glacial Indifference" pitchFamily="50" charset="0"/>
                <a:ea typeface="Glacial Indifference Bold"/>
                <a:cs typeface="Glacial Indifference Bold"/>
                <a:sym typeface="Glacial Indifference Bold"/>
              </a:rPr>
              <a:t>INTRODUCTION - NQD</a:t>
            </a:r>
          </a:p>
          <a:p>
            <a:pPr defTabSz="609630">
              <a:lnSpc>
                <a:spcPts val="3365"/>
              </a:lnSpc>
            </a:pPr>
            <a:endParaRPr lang="en-US" sz="3365" b="1" dirty="0">
              <a:solidFill>
                <a:srgbClr val="C76D2D"/>
              </a:solidFill>
              <a:latin typeface="Glacial Indifference" pitchFamily="50" charset="0"/>
              <a:ea typeface="Glacial Indifference Bold"/>
              <a:cs typeface="Glacial Indifference Bold"/>
              <a:sym typeface="Glacial Indifference Bold"/>
            </a:endParaRPr>
          </a:p>
        </p:txBody>
      </p:sp>
      <p:sp>
        <p:nvSpPr>
          <p:cNvPr id="10" name="TextBox 10"/>
          <p:cNvSpPr txBox="1"/>
          <p:nvPr/>
        </p:nvSpPr>
        <p:spPr>
          <a:xfrm>
            <a:off x="112629" y="1694214"/>
            <a:ext cx="6889395" cy="1333763"/>
          </a:xfrm>
          <a:prstGeom prst="rect">
            <a:avLst/>
          </a:prstGeom>
        </p:spPr>
        <p:txBody>
          <a:bodyPr wrap="square" lIns="0" tIns="0" rIns="0" bIns="0" rtlCol="0" anchor="t">
            <a:spAutoFit/>
          </a:bodyPr>
          <a:lstStyle/>
          <a:p>
            <a:pPr marL="285750" indent="-285750" defTabSz="609630">
              <a:lnSpc>
                <a:spcPct val="150000"/>
              </a:lnSpc>
              <a:buFont typeface="Arial" panose="020B0604020202020204" pitchFamily="34" charset="0"/>
              <a:buChar char="•"/>
            </a:pPr>
            <a:r>
              <a:rPr lang="en-US" sz="2000" dirty="0">
                <a:solidFill>
                  <a:prstClr val="black"/>
                </a:solidFill>
                <a:latin typeface="Glacial Indifference" pitchFamily="50" charset="0"/>
              </a:rPr>
              <a:t>National Qualifications Database (NQD) is a comprehensive relational database that acts as a central repository for all the Qualifications in Kenya.</a:t>
            </a:r>
          </a:p>
        </p:txBody>
      </p:sp>
      <p:sp>
        <p:nvSpPr>
          <p:cNvPr id="12" name="TextBox 10">
            <a:extLst>
              <a:ext uri="{FF2B5EF4-FFF2-40B4-BE49-F238E27FC236}">
                <a16:creationId xmlns:a16="http://schemas.microsoft.com/office/drawing/2014/main" id="{C1B0A430-3D3B-FB9A-7E96-CED1C5E1858D}"/>
              </a:ext>
            </a:extLst>
          </p:cNvPr>
          <p:cNvSpPr txBox="1"/>
          <p:nvPr/>
        </p:nvSpPr>
        <p:spPr>
          <a:xfrm>
            <a:off x="112629" y="3315717"/>
            <a:ext cx="7186529" cy="872098"/>
          </a:xfrm>
          <a:prstGeom prst="rect">
            <a:avLst/>
          </a:prstGeom>
        </p:spPr>
        <p:txBody>
          <a:bodyPr wrap="square" lIns="0" tIns="0" rIns="0" bIns="0" rtlCol="0" anchor="t">
            <a:spAutoFit/>
          </a:bodyPr>
          <a:lstStyle/>
          <a:p>
            <a:pPr marL="285750" indent="-285750" defTabSz="609630">
              <a:lnSpc>
                <a:spcPct val="150000"/>
              </a:lnSpc>
              <a:buFont typeface="Arial" panose="020B0604020202020204" pitchFamily="34" charset="0"/>
              <a:buChar char="•"/>
            </a:pPr>
            <a:r>
              <a:rPr lang="en-US" sz="2000" dirty="0">
                <a:solidFill>
                  <a:prstClr val="black"/>
                </a:solidFill>
                <a:latin typeface="Glacial Indifference" pitchFamily="50" charset="0"/>
              </a:rPr>
              <a:t>With maturity, NQD will enable KNQA to report accurately on most aspects of Qualifications in Kenya.</a:t>
            </a:r>
          </a:p>
        </p:txBody>
      </p:sp>
      <p:sp>
        <p:nvSpPr>
          <p:cNvPr id="13" name="TextBox 10">
            <a:extLst>
              <a:ext uri="{FF2B5EF4-FFF2-40B4-BE49-F238E27FC236}">
                <a16:creationId xmlns:a16="http://schemas.microsoft.com/office/drawing/2014/main" id="{A6CA760F-8D28-B8E0-E5A1-331FF7F35FAA}"/>
              </a:ext>
            </a:extLst>
          </p:cNvPr>
          <p:cNvSpPr txBox="1"/>
          <p:nvPr/>
        </p:nvSpPr>
        <p:spPr>
          <a:xfrm>
            <a:off x="112629" y="4568254"/>
            <a:ext cx="6889395" cy="872098"/>
          </a:xfrm>
          <a:prstGeom prst="rect">
            <a:avLst/>
          </a:prstGeom>
        </p:spPr>
        <p:txBody>
          <a:bodyPr wrap="square" lIns="0" tIns="0" rIns="0" bIns="0" rtlCol="0" anchor="t">
            <a:spAutoFit/>
          </a:bodyPr>
          <a:lstStyle/>
          <a:p>
            <a:pPr marL="285750" indent="-285750" defTabSz="609630">
              <a:lnSpc>
                <a:spcPct val="150000"/>
              </a:lnSpc>
              <a:buFont typeface="Arial" panose="020B0604020202020204" pitchFamily="34" charset="0"/>
              <a:buChar char="•"/>
            </a:pPr>
            <a:r>
              <a:rPr lang="en-US" sz="2000" dirty="0">
                <a:solidFill>
                  <a:prstClr val="black"/>
                </a:solidFill>
                <a:latin typeface="Glacial Indifference" pitchFamily="50" charset="0"/>
              </a:rPr>
              <a:t>This will also aid in the fight against fake and fraudulent Qualifications.</a:t>
            </a:r>
          </a:p>
        </p:txBody>
      </p:sp>
    </p:spTree>
    <p:extLst>
      <p:ext uri="{BB962C8B-B14F-4D97-AF65-F5344CB8AC3E}">
        <p14:creationId xmlns:p14="http://schemas.microsoft.com/office/powerpoint/2010/main" val="29332852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a4477b7aaefebf49d9f3fa8c19f258ff">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b45f155593f15e42cc3a772c45272010"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Props1.xml><?xml version="1.0" encoding="utf-8"?>
<ds:datastoreItem xmlns:ds="http://schemas.openxmlformats.org/officeDocument/2006/customXml" ds:itemID="{681B2580-98AB-4F3A-AD3F-7AF7B841F4D7}"/>
</file>

<file path=customXml/itemProps2.xml><?xml version="1.0" encoding="utf-8"?>
<ds:datastoreItem xmlns:ds="http://schemas.openxmlformats.org/officeDocument/2006/customXml" ds:itemID="{1D422A33-3C51-440A-8E9E-168A7B197A6A}"/>
</file>

<file path=customXml/itemProps3.xml><?xml version="1.0" encoding="utf-8"?>
<ds:datastoreItem xmlns:ds="http://schemas.openxmlformats.org/officeDocument/2006/customXml" ds:itemID="{C6157963-6C26-4283-92AB-C3AA90F6546B}"/>
</file>

<file path=docProps/app.xml><?xml version="1.0" encoding="utf-8"?>
<Properties xmlns="http://schemas.openxmlformats.org/officeDocument/2006/extended-properties" xmlns:vt="http://schemas.openxmlformats.org/officeDocument/2006/docPropsVTypes">
  <TotalTime>8239</TotalTime>
  <Words>989</Words>
  <Application>Microsoft Office PowerPoint</Application>
  <PresentationFormat>Widescreen</PresentationFormat>
  <Paragraphs>265</Paragraphs>
  <Slides>30</Slides>
  <Notes>0</Notes>
  <HiddenSlides>0</HiddenSlides>
  <MMClips>1</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MAPACHA SOLUTIONS</dc:creator>
  <cp:lastModifiedBy>Chege Mwangi</cp:lastModifiedBy>
  <cp:revision>64</cp:revision>
  <dcterms:created xsi:type="dcterms:W3CDTF">2025-07-17T15:33:02Z</dcterms:created>
  <dcterms:modified xsi:type="dcterms:W3CDTF">2025-07-28T11:20:58Z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0x0101009B2203B17F16D040A1E444A021DFF119</vt:lpwstr>
  </property>
</Properties>
</file>