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Slides/notesSlide4.xml" ContentType="application/vnd.openxmlformats-officedocument.presentationml.notes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presentation.xml" ContentType="application/vnd.openxmlformats-officedocument.presentationml.presentation.main+xml"/>
  <Override PartName="/ppt/notesSlides/notesSlide3.xml" ContentType="application/vnd.openxmlformats-officedocument.presentationml.notesSlide+xml"/>
  <Override PartName="/ppt/slides/slide5.xml" ContentType="application/vnd.openxmlformats-officedocument.presentationml.slide+xml"/>
  <Override PartName="/ppt/theme/theme1.xml" ContentType="application/vnd.openxmlformats-officedocument.theme+xml"/>
  <Override PartName="/ppt/metadata" ContentType="application/binary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notesSlides/notesSlide1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1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8.xml" ContentType="application/vnd.openxmlformats-officedocument.presentationml.slideLayout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2.xml" ContentType="application/vnd.openxmlformats-officedocument.theme+xml"/>
  <Override PartName="/ppt/changesInfos/changesInfo1.xml" ContentType="application/vnd.ms-powerpoint.changes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906000" cy="6858000" type="A4"/>
  <p:notesSz cx="7010400" cy="9296400"/>
  <p:embeddedFontLst>
    <p:embeddedFont>
      <p:font typeface="Open Sans" panose="020B0606030504020204" pitchFamily="34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2" roundtripDataSignature="AMtx7miwE4VGaS9c7sIfl4nBahXRNrN7C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1340" y="3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9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presProps" Target="presProps.xml"/><Relationship Id="rId28" Type="http://schemas.openxmlformats.org/officeDocument/2006/relationships/customXml" Target="../customXml/item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customschemas.google.com/relationships/presentationmetadata" Target="metadata"/><Relationship Id="rId27" Type="http://schemas.microsoft.com/office/2016/11/relationships/changesInfo" Target="changesInfos/changesInfo1.xml"/><Relationship Id="rId30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eph Amunyela" userId="6417d698-a469-432c-90f6-d090296d22ce" providerId="ADAL" clId="{3C5A1AAE-B9E2-421A-A677-BD9D7C2E7141}"/>
    <pc:docChg chg="undo custSel modSld">
      <pc:chgData name="Joseph Amunyela" userId="6417d698-a469-432c-90f6-d090296d22ce" providerId="ADAL" clId="{3C5A1AAE-B9E2-421A-A677-BD9D7C2E7141}" dt="2025-07-28T15:08:16.633" v="230" actId="20577"/>
      <pc:docMkLst>
        <pc:docMk/>
      </pc:docMkLst>
      <pc:sldChg chg="modSp mod">
        <pc:chgData name="Joseph Amunyela" userId="6417d698-a469-432c-90f6-d090296d22ce" providerId="ADAL" clId="{3C5A1AAE-B9E2-421A-A677-BD9D7C2E7141}" dt="2025-07-28T14:25:13.818" v="1" actId="123"/>
        <pc:sldMkLst>
          <pc:docMk/>
          <pc:sldMk cId="0" sldId="258"/>
        </pc:sldMkLst>
        <pc:spChg chg="mod">
          <ac:chgData name="Joseph Amunyela" userId="6417d698-a469-432c-90f6-d090296d22ce" providerId="ADAL" clId="{3C5A1AAE-B9E2-421A-A677-BD9D7C2E7141}" dt="2025-07-28T14:25:13.818" v="1" actId="123"/>
          <ac:spMkLst>
            <pc:docMk/>
            <pc:sldMk cId="0" sldId="258"/>
            <ac:spMk id="103" creationId="{00000000-0000-0000-0000-000000000000}"/>
          </ac:spMkLst>
        </pc:spChg>
      </pc:sldChg>
      <pc:sldChg chg="modSp mod">
        <pc:chgData name="Joseph Amunyela" userId="6417d698-a469-432c-90f6-d090296d22ce" providerId="ADAL" clId="{3C5A1AAE-B9E2-421A-A677-BD9D7C2E7141}" dt="2025-07-28T14:29:49.949" v="2" actId="1076"/>
        <pc:sldMkLst>
          <pc:docMk/>
          <pc:sldMk cId="0" sldId="259"/>
        </pc:sldMkLst>
        <pc:picChg chg="mod">
          <ac:chgData name="Joseph Amunyela" userId="6417d698-a469-432c-90f6-d090296d22ce" providerId="ADAL" clId="{3C5A1AAE-B9E2-421A-A677-BD9D7C2E7141}" dt="2025-07-28T14:29:49.949" v="2" actId="1076"/>
          <ac:picMkLst>
            <pc:docMk/>
            <pc:sldMk cId="0" sldId="259"/>
            <ac:picMk id="112" creationId="{00000000-0000-0000-0000-000000000000}"/>
          </ac:picMkLst>
        </pc:picChg>
      </pc:sldChg>
      <pc:sldChg chg="modSp mod">
        <pc:chgData name="Joseph Amunyela" userId="6417d698-a469-432c-90f6-d090296d22ce" providerId="ADAL" clId="{3C5A1AAE-B9E2-421A-A677-BD9D7C2E7141}" dt="2025-07-28T15:08:16.633" v="230" actId="20577"/>
        <pc:sldMkLst>
          <pc:docMk/>
          <pc:sldMk cId="0" sldId="260"/>
        </pc:sldMkLst>
        <pc:spChg chg="mod">
          <ac:chgData name="Joseph Amunyela" userId="6417d698-a469-432c-90f6-d090296d22ce" providerId="ADAL" clId="{3C5A1AAE-B9E2-421A-A677-BD9D7C2E7141}" dt="2025-07-28T15:08:16.633" v="230" actId="20577"/>
          <ac:spMkLst>
            <pc:docMk/>
            <pc:sldMk cId="0" sldId="260"/>
            <ac:spMk id="118" creationId="{00000000-0000-0000-0000-000000000000}"/>
          </ac:spMkLst>
        </pc:spChg>
      </pc:sldChg>
      <pc:sldChg chg="modSp mod">
        <pc:chgData name="Joseph Amunyela" userId="6417d698-a469-432c-90f6-d090296d22ce" providerId="ADAL" clId="{3C5A1AAE-B9E2-421A-A677-BD9D7C2E7141}" dt="2025-07-28T14:34:53.245" v="110" actId="20577"/>
        <pc:sldMkLst>
          <pc:docMk/>
          <pc:sldMk cId="0" sldId="261"/>
        </pc:sldMkLst>
        <pc:spChg chg="mod">
          <ac:chgData name="Joseph Amunyela" userId="6417d698-a469-432c-90f6-d090296d22ce" providerId="ADAL" clId="{3C5A1AAE-B9E2-421A-A677-BD9D7C2E7141}" dt="2025-07-28T14:34:53.245" v="110" actId="20577"/>
          <ac:spMkLst>
            <pc:docMk/>
            <pc:sldMk cId="0" sldId="261"/>
            <ac:spMk id="124" creationId="{00000000-0000-0000-0000-000000000000}"/>
          </ac:spMkLst>
        </pc:spChg>
      </pc:sldChg>
      <pc:sldChg chg="modSp mod">
        <pc:chgData name="Joseph Amunyela" userId="6417d698-a469-432c-90f6-d090296d22ce" providerId="ADAL" clId="{3C5A1AAE-B9E2-421A-A677-BD9D7C2E7141}" dt="2025-07-28T15:07:11.143" v="202" actId="20577"/>
        <pc:sldMkLst>
          <pc:docMk/>
          <pc:sldMk cId="0" sldId="262"/>
        </pc:sldMkLst>
        <pc:spChg chg="mod">
          <ac:chgData name="Joseph Amunyela" userId="6417d698-a469-432c-90f6-d090296d22ce" providerId="ADAL" clId="{3C5A1AAE-B9E2-421A-A677-BD9D7C2E7141}" dt="2025-07-28T15:07:11.143" v="202" actId="20577"/>
          <ac:spMkLst>
            <pc:docMk/>
            <pc:sldMk cId="0" sldId="262"/>
            <ac:spMk id="131" creationId="{00000000-0000-0000-0000-000000000000}"/>
          </ac:spMkLst>
        </pc:spChg>
      </pc:sldChg>
      <pc:sldChg chg="modSp mod">
        <pc:chgData name="Joseph Amunyela" userId="6417d698-a469-432c-90f6-d090296d22ce" providerId="ADAL" clId="{3C5A1AAE-B9E2-421A-A677-BD9D7C2E7141}" dt="2025-07-28T15:03:59.762" v="132" actId="114"/>
        <pc:sldMkLst>
          <pc:docMk/>
          <pc:sldMk cId="0" sldId="266"/>
        </pc:sldMkLst>
        <pc:spChg chg="mod">
          <ac:chgData name="Joseph Amunyela" userId="6417d698-a469-432c-90f6-d090296d22ce" providerId="ADAL" clId="{3C5A1AAE-B9E2-421A-A677-BD9D7C2E7141}" dt="2025-07-28T15:03:59.762" v="132" actId="114"/>
          <ac:spMkLst>
            <pc:docMk/>
            <pc:sldMk cId="0" sldId="266"/>
            <ac:spMk id="159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3038155" cy="464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0673" y="0"/>
            <a:ext cx="3038155" cy="464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89013" y="698500"/>
            <a:ext cx="5032375" cy="3484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356" y="4415259"/>
            <a:ext cx="5607691" cy="4183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8830517"/>
            <a:ext cx="3038155" cy="464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0673" y="8830517"/>
            <a:ext cx="3038155" cy="464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701356" y="4415259"/>
            <a:ext cx="5607691" cy="418313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698500"/>
            <a:ext cx="5032375" cy="3484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71cd52a578_0_35:notes"/>
          <p:cNvSpPr txBox="1">
            <a:spLocks noGrp="1"/>
          </p:cNvSpPr>
          <p:nvPr>
            <p:ph type="body" idx="1"/>
          </p:nvPr>
        </p:nvSpPr>
        <p:spPr>
          <a:xfrm>
            <a:off x="701356" y="4415259"/>
            <a:ext cx="5607600" cy="4183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g371cd52a578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698500"/>
            <a:ext cx="5032500" cy="3484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71cd52a578_0_40:notes"/>
          <p:cNvSpPr txBox="1">
            <a:spLocks noGrp="1"/>
          </p:cNvSpPr>
          <p:nvPr>
            <p:ph type="body" idx="1"/>
          </p:nvPr>
        </p:nvSpPr>
        <p:spPr>
          <a:xfrm>
            <a:off x="701356" y="4415259"/>
            <a:ext cx="5607600" cy="4183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g371cd52a578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698500"/>
            <a:ext cx="5032375" cy="3484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5:notes"/>
          <p:cNvSpPr txBox="1">
            <a:spLocks noGrp="1"/>
          </p:cNvSpPr>
          <p:nvPr>
            <p:ph type="body" idx="1"/>
          </p:nvPr>
        </p:nvSpPr>
        <p:spPr>
          <a:xfrm>
            <a:off x="701356" y="4415259"/>
            <a:ext cx="5607691" cy="418313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698500"/>
            <a:ext cx="5032375" cy="3484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>
            <a:spLocks noGrp="1"/>
          </p:cNvSpPr>
          <p:nvPr>
            <p:ph type="body" idx="1"/>
          </p:nvPr>
        </p:nvSpPr>
        <p:spPr>
          <a:xfrm>
            <a:off x="701356" y="4415259"/>
            <a:ext cx="5607691" cy="418313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698500"/>
            <a:ext cx="5032375" cy="3484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701356" y="4415259"/>
            <a:ext cx="5607691" cy="418313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698500"/>
            <a:ext cx="5032375" cy="3484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 txBox="1">
            <a:spLocks noGrp="1"/>
          </p:cNvSpPr>
          <p:nvPr>
            <p:ph type="body" idx="1"/>
          </p:nvPr>
        </p:nvSpPr>
        <p:spPr>
          <a:xfrm>
            <a:off x="701356" y="4415259"/>
            <a:ext cx="5607691" cy="418313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698500"/>
            <a:ext cx="5032375" cy="3484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71cd52a578_0_0:notes"/>
          <p:cNvSpPr txBox="1">
            <a:spLocks noGrp="1"/>
          </p:cNvSpPr>
          <p:nvPr>
            <p:ph type="body" idx="1"/>
          </p:nvPr>
        </p:nvSpPr>
        <p:spPr>
          <a:xfrm>
            <a:off x="701356" y="4415259"/>
            <a:ext cx="5607600" cy="4183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g371cd52a57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698500"/>
            <a:ext cx="5032375" cy="3484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71cd52a578_0_10:notes"/>
          <p:cNvSpPr txBox="1">
            <a:spLocks noGrp="1"/>
          </p:cNvSpPr>
          <p:nvPr>
            <p:ph type="body" idx="1"/>
          </p:nvPr>
        </p:nvSpPr>
        <p:spPr>
          <a:xfrm>
            <a:off x="701356" y="4415259"/>
            <a:ext cx="5607600" cy="4183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g371cd52a578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698500"/>
            <a:ext cx="5032375" cy="3484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71cd52a578_0_15:notes"/>
          <p:cNvSpPr txBox="1">
            <a:spLocks noGrp="1"/>
          </p:cNvSpPr>
          <p:nvPr>
            <p:ph type="body" idx="1"/>
          </p:nvPr>
        </p:nvSpPr>
        <p:spPr>
          <a:xfrm>
            <a:off x="701356" y="4415259"/>
            <a:ext cx="5607600" cy="4183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g371cd52a578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698500"/>
            <a:ext cx="5032375" cy="34845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71cd52a578_0_25:notes"/>
          <p:cNvSpPr txBox="1">
            <a:spLocks noGrp="1"/>
          </p:cNvSpPr>
          <p:nvPr>
            <p:ph type="body" idx="1"/>
          </p:nvPr>
        </p:nvSpPr>
        <p:spPr>
          <a:xfrm>
            <a:off x="701356" y="4415259"/>
            <a:ext cx="5607600" cy="4183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g371cd52a578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698500"/>
            <a:ext cx="5032500" cy="3484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71cd52a578_0_30:notes"/>
          <p:cNvSpPr txBox="1">
            <a:spLocks noGrp="1"/>
          </p:cNvSpPr>
          <p:nvPr>
            <p:ph type="body" idx="1"/>
          </p:nvPr>
        </p:nvSpPr>
        <p:spPr>
          <a:xfrm>
            <a:off x="701356" y="4415259"/>
            <a:ext cx="5607600" cy="41832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3" name="Google Shape;143;g371cd52a578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89013" y="698500"/>
            <a:ext cx="5032500" cy="34845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 txBox="1"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7"/>
          <p:cNvSpPr txBox="1"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7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7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7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body" idx="1"/>
          </p:nvPr>
        </p:nvSpPr>
        <p:spPr>
          <a:xfrm rot="5400000">
            <a:off x="2690019" y="-594518"/>
            <a:ext cx="4525963" cy="89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>
            <a:spLocks noGrp="1"/>
          </p:cNvSpPr>
          <p:nvPr>
            <p:ph type="title"/>
          </p:nvPr>
        </p:nvSpPr>
        <p:spPr>
          <a:xfrm rot="5400000">
            <a:off x="6061869" y="1993107"/>
            <a:ext cx="5851525" cy="241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7"/>
          <p:cNvSpPr txBox="1">
            <a:spLocks noGrp="1"/>
          </p:cNvSpPr>
          <p:nvPr>
            <p:ph type="body" idx="1"/>
          </p:nvPr>
        </p:nvSpPr>
        <p:spPr>
          <a:xfrm rot="5400000">
            <a:off x="1150144" y="-338930"/>
            <a:ext cx="5851525" cy="7078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3" name="Google Shape;83;p17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7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7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8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8"/>
          <p:cNvSpPr txBox="1"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8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8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8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9"/>
          <p:cNvSpPr txBox="1"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2" name="Google Shape;32;p9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9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9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0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0"/>
          <p:cNvSpPr txBox="1">
            <a:spLocks noGrp="1"/>
          </p:cNvSpPr>
          <p:nvPr>
            <p:ph type="body" idx="1"/>
          </p:nvPr>
        </p:nvSpPr>
        <p:spPr>
          <a:xfrm>
            <a:off x="536575" y="1600201"/>
            <a:ext cx="4746625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body" idx="2"/>
          </p:nvPr>
        </p:nvSpPr>
        <p:spPr>
          <a:xfrm>
            <a:off x="5448300" y="1600201"/>
            <a:ext cx="4746625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0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1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body" idx="2"/>
          </p:nvPr>
        </p:nvSpPr>
        <p:spPr>
          <a:xfrm>
            <a:off x="495300" y="2174875"/>
            <a:ext cx="4376870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3"/>
          </p:nvPr>
        </p:nvSpPr>
        <p:spPr>
          <a:xfrm>
            <a:off x="5032111" y="1535113"/>
            <a:ext cx="4378590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body" idx="4"/>
          </p:nvPr>
        </p:nvSpPr>
        <p:spPr>
          <a:xfrm>
            <a:off x="5032111" y="2174875"/>
            <a:ext cx="4378590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2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2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2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3872971" y="273051"/>
            <a:ext cx="5537729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2"/>
          </p:nvPr>
        </p:nvSpPr>
        <p:spPr>
          <a:xfrm>
            <a:off x="495300" y="1435101"/>
            <a:ext cx="3259006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5"/>
          <p:cNvSpPr>
            <a:spLocks noGrp="1"/>
          </p:cNvSpPr>
          <p:nvPr>
            <p:ph type="pic" idx="2"/>
          </p:nvPr>
        </p:nvSpPr>
        <p:spPr>
          <a:xfrm>
            <a:off x="1941645" y="612775"/>
            <a:ext cx="59436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70" name="Google Shape;70;p15"/>
          <p:cNvSpPr txBox="1">
            <a:spLocks noGrp="1"/>
          </p:cNvSpPr>
          <p:nvPr>
            <p:ph type="body" idx="1"/>
          </p:nvPr>
        </p:nvSpPr>
        <p:spPr>
          <a:xfrm>
            <a:off x="1941645" y="5367338"/>
            <a:ext cx="59436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dt" idx="10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ftr" idx="11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6"/>
          <p:cNvSpPr txBox="1">
            <a:spLocks noGrp="1"/>
          </p:cNvSpPr>
          <p:nvPr>
            <p:ph type="sldNum" idx="12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" name="Google Shape;15;p6" descr="PPT-02.jpg"/>
          <p:cNvPicPr preferRelativeResize="0"/>
          <p:nvPr/>
        </p:nvPicPr>
        <p:blipFill rotWithShape="1">
          <a:blip r:embed="rId13">
            <a:alphaModFix/>
          </a:blip>
          <a:srcRect t="76666" b="6435"/>
          <a:stretch/>
        </p:blipFill>
        <p:spPr>
          <a:xfrm>
            <a:off x="0" y="5699124"/>
            <a:ext cx="9906000" cy="11588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6;p6" descr="PPT-02.jpg"/>
          <p:cNvPicPr preferRelativeResize="0"/>
          <p:nvPr/>
        </p:nvPicPr>
        <p:blipFill rotWithShape="1">
          <a:blip r:embed="rId13">
            <a:alphaModFix/>
          </a:blip>
          <a:srcRect r="82308" b="80000"/>
          <a:stretch/>
        </p:blipFill>
        <p:spPr>
          <a:xfrm>
            <a:off x="0" y="76200"/>
            <a:ext cx="1371600" cy="1073426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"/>
          <p:cNvSpPr txBox="1">
            <a:spLocks noGrp="1"/>
          </p:cNvSpPr>
          <p:nvPr>
            <p:ph type="subTitle" idx="1"/>
          </p:nvPr>
        </p:nvSpPr>
        <p:spPr>
          <a:xfrm>
            <a:off x="119275" y="3048000"/>
            <a:ext cx="95655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300" b="1" dirty="0">
                <a:solidFill>
                  <a:srgbClr val="274388"/>
                </a:solidFill>
                <a:latin typeface="Arial"/>
                <a:ea typeface="Arial"/>
                <a:cs typeface="Arial"/>
                <a:sym typeface="Arial"/>
              </a:rPr>
              <a:t>Recognition of Prior Learning (RPL) in Namibia</a:t>
            </a:r>
            <a:br>
              <a:rPr lang="en-US" sz="2300" dirty="0">
                <a:solidFill>
                  <a:srgbClr val="274388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300" i="1" dirty="0">
                <a:solidFill>
                  <a:srgbClr val="274388"/>
                </a:solidFill>
                <a:latin typeface="Arial"/>
                <a:ea typeface="Arial"/>
                <a:cs typeface="Arial"/>
                <a:sym typeface="Arial"/>
              </a:rPr>
              <a:t>Strengthening Skills Recognition for Inclusive Workforce Development</a:t>
            </a:r>
            <a:br>
              <a:rPr lang="en-US" sz="1700" dirty="0">
                <a:solidFill>
                  <a:srgbClr val="274388"/>
                </a:solidFill>
                <a:latin typeface="Arial"/>
                <a:ea typeface="Arial"/>
                <a:cs typeface="Arial"/>
                <a:sym typeface="Arial"/>
              </a:rPr>
            </a:br>
            <a:endParaRPr sz="3800" dirty="0">
              <a:solidFill>
                <a:srgbClr val="274388"/>
              </a:solidFill>
            </a:endParaRPr>
          </a:p>
          <a:p>
            <a:pPr marL="0" lvl="0" indent="0" algn="ctr" rtl="0">
              <a:spcBef>
                <a:spcPts val="140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</a:pPr>
            <a:endParaRPr sz="2800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 algn="ctr" rtl="0">
              <a:spcBef>
                <a:spcPts val="720"/>
              </a:spcBef>
              <a:spcAft>
                <a:spcPts val="0"/>
              </a:spcAft>
              <a:buClr>
                <a:srgbClr val="888888"/>
              </a:buClr>
              <a:buSzPts val="3600"/>
              <a:buNone/>
            </a:pPr>
            <a:endParaRPr sz="3600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2196925" y="3962400"/>
            <a:ext cx="5410200" cy="14266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None/>
            </a:pPr>
            <a:r>
              <a:rPr lang="en-US" sz="2000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Mr. Joseph Amunyela</a:t>
            </a:r>
            <a:endParaRPr sz="2000" b="1" dirty="0"/>
          </a:p>
          <a:p>
            <a:pPr marL="0" marR="0" lvl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B68C16"/>
              </a:buClr>
              <a:buSzPts val="2000"/>
              <a:buFont typeface="Arial"/>
              <a:buNone/>
            </a:pPr>
            <a:r>
              <a:rPr lang="en-US" sz="2000" b="1" dirty="0">
                <a:solidFill>
                  <a:srgbClr val="B68C16"/>
                </a:solidFill>
                <a:latin typeface="Open Sans"/>
                <a:ea typeface="Open Sans"/>
                <a:cs typeface="Open Sans"/>
                <a:sym typeface="Open Sans"/>
              </a:rPr>
              <a:t>Head: Qualifications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B68C16"/>
              </a:buClr>
              <a:buSzPts val="2000"/>
              <a:buFont typeface="Arial"/>
              <a:buNone/>
            </a:pPr>
            <a:r>
              <a:rPr lang="en-GB" b="1" dirty="0"/>
              <a:t>5th ACQF Continental Forum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B68C16"/>
              </a:buClr>
              <a:buSzPts val="2000"/>
              <a:buFont typeface="Arial"/>
              <a:buNone/>
            </a:pPr>
            <a:r>
              <a:rPr lang="en-US" sz="1400" b="1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Sandton Hotel, Sandton, Johannesburg – South Africa</a:t>
            </a:r>
            <a:endParaRPr b="1" dirty="0"/>
          </a:p>
          <a:p>
            <a:pPr marL="0" marR="0" lvl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None/>
            </a:pPr>
            <a:r>
              <a:rPr lang="en-US" sz="2000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Date: 30 July 2025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71cd52a578_0_35"/>
          <p:cNvSpPr txBox="1"/>
          <p:nvPr/>
        </p:nvSpPr>
        <p:spPr>
          <a:xfrm>
            <a:off x="1657350" y="1255650"/>
            <a:ext cx="7315200" cy="448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>
                <a:solidFill>
                  <a:schemeClr val="dk1"/>
                </a:solidFill>
              </a:rPr>
              <a:t>RPL has the potential to:</a:t>
            </a:r>
            <a:endParaRPr sz="2000">
              <a:solidFill>
                <a:schemeClr val="dk1"/>
              </a:solidFill>
            </a:endParaRPr>
          </a:p>
          <a:p>
            <a:pPr marL="457200" lvl="0" indent="-355600" algn="just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-US" sz="2000" b="1">
                <a:solidFill>
                  <a:schemeClr val="dk1"/>
                </a:solidFill>
              </a:rPr>
              <a:t>Bridge educational and employment gaps</a:t>
            </a:r>
            <a:endParaRPr sz="2000">
              <a:solidFill>
                <a:schemeClr val="dk1"/>
              </a:solidFill>
            </a:endParaRPr>
          </a:p>
          <a:p>
            <a:pPr marL="457200" lvl="0" indent="-3556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-US" sz="2000" b="1">
                <a:solidFill>
                  <a:schemeClr val="dk1"/>
                </a:solidFill>
              </a:rPr>
              <a:t>Empower informal workers and adult learners</a:t>
            </a:r>
            <a:endParaRPr sz="2000">
              <a:solidFill>
                <a:schemeClr val="dk1"/>
              </a:solidFill>
            </a:endParaRPr>
          </a:p>
          <a:p>
            <a:pPr marL="457200" lvl="0" indent="-3556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-US" sz="2000" b="1">
                <a:solidFill>
                  <a:schemeClr val="dk1"/>
                </a:solidFill>
              </a:rPr>
              <a:t>Enhance the efficiency of public sector recruitment</a:t>
            </a:r>
            <a:endParaRPr sz="200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1400"/>
              </a:spcBef>
              <a:spcAft>
                <a:spcPts val="1400"/>
              </a:spcAft>
              <a:buNone/>
            </a:pPr>
            <a:r>
              <a:rPr lang="en-US" sz="2000">
                <a:solidFill>
                  <a:schemeClr val="dk1"/>
                </a:solidFill>
              </a:rPr>
              <a:t>Namibia must fully harness RPL as a strategic tool for </a:t>
            </a:r>
            <a:r>
              <a:rPr lang="en-US" sz="2000" b="1">
                <a:solidFill>
                  <a:schemeClr val="dk1"/>
                </a:solidFill>
              </a:rPr>
              <a:t>social inclusion</a:t>
            </a:r>
            <a:r>
              <a:rPr lang="en-US" sz="2000">
                <a:solidFill>
                  <a:schemeClr val="dk1"/>
                </a:solidFill>
              </a:rPr>
              <a:t>, </a:t>
            </a:r>
            <a:r>
              <a:rPr lang="en-US" sz="2000" b="1">
                <a:solidFill>
                  <a:schemeClr val="dk1"/>
                </a:solidFill>
              </a:rPr>
              <a:t>workforce development</a:t>
            </a:r>
            <a:r>
              <a:rPr lang="en-US" sz="2000">
                <a:solidFill>
                  <a:schemeClr val="dk1"/>
                </a:solidFill>
              </a:rPr>
              <a:t>, and </a:t>
            </a:r>
            <a:r>
              <a:rPr lang="en-US" sz="2000" b="1">
                <a:solidFill>
                  <a:schemeClr val="dk1"/>
                </a:solidFill>
              </a:rPr>
              <a:t>economic transformation</a:t>
            </a:r>
            <a:r>
              <a:rPr lang="en-US" sz="2000">
                <a:solidFill>
                  <a:schemeClr val="dk1"/>
                </a:solidFill>
              </a:rPr>
              <a:t>.</a:t>
            </a:r>
            <a:endParaRPr sz="3800" b="1">
              <a:solidFill>
                <a:schemeClr val="dk1"/>
              </a:solidFill>
            </a:endParaRPr>
          </a:p>
        </p:txBody>
      </p:sp>
      <p:sp>
        <p:nvSpPr>
          <p:cNvPr id="153" name="Google Shape;153;g371cd52a578_0_35"/>
          <p:cNvSpPr txBox="1">
            <a:spLocks noGrp="1"/>
          </p:cNvSpPr>
          <p:nvPr>
            <p:ph type="title"/>
          </p:nvPr>
        </p:nvSpPr>
        <p:spPr>
          <a:xfrm>
            <a:off x="1714500" y="385175"/>
            <a:ext cx="7200900" cy="533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lang="en-US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Conclusion</a:t>
            </a:r>
            <a:endParaRPr sz="3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4" name="Google Shape;154;g371cd52a578_0_35" title="6825649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1825" y="4758850"/>
            <a:ext cx="1275525" cy="1275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71cd52a578_0_40"/>
          <p:cNvSpPr txBox="1"/>
          <p:nvPr/>
        </p:nvSpPr>
        <p:spPr>
          <a:xfrm>
            <a:off x="1657350" y="1255650"/>
            <a:ext cx="7315200" cy="353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just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lang="en-US" sz="1800" dirty="0">
                <a:solidFill>
                  <a:schemeClr val="dk1"/>
                </a:solidFill>
              </a:rPr>
              <a:t>Namibia Qualifications Authority (NQA). (2011). </a:t>
            </a:r>
            <a:r>
              <a:rPr lang="en-US" sz="1800" i="1" dirty="0">
                <a:solidFill>
                  <a:schemeClr val="dk1"/>
                </a:solidFill>
              </a:rPr>
              <a:t>RPL Implementation Guidelines.</a:t>
            </a:r>
            <a:endParaRPr sz="1800" dirty="0">
              <a:solidFill>
                <a:schemeClr val="dk1"/>
              </a:solidFill>
            </a:endParaRPr>
          </a:p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lang="en-US" sz="1800" dirty="0">
                <a:solidFill>
                  <a:schemeClr val="dk1"/>
                </a:solidFill>
              </a:rPr>
              <a:t>Namibia Qualifications Authority Act (Act 29 of 1996).</a:t>
            </a:r>
            <a:endParaRPr sz="1800" dirty="0">
              <a:solidFill>
                <a:schemeClr val="dk1"/>
              </a:solidFill>
            </a:endParaRPr>
          </a:p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lang="en-US" sz="1800" dirty="0">
                <a:solidFill>
                  <a:schemeClr val="dk1"/>
                </a:solidFill>
              </a:rPr>
              <a:t>Vocational Education and Training Act (Act 1 of 2008).</a:t>
            </a:r>
            <a:endParaRPr sz="1800" dirty="0">
              <a:solidFill>
                <a:schemeClr val="dk1"/>
              </a:solidFill>
            </a:endParaRPr>
          </a:p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lang="en-US" sz="1800" dirty="0">
                <a:solidFill>
                  <a:schemeClr val="dk1"/>
                </a:solidFill>
              </a:rPr>
              <a:t>Office of the Prime Minister. (2018). </a:t>
            </a:r>
            <a:r>
              <a:rPr lang="en-US" sz="1800" i="1" dirty="0">
                <a:solidFill>
                  <a:schemeClr val="dk1"/>
                </a:solidFill>
              </a:rPr>
              <a:t>Public Service Staff Rules.</a:t>
            </a:r>
            <a:endParaRPr sz="1800" dirty="0">
              <a:solidFill>
                <a:schemeClr val="dk1"/>
              </a:solidFill>
            </a:endParaRPr>
          </a:p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lang="en-US" sz="1800" dirty="0">
                <a:solidFill>
                  <a:schemeClr val="dk1"/>
                </a:solidFill>
              </a:rPr>
              <a:t>ILO. (2015). </a:t>
            </a:r>
            <a:r>
              <a:rPr lang="en-US" sz="1800" i="1" dirty="0">
                <a:solidFill>
                  <a:schemeClr val="dk1"/>
                </a:solidFill>
              </a:rPr>
              <a:t>Recognition of Prior Learning: Key Success Factors.</a:t>
            </a:r>
            <a:endParaRPr sz="1800" dirty="0">
              <a:solidFill>
                <a:schemeClr val="dk1"/>
              </a:solidFill>
            </a:endParaRPr>
          </a:p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lang="en-US" sz="1800" dirty="0">
                <a:solidFill>
                  <a:schemeClr val="dk1"/>
                </a:solidFill>
              </a:rPr>
              <a:t>UNESCO-UNEVOC. (n.d.). </a:t>
            </a:r>
            <a:r>
              <a:rPr lang="en-US" sz="1800" i="1" dirty="0" err="1">
                <a:solidFill>
                  <a:schemeClr val="dk1"/>
                </a:solidFill>
              </a:rPr>
              <a:t>TVETipedia</a:t>
            </a:r>
            <a:r>
              <a:rPr lang="en-US" sz="1800" i="1" dirty="0">
                <a:solidFill>
                  <a:schemeClr val="dk1"/>
                </a:solidFill>
              </a:rPr>
              <a:t>: Recognition of Prior Learning.</a:t>
            </a:r>
            <a:endParaRPr sz="1800" dirty="0">
              <a:solidFill>
                <a:schemeClr val="dk1"/>
              </a:solidFill>
            </a:endParaRPr>
          </a:p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lang="en-US" sz="1800" dirty="0">
                <a:solidFill>
                  <a:schemeClr val="dk1"/>
                </a:solidFill>
              </a:rPr>
              <a:t>Ministry of Health, </a:t>
            </a:r>
            <a:r>
              <a:rPr lang="en-US" sz="1800" dirty="0" err="1">
                <a:solidFill>
                  <a:schemeClr val="dk1"/>
                </a:solidFill>
              </a:rPr>
              <a:t>Labour</a:t>
            </a:r>
            <a:r>
              <a:rPr lang="en-US" sz="1800" dirty="0">
                <a:solidFill>
                  <a:schemeClr val="dk1"/>
                </a:solidFill>
              </a:rPr>
              <a:t> and Welfare (Japan). (2023). </a:t>
            </a:r>
            <a:r>
              <a:rPr lang="en-US" sz="1800" i="1" dirty="0">
                <a:solidFill>
                  <a:schemeClr val="dk1"/>
                </a:solidFill>
              </a:rPr>
              <a:t>White Paper on the </a:t>
            </a:r>
            <a:r>
              <a:rPr lang="en-US" sz="1800" i="1" dirty="0" err="1">
                <a:solidFill>
                  <a:schemeClr val="dk1"/>
                </a:solidFill>
              </a:rPr>
              <a:t>Labour</a:t>
            </a:r>
            <a:r>
              <a:rPr lang="en-US" sz="1800" i="1" dirty="0">
                <a:solidFill>
                  <a:schemeClr val="dk1"/>
                </a:solidFill>
              </a:rPr>
              <a:t> Economy.</a:t>
            </a:r>
            <a:endParaRPr sz="1800" dirty="0">
              <a:solidFill>
                <a:schemeClr val="dk1"/>
              </a:solidFill>
            </a:endParaRPr>
          </a:p>
          <a:p>
            <a:pPr marL="457200" lvl="0" indent="-342900" algn="just" rtl="0">
              <a:spcBef>
                <a:spcPts val="0"/>
              </a:spcBef>
              <a:spcAft>
                <a:spcPts val="140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lang="en-US" sz="1800" dirty="0">
                <a:solidFill>
                  <a:schemeClr val="dk1"/>
                </a:solidFill>
              </a:rPr>
              <a:t>Miharu Kato (2024). </a:t>
            </a:r>
            <a:r>
              <a:rPr lang="en-US" sz="1800" i="1" dirty="0">
                <a:solidFill>
                  <a:schemeClr val="dk1"/>
                </a:solidFill>
              </a:rPr>
              <a:t>Promoting Recognition of Prior Learning in Japan.</a:t>
            </a:r>
          </a:p>
          <a:p>
            <a:pPr marL="457200" lvl="0" indent="-342900" algn="just" rtl="0">
              <a:spcBef>
                <a:spcPts val="0"/>
              </a:spcBef>
              <a:spcAft>
                <a:spcPts val="140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kumimoji="0" lang="en-US" sz="180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The</a:t>
            </a:r>
            <a:r>
              <a:rPr kumimoji="0" lang="en-US" sz="1800" i="1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en-GB" sz="180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Constitution of the Republic of Namibia, Article 20</a:t>
            </a:r>
          </a:p>
          <a:p>
            <a:pPr marL="114300" lvl="0" algn="just" rtl="0">
              <a:spcBef>
                <a:spcPts val="0"/>
              </a:spcBef>
              <a:spcAft>
                <a:spcPts val="1400"/>
              </a:spcAft>
              <a:buClr>
                <a:schemeClr val="dk1"/>
              </a:buClr>
              <a:buSzPts val="1800"/>
            </a:pPr>
            <a:endParaRPr sz="2700" dirty="0">
              <a:solidFill>
                <a:schemeClr val="dk1"/>
              </a:solidFill>
            </a:endParaRPr>
          </a:p>
        </p:txBody>
      </p:sp>
      <p:sp>
        <p:nvSpPr>
          <p:cNvPr id="160" name="Google Shape;160;g371cd52a578_0_40"/>
          <p:cNvSpPr txBox="1">
            <a:spLocks noGrp="1"/>
          </p:cNvSpPr>
          <p:nvPr>
            <p:ph type="title"/>
          </p:nvPr>
        </p:nvSpPr>
        <p:spPr>
          <a:xfrm>
            <a:off x="1714500" y="385175"/>
            <a:ext cx="7200900" cy="533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lang="en-US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References</a:t>
            </a:r>
            <a:endParaRPr sz="3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1" name="Google Shape;161;g371cd52a578_0_40" title="4308893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9375" y="4711275"/>
            <a:ext cx="1481475" cy="1481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5"/>
          <p:cNvSpPr txBox="1"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/>
          </a:p>
        </p:txBody>
      </p:sp>
      <p:sp>
        <p:nvSpPr>
          <p:cNvPr id="167" name="Google Shape;167;p5"/>
          <p:cNvSpPr txBox="1"/>
          <p:nvPr/>
        </p:nvSpPr>
        <p:spPr>
          <a:xfrm>
            <a:off x="1447800" y="2971800"/>
            <a:ext cx="69342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</a:pPr>
            <a:r>
              <a:rPr lang="en-US" sz="36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Thank You</a:t>
            </a:r>
            <a:endParaRPr/>
          </a:p>
        </p:txBody>
      </p:sp>
      <p:sp>
        <p:nvSpPr>
          <p:cNvPr id="168" name="Google Shape;168;p5"/>
          <p:cNvSpPr txBox="1"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1397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 txBox="1"/>
          <p:nvPr/>
        </p:nvSpPr>
        <p:spPr>
          <a:xfrm>
            <a:off x="1714500" y="1172175"/>
            <a:ext cx="7707900" cy="277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b="1">
                <a:solidFill>
                  <a:schemeClr val="dk1"/>
                </a:solidFill>
              </a:rPr>
              <a:t>Why RPL Matters in Namibia</a:t>
            </a:r>
            <a:endParaRPr sz="2000">
              <a:solidFill>
                <a:schemeClr val="dk1"/>
              </a:solidFill>
            </a:endParaRPr>
          </a:p>
          <a:p>
            <a:pPr marL="457200" lvl="0" indent="-355600" algn="l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-US" sz="2000">
                <a:solidFill>
                  <a:schemeClr val="dk1"/>
                </a:solidFill>
              </a:rPr>
              <a:t>Namibia faces a skills mismatch, high unemployment, and a large informal sector.</a:t>
            </a:r>
            <a:endParaRPr sz="2000">
              <a:solidFill>
                <a:schemeClr val="dk1"/>
              </a:solidFill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-US" sz="2000">
                <a:solidFill>
                  <a:schemeClr val="dk1"/>
                </a:solidFill>
              </a:rPr>
              <a:t>Many Namibians gain valuable skills through work, volunteering, and life experience but lack formal certification.</a:t>
            </a:r>
            <a:endParaRPr sz="2000">
              <a:solidFill>
                <a:schemeClr val="dk1"/>
              </a:solidFill>
            </a:endParaRPr>
          </a:p>
          <a:p>
            <a:pPr marL="457200" lvl="0" indent="-355600" algn="l" rtl="0">
              <a:spcBef>
                <a:spcPts val="0"/>
              </a:spcBef>
              <a:spcAft>
                <a:spcPts val="140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-US" sz="2000">
                <a:solidFill>
                  <a:schemeClr val="dk1"/>
                </a:solidFill>
              </a:rPr>
              <a:t>RPL helps recognize these competencies, opening pathways for employment, career growth, and formal education.</a:t>
            </a:r>
            <a:endParaRPr sz="2500">
              <a:solidFill>
                <a:srgbClr val="3F3F3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97" name="Google Shape;97;p2"/>
          <p:cNvSpPr txBox="1">
            <a:spLocks noGrp="1"/>
          </p:cNvSpPr>
          <p:nvPr>
            <p:ph type="title"/>
          </p:nvPr>
        </p:nvSpPr>
        <p:spPr>
          <a:xfrm>
            <a:off x="1714500" y="385175"/>
            <a:ext cx="7200900" cy="533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lang="en-US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Introduction</a:t>
            </a:r>
            <a:endParaRPr/>
          </a:p>
        </p:txBody>
      </p:sp>
      <p:pic>
        <p:nvPicPr>
          <p:cNvPr id="98" name="Google Shape;98;p2" title="4917036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7950" y="3947775"/>
            <a:ext cx="2056724" cy="20567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 txBox="1"/>
          <p:nvPr/>
        </p:nvSpPr>
        <p:spPr>
          <a:xfrm>
            <a:off x="1657350" y="1136375"/>
            <a:ext cx="7315200" cy="345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b="1" dirty="0">
                <a:solidFill>
                  <a:schemeClr val="dk1"/>
                </a:solidFill>
              </a:rPr>
              <a:t>Definition:</a:t>
            </a:r>
            <a:br>
              <a:rPr lang="en-US" sz="2000" dirty="0">
                <a:solidFill>
                  <a:schemeClr val="dk1"/>
                </a:solidFill>
              </a:rPr>
            </a:br>
            <a:r>
              <a:rPr lang="en-US" sz="2000" dirty="0">
                <a:solidFill>
                  <a:schemeClr val="dk1"/>
                </a:solidFill>
              </a:rPr>
              <a:t>Recognition of Prior Learning (RPL) is </a:t>
            </a:r>
            <a:r>
              <a:rPr lang="en-US" sz="2000" i="1" dirty="0">
                <a:solidFill>
                  <a:schemeClr val="dk1"/>
                </a:solidFill>
              </a:rPr>
              <a:t>"the process of identifying, assessing and certifying a person’s competencies, acquired through formal, non-formal or informal learning, based on national qualification standards."</a:t>
            </a:r>
            <a:br>
              <a:rPr lang="en-US" sz="2000" dirty="0">
                <a:solidFill>
                  <a:schemeClr val="dk1"/>
                </a:solidFill>
              </a:rPr>
            </a:br>
            <a:r>
              <a:rPr lang="en-US" sz="2000" dirty="0">
                <a:solidFill>
                  <a:schemeClr val="dk1"/>
                </a:solidFill>
              </a:rPr>
              <a:t>— </a:t>
            </a:r>
            <a:r>
              <a:rPr lang="en-US" sz="2000" i="1" dirty="0">
                <a:solidFill>
                  <a:schemeClr val="dk1"/>
                </a:solidFill>
              </a:rPr>
              <a:t>(ILO, 2023)</a:t>
            </a:r>
            <a:endParaRPr sz="2000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dirty="0">
                <a:solidFill>
                  <a:schemeClr val="dk1"/>
                </a:solidFill>
              </a:rPr>
              <a:t>Also referred to as:</a:t>
            </a:r>
            <a:endParaRPr sz="2000" dirty="0">
              <a:solidFill>
                <a:schemeClr val="dk1"/>
              </a:solidFill>
            </a:endParaRPr>
          </a:p>
          <a:p>
            <a:pPr marL="457200" lvl="0" indent="-355600" algn="just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-US" sz="2000" dirty="0">
                <a:solidFill>
                  <a:schemeClr val="dk1"/>
                </a:solidFill>
              </a:rPr>
              <a:t>Validation of Informal and Non-Formal Learning</a:t>
            </a:r>
            <a:endParaRPr sz="2000" dirty="0">
              <a:solidFill>
                <a:schemeClr val="dk1"/>
              </a:solidFill>
            </a:endParaRPr>
          </a:p>
          <a:p>
            <a:pPr marL="457200" lvl="0" indent="-355600" algn="just" rtl="0">
              <a:spcBef>
                <a:spcPts val="0"/>
              </a:spcBef>
              <a:spcAft>
                <a:spcPts val="140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-US" sz="2000" dirty="0">
                <a:solidFill>
                  <a:schemeClr val="dk1"/>
                </a:solidFill>
              </a:rPr>
              <a:t>Prior Learning Assessment and Recognition (PLAR)</a:t>
            </a:r>
            <a:endParaRPr sz="2000" dirty="0">
              <a:solidFill>
                <a:schemeClr val="dk1"/>
              </a:solidFill>
            </a:endParaRPr>
          </a:p>
        </p:txBody>
      </p:sp>
      <p:sp>
        <p:nvSpPr>
          <p:cNvPr id="104" name="Google Shape;104;p3"/>
          <p:cNvSpPr txBox="1">
            <a:spLocks noGrp="1"/>
          </p:cNvSpPr>
          <p:nvPr>
            <p:ph type="title"/>
          </p:nvPr>
        </p:nvSpPr>
        <p:spPr>
          <a:xfrm>
            <a:off x="1714500" y="385175"/>
            <a:ext cx="7200900" cy="533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lang="en-US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What is RPL?</a:t>
            </a:r>
            <a:endParaRPr sz="3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5" name="Google Shape;105;p3" title="566985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3600" y="4401025"/>
            <a:ext cx="1791700" cy="1791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"/>
          <p:cNvSpPr txBox="1"/>
          <p:nvPr/>
        </p:nvSpPr>
        <p:spPr>
          <a:xfrm>
            <a:off x="1657350" y="1136375"/>
            <a:ext cx="7315200" cy="334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55600" algn="just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-US" sz="2000" dirty="0">
                <a:solidFill>
                  <a:schemeClr val="dk1"/>
                </a:solidFill>
              </a:rPr>
              <a:t>Promotes </a:t>
            </a:r>
            <a:r>
              <a:rPr lang="en-US" sz="2000" b="1" dirty="0">
                <a:solidFill>
                  <a:schemeClr val="dk1"/>
                </a:solidFill>
              </a:rPr>
              <a:t>lifelong learning</a:t>
            </a:r>
            <a:r>
              <a:rPr lang="en-US" sz="2000" dirty="0">
                <a:solidFill>
                  <a:schemeClr val="dk1"/>
                </a:solidFill>
              </a:rPr>
              <a:t> and upskilling</a:t>
            </a:r>
            <a:endParaRPr sz="2000" dirty="0">
              <a:solidFill>
                <a:schemeClr val="dk1"/>
              </a:solidFill>
            </a:endParaRPr>
          </a:p>
          <a:p>
            <a:pPr marL="457200" lvl="0" indent="-3556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-US" sz="2000" dirty="0">
                <a:solidFill>
                  <a:schemeClr val="dk1"/>
                </a:solidFill>
              </a:rPr>
              <a:t>Enhances </a:t>
            </a:r>
            <a:r>
              <a:rPr lang="en-US" sz="2000" b="1" dirty="0">
                <a:solidFill>
                  <a:schemeClr val="dk1"/>
                </a:solidFill>
              </a:rPr>
              <a:t>employability</a:t>
            </a:r>
            <a:r>
              <a:rPr lang="en-US" sz="2000" dirty="0">
                <a:solidFill>
                  <a:schemeClr val="dk1"/>
                </a:solidFill>
              </a:rPr>
              <a:t>, especially in the informal economy</a:t>
            </a:r>
            <a:endParaRPr sz="2000" dirty="0">
              <a:solidFill>
                <a:schemeClr val="dk1"/>
              </a:solidFill>
            </a:endParaRPr>
          </a:p>
          <a:p>
            <a:pPr marL="457200" lvl="0" indent="-3556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-US" sz="2000" dirty="0">
                <a:solidFill>
                  <a:schemeClr val="dk1"/>
                </a:solidFill>
              </a:rPr>
              <a:t>Supports </a:t>
            </a:r>
            <a:r>
              <a:rPr lang="en-US" sz="2000" b="1" dirty="0">
                <a:solidFill>
                  <a:schemeClr val="dk1"/>
                </a:solidFill>
              </a:rPr>
              <a:t>public service entry</a:t>
            </a:r>
            <a:r>
              <a:rPr lang="en-US" sz="2000" dirty="0">
                <a:solidFill>
                  <a:schemeClr val="dk1"/>
                </a:solidFill>
              </a:rPr>
              <a:t> through competency-based assessment</a:t>
            </a:r>
            <a:endParaRPr sz="2000" dirty="0">
              <a:solidFill>
                <a:schemeClr val="dk1"/>
              </a:solidFill>
            </a:endParaRPr>
          </a:p>
          <a:p>
            <a:pPr marL="457200" lvl="0" indent="-3556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-US" sz="2000" dirty="0">
                <a:solidFill>
                  <a:schemeClr val="dk1"/>
                </a:solidFill>
              </a:rPr>
              <a:t>Encourages </a:t>
            </a:r>
            <a:r>
              <a:rPr lang="en-US" sz="2000" b="1" dirty="0">
                <a:solidFill>
                  <a:schemeClr val="dk1"/>
                </a:solidFill>
              </a:rPr>
              <a:t>access to higher education</a:t>
            </a:r>
            <a:endParaRPr sz="2000" dirty="0">
              <a:solidFill>
                <a:schemeClr val="dk1"/>
              </a:solidFill>
            </a:endParaRPr>
          </a:p>
          <a:p>
            <a:pPr marL="457200" lvl="0" indent="-3556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-US" sz="2000" dirty="0">
                <a:solidFill>
                  <a:schemeClr val="dk1"/>
                </a:solidFill>
              </a:rPr>
              <a:t>Reduces redundancy by </a:t>
            </a:r>
            <a:r>
              <a:rPr lang="en-US" sz="2000" b="1" dirty="0">
                <a:solidFill>
                  <a:schemeClr val="dk1"/>
                </a:solidFill>
              </a:rPr>
              <a:t>avoiding re-learning</a:t>
            </a:r>
            <a:r>
              <a:rPr lang="en-US" sz="2000" dirty="0">
                <a:solidFill>
                  <a:schemeClr val="dk1"/>
                </a:solidFill>
              </a:rPr>
              <a:t> known content</a:t>
            </a:r>
            <a:endParaRPr sz="2000" dirty="0">
              <a:solidFill>
                <a:schemeClr val="dk1"/>
              </a:solidFill>
            </a:endParaRPr>
          </a:p>
          <a:p>
            <a:pPr marL="457200" lvl="0" indent="-355600" algn="just" rtl="0">
              <a:spcBef>
                <a:spcPts val="0"/>
              </a:spcBef>
              <a:spcAft>
                <a:spcPts val="140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-US" sz="2000" dirty="0">
                <a:solidFill>
                  <a:schemeClr val="dk1"/>
                </a:solidFill>
              </a:rPr>
              <a:t>Fosters </a:t>
            </a:r>
            <a:r>
              <a:rPr lang="en-US" sz="2000" b="1" dirty="0">
                <a:solidFill>
                  <a:schemeClr val="dk1"/>
                </a:solidFill>
              </a:rPr>
              <a:t>equity and inclusion</a:t>
            </a:r>
            <a:r>
              <a:rPr lang="en-US" sz="2000" dirty="0">
                <a:solidFill>
                  <a:schemeClr val="dk1"/>
                </a:solidFill>
              </a:rPr>
              <a:t> for marginalized groups (early school leavers, adults, rural populations)</a:t>
            </a:r>
            <a:endParaRPr sz="2000" dirty="0">
              <a:solidFill>
                <a:srgbClr val="3F3F3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1" name="Google Shape;111;p4"/>
          <p:cNvSpPr txBox="1">
            <a:spLocks noGrp="1"/>
          </p:cNvSpPr>
          <p:nvPr>
            <p:ph type="title"/>
          </p:nvPr>
        </p:nvSpPr>
        <p:spPr>
          <a:xfrm>
            <a:off x="1714500" y="385175"/>
            <a:ext cx="7200900" cy="533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lang="en-US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Benefits of RPL in Namibia</a:t>
            </a:r>
            <a:endParaRPr sz="3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2" name="Google Shape;112;p4" title="stylized-outline-map-of-namibia-with-national-flag-icon-flag-color-map-of-namibia-illustration-vector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0939" y="4348785"/>
            <a:ext cx="1968576" cy="19706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Google Shape;117;g371cd52a578_0_0" title="business-law-icon-free-vector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040575"/>
            <a:ext cx="2206500" cy="2206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g371cd52a578_0_0"/>
          <p:cNvSpPr txBox="1"/>
          <p:nvPr/>
        </p:nvSpPr>
        <p:spPr>
          <a:xfrm>
            <a:off x="1657350" y="1029050"/>
            <a:ext cx="7315200" cy="448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just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 b="1" dirty="0">
                <a:solidFill>
                  <a:schemeClr val="dk1"/>
                </a:solidFill>
              </a:rPr>
              <a:t>Key Legal Instruments:</a:t>
            </a:r>
            <a:endParaRPr sz="1800" dirty="0">
              <a:solidFill>
                <a:schemeClr val="dk1"/>
              </a:solidFill>
            </a:endParaRPr>
          </a:p>
          <a:p>
            <a:pPr marL="4572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  <a:tabLst/>
              <a:defRPr/>
            </a:pPr>
            <a:r>
              <a: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Constitution of the Republic of Namibia</a:t>
            </a:r>
            <a:r>
              <a:rPr kumimoji="0" lang="en-GB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, </a:t>
            </a:r>
            <a:r>
              <a: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Article 20</a:t>
            </a:r>
            <a:endParaRPr lang="en-US" sz="1800" b="1" dirty="0">
              <a:solidFill>
                <a:schemeClr val="dk1"/>
              </a:solidFill>
            </a:endParaRPr>
          </a:p>
          <a:p>
            <a:pPr marL="457200" lvl="0" indent="-342900" algn="just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lang="en-US" sz="1800" b="1" dirty="0">
                <a:solidFill>
                  <a:schemeClr val="dk1"/>
                </a:solidFill>
              </a:rPr>
              <a:t>Namibia Qualifications Authority Act, No. 29 of 1996</a:t>
            </a:r>
            <a:endParaRPr sz="1800" dirty="0">
              <a:solidFill>
                <a:schemeClr val="dk1"/>
              </a:solidFill>
            </a:endParaRPr>
          </a:p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lang="en-US" sz="1800" b="1" dirty="0">
                <a:solidFill>
                  <a:schemeClr val="dk1"/>
                </a:solidFill>
              </a:rPr>
              <a:t>Vocational Education and Training Act, No. 1 of 2008</a:t>
            </a:r>
            <a:endParaRPr sz="1800" dirty="0">
              <a:solidFill>
                <a:schemeClr val="dk1"/>
              </a:solidFill>
            </a:endParaRPr>
          </a:p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lang="en-US" sz="1800" b="1" dirty="0">
                <a:solidFill>
                  <a:schemeClr val="dk1"/>
                </a:solidFill>
              </a:rPr>
              <a:t>Public Service Act, No. 13 of 1995</a:t>
            </a:r>
            <a:endParaRPr sz="1800" dirty="0">
              <a:solidFill>
                <a:schemeClr val="dk1"/>
              </a:solidFill>
            </a:endParaRPr>
          </a:p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lang="en-US" sz="1800" b="1" dirty="0">
                <a:solidFill>
                  <a:schemeClr val="dk1"/>
                </a:solidFill>
              </a:rPr>
              <a:t>National Human Resources Development Policy (2010)</a:t>
            </a:r>
          </a:p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lang="en-US" sz="1800" b="1">
                <a:solidFill>
                  <a:schemeClr val="dk1"/>
                </a:solidFill>
              </a:rPr>
              <a:t>National RPL Policy, 2011</a:t>
            </a:r>
            <a:endParaRPr sz="1800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 b="1" dirty="0">
                <a:solidFill>
                  <a:schemeClr val="dk1"/>
                </a:solidFill>
              </a:rPr>
              <a:t>Institutions:</a:t>
            </a:r>
            <a:endParaRPr sz="1800" dirty="0">
              <a:solidFill>
                <a:schemeClr val="dk1"/>
              </a:solidFill>
            </a:endParaRPr>
          </a:p>
          <a:p>
            <a:pPr marL="457200" lvl="0" indent="-342900" algn="just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lang="en-US" sz="1800" b="1" dirty="0">
                <a:solidFill>
                  <a:schemeClr val="dk1"/>
                </a:solidFill>
              </a:rPr>
              <a:t>Namibia Qualifications Authority (NQA)</a:t>
            </a:r>
            <a:r>
              <a:rPr lang="en-US" sz="1800" dirty="0">
                <a:solidFill>
                  <a:schemeClr val="dk1"/>
                </a:solidFill>
              </a:rPr>
              <a:t> – Oversees RPL framework</a:t>
            </a:r>
          </a:p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lang="en-US" sz="1800" b="1" dirty="0">
                <a:solidFill>
                  <a:schemeClr val="dk1"/>
                </a:solidFill>
              </a:rPr>
              <a:t>Namibia Training Authority (NTA)</a:t>
            </a:r>
            <a:r>
              <a:rPr lang="en-US" sz="1800" dirty="0">
                <a:solidFill>
                  <a:schemeClr val="dk1"/>
                </a:solidFill>
              </a:rPr>
              <a:t> – RPL implementation in vocational education</a:t>
            </a:r>
            <a:endParaRPr sz="1800" dirty="0">
              <a:solidFill>
                <a:schemeClr val="dk1"/>
              </a:solidFill>
            </a:endParaRPr>
          </a:p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lang="en-US" sz="1800" b="1" dirty="0">
                <a:solidFill>
                  <a:schemeClr val="dk1"/>
                </a:solidFill>
              </a:rPr>
              <a:t>Office of the Prime Minister (OPM)</a:t>
            </a:r>
            <a:r>
              <a:rPr lang="en-US" sz="1800" dirty="0">
                <a:solidFill>
                  <a:schemeClr val="dk1"/>
                </a:solidFill>
              </a:rPr>
              <a:t> – Public service recruitment</a:t>
            </a:r>
            <a:endParaRPr sz="1800" dirty="0">
              <a:solidFill>
                <a:schemeClr val="dk1"/>
              </a:solidFill>
            </a:endParaRPr>
          </a:p>
          <a:p>
            <a:pPr marL="457200" lvl="0" indent="-3429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</a:pPr>
            <a:r>
              <a:rPr lang="en-US" sz="1800" b="1" dirty="0">
                <a:solidFill>
                  <a:schemeClr val="dk1"/>
                </a:solidFill>
              </a:rPr>
              <a:t>Higher education institutions</a:t>
            </a:r>
            <a:r>
              <a:rPr lang="en-US" sz="1800" dirty="0">
                <a:solidFill>
                  <a:schemeClr val="dk1"/>
                </a:solidFill>
              </a:rPr>
              <a:t> – University of Namibia and International University of Management allow RPL-based access</a:t>
            </a:r>
            <a:endParaRPr sz="1800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1400"/>
              </a:spcBef>
              <a:spcAft>
                <a:spcPts val="1400"/>
              </a:spcAft>
              <a:buNone/>
            </a:pPr>
            <a:endParaRPr b="1" dirty="0">
              <a:solidFill>
                <a:schemeClr val="dk1"/>
              </a:solidFill>
            </a:endParaRPr>
          </a:p>
        </p:txBody>
      </p:sp>
      <p:sp>
        <p:nvSpPr>
          <p:cNvPr id="119" name="Google Shape;119;g371cd52a578_0_0"/>
          <p:cNvSpPr txBox="1">
            <a:spLocks noGrp="1"/>
          </p:cNvSpPr>
          <p:nvPr>
            <p:ph type="title"/>
          </p:nvPr>
        </p:nvSpPr>
        <p:spPr>
          <a:xfrm>
            <a:off x="1714500" y="385175"/>
            <a:ext cx="7200900" cy="533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lang="en-US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Legislative and Institutional Framework</a:t>
            </a:r>
            <a:endParaRPr sz="3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71cd52a578_0_10"/>
          <p:cNvSpPr txBox="1"/>
          <p:nvPr/>
        </p:nvSpPr>
        <p:spPr>
          <a:xfrm>
            <a:off x="1657350" y="1017125"/>
            <a:ext cx="7315200" cy="448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55600" algn="just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-US" sz="2000" dirty="0">
                <a:solidFill>
                  <a:schemeClr val="dk1"/>
                </a:solidFill>
              </a:rPr>
              <a:t>Namibia’s Public Service Commission supports competency-based hiring.</a:t>
            </a:r>
            <a:endParaRPr sz="2000" dirty="0">
              <a:solidFill>
                <a:schemeClr val="dk1"/>
              </a:solidFill>
            </a:endParaRPr>
          </a:p>
          <a:p>
            <a:pPr marL="457200" lvl="0" indent="-3556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-US" sz="2000" b="1" dirty="0">
                <a:solidFill>
                  <a:schemeClr val="dk1"/>
                </a:solidFill>
              </a:rPr>
              <a:t>RPL is used to evaluate experience in lieu of formal qualifications</a:t>
            </a:r>
            <a:r>
              <a:rPr lang="en-US" sz="2000" dirty="0">
                <a:solidFill>
                  <a:schemeClr val="dk1"/>
                </a:solidFill>
              </a:rPr>
              <a:t> for some posts, especially in:</a:t>
            </a:r>
            <a:endParaRPr sz="2000" dirty="0">
              <a:solidFill>
                <a:schemeClr val="dk1"/>
              </a:solidFill>
            </a:endParaRPr>
          </a:p>
          <a:p>
            <a:pPr marL="914400" lvl="1" indent="-3556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o"/>
            </a:pPr>
            <a:r>
              <a:rPr lang="en-US" sz="2000" b="1" dirty="0">
                <a:solidFill>
                  <a:schemeClr val="dk1"/>
                </a:solidFill>
              </a:rPr>
              <a:t>Technical and vocational roles</a:t>
            </a:r>
            <a:endParaRPr sz="2000" dirty="0">
              <a:solidFill>
                <a:schemeClr val="dk1"/>
              </a:solidFill>
            </a:endParaRPr>
          </a:p>
          <a:p>
            <a:pPr marL="914400" lvl="1" indent="-3556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o"/>
            </a:pPr>
            <a:r>
              <a:rPr lang="en-US" sz="2000" b="1" dirty="0">
                <a:solidFill>
                  <a:schemeClr val="dk1"/>
                </a:solidFill>
              </a:rPr>
              <a:t>Education and training sectors</a:t>
            </a:r>
            <a:endParaRPr sz="2000" dirty="0">
              <a:solidFill>
                <a:schemeClr val="dk1"/>
              </a:solidFill>
            </a:endParaRPr>
          </a:p>
          <a:p>
            <a:pPr marL="914400" lvl="1" indent="-3556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o"/>
            </a:pPr>
            <a:r>
              <a:rPr lang="en-US" sz="2000" b="1" dirty="0">
                <a:solidFill>
                  <a:schemeClr val="dk1"/>
                </a:solidFill>
              </a:rPr>
              <a:t>Community development</a:t>
            </a:r>
            <a:endParaRPr sz="2000" dirty="0">
              <a:solidFill>
                <a:schemeClr val="dk1"/>
              </a:solidFill>
            </a:endParaRPr>
          </a:p>
          <a:p>
            <a:pPr marL="457200" lvl="0" indent="-3556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-US" sz="2000" dirty="0">
                <a:solidFill>
                  <a:schemeClr val="dk1"/>
                </a:solidFill>
              </a:rPr>
              <a:t>Candidates can submit </a:t>
            </a:r>
            <a:r>
              <a:rPr lang="en-US" sz="2000" b="1" dirty="0">
                <a:solidFill>
                  <a:schemeClr val="dk1"/>
                </a:solidFill>
              </a:rPr>
              <a:t>RPL certificates</a:t>
            </a:r>
            <a:r>
              <a:rPr lang="en-US" sz="2000" dirty="0">
                <a:solidFill>
                  <a:schemeClr val="dk1"/>
                </a:solidFill>
              </a:rPr>
              <a:t> from NQA/NTA accredited providers for consideration in government recruitment.</a:t>
            </a:r>
            <a:endParaRPr sz="2000" dirty="0">
              <a:solidFill>
                <a:schemeClr val="dk1"/>
              </a:solidFill>
            </a:endParaRPr>
          </a:p>
          <a:p>
            <a:pPr marL="0" lvl="0" indent="0" algn="just" rtl="0">
              <a:spcBef>
                <a:spcPts val="1400"/>
              </a:spcBef>
              <a:spcAft>
                <a:spcPts val="14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000" i="1" dirty="0">
                <a:solidFill>
                  <a:schemeClr val="dk1"/>
                </a:solidFill>
              </a:rPr>
              <a:t>Reference: Public Service Staff Rules, Namibia OPM (2018); NQA RPL Guidelines (2011)</a:t>
            </a:r>
            <a:endParaRPr sz="2700" b="1" dirty="0">
              <a:solidFill>
                <a:schemeClr val="dk1"/>
              </a:solidFill>
            </a:endParaRPr>
          </a:p>
        </p:txBody>
      </p:sp>
      <p:sp>
        <p:nvSpPr>
          <p:cNvPr id="125" name="Google Shape;125;g371cd52a578_0_10"/>
          <p:cNvSpPr txBox="1">
            <a:spLocks noGrp="1"/>
          </p:cNvSpPr>
          <p:nvPr>
            <p:ph type="title"/>
          </p:nvPr>
        </p:nvSpPr>
        <p:spPr>
          <a:xfrm>
            <a:off x="1714500" y="385175"/>
            <a:ext cx="7200900" cy="533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lang="en-US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RPL in Public Sector Recruitment</a:t>
            </a:r>
            <a:endParaRPr sz="3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6" name="Google Shape;126;g371cd52a578_0_10" title="3439283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1150" y="4842350"/>
            <a:ext cx="1716826" cy="17168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71cd52a578_0_15"/>
          <p:cNvSpPr txBox="1"/>
          <p:nvPr/>
        </p:nvSpPr>
        <p:spPr>
          <a:xfrm>
            <a:off x="1657350" y="1017125"/>
            <a:ext cx="7315200" cy="455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1400"/>
              </a:spcBef>
              <a:spcAft>
                <a:spcPts val="0"/>
              </a:spcAft>
              <a:buNone/>
            </a:pPr>
            <a:r>
              <a:rPr lang="en-US" sz="1900" b="1" dirty="0">
                <a:solidFill>
                  <a:schemeClr val="dk1"/>
                </a:solidFill>
              </a:rPr>
              <a:t>What Japan Did (Summary):</a:t>
            </a:r>
            <a:endParaRPr sz="1900" dirty="0">
              <a:solidFill>
                <a:schemeClr val="dk1"/>
              </a:solidFill>
            </a:endParaRPr>
          </a:p>
          <a:p>
            <a:pPr marL="457200" lvl="0" indent="-349250" algn="l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●"/>
            </a:pPr>
            <a:r>
              <a:rPr lang="en-US" sz="1900" b="1" dirty="0">
                <a:solidFill>
                  <a:schemeClr val="dk1"/>
                </a:solidFill>
              </a:rPr>
              <a:t>Vocational Ability Standards</a:t>
            </a:r>
            <a:r>
              <a:rPr lang="en-US" sz="1900" dirty="0">
                <a:solidFill>
                  <a:schemeClr val="dk1"/>
                </a:solidFill>
              </a:rPr>
              <a:t> (since 2002) – Structured skill levels by industry</a:t>
            </a:r>
            <a:endParaRPr sz="1900" dirty="0">
              <a:solidFill>
                <a:schemeClr val="dk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●"/>
            </a:pPr>
            <a:r>
              <a:rPr lang="en-US" sz="1900" b="1" dirty="0">
                <a:solidFill>
                  <a:schemeClr val="dk1"/>
                </a:solidFill>
              </a:rPr>
              <a:t>Job Card System</a:t>
            </a:r>
            <a:r>
              <a:rPr lang="en-US" sz="1900" dirty="0">
                <a:solidFill>
                  <a:schemeClr val="dk1"/>
                </a:solidFill>
              </a:rPr>
              <a:t> (since 2008) – Career history, skills, qualifications, experience</a:t>
            </a:r>
            <a:endParaRPr sz="1900" dirty="0">
              <a:solidFill>
                <a:schemeClr val="dk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●"/>
            </a:pPr>
            <a:r>
              <a:rPr lang="en-US" sz="1900" b="1" dirty="0">
                <a:solidFill>
                  <a:schemeClr val="dk1"/>
                </a:solidFill>
              </a:rPr>
              <a:t>Credit Recognition in Universities</a:t>
            </a:r>
            <a:r>
              <a:rPr lang="en-US" sz="1900" dirty="0">
                <a:solidFill>
                  <a:schemeClr val="dk1"/>
                </a:solidFill>
              </a:rPr>
              <a:t> (since 2019) – Recognizing work-based learning</a:t>
            </a:r>
            <a:endParaRPr sz="1900" dirty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400"/>
              </a:spcBef>
              <a:spcAft>
                <a:spcPts val="0"/>
              </a:spcAft>
              <a:buNone/>
            </a:pPr>
            <a:r>
              <a:rPr lang="en-US" sz="1900" b="1" dirty="0">
                <a:solidFill>
                  <a:schemeClr val="dk1"/>
                </a:solidFill>
              </a:rPr>
              <a:t>Application in Namibia:</a:t>
            </a:r>
            <a:endParaRPr sz="1900" dirty="0">
              <a:solidFill>
                <a:schemeClr val="dk1"/>
              </a:solidFill>
            </a:endParaRPr>
          </a:p>
          <a:p>
            <a:pPr marL="457200" lvl="0" indent="-349250" algn="l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●"/>
            </a:pPr>
            <a:r>
              <a:rPr lang="en-US" sz="1900" dirty="0">
                <a:solidFill>
                  <a:schemeClr val="dk1"/>
                </a:solidFill>
              </a:rPr>
              <a:t>Similar systems exist or are under development:</a:t>
            </a:r>
            <a:endParaRPr sz="1900" dirty="0">
              <a:solidFill>
                <a:schemeClr val="dk1"/>
              </a:solidFill>
            </a:endParaRPr>
          </a:p>
          <a:p>
            <a:pPr marL="914400" lvl="1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o"/>
            </a:pPr>
            <a:r>
              <a:rPr lang="en-US" sz="1900" b="1" dirty="0">
                <a:solidFill>
                  <a:schemeClr val="dk1"/>
                </a:solidFill>
              </a:rPr>
              <a:t>Occupational Standards by NTA</a:t>
            </a:r>
            <a:endParaRPr sz="1900" dirty="0">
              <a:solidFill>
                <a:schemeClr val="dk1"/>
              </a:solidFill>
            </a:endParaRPr>
          </a:p>
          <a:p>
            <a:pPr marL="914400" lvl="1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Arial"/>
              <a:buChar char="o"/>
            </a:pPr>
            <a:r>
              <a:rPr lang="en-US" sz="1900" b="1" dirty="0">
                <a:solidFill>
                  <a:schemeClr val="dk1"/>
                </a:solidFill>
              </a:rPr>
              <a:t>Career Path Frameworks (VET Sector)</a:t>
            </a:r>
            <a:endParaRPr sz="1900" dirty="0">
              <a:solidFill>
                <a:schemeClr val="dk1"/>
              </a:solidFill>
            </a:endParaRPr>
          </a:p>
          <a:p>
            <a:pPr marL="914400" lvl="1" indent="-349250" algn="l" rtl="0">
              <a:spcBef>
                <a:spcPts val="0"/>
              </a:spcBef>
              <a:spcAft>
                <a:spcPts val="1400"/>
              </a:spcAft>
              <a:buClr>
                <a:schemeClr val="dk1"/>
              </a:buClr>
              <a:buSzPts val="1900"/>
              <a:buFont typeface="Arial"/>
              <a:buChar char="o"/>
            </a:pPr>
            <a:r>
              <a:rPr lang="en-US" sz="1900" b="1" dirty="0">
                <a:solidFill>
                  <a:schemeClr val="dk1"/>
                </a:solidFill>
              </a:rPr>
              <a:t>RPL for university admission</a:t>
            </a:r>
            <a:r>
              <a:rPr lang="en-US" sz="1900" dirty="0">
                <a:solidFill>
                  <a:schemeClr val="dk1"/>
                </a:solidFill>
              </a:rPr>
              <a:t> at institutions like UNAM and IUM</a:t>
            </a:r>
            <a:endParaRPr lang="en-US" sz="3500" b="1" dirty="0">
              <a:solidFill>
                <a:schemeClr val="dk1"/>
              </a:solidFill>
            </a:endParaRPr>
          </a:p>
          <a:p>
            <a:pPr marL="914400" lvl="1" indent="-349250" algn="l" rtl="0">
              <a:spcBef>
                <a:spcPts val="0"/>
              </a:spcBef>
              <a:spcAft>
                <a:spcPts val="1400"/>
              </a:spcAft>
              <a:buClr>
                <a:schemeClr val="dk1"/>
              </a:buClr>
              <a:buSzPts val="1900"/>
              <a:buFont typeface="Arial"/>
              <a:buChar char="o"/>
            </a:pPr>
            <a:endParaRPr lang="en-US" sz="1900" dirty="0">
              <a:solidFill>
                <a:schemeClr val="dk1"/>
              </a:solidFill>
            </a:endParaRPr>
          </a:p>
        </p:txBody>
      </p:sp>
      <p:sp>
        <p:nvSpPr>
          <p:cNvPr id="132" name="Google Shape;132;g371cd52a578_0_15"/>
          <p:cNvSpPr txBox="1">
            <a:spLocks noGrp="1"/>
          </p:cNvSpPr>
          <p:nvPr>
            <p:ph type="title"/>
          </p:nvPr>
        </p:nvSpPr>
        <p:spPr>
          <a:xfrm>
            <a:off x="1714500" y="385175"/>
            <a:ext cx="7200900" cy="533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32110"/>
              <a:buFont typeface="Arial"/>
              <a:buNone/>
            </a:pPr>
            <a:r>
              <a:rPr lang="en-US" sz="2422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Comparative Insight – Japan’s Skill Recognition System</a:t>
            </a:r>
            <a:endParaRPr sz="3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3" name="Google Shape;133;g371cd52a578_0_15" title="1324046-200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9300" y="4842350"/>
            <a:ext cx="1328200" cy="1328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71cd52a578_0_25"/>
          <p:cNvSpPr txBox="1"/>
          <p:nvPr/>
        </p:nvSpPr>
        <p:spPr>
          <a:xfrm>
            <a:off x="1657350" y="1255650"/>
            <a:ext cx="7315200" cy="448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55600" algn="just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-US" sz="2000" b="1">
                <a:solidFill>
                  <a:schemeClr val="dk1"/>
                </a:solidFill>
              </a:rPr>
              <a:t>Limited awareness</a:t>
            </a:r>
            <a:r>
              <a:rPr lang="en-US" sz="2000">
                <a:solidFill>
                  <a:schemeClr val="dk1"/>
                </a:solidFill>
              </a:rPr>
              <a:t> of RPL among employers and learners</a:t>
            </a:r>
            <a:endParaRPr sz="2000">
              <a:solidFill>
                <a:schemeClr val="dk1"/>
              </a:solidFill>
            </a:endParaRPr>
          </a:p>
          <a:p>
            <a:pPr marL="457200" lvl="0" indent="-3556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-US" sz="2000" b="1">
                <a:solidFill>
                  <a:schemeClr val="dk1"/>
                </a:solidFill>
              </a:rPr>
              <a:t>Resource constraints</a:t>
            </a:r>
            <a:r>
              <a:rPr lang="en-US" sz="2000">
                <a:solidFill>
                  <a:schemeClr val="dk1"/>
                </a:solidFill>
              </a:rPr>
              <a:t> in assessing and certifying prior learning</a:t>
            </a:r>
            <a:endParaRPr sz="2000">
              <a:solidFill>
                <a:schemeClr val="dk1"/>
              </a:solidFill>
            </a:endParaRPr>
          </a:p>
          <a:p>
            <a:pPr marL="457200" lvl="0" indent="-3556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-US" sz="2000" b="1">
                <a:solidFill>
                  <a:schemeClr val="dk1"/>
                </a:solidFill>
              </a:rPr>
              <a:t>Inconsistent implementation</a:t>
            </a:r>
            <a:r>
              <a:rPr lang="en-US" sz="2000">
                <a:solidFill>
                  <a:schemeClr val="dk1"/>
                </a:solidFill>
              </a:rPr>
              <a:t> across regions and institutions</a:t>
            </a:r>
            <a:endParaRPr sz="2000">
              <a:solidFill>
                <a:schemeClr val="dk1"/>
              </a:solidFill>
            </a:endParaRPr>
          </a:p>
          <a:p>
            <a:pPr marL="457200" lvl="0" indent="-355600" algn="just" rtl="0">
              <a:spcBef>
                <a:spcPts val="0"/>
              </a:spcBef>
              <a:spcAft>
                <a:spcPts val="140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-US" sz="2000" b="1">
                <a:solidFill>
                  <a:schemeClr val="dk1"/>
                </a:solidFill>
              </a:rPr>
              <a:t>Lack of integration</a:t>
            </a:r>
            <a:r>
              <a:rPr lang="en-US" sz="2000">
                <a:solidFill>
                  <a:schemeClr val="dk1"/>
                </a:solidFill>
              </a:rPr>
              <a:t> with recruitment systems in the private sector</a:t>
            </a:r>
            <a:endParaRPr sz="3600" b="1">
              <a:solidFill>
                <a:schemeClr val="dk1"/>
              </a:solidFill>
            </a:endParaRPr>
          </a:p>
        </p:txBody>
      </p:sp>
      <p:sp>
        <p:nvSpPr>
          <p:cNvPr id="139" name="Google Shape;139;g371cd52a578_0_25"/>
          <p:cNvSpPr txBox="1">
            <a:spLocks noGrp="1"/>
          </p:cNvSpPr>
          <p:nvPr>
            <p:ph type="title"/>
          </p:nvPr>
        </p:nvSpPr>
        <p:spPr>
          <a:xfrm>
            <a:off x="1714500" y="385175"/>
            <a:ext cx="7200900" cy="533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lang="en-US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Challenges in Namibia</a:t>
            </a:r>
            <a:endParaRPr sz="3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0" name="Google Shape;140;g371cd52a578_0_25" title="1933917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1250" y="4305625"/>
            <a:ext cx="1800325" cy="1800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71cd52a578_0_30"/>
          <p:cNvSpPr txBox="1"/>
          <p:nvPr/>
        </p:nvSpPr>
        <p:spPr>
          <a:xfrm>
            <a:off x="1657350" y="1255650"/>
            <a:ext cx="7315200" cy="448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55600" algn="just" rtl="0"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-US" sz="2000" b="1">
                <a:solidFill>
                  <a:schemeClr val="dk1"/>
                </a:solidFill>
              </a:rPr>
              <a:t>Mainstream RPL in all public service recruitment</a:t>
            </a:r>
            <a:endParaRPr sz="2000">
              <a:solidFill>
                <a:schemeClr val="dk1"/>
              </a:solidFill>
            </a:endParaRPr>
          </a:p>
          <a:p>
            <a:pPr marL="457200" lvl="0" indent="-3556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-US" sz="2000" b="1">
                <a:solidFill>
                  <a:schemeClr val="dk1"/>
                </a:solidFill>
              </a:rPr>
              <a:t>Promote RPL through national campaigns</a:t>
            </a:r>
            <a:endParaRPr sz="2000">
              <a:solidFill>
                <a:schemeClr val="dk1"/>
              </a:solidFill>
            </a:endParaRPr>
          </a:p>
          <a:p>
            <a:pPr marL="457200" lvl="0" indent="-3556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-US" sz="2000" b="1">
                <a:solidFill>
                  <a:schemeClr val="dk1"/>
                </a:solidFill>
              </a:rPr>
              <a:t>Train more RPL practitioners and assessors</a:t>
            </a:r>
            <a:endParaRPr sz="2000">
              <a:solidFill>
                <a:schemeClr val="dk1"/>
              </a:solidFill>
            </a:endParaRPr>
          </a:p>
          <a:p>
            <a:pPr marL="457200" lvl="0" indent="-35560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-US" sz="2000" b="1">
                <a:solidFill>
                  <a:schemeClr val="dk1"/>
                </a:solidFill>
              </a:rPr>
              <a:t>Digitize RPL portfolios (e.g., e-Job Cards)</a:t>
            </a:r>
            <a:endParaRPr sz="2000">
              <a:solidFill>
                <a:schemeClr val="dk1"/>
              </a:solidFill>
            </a:endParaRPr>
          </a:p>
          <a:p>
            <a:pPr marL="457200" lvl="0" indent="-355600" algn="just" rtl="0">
              <a:spcBef>
                <a:spcPts val="0"/>
              </a:spcBef>
              <a:spcAft>
                <a:spcPts val="1400"/>
              </a:spcAft>
              <a:buClr>
                <a:schemeClr val="dk1"/>
              </a:buClr>
              <a:buSzPts val="2000"/>
              <a:buFont typeface="Arial"/>
              <a:buChar char="●"/>
            </a:pPr>
            <a:r>
              <a:rPr lang="en-US" sz="2000" b="1">
                <a:solidFill>
                  <a:schemeClr val="dk1"/>
                </a:solidFill>
              </a:rPr>
              <a:t>Strengthen NQF alignment</a:t>
            </a:r>
            <a:r>
              <a:rPr lang="en-US" sz="2000">
                <a:solidFill>
                  <a:schemeClr val="dk1"/>
                </a:solidFill>
              </a:rPr>
              <a:t> to improve qualification portability</a:t>
            </a:r>
            <a:endParaRPr sz="2900" b="1">
              <a:solidFill>
                <a:schemeClr val="dk1"/>
              </a:solidFill>
            </a:endParaRPr>
          </a:p>
        </p:txBody>
      </p:sp>
      <p:sp>
        <p:nvSpPr>
          <p:cNvPr id="146" name="Google Shape;146;g371cd52a578_0_30"/>
          <p:cNvSpPr txBox="1">
            <a:spLocks noGrp="1"/>
          </p:cNvSpPr>
          <p:nvPr>
            <p:ph type="title"/>
          </p:nvPr>
        </p:nvSpPr>
        <p:spPr>
          <a:xfrm>
            <a:off x="1714500" y="385175"/>
            <a:ext cx="7200900" cy="5334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lang="en-US"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Opportunities &amp; Way Forward</a:t>
            </a:r>
            <a:endParaRPr sz="32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7" name="Google Shape;147;g371cd52a578_0_30" title="85eaafa2c7c92e9184631591ca8063d9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7425" y="4651525"/>
            <a:ext cx="1478275" cy="1478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B2203B17F16D040A1E444A021DFF119" ma:contentTypeVersion="13" ma:contentTypeDescription="Create a new document." ma:contentTypeScope="" ma:versionID="a4477b7aaefebf49d9f3fa8c19f258ff">
  <xsd:schema xmlns:xsd="http://www.w3.org/2001/XMLSchema" xmlns:xs="http://www.w3.org/2001/XMLSchema" xmlns:p="http://schemas.microsoft.com/office/2006/metadata/properties" xmlns:ns2="05ef24fd-2dda-45b0-83fd-a9e6f5cd7406" xmlns:ns3="9cf1f23c-94c0-4dcc-a7fa-999e323c9245" targetNamespace="http://schemas.microsoft.com/office/2006/metadata/properties" ma:root="true" ma:fieldsID="b45f155593f15e42cc3a772c45272010" ns2:_="" ns3:_="">
    <xsd:import namespace="05ef24fd-2dda-45b0-83fd-a9e6f5cd7406"/>
    <xsd:import namespace="9cf1f23c-94c0-4dcc-a7fa-999e323c924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ef24fd-2dda-45b0-83fd-a9e6f5cd74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10ffe1f-c839-4a66-9ae8-9a2945e491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f1f23c-94c0-4dcc-a7fa-999e323c9245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c3438c5-9aa0-4ee5-85a2-9e811049bc4c}" ma:internalName="TaxCatchAll" ma:showField="CatchAllData" ma:web="9cf1f23c-94c0-4dcc-a7fa-999e323c92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5ef24fd-2dda-45b0-83fd-a9e6f5cd7406">
      <Terms xmlns="http://schemas.microsoft.com/office/infopath/2007/PartnerControls"/>
    </lcf76f155ced4ddcb4097134ff3c332f>
    <TaxCatchAll xmlns="9cf1f23c-94c0-4dcc-a7fa-999e323c9245" xsi:nil="true"/>
  </documentManagement>
</p:properties>
</file>

<file path=customXml/itemProps1.xml><?xml version="1.0" encoding="utf-8"?>
<ds:datastoreItem xmlns:ds="http://schemas.openxmlformats.org/officeDocument/2006/customXml" ds:itemID="{C6E8E1A7-9FD9-45C0-B02B-BC95AB7BDC2D}"/>
</file>

<file path=customXml/itemProps2.xml><?xml version="1.0" encoding="utf-8"?>
<ds:datastoreItem xmlns:ds="http://schemas.openxmlformats.org/officeDocument/2006/customXml" ds:itemID="{22BC8724-67A8-4939-AE28-C7634D270650}"/>
</file>

<file path=customXml/itemProps3.xml><?xml version="1.0" encoding="utf-8"?>
<ds:datastoreItem xmlns:ds="http://schemas.openxmlformats.org/officeDocument/2006/customXml" ds:itemID="{1BDB5F25-8562-4151-B14F-F57387EA7409}"/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739</Words>
  <Application>Microsoft Office PowerPoint</Application>
  <PresentationFormat>A4 Paper (210x297 mm)</PresentationFormat>
  <Paragraphs>82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Open Sans</vt:lpstr>
      <vt:lpstr>Calibri</vt:lpstr>
      <vt:lpstr>Office Theme</vt:lpstr>
      <vt:lpstr>PowerPoint Presentation</vt:lpstr>
      <vt:lpstr>Introduction</vt:lpstr>
      <vt:lpstr>What is RPL?</vt:lpstr>
      <vt:lpstr>Benefits of RPL in Namibia</vt:lpstr>
      <vt:lpstr>Legislative and Institutional Framework</vt:lpstr>
      <vt:lpstr>RPL in Public Sector Recruitment</vt:lpstr>
      <vt:lpstr>Comparative Insight – Japan’s Skill Recognition System</vt:lpstr>
      <vt:lpstr>Challenges in Namibia</vt:lpstr>
      <vt:lpstr>Opportunities &amp; Way Forward</vt:lpstr>
      <vt:lpstr>Conclusion</vt:lpstr>
      <vt:lpstr>References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mac</dc:creator>
  <cp:lastModifiedBy>Joseph Amunyela</cp:lastModifiedBy>
  <cp:revision>1</cp:revision>
  <dcterms:created xsi:type="dcterms:W3CDTF">2014-11-21T10:22:39Z</dcterms:created>
  <dcterms:modified xsi:type="dcterms:W3CDTF">2025-07-28T15:08:22Z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0x0101009B2203B17F16D040A1E444A021DFF119</vt:lpwstr>
  </property>
</Properties>
</file>