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7"/>
  </p:notesMasterIdLst>
  <p:sldIdLst>
    <p:sldId id="2147475962" r:id="rId5"/>
    <p:sldId id="2147475965" r:id="rId6"/>
    <p:sldId id="2147476012" r:id="rId7"/>
    <p:sldId id="268" r:id="rId8"/>
    <p:sldId id="2147475976" r:id="rId9"/>
    <p:sldId id="2147475998" r:id="rId10"/>
    <p:sldId id="2147475999" r:id="rId11"/>
    <p:sldId id="2147476001" r:id="rId12"/>
    <p:sldId id="2147476011" r:id="rId13"/>
    <p:sldId id="2147476013" r:id="rId14"/>
    <p:sldId id="2147476014" r:id="rId15"/>
    <p:sldId id="2147475967" r:id="rId16"/>
    <p:sldId id="2147476015" r:id="rId17"/>
    <p:sldId id="2147476003" r:id="rId18"/>
    <p:sldId id="2147476005" r:id="rId19"/>
    <p:sldId id="2147476004" r:id="rId20"/>
    <p:sldId id="2147476009" r:id="rId21"/>
    <p:sldId id="2147476010" r:id="rId22"/>
    <p:sldId id="2147476006" r:id="rId23"/>
    <p:sldId id="2147476008" r:id="rId24"/>
    <p:sldId id="256" r:id="rId25"/>
    <p:sldId id="259" r:id="rId26"/>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4990"/>
    <a:srgbClr val="049900"/>
    <a:srgbClr val="FFFFFF"/>
    <a:srgbClr val="C4D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596AD-29A6-3070-B34A-1BA73B89370D}" v="93" dt="2025-07-29T14:12:13.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S::amaya.lyne@etf.europa.eu::254d19ee-a2a4-46f8-97d7-ce61c0481289" providerId="AD" clId="Web-{D08596AD-29A6-3070-B34A-1BA73B89370D}"/>
    <pc:docChg chg="modSld">
      <pc:chgData name="Amaya Lyne (ETF)" userId="S::amaya.lyne@etf.europa.eu::254d19ee-a2a4-46f8-97d7-ce61c0481289" providerId="AD" clId="Web-{D08596AD-29A6-3070-B34A-1BA73B89370D}" dt="2025-07-29T14:12:13.195" v="84" actId="20577"/>
      <pc:docMkLst>
        <pc:docMk/>
      </pc:docMkLst>
      <pc:sldChg chg="modSp">
        <pc:chgData name="Amaya Lyne (ETF)" userId="S::amaya.lyne@etf.europa.eu::254d19ee-a2a4-46f8-97d7-ce61c0481289" providerId="AD" clId="Web-{D08596AD-29A6-3070-B34A-1BA73B89370D}" dt="2025-07-29T14:11:42.444" v="83" actId="1076"/>
        <pc:sldMkLst>
          <pc:docMk/>
          <pc:sldMk cId="3803267569" sldId="256"/>
        </pc:sldMkLst>
        <pc:spChg chg="mod">
          <ac:chgData name="Amaya Lyne (ETF)" userId="S::amaya.lyne@etf.europa.eu::254d19ee-a2a4-46f8-97d7-ce61c0481289" providerId="AD" clId="Web-{D08596AD-29A6-3070-B34A-1BA73B89370D}" dt="2025-07-29T14:11:39.679" v="82" actId="1076"/>
          <ac:spMkLst>
            <pc:docMk/>
            <pc:sldMk cId="3803267569" sldId="256"/>
            <ac:spMk id="19" creationId="{8111289D-2771-4C10-BB03-EAF216CDB688}"/>
          </ac:spMkLst>
        </pc:spChg>
        <pc:spChg chg="mod">
          <ac:chgData name="Amaya Lyne (ETF)" userId="S::amaya.lyne@etf.europa.eu::254d19ee-a2a4-46f8-97d7-ce61c0481289" providerId="AD" clId="Web-{D08596AD-29A6-3070-B34A-1BA73B89370D}" dt="2025-07-29T14:11:35.585" v="81" actId="1076"/>
          <ac:spMkLst>
            <pc:docMk/>
            <pc:sldMk cId="3803267569" sldId="256"/>
            <ac:spMk id="20" creationId="{85D48D9D-2869-4C49-B665-EFBEC0E8CF6B}"/>
          </ac:spMkLst>
        </pc:spChg>
        <pc:spChg chg="mod">
          <ac:chgData name="Amaya Lyne (ETF)" userId="S::amaya.lyne@etf.europa.eu::254d19ee-a2a4-46f8-97d7-ce61c0481289" providerId="AD" clId="Web-{D08596AD-29A6-3070-B34A-1BA73B89370D}" dt="2025-07-29T14:11:42.444" v="83" actId="1076"/>
          <ac:spMkLst>
            <pc:docMk/>
            <pc:sldMk cId="3803267569" sldId="256"/>
            <ac:spMk id="21" creationId="{007E6538-5150-498A-8B21-1CB7BA480F0B}"/>
          </ac:spMkLst>
        </pc:spChg>
      </pc:sldChg>
      <pc:sldChg chg="modSp">
        <pc:chgData name="Amaya Lyne (ETF)" userId="S::amaya.lyne@etf.europa.eu::254d19ee-a2a4-46f8-97d7-ce61c0481289" providerId="AD" clId="Web-{D08596AD-29A6-3070-B34A-1BA73B89370D}" dt="2025-07-29T14:12:13.195" v="84" actId="20577"/>
        <pc:sldMkLst>
          <pc:docMk/>
          <pc:sldMk cId="2351257516" sldId="259"/>
        </pc:sldMkLst>
        <pc:spChg chg="mod">
          <ac:chgData name="Amaya Lyne (ETF)" userId="S::amaya.lyne@etf.europa.eu::254d19ee-a2a4-46f8-97d7-ce61c0481289" providerId="AD" clId="Web-{D08596AD-29A6-3070-B34A-1BA73B89370D}" dt="2025-07-29T14:12:13.195" v="84" actId="20577"/>
          <ac:spMkLst>
            <pc:docMk/>
            <pc:sldMk cId="2351257516" sldId="259"/>
            <ac:spMk id="2" creationId="{D3880F13-618E-83B4-DD0B-15F6098B3BB3}"/>
          </ac:spMkLst>
        </pc:spChg>
      </pc:sldChg>
      <pc:sldChg chg="modSp">
        <pc:chgData name="Amaya Lyne (ETF)" userId="S::amaya.lyne@etf.europa.eu::254d19ee-a2a4-46f8-97d7-ce61c0481289" providerId="AD" clId="Web-{D08596AD-29A6-3070-B34A-1BA73B89370D}" dt="2025-07-29T13:54:38.057" v="3" actId="1076"/>
        <pc:sldMkLst>
          <pc:docMk/>
          <pc:sldMk cId="527737494" sldId="268"/>
        </pc:sldMkLst>
        <pc:spChg chg="mod">
          <ac:chgData name="Amaya Lyne (ETF)" userId="S::amaya.lyne@etf.europa.eu::254d19ee-a2a4-46f8-97d7-ce61c0481289" providerId="AD" clId="Web-{D08596AD-29A6-3070-B34A-1BA73B89370D}" dt="2025-07-29T13:54:31.963" v="2" actId="14100"/>
          <ac:spMkLst>
            <pc:docMk/>
            <pc:sldMk cId="527737494" sldId="268"/>
            <ac:spMk id="21" creationId="{B7E65151-ECB1-8310-63F3-D53148DB32B7}"/>
          </ac:spMkLst>
        </pc:spChg>
        <pc:spChg chg="mod">
          <ac:chgData name="Amaya Lyne (ETF)" userId="S::amaya.lyne@etf.europa.eu::254d19ee-a2a4-46f8-97d7-ce61c0481289" providerId="AD" clId="Web-{D08596AD-29A6-3070-B34A-1BA73B89370D}" dt="2025-07-29T13:54:38.057" v="3" actId="1076"/>
          <ac:spMkLst>
            <pc:docMk/>
            <pc:sldMk cId="527737494" sldId="268"/>
            <ac:spMk id="69" creationId="{DA7A814A-348E-480F-AE9C-C53381917850}"/>
          </ac:spMkLst>
        </pc:spChg>
      </pc:sldChg>
      <pc:sldChg chg="modSp">
        <pc:chgData name="Amaya Lyne (ETF)" userId="S::amaya.lyne@etf.europa.eu::254d19ee-a2a4-46f8-97d7-ce61c0481289" providerId="AD" clId="Web-{D08596AD-29A6-3070-B34A-1BA73B89370D}" dt="2025-07-29T13:57:54.016" v="9" actId="20577"/>
        <pc:sldMkLst>
          <pc:docMk/>
          <pc:sldMk cId="121228473" sldId="2147475998"/>
        </pc:sldMkLst>
        <pc:graphicFrameChg chg="mod modGraphic">
          <ac:chgData name="Amaya Lyne (ETF)" userId="S::amaya.lyne@etf.europa.eu::254d19ee-a2a4-46f8-97d7-ce61c0481289" providerId="AD" clId="Web-{D08596AD-29A6-3070-B34A-1BA73B89370D}" dt="2025-07-29T13:57:54.016" v="9" actId="20577"/>
          <ac:graphicFrameMkLst>
            <pc:docMk/>
            <pc:sldMk cId="121228473" sldId="2147475998"/>
            <ac:graphicFrameMk id="4" creationId="{4C378A5C-26F6-2D9F-A58D-5BEAA425796B}"/>
          </ac:graphicFrameMkLst>
        </pc:graphicFrameChg>
      </pc:sldChg>
      <pc:sldChg chg="modSp">
        <pc:chgData name="Amaya Lyne (ETF)" userId="S::amaya.lyne@etf.europa.eu::254d19ee-a2a4-46f8-97d7-ce61c0481289" providerId="AD" clId="Web-{D08596AD-29A6-3070-B34A-1BA73B89370D}" dt="2025-07-29T14:03:28.540" v="56" actId="20577"/>
        <pc:sldMkLst>
          <pc:docMk/>
          <pc:sldMk cId="3177888640" sldId="2147476003"/>
        </pc:sldMkLst>
        <pc:spChg chg="mod">
          <ac:chgData name="Amaya Lyne (ETF)" userId="S::amaya.lyne@etf.europa.eu::254d19ee-a2a4-46f8-97d7-ce61c0481289" providerId="AD" clId="Web-{D08596AD-29A6-3070-B34A-1BA73B89370D}" dt="2025-07-29T14:03:28.540" v="56" actId="20577"/>
          <ac:spMkLst>
            <pc:docMk/>
            <pc:sldMk cId="3177888640" sldId="2147476003"/>
            <ac:spMk id="3" creationId="{3AD531F0-3F18-1EB2-90AC-DFB174BF45C5}"/>
          </ac:spMkLst>
        </pc:spChg>
      </pc:sldChg>
      <pc:sldChg chg="modSp">
        <pc:chgData name="Amaya Lyne (ETF)" userId="S::amaya.lyne@etf.europa.eu::254d19ee-a2a4-46f8-97d7-ce61c0481289" providerId="AD" clId="Web-{D08596AD-29A6-3070-B34A-1BA73B89370D}" dt="2025-07-29T14:05:17.590" v="67" actId="20577"/>
        <pc:sldMkLst>
          <pc:docMk/>
          <pc:sldMk cId="2736702400" sldId="2147476004"/>
        </pc:sldMkLst>
        <pc:spChg chg="mod">
          <ac:chgData name="Amaya Lyne (ETF)" userId="S::amaya.lyne@etf.europa.eu::254d19ee-a2a4-46f8-97d7-ce61c0481289" providerId="AD" clId="Web-{D08596AD-29A6-3070-B34A-1BA73B89370D}" dt="2025-07-29T14:05:17.590" v="67" actId="20577"/>
          <ac:spMkLst>
            <pc:docMk/>
            <pc:sldMk cId="2736702400" sldId="2147476004"/>
            <ac:spMk id="5" creationId="{D0A05EA7-922F-AEC2-03C5-A47D26503145}"/>
          </ac:spMkLst>
        </pc:spChg>
      </pc:sldChg>
      <pc:sldChg chg="modSp">
        <pc:chgData name="Amaya Lyne (ETF)" userId="S::amaya.lyne@etf.europa.eu::254d19ee-a2a4-46f8-97d7-ce61c0481289" providerId="AD" clId="Web-{D08596AD-29A6-3070-B34A-1BA73B89370D}" dt="2025-07-29T14:04:58.840" v="61" actId="20577"/>
        <pc:sldMkLst>
          <pc:docMk/>
          <pc:sldMk cId="1404962813" sldId="2147476005"/>
        </pc:sldMkLst>
        <pc:spChg chg="mod">
          <ac:chgData name="Amaya Lyne (ETF)" userId="S::amaya.lyne@etf.europa.eu::254d19ee-a2a4-46f8-97d7-ce61c0481289" providerId="AD" clId="Web-{D08596AD-29A6-3070-B34A-1BA73B89370D}" dt="2025-07-29T14:04:58.840" v="61" actId="20577"/>
          <ac:spMkLst>
            <pc:docMk/>
            <pc:sldMk cId="1404962813" sldId="2147476005"/>
            <ac:spMk id="4" creationId="{C6EEFE64-FB93-DA97-BBE5-F784F1881B51}"/>
          </ac:spMkLst>
        </pc:spChg>
      </pc:sldChg>
      <pc:sldChg chg="modSp">
        <pc:chgData name="Amaya Lyne (ETF)" userId="S::amaya.lyne@etf.europa.eu::254d19ee-a2a4-46f8-97d7-ce61c0481289" providerId="AD" clId="Web-{D08596AD-29A6-3070-B34A-1BA73B89370D}" dt="2025-07-29T14:11:20.850" v="80" actId="20577"/>
        <pc:sldMkLst>
          <pc:docMk/>
          <pc:sldMk cId="2589599934" sldId="2147476008"/>
        </pc:sldMkLst>
        <pc:spChg chg="mod">
          <ac:chgData name="Amaya Lyne (ETF)" userId="S::amaya.lyne@etf.europa.eu::254d19ee-a2a4-46f8-97d7-ce61c0481289" providerId="AD" clId="Web-{D08596AD-29A6-3070-B34A-1BA73B89370D}" dt="2025-07-29T14:10:57.896" v="78" actId="1076"/>
          <ac:spMkLst>
            <pc:docMk/>
            <pc:sldMk cId="2589599934" sldId="2147476008"/>
            <ac:spMk id="46" creationId="{8EE13A4A-7F13-7E92-0E06-9C298C40B8C9}"/>
          </ac:spMkLst>
        </pc:spChg>
        <pc:spChg chg="mod">
          <ac:chgData name="Amaya Lyne (ETF)" userId="S::amaya.lyne@etf.europa.eu::254d19ee-a2a4-46f8-97d7-ce61c0481289" providerId="AD" clId="Web-{D08596AD-29A6-3070-B34A-1BA73B89370D}" dt="2025-07-29T14:11:10.397" v="79" actId="1076"/>
          <ac:spMkLst>
            <pc:docMk/>
            <pc:sldMk cId="2589599934" sldId="2147476008"/>
            <ac:spMk id="50" creationId="{CDF51CE7-8E14-64AB-641E-B3D9EB2B1B24}"/>
          </ac:spMkLst>
        </pc:spChg>
        <pc:spChg chg="mod">
          <ac:chgData name="Amaya Lyne (ETF)" userId="S::amaya.lyne@etf.europa.eu::254d19ee-a2a4-46f8-97d7-ce61c0481289" providerId="AD" clId="Web-{D08596AD-29A6-3070-B34A-1BA73B89370D}" dt="2025-07-29T14:11:20.850" v="80" actId="20577"/>
          <ac:spMkLst>
            <pc:docMk/>
            <pc:sldMk cId="2589599934" sldId="2147476008"/>
            <ac:spMk id="79" creationId="{889DDDC8-E87F-FD38-916A-7E6537E59A07}"/>
          </ac:spMkLst>
        </pc:spChg>
      </pc:sldChg>
      <pc:sldChg chg="modSp">
        <pc:chgData name="Amaya Lyne (ETF)" userId="S::amaya.lyne@etf.europa.eu::254d19ee-a2a4-46f8-97d7-ce61c0481289" providerId="AD" clId="Web-{D08596AD-29A6-3070-B34A-1BA73B89370D}" dt="2025-07-29T14:06:05.591" v="77" actId="1076"/>
        <pc:sldMkLst>
          <pc:docMk/>
          <pc:sldMk cId="2336893044" sldId="2147476009"/>
        </pc:sldMkLst>
        <pc:spChg chg="mod">
          <ac:chgData name="Amaya Lyne (ETF)" userId="S::amaya.lyne@etf.europa.eu::254d19ee-a2a4-46f8-97d7-ce61c0481289" providerId="AD" clId="Web-{D08596AD-29A6-3070-B34A-1BA73B89370D}" dt="2025-07-29T14:06:05.591" v="77" actId="1076"/>
          <ac:spMkLst>
            <pc:docMk/>
            <pc:sldMk cId="2336893044" sldId="2147476009"/>
            <ac:spMk id="5" creationId="{D0A05EA7-922F-AEC2-03C5-A47D26503145}"/>
          </ac:spMkLst>
        </pc:spChg>
      </pc:sldChg>
      <pc:sldChg chg="modSp">
        <pc:chgData name="Amaya Lyne (ETF)" userId="S::amaya.lyne@etf.europa.eu::254d19ee-a2a4-46f8-97d7-ce61c0481289" providerId="AD" clId="Web-{D08596AD-29A6-3070-B34A-1BA73B89370D}" dt="2025-07-29T14:02:38.523" v="11" actId="20577"/>
        <pc:sldMkLst>
          <pc:docMk/>
          <pc:sldMk cId="2855899686" sldId="2147476014"/>
        </pc:sldMkLst>
        <pc:spChg chg="mod">
          <ac:chgData name="Amaya Lyne (ETF)" userId="S::amaya.lyne@etf.europa.eu::254d19ee-a2a4-46f8-97d7-ce61c0481289" providerId="AD" clId="Web-{D08596AD-29A6-3070-B34A-1BA73B89370D}" dt="2025-07-29T14:02:38.523" v="11" actId="20577"/>
          <ac:spMkLst>
            <pc:docMk/>
            <pc:sldMk cId="2855899686" sldId="2147476014"/>
            <ac:spMk id="8" creationId="{C9739D04-8586-0A9E-6487-9B2893189466}"/>
          </ac:spMkLst>
        </pc:spChg>
      </pc:sldChg>
      <pc:sldChg chg="modSp">
        <pc:chgData name="Amaya Lyne (ETF)" userId="S::amaya.lyne@etf.europa.eu::254d19ee-a2a4-46f8-97d7-ce61c0481289" providerId="AD" clId="Web-{D08596AD-29A6-3070-B34A-1BA73B89370D}" dt="2025-07-29T14:03:06.524" v="54"/>
        <pc:sldMkLst>
          <pc:docMk/>
          <pc:sldMk cId="99843756" sldId="2147476015"/>
        </pc:sldMkLst>
        <pc:graphicFrameChg chg="mod modGraphic">
          <ac:chgData name="Amaya Lyne (ETF)" userId="S::amaya.lyne@etf.europa.eu::254d19ee-a2a4-46f8-97d7-ce61c0481289" providerId="AD" clId="Web-{D08596AD-29A6-3070-B34A-1BA73B89370D}" dt="2025-07-29T14:03:06.524" v="54"/>
          <ac:graphicFrameMkLst>
            <pc:docMk/>
            <pc:sldMk cId="99843756" sldId="2147476015"/>
            <ac:graphicFrameMk id="9" creationId="{B71000C3-42FF-8C03-7C32-21A3F9D17896}"/>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322A4-89FE-46FA-840D-ED1F99D4B39C}"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a:p>
      </dgm:t>
    </dgm:pt>
    <dgm:pt modelId="{CF944963-DADD-4016-8140-15ADD1A5E1AF}">
      <dgm:prSet phldrT="[Text]"/>
      <dgm:spPr/>
      <dgm:t>
        <a:bodyPr/>
        <a:lstStyle/>
        <a:p>
          <a:pPr algn="l">
            <a:buNone/>
          </a:pPr>
          <a:endParaRPr>
            <a:effectLst/>
            <a:latin typeface="Aptos" panose="020B0004020202020204" pitchFamily="34" charset="0"/>
            <a:ea typeface="Aptos" panose="020B0004020202020204" pitchFamily="34" charset="0"/>
            <a:cs typeface="Times New Roman" panose="02020603050405020304" pitchFamily="18" charset="0"/>
          </a:endParaRPr>
        </a:p>
        <a:p>
          <a:pPr algn="just">
            <a:buNone/>
            <a:defRPr>
              <a:latin typeface="Times New Roman" panose="02020603050405020304" pitchFamily="18" charset="0"/>
              <a:ea typeface="Aptos" panose="020B0004020202020204" pitchFamily="34" charset="0"/>
              <a:cs typeface="Times New Roman" panose="02020603050405020304" pitchFamily="18" charset="0"/>
            </a:defRPr>
          </a:pPr>
          <a:r>
            <a:rPr>
              <a:effectLst/>
            </a:rPr>
            <a:t>La loi zambienne sur les qualifications no 13 de 2011 et sa loi de remplacement no 8 de 2024 prévoient la réalisation d’études périodiques sur l’incidence du CNC sur l’éducation, la formation et l’emploi. </a:t>
          </a:r>
          <a:endParaRPr>
            <a:effectLst/>
            <a:latin typeface="Times New Roman" panose="02020603050405020304" pitchFamily="18" charset="0"/>
            <a:ea typeface="Aptos" panose="020B0004020202020204" pitchFamily="34" charset="0"/>
            <a:cs typeface="Times New Roman" panose="02020603050405020304" pitchFamily="18" charset="0"/>
          </a:endParaRPr>
        </a:p>
        <a:p>
          <a:pPr algn="l">
            <a:buNone/>
          </a:pPr>
          <a:endParaRPr/>
        </a:p>
      </dgm:t>
    </dgm:pt>
    <dgm:pt modelId="{FD51BABF-3F49-4591-83C1-0E85CB78A4EF}" type="parTrans" cxnId="{10D5B36E-4F82-4D05-96DD-46EEADAB14F4}">
      <dgm:prSet/>
      <dgm:spPr/>
      <dgm:t>
        <a:bodyPr/>
        <a:lstStyle/>
        <a:p>
          <a:endParaRPr/>
        </a:p>
      </dgm:t>
    </dgm:pt>
    <dgm:pt modelId="{EFB0BE8A-B8C9-42A4-9ED4-7AA4F4434E35}" type="sibTrans" cxnId="{10D5B36E-4F82-4D05-96DD-46EEADAB14F4}">
      <dgm:prSet/>
      <dgm:spPr/>
      <dgm:t>
        <a:bodyPr/>
        <a:lstStyle/>
        <a:p>
          <a:endParaRPr/>
        </a:p>
      </dgm:t>
    </dgm:pt>
    <dgm:pt modelId="{35105F3E-47A1-4378-8D4B-D9292552EEC2}">
      <dgm:prSet phldrT="[Text]"/>
      <dgm:spPr/>
      <dgm:t>
        <a:bodyPr/>
        <a:lstStyle/>
        <a:p>
          <a:pPr>
            <a:defRPr>
              <a:solidFill>
                <a:schemeClr val="tx1"/>
              </a:solidFill>
              <a:latin typeface="Times New Roman" panose="02020603050405020304" pitchFamily="18" charset="0"/>
              <a:cs typeface="Times New Roman" panose="02020603050405020304" pitchFamily="18" charset="0"/>
            </a:defRPr>
          </a:pPr>
          <a:r>
            <a:t>Suivi et évaluation par les institutions des objectifs du plan stratégique.</a:t>
          </a:r>
        </a:p>
        <a:p>
          <a:endParaRPr>
            <a:solidFill>
              <a:schemeClr val="tx1"/>
            </a:solidFill>
            <a:latin typeface="Times New Roman" panose="02020603050405020304" pitchFamily="18" charset="0"/>
            <a:cs typeface="Times New Roman" panose="02020603050405020304" pitchFamily="18" charset="0"/>
          </a:endParaRPr>
        </a:p>
        <a:p>
          <a:pPr>
            <a:defRPr>
              <a:solidFill>
                <a:schemeClr val="tx1"/>
              </a:solidFill>
              <a:latin typeface="Times New Roman" panose="02020603050405020304" pitchFamily="18" charset="0"/>
              <a:cs typeface="Times New Roman" panose="02020603050405020304" pitchFamily="18" charset="0"/>
            </a:defRPr>
          </a:pPr>
          <a:r>
            <a:t>La mise en œuvre du CNC étant l’un des objectifs du plan stratégique, le suivi et l’évaluation du CNC sont importants pour évaluer ses résultats et sa pertinence.</a:t>
          </a:r>
          <a:endParaRPr>
            <a:solidFill>
              <a:schemeClr val="tx1"/>
            </a:solidFill>
            <a:latin typeface="Times New Roman" panose="02020603050405020304" pitchFamily="18" charset="0"/>
            <a:cs typeface="Times New Roman" panose="02020603050405020304" pitchFamily="18" charset="0"/>
          </a:endParaRPr>
        </a:p>
      </dgm:t>
    </dgm:pt>
    <dgm:pt modelId="{2E2B1812-B14A-4306-A53D-33318D752FFA}" type="parTrans" cxnId="{CD1A06F7-2930-4A5C-910B-7A3703BC9E9C}">
      <dgm:prSet/>
      <dgm:spPr/>
      <dgm:t>
        <a:bodyPr/>
        <a:lstStyle/>
        <a:p>
          <a:endParaRPr/>
        </a:p>
      </dgm:t>
    </dgm:pt>
    <dgm:pt modelId="{19D5529B-D2B8-410F-B8C1-5B49C752CEAD}" type="sibTrans" cxnId="{CD1A06F7-2930-4A5C-910B-7A3703BC9E9C}">
      <dgm:prSet/>
      <dgm:spPr/>
      <dgm:t>
        <a:bodyPr/>
        <a:lstStyle/>
        <a:p>
          <a:endParaRPr/>
        </a:p>
      </dgm:t>
    </dgm:pt>
    <dgm:pt modelId="{23409CE6-77F4-4DFB-A870-A98139363FE3}" type="pres">
      <dgm:prSet presAssocID="{B84322A4-89FE-46FA-840D-ED1F99D4B39C}" presName="linear" presStyleCnt="0">
        <dgm:presLayoutVars>
          <dgm:dir/>
          <dgm:resizeHandles val="exact"/>
        </dgm:presLayoutVars>
      </dgm:prSet>
      <dgm:spPr/>
    </dgm:pt>
    <dgm:pt modelId="{6529DB87-E4FB-48DB-9402-B8BAADEB0A72}" type="pres">
      <dgm:prSet presAssocID="{CF944963-DADD-4016-8140-15ADD1A5E1AF}" presName="comp" presStyleCnt="0"/>
      <dgm:spPr/>
    </dgm:pt>
    <dgm:pt modelId="{6B42BDEB-C608-404C-A962-EFCBD7D5A2F9}" type="pres">
      <dgm:prSet presAssocID="{CF944963-DADD-4016-8140-15ADD1A5E1AF}" presName="box" presStyleLbl="node1" presStyleIdx="0" presStyleCnt="2" custLinFactNeighborX="-12857" custLinFactNeighborY="-30021"/>
      <dgm:spPr/>
    </dgm:pt>
    <dgm:pt modelId="{4E06E79E-7C1A-4BA6-A040-60171B75CA38}" type="pres">
      <dgm:prSet presAssocID="{CF944963-DADD-4016-8140-15ADD1A5E1AF}" presName="img" presStyleLbl="fgImgPlace1" presStyleIdx="0" presStyleCnt="2"/>
      <dgm:spPr>
        <a:blipFill rotWithShape="1">
          <a:blip xmlns:r="http://schemas.openxmlformats.org/officeDocument/2006/relationships" r:embed="rId1"/>
          <a:srcRect/>
          <a:stretch>
            <a:fillRect t="-2000" b="-2000"/>
          </a:stretch>
        </a:blipFill>
      </dgm:spPr>
    </dgm:pt>
    <dgm:pt modelId="{4D73BCBD-8975-41E6-A26B-5307A689FCD6}" type="pres">
      <dgm:prSet presAssocID="{CF944963-DADD-4016-8140-15ADD1A5E1AF}" presName="text" presStyleLbl="node1" presStyleIdx="0" presStyleCnt="2">
        <dgm:presLayoutVars>
          <dgm:bulletEnabled val="1"/>
        </dgm:presLayoutVars>
      </dgm:prSet>
      <dgm:spPr/>
    </dgm:pt>
    <dgm:pt modelId="{D8AFB370-C69D-4865-B26C-6022D0B8F45E}" type="pres">
      <dgm:prSet presAssocID="{EFB0BE8A-B8C9-42A4-9ED4-7AA4F4434E35}" presName="spacer" presStyleCnt="0"/>
      <dgm:spPr/>
    </dgm:pt>
    <dgm:pt modelId="{DA825823-62A8-44B7-8727-54CADA4241AE}" type="pres">
      <dgm:prSet presAssocID="{35105F3E-47A1-4378-8D4B-D9292552EEC2}" presName="comp" presStyleCnt="0"/>
      <dgm:spPr/>
    </dgm:pt>
    <dgm:pt modelId="{21EEC0E7-8D50-4223-B5D2-D91443A1C4BC}" type="pres">
      <dgm:prSet presAssocID="{35105F3E-47A1-4378-8D4B-D9292552EEC2}" presName="box" presStyleLbl="node1" presStyleIdx="1" presStyleCnt="2" custLinFactNeighborX="-808" custLinFactNeighborY="-5163"/>
      <dgm:spPr/>
    </dgm:pt>
    <dgm:pt modelId="{2AB42156-12BD-492A-87A2-08B0B980D98A}" type="pres">
      <dgm:prSet presAssocID="{35105F3E-47A1-4378-8D4B-D9292552EEC2}"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dgm:spPr>
      <dgm:extLst>
        <a:ext uri="{E40237B7-FDA0-4F09-8148-C483321AD2D9}">
          <dgm14:cNvPr xmlns:dgm14="http://schemas.microsoft.com/office/drawing/2010/diagram" id="0" name="" descr="Court outline"/>
        </a:ext>
      </dgm:extLst>
    </dgm:pt>
    <dgm:pt modelId="{9E096E0B-F4DB-422F-A3F5-962FF44296D3}" type="pres">
      <dgm:prSet presAssocID="{35105F3E-47A1-4378-8D4B-D9292552EEC2}" presName="text" presStyleLbl="node1" presStyleIdx="1" presStyleCnt="2">
        <dgm:presLayoutVars>
          <dgm:bulletEnabled val="1"/>
        </dgm:presLayoutVars>
      </dgm:prSet>
      <dgm:spPr/>
    </dgm:pt>
  </dgm:ptLst>
  <dgm:cxnLst>
    <dgm:cxn modelId="{36579838-940D-4D34-A4FA-D6960C2B35C5}" type="presOf" srcId="{35105F3E-47A1-4378-8D4B-D9292552EEC2}" destId="{9E096E0B-F4DB-422F-A3F5-962FF44296D3}" srcOrd="1" destOrd="0" presId="urn:microsoft.com/office/officeart/2005/8/layout/vList4"/>
    <dgm:cxn modelId="{EC87646C-5178-40AE-B5B7-8C606A7E0DAE}" type="presOf" srcId="{CF944963-DADD-4016-8140-15ADD1A5E1AF}" destId="{4D73BCBD-8975-41E6-A26B-5307A689FCD6}" srcOrd="1" destOrd="0" presId="urn:microsoft.com/office/officeart/2005/8/layout/vList4"/>
    <dgm:cxn modelId="{10D5B36E-4F82-4D05-96DD-46EEADAB14F4}" srcId="{B84322A4-89FE-46FA-840D-ED1F99D4B39C}" destId="{CF944963-DADD-4016-8140-15ADD1A5E1AF}" srcOrd="0" destOrd="0" parTransId="{FD51BABF-3F49-4591-83C1-0E85CB78A4EF}" sibTransId="{EFB0BE8A-B8C9-42A4-9ED4-7AA4F4434E35}"/>
    <dgm:cxn modelId="{6CC6F256-A81D-451A-BD92-110EEB035B1C}" type="presOf" srcId="{B84322A4-89FE-46FA-840D-ED1F99D4B39C}" destId="{23409CE6-77F4-4DFB-A870-A98139363FE3}" srcOrd="0" destOrd="0" presId="urn:microsoft.com/office/officeart/2005/8/layout/vList4"/>
    <dgm:cxn modelId="{767247B7-439C-45A9-9C0F-9FED5FCA3A89}" type="presOf" srcId="{CF944963-DADD-4016-8140-15ADD1A5E1AF}" destId="{6B42BDEB-C608-404C-A962-EFCBD7D5A2F9}" srcOrd="0" destOrd="0" presId="urn:microsoft.com/office/officeart/2005/8/layout/vList4"/>
    <dgm:cxn modelId="{8645F5CC-62B6-4DBE-8519-94577CFE41EA}" type="presOf" srcId="{35105F3E-47A1-4378-8D4B-D9292552EEC2}" destId="{21EEC0E7-8D50-4223-B5D2-D91443A1C4BC}" srcOrd="0" destOrd="0" presId="urn:microsoft.com/office/officeart/2005/8/layout/vList4"/>
    <dgm:cxn modelId="{CD1A06F7-2930-4A5C-910B-7A3703BC9E9C}" srcId="{B84322A4-89FE-46FA-840D-ED1F99D4B39C}" destId="{35105F3E-47A1-4378-8D4B-D9292552EEC2}" srcOrd="1" destOrd="0" parTransId="{2E2B1812-B14A-4306-A53D-33318D752FFA}" sibTransId="{19D5529B-D2B8-410F-B8C1-5B49C752CEAD}"/>
    <dgm:cxn modelId="{F50BB05A-D4D8-4BD5-923A-440162E39DEB}" type="presParOf" srcId="{23409CE6-77F4-4DFB-A870-A98139363FE3}" destId="{6529DB87-E4FB-48DB-9402-B8BAADEB0A72}" srcOrd="0" destOrd="0" presId="urn:microsoft.com/office/officeart/2005/8/layout/vList4"/>
    <dgm:cxn modelId="{418DD863-4803-4BE7-9DBF-779B98788B1A}" type="presParOf" srcId="{6529DB87-E4FB-48DB-9402-B8BAADEB0A72}" destId="{6B42BDEB-C608-404C-A962-EFCBD7D5A2F9}" srcOrd="0" destOrd="0" presId="urn:microsoft.com/office/officeart/2005/8/layout/vList4"/>
    <dgm:cxn modelId="{6077710E-6A24-483C-AA2C-9EDF9EF4039D}" type="presParOf" srcId="{6529DB87-E4FB-48DB-9402-B8BAADEB0A72}" destId="{4E06E79E-7C1A-4BA6-A040-60171B75CA38}" srcOrd="1" destOrd="0" presId="urn:microsoft.com/office/officeart/2005/8/layout/vList4"/>
    <dgm:cxn modelId="{6C18047B-607A-45B8-BA88-9212E926E4D3}" type="presParOf" srcId="{6529DB87-E4FB-48DB-9402-B8BAADEB0A72}" destId="{4D73BCBD-8975-41E6-A26B-5307A689FCD6}" srcOrd="2" destOrd="0" presId="urn:microsoft.com/office/officeart/2005/8/layout/vList4"/>
    <dgm:cxn modelId="{C0E04DFC-0A29-424E-93CE-CD3C70F9F505}" type="presParOf" srcId="{23409CE6-77F4-4DFB-A870-A98139363FE3}" destId="{D8AFB370-C69D-4865-B26C-6022D0B8F45E}" srcOrd="1" destOrd="0" presId="urn:microsoft.com/office/officeart/2005/8/layout/vList4"/>
    <dgm:cxn modelId="{88885117-9D27-4B59-94F7-F79F73E2DCFB}" type="presParOf" srcId="{23409CE6-77F4-4DFB-A870-A98139363FE3}" destId="{DA825823-62A8-44B7-8727-54CADA4241AE}" srcOrd="2" destOrd="0" presId="urn:microsoft.com/office/officeart/2005/8/layout/vList4"/>
    <dgm:cxn modelId="{239E869A-5258-4F0D-BACD-8CEAD3993AEF}" type="presParOf" srcId="{DA825823-62A8-44B7-8727-54CADA4241AE}" destId="{21EEC0E7-8D50-4223-B5D2-D91443A1C4BC}" srcOrd="0" destOrd="0" presId="urn:microsoft.com/office/officeart/2005/8/layout/vList4"/>
    <dgm:cxn modelId="{5C3BE386-8E8E-4F4B-AF99-DDA32033E03A}" type="presParOf" srcId="{DA825823-62A8-44B7-8727-54CADA4241AE}" destId="{2AB42156-12BD-492A-87A2-08B0B980D98A}" srcOrd="1" destOrd="0" presId="urn:microsoft.com/office/officeart/2005/8/layout/vList4"/>
    <dgm:cxn modelId="{2853611E-5AFF-47C2-B090-1BBF9D67D4D8}" type="presParOf" srcId="{DA825823-62A8-44B7-8727-54CADA4241AE}" destId="{9E096E0B-F4DB-422F-A3F5-962FF44296D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0ACD7-2B47-42AC-B4AC-1FDB8D94F369}" type="doc">
      <dgm:prSet loTypeId="urn:microsoft.com/office/officeart/2005/8/layout/vList5" loCatId="list" qsTypeId="urn:microsoft.com/office/officeart/2005/8/quickstyle/simple2" qsCatId="simple" csTypeId="urn:microsoft.com/office/officeart/2005/8/colors/colorful1#4" csCatId="colorful" phldr="1"/>
      <dgm:spPr/>
      <dgm:t>
        <a:bodyPr/>
        <a:lstStyle/>
        <a:p>
          <a:endParaRPr/>
        </a:p>
      </dgm:t>
    </dgm:pt>
    <dgm:pt modelId="{64F50CCD-8D20-4A99-9A0C-4EE5BD2E4C5F}">
      <dgm:prSet phldrT="[Text]" custT="1"/>
      <dgm:spPr/>
      <dgm:t>
        <a:bodyPr/>
        <a:lstStyle/>
        <a:p>
          <a:pPr>
            <a:defRPr b="1" i="1">
              <a:effectLst>
                <a:outerShdw blurRad="60007" dist="310007" dir="7680000" sy="30000" kx="1300200" algn="ctr" rotWithShape="0">
                  <a:prstClr val="black">
                    <a:alpha val="32000"/>
                  </a:prstClr>
                </a:outerShdw>
              </a:effectLst>
            </a:defRPr>
          </a:pPr>
          <a:r>
            <a:rPr sz="1600" dirty="0" err="1"/>
            <a:t>Intégration</a:t>
          </a:r>
          <a:endParaRPr sz="1600" dirty="0"/>
        </a:p>
      </dgm:t>
    </dgm:pt>
    <dgm:pt modelId="{52F485D6-D673-411B-A0AF-EE985253E071}" type="parTrans" cxnId="{24C323DB-4067-4D49-95C3-26844B0370C1}">
      <dgm:prSet/>
      <dgm:spPr/>
      <dgm:t>
        <a:bodyPr/>
        <a:lstStyle/>
        <a:p>
          <a:endParaRPr/>
        </a:p>
      </dgm:t>
    </dgm:pt>
    <dgm:pt modelId="{28A79627-BCBF-4F59-8932-4F585FF513F3}" type="sibTrans" cxnId="{24C323DB-4067-4D49-95C3-26844B0370C1}">
      <dgm:prSet/>
      <dgm:spPr/>
      <dgm:t>
        <a:bodyPr/>
        <a:lstStyle/>
        <a:p>
          <a:endParaRPr/>
        </a:p>
      </dgm:t>
    </dgm:pt>
    <dgm:pt modelId="{888AABCE-4059-487A-92E7-9DF4B5D7487A}">
      <dgm:prSet phldrT="[Text]" custT="1"/>
      <dgm:spPr/>
      <dgm:t>
        <a:bodyPr/>
        <a:lstStyle/>
        <a:p>
          <a:pPr marL="285750" lvl="1" indent="-285750" algn="just" defTabSz="889000" rtl="0" eaLnBrk="1" latinLnBrk="0" hangingPunct="1">
            <a:lnSpc>
              <a:spcPct val="90000"/>
            </a:lnSpc>
            <a:spcBef>
              <a:spcPct val="0"/>
            </a:spcBef>
            <a:spcAft>
              <a:spcPct val="15000"/>
            </a:spcAft>
            <a:buFont typeface="Arial" panose="020B0604020202020204" pitchFamily="34" charset="0"/>
            <a:buChar char="•"/>
            <a:defRPr sz="18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defRPr>
          </a:pPr>
          <a:r>
            <a:rPr sz="1600" dirty="0" err="1">
              <a:cs typeface="Times New Roman"/>
            </a:rPr>
            <a:t>Créer</a:t>
          </a:r>
          <a:r>
            <a:rPr sz="1600" dirty="0">
              <a:cs typeface="Times New Roman"/>
            </a:rPr>
            <a:t> un cadre national unique, </a:t>
          </a:r>
          <a:r>
            <a:rPr sz="1600" dirty="0" err="1">
              <a:cs typeface="Times New Roman"/>
            </a:rPr>
            <a:t>cohérent</a:t>
          </a:r>
          <a:r>
            <a:rPr sz="1600" dirty="0">
              <a:cs typeface="Times New Roman"/>
            </a:rPr>
            <a:t> et </a:t>
          </a:r>
          <a:r>
            <a:rPr sz="1600" dirty="0" err="1">
              <a:cs typeface="Times New Roman"/>
            </a:rPr>
            <a:t>intégré</a:t>
          </a:r>
          <a:r>
            <a:rPr sz="1600" dirty="0">
              <a:cs typeface="Times New Roman"/>
            </a:rPr>
            <a:t> des certifications pour les acquis </a:t>
          </a:r>
          <a:r>
            <a:rPr sz="1600" dirty="0" err="1">
              <a:cs typeface="Times New Roman"/>
            </a:rPr>
            <a:t>d’apprentissage</a:t>
          </a:r>
          <a:endParaRPr sz="1600" dirty="0">
            <a:cs typeface="Times New Roman"/>
          </a:endParaRPr>
        </a:p>
      </dgm:t>
    </dgm:pt>
    <dgm:pt modelId="{D7895085-B2EF-4690-ABF8-466DAA8E6CD3}" type="parTrans" cxnId="{58B30AA3-D838-42A0-81BE-752D7986DEFF}">
      <dgm:prSet/>
      <dgm:spPr/>
      <dgm:t>
        <a:bodyPr/>
        <a:lstStyle/>
        <a:p>
          <a:endParaRPr/>
        </a:p>
      </dgm:t>
    </dgm:pt>
    <dgm:pt modelId="{F4EAB18E-BA81-491A-9756-2F39CCB75E4C}" type="sibTrans" cxnId="{58B30AA3-D838-42A0-81BE-752D7986DEFF}">
      <dgm:prSet/>
      <dgm:spPr/>
      <dgm:t>
        <a:bodyPr/>
        <a:lstStyle/>
        <a:p>
          <a:endParaRPr/>
        </a:p>
      </dgm:t>
    </dgm:pt>
    <dgm:pt modelId="{2C386476-8A90-466B-B2BC-723D7AC80D2E}">
      <dgm:prSet phldrT="[Text]"/>
      <dgm:spPr/>
      <dgm:t>
        <a:bodyPr/>
        <a:lstStyle/>
        <a:p>
          <a:pPr>
            <a:defRPr b="1" i="1">
              <a:effectLst>
                <a:outerShdw blurRad="60007" dist="310007" dir="7680000" sy="30000" kx="1300200" algn="ctr" rotWithShape="0">
                  <a:prstClr val="black">
                    <a:alpha val="32000"/>
                  </a:prstClr>
                </a:outerShdw>
              </a:effectLst>
            </a:defRPr>
          </a:pPr>
          <a:r>
            <a:rPr sz="1600" dirty="0" err="1"/>
            <a:t>Qualité</a:t>
          </a:r>
          <a:endParaRPr sz="1600" dirty="0"/>
        </a:p>
      </dgm:t>
    </dgm:pt>
    <dgm:pt modelId="{9DF39532-31F6-4BA1-BA63-5115A167C328}" type="parTrans" cxnId="{8081CC66-E382-4A6C-AC91-53393A590506}">
      <dgm:prSet/>
      <dgm:spPr/>
      <dgm:t>
        <a:bodyPr/>
        <a:lstStyle/>
        <a:p>
          <a:endParaRPr/>
        </a:p>
      </dgm:t>
    </dgm:pt>
    <dgm:pt modelId="{B086807D-8EDB-4C00-A5CA-C7E6ACB71A21}" type="sibTrans" cxnId="{8081CC66-E382-4A6C-AC91-53393A590506}">
      <dgm:prSet/>
      <dgm:spPr/>
      <dgm:t>
        <a:bodyPr/>
        <a:lstStyle/>
        <a:p>
          <a:endParaRPr/>
        </a:p>
      </dgm:t>
    </dgm:pt>
    <dgm:pt modelId="{3C8DB74D-CCD3-4E19-BDF7-96B73A7D877A}">
      <dgm:prSet phldrT="[Text]" custT="1"/>
      <dgm:spPr/>
      <dgm:t>
        <a:bodyPr/>
        <a:lstStyle/>
        <a:p>
          <a:pPr marL="285750" lvl="1" indent="-285750" algn="just" defTabSz="889000" rtl="0" eaLnBrk="1" latinLnBrk="0" hangingPunct="1">
            <a:lnSpc>
              <a:spcPct val="90000"/>
            </a:lnSpc>
            <a:spcBef>
              <a:spcPct val="0"/>
            </a:spcBef>
            <a:spcAft>
              <a:spcPct val="15000"/>
            </a:spcAft>
            <a:buFont typeface="Arial" panose="020B0604020202020204" pitchFamily="34" charset="0"/>
            <a:buChar char="•"/>
            <a:defRPr sz="18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defRPr>
          </a:pPr>
          <a:r>
            <a:rPr sz="1600" dirty="0" err="1">
              <a:cs typeface="Times New Roman"/>
            </a:rPr>
            <a:t>Normaliser</a:t>
          </a:r>
          <a:r>
            <a:rPr sz="1600" dirty="0">
              <a:cs typeface="Times New Roman"/>
            </a:rPr>
            <a:t> et assurer la </a:t>
          </a:r>
          <a:r>
            <a:rPr sz="1600" dirty="0" err="1">
              <a:cs typeface="Times New Roman"/>
            </a:rPr>
            <a:t>qualité</a:t>
          </a:r>
          <a:r>
            <a:rPr sz="1600" dirty="0">
              <a:cs typeface="Times New Roman"/>
            </a:rPr>
            <a:t> de </a:t>
          </a:r>
          <a:r>
            <a:rPr sz="1600" dirty="0" err="1">
              <a:cs typeface="Times New Roman"/>
            </a:rPr>
            <a:t>l'éducation</a:t>
          </a:r>
          <a:r>
            <a:rPr sz="1600" dirty="0">
              <a:cs typeface="Times New Roman"/>
            </a:rPr>
            <a:t> et de la formation</a:t>
          </a:r>
        </a:p>
      </dgm:t>
    </dgm:pt>
    <dgm:pt modelId="{D33266DF-BC99-4E69-AAF4-9361EEF7AEA6}" type="parTrans" cxnId="{6BCAE7BC-9040-4597-9D11-B1DD212B81F4}">
      <dgm:prSet/>
      <dgm:spPr/>
      <dgm:t>
        <a:bodyPr/>
        <a:lstStyle/>
        <a:p>
          <a:endParaRPr/>
        </a:p>
      </dgm:t>
    </dgm:pt>
    <dgm:pt modelId="{003EA9F5-257F-49D2-9481-1A5F7D782E95}" type="sibTrans" cxnId="{6BCAE7BC-9040-4597-9D11-B1DD212B81F4}">
      <dgm:prSet/>
      <dgm:spPr/>
      <dgm:t>
        <a:bodyPr/>
        <a:lstStyle/>
        <a:p>
          <a:endParaRPr/>
        </a:p>
      </dgm:t>
    </dgm:pt>
    <dgm:pt modelId="{64CFB63E-50AD-4EE8-AAF8-0AB3F1998FED}">
      <dgm:prSet phldrT="[Text]"/>
      <dgm:spPr/>
      <dgm:t>
        <a:bodyPr/>
        <a:lstStyle/>
        <a:p>
          <a:pPr>
            <a:defRPr b="1" i="1">
              <a:effectLst>
                <a:outerShdw blurRad="60007" dist="310007" dir="7680000" sy="30000" kx="1300200" algn="ctr" rotWithShape="0">
                  <a:prstClr val="black">
                    <a:alpha val="32000"/>
                  </a:prstClr>
                </a:outerShdw>
              </a:effectLst>
            </a:defRPr>
          </a:pPr>
          <a:r>
            <a:rPr sz="1600" dirty="0" err="1"/>
            <a:t>Emploi</a:t>
          </a:r>
          <a:endParaRPr sz="1600" dirty="0"/>
        </a:p>
      </dgm:t>
    </dgm:pt>
    <dgm:pt modelId="{C6EE761A-CCBD-4BDD-8164-F92629E54515}" type="parTrans" cxnId="{ABB55E32-32B1-446E-8E20-FE2D37389F95}">
      <dgm:prSet/>
      <dgm:spPr/>
      <dgm:t>
        <a:bodyPr/>
        <a:lstStyle/>
        <a:p>
          <a:endParaRPr/>
        </a:p>
      </dgm:t>
    </dgm:pt>
    <dgm:pt modelId="{418A768B-30C3-48A8-9F9D-D2B159C53B3E}" type="sibTrans" cxnId="{ABB55E32-32B1-446E-8E20-FE2D37389F95}">
      <dgm:prSet/>
      <dgm:spPr/>
      <dgm:t>
        <a:bodyPr/>
        <a:lstStyle/>
        <a:p>
          <a:endParaRPr/>
        </a:p>
      </dgm:t>
    </dgm:pt>
    <dgm:pt modelId="{A456D3CD-270A-4CD5-8DAC-9295DA848586}">
      <dgm:prSet phldrT="[Text]" custT="1"/>
      <dgm:spPr/>
      <dgm:t>
        <a:bodyPr/>
        <a:lstStyle/>
        <a:p>
          <a:pPr marL="285750" lvl="1" indent="-285750" algn="just" defTabSz="889000" rtl="0" eaLnBrk="1" latinLnBrk="0" hangingPunct="1">
            <a:lnSpc>
              <a:spcPct val="90000"/>
            </a:lnSpc>
            <a:spcBef>
              <a:spcPct val="0"/>
            </a:spcBef>
            <a:spcAft>
              <a:spcPct val="15000"/>
            </a:spcAft>
            <a:buFont typeface="Arial" panose="020B0604020202020204" pitchFamily="34" charset="0"/>
            <a:buChar char="•"/>
            <a:defRPr sz="18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defRPr>
          </a:pPr>
          <a:r>
            <a:rPr sz="1600" dirty="0">
              <a:cs typeface="Times New Roman"/>
            </a:rPr>
            <a:t>La ZQF </a:t>
          </a:r>
          <a:r>
            <a:rPr sz="1600" dirty="0" err="1">
              <a:cs typeface="Times New Roman"/>
            </a:rPr>
            <a:t>promeut</a:t>
          </a:r>
          <a:r>
            <a:rPr sz="1600" dirty="0">
              <a:cs typeface="Times New Roman"/>
            </a:rPr>
            <a:t> </a:t>
          </a:r>
          <a:r>
            <a:rPr sz="1600" dirty="0" err="1">
              <a:cs typeface="Times New Roman"/>
            </a:rPr>
            <a:t>l'éducation</a:t>
          </a:r>
          <a:r>
            <a:rPr sz="1600" dirty="0">
              <a:cs typeface="Times New Roman"/>
            </a:rPr>
            <a:t>, la formation et les </a:t>
          </a:r>
          <a:r>
            <a:rPr sz="1600" dirty="0" err="1">
              <a:cs typeface="Times New Roman"/>
            </a:rPr>
            <a:t>opportunités</a:t>
          </a:r>
          <a:r>
            <a:rPr sz="1600" dirty="0">
              <a:cs typeface="Times New Roman"/>
            </a:rPr>
            <a:t> </a:t>
          </a:r>
          <a:r>
            <a:rPr sz="1600" dirty="0" err="1">
              <a:cs typeface="Times New Roman"/>
            </a:rPr>
            <a:t>d'emploi</a:t>
          </a:r>
          <a:endParaRPr sz="1600" dirty="0">
            <a:cs typeface="Times New Roman"/>
          </a:endParaRPr>
        </a:p>
      </dgm:t>
    </dgm:pt>
    <dgm:pt modelId="{21926726-7A81-4FDA-A8EF-5F220546183B}" type="parTrans" cxnId="{E80B7071-4F7F-4D52-87B2-92DBEADCFA34}">
      <dgm:prSet/>
      <dgm:spPr/>
      <dgm:t>
        <a:bodyPr/>
        <a:lstStyle/>
        <a:p>
          <a:endParaRPr/>
        </a:p>
      </dgm:t>
    </dgm:pt>
    <dgm:pt modelId="{05A23C7F-CCBB-4044-A99B-2C69245AD8F8}" type="sibTrans" cxnId="{E80B7071-4F7F-4D52-87B2-92DBEADCFA34}">
      <dgm:prSet/>
      <dgm:spPr/>
      <dgm:t>
        <a:bodyPr/>
        <a:lstStyle/>
        <a:p>
          <a:endParaRPr/>
        </a:p>
      </dgm:t>
    </dgm:pt>
    <dgm:pt modelId="{E5B5F656-EA06-440D-ABBE-47565479D70E}">
      <dgm:prSet/>
      <dgm:spPr/>
      <dgm:t>
        <a:bodyPr/>
        <a:lstStyle/>
        <a:p>
          <a:pPr>
            <a:defRPr b="1" i="1">
              <a:effectLst>
                <a:outerShdw blurRad="60007" dist="310007" dir="7680000" sy="30000" kx="1300200" algn="ctr" rotWithShape="0">
                  <a:prstClr val="black">
                    <a:alpha val="32000"/>
                  </a:prstClr>
                </a:outerShdw>
              </a:effectLst>
            </a:defRPr>
          </a:pPr>
          <a:r>
            <a:rPr sz="1600" dirty="0" err="1"/>
            <a:t>Accès</a:t>
          </a:r>
          <a:r>
            <a:rPr sz="1600" dirty="0"/>
            <a:t>, </a:t>
          </a:r>
          <a:r>
            <a:rPr sz="1600" dirty="0" err="1"/>
            <a:t>mobilité</a:t>
          </a:r>
          <a:r>
            <a:rPr sz="1600" dirty="0"/>
            <a:t> et progression</a:t>
          </a:r>
        </a:p>
      </dgm:t>
    </dgm:pt>
    <dgm:pt modelId="{27369553-82AB-4E4E-B98A-1C91E94DF73F}" type="parTrans" cxnId="{C2948665-95AA-4B13-B66C-2BCFE7F5750E}">
      <dgm:prSet/>
      <dgm:spPr/>
      <dgm:t>
        <a:bodyPr/>
        <a:lstStyle/>
        <a:p>
          <a:endParaRPr/>
        </a:p>
      </dgm:t>
    </dgm:pt>
    <dgm:pt modelId="{30864706-3906-43D9-953E-59DB83833985}" type="sibTrans" cxnId="{C2948665-95AA-4B13-B66C-2BCFE7F5750E}">
      <dgm:prSet/>
      <dgm:spPr/>
      <dgm:t>
        <a:bodyPr/>
        <a:lstStyle/>
        <a:p>
          <a:endParaRPr/>
        </a:p>
      </dgm:t>
    </dgm:pt>
    <dgm:pt modelId="{BE725EEE-B956-4ADE-97CE-CD4EE9B7EDAC}">
      <dgm:prSet/>
      <dgm:spPr/>
      <dgm:t>
        <a:bodyPr/>
        <a:lstStyle/>
        <a:p>
          <a:pPr>
            <a:defRPr b="1" i="1"/>
          </a:pPr>
          <a:r>
            <a:rPr sz="1600" dirty="0"/>
            <a:t>Développement</a:t>
          </a:r>
          <a:endParaRPr sz="1600" b="1" i="1" dirty="0"/>
        </a:p>
      </dgm:t>
    </dgm:pt>
    <dgm:pt modelId="{96FF1F2C-AC2B-47D1-A4DF-3A90549D2F5F}" type="parTrans" cxnId="{8958D13C-D937-445A-904F-6EF553913361}">
      <dgm:prSet/>
      <dgm:spPr/>
      <dgm:t>
        <a:bodyPr/>
        <a:lstStyle/>
        <a:p>
          <a:endParaRPr/>
        </a:p>
      </dgm:t>
    </dgm:pt>
    <dgm:pt modelId="{306B2CE8-2A0B-4E1A-BBEB-D0F8D1AACCA5}" type="sibTrans" cxnId="{8958D13C-D937-445A-904F-6EF553913361}">
      <dgm:prSet/>
      <dgm:spPr/>
      <dgm:t>
        <a:bodyPr/>
        <a:lstStyle/>
        <a:p>
          <a:endParaRPr/>
        </a:p>
      </dgm:t>
    </dgm:pt>
    <dgm:pt modelId="{59D4A7B2-1964-441B-BBAF-948F0C693F07}" type="pres">
      <dgm:prSet presAssocID="{C490ACD7-2B47-42AC-B4AC-1FDB8D94F369}" presName="Name0" presStyleCnt="0">
        <dgm:presLayoutVars>
          <dgm:dir/>
          <dgm:animLvl val="lvl"/>
          <dgm:resizeHandles val="exact"/>
        </dgm:presLayoutVars>
      </dgm:prSet>
      <dgm:spPr/>
    </dgm:pt>
    <dgm:pt modelId="{E3B1442A-500D-439B-A3BC-B9E7108680BC}" type="pres">
      <dgm:prSet presAssocID="{64F50CCD-8D20-4A99-9A0C-4EE5BD2E4C5F}" presName="linNode" presStyleCnt="0"/>
      <dgm:spPr/>
    </dgm:pt>
    <dgm:pt modelId="{2C0707F3-9ACC-4A09-A0C6-62C2048B94C2}" type="pres">
      <dgm:prSet presAssocID="{64F50CCD-8D20-4A99-9A0C-4EE5BD2E4C5F}" presName="parentText" presStyleLbl="node1" presStyleIdx="0" presStyleCnt="5">
        <dgm:presLayoutVars>
          <dgm:chMax val="1"/>
          <dgm:bulletEnabled val="1"/>
        </dgm:presLayoutVars>
      </dgm:prSet>
      <dgm:spPr/>
    </dgm:pt>
    <dgm:pt modelId="{A72B3B58-0B5B-4730-BA39-C5BC4BA46406}" type="pres">
      <dgm:prSet presAssocID="{64F50CCD-8D20-4A99-9A0C-4EE5BD2E4C5F}" presName="descendantText" presStyleLbl="alignAccFollowNode1" presStyleIdx="0" presStyleCnt="3" custScaleY="122100" custLinFactNeighborX="0" custLinFactNeighborY="-287">
        <dgm:presLayoutVars>
          <dgm:bulletEnabled val="1"/>
        </dgm:presLayoutVars>
      </dgm:prSet>
      <dgm:spPr/>
    </dgm:pt>
    <dgm:pt modelId="{564B7530-C0DA-430F-8A0E-D75C03600A26}" type="pres">
      <dgm:prSet presAssocID="{28A79627-BCBF-4F59-8932-4F585FF513F3}" presName="sp" presStyleCnt="0"/>
      <dgm:spPr/>
    </dgm:pt>
    <dgm:pt modelId="{EDDFA9CE-67C0-494F-B962-683666FACCA1}" type="pres">
      <dgm:prSet presAssocID="{E5B5F656-EA06-440D-ABBE-47565479D70E}" presName="linNode" presStyleCnt="0"/>
      <dgm:spPr/>
    </dgm:pt>
    <dgm:pt modelId="{1129C77B-46FA-46F4-8968-F6D4B065551F}" type="pres">
      <dgm:prSet presAssocID="{E5B5F656-EA06-440D-ABBE-47565479D70E}" presName="parentText" presStyleLbl="node1" presStyleIdx="1" presStyleCnt="5">
        <dgm:presLayoutVars>
          <dgm:chMax val="1"/>
          <dgm:bulletEnabled val="1"/>
        </dgm:presLayoutVars>
      </dgm:prSet>
      <dgm:spPr/>
    </dgm:pt>
    <dgm:pt modelId="{74E6FC24-7063-45C4-A0D7-C4ABD8EC3D86}" type="pres">
      <dgm:prSet presAssocID="{30864706-3906-43D9-953E-59DB83833985}" presName="sp" presStyleCnt="0"/>
      <dgm:spPr/>
    </dgm:pt>
    <dgm:pt modelId="{B1510D51-CB45-40F5-9345-6B15CC1A9F89}" type="pres">
      <dgm:prSet presAssocID="{2C386476-8A90-466B-B2BC-723D7AC80D2E}" presName="linNode" presStyleCnt="0"/>
      <dgm:spPr/>
    </dgm:pt>
    <dgm:pt modelId="{FFAADC92-0E5D-4D23-869B-2DA40C5DB73A}" type="pres">
      <dgm:prSet presAssocID="{2C386476-8A90-466B-B2BC-723D7AC80D2E}" presName="parentText" presStyleLbl="node1" presStyleIdx="2" presStyleCnt="5">
        <dgm:presLayoutVars>
          <dgm:chMax val="1"/>
          <dgm:bulletEnabled val="1"/>
        </dgm:presLayoutVars>
      </dgm:prSet>
      <dgm:spPr/>
    </dgm:pt>
    <dgm:pt modelId="{56E8051E-B555-4F81-87B9-B902046500B8}" type="pres">
      <dgm:prSet presAssocID="{2C386476-8A90-466B-B2BC-723D7AC80D2E}" presName="descendantText" presStyleLbl="alignAccFollowNode1" presStyleIdx="1" presStyleCnt="3">
        <dgm:presLayoutVars>
          <dgm:bulletEnabled val="1"/>
        </dgm:presLayoutVars>
      </dgm:prSet>
      <dgm:spPr/>
    </dgm:pt>
    <dgm:pt modelId="{D068DDEE-8CD7-4003-ABF9-D810CBD16455}" type="pres">
      <dgm:prSet presAssocID="{B086807D-8EDB-4C00-A5CA-C7E6ACB71A21}" presName="sp" presStyleCnt="0"/>
      <dgm:spPr/>
    </dgm:pt>
    <dgm:pt modelId="{B37BFA8C-B7E2-4892-B5EF-C8D6ED5227B4}" type="pres">
      <dgm:prSet presAssocID="{64CFB63E-50AD-4EE8-AAF8-0AB3F1998FED}" presName="linNode" presStyleCnt="0"/>
      <dgm:spPr/>
    </dgm:pt>
    <dgm:pt modelId="{D585DA90-EF3E-42D3-9603-C49BF9518EDE}" type="pres">
      <dgm:prSet presAssocID="{64CFB63E-50AD-4EE8-AAF8-0AB3F1998FED}" presName="parentText" presStyleLbl="node1" presStyleIdx="3" presStyleCnt="5">
        <dgm:presLayoutVars>
          <dgm:chMax val="1"/>
          <dgm:bulletEnabled val="1"/>
        </dgm:presLayoutVars>
      </dgm:prSet>
      <dgm:spPr/>
    </dgm:pt>
    <dgm:pt modelId="{65136CB6-DF25-48B8-B952-F8A677F6C5E4}" type="pres">
      <dgm:prSet presAssocID="{64CFB63E-50AD-4EE8-AAF8-0AB3F1998FED}" presName="descendantText" presStyleLbl="alignAccFollowNode1" presStyleIdx="2" presStyleCnt="3">
        <dgm:presLayoutVars>
          <dgm:bulletEnabled val="1"/>
        </dgm:presLayoutVars>
      </dgm:prSet>
      <dgm:spPr/>
    </dgm:pt>
    <dgm:pt modelId="{B88D2C36-86BD-4148-BCB5-546A0F89D7DE}" type="pres">
      <dgm:prSet presAssocID="{418A768B-30C3-48A8-9F9D-D2B159C53B3E}" presName="sp" presStyleCnt="0"/>
      <dgm:spPr/>
    </dgm:pt>
    <dgm:pt modelId="{710936E5-5520-4DAF-9197-7623B6484392}" type="pres">
      <dgm:prSet presAssocID="{BE725EEE-B956-4ADE-97CE-CD4EE9B7EDAC}" presName="linNode" presStyleCnt="0"/>
      <dgm:spPr/>
    </dgm:pt>
    <dgm:pt modelId="{EC33A329-5558-4495-87D9-16B1FFD1C1B0}" type="pres">
      <dgm:prSet presAssocID="{BE725EEE-B956-4ADE-97CE-CD4EE9B7EDAC}" presName="parentText" presStyleLbl="node1" presStyleIdx="4" presStyleCnt="5">
        <dgm:presLayoutVars>
          <dgm:chMax val="1"/>
          <dgm:bulletEnabled val="1"/>
        </dgm:presLayoutVars>
      </dgm:prSet>
      <dgm:spPr/>
    </dgm:pt>
  </dgm:ptLst>
  <dgm:cxnLst>
    <dgm:cxn modelId="{46F9F52D-8525-4601-84CF-B1DA509CCFC5}" type="presOf" srcId="{3C8DB74D-CCD3-4E19-BDF7-96B73A7D877A}" destId="{56E8051E-B555-4F81-87B9-B902046500B8}" srcOrd="0" destOrd="0" presId="urn:microsoft.com/office/officeart/2005/8/layout/vList5"/>
    <dgm:cxn modelId="{ABB55E32-32B1-446E-8E20-FE2D37389F95}" srcId="{C490ACD7-2B47-42AC-B4AC-1FDB8D94F369}" destId="{64CFB63E-50AD-4EE8-AAF8-0AB3F1998FED}" srcOrd="3" destOrd="0" parTransId="{C6EE761A-CCBD-4BDD-8164-F92629E54515}" sibTransId="{418A768B-30C3-48A8-9F9D-D2B159C53B3E}"/>
    <dgm:cxn modelId="{8958D13C-D937-445A-904F-6EF553913361}" srcId="{C490ACD7-2B47-42AC-B4AC-1FDB8D94F369}" destId="{BE725EEE-B956-4ADE-97CE-CD4EE9B7EDAC}" srcOrd="4" destOrd="0" parTransId="{96FF1F2C-AC2B-47D1-A4DF-3A90549D2F5F}" sibTransId="{306B2CE8-2A0B-4E1A-BBEB-D0F8D1AACCA5}"/>
    <dgm:cxn modelId="{4BBE5E41-5081-44E2-A244-F89759B1A9D0}" type="presOf" srcId="{BE725EEE-B956-4ADE-97CE-CD4EE9B7EDAC}" destId="{EC33A329-5558-4495-87D9-16B1FFD1C1B0}" srcOrd="0" destOrd="0" presId="urn:microsoft.com/office/officeart/2005/8/layout/vList5"/>
    <dgm:cxn modelId="{C2948665-95AA-4B13-B66C-2BCFE7F5750E}" srcId="{C490ACD7-2B47-42AC-B4AC-1FDB8D94F369}" destId="{E5B5F656-EA06-440D-ABBE-47565479D70E}" srcOrd="1" destOrd="0" parTransId="{27369553-82AB-4E4E-B98A-1C91E94DF73F}" sibTransId="{30864706-3906-43D9-953E-59DB83833985}"/>
    <dgm:cxn modelId="{8081CC66-E382-4A6C-AC91-53393A590506}" srcId="{C490ACD7-2B47-42AC-B4AC-1FDB8D94F369}" destId="{2C386476-8A90-466B-B2BC-723D7AC80D2E}" srcOrd="2" destOrd="0" parTransId="{9DF39532-31F6-4BA1-BA63-5115A167C328}" sibTransId="{B086807D-8EDB-4C00-A5CA-C7E6ACB71A21}"/>
    <dgm:cxn modelId="{1903C44C-9D0C-4610-A765-DA62EFADCB1B}" type="presOf" srcId="{C490ACD7-2B47-42AC-B4AC-1FDB8D94F369}" destId="{59D4A7B2-1964-441B-BBAF-948F0C693F07}" srcOrd="0" destOrd="0" presId="urn:microsoft.com/office/officeart/2005/8/layout/vList5"/>
    <dgm:cxn modelId="{E80B7071-4F7F-4D52-87B2-92DBEADCFA34}" srcId="{64CFB63E-50AD-4EE8-AAF8-0AB3F1998FED}" destId="{A456D3CD-270A-4CD5-8DAC-9295DA848586}" srcOrd="0" destOrd="0" parTransId="{21926726-7A81-4FDA-A8EF-5F220546183B}" sibTransId="{05A23C7F-CCBB-4044-A99B-2C69245AD8F8}"/>
    <dgm:cxn modelId="{B3969478-CD0E-497D-8760-EBE0A876FF05}" type="presOf" srcId="{E5B5F656-EA06-440D-ABBE-47565479D70E}" destId="{1129C77B-46FA-46F4-8968-F6D4B065551F}" srcOrd="0" destOrd="0" presId="urn:microsoft.com/office/officeart/2005/8/layout/vList5"/>
    <dgm:cxn modelId="{FDDEA178-9B4F-4806-85EA-7FDB46978312}" type="presOf" srcId="{888AABCE-4059-487A-92E7-9DF4B5D7487A}" destId="{A72B3B58-0B5B-4730-BA39-C5BC4BA46406}" srcOrd="0" destOrd="0" presId="urn:microsoft.com/office/officeart/2005/8/layout/vList5"/>
    <dgm:cxn modelId="{A213A38A-9D56-42B7-A3C5-4F7906E31220}" type="presOf" srcId="{64CFB63E-50AD-4EE8-AAF8-0AB3F1998FED}" destId="{D585DA90-EF3E-42D3-9603-C49BF9518EDE}" srcOrd="0" destOrd="0" presId="urn:microsoft.com/office/officeart/2005/8/layout/vList5"/>
    <dgm:cxn modelId="{58B30AA3-D838-42A0-81BE-752D7986DEFF}" srcId="{64F50CCD-8D20-4A99-9A0C-4EE5BD2E4C5F}" destId="{888AABCE-4059-487A-92E7-9DF4B5D7487A}" srcOrd="0" destOrd="0" parTransId="{D7895085-B2EF-4690-ABF8-466DAA8E6CD3}" sibTransId="{F4EAB18E-BA81-491A-9756-2F39CCB75E4C}"/>
    <dgm:cxn modelId="{7B69E2AD-4741-4B9E-BD31-048ABA641172}" type="presOf" srcId="{A456D3CD-270A-4CD5-8DAC-9295DA848586}" destId="{65136CB6-DF25-48B8-B952-F8A677F6C5E4}" srcOrd="0" destOrd="0" presId="urn:microsoft.com/office/officeart/2005/8/layout/vList5"/>
    <dgm:cxn modelId="{6BCAE7BC-9040-4597-9D11-B1DD212B81F4}" srcId="{2C386476-8A90-466B-B2BC-723D7AC80D2E}" destId="{3C8DB74D-CCD3-4E19-BDF7-96B73A7D877A}" srcOrd="0" destOrd="0" parTransId="{D33266DF-BC99-4E69-AAF4-9361EEF7AEA6}" sibTransId="{003EA9F5-257F-49D2-9481-1A5F7D782E95}"/>
    <dgm:cxn modelId="{5006ABD8-F6CA-4104-8731-FAB091A1D94C}" type="presOf" srcId="{2C386476-8A90-466B-B2BC-723D7AC80D2E}" destId="{FFAADC92-0E5D-4D23-869B-2DA40C5DB73A}" srcOrd="0" destOrd="0" presId="urn:microsoft.com/office/officeart/2005/8/layout/vList5"/>
    <dgm:cxn modelId="{24C323DB-4067-4D49-95C3-26844B0370C1}" srcId="{C490ACD7-2B47-42AC-B4AC-1FDB8D94F369}" destId="{64F50CCD-8D20-4A99-9A0C-4EE5BD2E4C5F}" srcOrd="0" destOrd="0" parTransId="{52F485D6-D673-411B-A0AF-EE985253E071}" sibTransId="{28A79627-BCBF-4F59-8932-4F585FF513F3}"/>
    <dgm:cxn modelId="{846DC5EE-1BFA-4BFC-80D4-7BBFC8420301}" type="presOf" srcId="{64F50CCD-8D20-4A99-9A0C-4EE5BD2E4C5F}" destId="{2C0707F3-9ACC-4A09-A0C6-62C2048B94C2}" srcOrd="0" destOrd="0" presId="urn:microsoft.com/office/officeart/2005/8/layout/vList5"/>
    <dgm:cxn modelId="{667FCB14-934B-4D92-B0E8-EB49684E79F4}" type="presParOf" srcId="{59D4A7B2-1964-441B-BBAF-948F0C693F07}" destId="{E3B1442A-500D-439B-A3BC-B9E7108680BC}" srcOrd="0" destOrd="0" presId="urn:microsoft.com/office/officeart/2005/8/layout/vList5"/>
    <dgm:cxn modelId="{53915CC2-5830-4533-9A87-33ECBAC6BE04}" type="presParOf" srcId="{E3B1442A-500D-439B-A3BC-B9E7108680BC}" destId="{2C0707F3-9ACC-4A09-A0C6-62C2048B94C2}" srcOrd="0" destOrd="0" presId="urn:microsoft.com/office/officeart/2005/8/layout/vList5"/>
    <dgm:cxn modelId="{29818913-DE6B-4DF7-9329-1C8EE04E58F1}" type="presParOf" srcId="{E3B1442A-500D-439B-A3BC-B9E7108680BC}" destId="{A72B3B58-0B5B-4730-BA39-C5BC4BA46406}" srcOrd="1" destOrd="0" presId="urn:microsoft.com/office/officeart/2005/8/layout/vList5"/>
    <dgm:cxn modelId="{8B4DC78F-16DD-4713-9B7D-772B22D53784}" type="presParOf" srcId="{59D4A7B2-1964-441B-BBAF-948F0C693F07}" destId="{564B7530-C0DA-430F-8A0E-D75C03600A26}" srcOrd="1" destOrd="0" presId="urn:microsoft.com/office/officeart/2005/8/layout/vList5"/>
    <dgm:cxn modelId="{35624752-2829-4C35-9932-91CCB684B676}" type="presParOf" srcId="{59D4A7B2-1964-441B-BBAF-948F0C693F07}" destId="{EDDFA9CE-67C0-494F-B962-683666FACCA1}" srcOrd="2" destOrd="0" presId="urn:microsoft.com/office/officeart/2005/8/layout/vList5"/>
    <dgm:cxn modelId="{16B4A462-6921-4047-95CE-EA1C9DABDD12}" type="presParOf" srcId="{EDDFA9CE-67C0-494F-B962-683666FACCA1}" destId="{1129C77B-46FA-46F4-8968-F6D4B065551F}" srcOrd="0" destOrd="0" presId="urn:microsoft.com/office/officeart/2005/8/layout/vList5"/>
    <dgm:cxn modelId="{07CB8D45-F574-4056-8F80-92E05E2F5A4A}" type="presParOf" srcId="{59D4A7B2-1964-441B-BBAF-948F0C693F07}" destId="{74E6FC24-7063-45C4-A0D7-C4ABD8EC3D86}" srcOrd="3" destOrd="0" presId="urn:microsoft.com/office/officeart/2005/8/layout/vList5"/>
    <dgm:cxn modelId="{AC5096FF-E10D-4C0E-8C8A-D58EFC942D89}" type="presParOf" srcId="{59D4A7B2-1964-441B-BBAF-948F0C693F07}" destId="{B1510D51-CB45-40F5-9345-6B15CC1A9F89}" srcOrd="4" destOrd="0" presId="urn:microsoft.com/office/officeart/2005/8/layout/vList5"/>
    <dgm:cxn modelId="{B4836341-30A4-42C2-BC7A-CAFE9876B530}" type="presParOf" srcId="{B1510D51-CB45-40F5-9345-6B15CC1A9F89}" destId="{FFAADC92-0E5D-4D23-869B-2DA40C5DB73A}" srcOrd="0" destOrd="0" presId="urn:microsoft.com/office/officeart/2005/8/layout/vList5"/>
    <dgm:cxn modelId="{348D507A-3FCF-46E2-88AF-AA6BA109C594}" type="presParOf" srcId="{B1510D51-CB45-40F5-9345-6B15CC1A9F89}" destId="{56E8051E-B555-4F81-87B9-B902046500B8}" srcOrd="1" destOrd="0" presId="urn:microsoft.com/office/officeart/2005/8/layout/vList5"/>
    <dgm:cxn modelId="{E5C1862D-E87A-480A-84FD-F6B26549F2FA}" type="presParOf" srcId="{59D4A7B2-1964-441B-BBAF-948F0C693F07}" destId="{D068DDEE-8CD7-4003-ABF9-D810CBD16455}" srcOrd="5" destOrd="0" presId="urn:microsoft.com/office/officeart/2005/8/layout/vList5"/>
    <dgm:cxn modelId="{90EC2E2C-D7D5-4801-AB36-400519F40C28}" type="presParOf" srcId="{59D4A7B2-1964-441B-BBAF-948F0C693F07}" destId="{B37BFA8C-B7E2-4892-B5EF-C8D6ED5227B4}" srcOrd="6" destOrd="0" presId="urn:microsoft.com/office/officeart/2005/8/layout/vList5"/>
    <dgm:cxn modelId="{AE39C93B-44EC-4CCD-8B3B-AE85D8D6A10E}" type="presParOf" srcId="{B37BFA8C-B7E2-4892-B5EF-C8D6ED5227B4}" destId="{D585DA90-EF3E-42D3-9603-C49BF9518EDE}" srcOrd="0" destOrd="0" presId="urn:microsoft.com/office/officeart/2005/8/layout/vList5"/>
    <dgm:cxn modelId="{90D2ABE2-BFD3-4836-A3DA-D469917C591E}" type="presParOf" srcId="{B37BFA8C-B7E2-4892-B5EF-C8D6ED5227B4}" destId="{65136CB6-DF25-48B8-B952-F8A677F6C5E4}" srcOrd="1" destOrd="0" presId="urn:microsoft.com/office/officeart/2005/8/layout/vList5"/>
    <dgm:cxn modelId="{DE6D7EAD-E532-4F4D-B303-BBFB3F2DDBEC}" type="presParOf" srcId="{59D4A7B2-1964-441B-BBAF-948F0C693F07}" destId="{B88D2C36-86BD-4148-BCB5-546A0F89D7DE}" srcOrd="7" destOrd="0" presId="urn:microsoft.com/office/officeart/2005/8/layout/vList5"/>
    <dgm:cxn modelId="{4FFA62CE-44DD-4006-847B-EC84D9760DD3}" type="presParOf" srcId="{59D4A7B2-1964-441B-BBAF-948F0C693F07}" destId="{710936E5-5520-4DAF-9197-7623B6484392}" srcOrd="8" destOrd="0" presId="urn:microsoft.com/office/officeart/2005/8/layout/vList5"/>
    <dgm:cxn modelId="{2DFB4347-784C-4816-ADBB-FA9E9F6725E3}" type="presParOf" srcId="{710936E5-5520-4DAF-9197-7623B6484392}" destId="{EC33A329-5558-4495-87D9-16B1FFD1C1B0}"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322A4-89FE-46FA-840D-ED1F99D4B39C}"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a:p>
      </dgm:t>
    </dgm:pt>
    <dgm:pt modelId="{CF944963-DADD-4016-8140-15ADD1A5E1AF}">
      <dgm:prSet phldrT="[Text]"/>
      <dgm:spPr/>
      <dgm:t>
        <a:bodyPr/>
        <a:lstStyle/>
        <a:p>
          <a:pPr algn="just">
            <a:lnSpc>
              <a:spcPct val="150000"/>
            </a:lnSpc>
            <a:buNone/>
            <a:defRPr>
              <a:effectLst/>
              <a:latin typeface="Times New Roman" panose="02020603050405020304" pitchFamily="18" charset="0"/>
              <a:cs typeface="Times New Roman" panose="02020603050405020304" pitchFamily="18" charset="0"/>
            </a:defRPr>
          </a:pPr>
          <a:r>
            <a:t>L’éducation et le CNC sont des moteurs du capital humain. L'éducation est considérée comme un moteur de la croissance économique en développant le capital humain.</a:t>
          </a:r>
        </a:p>
      </dgm:t>
    </dgm:pt>
    <dgm:pt modelId="{FD51BABF-3F49-4591-83C1-0E85CB78A4EF}" type="parTrans" cxnId="{10D5B36E-4F82-4D05-96DD-46EEADAB14F4}">
      <dgm:prSet/>
      <dgm:spPr/>
      <dgm:t>
        <a:bodyPr/>
        <a:lstStyle/>
        <a:p>
          <a:endParaRPr/>
        </a:p>
      </dgm:t>
    </dgm:pt>
    <dgm:pt modelId="{EFB0BE8A-B8C9-42A4-9ED4-7AA4F4434E35}" type="sibTrans" cxnId="{10D5B36E-4F82-4D05-96DD-46EEADAB14F4}">
      <dgm:prSet/>
      <dgm:spPr/>
      <dgm:t>
        <a:bodyPr/>
        <a:lstStyle/>
        <a:p>
          <a:endParaRPr/>
        </a:p>
      </dgm:t>
    </dgm:pt>
    <dgm:pt modelId="{7AF75C8A-F437-4C5A-8A1F-7AFBB2374163}">
      <dgm:prSet/>
      <dgm:spPr/>
      <dgm:t>
        <a:bodyPr/>
        <a:lstStyle/>
        <a:p>
          <a:pPr algn="just">
            <a:defRPr>
              <a:latin typeface="Times New Roman" panose="02020603050405020304" pitchFamily="18" charset="0"/>
              <a:cs typeface="Times New Roman" panose="02020603050405020304" pitchFamily="18" charset="0"/>
            </a:defRPr>
          </a:pPr>
          <a:r>
            <a:t>La théorie des processus de normalisation (TNP) permet de réfléchir à la manière dont les différents participants intègrent le nouveau travail dans la pratique quotidienne, y compris leurs rôles, leurs actions et leurs interactions avec les différents participants, et de le maintenir au sein d'un système. </a:t>
          </a:r>
        </a:p>
        <a:p>
          <a:pPr algn="just"/>
          <a:endParaRPr>
            <a:latin typeface="Times New Roman" panose="02020603050405020304" pitchFamily="18" charset="0"/>
            <a:cs typeface="Times New Roman" panose="02020603050405020304" pitchFamily="18" charset="0"/>
          </a:endParaRPr>
        </a:p>
        <a:p>
          <a:pPr algn="just">
            <a:defRPr>
              <a:latin typeface="Times New Roman" panose="02020603050405020304" pitchFamily="18" charset="0"/>
              <a:cs typeface="Times New Roman" panose="02020603050405020304" pitchFamily="18" charset="0"/>
            </a:defRPr>
          </a:pPr>
          <a:r>
            <a:t>Pour que cela se produise, il est nécessaire que les parties prenantes s’engagent pleinement sur le plan cognitif et pratique dans la mise en œuvre d’une nouvelle innovation (Sivakumar, Pan, Choi, Wang, &amp; Yu, 2022). </a:t>
          </a:r>
          <a:endParaRPr>
            <a:latin typeface="Times New Roman" panose="02020603050405020304" pitchFamily="18" charset="0"/>
            <a:cs typeface="Times New Roman" panose="02020603050405020304" pitchFamily="18" charset="0"/>
          </a:endParaRPr>
        </a:p>
      </dgm:t>
    </dgm:pt>
    <dgm:pt modelId="{01E1EA0E-C703-4579-9B68-0CD5BCE5CCF7}" type="parTrans" cxnId="{1CB9BA45-4CC8-46A1-BCC0-5FD69ED5D20E}">
      <dgm:prSet/>
      <dgm:spPr/>
      <dgm:t>
        <a:bodyPr/>
        <a:lstStyle/>
        <a:p>
          <a:endParaRPr/>
        </a:p>
      </dgm:t>
    </dgm:pt>
    <dgm:pt modelId="{C66B84DB-0DDB-4C9C-B223-55F0B86C5577}" type="sibTrans" cxnId="{1CB9BA45-4CC8-46A1-BCC0-5FD69ED5D20E}">
      <dgm:prSet/>
      <dgm:spPr/>
      <dgm:t>
        <a:bodyPr/>
        <a:lstStyle/>
        <a:p>
          <a:endParaRPr/>
        </a:p>
      </dgm:t>
    </dgm:pt>
    <dgm:pt modelId="{38C83FB4-0296-4EB4-8F25-5DB11D0BB2B3}" type="pres">
      <dgm:prSet presAssocID="{B84322A4-89FE-46FA-840D-ED1F99D4B39C}" presName="linearFlow" presStyleCnt="0">
        <dgm:presLayoutVars>
          <dgm:dir/>
          <dgm:resizeHandles val="exact"/>
        </dgm:presLayoutVars>
      </dgm:prSet>
      <dgm:spPr/>
    </dgm:pt>
    <dgm:pt modelId="{2DB75AB0-784B-4C3A-B597-7DAE37DAA2BD}" type="pres">
      <dgm:prSet presAssocID="{CF944963-DADD-4016-8140-15ADD1A5E1AF}" presName="composite" presStyleCnt="0"/>
      <dgm:spPr/>
    </dgm:pt>
    <dgm:pt modelId="{D70B2893-2C9A-42EC-A794-9050D153B336}" type="pres">
      <dgm:prSet presAssocID="{CF944963-DADD-4016-8140-15ADD1A5E1AF}"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716E2CAE-1A37-4F21-9DD5-4EC1FB1FDB71}" type="pres">
      <dgm:prSet presAssocID="{CF944963-DADD-4016-8140-15ADD1A5E1AF}" presName="txShp" presStyleLbl="node1" presStyleIdx="0" presStyleCnt="2">
        <dgm:presLayoutVars>
          <dgm:bulletEnabled val="1"/>
        </dgm:presLayoutVars>
      </dgm:prSet>
      <dgm:spPr/>
    </dgm:pt>
    <dgm:pt modelId="{0711D105-A209-4691-93EB-F07D4E53C563}" type="pres">
      <dgm:prSet presAssocID="{EFB0BE8A-B8C9-42A4-9ED4-7AA4F4434E35}" presName="spacing" presStyleCnt="0"/>
      <dgm:spPr/>
    </dgm:pt>
    <dgm:pt modelId="{28B85598-D18B-4D2D-9CBB-6B1501043F5D}" type="pres">
      <dgm:prSet presAssocID="{7AF75C8A-F437-4C5A-8A1F-7AFBB2374163}" presName="composite" presStyleCnt="0"/>
      <dgm:spPr/>
    </dgm:pt>
    <dgm:pt modelId="{7578D5FE-2966-48E3-8D01-F88F2FA3CFC3}" type="pres">
      <dgm:prSet presAssocID="{7AF75C8A-F437-4C5A-8A1F-7AFBB2374163}" presName="imgShp" presStyleLbl="fgImgPlace1" presStyleIdx="1" presStyleCnt="2"/>
      <dgm:spPr/>
    </dgm:pt>
    <dgm:pt modelId="{34588459-7FAA-4BE8-A62C-6CA2E17FE23D}" type="pres">
      <dgm:prSet presAssocID="{7AF75C8A-F437-4C5A-8A1F-7AFBB2374163}" presName="txShp" presStyleLbl="node1" presStyleIdx="1" presStyleCnt="2">
        <dgm:presLayoutVars>
          <dgm:bulletEnabled val="1"/>
        </dgm:presLayoutVars>
      </dgm:prSet>
      <dgm:spPr/>
    </dgm:pt>
  </dgm:ptLst>
  <dgm:cxnLst>
    <dgm:cxn modelId="{4CFBEA3F-913F-4159-8774-5FA7E474C6E5}" type="presOf" srcId="{B84322A4-89FE-46FA-840D-ED1F99D4B39C}" destId="{38C83FB4-0296-4EB4-8F25-5DB11D0BB2B3}" srcOrd="0" destOrd="0" presId="urn:microsoft.com/office/officeart/2005/8/layout/vList3"/>
    <dgm:cxn modelId="{1CB9BA45-4CC8-46A1-BCC0-5FD69ED5D20E}" srcId="{B84322A4-89FE-46FA-840D-ED1F99D4B39C}" destId="{7AF75C8A-F437-4C5A-8A1F-7AFBB2374163}" srcOrd="1" destOrd="0" parTransId="{01E1EA0E-C703-4579-9B68-0CD5BCE5CCF7}" sibTransId="{C66B84DB-0DDB-4C9C-B223-55F0B86C5577}"/>
    <dgm:cxn modelId="{10D5B36E-4F82-4D05-96DD-46EEADAB14F4}" srcId="{B84322A4-89FE-46FA-840D-ED1F99D4B39C}" destId="{CF944963-DADD-4016-8140-15ADD1A5E1AF}" srcOrd="0" destOrd="0" parTransId="{FD51BABF-3F49-4591-83C1-0E85CB78A4EF}" sibTransId="{EFB0BE8A-B8C9-42A4-9ED4-7AA4F4434E35}"/>
    <dgm:cxn modelId="{77E81B87-1BC3-4371-A913-759509C38334}" type="presOf" srcId="{CF944963-DADD-4016-8140-15ADD1A5E1AF}" destId="{716E2CAE-1A37-4F21-9DD5-4EC1FB1FDB71}" srcOrd="0" destOrd="0" presId="urn:microsoft.com/office/officeart/2005/8/layout/vList3"/>
    <dgm:cxn modelId="{377EBBB5-10A0-4640-8411-DBD207841A69}" type="presOf" srcId="{7AF75C8A-F437-4C5A-8A1F-7AFBB2374163}" destId="{34588459-7FAA-4BE8-A62C-6CA2E17FE23D}" srcOrd="0" destOrd="0" presId="urn:microsoft.com/office/officeart/2005/8/layout/vList3"/>
    <dgm:cxn modelId="{E7251085-5542-4A81-9C89-53DD6A6AC813}" type="presParOf" srcId="{38C83FB4-0296-4EB4-8F25-5DB11D0BB2B3}" destId="{2DB75AB0-784B-4C3A-B597-7DAE37DAA2BD}" srcOrd="0" destOrd="0" presId="urn:microsoft.com/office/officeart/2005/8/layout/vList3"/>
    <dgm:cxn modelId="{CCCEE455-227B-47A9-932C-460EC59194AD}" type="presParOf" srcId="{2DB75AB0-784B-4C3A-B597-7DAE37DAA2BD}" destId="{D70B2893-2C9A-42EC-A794-9050D153B336}" srcOrd="0" destOrd="0" presId="urn:microsoft.com/office/officeart/2005/8/layout/vList3"/>
    <dgm:cxn modelId="{13B79644-6DE8-401A-8943-6A3DE7FC9F73}" type="presParOf" srcId="{2DB75AB0-784B-4C3A-B597-7DAE37DAA2BD}" destId="{716E2CAE-1A37-4F21-9DD5-4EC1FB1FDB71}" srcOrd="1" destOrd="0" presId="urn:microsoft.com/office/officeart/2005/8/layout/vList3"/>
    <dgm:cxn modelId="{4E62C2F5-A6C1-410A-9505-1826A5383C54}" type="presParOf" srcId="{38C83FB4-0296-4EB4-8F25-5DB11D0BB2B3}" destId="{0711D105-A209-4691-93EB-F07D4E53C563}" srcOrd="1" destOrd="0" presId="urn:microsoft.com/office/officeart/2005/8/layout/vList3"/>
    <dgm:cxn modelId="{01D544B2-CCF1-4723-94BD-0CEF764D30F3}" type="presParOf" srcId="{38C83FB4-0296-4EB4-8F25-5DB11D0BB2B3}" destId="{28B85598-D18B-4D2D-9CBB-6B1501043F5D}" srcOrd="2" destOrd="0" presId="urn:microsoft.com/office/officeart/2005/8/layout/vList3"/>
    <dgm:cxn modelId="{0B976359-3AA1-4B56-9E14-4EB673239E1B}" type="presParOf" srcId="{28B85598-D18B-4D2D-9CBB-6B1501043F5D}" destId="{7578D5FE-2966-48E3-8D01-F88F2FA3CFC3}" srcOrd="0" destOrd="0" presId="urn:microsoft.com/office/officeart/2005/8/layout/vList3"/>
    <dgm:cxn modelId="{3D8654E9-36AE-46A0-8054-7DB9FEAC840B}" type="presParOf" srcId="{28B85598-D18B-4D2D-9CBB-6B1501043F5D}" destId="{34588459-7FAA-4BE8-A62C-6CA2E17FE23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2BDEB-C608-404C-A962-EFCBD7D5A2F9}">
      <dsp:nvSpPr>
        <dsp:cNvPr id="0" name=""/>
        <dsp:cNvSpPr/>
      </dsp:nvSpPr>
      <dsp:spPr>
        <a:xfrm>
          <a:off x="0" y="0"/>
          <a:ext cx="10395490" cy="234972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sz="2400" kern="120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defTabSz="1066800">
            <a:lnSpc>
              <a:spcPct val="90000"/>
            </a:lnSpc>
            <a:spcBef>
              <a:spcPct val="0"/>
            </a:spcBef>
            <a:spcAft>
              <a:spcPct val="35000"/>
            </a:spcAft>
            <a:buNone/>
            <a:defRPr>
              <a:latin typeface="Times New Roman" panose="02020603050405020304" pitchFamily="18" charset="0"/>
              <a:ea typeface="Aptos" panose="020B0004020202020204" pitchFamily="34" charset="0"/>
              <a:cs typeface="Times New Roman" panose="02020603050405020304" pitchFamily="18" charset="0"/>
            </a:defRPr>
          </a:pPr>
          <a:r>
            <a:rPr sz="2400" kern="1200">
              <a:effectLst/>
            </a:rPr>
            <a:t>La loi zambienne sur les qualifications no 13 de 2011 et sa loi de remplacement no 8 de 2024 prévoient la réalisation d’études périodiques sur l’incidence du CNC sur l’éducation, la formation et l’emploi. </a:t>
          </a:r>
          <a:endParaRPr sz="2400" kern="120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defTabSz="1066800">
            <a:lnSpc>
              <a:spcPct val="90000"/>
            </a:lnSpc>
            <a:spcBef>
              <a:spcPct val="0"/>
            </a:spcBef>
            <a:spcAft>
              <a:spcPct val="35000"/>
            </a:spcAft>
            <a:buNone/>
          </a:pPr>
          <a:endParaRPr sz="2400" kern="1200"/>
        </a:p>
      </dsp:txBody>
      <dsp:txXfrm>
        <a:off x="2314070" y="0"/>
        <a:ext cx="8081419" cy="2349724"/>
      </dsp:txXfrm>
    </dsp:sp>
    <dsp:sp modelId="{4E06E79E-7C1A-4BA6-A040-60171B75CA38}">
      <dsp:nvSpPr>
        <dsp:cNvPr id="0" name=""/>
        <dsp:cNvSpPr/>
      </dsp:nvSpPr>
      <dsp:spPr>
        <a:xfrm>
          <a:off x="234972" y="234972"/>
          <a:ext cx="2079098" cy="1879779"/>
        </a:xfrm>
        <a:prstGeom prst="roundRect">
          <a:avLst>
            <a:gd name="adj" fmla="val 10000"/>
          </a:avLst>
        </a:prstGeom>
        <a:blipFill rotWithShape="1">
          <a:blip xmlns:r="http://schemas.openxmlformats.org/officeDocument/2006/relationships" r:embed="rId1"/>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EEC0E7-8D50-4223-B5D2-D91443A1C4BC}">
      <dsp:nvSpPr>
        <dsp:cNvPr id="0" name=""/>
        <dsp:cNvSpPr/>
      </dsp:nvSpPr>
      <dsp:spPr>
        <a:xfrm>
          <a:off x="0" y="2463380"/>
          <a:ext cx="10395490" cy="234972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a:solidFill>
                <a:schemeClr val="tx1"/>
              </a:solidFill>
              <a:latin typeface="Times New Roman" panose="02020603050405020304" pitchFamily="18" charset="0"/>
              <a:cs typeface="Times New Roman" panose="02020603050405020304" pitchFamily="18" charset="0"/>
            </a:defRPr>
          </a:pPr>
          <a:r>
            <a:rPr sz="2400" kern="1200"/>
            <a:t>Suivi et évaluation par les institutions des objectifs du plan stratégique.</a:t>
          </a:r>
        </a:p>
        <a:p>
          <a:pPr marL="0" lvl="0" indent="0" algn="l" defTabSz="1066800">
            <a:lnSpc>
              <a:spcPct val="90000"/>
            </a:lnSpc>
            <a:spcBef>
              <a:spcPct val="0"/>
            </a:spcBef>
            <a:spcAft>
              <a:spcPct val="35000"/>
            </a:spcAft>
            <a:buNone/>
          </a:pPr>
          <a:endParaRPr sz="2400" kern="120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defRPr>
              <a:solidFill>
                <a:schemeClr val="tx1"/>
              </a:solidFill>
              <a:latin typeface="Times New Roman" panose="02020603050405020304" pitchFamily="18" charset="0"/>
              <a:cs typeface="Times New Roman" panose="02020603050405020304" pitchFamily="18" charset="0"/>
            </a:defRPr>
          </a:pPr>
          <a:r>
            <a:rPr sz="2400" kern="1200"/>
            <a:t>La mise en œuvre du CNC étant l’un des objectifs du plan stratégique, le suivi et l’évaluation du CNC sont importants pour évaluer ses résultats et sa pertinence.</a:t>
          </a:r>
          <a:endParaRPr sz="2400" kern="1200">
            <a:solidFill>
              <a:schemeClr val="tx1"/>
            </a:solidFill>
            <a:latin typeface="Times New Roman" panose="02020603050405020304" pitchFamily="18" charset="0"/>
            <a:cs typeface="Times New Roman" panose="02020603050405020304" pitchFamily="18" charset="0"/>
          </a:endParaRPr>
        </a:p>
      </dsp:txBody>
      <dsp:txXfrm>
        <a:off x="2314070" y="2463380"/>
        <a:ext cx="8081419" cy="2349724"/>
      </dsp:txXfrm>
    </dsp:sp>
    <dsp:sp modelId="{2AB42156-12BD-492A-87A2-08B0B980D98A}">
      <dsp:nvSpPr>
        <dsp:cNvPr id="0" name=""/>
        <dsp:cNvSpPr/>
      </dsp:nvSpPr>
      <dsp:spPr>
        <a:xfrm>
          <a:off x="234972" y="2819669"/>
          <a:ext cx="2079098" cy="187977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B3B58-0B5B-4730-BA39-C5BC4BA46406}">
      <dsp:nvSpPr>
        <dsp:cNvPr id="0" name=""/>
        <dsp:cNvSpPr/>
      </dsp:nvSpPr>
      <dsp:spPr>
        <a:xfrm rot="5400000">
          <a:off x="5427197" y="-2275333"/>
          <a:ext cx="1007482" cy="558206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889000" rtl="0" eaLnBrk="1" latinLnBrk="0" hangingPunct="1">
            <a:lnSpc>
              <a:spcPct val="90000"/>
            </a:lnSpc>
            <a:spcBef>
              <a:spcPct val="0"/>
            </a:spcBef>
            <a:spcAft>
              <a:spcPct val="15000"/>
            </a:spcAft>
            <a:buFont typeface="Arial" panose="020B0604020202020204" pitchFamily="34" charset="0"/>
            <a:buChar char="•"/>
            <a:defRPr sz="18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defRPr>
          </a:pPr>
          <a:r>
            <a:rPr sz="1600" kern="1200" dirty="0" err="1">
              <a:cs typeface="Times New Roman"/>
            </a:rPr>
            <a:t>Créer</a:t>
          </a:r>
          <a:r>
            <a:rPr sz="1600" kern="1200" dirty="0">
              <a:cs typeface="Times New Roman"/>
            </a:rPr>
            <a:t> un cadre national unique, </a:t>
          </a:r>
          <a:r>
            <a:rPr sz="1600" kern="1200" dirty="0" err="1">
              <a:cs typeface="Times New Roman"/>
            </a:rPr>
            <a:t>cohérent</a:t>
          </a:r>
          <a:r>
            <a:rPr sz="1600" kern="1200" dirty="0">
              <a:cs typeface="Times New Roman"/>
            </a:rPr>
            <a:t> et </a:t>
          </a:r>
          <a:r>
            <a:rPr sz="1600" kern="1200" dirty="0" err="1">
              <a:cs typeface="Times New Roman"/>
            </a:rPr>
            <a:t>intégré</a:t>
          </a:r>
          <a:r>
            <a:rPr sz="1600" kern="1200" dirty="0">
              <a:cs typeface="Times New Roman"/>
            </a:rPr>
            <a:t> des certifications pour les acquis </a:t>
          </a:r>
          <a:r>
            <a:rPr sz="1600" kern="1200" dirty="0" err="1">
              <a:cs typeface="Times New Roman"/>
            </a:rPr>
            <a:t>d’apprentissage</a:t>
          </a:r>
          <a:endParaRPr sz="1600" kern="1200" dirty="0">
            <a:cs typeface="Times New Roman"/>
          </a:endParaRPr>
        </a:p>
      </dsp:txBody>
      <dsp:txXfrm rot="-5400000">
        <a:off x="3139909" y="61136"/>
        <a:ext cx="5532879" cy="909120"/>
      </dsp:txXfrm>
    </dsp:sp>
    <dsp:sp modelId="{2C0707F3-9ACC-4A09-A0C6-62C2048B94C2}">
      <dsp:nvSpPr>
        <dsp:cNvPr id="0" name=""/>
        <dsp:cNvSpPr/>
      </dsp:nvSpPr>
      <dsp:spPr>
        <a:xfrm>
          <a:off x="0" y="2359"/>
          <a:ext cx="3139908" cy="103141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defRPr b="1" i="1">
              <a:effectLst>
                <a:outerShdw blurRad="60007" dist="310007" dir="7680000" sy="30000" kx="1300200" algn="ctr" rotWithShape="0">
                  <a:prstClr val="black">
                    <a:alpha val="32000"/>
                  </a:prstClr>
                </a:outerShdw>
              </a:effectLst>
            </a:defRPr>
          </a:pPr>
          <a:r>
            <a:rPr sz="1600" kern="1200" dirty="0" err="1"/>
            <a:t>Intégration</a:t>
          </a:r>
          <a:endParaRPr sz="1600" kern="1200" dirty="0"/>
        </a:p>
      </dsp:txBody>
      <dsp:txXfrm>
        <a:off x="50349" y="52708"/>
        <a:ext cx="3039210" cy="930713"/>
      </dsp:txXfrm>
    </dsp:sp>
    <dsp:sp modelId="{1129C77B-46FA-46F4-8968-F6D4B065551F}">
      <dsp:nvSpPr>
        <dsp:cNvPr id="0" name=""/>
        <dsp:cNvSpPr/>
      </dsp:nvSpPr>
      <dsp:spPr>
        <a:xfrm>
          <a:off x="0" y="1085341"/>
          <a:ext cx="3139908" cy="103141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i="1">
              <a:effectLst>
                <a:outerShdw blurRad="60007" dist="310007" dir="7680000" sy="30000" kx="1300200" algn="ctr" rotWithShape="0">
                  <a:prstClr val="black">
                    <a:alpha val="32000"/>
                  </a:prstClr>
                </a:outerShdw>
              </a:effectLst>
            </a:defRPr>
          </a:pPr>
          <a:r>
            <a:rPr sz="2900" kern="1200" dirty="0" err="1"/>
            <a:t>Accès</a:t>
          </a:r>
          <a:r>
            <a:rPr sz="2900" kern="1200" dirty="0"/>
            <a:t>, </a:t>
          </a:r>
          <a:r>
            <a:rPr sz="2900" kern="1200" dirty="0" err="1"/>
            <a:t>mobilité</a:t>
          </a:r>
          <a:r>
            <a:rPr sz="2900" kern="1200" dirty="0"/>
            <a:t> et progression</a:t>
          </a:r>
        </a:p>
      </dsp:txBody>
      <dsp:txXfrm>
        <a:off x="50349" y="1135690"/>
        <a:ext cx="3039210" cy="930713"/>
      </dsp:txXfrm>
    </dsp:sp>
    <dsp:sp modelId="{56E8051E-B555-4F81-87B9-B902046500B8}">
      <dsp:nvSpPr>
        <dsp:cNvPr id="0" name=""/>
        <dsp:cNvSpPr/>
      </dsp:nvSpPr>
      <dsp:spPr>
        <a:xfrm rot="5400000">
          <a:off x="5518374" y="-107001"/>
          <a:ext cx="825129" cy="558206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889000" rtl="0" eaLnBrk="1" latinLnBrk="0" hangingPunct="1">
            <a:lnSpc>
              <a:spcPct val="90000"/>
            </a:lnSpc>
            <a:spcBef>
              <a:spcPct val="0"/>
            </a:spcBef>
            <a:spcAft>
              <a:spcPct val="15000"/>
            </a:spcAft>
            <a:buFont typeface="Arial" panose="020B0604020202020204" pitchFamily="34" charset="0"/>
            <a:buChar char="•"/>
            <a:defRPr sz="18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defRPr>
          </a:pPr>
          <a:r>
            <a:rPr sz="1600" kern="1200" dirty="0" err="1">
              <a:cs typeface="Times New Roman"/>
            </a:rPr>
            <a:t>Normaliser</a:t>
          </a:r>
          <a:r>
            <a:rPr sz="1600" kern="1200" dirty="0">
              <a:cs typeface="Times New Roman"/>
            </a:rPr>
            <a:t> et assurer la </a:t>
          </a:r>
          <a:r>
            <a:rPr sz="1600" kern="1200" dirty="0" err="1">
              <a:cs typeface="Times New Roman"/>
            </a:rPr>
            <a:t>qualité</a:t>
          </a:r>
          <a:r>
            <a:rPr sz="1600" kern="1200" dirty="0">
              <a:cs typeface="Times New Roman"/>
            </a:rPr>
            <a:t> de </a:t>
          </a:r>
          <a:r>
            <a:rPr sz="1600" kern="1200" dirty="0" err="1">
              <a:cs typeface="Times New Roman"/>
            </a:rPr>
            <a:t>l'éducation</a:t>
          </a:r>
          <a:r>
            <a:rPr sz="1600" kern="1200" dirty="0">
              <a:cs typeface="Times New Roman"/>
            </a:rPr>
            <a:t> et de la formation</a:t>
          </a:r>
        </a:p>
      </dsp:txBody>
      <dsp:txXfrm rot="-5400000">
        <a:off x="3139909" y="2311743"/>
        <a:ext cx="5541781" cy="744571"/>
      </dsp:txXfrm>
    </dsp:sp>
    <dsp:sp modelId="{FFAADC92-0E5D-4D23-869B-2DA40C5DB73A}">
      <dsp:nvSpPr>
        <dsp:cNvPr id="0" name=""/>
        <dsp:cNvSpPr/>
      </dsp:nvSpPr>
      <dsp:spPr>
        <a:xfrm>
          <a:off x="0" y="2168323"/>
          <a:ext cx="3139908" cy="103141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i="1">
              <a:effectLst>
                <a:outerShdw blurRad="60007" dist="310007" dir="7680000" sy="30000" kx="1300200" algn="ctr" rotWithShape="0">
                  <a:prstClr val="black">
                    <a:alpha val="32000"/>
                  </a:prstClr>
                </a:outerShdw>
              </a:effectLst>
            </a:defRPr>
          </a:pPr>
          <a:r>
            <a:rPr sz="2900" kern="1200" dirty="0" err="1"/>
            <a:t>Qualité</a:t>
          </a:r>
          <a:endParaRPr sz="2900" kern="1200" dirty="0"/>
        </a:p>
      </dsp:txBody>
      <dsp:txXfrm>
        <a:off x="50349" y="2218672"/>
        <a:ext cx="3039210" cy="930713"/>
      </dsp:txXfrm>
    </dsp:sp>
    <dsp:sp modelId="{65136CB6-DF25-48B8-B952-F8A677F6C5E4}">
      <dsp:nvSpPr>
        <dsp:cNvPr id="0" name=""/>
        <dsp:cNvSpPr/>
      </dsp:nvSpPr>
      <dsp:spPr>
        <a:xfrm rot="5400000">
          <a:off x="5518374" y="975981"/>
          <a:ext cx="825129" cy="558206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889000" rtl="0" eaLnBrk="1" latinLnBrk="0" hangingPunct="1">
            <a:lnSpc>
              <a:spcPct val="90000"/>
            </a:lnSpc>
            <a:spcBef>
              <a:spcPct val="0"/>
            </a:spcBef>
            <a:spcAft>
              <a:spcPct val="15000"/>
            </a:spcAft>
            <a:buFont typeface="Arial" panose="020B0604020202020204" pitchFamily="34" charset="0"/>
            <a:buChar char="•"/>
            <a:defRPr sz="18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defRPr>
          </a:pPr>
          <a:r>
            <a:rPr sz="1600" kern="1200" dirty="0">
              <a:cs typeface="Times New Roman"/>
            </a:rPr>
            <a:t>La ZQF </a:t>
          </a:r>
          <a:r>
            <a:rPr sz="1600" kern="1200" dirty="0" err="1">
              <a:cs typeface="Times New Roman"/>
            </a:rPr>
            <a:t>promeut</a:t>
          </a:r>
          <a:r>
            <a:rPr sz="1600" kern="1200" dirty="0">
              <a:cs typeface="Times New Roman"/>
            </a:rPr>
            <a:t> </a:t>
          </a:r>
          <a:r>
            <a:rPr sz="1600" kern="1200" dirty="0" err="1">
              <a:cs typeface="Times New Roman"/>
            </a:rPr>
            <a:t>l'éducation</a:t>
          </a:r>
          <a:r>
            <a:rPr sz="1600" kern="1200" dirty="0">
              <a:cs typeface="Times New Roman"/>
            </a:rPr>
            <a:t>, la formation et les </a:t>
          </a:r>
          <a:r>
            <a:rPr sz="1600" kern="1200" dirty="0" err="1">
              <a:cs typeface="Times New Roman"/>
            </a:rPr>
            <a:t>opportunités</a:t>
          </a:r>
          <a:r>
            <a:rPr sz="1600" kern="1200" dirty="0">
              <a:cs typeface="Times New Roman"/>
            </a:rPr>
            <a:t> </a:t>
          </a:r>
          <a:r>
            <a:rPr sz="1600" kern="1200" dirty="0" err="1">
              <a:cs typeface="Times New Roman"/>
            </a:rPr>
            <a:t>d'emploi</a:t>
          </a:r>
          <a:endParaRPr sz="1600" kern="1200" dirty="0">
            <a:cs typeface="Times New Roman"/>
          </a:endParaRPr>
        </a:p>
      </dsp:txBody>
      <dsp:txXfrm rot="-5400000">
        <a:off x="3139909" y="3394726"/>
        <a:ext cx="5541781" cy="744571"/>
      </dsp:txXfrm>
    </dsp:sp>
    <dsp:sp modelId="{D585DA90-EF3E-42D3-9603-C49BF9518EDE}">
      <dsp:nvSpPr>
        <dsp:cNvPr id="0" name=""/>
        <dsp:cNvSpPr/>
      </dsp:nvSpPr>
      <dsp:spPr>
        <a:xfrm>
          <a:off x="0" y="3251305"/>
          <a:ext cx="3139908" cy="103141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i="1">
              <a:effectLst>
                <a:outerShdw blurRad="60007" dist="310007" dir="7680000" sy="30000" kx="1300200" algn="ctr" rotWithShape="0">
                  <a:prstClr val="black">
                    <a:alpha val="32000"/>
                  </a:prstClr>
                </a:outerShdw>
              </a:effectLst>
            </a:defRPr>
          </a:pPr>
          <a:r>
            <a:rPr sz="2900" kern="1200" dirty="0" err="1"/>
            <a:t>Emploi</a:t>
          </a:r>
          <a:endParaRPr sz="2900" kern="1200" dirty="0"/>
        </a:p>
      </dsp:txBody>
      <dsp:txXfrm>
        <a:off x="50349" y="3301654"/>
        <a:ext cx="3039210" cy="930713"/>
      </dsp:txXfrm>
    </dsp:sp>
    <dsp:sp modelId="{EC33A329-5558-4495-87D9-16B1FFD1C1B0}">
      <dsp:nvSpPr>
        <dsp:cNvPr id="0" name=""/>
        <dsp:cNvSpPr/>
      </dsp:nvSpPr>
      <dsp:spPr>
        <a:xfrm>
          <a:off x="0" y="4334287"/>
          <a:ext cx="3139908" cy="103141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i="1"/>
          </a:pPr>
          <a:r>
            <a:rPr sz="2900" kern="1200" dirty="0"/>
            <a:t>Développement</a:t>
          </a:r>
          <a:endParaRPr sz="2900" b="1" i="1" kern="1200" dirty="0"/>
        </a:p>
      </dsp:txBody>
      <dsp:txXfrm>
        <a:off x="50349" y="4384636"/>
        <a:ext cx="3039210" cy="930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E2CAE-1A37-4F21-9DD5-4EC1FB1FDB71}">
      <dsp:nvSpPr>
        <dsp:cNvPr id="0" name=""/>
        <dsp:cNvSpPr/>
      </dsp:nvSpPr>
      <dsp:spPr>
        <a:xfrm rot="10800000">
          <a:off x="2716524" y="3874"/>
          <a:ext cx="8395172" cy="240780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775" tIns="64770" rIns="120904" bIns="64770" numCol="1" spcCol="1270" anchor="ctr" anchorCtr="0">
          <a:noAutofit/>
        </a:bodyPr>
        <a:lstStyle/>
        <a:p>
          <a:pPr marL="0" lvl="0" indent="0" algn="just" defTabSz="755650">
            <a:lnSpc>
              <a:spcPct val="150000"/>
            </a:lnSpc>
            <a:spcBef>
              <a:spcPct val="0"/>
            </a:spcBef>
            <a:spcAft>
              <a:spcPct val="35000"/>
            </a:spcAft>
            <a:buNone/>
            <a:defRPr>
              <a:effectLst/>
              <a:latin typeface="Times New Roman" panose="02020603050405020304" pitchFamily="18" charset="0"/>
              <a:cs typeface="Times New Roman" panose="02020603050405020304" pitchFamily="18" charset="0"/>
            </a:defRPr>
          </a:pPr>
          <a:r>
            <a:rPr sz="1700" kern="1200"/>
            <a:t>L’éducation et le CNC sont des moteurs du capital humain. L'éducation est considérée comme un moteur de la croissance économique en développant le capital humain.</a:t>
          </a:r>
        </a:p>
      </dsp:txBody>
      <dsp:txXfrm rot="10800000">
        <a:off x="3318475" y="3874"/>
        <a:ext cx="7793221" cy="2407805"/>
      </dsp:txXfrm>
    </dsp:sp>
    <dsp:sp modelId="{D70B2893-2C9A-42EC-A794-9050D153B336}">
      <dsp:nvSpPr>
        <dsp:cNvPr id="0" name=""/>
        <dsp:cNvSpPr/>
      </dsp:nvSpPr>
      <dsp:spPr>
        <a:xfrm>
          <a:off x="1512622" y="3874"/>
          <a:ext cx="2407805" cy="24078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588459-7FAA-4BE8-A62C-6CA2E17FE23D}">
      <dsp:nvSpPr>
        <dsp:cNvPr id="0" name=""/>
        <dsp:cNvSpPr/>
      </dsp:nvSpPr>
      <dsp:spPr>
        <a:xfrm rot="10800000">
          <a:off x="2716524" y="3130427"/>
          <a:ext cx="8395172" cy="240780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775" tIns="64770" rIns="120904" bIns="64770" numCol="1" spcCol="1270" anchor="ctr" anchorCtr="0">
          <a:noAutofit/>
        </a:bodyPr>
        <a:lstStyle/>
        <a:p>
          <a:pPr marL="0" lvl="0" indent="0" algn="just" defTabSz="755650">
            <a:lnSpc>
              <a:spcPct val="90000"/>
            </a:lnSpc>
            <a:spcBef>
              <a:spcPct val="0"/>
            </a:spcBef>
            <a:spcAft>
              <a:spcPct val="35000"/>
            </a:spcAft>
            <a:buNone/>
            <a:defRPr>
              <a:latin typeface="Times New Roman" panose="02020603050405020304" pitchFamily="18" charset="0"/>
              <a:cs typeface="Times New Roman" panose="02020603050405020304" pitchFamily="18" charset="0"/>
            </a:defRPr>
          </a:pPr>
          <a:r>
            <a:rPr sz="1700" kern="1200"/>
            <a:t>La théorie des processus de normalisation (TNP) permet de réfléchir à la manière dont les différents participants intègrent le nouveau travail dans la pratique quotidienne, y compris leurs rôles, leurs actions et leurs interactions avec les différents participants, et de le maintenir au sein d'un système. </a:t>
          </a:r>
        </a:p>
        <a:p>
          <a:pPr marL="0" lvl="0" indent="0" algn="just" defTabSz="755650">
            <a:lnSpc>
              <a:spcPct val="90000"/>
            </a:lnSpc>
            <a:spcBef>
              <a:spcPct val="0"/>
            </a:spcBef>
            <a:spcAft>
              <a:spcPct val="35000"/>
            </a:spcAft>
            <a:buNone/>
          </a:pPr>
          <a:endParaRPr sz="1700" kern="1200">
            <a:latin typeface="Times New Roman" panose="02020603050405020304" pitchFamily="18" charset="0"/>
            <a:cs typeface="Times New Roman" panose="02020603050405020304" pitchFamily="18" charset="0"/>
          </a:endParaRPr>
        </a:p>
        <a:p>
          <a:pPr marL="0" lvl="0" indent="0" algn="just" defTabSz="755650">
            <a:lnSpc>
              <a:spcPct val="90000"/>
            </a:lnSpc>
            <a:spcBef>
              <a:spcPct val="0"/>
            </a:spcBef>
            <a:spcAft>
              <a:spcPct val="35000"/>
            </a:spcAft>
            <a:buNone/>
            <a:defRPr>
              <a:latin typeface="Times New Roman" panose="02020603050405020304" pitchFamily="18" charset="0"/>
              <a:cs typeface="Times New Roman" panose="02020603050405020304" pitchFamily="18" charset="0"/>
            </a:defRPr>
          </a:pPr>
          <a:r>
            <a:rPr sz="1700" kern="1200"/>
            <a:t>Pour que cela se produise, il est nécessaire que les parties prenantes s’engagent pleinement sur le plan cognitif et pratique dans la mise en œuvre d’une nouvelle innovation (Sivakumar, Pan, Choi, Wang, &amp; Yu, 2022). </a:t>
          </a:r>
          <a:endParaRPr sz="1700" kern="1200">
            <a:latin typeface="Times New Roman" panose="02020603050405020304" pitchFamily="18" charset="0"/>
            <a:cs typeface="Times New Roman" panose="02020603050405020304" pitchFamily="18" charset="0"/>
          </a:endParaRPr>
        </a:p>
      </dsp:txBody>
      <dsp:txXfrm rot="10800000">
        <a:off x="3318475" y="3130427"/>
        <a:ext cx="7793221" cy="2407805"/>
      </dsp:txXfrm>
    </dsp:sp>
    <dsp:sp modelId="{7578D5FE-2966-48E3-8D01-F88F2FA3CFC3}">
      <dsp:nvSpPr>
        <dsp:cNvPr id="0" name=""/>
        <dsp:cNvSpPr/>
      </dsp:nvSpPr>
      <dsp:spPr>
        <a:xfrm>
          <a:off x="1512622" y="3130427"/>
          <a:ext cx="2407805" cy="2407805"/>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D56D507D-B26C-4593-8A91-B6DFDDAB34D0}"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435FFABE-5F72-430D-A889-002454ED8404}" type="slidenum">
              <a:rPr lang="en-US" smtClean="0"/>
              <a:t>‹#›</a:t>
            </a:fld>
            <a:endParaRPr lang="en-US"/>
          </a:p>
        </p:txBody>
      </p:sp>
    </p:spTree>
    <p:extLst>
      <p:ext uri="{BB962C8B-B14F-4D97-AF65-F5344CB8AC3E}">
        <p14:creationId xmlns:p14="http://schemas.microsoft.com/office/powerpoint/2010/main" val="392175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2837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5750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09869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t>Cliquez pour modifier le style de titre principal</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994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9701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t>Cliquez pour modifier le style de titre principal</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27104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82249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16714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6703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1764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7/29/2025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7149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anchor="t">
            <a:normAutofit/>
          </a:bodyPr>
          <a:lstStyle/>
          <a:p>
            <a:r>
              <a:t>Cliquez pour modifier le style de titre principal</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a:normAutofit/>
          </a:bodyPr>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anchor="ctr"/>
          <a:lstStyle>
            <a:lvl1pPr algn="l">
              <a:defRPr sz="900" b="1" cap="all" baseline="0">
                <a:solidFill>
                  <a:schemeClr val="tx1"/>
                </a:solidFill>
              </a:defRPr>
            </a:lvl1pPr>
          </a:lstStyle>
          <a:p>
            <a:fld id="{0D4E46AA-1EC0-4433-9956-E798E94A6FB7}" type="datetimeFigureOut">
              <a:rPr lang="en-US" smtClean="0"/>
              <a:t>7/29/2025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anchor="ctr"/>
          <a:lstStyle>
            <a:lvl1pPr algn="r">
              <a:defRPr sz="900" b="1" cap="all" baseline="0">
                <a:solidFill>
                  <a:schemeClr val="tx1"/>
                </a:solidFill>
              </a:defRPr>
            </a:lvl1pPr>
          </a:lstStyle>
          <a:p>
            <a:endParaRP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anchor="ctr"/>
          <a:lstStyle>
            <a:lvl1pPr algn="r">
              <a:defRPr sz="900" b="1" cap="all" baseline="0">
                <a:solidFill>
                  <a:schemeClr val="tx1"/>
                </a:solidFill>
              </a:defRPr>
            </a:lvl1pPr>
          </a:lstStyle>
          <a:p>
            <a:fld id="{70C38C08-47C7-4847-B0BE-B9D8DEEB3D1B}"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480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AQA POWERPOINT TEMPLETE-01.png">
            <a:extLst>
              <a:ext uri="{FF2B5EF4-FFF2-40B4-BE49-F238E27FC236}">
                <a16:creationId xmlns:a16="http://schemas.microsoft.com/office/drawing/2014/main" id="{ABFECA94-8B22-EF66-64DB-E14806D9C935}"/>
              </a:ext>
            </a:extLst>
          </p:cNvPr>
          <p:cNvPicPr>
            <a:picLocks noChangeAspect="1"/>
          </p:cNvPicPr>
          <p:nvPr/>
        </p:nvPicPr>
        <p:blipFill rotWithShape="1">
          <a:blip r:embed="rId2">
            <a:extLst>
              <a:ext uri="{28A0092B-C50C-407E-A947-70E740481C1C}">
                <a14:useLocalDpi xmlns:a14="http://schemas.microsoft.com/office/drawing/2010/main" val="0"/>
              </a:ext>
            </a:extLst>
          </a:blip>
          <a:srcRect l="16970" t="23959" r="17727" b="19110"/>
          <a:stretch/>
        </p:blipFill>
        <p:spPr>
          <a:xfrm>
            <a:off x="845978" y="402631"/>
            <a:ext cx="5189513" cy="2376054"/>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69903476-BCB6-4BDA-223B-6C4874C33BD4}"/>
              </a:ext>
            </a:extLst>
          </p:cNvPr>
          <p:cNvSpPr txBox="1">
            <a:spLocks/>
          </p:cNvSpPr>
          <p:nvPr/>
        </p:nvSpPr>
        <p:spPr>
          <a:xfrm>
            <a:off x="1531517" y="2694709"/>
            <a:ext cx="9226375" cy="906907"/>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defRPr sz="3600" b="1">
                <a:solidFill>
                  <a:srgbClr val="004990"/>
                </a:solidFill>
                <a:latin typeface="Times New Roman" panose="02020603050405020304" pitchFamily="18" charset="0"/>
                <a:cs typeface="Times New Roman" panose="02020603050405020304" pitchFamily="18" charset="0"/>
              </a:defRPr>
            </a:pPr>
            <a:r>
              <a:t>Étude sur l'impact du cadre national des certifications sur l'éducation, la formation et l'emploi en Zambie de 2016 à 2024</a:t>
            </a:r>
            <a:endParaRPr sz="3600" b="1">
              <a:solidFill>
                <a:srgbClr val="004990"/>
              </a:solidFill>
              <a:latin typeface="Times New Roman" panose="02020603050405020304" pitchFamily="18" charset="0"/>
              <a:cs typeface="Times New Roman" panose="02020603050405020304" pitchFamily="18" charset="0"/>
            </a:endParaRPr>
          </a:p>
          <a:p>
            <a:pPr algn="ctr"/>
            <a:endParaRPr sz="2400">
              <a:solidFill>
                <a:srgbClr val="004990"/>
              </a:solidFill>
              <a:latin typeface="Times New Roman" panose="02020603050405020304" pitchFamily="18" charset="0"/>
              <a:cs typeface="Times New Roman" panose="02020603050405020304" pitchFamily="18" charset="0"/>
            </a:endParaRPr>
          </a:p>
          <a:p>
            <a:pPr algn="ctr">
              <a:defRPr sz="2400">
                <a:solidFill>
                  <a:srgbClr val="004990"/>
                </a:solidFill>
                <a:latin typeface="Times New Roman" panose="02020603050405020304" pitchFamily="18" charset="0"/>
                <a:cs typeface="Times New Roman" panose="02020603050405020304" pitchFamily="18" charset="0"/>
              </a:defRPr>
            </a:pPr>
            <a:r>
              <a:t>Jéricho Kashiya</a:t>
            </a:r>
          </a:p>
          <a:p>
            <a:pPr algn="ctr">
              <a:defRPr sz="2400">
                <a:solidFill>
                  <a:srgbClr val="004990"/>
                </a:solidFill>
                <a:latin typeface="Times New Roman" panose="02020603050405020304" pitchFamily="18" charset="0"/>
                <a:cs typeface="Times New Roman" panose="02020603050405020304" pitchFamily="18" charset="0"/>
              </a:defRPr>
            </a:pPr>
            <a:r>
              <a:t>5e Forum continental de l'ACQF</a:t>
            </a:r>
            <a:br/>
            <a:r>
              <a:t>Johannesburg – Afrique du Sud</a:t>
            </a:r>
          </a:p>
          <a:p>
            <a:pPr algn="ctr">
              <a:defRPr sz="2400">
                <a:solidFill>
                  <a:srgbClr val="004990"/>
                </a:solidFill>
                <a:latin typeface="Times New Roman" panose="02020603050405020304" pitchFamily="18" charset="0"/>
                <a:cs typeface="Times New Roman" panose="02020603050405020304" pitchFamily="18" charset="0"/>
              </a:defRPr>
            </a:pPr>
            <a:r>
              <a:t>Juillet 2025</a:t>
            </a:r>
            <a:endParaRPr sz="2400">
              <a:latin typeface="Times New Roman" panose="02020603050405020304" pitchFamily="18" charset="0"/>
              <a:cs typeface="Times New Roman" panose="02020603050405020304" pitchFamily="18" charset="0"/>
            </a:endParaRPr>
          </a:p>
          <a:p>
            <a:pPr algn="ctr"/>
            <a:endParaRPr>
              <a:solidFill>
                <a:srgbClr val="004990"/>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A8DBCD4-1CCC-D30B-FC2E-FA4C41DAB269}"/>
              </a:ext>
            </a:extLst>
          </p:cNvPr>
          <p:cNvPicPr>
            <a:picLocks noChangeAspect="1"/>
          </p:cNvPicPr>
          <p:nvPr/>
        </p:nvPicPr>
        <p:blipFill>
          <a:blip r:embed="rId3">
            <a:alphaModFix amt="85000"/>
          </a:blip>
          <a:stretch>
            <a:fillRect/>
          </a:stretch>
        </p:blipFill>
        <p:spPr>
          <a:xfrm>
            <a:off x="10785601" y="-1"/>
            <a:ext cx="1406399" cy="1870365"/>
          </a:xfrm>
          <a:prstGeom prst="rect">
            <a:avLst/>
          </a:prstGeom>
        </p:spPr>
      </p:pic>
      <p:pic>
        <p:nvPicPr>
          <p:cNvPr id="12" name="Picture 11">
            <a:extLst>
              <a:ext uri="{FF2B5EF4-FFF2-40B4-BE49-F238E27FC236}">
                <a16:creationId xmlns:a16="http://schemas.microsoft.com/office/drawing/2014/main" id="{E6323B5C-FF19-1E8B-B1B4-45F8746998D8}"/>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Tree>
    <p:extLst>
      <p:ext uri="{BB962C8B-B14F-4D97-AF65-F5344CB8AC3E}">
        <p14:creationId xmlns:p14="http://schemas.microsoft.com/office/powerpoint/2010/main" val="389595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536848" y="-38266"/>
            <a:ext cx="9149067" cy="61555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Méthodologie de recherche</a:t>
            </a:r>
            <a:endParaRPr sz="340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739D04-8586-0A9E-6487-9B2893189466}"/>
              </a:ext>
            </a:extLst>
          </p:cNvPr>
          <p:cNvSpPr txBox="1"/>
          <p:nvPr/>
        </p:nvSpPr>
        <p:spPr>
          <a:xfrm>
            <a:off x="869370" y="783490"/>
            <a:ext cx="5859794" cy="6247864"/>
          </a:xfrm>
          <a:prstGeom prst="rect">
            <a:avLst/>
          </a:prstGeom>
          <a:noFill/>
        </p:spPr>
        <p:txBody>
          <a:bodyPr wrap="square">
            <a:spAutoFit/>
          </a:bodyPr>
          <a:lstStyle/>
          <a:p>
            <a:pPr marL="342900" indent="-342900" algn="just">
              <a:buFont typeface="Arial" panose="020B0604020202020204" pitchFamily="34" charset="0"/>
              <a:buChar char="•"/>
              <a:defRPr sz="1600">
                <a:latin typeface="Times New Roman" panose="02020603050405020304" pitchFamily="18" charset="0"/>
                <a:ea typeface="Cambria" panose="02040503050406030204" pitchFamily="18" charset="0"/>
                <a:cs typeface="Times New Roman" panose="02020603050405020304" pitchFamily="18" charset="0"/>
              </a:defRPr>
            </a:pPr>
            <a:r>
              <a:t>Une méthodologie mixte de méthodes et de techniques qualitatives et quantitatives a été utilisée pour trianguler les sources d'information et de données. </a:t>
            </a:r>
          </a:p>
          <a:p>
            <a:pPr marL="342900" indent="-342900" algn="just">
              <a:buFont typeface="Arial" panose="020B0604020202020204" pitchFamily="34" charset="0"/>
              <a:buChar char="•"/>
            </a:pPr>
            <a:endParaRPr sz="160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defRPr sz="1600">
                <a:latin typeface="Times New Roman" panose="02020603050405020304" pitchFamily="18" charset="0"/>
                <a:ea typeface="Cambria" panose="02040503050406030204" pitchFamily="18" charset="0"/>
                <a:cs typeface="Times New Roman" panose="02020603050405020304" pitchFamily="18" charset="0"/>
              </a:defRPr>
            </a:pPr>
            <a:r>
              <a:t>La recherche a comporté un examen documentaire, une analyse des données secondaires et une entrevue pour recueillir des données primaires.</a:t>
            </a:r>
          </a:p>
          <a:p>
            <a:pPr marL="342900" indent="-342900" algn="just">
              <a:buFont typeface="Arial" panose="020B0604020202020204" pitchFamily="34" charset="0"/>
              <a:buChar char="•"/>
            </a:pPr>
            <a:endParaRPr sz="160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defRPr sz="1600">
                <a:effectLst/>
                <a:latin typeface="Times New Roman" panose="02020603050405020304" pitchFamily="18" charset="0"/>
                <a:ea typeface="Calibri" panose="020F0502020204030204" pitchFamily="34" charset="0"/>
                <a:cs typeface="Times New Roman" panose="02020603050405020304" pitchFamily="18" charset="0"/>
              </a:defRPr>
            </a:pPr>
            <a:r>
              <a:t>Les données quantitatives ont montré des statistiques, tandis que les données qualitatives ont fourni des informations sur la sensibilisation et les perceptions des parties prenantes.</a:t>
            </a:r>
          </a:p>
          <a:p>
            <a:pPr marL="342900" indent="-342900" algn="just">
              <a:buFont typeface="Arial" panose="020B0604020202020204" pitchFamily="34" charset="0"/>
              <a:buChar char="•"/>
            </a:pPr>
            <a:endParaRPr sz="160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defRPr sz="1600">
                <a:effectLst/>
                <a:latin typeface="Times New Roman" panose="02020603050405020304" pitchFamily="18" charset="0"/>
                <a:ea typeface="Calibri" panose="020F0502020204030204" pitchFamily="34" charset="0"/>
                <a:cs typeface="Times New Roman" panose="02020603050405020304" pitchFamily="18" charset="0"/>
              </a:defRPr>
            </a:pPr>
            <a:r>
              <a:t>L'échantillonnage intentionnel a été appliqué pour identifier la population, qui comprenait des individus clés de: </a:t>
            </a:r>
          </a:p>
          <a:p>
            <a:pPr marL="342900" indent="-342900" algn="just">
              <a:buFont typeface="+mj-lt"/>
              <a:buAutoNum type="arabicPeriod"/>
              <a:defRPr sz="1600">
                <a:effectLst/>
                <a:latin typeface="Times New Roman" panose="02020603050405020304" pitchFamily="18" charset="0"/>
                <a:ea typeface="Calibri" panose="020F0502020204030204" pitchFamily="34" charset="0"/>
                <a:cs typeface="Times New Roman" panose="02020603050405020304" pitchFamily="18" charset="0"/>
              </a:defRPr>
            </a:pPr>
            <a:r>
              <a:t>Institutions gouvernementales, </a:t>
            </a:r>
          </a:p>
          <a:p>
            <a:pPr marL="342900" indent="-342900" algn="just">
              <a:buFont typeface="+mj-lt"/>
              <a:buAutoNum type="arabicPeriod"/>
              <a:defRPr sz="1600">
                <a:effectLst/>
                <a:latin typeface="Times New Roman" panose="02020603050405020304" pitchFamily="18" charset="0"/>
                <a:ea typeface="Calibri" panose="020F0502020204030204" pitchFamily="34" charset="0"/>
                <a:cs typeface="Times New Roman" panose="02020603050405020304" pitchFamily="18" charset="0"/>
              </a:defRPr>
            </a:pPr>
            <a:r>
              <a:t>les organisations de la société civile, </a:t>
            </a:r>
          </a:p>
          <a:p>
            <a:pPr marL="342900" indent="-342900" algn="just">
              <a:buFont typeface="+mj-lt"/>
              <a:buAutoNum type="arabicPeriod"/>
              <a:defRPr sz="1600">
                <a:effectLst/>
                <a:latin typeface="Times New Roman" panose="02020603050405020304" pitchFamily="18" charset="0"/>
                <a:ea typeface="Calibri" panose="020F0502020204030204" pitchFamily="34" charset="0"/>
                <a:cs typeface="Times New Roman" panose="02020603050405020304" pitchFamily="18" charset="0"/>
              </a:defRPr>
            </a:pPr>
            <a:r>
              <a:t>les établissements d'enseignement supérieur,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rPr>
                <a:effectLst/>
              </a:rPr>
              <a:t>Vocationa</a:t>
            </a:r>
            <a:r>
              <a:t>l Institutions,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Organismes d'examen étrangers</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les organisations d'employeurs,</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Entreprises commerciales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Étudiants,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Écoles primaires et secondaires,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Experts en éducation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Associations professionnelles, </a:t>
            </a:r>
          </a:p>
          <a:p>
            <a:pPr marL="342900" indent="-342900" algn="just">
              <a:buFont typeface="+mj-lt"/>
              <a:buAutoNum type="arabicPeriod"/>
              <a:defRPr sz="1600">
                <a:latin typeface="Times New Roman" panose="02020603050405020304" pitchFamily="18" charset="0"/>
                <a:ea typeface="Calibri" panose="020F0502020204030204" pitchFamily="34" charset="0"/>
                <a:cs typeface="Times New Roman" panose="02020603050405020304" pitchFamily="18" charset="0"/>
              </a:defRPr>
            </a:pPr>
            <a:r>
              <a:t>et les organismes de réglementation professionnels. </a:t>
            </a:r>
          </a:p>
        </p:txBody>
      </p:sp>
      <p:grpSp>
        <p:nvGrpSpPr>
          <p:cNvPr id="4" name="Group 3">
            <a:extLst>
              <a:ext uri="{FF2B5EF4-FFF2-40B4-BE49-F238E27FC236}">
                <a16:creationId xmlns:a16="http://schemas.microsoft.com/office/drawing/2014/main" id="{772C9622-8071-6F6C-54AC-FA9419385E49}"/>
              </a:ext>
            </a:extLst>
          </p:cNvPr>
          <p:cNvGrpSpPr/>
          <p:nvPr/>
        </p:nvGrpSpPr>
        <p:grpSpPr>
          <a:xfrm>
            <a:off x="6232076" y="1540361"/>
            <a:ext cx="5959924" cy="4347254"/>
            <a:chOff x="2993185" y="2043032"/>
            <a:chExt cx="6205631" cy="4524536"/>
          </a:xfrm>
          <a:effectLst/>
        </p:grpSpPr>
        <p:sp>
          <p:nvSpPr>
            <p:cNvPr id="6" name="Isosceles Triangle 5">
              <a:extLst>
                <a:ext uri="{FF2B5EF4-FFF2-40B4-BE49-F238E27FC236}">
                  <a16:creationId xmlns:a16="http://schemas.microsoft.com/office/drawing/2014/main" id="{049DA0EF-EE6F-7751-8FED-3740287382E8}"/>
                </a:ext>
              </a:extLst>
            </p:cNvPr>
            <p:cNvSpPr/>
            <p:nvPr/>
          </p:nvSpPr>
          <p:spPr>
            <a:xfrm>
              <a:off x="4305302" y="2896901"/>
              <a:ext cx="3734554" cy="32194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0" name="Isosceles Triangle 9">
              <a:extLst>
                <a:ext uri="{FF2B5EF4-FFF2-40B4-BE49-F238E27FC236}">
                  <a16:creationId xmlns:a16="http://schemas.microsoft.com/office/drawing/2014/main" id="{325238F9-391F-9C89-A9E2-1F24743A9EDB}"/>
                </a:ext>
              </a:extLst>
            </p:cNvPr>
            <p:cNvSpPr/>
            <p:nvPr/>
          </p:nvSpPr>
          <p:spPr>
            <a:xfrm>
              <a:off x="4860463" y="2043032"/>
              <a:ext cx="2624231" cy="2262268"/>
            </a:xfrm>
            <a:prstGeom prst="triangl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1" name="Isosceles Triangle 10">
              <a:extLst>
                <a:ext uri="{FF2B5EF4-FFF2-40B4-BE49-F238E27FC236}">
                  <a16:creationId xmlns:a16="http://schemas.microsoft.com/office/drawing/2014/main" id="{3FC9D7A1-62BE-D1DE-B9E7-89EE857A7390}"/>
                </a:ext>
              </a:extLst>
            </p:cNvPr>
            <p:cNvSpPr/>
            <p:nvPr/>
          </p:nvSpPr>
          <p:spPr>
            <a:xfrm>
              <a:off x="2993185" y="4305300"/>
              <a:ext cx="2624231" cy="2262268"/>
            </a:xfrm>
            <a:prstGeom prst="triangle">
              <a:avLst/>
            </a:prstGeom>
            <a:solidFill>
              <a:schemeClr val="accent4">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2" name="Isosceles Triangle 11">
              <a:extLst>
                <a:ext uri="{FF2B5EF4-FFF2-40B4-BE49-F238E27FC236}">
                  <a16:creationId xmlns:a16="http://schemas.microsoft.com/office/drawing/2014/main" id="{0CD3ACB4-90C6-F2B3-64E7-57D3313EA81D}"/>
                </a:ext>
              </a:extLst>
            </p:cNvPr>
            <p:cNvSpPr/>
            <p:nvPr/>
          </p:nvSpPr>
          <p:spPr>
            <a:xfrm>
              <a:off x="6574585" y="4305300"/>
              <a:ext cx="2624231" cy="2262268"/>
            </a:xfrm>
            <a:prstGeom prst="triangle">
              <a:avLst/>
            </a:prstGeom>
            <a:solidFill>
              <a:schemeClr val="accent3">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3" name="Freeform: Shape 12">
              <a:extLst>
                <a:ext uri="{FF2B5EF4-FFF2-40B4-BE49-F238E27FC236}">
                  <a16:creationId xmlns:a16="http://schemas.microsoft.com/office/drawing/2014/main" id="{1053CE41-6A4B-364A-B1C3-61AF5932EB08}"/>
                </a:ext>
              </a:extLst>
            </p:cNvPr>
            <p:cNvSpPr/>
            <p:nvPr/>
          </p:nvSpPr>
          <p:spPr>
            <a:xfrm>
              <a:off x="5355708" y="2896901"/>
              <a:ext cx="1633742" cy="1408399"/>
            </a:xfrm>
            <a:custGeom>
              <a:avLst/>
              <a:gdLst>
                <a:gd name="connsiteX0" fmla="*/ 816871 w 1633742"/>
                <a:gd name="connsiteY0" fmla="*/ 0 h 1408399"/>
                <a:gd name="connsiteX1" fmla="*/ 1633742 w 1633742"/>
                <a:gd name="connsiteY1" fmla="*/ 1408399 h 1408399"/>
                <a:gd name="connsiteX2" fmla="*/ 0 w 1633742"/>
                <a:gd name="connsiteY2" fmla="*/ 1408399 h 1408399"/>
                <a:gd name="connsiteX3" fmla="*/ 816871 w 1633742"/>
                <a:gd name="connsiteY3" fmla="*/ 0 h 1408399"/>
              </a:gdLst>
              <a:ahLst/>
              <a:cxnLst>
                <a:cxn ang="0">
                  <a:pos x="connsiteX0" y="connsiteY0"/>
                </a:cxn>
                <a:cxn ang="0">
                  <a:pos x="connsiteX1" y="connsiteY1"/>
                </a:cxn>
                <a:cxn ang="0">
                  <a:pos x="connsiteX2" y="connsiteY2"/>
                </a:cxn>
                <a:cxn ang="0">
                  <a:pos x="connsiteX3" y="connsiteY3"/>
                </a:cxn>
              </a:cxnLst>
              <a:rect l="l" t="t" r="r" b="b"/>
              <a:pathLst>
                <a:path w="1633742" h="1408399">
                  <a:moveTo>
                    <a:pt x="816871" y="0"/>
                  </a:moveTo>
                  <a:lnTo>
                    <a:pt x="1633742" y="1408399"/>
                  </a:lnTo>
                  <a:lnTo>
                    <a:pt x="0" y="1408399"/>
                  </a:lnTo>
                  <a:lnTo>
                    <a:pt x="81687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4" name="Freeform: Shape 13">
              <a:extLst>
                <a:ext uri="{FF2B5EF4-FFF2-40B4-BE49-F238E27FC236}">
                  <a16:creationId xmlns:a16="http://schemas.microsoft.com/office/drawing/2014/main" id="{2C1439BA-9D0C-8DFA-1723-E9F7BA8CF32B}"/>
                </a:ext>
              </a:extLst>
            </p:cNvPr>
            <p:cNvSpPr/>
            <p:nvPr/>
          </p:nvSpPr>
          <p:spPr>
            <a:xfrm>
              <a:off x="6836296" y="5078792"/>
              <a:ext cx="1203561" cy="1037552"/>
            </a:xfrm>
            <a:custGeom>
              <a:avLst/>
              <a:gdLst>
                <a:gd name="connsiteX0" fmla="*/ 601781 w 1203561"/>
                <a:gd name="connsiteY0" fmla="*/ 0 h 1037552"/>
                <a:gd name="connsiteX1" fmla="*/ 1203561 w 1203561"/>
                <a:gd name="connsiteY1" fmla="*/ 1037552 h 1037552"/>
                <a:gd name="connsiteX2" fmla="*/ 0 w 1203561"/>
                <a:gd name="connsiteY2" fmla="*/ 1037552 h 1037552"/>
                <a:gd name="connsiteX3" fmla="*/ 601781 w 1203561"/>
                <a:gd name="connsiteY3" fmla="*/ 0 h 1037552"/>
              </a:gdLst>
              <a:ahLst/>
              <a:cxnLst>
                <a:cxn ang="0">
                  <a:pos x="connsiteX0" y="connsiteY0"/>
                </a:cxn>
                <a:cxn ang="0">
                  <a:pos x="connsiteX1" y="connsiteY1"/>
                </a:cxn>
                <a:cxn ang="0">
                  <a:pos x="connsiteX2" y="connsiteY2"/>
                </a:cxn>
                <a:cxn ang="0">
                  <a:pos x="connsiteX3" y="connsiteY3"/>
                </a:cxn>
              </a:cxnLst>
              <a:rect l="l" t="t" r="r" b="b"/>
              <a:pathLst>
                <a:path w="1203561" h="1037552">
                  <a:moveTo>
                    <a:pt x="601781" y="0"/>
                  </a:moveTo>
                  <a:lnTo>
                    <a:pt x="1203561" y="1037552"/>
                  </a:lnTo>
                  <a:lnTo>
                    <a:pt x="0" y="1037552"/>
                  </a:lnTo>
                  <a:lnTo>
                    <a:pt x="60178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5" name="Freeform: Shape 14">
              <a:extLst>
                <a:ext uri="{FF2B5EF4-FFF2-40B4-BE49-F238E27FC236}">
                  <a16:creationId xmlns:a16="http://schemas.microsoft.com/office/drawing/2014/main" id="{F98E689D-4B16-5AEA-964E-39FB9DE23F36}"/>
                </a:ext>
              </a:extLst>
            </p:cNvPr>
            <p:cNvSpPr/>
            <p:nvPr/>
          </p:nvSpPr>
          <p:spPr>
            <a:xfrm>
              <a:off x="4305302" y="5210823"/>
              <a:ext cx="1050404" cy="905521"/>
            </a:xfrm>
            <a:custGeom>
              <a:avLst/>
              <a:gdLst>
                <a:gd name="connsiteX0" fmla="*/ 525202 w 1050404"/>
                <a:gd name="connsiteY0" fmla="*/ 0 h 905521"/>
                <a:gd name="connsiteX1" fmla="*/ 1050404 w 1050404"/>
                <a:gd name="connsiteY1" fmla="*/ 905521 h 905521"/>
                <a:gd name="connsiteX2" fmla="*/ 0 w 1050404"/>
                <a:gd name="connsiteY2" fmla="*/ 905521 h 905521"/>
                <a:gd name="connsiteX3" fmla="*/ 525202 w 1050404"/>
                <a:gd name="connsiteY3" fmla="*/ 0 h 905521"/>
              </a:gdLst>
              <a:ahLst/>
              <a:cxnLst>
                <a:cxn ang="0">
                  <a:pos x="connsiteX0" y="connsiteY0"/>
                </a:cxn>
                <a:cxn ang="0">
                  <a:pos x="connsiteX1" y="connsiteY1"/>
                </a:cxn>
                <a:cxn ang="0">
                  <a:pos x="connsiteX2" y="connsiteY2"/>
                </a:cxn>
                <a:cxn ang="0">
                  <a:pos x="connsiteX3" y="connsiteY3"/>
                </a:cxn>
              </a:cxnLst>
              <a:rect l="l" t="t" r="r" b="b"/>
              <a:pathLst>
                <a:path w="1050404" h="905521">
                  <a:moveTo>
                    <a:pt x="525202" y="0"/>
                  </a:moveTo>
                  <a:lnTo>
                    <a:pt x="1050404" y="905521"/>
                  </a:lnTo>
                  <a:lnTo>
                    <a:pt x="0" y="905521"/>
                  </a:lnTo>
                  <a:lnTo>
                    <a:pt x="52520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a:p>
          </p:txBody>
        </p:sp>
        <p:sp>
          <p:nvSpPr>
            <p:cNvPr id="16" name="TextBox 15">
              <a:extLst>
                <a:ext uri="{FF2B5EF4-FFF2-40B4-BE49-F238E27FC236}">
                  <a16:creationId xmlns:a16="http://schemas.microsoft.com/office/drawing/2014/main" id="{92803ECE-8107-3F3F-4DCE-D3F4F05649A6}"/>
                </a:ext>
              </a:extLst>
            </p:cNvPr>
            <p:cNvSpPr txBox="1"/>
            <p:nvPr/>
          </p:nvSpPr>
          <p:spPr>
            <a:xfrm>
              <a:off x="5546082" y="3854076"/>
              <a:ext cx="1168911" cy="307777"/>
            </a:xfrm>
            <a:prstGeom prst="rect">
              <a:avLst/>
            </a:prstGeom>
            <a:noFill/>
          </p:spPr>
          <p:txBody>
            <a:bodyPr wrap="none">
              <a:spAutoFit/>
            </a:bodyPr>
            <a:lstStyle/>
            <a:p>
              <a:pPr algn="ctr">
                <a:defRPr sz="1400" b="1">
                  <a:latin typeface="Times New Roman" panose="02020603050405020304" pitchFamily="18" charset="0"/>
                  <a:ea typeface="Open Sans" panose="020B0606030504020204" pitchFamily="34" charset="0"/>
                  <a:cs typeface="Times New Roman" panose="02020603050405020304" pitchFamily="18" charset="0"/>
                </a:defRPr>
              </a:pPr>
              <a:r>
                <a:t>Examen documentaire</a:t>
              </a:r>
              <a:endParaRPr sz="1400" b="1">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E014594-A716-D9E5-93E8-2A1EC373F1F6}"/>
                </a:ext>
              </a:extLst>
            </p:cNvPr>
            <p:cNvSpPr txBox="1"/>
            <p:nvPr/>
          </p:nvSpPr>
          <p:spPr>
            <a:xfrm>
              <a:off x="4264676" y="5874438"/>
              <a:ext cx="1131655" cy="307777"/>
            </a:xfrm>
            <a:prstGeom prst="rect">
              <a:avLst/>
            </a:prstGeom>
            <a:noFill/>
          </p:spPr>
          <p:txBody>
            <a:bodyPr wrap="none">
              <a:spAutoFit/>
            </a:bodyPr>
            <a:lstStyle/>
            <a:p>
              <a:pPr algn="ctr">
                <a:defRPr sz="1400" b="1">
                  <a:latin typeface="Open Sans" panose="020B0606030504020204" pitchFamily="34" charset="0"/>
                  <a:ea typeface="Open Sans" panose="020B0606030504020204" pitchFamily="34" charset="0"/>
                  <a:cs typeface="Open Sans" panose="020B0606030504020204" pitchFamily="34" charset="0"/>
                </a:defRPr>
              </a:pPr>
              <a:r>
                <a:t>Entretiens</a:t>
              </a:r>
              <a:endParaRPr sz="1400" b="1">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67776D63-96F3-9B35-AF71-508490D04AAA}"/>
                </a:ext>
              </a:extLst>
            </p:cNvPr>
            <p:cNvSpPr txBox="1"/>
            <p:nvPr/>
          </p:nvSpPr>
          <p:spPr>
            <a:xfrm>
              <a:off x="6784076" y="5612828"/>
              <a:ext cx="1342794" cy="544557"/>
            </a:xfrm>
            <a:prstGeom prst="rect">
              <a:avLst/>
            </a:prstGeom>
            <a:noFill/>
          </p:spPr>
          <p:txBody>
            <a:bodyPr wrap="square">
              <a:spAutoFit/>
            </a:bodyPr>
            <a:lstStyle/>
            <a:p>
              <a:pPr algn="ctr">
                <a:defRPr sz="1400" b="1">
                  <a:latin typeface="Times New Roman" panose="02020603050405020304" pitchFamily="18" charset="0"/>
                  <a:ea typeface="Open Sans" panose="020B0606030504020204" pitchFamily="34" charset="0"/>
                  <a:cs typeface="Times New Roman" panose="02020603050405020304" pitchFamily="18" charset="0"/>
                </a:defRPr>
              </a:pPr>
              <a:r>
                <a:t>Analyse des données secondaires</a:t>
              </a:r>
              <a:endParaRPr sz="1400" b="1">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83479FD0-E968-0BB3-5C64-67B78A3B3416}"/>
                </a:ext>
              </a:extLst>
            </p:cNvPr>
            <p:cNvSpPr/>
            <p:nvPr/>
          </p:nvSpPr>
          <p:spPr>
            <a:xfrm>
              <a:off x="5491939" y="5054779"/>
              <a:ext cx="1361270" cy="307777"/>
            </a:xfrm>
            <a:prstGeom prst="rect">
              <a:avLst/>
            </a:prstGeom>
          </p:spPr>
          <p:txBody>
            <a:bodyPr wrap="none">
              <a:spAutoFit/>
            </a:bodyPr>
            <a:lstStyle/>
            <a:p>
              <a:pPr algn="ctr">
                <a:defRPr sz="1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pPr>
              <a:r>
                <a:t>Méthodologie</a:t>
              </a:r>
              <a:endParaRPr sz="1400">
                <a:solidFill>
                  <a:schemeClr val="tx1">
                    <a:lumMod val="95000"/>
                    <a:lumOff val="5000"/>
                  </a:schemeClr>
                </a:solidFill>
              </a:endParaRPr>
            </a:p>
          </p:txBody>
        </p:sp>
      </p:grpSp>
    </p:spTree>
    <p:extLst>
      <p:ext uri="{BB962C8B-B14F-4D97-AF65-F5344CB8AC3E}">
        <p14:creationId xmlns:p14="http://schemas.microsoft.com/office/powerpoint/2010/main" val="151594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821811" y="326705"/>
            <a:ext cx="9149067" cy="61555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Limites de la recherche </a:t>
            </a:r>
            <a:endParaRPr sz="340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739D04-8586-0A9E-6487-9B2893189466}"/>
              </a:ext>
            </a:extLst>
          </p:cNvPr>
          <p:cNvSpPr txBox="1"/>
          <p:nvPr/>
        </p:nvSpPr>
        <p:spPr>
          <a:xfrm>
            <a:off x="819218" y="1225689"/>
            <a:ext cx="11098705" cy="1815882"/>
          </a:xfrm>
          <a:prstGeom prst="rect">
            <a:avLst/>
          </a:prstGeom>
          <a:noFill/>
        </p:spPr>
        <p:txBody>
          <a:bodyPr wrap="square" lIns="91440" tIns="45720" rIns="91440" bIns="45720" anchor="t">
            <a:spAutoFit/>
          </a:bodyPr>
          <a:lstStyle/>
          <a:p>
            <a:pPr marL="342900" indent="-342900" algn="just">
              <a:buFont typeface="Arial" panose="020B0604020202020204" pitchFamily="34" charset="0"/>
              <a:buChar char="•"/>
              <a:defRPr sz="2800">
                <a:latin typeface="Times New Roman" panose="02020603050405020304" pitchFamily="18" charset="0"/>
                <a:ea typeface="Calibri" panose="020F0502020204030204" pitchFamily="34" charset="0"/>
              </a:defRPr>
            </a:pPr>
            <a:r>
              <a:rPr lang="en-GB" dirty="0">
                <a:latin typeface="Times New Roman"/>
                <a:ea typeface="Calibri"/>
                <a:cs typeface="Times New Roman"/>
              </a:rPr>
              <a:t>La taille</a:t>
            </a:r>
            <a:r>
              <a:rPr dirty="0">
                <a:effectLst/>
                <a:latin typeface="Times New Roman"/>
                <a:ea typeface="Calibri"/>
                <a:cs typeface="Times New Roman"/>
              </a:rPr>
              <a:t> de la population </a:t>
            </a:r>
            <a:r>
              <a:rPr dirty="0" err="1">
                <a:effectLst/>
                <a:latin typeface="Times New Roman"/>
                <a:ea typeface="Calibri"/>
                <a:cs typeface="Times New Roman"/>
              </a:rPr>
              <a:t>avait</a:t>
            </a:r>
            <a:r>
              <a:rPr dirty="0">
                <a:effectLst/>
                <a:latin typeface="Times New Roman"/>
                <a:ea typeface="Calibri"/>
                <a:cs typeface="Times New Roman"/>
              </a:rPr>
              <a:t> un </a:t>
            </a:r>
            <a:r>
              <a:rPr dirty="0">
                <a:latin typeface="Times New Roman"/>
                <a:ea typeface="Calibri"/>
                <a:cs typeface="Times New Roman"/>
              </a:rPr>
              <a:t>large </a:t>
            </a:r>
            <a:r>
              <a:rPr dirty="0" err="1">
                <a:latin typeface="Times New Roman"/>
                <a:ea typeface="Calibri"/>
                <a:cs typeface="Times New Roman"/>
              </a:rPr>
              <a:t>éventail</a:t>
            </a:r>
            <a:r>
              <a:rPr dirty="0">
                <a:effectLst/>
                <a:latin typeface="Times New Roman"/>
                <a:ea typeface="Calibri"/>
                <a:cs typeface="Times New Roman"/>
              </a:rPr>
              <a:t> </a:t>
            </a:r>
            <a:r>
              <a:rPr dirty="0" err="1">
                <a:effectLst/>
                <a:latin typeface="Times New Roman"/>
                <a:ea typeface="Calibri"/>
                <a:cs typeface="Times New Roman"/>
              </a:rPr>
              <a:t>d'institutions</a:t>
            </a:r>
            <a:r>
              <a:rPr dirty="0">
                <a:effectLst/>
                <a:latin typeface="Times New Roman"/>
                <a:ea typeface="Calibri"/>
                <a:cs typeface="Times New Roman"/>
              </a:rPr>
              <a:t> et </a:t>
            </a:r>
            <a:r>
              <a:rPr dirty="0" err="1">
                <a:effectLst/>
                <a:latin typeface="Times New Roman"/>
                <a:ea typeface="Calibri"/>
                <a:cs typeface="Times New Roman"/>
              </a:rPr>
              <a:t>d'individus</a:t>
            </a:r>
            <a:r>
              <a:rPr dirty="0">
                <a:effectLst/>
                <a:latin typeface="Times New Roman"/>
                <a:ea typeface="Calibri"/>
                <a:cs typeface="Times New Roman"/>
              </a:rPr>
              <a:t> pour </a:t>
            </a:r>
            <a:r>
              <a:rPr dirty="0" err="1">
                <a:effectLst/>
                <a:latin typeface="Times New Roman"/>
                <a:ea typeface="Calibri"/>
                <a:cs typeface="Times New Roman"/>
              </a:rPr>
              <a:t>participer</a:t>
            </a:r>
            <a:r>
              <a:rPr dirty="0">
                <a:effectLst/>
                <a:latin typeface="Times New Roman"/>
                <a:ea typeface="Calibri"/>
                <a:cs typeface="Times New Roman"/>
              </a:rPr>
              <a:t> à </a:t>
            </a:r>
            <a:r>
              <a:rPr dirty="0" err="1">
                <a:effectLst/>
                <a:latin typeface="Times New Roman"/>
                <a:ea typeface="Calibri"/>
                <a:cs typeface="Times New Roman"/>
              </a:rPr>
              <a:t>l'enquête</a:t>
            </a:r>
            <a:r>
              <a:rPr dirty="0">
                <a:effectLst/>
                <a:latin typeface="Times New Roman"/>
                <a:ea typeface="Calibri"/>
                <a:cs typeface="Times New Roman"/>
              </a:rPr>
              <a:t>; </a:t>
            </a:r>
            <a:r>
              <a:rPr dirty="0" err="1">
                <a:effectLst/>
                <a:latin typeface="Times New Roman"/>
                <a:ea typeface="Calibri"/>
                <a:cs typeface="Times New Roman"/>
              </a:rPr>
              <a:t>toutefois</a:t>
            </a:r>
            <a:r>
              <a:rPr dirty="0">
                <a:effectLst/>
                <a:latin typeface="Times New Roman"/>
                <a:ea typeface="Calibri"/>
                <a:cs typeface="Times New Roman"/>
              </a:rPr>
              <a:t>, </a:t>
            </a:r>
            <a:r>
              <a:rPr dirty="0" err="1">
                <a:effectLst/>
                <a:latin typeface="Times New Roman"/>
                <a:ea typeface="Calibri"/>
                <a:cs typeface="Times New Roman"/>
              </a:rPr>
              <a:t>seule</a:t>
            </a:r>
            <a:r>
              <a:rPr dirty="0">
                <a:effectLst/>
                <a:latin typeface="Times New Roman"/>
                <a:ea typeface="Calibri"/>
                <a:cs typeface="Times New Roman"/>
              </a:rPr>
              <a:t> la </a:t>
            </a:r>
            <a:r>
              <a:rPr dirty="0" err="1">
                <a:effectLst/>
                <a:latin typeface="Times New Roman"/>
                <a:ea typeface="Calibri"/>
                <a:cs typeface="Times New Roman"/>
              </a:rPr>
              <a:t>moitié</a:t>
            </a:r>
            <a:r>
              <a:rPr dirty="0">
                <a:effectLst/>
                <a:latin typeface="Times New Roman"/>
                <a:ea typeface="Calibri"/>
                <a:cs typeface="Times New Roman"/>
              </a:rPr>
              <a:t> de </a:t>
            </a:r>
            <a:r>
              <a:rPr dirty="0">
                <a:latin typeface="Times New Roman"/>
                <a:ea typeface="Calibri"/>
                <a:cs typeface="Times New Roman"/>
              </a:rPr>
              <a:t>la population y a </a:t>
            </a:r>
            <a:r>
              <a:rPr dirty="0" err="1">
                <a:latin typeface="Times New Roman"/>
                <a:ea typeface="Calibri"/>
                <a:cs typeface="Times New Roman"/>
              </a:rPr>
              <a:t>participé</a:t>
            </a:r>
            <a:r>
              <a:rPr dirty="0">
                <a:latin typeface="Times New Roman"/>
                <a:ea typeface="Calibri"/>
                <a:cs typeface="Times New Roman"/>
              </a:rPr>
              <a:t>.</a:t>
            </a:r>
            <a:r>
              <a:rPr dirty="0">
                <a:effectLst/>
                <a:latin typeface="Times New Roman"/>
                <a:ea typeface="Calibri"/>
                <a:cs typeface="Times New Roman"/>
              </a:rPr>
              <a:t> Par </a:t>
            </a:r>
            <a:r>
              <a:rPr dirty="0" err="1">
                <a:effectLst/>
                <a:latin typeface="Times New Roman"/>
                <a:ea typeface="Calibri"/>
                <a:cs typeface="Times New Roman"/>
              </a:rPr>
              <a:t>conséquent</a:t>
            </a:r>
            <a:r>
              <a:rPr dirty="0">
                <a:effectLst/>
                <a:latin typeface="Times New Roman"/>
                <a:ea typeface="Calibri"/>
                <a:cs typeface="Times New Roman"/>
              </a:rPr>
              <a:t>, les </a:t>
            </a:r>
            <a:r>
              <a:rPr dirty="0" err="1">
                <a:effectLst/>
                <a:latin typeface="Times New Roman"/>
                <a:ea typeface="Calibri"/>
                <a:cs typeface="Times New Roman"/>
              </a:rPr>
              <a:t>résultats</a:t>
            </a:r>
            <a:r>
              <a:rPr dirty="0">
                <a:effectLst/>
                <a:latin typeface="Times New Roman"/>
                <a:ea typeface="Calibri"/>
                <a:cs typeface="Times New Roman"/>
              </a:rPr>
              <a:t> </a:t>
            </a:r>
            <a:r>
              <a:rPr dirty="0" err="1">
                <a:effectLst/>
                <a:latin typeface="Times New Roman"/>
                <a:ea typeface="Calibri"/>
                <a:cs typeface="Times New Roman"/>
              </a:rPr>
              <a:t>doivent</a:t>
            </a:r>
            <a:r>
              <a:rPr dirty="0">
                <a:effectLst/>
                <a:latin typeface="Times New Roman"/>
                <a:ea typeface="Calibri"/>
                <a:cs typeface="Times New Roman"/>
              </a:rPr>
              <a:t> </a:t>
            </a:r>
            <a:r>
              <a:rPr dirty="0" err="1">
                <a:effectLst/>
                <a:latin typeface="Times New Roman"/>
                <a:ea typeface="Calibri"/>
                <a:cs typeface="Times New Roman"/>
              </a:rPr>
              <a:t>être</a:t>
            </a:r>
            <a:r>
              <a:rPr dirty="0">
                <a:effectLst/>
                <a:latin typeface="Times New Roman"/>
                <a:ea typeface="Calibri"/>
                <a:cs typeface="Times New Roman"/>
              </a:rPr>
              <a:t> pris avec les </a:t>
            </a:r>
            <a:r>
              <a:rPr dirty="0" err="1">
                <a:effectLst/>
                <a:latin typeface="Times New Roman"/>
                <a:ea typeface="Calibri"/>
                <a:cs typeface="Times New Roman"/>
              </a:rPr>
              <a:t>limites</a:t>
            </a:r>
            <a:r>
              <a:rPr dirty="0">
                <a:effectLst/>
                <a:latin typeface="Times New Roman"/>
                <a:ea typeface="Calibri"/>
                <a:cs typeface="Times New Roman"/>
              </a:rPr>
              <a:t> de la population à </a:t>
            </a:r>
            <a:r>
              <a:rPr dirty="0" err="1">
                <a:effectLst/>
                <a:latin typeface="Times New Roman"/>
                <a:ea typeface="Calibri"/>
                <a:cs typeface="Times New Roman"/>
              </a:rPr>
              <a:t>l'esprit</a:t>
            </a:r>
            <a:endParaRPr lang="en-US" sz="2800" dirty="0">
              <a:latin typeface="Times New Roman"/>
              <a:ea typeface="Calibri"/>
              <a:cs typeface="Times New Roman"/>
            </a:endParaRPr>
          </a:p>
        </p:txBody>
      </p:sp>
      <p:grpSp>
        <p:nvGrpSpPr>
          <p:cNvPr id="4" name="Group 3">
            <a:extLst>
              <a:ext uri="{FF2B5EF4-FFF2-40B4-BE49-F238E27FC236}">
                <a16:creationId xmlns:a16="http://schemas.microsoft.com/office/drawing/2014/main" id="{39B3E1FE-F947-E121-F038-7DB718B07801}"/>
              </a:ext>
            </a:extLst>
          </p:cNvPr>
          <p:cNvGrpSpPr/>
          <p:nvPr/>
        </p:nvGrpSpPr>
        <p:grpSpPr>
          <a:xfrm>
            <a:off x="3520891" y="3165971"/>
            <a:ext cx="4198496" cy="3534725"/>
            <a:chOff x="556322" y="2103794"/>
            <a:chExt cx="4198496" cy="3534725"/>
          </a:xfrm>
        </p:grpSpPr>
        <p:sp>
          <p:nvSpPr>
            <p:cNvPr id="6" name="Freeform: Shape 5">
              <a:extLst>
                <a:ext uri="{FF2B5EF4-FFF2-40B4-BE49-F238E27FC236}">
                  <a16:creationId xmlns:a16="http://schemas.microsoft.com/office/drawing/2014/main" id="{A5EBBFA8-DF54-036B-CBD0-C48F2C49FA1E}"/>
                </a:ext>
              </a:extLst>
            </p:cNvPr>
            <p:cNvSpPr/>
            <p:nvPr/>
          </p:nvSpPr>
          <p:spPr>
            <a:xfrm>
              <a:off x="556322" y="5439771"/>
              <a:ext cx="880143" cy="198748"/>
            </a:xfrm>
            <a:custGeom>
              <a:avLst/>
              <a:gdLst>
                <a:gd name="connsiteX0" fmla="*/ 875054 w 880143"/>
                <a:gd name="connsiteY0" fmla="*/ 96793 h 198748"/>
                <a:gd name="connsiteX1" fmla="*/ 857443 w 880143"/>
                <a:gd name="connsiteY1" fmla="*/ -66 h 198748"/>
                <a:gd name="connsiteX2" fmla="*/ 634793 w 880143"/>
                <a:gd name="connsiteY2" fmla="*/ 25092 h 198748"/>
                <a:gd name="connsiteX3" fmla="*/ 437303 w 880143"/>
                <a:gd name="connsiteY3" fmla="*/ 15029 h 198748"/>
                <a:gd name="connsiteX4" fmla="*/ 239812 w 880143"/>
                <a:gd name="connsiteY4" fmla="*/ 25092 h 198748"/>
                <a:gd name="connsiteX5" fmla="*/ 20936 w 880143"/>
                <a:gd name="connsiteY5" fmla="*/ -66 h 198748"/>
                <a:gd name="connsiteX6" fmla="*/ 809 w 880143"/>
                <a:gd name="connsiteY6" fmla="*/ 96793 h 198748"/>
                <a:gd name="connsiteX7" fmla="*/ 809 w 880143"/>
                <a:gd name="connsiteY7" fmla="*/ 106856 h 198748"/>
                <a:gd name="connsiteX8" fmla="*/ 439819 w 880143"/>
                <a:gd name="connsiteY8" fmla="*/ 198683 h 198748"/>
                <a:gd name="connsiteX9" fmla="*/ 880085 w 880143"/>
                <a:gd name="connsiteY9" fmla="*/ 106856 h 198748"/>
                <a:gd name="connsiteX10" fmla="*/ 875054 w 880143"/>
                <a:gd name="connsiteY10" fmla="*/ 96793 h 1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0143" h="198748">
                  <a:moveTo>
                    <a:pt x="875054" y="96793"/>
                  </a:moveTo>
                  <a:lnTo>
                    <a:pt x="857443" y="-66"/>
                  </a:lnTo>
                  <a:lnTo>
                    <a:pt x="634793" y="25092"/>
                  </a:lnTo>
                  <a:cubicBezTo>
                    <a:pt x="569181" y="18287"/>
                    <a:pt x="503268" y="14928"/>
                    <a:pt x="437303" y="15029"/>
                  </a:cubicBezTo>
                  <a:cubicBezTo>
                    <a:pt x="371338" y="14979"/>
                    <a:pt x="305424" y="18337"/>
                    <a:pt x="239812" y="25092"/>
                  </a:cubicBezTo>
                  <a:lnTo>
                    <a:pt x="20936" y="-66"/>
                  </a:lnTo>
                  <a:lnTo>
                    <a:pt x="809" y="96793"/>
                  </a:lnTo>
                  <a:cubicBezTo>
                    <a:pt x="-348" y="100051"/>
                    <a:pt x="-348" y="103598"/>
                    <a:pt x="809" y="106856"/>
                  </a:cubicBezTo>
                  <a:cubicBezTo>
                    <a:pt x="809" y="157173"/>
                    <a:pt x="197043" y="198683"/>
                    <a:pt x="439819" y="198683"/>
                  </a:cubicBezTo>
                  <a:cubicBezTo>
                    <a:pt x="682594" y="198683"/>
                    <a:pt x="880085" y="157173"/>
                    <a:pt x="880085" y="106856"/>
                  </a:cubicBezTo>
                  <a:cubicBezTo>
                    <a:pt x="879054" y="103221"/>
                    <a:pt x="877343" y="99800"/>
                    <a:pt x="875054" y="96793"/>
                  </a:cubicBezTo>
                  <a:close/>
                </a:path>
              </a:pathLst>
            </a:custGeom>
            <a:gradFill>
              <a:gsLst>
                <a:gs pos="21000">
                  <a:srgbClr val="3D3D3D"/>
                </a:gs>
                <a:gs pos="39000">
                  <a:srgbClr val="323232"/>
                </a:gs>
                <a:gs pos="68000">
                  <a:srgbClr val="4B4A4B"/>
                </a:gs>
              </a:gsLst>
              <a:lin ang="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Freeform: Shape 9">
              <a:extLst>
                <a:ext uri="{FF2B5EF4-FFF2-40B4-BE49-F238E27FC236}">
                  <a16:creationId xmlns:a16="http://schemas.microsoft.com/office/drawing/2014/main" id="{F1175781-2008-6457-C09C-DA0C399113A9}"/>
                </a:ext>
              </a:extLst>
            </p:cNvPr>
            <p:cNvSpPr/>
            <p:nvPr/>
          </p:nvSpPr>
          <p:spPr>
            <a:xfrm>
              <a:off x="574800" y="5336623"/>
              <a:ext cx="841538" cy="239002"/>
            </a:xfrm>
            <a:custGeom>
              <a:avLst/>
              <a:gdLst>
                <a:gd name="connsiteX0" fmla="*/ 841480 w 841538"/>
                <a:gd name="connsiteY0" fmla="*/ 113145 h 239002"/>
                <a:gd name="connsiteX1" fmla="*/ 418824 w 841538"/>
                <a:gd name="connsiteY1" fmla="*/ 238936 h 239002"/>
                <a:gd name="connsiteX2" fmla="*/ -59 w 841538"/>
                <a:gd name="connsiteY2" fmla="*/ 113145 h 239002"/>
                <a:gd name="connsiteX3" fmla="*/ 418824 w 841538"/>
                <a:gd name="connsiteY3" fmla="*/ -66 h 239002"/>
                <a:gd name="connsiteX4" fmla="*/ 841480 w 841538"/>
                <a:gd name="connsiteY4" fmla="*/ 113145 h 23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38" h="239002">
                  <a:moveTo>
                    <a:pt x="841480" y="113145"/>
                  </a:moveTo>
                  <a:cubicBezTo>
                    <a:pt x="841480" y="178557"/>
                    <a:pt x="656568" y="238936"/>
                    <a:pt x="418824" y="238936"/>
                  </a:cubicBezTo>
                  <a:cubicBezTo>
                    <a:pt x="181080" y="238936"/>
                    <a:pt x="-59" y="183589"/>
                    <a:pt x="-59" y="113145"/>
                  </a:cubicBezTo>
                  <a:cubicBezTo>
                    <a:pt x="-59" y="42703"/>
                    <a:pt x="182338" y="-66"/>
                    <a:pt x="418824" y="-66"/>
                  </a:cubicBezTo>
                  <a:cubicBezTo>
                    <a:pt x="655310" y="-66"/>
                    <a:pt x="841480" y="48993"/>
                    <a:pt x="841480" y="113145"/>
                  </a:cubicBezTo>
                  <a:close/>
                </a:path>
              </a:pathLst>
            </a:custGeom>
            <a:gradFill>
              <a:gsLst>
                <a:gs pos="26000">
                  <a:srgbClr val="4B4C4C"/>
                </a:gs>
                <a:gs pos="48000">
                  <a:srgbClr val="373737"/>
                </a:gs>
                <a:gs pos="78000">
                  <a:srgbClr val="575757"/>
                </a:gs>
              </a:gsLst>
              <a:lin ang="907651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Freeform: Shape 10">
              <a:extLst>
                <a:ext uri="{FF2B5EF4-FFF2-40B4-BE49-F238E27FC236}">
                  <a16:creationId xmlns:a16="http://schemas.microsoft.com/office/drawing/2014/main" id="{FC8E2841-7166-178E-1217-9CD01D476796}"/>
                </a:ext>
              </a:extLst>
            </p:cNvPr>
            <p:cNvSpPr/>
            <p:nvPr/>
          </p:nvSpPr>
          <p:spPr>
            <a:xfrm>
              <a:off x="576058" y="5336623"/>
              <a:ext cx="839022" cy="231454"/>
            </a:xfrm>
            <a:custGeom>
              <a:avLst/>
              <a:gdLst>
                <a:gd name="connsiteX0" fmla="*/ 838964 w 839022"/>
                <a:gd name="connsiteY0" fmla="*/ 113145 h 231454"/>
                <a:gd name="connsiteX1" fmla="*/ 418824 w 839022"/>
                <a:gd name="connsiteY1" fmla="*/ 231389 h 231454"/>
                <a:gd name="connsiteX2" fmla="*/ -59 w 839022"/>
                <a:gd name="connsiteY2" fmla="*/ 113145 h 231454"/>
                <a:gd name="connsiteX3" fmla="*/ 418824 w 839022"/>
                <a:gd name="connsiteY3" fmla="*/ -66 h 231454"/>
                <a:gd name="connsiteX4" fmla="*/ 838964 w 839022"/>
                <a:gd name="connsiteY4" fmla="*/ 113145 h 231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022" h="231454">
                  <a:moveTo>
                    <a:pt x="838964" y="113145"/>
                  </a:moveTo>
                  <a:cubicBezTo>
                    <a:pt x="838964" y="176041"/>
                    <a:pt x="655310" y="231389"/>
                    <a:pt x="418824" y="231389"/>
                  </a:cubicBezTo>
                  <a:cubicBezTo>
                    <a:pt x="182338" y="231389"/>
                    <a:pt x="-59" y="176041"/>
                    <a:pt x="-59" y="113145"/>
                  </a:cubicBezTo>
                  <a:cubicBezTo>
                    <a:pt x="-59" y="50250"/>
                    <a:pt x="181080" y="-66"/>
                    <a:pt x="418824" y="-66"/>
                  </a:cubicBezTo>
                  <a:cubicBezTo>
                    <a:pt x="656568" y="-66"/>
                    <a:pt x="838964" y="48993"/>
                    <a:pt x="838964" y="113145"/>
                  </a:cubicBezTo>
                  <a:close/>
                </a:path>
              </a:pathLst>
            </a:custGeom>
            <a:gradFill>
              <a:gsLst>
                <a:gs pos="2000">
                  <a:srgbClr val="525353"/>
                </a:gs>
                <a:gs pos="26000">
                  <a:srgbClr val="505151"/>
                </a:gs>
                <a:gs pos="48000">
                  <a:srgbClr val="3C3C3C"/>
                </a:gs>
                <a:gs pos="68000">
                  <a:srgbClr val="4C4C4C"/>
                </a:gs>
                <a:gs pos="78000">
                  <a:srgbClr val="565656"/>
                </a:gs>
              </a:gsLst>
              <a:lin ang="907498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Freeform: Shape 11">
              <a:extLst>
                <a:ext uri="{FF2B5EF4-FFF2-40B4-BE49-F238E27FC236}">
                  <a16:creationId xmlns:a16="http://schemas.microsoft.com/office/drawing/2014/main" id="{1B4C06AF-15B5-2089-9145-A5895E353A00}"/>
                </a:ext>
              </a:extLst>
            </p:cNvPr>
            <p:cNvSpPr/>
            <p:nvPr/>
          </p:nvSpPr>
          <p:spPr>
            <a:xfrm>
              <a:off x="890535" y="5413354"/>
              <a:ext cx="210070" cy="42769"/>
            </a:xfrm>
            <a:custGeom>
              <a:avLst/>
              <a:gdLst>
                <a:gd name="connsiteX0" fmla="*/ 210012 w 210070"/>
                <a:gd name="connsiteY0" fmla="*/ 21319 h 42769"/>
                <a:gd name="connsiteX1" fmla="*/ 104347 w 210070"/>
                <a:gd name="connsiteY1" fmla="*/ 42704 h 42769"/>
                <a:gd name="connsiteX2" fmla="*/ -59 w 210070"/>
                <a:gd name="connsiteY2" fmla="*/ 21319 h 42769"/>
                <a:gd name="connsiteX3" fmla="*/ 104347 w 210070"/>
                <a:gd name="connsiteY3" fmla="*/ -66 h 42769"/>
                <a:gd name="connsiteX4" fmla="*/ 210012 w 210070"/>
                <a:gd name="connsiteY4" fmla="*/ 21319 h 4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70" h="42769">
                  <a:moveTo>
                    <a:pt x="210012" y="21319"/>
                  </a:moveTo>
                  <a:cubicBezTo>
                    <a:pt x="210012" y="33898"/>
                    <a:pt x="163469" y="42704"/>
                    <a:pt x="104347" y="42704"/>
                  </a:cubicBezTo>
                  <a:cubicBezTo>
                    <a:pt x="45226" y="42704"/>
                    <a:pt x="-59" y="33898"/>
                    <a:pt x="-59" y="21319"/>
                  </a:cubicBezTo>
                  <a:cubicBezTo>
                    <a:pt x="-59" y="8740"/>
                    <a:pt x="46484" y="-66"/>
                    <a:pt x="104347" y="-66"/>
                  </a:cubicBezTo>
                  <a:cubicBezTo>
                    <a:pt x="162211" y="-66"/>
                    <a:pt x="210012" y="9998"/>
                    <a:pt x="210012" y="21319"/>
                  </a:cubicBezTo>
                  <a:close/>
                </a:path>
              </a:pathLst>
            </a:custGeom>
            <a:gradFill>
              <a:gsLst>
                <a:gs pos="21000">
                  <a:srgbClr val="3D3D3D"/>
                </a:gs>
                <a:gs pos="39000">
                  <a:srgbClr val="323232"/>
                </a:gs>
                <a:gs pos="68000">
                  <a:srgbClr val="4B4A4B"/>
                </a:gs>
              </a:gsLst>
              <a:lin ang="908031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Freeform: Shape 12">
              <a:extLst>
                <a:ext uri="{FF2B5EF4-FFF2-40B4-BE49-F238E27FC236}">
                  <a16:creationId xmlns:a16="http://schemas.microsoft.com/office/drawing/2014/main" id="{AA7F36FE-5C66-C743-D9D8-4AF1CED19F8C}"/>
                </a:ext>
              </a:extLst>
            </p:cNvPr>
            <p:cNvSpPr/>
            <p:nvPr/>
          </p:nvSpPr>
          <p:spPr>
            <a:xfrm>
              <a:off x="928272" y="2430851"/>
              <a:ext cx="134595" cy="3030304"/>
            </a:xfrm>
            <a:custGeom>
              <a:avLst/>
              <a:gdLst>
                <a:gd name="connsiteX0" fmla="*/ 134537 w 134595"/>
                <a:gd name="connsiteY0" fmla="*/ 3011370 h 3030304"/>
                <a:gd name="connsiteX1" fmla="*/ -59 w 134595"/>
                <a:gd name="connsiteY1" fmla="*/ 3011370 h 3030304"/>
                <a:gd name="connsiteX2" fmla="*/ -59 w 134595"/>
                <a:gd name="connsiteY2" fmla="*/ 45219 h 3030304"/>
                <a:gd name="connsiteX3" fmla="*/ 66610 w 134595"/>
                <a:gd name="connsiteY3" fmla="*/ -66 h 3030304"/>
                <a:gd name="connsiteX4" fmla="*/ 66610 w 134595"/>
                <a:gd name="connsiteY4" fmla="*/ -66 h 3030304"/>
                <a:gd name="connsiteX5" fmla="*/ 134537 w 134595"/>
                <a:gd name="connsiteY5" fmla="*/ 45219 h 303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95" h="3030304">
                  <a:moveTo>
                    <a:pt x="134537" y="3011370"/>
                  </a:moveTo>
                  <a:cubicBezTo>
                    <a:pt x="134537" y="3036528"/>
                    <a:pt x="-59" y="3036528"/>
                    <a:pt x="-59" y="3011370"/>
                  </a:cubicBezTo>
                  <a:lnTo>
                    <a:pt x="-59" y="45219"/>
                  </a:lnTo>
                  <a:cubicBezTo>
                    <a:pt x="-59" y="20061"/>
                    <a:pt x="30131" y="-66"/>
                    <a:pt x="66610" y="-66"/>
                  </a:cubicBezTo>
                  <a:lnTo>
                    <a:pt x="66610" y="-66"/>
                  </a:lnTo>
                  <a:cubicBezTo>
                    <a:pt x="104348" y="-66"/>
                    <a:pt x="134537" y="20061"/>
                    <a:pt x="134537" y="45219"/>
                  </a:cubicBezTo>
                  <a:close/>
                </a:path>
              </a:pathLst>
            </a:custGeom>
            <a:solidFill>
              <a:schemeClr val="bg1">
                <a:lumMod val="50000"/>
              </a:schemeClr>
            </a:soli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Freeform: Shape 13">
              <a:extLst>
                <a:ext uri="{FF2B5EF4-FFF2-40B4-BE49-F238E27FC236}">
                  <a16:creationId xmlns:a16="http://schemas.microsoft.com/office/drawing/2014/main" id="{99E6CB7B-951C-70F6-96EC-1EC1B8D03D90}"/>
                </a:ext>
              </a:extLst>
            </p:cNvPr>
            <p:cNvSpPr/>
            <p:nvPr/>
          </p:nvSpPr>
          <p:spPr>
            <a:xfrm>
              <a:off x="808771" y="2103794"/>
              <a:ext cx="384919" cy="384920"/>
            </a:xfrm>
            <a:custGeom>
              <a:avLst/>
              <a:gdLst>
                <a:gd name="connsiteX0" fmla="*/ 384861 w 384919"/>
                <a:gd name="connsiteY0" fmla="*/ 192394 h 384920"/>
                <a:gd name="connsiteX1" fmla="*/ 192401 w 384919"/>
                <a:gd name="connsiteY1" fmla="*/ 384854 h 384920"/>
                <a:gd name="connsiteX2" fmla="*/ -59 w 384919"/>
                <a:gd name="connsiteY2" fmla="*/ 192394 h 384920"/>
                <a:gd name="connsiteX3" fmla="*/ 192401 w 384919"/>
                <a:gd name="connsiteY3" fmla="*/ -66 h 384920"/>
                <a:gd name="connsiteX4" fmla="*/ 384861 w 384919"/>
                <a:gd name="connsiteY4" fmla="*/ 192394 h 3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19" h="384920">
                  <a:moveTo>
                    <a:pt x="384861" y="192394"/>
                  </a:moveTo>
                  <a:cubicBezTo>
                    <a:pt x="384861" y="298688"/>
                    <a:pt x="298694" y="384854"/>
                    <a:pt x="192401" y="384854"/>
                  </a:cubicBezTo>
                  <a:cubicBezTo>
                    <a:pt x="86108" y="384854"/>
                    <a:pt x="-59" y="298688"/>
                    <a:pt x="-59" y="192394"/>
                  </a:cubicBezTo>
                  <a:cubicBezTo>
                    <a:pt x="-59" y="86101"/>
                    <a:pt x="86108" y="-66"/>
                    <a:pt x="192401" y="-66"/>
                  </a:cubicBezTo>
                  <a:cubicBezTo>
                    <a:pt x="298694" y="-66"/>
                    <a:pt x="384861" y="86101"/>
                    <a:pt x="384861" y="192394"/>
                  </a:cubicBezTo>
                  <a:close/>
                </a:path>
              </a:pathLst>
            </a:custGeom>
            <a:gradFill>
              <a:gsLst>
                <a:gs pos="21000">
                  <a:srgbClr val="C84928"/>
                </a:gs>
                <a:gs pos="39000">
                  <a:srgbClr val="A72F23"/>
                </a:gs>
                <a:gs pos="68000">
                  <a:srgbClr val="D87727"/>
                </a:gs>
              </a:gsLst>
              <a:lin ang="18124755"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Freeform: Shape 14">
              <a:extLst>
                <a:ext uri="{FF2B5EF4-FFF2-40B4-BE49-F238E27FC236}">
                  <a16:creationId xmlns:a16="http://schemas.microsoft.com/office/drawing/2014/main" id="{6F30F712-B6C7-6580-142D-FC7F86FF25F9}"/>
                </a:ext>
              </a:extLst>
            </p:cNvPr>
            <p:cNvSpPr/>
            <p:nvPr/>
          </p:nvSpPr>
          <p:spPr>
            <a:xfrm>
              <a:off x="833929" y="2128953"/>
              <a:ext cx="334603" cy="334603"/>
            </a:xfrm>
            <a:custGeom>
              <a:avLst/>
              <a:gdLst>
                <a:gd name="connsiteX0" fmla="*/ 334545 w 334603"/>
                <a:gd name="connsiteY0" fmla="*/ 167236 h 334603"/>
                <a:gd name="connsiteX1" fmla="*/ 167243 w 334603"/>
                <a:gd name="connsiteY1" fmla="*/ 334538 h 334603"/>
                <a:gd name="connsiteX2" fmla="*/ -59 w 334603"/>
                <a:gd name="connsiteY2" fmla="*/ 167236 h 334603"/>
                <a:gd name="connsiteX3" fmla="*/ 167243 w 334603"/>
                <a:gd name="connsiteY3" fmla="*/ -66 h 334603"/>
                <a:gd name="connsiteX4" fmla="*/ 334545 w 334603"/>
                <a:gd name="connsiteY4" fmla="*/ 167236 h 33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03" h="334603">
                  <a:moveTo>
                    <a:pt x="334545" y="167236"/>
                  </a:moveTo>
                  <a:cubicBezTo>
                    <a:pt x="334545" y="259630"/>
                    <a:pt x="259636" y="334538"/>
                    <a:pt x="167243" y="334538"/>
                  </a:cubicBezTo>
                  <a:cubicBezTo>
                    <a:pt x="74850" y="334538"/>
                    <a:pt x="-59" y="259630"/>
                    <a:pt x="-59" y="167236"/>
                  </a:cubicBezTo>
                  <a:cubicBezTo>
                    <a:pt x="-59" y="74842"/>
                    <a:pt x="74850" y="-66"/>
                    <a:pt x="167243" y="-66"/>
                  </a:cubicBezTo>
                  <a:cubicBezTo>
                    <a:pt x="259636" y="-66"/>
                    <a:pt x="334545" y="74842"/>
                    <a:pt x="334545" y="167236"/>
                  </a:cubicBezTo>
                  <a:close/>
                </a:path>
              </a:pathLst>
            </a:custGeom>
            <a:solidFill>
              <a:schemeClr val="accent2"/>
            </a:soli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Freeform: Shape 15">
              <a:extLst>
                <a:ext uri="{FF2B5EF4-FFF2-40B4-BE49-F238E27FC236}">
                  <a16:creationId xmlns:a16="http://schemas.microsoft.com/office/drawing/2014/main" id="{184460DD-0C51-8A35-861A-F7365E012B83}"/>
                </a:ext>
              </a:extLst>
            </p:cNvPr>
            <p:cNvSpPr/>
            <p:nvPr/>
          </p:nvSpPr>
          <p:spPr>
            <a:xfrm>
              <a:off x="898082" y="2496263"/>
              <a:ext cx="200034" cy="60379"/>
            </a:xfrm>
            <a:custGeom>
              <a:avLst/>
              <a:gdLst>
                <a:gd name="connsiteX0" fmla="*/ 199948 w 200034"/>
                <a:gd name="connsiteY0" fmla="*/ 30124 h 60379"/>
                <a:gd name="connsiteX1" fmla="*/ 172300 w 200034"/>
                <a:gd name="connsiteY1" fmla="*/ 60288 h 60379"/>
                <a:gd name="connsiteX2" fmla="*/ 171017 w 200034"/>
                <a:gd name="connsiteY2" fmla="*/ 60313 h 60379"/>
                <a:gd name="connsiteX3" fmla="*/ 30131 w 200034"/>
                <a:gd name="connsiteY3" fmla="*/ 60313 h 60379"/>
                <a:gd name="connsiteX4" fmla="*/ -59 w 200034"/>
                <a:gd name="connsiteY4" fmla="*/ 30124 h 60379"/>
                <a:gd name="connsiteX5" fmla="*/ -59 w 200034"/>
                <a:gd name="connsiteY5" fmla="*/ 30124 h 60379"/>
                <a:gd name="connsiteX6" fmla="*/ 30131 w 200034"/>
                <a:gd name="connsiteY6" fmla="*/ -66 h 60379"/>
                <a:gd name="connsiteX7" fmla="*/ 167243 w 200034"/>
                <a:gd name="connsiteY7" fmla="*/ -66 h 60379"/>
                <a:gd name="connsiteX8" fmla="*/ 196200 w 200034"/>
                <a:gd name="connsiteY8" fmla="*/ 28841 h 60379"/>
                <a:gd name="connsiteX9" fmla="*/ 196175 w 200034"/>
                <a:gd name="connsiteY9" fmla="*/ 30124 h 6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34" h="60379">
                  <a:moveTo>
                    <a:pt x="199948" y="30124"/>
                  </a:moveTo>
                  <a:cubicBezTo>
                    <a:pt x="200640" y="46087"/>
                    <a:pt x="188263" y="59597"/>
                    <a:pt x="172300" y="60288"/>
                  </a:cubicBezTo>
                  <a:cubicBezTo>
                    <a:pt x="171872" y="60301"/>
                    <a:pt x="171444" y="60313"/>
                    <a:pt x="171017" y="60313"/>
                  </a:cubicBezTo>
                  <a:lnTo>
                    <a:pt x="30131" y="60313"/>
                  </a:lnTo>
                  <a:cubicBezTo>
                    <a:pt x="13464" y="60313"/>
                    <a:pt x="-59" y="46791"/>
                    <a:pt x="-59" y="30124"/>
                  </a:cubicBezTo>
                  <a:lnTo>
                    <a:pt x="-59" y="30124"/>
                  </a:lnTo>
                  <a:cubicBezTo>
                    <a:pt x="-59" y="13457"/>
                    <a:pt x="13464" y="-66"/>
                    <a:pt x="30131" y="-66"/>
                  </a:cubicBezTo>
                  <a:lnTo>
                    <a:pt x="167243" y="-66"/>
                  </a:lnTo>
                  <a:cubicBezTo>
                    <a:pt x="183219" y="-78"/>
                    <a:pt x="196187" y="12865"/>
                    <a:pt x="196200" y="28841"/>
                  </a:cubicBezTo>
                  <a:cubicBezTo>
                    <a:pt x="196200" y="29269"/>
                    <a:pt x="196187" y="29696"/>
                    <a:pt x="196175" y="30124"/>
                  </a:cubicBezTo>
                  <a:close/>
                </a:path>
              </a:pathLst>
            </a:custGeom>
            <a:gradFill>
              <a:gsLst>
                <a:gs pos="2000">
                  <a:srgbClr val="949494"/>
                </a:gs>
                <a:gs pos="16000">
                  <a:srgbClr val="8E8E8E"/>
                </a:gs>
                <a:gs pos="35000">
                  <a:srgbClr val="7C7C7C"/>
                </a:gs>
                <a:gs pos="57000">
                  <a:srgbClr val="5F5F5F"/>
                </a:gs>
                <a:gs pos="68000">
                  <a:srgbClr val="4F504F"/>
                </a:gs>
              </a:gsLst>
              <a:lin ang="5525715"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Freeform: Shape 16">
              <a:extLst>
                <a:ext uri="{FF2B5EF4-FFF2-40B4-BE49-F238E27FC236}">
                  <a16:creationId xmlns:a16="http://schemas.microsoft.com/office/drawing/2014/main" id="{E8BFDBF1-2CE2-62A0-5C8A-ECDFE614E199}"/>
                </a:ext>
              </a:extLst>
            </p:cNvPr>
            <p:cNvSpPr/>
            <p:nvPr/>
          </p:nvSpPr>
          <p:spPr>
            <a:xfrm>
              <a:off x="3868829" y="5439771"/>
              <a:ext cx="880957" cy="198748"/>
            </a:xfrm>
            <a:custGeom>
              <a:avLst/>
              <a:gdLst>
                <a:gd name="connsiteX0" fmla="*/ 874610 w 880957"/>
                <a:gd name="connsiteY0" fmla="*/ 96793 h 198748"/>
                <a:gd name="connsiteX1" fmla="*/ 858257 w 880957"/>
                <a:gd name="connsiteY1" fmla="*/ -66 h 198748"/>
                <a:gd name="connsiteX2" fmla="*/ 635608 w 880957"/>
                <a:gd name="connsiteY2" fmla="*/ 25092 h 198748"/>
                <a:gd name="connsiteX3" fmla="*/ 438117 w 880957"/>
                <a:gd name="connsiteY3" fmla="*/ 15029 h 198748"/>
                <a:gd name="connsiteX4" fmla="*/ 240626 w 880957"/>
                <a:gd name="connsiteY4" fmla="*/ 25092 h 198748"/>
                <a:gd name="connsiteX5" fmla="*/ 20492 w 880957"/>
                <a:gd name="connsiteY5" fmla="*/ -66 h 198748"/>
                <a:gd name="connsiteX6" fmla="*/ 365 w 880957"/>
                <a:gd name="connsiteY6" fmla="*/ 96793 h 198748"/>
                <a:gd name="connsiteX7" fmla="*/ 365 w 880957"/>
                <a:gd name="connsiteY7" fmla="*/ 106856 h 198748"/>
                <a:gd name="connsiteX8" fmla="*/ 440632 w 880957"/>
                <a:gd name="connsiteY8" fmla="*/ 198683 h 198748"/>
                <a:gd name="connsiteX9" fmla="*/ 880899 w 880957"/>
                <a:gd name="connsiteY9" fmla="*/ 106856 h 198748"/>
                <a:gd name="connsiteX10" fmla="*/ 874610 w 880957"/>
                <a:gd name="connsiteY10" fmla="*/ 96793 h 1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0957" h="198748">
                  <a:moveTo>
                    <a:pt x="874610" y="96793"/>
                  </a:moveTo>
                  <a:lnTo>
                    <a:pt x="858257" y="-66"/>
                  </a:lnTo>
                  <a:lnTo>
                    <a:pt x="635608" y="25092"/>
                  </a:lnTo>
                  <a:cubicBezTo>
                    <a:pt x="569996" y="18337"/>
                    <a:pt x="504081" y="14979"/>
                    <a:pt x="438117" y="15029"/>
                  </a:cubicBezTo>
                  <a:cubicBezTo>
                    <a:pt x="372152" y="14928"/>
                    <a:pt x="306238" y="18287"/>
                    <a:pt x="240626" y="25092"/>
                  </a:cubicBezTo>
                  <a:lnTo>
                    <a:pt x="20492" y="-66"/>
                  </a:lnTo>
                  <a:lnTo>
                    <a:pt x="365" y="96793"/>
                  </a:lnTo>
                  <a:cubicBezTo>
                    <a:pt x="-200" y="100126"/>
                    <a:pt x="-200" y="103522"/>
                    <a:pt x="365" y="106856"/>
                  </a:cubicBezTo>
                  <a:cubicBezTo>
                    <a:pt x="365" y="157173"/>
                    <a:pt x="197856" y="198683"/>
                    <a:pt x="440632" y="198683"/>
                  </a:cubicBezTo>
                  <a:cubicBezTo>
                    <a:pt x="683408" y="198683"/>
                    <a:pt x="880899" y="157173"/>
                    <a:pt x="880899" y="106856"/>
                  </a:cubicBezTo>
                  <a:cubicBezTo>
                    <a:pt x="880132" y="102830"/>
                    <a:pt x="877893" y="99246"/>
                    <a:pt x="874610" y="96793"/>
                  </a:cubicBezTo>
                  <a:close/>
                </a:path>
              </a:pathLst>
            </a:custGeom>
            <a:gradFill>
              <a:gsLst>
                <a:gs pos="21000">
                  <a:srgbClr val="3D3D3D"/>
                </a:gs>
                <a:gs pos="39000">
                  <a:srgbClr val="323232"/>
                </a:gs>
                <a:gs pos="68000">
                  <a:srgbClr val="4B4A4B"/>
                </a:gs>
              </a:gsLst>
              <a:lin ang="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Freeform: Shape 17">
              <a:extLst>
                <a:ext uri="{FF2B5EF4-FFF2-40B4-BE49-F238E27FC236}">
                  <a16:creationId xmlns:a16="http://schemas.microsoft.com/office/drawing/2014/main" id="{7EF37A3D-F27E-5E6D-EA14-8EB1353D0C64}"/>
                </a:ext>
              </a:extLst>
            </p:cNvPr>
            <p:cNvSpPr/>
            <p:nvPr/>
          </p:nvSpPr>
          <p:spPr>
            <a:xfrm>
              <a:off x="3886864" y="5336623"/>
              <a:ext cx="840280" cy="239002"/>
            </a:xfrm>
            <a:custGeom>
              <a:avLst/>
              <a:gdLst>
                <a:gd name="connsiteX0" fmla="*/ 840222 w 840280"/>
                <a:gd name="connsiteY0" fmla="*/ 113145 h 239002"/>
                <a:gd name="connsiteX1" fmla="*/ 418824 w 840280"/>
                <a:gd name="connsiteY1" fmla="*/ 238936 h 239002"/>
                <a:gd name="connsiteX2" fmla="*/ -59 w 840280"/>
                <a:gd name="connsiteY2" fmla="*/ 113145 h 239002"/>
                <a:gd name="connsiteX3" fmla="*/ 418824 w 840280"/>
                <a:gd name="connsiteY3" fmla="*/ -66 h 239002"/>
                <a:gd name="connsiteX4" fmla="*/ 840222 w 840280"/>
                <a:gd name="connsiteY4" fmla="*/ 113145 h 23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80" h="239002">
                  <a:moveTo>
                    <a:pt x="840222" y="113145"/>
                  </a:moveTo>
                  <a:cubicBezTo>
                    <a:pt x="840222" y="178557"/>
                    <a:pt x="655311" y="238936"/>
                    <a:pt x="418824" y="238936"/>
                  </a:cubicBezTo>
                  <a:cubicBezTo>
                    <a:pt x="182338" y="238936"/>
                    <a:pt x="-59" y="183589"/>
                    <a:pt x="-59" y="113145"/>
                  </a:cubicBezTo>
                  <a:cubicBezTo>
                    <a:pt x="-59" y="42703"/>
                    <a:pt x="181080" y="-66"/>
                    <a:pt x="418824" y="-66"/>
                  </a:cubicBezTo>
                  <a:cubicBezTo>
                    <a:pt x="656568" y="-66"/>
                    <a:pt x="840222" y="48993"/>
                    <a:pt x="840222" y="113145"/>
                  </a:cubicBezTo>
                  <a:close/>
                </a:path>
              </a:pathLst>
            </a:custGeom>
            <a:gradFill>
              <a:gsLst>
                <a:gs pos="26000">
                  <a:srgbClr val="4B4C4C"/>
                </a:gs>
                <a:gs pos="48000">
                  <a:srgbClr val="373737"/>
                </a:gs>
                <a:gs pos="78000">
                  <a:srgbClr val="575757"/>
                </a:gs>
              </a:gsLst>
              <a:lin ang="9078041"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Freeform: Shape 18">
              <a:extLst>
                <a:ext uri="{FF2B5EF4-FFF2-40B4-BE49-F238E27FC236}">
                  <a16:creationId xmlns:a16="http://schemas.microsoft.com/office/drawing/2014/main" id="{B080E159-8DA2-19C6-31FA-60228B6DB70B}"/>
                </a:ext>
              </a:extLst>
            </p:cNvPr>
            <p:cNvSpPr/>
            <p:nvPr/>
          </p:nvSpPr>
          <p:spPr>
            <a:xfrm>
              <a:off x="3886864" y="5336623"/>
              <a:ext cx="840280" cy="231454"/>
            </a:xfrm>
            <a:custGeom>
              <a:avLst/>
              <a:gdLst>
                <a:gd name="connsiteX0" fmla="*/ 840222 w 840280"/>
                <a:gd name="connsiteY0" fmla="*/ 113145 h 231454"/>
                <a:gd name="connsiteX1" fmla="*/ 418824 w 840280"/>
                <a:gd name="connsiteY1" fmla="*/ 231389 h 231454"/>
                <a:gd name="connsiteX2" fmla="*/ -59 w 840280"/>
                <a:gd name="connsiteY2" fmla="*/ 113145 h 231454"/>
                <a:gd name="connsiteX3" fmla="*/ 418824 w 840280"/>
                <a:gd name="connsiteY3" fmla="*/ -66 h 231454"/>
                <a:gd name="connsiteX4" fmla="*/ 840222 w 840280"/>
                <a:gd name="connsiteY4" fmla="*/ 113145 h 231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80" h="231454">
                  <a:moveTo>
                    <a:pt x="840222" y="113145"/>
                  </a:moveTo>
                  <a:cubicBezTo>
                    <a:pt x="840222" y="176041"/>
                    <a:pt x="655311" y="231389"/>
                    <a:pt x="418824" y="231389"/>
                  </a:cubicBezTo>
                  <a:cubicBezTo>
                    <a:pt x="182338" y="231389"/>
                    <a:pt x="-59" y="176041"/>
                    <a:pt x="-59" y="113145"/>
                  </a:cubicBezTo>
                  <a:cubicBezTo>
                    <a:pt x="-59" y="50250"/>
                    <a:pt x="182338" y="-66"/>
                    <a:pt x="418824" y="-66"/>
                  </a:cubicBezTo>
                  <a:cubicBezTo>
                    <a:pt x="655311" y="-66"/>
                    <a:pt x="840222" y="48993"/>
                    <a:pt x="840222" y="113145"/>
                  </a:cubicBezTo>
                  <a:close/>
                </a:path>
              </a:pathLst>
            </a:custGeom>
            <a:gradFill>
              <a:gsLst>
                <a:gs pos="2000">
                  <a:srgbClr val="525353"/>
                </a:gs>
                <a:gs pos="26000">
                  <a:srgbClr val="505151"/>
                </a:gs>
                <a:gs pos="48000">
                  <a:srgbClr val="3C3C3C"/>
                </a:gs>
                <a:gs pos="68000">
                  <a:srgbClr val="4C4C4C"/>
                </a:gs>
                <a:gs pos="78000">
                  <a:srgbClr val="565656"/>
                </a:gs>
              </a:gsLst>
              <a:lin ang="907498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0" name="Freeform: Shape 19">
              <a:extLst>
                <a:ext uri="{FF2B5EF4-FFF2-40B4-BE49-F238E27FC236}">
                  <a16:creationId xmlns:a16="http://schemas.microsoft.com/office/drawing/2014/main" id="{0F8479E7-9FB9-CCB2-67B5-E4C42E9C32DE}"/>
                </a:ext>
              </a:extLst>
            </p:cNvPr>
            <p:cNvSpPr/>
            <p:nvPr/>
          </p:nvSpPr>
          <p:spPr>
            <a:xfrm>
              <a:off x="4201340" y="5413354"/>
              <a:ext cx="211328" cy="42769"/>
            </a:xfrm>
            <a:custGeom>
              <a:avLst/>
              <a:gdLst>
                <a:gd name="connsiteX0" fmla="*/ 211269 w 211328"/>
                <a:gd name="connsiteY0" fmla="*/ 21319 h 42769"/>
                <a:gd name="connsiteX1" fmla="*/ 105606 w 211328"/>
                <a:gd name="connsiteY1" fmla="*/ 42704 h 42769"/>
                <a:gd name="connsiteX2" fmla="*/ -59 w 211328"/>
                <a:gd name="connsiteY2" fmla="*/ 21319 h 42769"/>
                <a:gd name="connsiteX3" fmla="*/ 105606 w 211328"/>
                <a:gd name="connsiteY3" fmla="*/ -66 h 42769"/>
                <a:gd name="connsiteX4" fmla="*/ 211269 w 211328"/>
                <a:gd name="connsiteY4" fmla="*/ 21319 h 4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8" h="42769">
                  <a:moveTo>
                    <a:pt x="211269" y="21319"/>
                  </a:moveTo>
                  <a:cubicBezTo>
                    <a:pt x="211269" y="33898"/>
                    <a:pt x="163469" y="42704"/>
                    <a:pt x="105606" y="42704"/>
                  </a:cubicBezTo>
                  <a:cubicBezTo>
                    <a:pt x="47742" y="42704"/>
                    <a:pt x="-59" y="33898"/>
                    <a:pt x="-59" y="21319"/>
                  </a:cubicBezTo>
                  <a:cubicBezTo>
                    <a:pt x="-59" y="8740"/>
                    <a:pt x="46484" y="-66"/>
                    <a:pt x="105606" y="-66"/>
                  </a:cubicBezTo>
                  <a:cubicBezTo>
                    <a:pt x="164728" y="-66"/>
                    <a:pt x="211269" y="9998"/>
                    <a:pt x="211269" y="21319"/>
                  </a:cubicBezTo>
                  <a:close/>
                </a:path>
              </a:pathLst>
            </a:custGeom>
            <a:gradFill>
              <a:gsLst>
                <a:gs pos="21000">
                  <a:srgbClr val="3D3D3D"/>
                </a:gs>
                <a:gs pos="39000">
                  <a:srgbClr val="323232"/>
                </a:gs>
                <a:gs pos="68000">
                  <a:srgbClr val="4B4A4B"/>
                </a:gs>
              </a:gsLst>
              <a:lin ang="908031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Freeform: Shape 20">
              <a:extLst>
                <a:ext uri="{FF2B5EF4-FFF2-40B4-BE49-F238E27FC236}">
                  <a16:creationId xmlns:a16="http://schemas.microsoft.com/office/drawing/2014/main" id="{456D7928-1D0E-AEE5-9396-5F49CE5AB6D7}"/>
                </a:ext>
              </a:extLst>
            </p:cNvPr>
            <p:cNvSpPr/>
            <p:nvPr/>
          </p:nvSpPr>
          <p:spPr>
            <a:xfrm>
              <a:off x="4239078" y="2430851"/>
              <a:ext cx="134595" cy="3030304"/>
            </a:xfrm>
            <a:custGeom>
              <a:avLst/>
              <a:gdLst>
                <a:gd name="connsiteX0" fmla="*/ 134537 w 134595"/>
                <a:gd name="connsiteY0" fmla="*/ 3011370 h 3030304"/>
                <a:gd name="connsiteX1" fmla="*/ -59 w 134595"/>
                <a:gd name="connsiteY1" fmla="*/ 3011370 h 3030304"/>
                <a:gd name="connsiteX2" fmla="*/ -59 w 134595"/>
                <a:gd name="connsiteY2" fmla="*/ 45219 h 3030304"/>
                <a:gd name="connsiteX3" fmla="*/ 67868 w 134595"/>
                <a:gd name="connsiteY3" fmla="*/ -66 h 3030304"/>
                <a:gd name="connsiteX4" fmla="*/ 67868 w 134595"/>
                <a:gd name="connsiteY4" fmla="*/ -66 h 3030304"/>
                <a:gd name="connsiteX5" fmla="*/ 134537 w 134595"/>
                <a:gd name="connsiteY5" fmla="*/ 45219 h 303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95" h="3030304">
                  <a:moveTo>
                    <a:pt x="134537" y="3011370"/>
                  </a:moveTo>
                  <a:cubicBezTo>
                    <a:pt x="134537" y="3036528"/>
                    <a:pt x="-59" y="3036528"/>
                    <a:pt x="-59" y="3011370"/>
                  </a:cubicBezTo>
                  <a:lnTo>
                    <a:pt x="-59" y="45219"/>
                  </a:lnTo>
                  <a:cubicBezTo>
                    <a:pt x="-59" y="20061"/>
                    <a:pt x="30131" y="-66"/>
                    <a:pt x="67868" y="-66"/>
                  </a:cubicBezTo>
                  <a:lnTo>
                    <a:pt x="67868" y="-66"/>
                  </a:lnTo>
                  <a:cubicBezTo>
                    <a:pt x="104348" y="-66"/>
                    <a:pt x="134537" y="20061"/>
                    <a:pt x="134537" y="45219"/>
                  </a:cubicBezTo>
                  <a:close/>
                </a:path>
              </a:pathLst>
            </a:custGeom>
            <a:solidFill>
              <a:schemeClr val="bg1">
                <a:lumMod val="50000"/>
              </a:schemeClr>
            </a:soli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Freeform: Shape 21">
              <a:extLst>
                <a:ext uri="{FF2B5EF4-FFF2-40B4-BE49-F238E27FC236}">
                  <a16:creationId xmlns:a16="http://schemas.microsoft.com/office/drawing/2014/main" id="{50107274-C196-B1D9-6EB7-93D21797DF41}"/>
                </a:ext>
              </a:extLst>
            </p:cNvPr>
            <p:cNvSpPr/>
            <p:nvPr/>
          </p:nvSpPr>
          <p:spPr>
            <a:xfrm>
              <a:off x="4120834" y="2103794"/>
              <a:ext cx="384919" cy="384920"/>
            </a:xfrm>
            <a:custGeom>
              <a:avLst/>
              <a:gdLst>
                <a:gd name="connsiteX0" fmla="*/ 384861 w 384919"/>
                <a:gd name="connsiteY0" fmla="*/ 192394 h 384920"/>
                <a:gd name="connsiteX1" fmla="*/ 192402 w 384919"/>
                <a:gd name="connsiteY1" fmla="*/ 384854 h 384920"/>
                <a:gd name="connsiteX2" fmla="*/ -59 w 384919"/>
                <a:gd name="connsiteY2" fmla="*/ 192394 h 384920"/>
                <a:gd name="connsiteX3" fmla="*/ 192402 w 384919"/>
                <a:gd name="connsiteY3" fmla="*/ -66 h 384920"/>
                <a:gd name="connsiteX4" fmla="*/ 384861 w 384919"/>
                <a:gd name="connsiteY4" fmla="*/ 192394 h 3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19" h="384920">
                  <a:moveTo>
                    <a:pt x="384861" y="192394"/>
                  </a:moveTo>
                  <a:cubicBezTo>
                    <a:pt x="384861" y="298688"/>
                    <a:pt x="298694" y="384854"/>
                    <a:pt x="192402" y="384854"/>
                  </a:cubicBezTo>
                  <a:cubicBezTo>
                    <a:pt x="86109" y="384854"/>
                    <a:pt x="-59" y="298688"/>
                    <a:pt x="-59" y="192394"/>
                  </a:cubicBezTo>
                  <a:cubicBezTo>
                    <a:pt x="-59" y="86101"/>
                    <a:pt x="86109" y="-66"/>
                    <a:pt x="192402" y="-66"/>
                  </a:cubicBezTo>
                  <a:cubicBezTo>
                    <a:pt x="298405" y="626"/>
                    <a:pt x="384169" y="86391"/>
                    <a:pt x="384861" y="192394"/>
                  </a:cubicBezTo>
                  <a:close/>
                </a:path>
              </a:pathLst>
            </a:custGeom>
            <a:gradFill>
              <a:gsLst>
                <a:gs pos="21000">
                  <a:srgbClr val="C84928"/>
                </a:gs>
                <a:gs pos="39000">
                  <a:srgbClr val="A72F23"/>
                </a:gs>
                <a:gs pos="68000">
                  <a:srgbClr val="D87727"/>
                </a:gs>
              </a:gsLst>
              <a:lin ang="18124755"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Freeform: Shape 22">
              <a:extLst>
                <a:ext uri="{FF2B5EF4-FFF2-40B4-BE49-F238E27FC236}">
                  <a16:creationId xmlns:a16="http://schemas.microsoft.com/office/drawing/2014/main" id="{2B960EEF-1ED2-2B54-C6CA-AA77DA52CDAD}"/>
                </a:ext>
              </a:extLst>
            </p:cNvPr>
            <p:cNvSpPr/>
            <p:nvPr/>
          </p:nvSpPr>
          <p:spPr>
            <a:xfrm>
              <a:off x="4144735" y="2128953"/>
              <a:ext cx="334603" cy="334603"/>
            </a:xfrm>
            <a:custGeom>
              <a:avLst/>
              <a:gdLst>
                <a:gd name="connsiteX0" fmla="*/ 334545 w 334603"/>
                <a:gd name="connsiteY0" fmla="*/ 167236 h 334603"/>
                <a:gd name="connsiteX1" fmla="*/ 167243 w 334603"/>
                <a:gd name="connsiteY1" fmla="*/ 334538 h 334603"/>
                <a:gd name="connsiteX2" fmla="*/ -59 w 334603"/>
                <a:gd name="connsiteY2" fmla="*/ 167223 h 334603"/>
                <a:gd name="connsiteX3" fmla="*/ 167243 w 334603"/>
                <a:gd name="connsiteY3" fmla="*/ -66 h 334603"/>
                <a:gd name="connsiteX4" fmla="*/ 168501 w 334603"/>
                <a:gd name="connsiteY4" fmla="*/ -66 h 334603"/>
                <a:gd name="connsiteX5" fmla="*/ 334545 w 334603"/>
                <a:gd name="connsiteY5" fmla="*/ 165978 h 334603"/>
                <a:gd name="connsiteX6" fmla="*/ 334545 w 334603"/>
                <a:gd name="connsiteY6" fmla="*/ 167236 h 33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03" h="334603">
                  <a:moveTo>
                    <a:pt x="334545" y="167236"/>
                  </a:moveTo>
                  <a:cubicBezTo>
                    <a:pt x="334545" y="259630"/>
                    <a:pt x="259636" y="334538"/>
                    <a:pt x="167243" y="334538"/>
                  </a:cubicBezTo>
                  <a:cubicBezTo>
                    <a:pt x="74837" y="334525"/>
                    <a:pt x="-59" y="259630"/>
                    <a:pt x="-59" y="167223"/>
                  </a:cubicBezTo>
                  <a:cubicBezTo>
                    <a:pt x="-59" y="74830"/>
                    <a:pt x="74849" y="-79"/>
                    <a:pt x="167243" y="-66"/>
                  </a:cubicBezTo>
                  <a:cubicBezTo>
                    <a:pt x="167670" y="-66"/>
                    <a:pt x="168086" y="-66"/>
                    <a:pt x="168501" y="-66"/>
                  </a:cubicBezTo>
                  <a:cubicBezTo>
                    <a:pt x="260202" y="-66"/>
                    <a:pt x="334545" y="74264"/>
                    <a:pt x="334545" y="165978"/>
                  </a:cubicBezTo>
                  <a:cubicBezTo>
                    <a:pt x="334545" y="166393"/>
                    <a:pt x="334545" y="166808"/>
                    <a:pt x="334545" y="167236"/>
                  </a:cubicBezTo>
                  <a:close/>
                </a:path>
              </a:pathLst>
            </a:custGeom>
            <a:solidFill>
              <a:schemeClr val="accent2"/>
            </a:soli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Freeform: Shape 23">
              <a:extLst>
                <a:ext uri="{FF2B5EF4-FFF2-40B4-BE49-F238E27FC236}">
                  <a16:creationId xmlns:a16="http://schemas.microsoft.com/office/drawing/2014/main" id="{8576BD78-5B0C-8A92-F282-02062FBB828A}"/>
                </a:ext>
              </a:extLst>
            </p:cNvPr>
            <p:cNvSpPr/>
            <p:nvPr/>
          </p:nvSpPr>
          <p:spPr>
            <a:xfrm>
              <a:off x="4212662" y="2496263"/>
              <a:ext cx="197491" cy="60379"/>
            </a:xfrm>
            <a:custGeom>
              <a:avLst/>
              <a:gdLst>
                <a:gd name="connsiteX0" fmla="*/ 197432 w 197491"/>
                <a:gd name="connsiteY0" fmla="*/ 30124 h 60379"/>
                <a:gd name="connsiteX1" fmla="*/ 167243 w 197491"/>
                <a:gd name="connsiteY1" fmla="*/ 60313 h 60379"/>
                <a:gd name="connsiteX2" fmla="*/ 30131 w 197491"/>
                <a:gd name="connsiteY2" fmla="*/ 60313 h 60379"/>
                <a:gd name="connsiteX3" fmla="*/ -59 w 197491"/>
                <a:gd name="connsiteY3" fmla="*/ 30124 h 60379"/>
                <a:gd name="connsiteX4" fmla="*/ -59 w 197491"/>
                <a:gd name="connsiteY4" fmla="*/ 30124 h 60379"/>
                <a:gd name="connsiteX5" fmla="*/ 30131 w 197491"/>
                <a:gd name="connsiteY5" fmla="*/ -66 h 60379"/>
                <a:gd name="connsiteX6" fmla="*/ 167243 w 197491"/>
                <a:gd name="connsiteY6" fmla="*/ -66 h 60379"/>
                <a:gd name="connsiteX7" fmla="*/ 197432 w 197491"/>
                <a:gd name="connsiteY7" fmla="*/ 30124 h 6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491" h="60379">
                  <a:moveTo>
                    <a:pt x="197432" y="30124"/>
                  </a:moveTo>
                  <a:cubicBezTo>
                    <a:pt x="197432" y="46791"/>
                    <a:pt x="183910" y="60313"/>
                    <a:pt x="167243" y="60313"/>
                  </a:cubicBezTo>
                  <a:lnTo>
                    <a:pt x="30131" y="60313"/>
                  </a:lnTo>
                  <a:cubicBezTo>
                    <a:pt x="13464" y="60313"/>
                    <a:pt x="-59" y="46791"/>
                    <a:pt x="-59" y="30124"/>
                  </a:cubicBezTo>
                  <a:lnTo>
                    <a:pt x="-59" y="30124"/>
                  </a:lnTo>
                  <a:cubicBezTo>
                    <a:pt x="-59" y="13457"/>
                    <a:pt x="13464" y="-66"/>
                    <a:pt x="30131" y="-66"/>
                  </a:cubicBezTo>
                  <a:lnTo>
                    <a:pt x="167243" y="-66"/>
                  </a:lnTo>
                  <a:cubicBezTo>
                    <a:pt x="183910" y="-66"/>
                    <a:pt x="197432" y="13457"/>
                    <a:pt x="197432" y="30124"/>
                  </a:cubicBezTo>
                  <a:close/>
                </a:path>
              </a:pathLst>
            </a:custGeom>
            <a:gradFill>
              <a:gsLst>
                <a:gs pos="2000">
                  <a:srgbClr val="949494"/>
                </a:gs>
                <a:gs pos="16000">
                  <a:srgbClr val="8E8E8E"/>
                </a:gs>
                <a:gs pos="35000">
                  <a:srgbClr val="7C7C7C"/>
                </a:gs>
                <a:gs pos="57000">
                  <a:srgbClr val="5F5F5F"/>
                </a:gs>
                <a:gs pos="68000">
                  <a:srgbClr val="4F504F"/>
                </a:gs>
              </a:gsLst>
              <a:lin ang="5569628"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Freeform: Shape 24">
              <a:extLst>
                <a:ext uri="{FF2B5EF4-FFF2-40B4-BE49-F238E27FC236}">
                  <a16:creationId xmlns:a16="http://schemas.microsoft.com/office/drawing/2014/main" id="{427EAFB1-0594-1DBA-9616-40EA319D84B3}"/>
                </a:ext>
              </a:extLst>
            </p:cNvPr>
            <p:cNvSpPr/>
            <p:nvPr/>
          </p:nvSpPr>
          <p:spPr>
            <a:xfrm>
              <a:off x="568511" y="4339100"/>
              <a:ext cx="4186307" cy="598764"/>
            </a:xfrm>
            <a:custGeom>
              <a:avLst/>
              <a:gdLst>
                <a:gd name="connsiteX0" fmla="*/ 0 w 4186307"/>
                <a:gd name="connsiteY0" fmla="*/ 0 h 598764"/>
                <a:gd name="connsiteX1" fmla="*/ 4186308 w 4186307"/>
                <a:gd name="connsiteY1" fmla="*/ 0 h 598764"/>
                <a:gd name="connsiteX2" fmla="*/ 4186308 w 4186307"/>
                <a:gd name="connsiteY2" fmla="*/ 598765 h 598764"/>
                <a:gd name="connsiteX3" fmla="*/ 0 w 4186307"/>
                <a:gd name="connsiteY3" fmla="*/ 598765 h 598764"/>
              </a:gdLst>
              <a:ahLst/>
              <a:cxnLst>
                <a:cxn ang="0">
                  <a:pos x="connsiteX0" y="connsiteY0"/>
                </a:cxn>
                <a:cxn ang="0">
                  <a:pos x="connsiteX1" y="connsiteY1"/>
                </a:cxn>
                <a:cxn ang="0">
                  <a:pos x="connsiteX2" y="connsiteY2"/>
                </a:cxn>
                <a:cxn ang="0">
                  <a:pos x="connsiteX3" y="connsiteY3"/>
                </a:cxn>
              </a:cxnLst>
              <a:rect l="l" t="t" r="r" b="b"/>
              <a:pathLst>
                <a:path w="4186307" h="598764">
                  <a:moveTo>
                    <a:pt x="0" y="0"/>
                  </a:moveTo>
                  <a:lnTo>
                    <a:pt x="4186308" y="0"/>
                  </a:lnTo>
                  <a:lnTo>
                    <a:pt x="4186308" y="598765"/>
                  </a:lnTo>
                  <a:lnTo>
                    <a:pt x="0" y="598765"/>
                  </a:lnTo>
                  <a:close/>
                </a:path>
              </a:pathLst>
            </a:custGeom>
            <a:gradFill>
              <a:gsLst>
                <a:gs pos="30000">
                  <a:srgbClr val="AEAEAE"/>
                </a:gs>
                <a:gs pos="39000">
                  <a:srgbClr val="A7A7A7"/>
                </a:gs>
                <a:gs pos="53000">
                  <a:srgbClr val="949494"/>
                </a:gs>
                <a:gs pos="68000">
                  <a:srgbClr val="757575"/>
                </a:gs>
                <a:gs pos="72000">
                  <a:srgbClr val="6D6D6D"/>
                </a:gs>
              </a:gsLst>
              <a:lin ang="791906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Freeform: Shape 25">
              <a:extLst>
                <a:ext uri="{FF2B5EF4-FFF2-40B4-BE49-F238E27FC236}">
                  <a16:creationId xmlns:a16="http://schemas.microsoft.com/office/drawing/2014/main" id="{EDB4176E-7F8D-2DFC-AD8C-CDFAD660345B}"/>
                </a:ext>
              </a:extLst>
            </p:cNvPr>
            <p:cNvSpPr/>
            <p:nvPr/>
          </p:nvSpPr>
          <p:spPr>
            <a:xfrm>
              <a:off x="597443" y="4352937"/>
              <a:ext cx="4143539" cy="548448"/>
            </a:xfrm>
            <a:custGeom>
              <a:avLst/>
              <a:gdLst>
                <a:gd name="connsiteX0" fmla="*/ 0 w 4143539"/>
                <a:gd name="connsiteY0" fmla="*/ 0 h 548448"/>
                <a:gd name="connsiteX1" fmla="*/ 4143539 w 4143539"/>
                <a:gd name="connsiteY1" fmla="*/ 0 h 548448"/>
                <a:gd name="connsiteX2" fmla="*/ 4143539 w 4143539"/>
                <a:gd name="connsiteY2" fmla="*/ 548449 h 548448"/>
                <a:gd name="connsiteX3" fmla="*/ 0 w 4143539"/>
                <a:gd name="connsiteY3" fmla="*/ 548449 h 548448"/>
              </a:gdLst>
              <a:ahLst/>
              <a:cxnLst>
                <a:cxn ang="0">
                  <a:pos x="connsiteX0" y="connsiteY0"/>
                </a:cxn>
                <a:cxn ang="0">
                  <a:pos x="connsiteX1" y="connsiteY1"/>
                </a:cxn>
                <a:cxn ang="0">
                  <a:pos x="connsiteX2" y="connsiteY2"/>
                </a:cxn>
                <a:cxn ang="0">
                  <a:pos x="connsiteX3" y="connsiteY3"/>
                </a:cxn>
              </a:cxnLst>
              <a:rect l="l" t="t" r="r" b="b"/>
              <a:pathLst>
                <a:path w="4143539" h="548448">
                  <a:moveTo>
                    <a:pt x="0" y="0"/>
                  </a:moveTo>
                  <a:lnTo>
                    <a:pt x="4143539" y="0"/>
                  </a:lnTo>
                  <a:lnTo>
                    <a:pt x="4143539" y="548449"/>
                  </a:lnTo>
                  <a:lnTo>
                    <a:pt x="0" y="548449"/>
                  </a:lnTo>
                  <a:close/>
                </a:path>
              </a:pathLst>
            </a:custGeom>
            <a:gradFill>
              <a:gsLst>
                <a:gs pos="5000">
                  <a:srgbClr val="F0EFEF"/>
                </a:gs>
                <a:gs pos="30000">
                  <a:srgbClr val="E9E8E8"/>
                </a:gs>
                <a:gs pos="66000">
                  <a:srgbClr val="D6D6D6"/>
                </a:gs>
                <a:gs pos="72000">
                  <a:srgbClr val="D2D2D2"/>
                </a:gs>
              </a:gsLst>
              <a:lin ang="791894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Freeform: Shape 26">
              <a:extLst>
                <a:ext uri="{FF2B5EF4-FFF2-40B4-BE49-F238E27FC236}">
                  <a16:creationId xmlns:a16="http://schemas.microsoft.com/office/drawing/2014/main" id="{45B95997-455B-76A0-8919-467E516A9985}"/>
                </a:ext>
              </a:extLst>
            </p:cNvPr>
            <p:cNvSpPr/>
            <p:nvPr/>
          </p:nvSpPr>
          <p:spPr>
            <a:xfrm>
              <a:off x="608764" y="4352937"/>
              <a:ext cx="686816" cy="549706"/>
            </a:xfrm>
            <a:custGeom>
              <a:avLst/>
              <a:gdLst>
                <a:gd name="connsiteX0" fmla="*/ 0 w 686816"/>
                <a:gd name="connsiteY0" fmla="*/ 0 h 549706"/>
                <a:gd name="connsiteX1" fmla="*/ 332087 w 686816"/>
                <a:gd name="connsiteY1" fmla="*/ 549707 h 549706"/>
                <a:gd name="connsiteX2" fmla="*/ 686816 w 686816"/>
                <a:gd name="connsiteY2" fmla="*/ 549707 h 549706"/>
                <a:gd name="connsiteX3" fmla="*/ 353471 w 686816"/>
                <a:gd name="connsiteY3" fmla="*/ 0 h 549706"/>
                <a:gd name="connsiteX4" fmla="*/ 0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0" y="0"/>
                  </a:moveTo>
                  <a:lnTo>
                    <a:pt x="332087" y="549707"/>
                  </a:lnTo>
                  <a:lnTo>
                    <a:pt x="686816" y="549707"/>
                  </a:lnTo>
                  <a:lnTo>
                    <a:pt x="353471" y="0"/>
                  </a:lnTo>
                  <a:lnTo>
                    <a:pt x="0" y="0"/>
                  </a:lnTo>
                  <a:close/>
                </a:path>
              </a:pathLst>
            </a:custGeom>
            <a:gradFill>
              <a:gsLst>
                <a:gs pos="23000">
                  <a:srgbClr val="EC1C24"/>
                </a:gs>
                <a:gs pos="38000">
                  <a:srgbClr val="E71C24"/>
                </a:gs>
                <a:gs pos="56000">
                  <a:srgbClr val="D91D23"/>
                </a:gs>
                <a:gs pos="75000">
                  <a:srgbClr val="C21D23"/>
                </a:gs>
                <a:gs pos="91000">
                  <a:srgbClr val="A71E22"/>
                </a:gs>
              </a:gsLst>
              <a:lin ang="5796487"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Freeform: Shape 27">
              <a:extLst>
                <a:ext uri="{FF2B5EF4-FFF2-40B4-BE49-F238E27FC236}">
                  <a16:creationId xmlns:a16="http://schemas.microsoft.com/office/drawing/2014/main" id="{54651218-93DA-940A-A9ED-90A1230502B4}"/>
                </a:ext>
              </a:extLst>
            </p:cNvPr>
            <p:cNvSpPr/>
            <p:nvPr/>
          </p:nvSpPr>
          <p:spPr>
            <a:xfrm>
              <a:off x="1303127" y="4352937"/>
              <a:ext cx="686816" cy="549706"/>
            </a:xfrm>
            <a:custGeom>
              <a:avLst/>
              <a:gdLst>
                <a:gd name="connsiteX0" fmla="*/ 0 w 686816"/>
                <a:gd name="connsiteY0" fmla="*/ 0 h 549706"/>
                <a:gd name="connsiteX1" fmla="*/ 332087 w 686816"/>
                <a:gd name="connsiteY1" fmla="*/ 549707 h 549706"/>
                <a:gd name="connsiteX2" fmla="*/ 686816 w 686816"/>
                <a:gd name="connsiteY2" fmla="*/ 549707 h 549706"/>
                <a:gd name="connsiteX3" fmla="*/ 353471 w 686816"/>
                <a:gd name="connsiteY3" fmla="*/ 0 h 549706"/>
                <a:gd name="connsiteX4" fmla="*/ 0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0" y="0"/>
                  </a:moveTo>
                  <a:lnTo>
                    <a:pt x="332087" y="549707"/>
                  </a:lnTo>
                  <a:lnTo>
                    <a:pt x="686816" y="549707"/>
                  </a:lnTo>
                  <a:lnTo>
                    <a:pt x="353471" y="0"/>
                  </a:lnTo>
                  <a:lnTo>
                    <a:pt x="0" y="0"/>
                  </a:lnTo>
                  <a:close/>
                </a:path>
              </a:pathLst>
            </a:custGeom>
            <a:gradFill>
              <a:gsLst>
                <a:gs pos="23000">
                  <a:srgbClr val="EC1C24"/>
                </a:gs>
                <a:gs pos="38000">
                  <a:srgbClr val="E71C24"/>
                </a:gs>
                <a:gs pos="56000">
                  <a:srgbClr val="D91D23"/>
                </a:gs>
                <a:gs pos="75000">
                  <a:srgbClr val="C21D23"/>
                </a:gs>
                <a:gs pos="91000">
                  <a:srgbClr val="A71E22"/>
                </a:gs>
              </a:gsLst>
              <a:lin ang="5796487"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Freeform: Shape 28">
              <a:extLst>
                <a:ext uri="{FF2B5EF4-FFF2-40B4-BE49-F238E27FC236}">
                  <a16:creationId xmlns:a16="http://schemas.microsoft.com/office/drawing/2014/main" id="{DABB75FD-0D3C-57D3-5AEB-6F814E78155F}"/>
                </a:ext>
              </a:extLst>
            </p:cNvPr>
            <p:cNvSpPr/>
            <p:nvPr/>
          </p:nvSpPr>
          <p:spPr>
            <a:xfrm>
              <a:off x="1997491" y="4352937"/>
              <a:ext cx="1335895" cy="549706"/>
            </a:xfrm>
            <a:custGeom>
              <a:avLst/>
              <a:gdLst>
                <a:gd name="connsiteX0" fmla="*/ 981166 w 1335895"/>
                <a:gd name="connsiteY0" fmla="*/ 0 h 549706"/>
                <a:gd name="connsiteX1" fmla="*/ 667948 w 1335895"/>
                <a:gd name="connsiteY1" fmla="*/ 518259 h 549706"/>
                <a:gd name="connsiteX2" fmla="*/ 353471 w 1335895"/>
                <a:gd name="connsiteY2" fmla="*/ 0 h 549706"/>
                <a:gd name="connsiteX3" fmla="*/ 0 w 1335895"/>
                <a:gd name="connsiteY3" fmla="*/ 0 h 549706"/>
                <a:gd name="connsiteX4" fmla="*/ 332087 w 1335895"/>
                <a:gd name="connsiteY4" fmla="*/ 549707 h 549706"/>
                <a:gd name="connsiteX5" fmla="*/ 1002550 w 1335895"/>
                <a:gd name="connsiteY5" fmla="*/ 549707 h 549706"/>
                <a:gd name="connsiteX6" fmla="*/ 1335895 w 1335895"/>
                <a:gd name="connsiteY6" fmla="*/ 0 h 549706"/>
                <a:gd name="connsiteX7" fmla="*/ 981166 w 1335895"/>
                <a:gd name="connsiteY7" fmla="*/ 0 h 54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895" h="549706">
                  <a:moveTo>
                    <a:pt x="981166" y="0"/>
                  </a:moveTo>
                  <a:lnTo>
                    <a:pt x="667948" y="518259"/>
                  </a:lnTo>
                  <a:lnTo>
                    <a:pt x="353471" y="0"/>
                  </a:lnTo>
                  <a:lnTo>
                    <a:pt x="0" y="0"/>
                  </a:lnTo>
                  <a:lnTo>
                    <a:pt x="332087" y="549707"/>
                  </a:lnTo>
                  <a:lnTo>
                    <a:pt x="1002550" y="549707"/>
                  </a:lnTo>
                  <a:lnTo>
                    <a:pt x="1335895" y="0"/>
                  </a:lnTo>
                  <a:lnTo>
                    <a:pt x="981166" y="0"/>
                  </a:lnTo>
                  <a:close/>
                </a:path>
              </a:pathLst>
            </a:custGeom>
            <a:gradFill>
              <a:gsLst>
                <a:gs pos="23000">
                  <a:srgbClr val="EC1C24"/>
                </a:gs>
                <a:gs pos="38000">
                  <a:srgbClr val="E71C24"/>
                </a:gs>
                <a:gs pos="56000">
                  <a:srgbClr val="D91D23"/>
                </a:gs>
                <a:gs pos="75000">
                  <a:srgbClr val="C21D23"/>
                </a:gs>
                <a:gs pos="91000">
                  <a:srgbClr val="A71E22"/>
                </a:gs>
              </a:gsLst>
              <a:lin ang="5796487"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Freeform: Shape 29">
              <a:extLst>
                <a:ext uri="{FF2B5EF4-FFF2-40B4-BE49-F238E27FC236}">
                  <a16:creationId xmlns:a16="http://schemas.microsoft.com/office/drawing/2014/main" id="{FEE44967-A728-0709-3ADA-BFFFF286105E}"/>
                </a:ext>
              </a:extLst>
            </p:cNvPr>
            <p:cNvSpPr/>
            <p:nvPr/>
          </p:nvSpPr>
          <p:spPr>
            <a:xfrm>
              <a:off x="4035297" y="4352937"/>
              <a:ext cx="686816" cy="549706"/>
            </a:xfrm>
            <a:custGeom>
              <a:avLst/>
              <a:gdLst>
                <a:gd name="connsiteX0" fmla="*/ 332087 w 686816"/>
                <a:gd name="connsiteY0" fmla="*/ 0 h 549706"/>
                <a:gd name="connsiteX1" fmla="*/ 0 w 686816"/>
                <a:gd name="connsiteY1" fmla="*/ 549707 h 549706"/>
                <a:gd name="connsiteX2" fmla="*/ 353471 w 686816"/>
                <a:gd name="connsiteY2" fmla="*/ 549707 h 549706"/>
                <a:gd name="connsiteX3" fmla="*/ 686816 w 686816"/>
                <a:gd name="connsiteY3" fmla="*/ 0 h 549706"/>
                <a:gd name="connsiteX4" fmla="*/ 332087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332087" y="0"/>
                  </a:moveTo>
                  <a:lnTo>
                    <a:pt x="0" y="549707"/>
                  </a:lnTo>
                  <a:lnTo>
                    <a:pt x="353471" y="549707"/>
                  </a:lnTo>
                  <a:lnTo>
                    <a:pt x="686816" y="0"/>
                  </a:lnTo>
                  <a:lnTo>
                    <a:pt x="332087" y="0"/>
                  </a:lnTo>
                  <a:close/>
                </a:path>
              </a:pathLst>
            </a:custGeom>
            <a:gradFill>
              <a:gsLst>
                <a:gs pos="23000">
                  <a:srgbClr val="EC1C24"/>
                </a:gs>
                <a:gs pos="38000">
                  <a:srgbClr val="E71C24"/>
                </a:gs>
                <a:gs pos="56000">
                  <a:srgbClr val="D91D23"/>
                </a:gs>
                <a:gs pos="75000">
                  <a:srgbClr val="C21D23"/>
                </a:gs>
                <a:gs pos="91000">
                  <a:srgbClr val="A71E22"/>
                </a:gs>
              </a:gsLst>
              <a:lin ang="5796487"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Freeform: Shape 30">
              <a:extLst>
                <a:ext uri="{FF2B5EF4-FFF2-40B4-BE49-F238E27FC236}">
                  <a16:creationId xmlns:a16="http://schemas.microsoft.com/office/drawing/2014/main" id="{0E73BBB2-4F53-42EB-3B3D-95DF7B991C0E}"/>
                </a:ext>
              </a:extLst>
            </p:cNvPr>
            <p:cNvSpPr/>
            <p:nvPr/>
          </p:nvSpPr>
          <p:spPr>
            <a:xfrm>
              <a:off x="3340934" y="4352937"/>
              <a:ext cx="686816" cy="549706"/>
            </a:xfrm>
            <a:custGeom>
              <a:avLst/>
              <a:gdLst>
                <a:gd name="connsiteX0" fmla="*/ 332087 w 686816"/>
                <a:gd name="connsiteY0" fmla="*/ 0 h 549706"/>
                <a:gd name="connsiteX1" fmla="*/ 0 w 686816"/>
                <a:gd name="connsiteY1" fmla="*/ 549707 h 549706"/>
                <a:gd name="connsiteX2" fmla="*/ 353471 w 686816"/>
                <a:gd name="connsiteY2" fmla="*/ 549707 h 549706"/>
                <a:gd name="connsiteX3" fmla="*/ 686816 w 686816"/>
                <a:gd name="connsiteY3" fmla="*/ 0 h 549706"/>
                <a:gd name="connsiteX4" fmla="*/ 332087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332087" y="0"/>
                  </a:moveTo>
                  <a:lnTo>
                    <a:pt x="0" y="549707"/>
                  </a:lnTo>
                  <a:lnTo>
                    <a:pt x="353471" y="549707"/>
                  </a:lnTo>
                  <a:lnTo>
                    <a:pt x="686816" y="0"/>
                  </a:lnTo>
                  <a:lnTo>
                    <a:pt x="332087" y="0"/>
                  </a:lnTo>
                  <a:close/>
                </a:path>
              </a:pathLst>
            </a:custGeom>
            <a:gradFill>
              <a:gsLst>
                <a:gs pos="23000">
                  <a:srgbClr val="EC1C24"/>
                </a:gs>
                <a:gs pos="38000">
                  <a:srgbClr val="E71C24"/>
                </a:gs>
                <a:gs pos="56000">
                  <a:srgbClr val="D91D23"/>
                </a:gs>
                <a:gs pos="75000">
                  <a:srgbClr val="C21D23"/>
                </a:gs>
                <a:gs pos="91000">
                  <a:srgbClr val="A71E22"/>
                </a:gs>
              </a:gsLst>
              <a:lin ang="5796487"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Freeform: Shape 31">
              <a:extLst>
                <a:ext uri="{FF2B5EF4-FFF2-40B4-BE49-F238E27FC236}">
                  <a16:creationId xmlns:a16="http://schemas.microsoft.com/office/drawing/2014/main" id="{F0AF0BF4-37A6-C513-6587-3AE131F5C4BD}"/>
                </a:ext>
              </a:extLst>
            </p:cNvPr>
            <p:cNvSpPr/>
            <p:nvPr/>
          </p:nvSpPr>
          <p:spPr>
            <a:xfrm>
              <a:off x="597443" y="4352937"/>
              <a:ext cx="4143539" cy="30189"/>
            </a:xfrm>
            <a:custGeom>
              <a:avLst/>
              <a:gdLst>
                <a:gd name="connsiteX0" fmla="*/ 0 w 4143539"/>
                <a:gd name="connsiteY0" fmla="*/ 0 h 30189"/>
                <a:gd name="connsiteX1" fmla="*/ 4143539 w 4143539"/>
                <a:gd name="connsiteY1" fmla="*/ 0 h 30189"/>
                <a:gd name="connsiteX2" fmla="*/ 4143539 w 4143539"/>
                <a:gd name="connsiteY2" fmla="*/ 30190 h 30189"/>
                <a:gd name="connsiteX3" fmla="*/ 0 w 4143539"/>
                <a:gd name="connsiteY3" fmla="*/ 30190 h 30189"/>
              </a:gdLst>
              <a:ahLst/>
              <a:cxnLst>
                <a:cxn ang="0">
                  <a:pos x="connsiteX0" y="connsiteY0"/>
                </a:cxn>
                <a:cxn ang="0">
                  <a:pos x="connsiteX1" y="connsiteY1"/>
                </a:cxn>
                <a:cxn ang="0">
                  <a:pos x="connsiteX2" y="connsiteY2"/>
                </a:cxn>
                <a:cxn ang="0">
                  <a:pos x="connsiteX3" y="connsiteY3"/>
                </a:cxn>
              </a:cxnLst>
              <a:rect l="l" t="t" r="r" b="b"/>
              <a:pathLst>
                <a:path w="4143539" h="30189">
                  <a:moveTo>
                    <a:pt x="0" y="0"/>
                  </a:moveTo>
                  <a:lnTo>
                    <a:pt x="4143539" y="0"/>
                  </a:lnTo>
                  <a:lnTo>
                    <a:pt x="4143539" y="30190"/>
                  </a:lnTo>
                  <a:lnTo>
                    <a:pt x="0" y="30190"/>
                  </a:lnTo>
                  <a:close/>
                </a:path>
              </a:pathLst>
            </a:custGeom>
            <a:gradFill>
              <a:gsLst>
                <a:gs pos="5000">
                  <a:srgbClr val="DBDADA"/>
                </a:gs>
                <a:gs pos="20000">
                  <a:srgbClr val="D4D3D3"/>
                </a:gs>
                <a:gs pos="42000">
                  <a:srgbClr val="C1C1C1"/>
                </a:gs>
                <a:gs pos="67000">
                  <a:srgbClr val="A2A2A2"/>
                </a:gs>
                <a:gs pos="72000">
                  <a:srgbClr val="9B9B9B"/>
                </a:gs>
              </a:gsLst>
              <a:lin ang="7919149"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3" name="Freeform: Shape 32">
              <a:extLst>
                <a:ext uri="{FF2B5EF4-FFF2-40B4-BE49-F238E27FC236}">
                  <a16:creationId xmlns:a16="http://schemas.microsoft.com/office/drawing/2014/main" id="{5A433752-3D19-1186-79BE-B34C1E59725A}"/>
                </a:ext>
              </a:extLst>
            </p:cNvPr>
            <p:cNvSpPr/>
            <p:nvPr/>
          </p:nvSpPr>
          <p:spPr>
            <a:xfrm>
              <a:off x="568511" y="3448500"/>
              <a:ext cx="4186307" cy="598764"/>
            </a:xfrm>
            <a:custGeom>
              <a:avLst/>
              <a:gdLst>
                <a:gd name="connsiteX0" fmla="*/ 0 w 4186307"/>
                <a:gd name="connsiteY0" fmla="*/ 0 h 598764"/>
                <a:gd name="connsiteX1" fmla="*/ 4186308 w 4186307"/>
                <a:gd name="connsiteY1" fmla="*/ 0 h 598764"/>
                <a:gd name="connsiteX2" fmla="*/ 4186308 w 4186307"/>
                <a:gd name="connsiteY2" fmla="*/ 598765 h 598764"/>
                <a:gd name="connsiteX3" fmla="*/ 0 w 4186307"/>
                <a:gd name="connsiteY3" fmla="*/ 598765 h 598764"/>
              </a:gdLst>
              <a:ahLst/>
              <a:cxnLst>
                <a:cxn ang="0">
                  <a:pos x="connsiteX0" y="connsiteY0"/>
                </a:cxn>
                <a:cxn ang="0">
                  <a:pos x="connsiteX1" y="connsiteY1"/>
                </a:cxn>
                <a:cxn ang="0">
                  <a:pos x="connsiteX2" y="connsiteY2"/>
                </a:cxn>
                <a:cxn ang="0">
                  <a:pos x="connsiteX3" y="connsiteY3"/>
                </a:cxn>
              </a:cxnLst>
              <a:rect l="l" t="t" r="r" b="b"/>
              <a:pathLst>
                <a:path w="4186307" h="598764">
                  <a:moveTo>
                    <a:pt x="0" y="0"/>
                  </a:moveTo>
                  <a:lnTo>
                    <a:pt x="4186308" y="0"/>
                  </a:lnTo>
                  <a:lnTo>
                    <a:pt x="4186308" y="598765"/>
                  </a:lnTo>
                  <a:lnTo>
                    <a:pt x="0" y="598765"/>
                  </a:lnTo>
                  <a:close/>
                </a:path>
              </a:pathLst>
            </a:custGeom>
            <a:gradFill>
              <a:gsLst>
                <a:gs pos="30000">
                  <a:srgbClr val="AEAEAE"/>
                </a:gs>
                <a:gs pos="39000">
                  <a:srgbClr val="A7A7A7"/>
                </a:gs>
                <a:gs pos="53000">
                  <a:srgbClr val="949494"/>
                </a:gs>
                <a:gs pos="68000">
                  <a:srgbClr val="757575"/>
                </a:gs>
                <a:gs pos="72000">
                  <a:srgbClr val="6D6D6D"/>
                </a:gs>
              </a:gsLst>
              <a:lin ang="791906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4" name="Freeform: Shape 33">
              <a:extLst>
                <a:ext uri="{FF2B5EF4-FFF2-40B4-BE49-F238E27FC236}">
                  <a16:creationId xmlns:a16="http://schemas.microsoft.com/office/drawing/2014/main" id="{E6624CEE-2B42-DF3E-4FB9-E10FCD446BA1}"/>
                </a:ext>
              </a:extLst>
            </p:cNvPr>
            <p:cNvSpPr/>
            <p:nvPr/>
          </p:nvSpPr>
          <p:spPr>
            <a:xfrm>
              <a:off x="597443" y="3463595"/>
              <a:ext cx="4143539" cy="548448"/>
            </a:xfrm>
            <a:custGeom>
              <a:avLst/>
              <a:gdLst>
                <a:gd name="connsiteX0" fmla="*/ 0 w 4143539"/>
                <a:gd name="connsiteY0" fmla="*/ 0 h 548448"/>
                <a:gd name="connsiteX1" fmla="*/ 4143539 w 4143539"/>
                <a:gd name="connsiteY1" fmla="*/ 0 h 548448"/>
                <a:gd name="connsiteX2" fmla="*/ 4143539 w 4143539"/>
                <a:gd name="connsiteY2" fmla="*/ 548449 h 548448"/>
                <a:gd name="connsiteX3" fmla="*/ 0 w 4143539"/>
                <a:gd name="connsiteY3" fmla="*/ 548449 h 548448"/>
              </a:gdLst>
              <a:ahLst/>
              <a:cxnLst>
                <a:cxn ang="0">
                  <a:pos x="connsiteX0" y="connsiteY0"/>
                </a:cxn>
                <a:cxn ang="0">
                  <a:pos x="connsiteX1" y="connsiteY1"/>
                </a:cxn>
                <a:cxn ang="0">
                  <a:pos x="connsiteX2" y="connsiteY2"/>
                </a:cxn>
                <a:cxn ang="0">
                  <a:pos x="connsiteX3" y="connsiteY3"/>
                </a:cxn>
              </a:cxnLst>
              <a:rect l="l" t="t" r="r" b="b"/>
              <a:pathLst>
                <a:path w="4143539" h="548448">
                  <a:moveTo>
                    <a:pt x="0" y="0"/>
                  </a:moveTo>
                  <a:lnTo>
                    <a:pt x="4143539" y="0"/>
                  </a:lnTo>
                  <a:lnTo>
                    <a:pt x="4143539" y="548449"/>
                  </a:lnTo>
                  <a:lnTo>
                    <a:pt x="0" y="548449"/>
                  </a:lnTo>
                  <a:close/>
                </a:path>
              </a:pathLst>
            </a:custGeom>
            <a:gradFill>
              <a:gsLst>
                <a:gs pos="5000">
                  <a:srgbClr val="F0EFEF"/>
                </a:gs>
                <a:gs pos="30000">
                  <a:srgbClr val="E9E8E8"/>
                </a:gs>
                <a:gs pos="66000">
                  <a:srgbClr val="D6D6D6"/>
                </a:gs>
                <a:gs pos="72000">
                  <a:srgbClr val="D2D2D2"/>
                </a:gs>
              </a:gsLst>
              <a:lin ang="7918868"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Freeform: Shape 34">
              <a:extLst>
                <a:ext uri="{FF2B5EF4-FFF2-40B4-BE49-F238E27FC236}">
                  <a16:creationId xmlns:a16="http://schemas.microsoft.com/office/drawing/2014/main" id="{CA400604-8CE6-21F4-DD50-9EFA69220BC1}"/>
                </a:ext>
              </a:extLst>
            </p:cNvPr>
            <p:cNvSpPr/>
            <p:nvPr/>
          </p:nvSpPr>
          <p:spPr>
            <a:xfrm>
              <a:off x="608764" y="3463595"/>
              <a:ext cx="686816" cy="548448"/>
            </a:xfrm>
            <a:custGeom>
              <a:avLst/>
              <a:gdLst>
                <a:gd name="connsiteX0" fmla="*/ 0 w 686816"/>
                <a:gd name="connsiteY0" fmla="*/ 0 h 548448"/>
                <a:gd name="connsiteX1" fmla="*/ 332087 w 686816"/>
                <a:gd name="connsiteY1" fmla="*/ 548449 h 548448"/>
                <a:gd name="connsiteX2" fmla="*/ 686816 w 686816"/>
                <a:gd name="connsiteY2" fmla="*/ 548449 h 548448"/>
                <a:gd name="connsiteX3" fmla="*/ 353471 w 686816"/>
                <a:gd name="connsiteY3" fmla="*/ 0 h 548448"/>
                <a:gd name="connsiteX4" fmla="*/ 0 w 686816"/>
                <a:gd name="connsiteY4" fmla="*/ 0 h 54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8448">
                  <a:moveTo>
                    <a:pt x="0" y="0"/>
                  </a:moveTo>
                  <a:lnTo>
                    <a:pt x="332087" y="548449"/>
                  </a:lnTo>
                  <a:lnTo>
                    <a:pt x="686816" y="548449"/>
                  </a:lnTo>
                  <a:lnTo>
                    <a:pt x="353471" y="0"/>
                  </a:lnTo>
                  <a:lnTo>
                    <a:pt x="0" y="0"/>
                  </a:lnTo>
                  <a:close/>
                </a:path>
              </a:pathLst>
            </a:custGeom>
            <a:gradFill>
              <a:gsLst>
                <a:gs pos="23000">
                  <a:srgbClr val="EC1C24"/>
                </a:gs>
                <a:gs pos="38000">
                  <a:srgbClr val="E71C24"/>
                </a:gs>
                <a:gs pos="56000">
                  <a:srgbClr val="D91D23"/>
                </a:gs>
                <a:gs pos="75000">
                  <a:srgbClr val="C21D23"/>
                </a:gs>
                <a:gs pos="91000">
                  <a:srgbClr val="A71E22"/>
                </a:gs>
              </a:gsLst>
              <a:lin ang="543828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6" name="Freeform: Shape 35">
              <a:extLst>
                <a:ext uri="{FF2B5EF4-FFF2-40B4-BE49-F238E27FC236}">
                  <a16:creationId xmlns:a16="http://schemas.microsoft.com/office/drawing/2014/main" id="{698595F3-7442-AE0B-3CD2-D5E0A75A0F13}"/>
                </a:ext>
              </a:extLst>
            </p:cNvPr>
            <p:cNvSpPr/>
            <p:nvPr/>
          </p:nvSpPr>
          <p:spPr>
            <a:xfrm>
              <a:off x="1303127" y="3463595"/>
              <a:ext cx="686816" cy="548448"/>
            </a:xfrm>
            <a:custGeom>
              <a:avLst/>
              <a:gdLst>
                <a:gd name="connsiteX0" fmla="*/ 0 w 686816"/>
                <a:gd name="connsiteY0" fmla="*/ 0 h 548448"/>
                <a:gd name="connsiteX1" fmla="*/ 332087 w 686816"/>
                <a:gd name="connsiteY1" fmla="*/ 548449 h 548448"/>
                <a:gd name="connsiteX2" fmla="*/ 686816 w 686816"/>
                <a:gd name="connsiteY2" fmla="*/ 548449 h 548448"/>
                <a:gd name="connsiteX3" fmla="*/ 353471 w 686816"/>
                <a:gd name="connsiteY3" fmla="*/ 0 h 548448"/>
                <a:gd name="connsiteX4" fmla="*/ 0 w 686816"/>
                <a:gd name="connsiteY4" fmla="*/ 0 h 54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8448">
                  <a:moveTo>
                    <a:pt x="0" y="0"/>
                  </a:moveTo>
                  <a:lnTo>
                    <a:pt x="332087" y="548449"/>
                  </a:lnTo>
                  <a:lnTo>
                    <a:pt x="686816" y="548449"/>
                  </a:lnTo>
                  <a:lnTo>
                    <a:pt x="353471" y="0"/>
                  </a:lnTo>
                  <a:lnTo>
                    <a:pt x="0" y="0"/>
                  </a:lnTo>
                  <a:close/>
                </a:path>
              </a:pathLst>
            </a:custGeom>
            <a:gradFill>
              <a:gsLst>
                <a:gs pos="23000">
                  <a:srgbClr val="EC1C24"/>
                </a:gs>
                <a:gs pos="38000">
                  <a:srgbClr val="E71C24"/>
                </a:gs>
                <a:gs pos="56000">
                  <a:srgbClr val="D91D23"/>
                </a:gs>
                <a:gs pos="75000">
                  <a:srgbClr val="C21D23"/>
                </a:gs>
                <a:gs pos="91000">
                  <a:srgbClr val="A71E22"/>
                </a:gs>
              </a:gsLst>
              <a:lin ang="5438259"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7" name="Freeform: Shape 36">
              <a:extLst>
                <a:ext uri="{FF2B5EF4-FFF2-40B4-BE49-F238E27FC236}">
                  <a16:creationId xmlns:a16="http://schemas.microsoft.com/office/drawing/2014/main" id="{3336ADE1-3154-A4AB-B057-4E7CB7E01C70}"/>
                </a:ext>
              </a:extLst>
            </p:cNvPr>
            <p:cNvSpPr/>
            <p:nvPr/>
          </p:nvSpPr>
          <p:spPr>
            <a:xfrm>
              <a:off x="1997491" y="3463595"/>
              <a:ext cx="1335895" cy="548448"/>
            </a:xfrm>
            <a:custGeom>
              <a:avLst/>
              <a:gdLst>
                <a:gd name="connsiteX0" fmla="*/ 981166 w 1335895"/>
                <a:gd name="connsiteY0" fmla="*/ 0 h 548448"/>
                <a:gd name="connsiteX1" fmla="*/ 667948 w 1335895"/>
                <a:gd name="connsiteY1" fmla="*/ 518259 h 548448"/>
                <a:gd name="connsiteX2" fmla="*/ 353471 w 1335895"/>
                <a:gd name="connsiteY2" fmla="*/ 0 h 548448"/>
                <a:gd name="connsiteX3" fmla="*/ 0 w 1335895"/>
                <a:gd name="connsiteY3" fmla="*/ 0 h 548448"/>
                <a:gd name="connsiteX4" fmla="*/ 332087 w 1335895"/>
                <a:gd name="connsiteY4" fmla="*/ 548449 h 548448"/>
                <a:gd name="connsiteX5" fmla="*/ 1002550 w 1335895"/>
                <a:gd name="connsiteY5" fmla="*/ 548449 h 548448"/>
                <a:gd name="connsiteX6" fmla="*/ 1335895 w 1335895"/>
                <a:gd name="connsiteY6" fmla="*/ 0 h 548448"/>
                <a:gd name="connsiteX7" fmla="*/ 981166 w 1335895"/>
                <a:gd name="connsiteY7" fmla="*/ 0 h 54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895" h="548448">
                  <a:moveTo>
                    <a:pt x="981166" y="0"/>
                  </a:moveTo>
                  <a:lnTo>
                    <a:pt x="667948" y="518259"/>
                  </a:lnTo>
                  <a:lnTo>
                    <a:pt x="353471" y="0"/>
                  </a:lnTo>
                  <a:lnTo>
                    <a:pt x="0" y="0"/>
                  </a:lnTo>
                  <a:lnTo>
                    <a:pt x="332087" y="548449"/>
                  </a:lnTo>
                  <a:lnTo>
                    <a:pt x="1002550" y="548449"/>
                  </a:lnTo>
                  <a:lnTo>
                    <a:pt x="1335895" y="0"/>
                  </a:lnTo>
                  <a:lnTo>
                    <a:pt x="981166" y="0"/>
                  </a:lnTo>
                  <a:close/>
                </a:path>
              </a:pathLst>
            </a:custGeom>
            <a:gradFill>
              <a:gsLst>
                <a:gs pos="23000">
                  <a:srgbClr val="EC1C24"/>
                </a:gs>
                <a:gs pos="38000">
                  <a:srgbClr val="E71C24"/>
                </a:gs>
                <a:gs pos="56000">
                  <a:srgbClr val="D91D23"/>
                </a:gs>
                <a:gs pos="75000">
                  <a:srgbClr val="C21D23"/>
                </a:gs>
                <a:gs pos="91000">
                  <a:srgbClr val="A71E22"/>
                </a:gs>
              </a:gsLst>
              <a:lin ang="5440194"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8" name="Freeform: Shape 37">
              <a:extLst>
                <a:ext uri="{FF2B5EF4-FFF2-40B4-BE49-F238E27FC236}">
                  <a16:creationId xmlns:a16="http://schemas.microsoft.com/office/drawing/2014/main" id="{1D846095-0981-20EF-DD4B-5F724770D0BF}"/>
                </a:ext>
              </a:extLst>
            </p:cNvPr>
            <p:cNvSpPr/>
            <p:nvPr/>
          </p:nvSpPr>
          <p:spPr>
            <a:xfrm>
              <a:off x="4035297" y="3463595"/>
              <a:ext cx="686816" cy="548448"/>
            </a:xfrm>
            <a:custGeom>
              <a:avLst/>
              <a:gdLst>
                <a:gd name="connsiteX0" fmla="*/ 332087 w 686816"/>
                <a:gd name="connsiteY0" fmla="*/ 0 h 548448"/>
                <a:gd name="connsiteX1" fmla="*/ 0 w 686816"/>
                <a:gd name="connsiteY1" fmla="*/ 548449 h 548448"/>
                <a:gd name="connsiteX2" fmla="*/ 353471 w 686816"/>
                <a:gd name="connsiteY2" fmla="*/ 548449 h 548448"/>
                <a:gd name="connsiteX3" fmla="*/ 686816 w 686816"/>
                <a:gd name="connsiteY3" fmla="*/ 0 h 548448"/>
                <a:gd name="connsiteX4" fmla="*/ 332087 w 686816"/>
                <a:gd name="connsiteY4" fmla="*/ 0 h 54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8448">
                  <a:moveTo>
                    <a:pt x="332087" y="0"/>
                  </a:moveTo>
                  <a:lnTo>
                    <a:pt x="0" y="548449"/>
                  </a:lnTo>
                  <a:lnTo>
                    <a:pt x="353471" y="548449"/>
                  </a:lnTo>
                  <a:lnTo>
                    <a:pt x="686816" y="0"/>
                  </a:lnTo>
                  <a:lnTo>
                    <a:pt x="332087" y="0"/>
                  </a:lnTo>
                  <a:close/>
                </a:path>
              </a:pathLst>
            </a:custGeom>
            <a:gradFill>
              <a:gsLst>
                <a:gs pos="23000">
                  <a:srgbClr val="EC1C24"/>
                </a:gs>
                <a:gs pos="38000">
                  <a:srgbClr val="E71C24"/>
                </a:gs>
                <a:gs pos="56000">
                  <a:srgbClr val="D91D23"/>
                </a:gs>
                <a:gs pos="75000">
                  <a:srgbClr val="C21D23"/>
                </a:gs>
                <a:gs pos="91000">
                  <a:srgbClr val="A71E22"/>
                </a:gs>
              </a:gsLst>
              <a:lin ang="5440194"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9" name="Freeform: Shape 38">
              <a:extLst>
                <a:ext uri="{FF2B5EF4-FFF2-40B4-BE49-F238E27FC236}">
                  <a16:creationId xmlns:a16="http://schemas.microsoft.com/office/drawing/2014/main" id="{AC9CE2C3-6BD3-0E3C-CB0C-38BD9A00B21B}"/>
                </a:ext>
              </a:extLst>
            </p:cNvPr>
            <p:cNvSpPr/>
            <p:nvPr/>
          </p:nvSpPr>
          <p:spPr>
            <a:xfrm>
              <a:off x="3340934" y="3463595"/>
              <a:ext cx="686816" cy="548448"/>
            </a:xfrm>
            <a:custGeom>
              <a:avLst/>
              <a:gdLst>
                <a:gd name="connsiteX0" fmla="*/ 332087 w 686816"/>
                <a:gd name="connsiteY0" fmla="*/ 0 h 548448"/>
                <a:gd name="connsiteX1" fmla="*/ 0 w 686816"/>
                <a:gd name="connsiteY1" fmla="*/ 548449 h 548448"/>
                <a:gd name="connsiteX2" fmla="*/ 353471 w 686816"/>
                <a:gd name="connsiteY2" fmla="*/ 548449 h 548448"/>
                <a:gd name="connsiteX3" fmla="*/ 686816 w 686816"/>
                <a:gd name="connsiteY3" fmla="*/ 0 h 548448"/>
                <a:gd name="connsiteX4" fmla="*/ 332087 w 686816"/>
                <a:gd name="connsiteY4" fmla="*/ 0 h 54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8448">
                  <a:moveTo>
                    <a:pt x="332087" y="0"/>
                  </a:moveTo>
                  <a:lnTo>
                    <a:pt x="0" y="548449"/>
                  </a:lnTo>
                  <a:lnTo>
                    <a:pt x="353471" y="548449"/>
                  </a:lnTo>
                  <a:lnTo>
                    <a:pt x="686816" y="0"/>
                  </a:lnTo>
                  <a:lnTo>
                    <a:pt x="332087" y="0"/>
                  </a:lnTo>
                  <a:close/>
                </a:path>
              </a:pathLst>
            </a:custGeom>
            <a:gradFill>
              <a:gsLst>
                <a:gs pos="23000">
                  <a:srgbClr val="EC1C24"/>
                </a:gs>
                <a:gs pos="38000">
                  <a:srgbClr val="E71C24"/>
                </a:gs>
                <a:gs pos="56000">
                  <a:srgbClr val="D91D23"/>
                </a:gs>
                <a:gs pos="75000">
                  <a:srgbClr val="C21D23"/>
                </a:gs>
                <a:gs pos="91000">
                  <a:srgbClr val="A71E22"/>
                </a:gs>
              </a:gsLst>
              <a:lin ang="543828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0" name="Freeform: Shape 39">
              <a:extLst>
                <a:ext uri="{FF2B5EF4-FFF2-40B4-BE49-F238E27FC236}">
                  <a16:creationId xmlns:a16="http://schemas.microsoft.com/office/drawing/2014/main" id="{0D85F4A3-E852-C1AD-A0AC-89B5FD110CD6}"/>
                </a:ext>
              </a:extLst>
            </p:cNvPr>
            <p:cNvSpPr/>
            <p:nvPr/>
          </p:nvSpPr>
          <p:spPr>
            <a:xfrm>
              <a:off x="568511" y="2604443"/>
              <a:ext cx="4186307" cy="598764"/>
            </a:xfrm>
            <a:custGeom>
              <a:avLst/>
              <a:gdLst>
                <a:gd name="connsiteX0" fmla="*/ 0 w 4186307"/>
                <a:gd name="connsiteY0" fmla="*/ 0 h 598764"/>
                <a:gd name="connsiteX1" fmla="*/ 4186308 w 4186307"/>
                <a:gd name="connsiteY1" fmla="*/ 0 h 598764"/>
                <a:gd name="connsiteX2" fmla="*/ 4186308 w 4186307"/>
                <a:gd name="connsiteY2" fmla="*/ 598765 h 598764"/>
                <a:gd name="connsiteX3" fmla="*/ 0 w 4186307"/>
                <a:gd name="connsiteY3" fmla="*/ 598765 h 598764"/>
              </a:gdLst>
              <a:ahLst/>
              <a:cxnLst>
                <a:cxn ang="0">
                  <a:pos x="connsiteX0" y="connsiteY0"/>
                </a:cxn>
                <a:cxn ang="0">
                  <a:pos x="connsiteX1" y="connsiteY1"/>
                </a:cxn>
                <a:cxn ang="0">
                  <a:pos x="connsiteX2" y="connsiteY2"/>
                </a:cxn>
                <a:cxn ang="0">
                  <a:pos x="connsiteX3" y="connsiteY3"/>
                </a:cxn>
              </a:cxnLst>
              <a:rect l="l" t="t" r="r" b="b"/>
              <a:pathLst>
                <a:path w="4186307" h="598764">
                  <a:moveTo>
                    <a:pt x="0" y="0"/>
                  </a:moveTo>
                  <a:lnTo>
                    <a:pt x="4186308" y="0"/>
                  </a:lnTo>
                  <a:lnTo>
                    <a:pt x="4186308" y="598765"/>
                  </a:lnTo>
                  <a:lnTo>
                    <a:pt x="0" y="598765"/>
                  </a:lnTo>
                  <a:close/>
                </a:path>
              </a:pathLst>
            </a:custGeom>
            <a:gradFill>
              <a:gsLst>
                <a:gs pos="30000">
                  <a:srgbClr val="AEAEAE"/>
                </a:gs>
                <a:gs pos="39000">
                  <a:srgbClr val="A7A7A7"/>
                </a:gs>
                <a:gs pos="53000">
                  <a:srgbClr val="949494"/>
                </a:gs>
                <a:gs pos="68000">
                  <a:srgbClr val="757575"/>
                </a:gs>
                <a:gs pos="72000">
                  <a:srgbClr val="6D6D6D"/>
                </a:gs>
              </a:gsLst>
              <a:lin ang="791906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Freeform: Shape 40">
              <a:extLst>
                <a:ext uri="{FF2B5EF4-FFF2-40B4-BE49-F238E27FC236}">
                  <a16:creationId xmlns:a16="http://schemas.microsoft.com/office/drawing/2014/main" id="{5B6944E1-8884-2E7A-C106-63554A94891C}"/>
                </a:ext>
              </a:extLst>
            </p:cNvPr>
            <p:cNvSpPr/>
            <p:nvPr/>
          </p:nvSpPr>
          <p:spPr>
            <a:xfrm>
              <a:off x="597443" y="2618280"/>
              <a:ext cx="4143539" cy="548448"/>
            </a:xfrm>
            <a:custGeom>
              <a:avLst/>
              <a:gdLst>
                <a:gd name="connsiteX0" fmla="*/ 0 w 4143539"/>
                <a:gd name="connsiteY0" fmla="*/ 0 h 548448"/>
                <a:gd name="connsiteX1" fmla="*/ 4143539 w 4143539"/>
                <a:gd name="connsiteY1" fmla="*/ 0 h 548448"/>
                <a:gd name="connsiteX2" fmla="*/ 4143539 w 4143539"/>
                <a:gd name="connsiteY2" fmla="*/ 548449 h 548448"/>
                <a:gd name="connsiteX3" fmla="*/ 0 w 4143539"/>
                <a:gd name="connsiteY3" fmla="*/ 548449 h 548448"/>
              </a:gdLst>
              <a:ahLst/>
              <a:cxnLst>
                <a:cxn ang="0">
                  <a:pos x="connsiteX0" y="connsiteY0"/>
                </a:cxn>
                <a:cxn ang="0">
                  <a:pos x="connsiteX1" y="connsiteY1"/>
                </a:cxn>
                <a:cxn ang="0">
                  <a:pos x="connsiteX2" y="connsiteY2"/>
                </a:cxn>
                <a:cxn ang="0">
                  <a:pos x="connsiteX3" y="connsiteY3"/>
                </a:cxn>
              </a:cxnLst>
              <a:rect l="l" t="t" r="r" b="b"/>
              <a:pathLst>
                <a:path w="4143539" h="548448">
                  <a:moveTo>
                    <a:pt x="0" y="0"/>
                  </a:moveTo>
                  <a:lnTo>
                    <a:pt x="4143539" y="0"/>
                  </a:lnTo>
                  <a:lnTo>
                    <a:pt x="4143539" y="548449"/>
                  </a:lnTo>
                  <a:lnTo>
                    <a:pt x="0" y="548449"/>
                  </a:lnTo>
                  <a:close/>
                </a:path>
              </a:pathLst>
            </a:custGeom>
            <a:gradFill>
              <a:gsLst>
                <a:gs pos="5000">
                  <a:srgbClr val="F0EFEF"/>
                </a:gs>
                <a:gs pos="30000">
                  <a:srgbClr val="E9E8E8"/>
                </a:gs>
                <a:gs pos="66000">
                  <a:srgbClr val="D6D6D6"/>
                </a:gs>
                <a:gs pos="72000">
                  <a:srgbClr val="D2D2D2"/>
                </a:gs>
              </a:gsLst>
              <a:lin ang="7918212"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2" name="Freeform: Shape 41">
              <a:extLst>
                <a:ext uri="{FF2B5EF4-FFF2-40B4-BE49-F238E27FC236}">
                  <a16:creationId xmlns:a16="http://schemas.microsoft.com/office/drawing/2014/main" id="{A94FD34A-EBDF-98AB-4681-C0242408F17A}"/>
                </a:ext>
              </a:extLst>
            </p:cNvPr>
            <p:cNvSpPr/>
            <p:nvPr/>
          </p:nvSpPr>
          <p:spPr>
            <a:xfrm>
              <a:off x="608764" y="2630155"/>
              <a:ext cx="686816" cy="549706"/>
            </a:xfrm>
            <a:custGeom>
              <a:avLst/>
              <a:gdLst>
                <a:gd name="connsiteX0" fmla="*/ 0 w 686816"/>
                <a:gd name="connsiteY0" fmla="*/ 0 h 549706"/>
                <a:gd name="connsiteX1" fmla="*/ 332087 w 686816"/>
                <a:gd name="connsiteY1" fmla="*/ 549707 h 549706"/>
                <a:gd name="connsiteX2" fmla="*/ 686816 w 686816"/>
                <a:gd name="connsiteY2" fmla="*/ 549707 h 549706"/>
                <a:gd name="connsiteX3" fmla="*/ 353471 w 686816"/>
                <a:gd name="connsiteY3" fmla="*/ 0 h 549706"/>
                <a:gd name="connsiteX4" fmla="*/ 0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0" y="0"/>
                  </a:moveTo>
                  <a:lnTo>
                    <a:pt x="332087" y="549707"/>
                  </a:lnTo>
                  <a:lnTo>
                    <a:pt x="686816" y="549707"/>
                  </a:lnTo>
                  <a:lnTo>
                    <a:pt x="353471" y="0"/>
                  </a:lnTo>
                  <a:lnTo>
                    <a:pt x="0" y="0"/>
                  </a:lnTo>
                  <a:close/>
                </a:path>
              </a:pathLst>
            </a:custGeom>
            <a:gradFill>
              <a:gsLst>
                <a:gs pos="23000">
                  <a:srgbClr val="EC1C24"/>
                </a:gs>
                <a:gs pos="38000">
                  <a:srgbClr val="E71C24"/>
                </a:gs>
                <a:gs pos="56000">
                  <a:srgbClr val="D91D23"/>
                </a:gs>
                <a:gs pos="75000">
                  <a:srgbClr val="C21D23"/>
                </a:gs>
                <a:gs pos="91000">
                  <a:srgbClr val="A71E22"/>
                </a:gs>
              </a:gsLst>
              <a:lin ang="5521143"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3" name="Freeform: Shape 42">
              <a:extLst>
                <a:ext uri="{FF2B5EF4-FFF2-40B4-BE49-F238E27FC236}">
                  <a16:creationId xmlns:a16="http://schemas.microsoft.com/office/drawing/2014/main" id="{D82C0BD7-655A-FF02-59AD-753003CDCA0B}"/>
                </a:ext>
              </a:extLst>
            </p:cNvPr>
            <p:cNvSpPr/>
            <p:nvPr/>
          </p:nvSpPr>
          <p:spPr>
            <a:xfrm>
              <a:off x="1303127" y="2630155"/>
              <a:ext cx="686816" cy="549706"/>
            </a:xfrm>
            <a:custGeom>
              <a:avLst/>
              <a:gdLst>
                <a:gd name="connsiteX0" fmla="*/ 0 w 686816"/>
                <a:gd name="connsiteY0" fmla="*/ 0 h 549706"/>
                <a:gd name="connsiteX1" fmla="*/ 332087 w 686816"/>
                <a:gd name="connsiteY1" fmla="*/ 549707 h 549706"/>
                <a:gd name="connsiteX2" fmla="*/ 686816 w 686816"/>
                <a:gd name="connsiteY2" fmla="*/ 549707 h 549706"/>
                <a:gd name="connsiteX3" fmla="*/ 353471 w 686816"/>
                <a:gd name="connsiteY3" fmla="*/ 0 h 549706"/>
                <a:gd name="connsiteX4" fmla="*/ 0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0" y="0"/>
                  </a:moveTo>
                  <a:lnTo>
                    <a:pt x="332087" y="549707"/>
                  </a:lnTo>
                  <a:lnTo>
                    <a:pt x="686816" y="549707"/>
                  </a:lnTo>
                  <a:lnTo>
                    <a:pt x="353471" y="0"/>
                  </a:lnTo>
                  <a:lnTo>
                    <a:pt x="0" y="0"/>
                  </a:lnTo>
                  <a:close/>
                </a:path>
              </a:pathLst>
            </a:custGeom>
            <a:gradFill>
              <a:gsLst>
                <a:gs pos="23000">
                  <a:srgbClr val="EC1C24"/>
                </a:gs>
                <a:gs pos="38000">
                  <a:srgbClr val="E71C24"/>
                </a:gs>
                <a:gs pos="56000">
                  <a:srgbClr val="D91D23"/>
                </a:gs>
                <a:gs pos="75000">
                  <a:srgbClr val="C21D23"/>
                </a:gs>
                <a:gs pos="91000">
                  <a:srgbClr val="A71E22"/>
                </a:gs>
              </a:gsLst>
              <a:lin ang="551819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4" name="Freeform: Shape 43">
              <a:extLst>
                <a:ext uri="{FF2B5EF4-FFF2-40B4-BE49-F238E27FC236}">
                  <a16:creationId xmlns:a16="http://schemas.microsoft.com/office/drawing/2014/main" id="{2603ACD4-937C-53AB-687C-0E4522AA2A7A}"/>
                </a:ext>
              </a:extLst>
            </p:cNvPr>
            <p:cNvSpPr/>
            <p:nvPr/>
          </p:nvSpPr>
          <p:spPr>
            <a:xfrm>
              <a:off x="1997491" y="2630155"/>
              <a:ext cx="1335895" cy="549706"/>
            </a:xfrm>
            <a:custGeom>
              <a:avLst/>
              <a:gdLst>
                <a:gd name="connsiteX0" fmla="*/ 981166 w 1335895"/>
                <a:gd name="connsiteY0" fmla="*/ 0 h 549706"/>
                <a:gd name="connsiteX1" fmla="*/ 667948 w 1335895"/>
                <a:gd name="connsiteY1" fmla="*/ 518259 h 549706"/>
                <a:gd name="connsiteX2" fmla="*/ 353471 w 1335895"/>
                <a:gd name="connsiteY2" fmla="*/ 0 h 549706"/>
                <a:gd name="connsiteX3" fmla="*/ 0 w 1335895"/>
                <a:gd name="connsiteY3" fmla="*/ 0 h 549706"/>
                <a:gd name="connsiteX4" fmla="*/ 332087 w 1335895"/>
                <a:gd name="connsiteY4" fmla="*/ 549707 h 549706"/>
                <a:gd name="connsiteX5" fmla="*/ 1002550 w 1335895"/>
                <a:gd name="connsiteY5" fmla="*/ 549707 h 549706"/>
                <a:gd name="connsiteX6" fmla="*/ 1335895 w 1335895"/>
                <a:gd name="connsiteY6" fmla="*/ 0 h 549706"/>
                <a:gd name="connsiteX7" fmla="*/ 981166 w 1335895"/>
                <a:gd name="connsiteY7" fmla="*/ 0 h 54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895" h="549706">
                  <a:moveTo>
                    <a:pt x="981166" y="0"/>
                  </a:moveTo>
                  <a:lnTo>
                    <a:pt x="667948" y="518259"/>
                  </a:lnTo>
                  <a:lnTo>
                    <a:pt x="353471" y="0"/>
                  </a:lnTo>
                  <a:lnTo>
                    <a:pt x="0" y="0"/>
                  </a:lnTo>
                  <a:lnTo>
                    <a:pt x="332087" y="549707"/>
                  </a:lnTo>
                  <a:lnTo>
                    <a:pt x="1002550" y="549707"/>
                  </a:lnTo>
                  <a:lnTo>
                    <a:pt x="1335895" y="0"/>
                  </a:lnTo>
                  <a:lnTo>
                    <a:pt x="981166" y="0"/>
                  </a:lnTo>
                  <a:close/>
                </a:path>
              </a:pathLst>
            </a:custGeom>
            <a:gradFill>
              <a:gsLst>
                <a:gs pos="23000">
                  <a:srgbClr val="EC1C24"/>
                </a:gs>
                <a:gs pos="38000">
                  <a:srgbClr val="E71C24"/>
                </a:gs>
                <a:gs pos="56000">
                  <a:srgbClr val="D91D23"/>
                </a:gs>
                <a:gs pos="75000">
                  <a:srgbClr val="C21D23"/>
                </a:gs>
                <a:gs pos="91000">
                  <a:srgbClr val="A71E22"/>
                </a:gs>
              </a:gsLst>
              <a:lin ang="5521143"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Freeform: Shape 44">
              <a:extLst>
                <a:ext uri="{FF2B5EF4-FFF2-40B4-BE49-F238E27FC236}">
                  <a16:creationId xmlns:a16="http://schemas.microsoft.com/office/drawing/2014/main" id="{1EA771EF-FFC2-D7BB-5170-8458D50798F7}"/>
                </a:ext>
              </a:extLst>
            </p:cNvPr>
            <p:cNvSpPr/>
            <p:nvPr/>
          </p:nvSpPr>
          <p:spPr>
            <a:xfrm>
              <a:off x="4035297" y="2630155"/>
              <a:ext cx="686816" cy="549706"/>
            </a:xfrm>
            <a:custGeom>
              <a:avLst/>
              <a:gdLst>
                <a:gd name="connsiteX0" fmla="*/ 332087 w 686816"/>
                <a:gd name="connsiteY0" fmla="*/ 0 h 549706"/>
                <a:gd name="connsiteX1" fmla="*/ 0 w 686816"/>
                <a:gd name="connsiteY1" fmla="*/ 549707 h 549706"/>
                <a:gd name="connsiteX2" fmla="*/ 353471 w 686816"/>
                <a:gd name="connsiteY2" fmla="*/ 549707 h 549706"/>
                <a:gd name="connsiteX3" fmla="*/ 686816 w 686816"/>
                <a:gd name="connsiteY3" fmla="*/ 0 h 549706"/>
                <a:gd name="connsiteX4" fmla="*/ 332087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332087" y="0"/>
                  </a:moveTo>
                  <a:lnTo>
                    <a:pt x="0" y="549707"/>
                  </a:lnTo>
                  <a:lnTo>
                    <a:pt x="353471" y="549707"/>
                  </a:lnTo>
                  <a:lnTo>
                    <a:pt x="686816" y="0"/>
                  </a:lnTo>
                  <a:lnTo>
                    <a:pt x="332087" y="0"/>
                  </a:lnTo>
                  <a:close/>
                </a:path>
              </a:pathLst>
            </a:custGeom>
            <a:gradFill>
              <a:gsLst>
                <a:gs pos="23000">
                  <a:srgbClr val="EC1C24"/>
                </a:gs>
                <a:gs pos="38000">
                  <a:srgbClr val="E71C24"/>
                </a:gs>
                <a:gs pos="56000">
                  <a:srgbClr val="D91D23"/>
                </a:gs>
                <a:gs pos="75000">
                  <a:srgbClr val="C21D23"/>
                </a:gs>
                <a:gs pos="91000">
                  <a:srgbClr val="A71E22"/>
                </a:gs>
              </a:gsLst>
              <a:lin ang="5521143"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6" name="Freeform: Shape 45">
              <a:extLst>
                <a:ext uri="{FF2B5EF4-FFF2-40B4-BE49-F238E27FC236}">
                  <a16:creationId xmlns:a16="http://schemas.microsoft.com/office/drawing/2014/main" id="{CAD93F7F-C0F9-8BDD-1E51-23262E78A671}"/>
                </a:ext>
              </a:extLst>
            </p:cNvPr>
            <p:cNvSpPr/>
            <p:nvPr/>
          </p:nvSpPr>
          <p:spPr>
            <a:xfrm>
              <a:off x="3340934" y="2630155"/>
              <a:ext cx="686816" cy="549706"/>
            </a:xfrm>
            <a:custGeom>
              <a:avLst/>
              <a:gdLst>
                <a:gd name="connsiteX0" fmla="*/ 332087 w 686816"/>
                <a:gd name="connsiteY0" fmla="*/ 0 h 549706"/>
                <a:gd name="connsiteX1" fmla="*/ 0 w 686816"/>
                <a:gd name="connsiteY1" fmla="*/ 549707 h 549706"/>
                <a:gd name="connsiteX2" fmla="*/ 353471 w 686816"/>
                <a:gd name="connsiteY2" fmla="*/ 549707 h 549706"/>
                <a:gd name="connsiteX3" fmla="*/ 686816 w 686816"/>
                <a:gd name="connsiteY3" fmla="*/ 0 h 549706"/>
                <a:gd name="connsiteX4" fmla="*/ 332087 w 686816"/>
                <a:gd name="connsiteY4" fmla="*/ 0 h 5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 h="549706">
                  <a:moveTo>
                    <a:pt x="332087" y="0"/>
                  </a:moveTo>
                  <a:lnTo>
                    <a:pt x="0" y="549707"/>
                  </a:lnTo>
                  <a:lnTo>
                    <a:pt x="353471" y="549707"/>
                  </a:lnTo>
                  <a:lnTo>
                    <a:pt x="686816" y="0"/>
                  </a:lnTo>
                  <a:lnTo>
                    <a:pt x="332087" y="0"/>
                  </a:lnTo>
                  <a:close/>
                </a:path>
              </a:pathLst>
            </a:custGeom>
            <a:gradFill>
              <a:gsLst>
                <a:gs pos="23000">
                  <a:srgbClr val="EC1C24"/>
                </a:gs>
                <a:gs pos="38000">
                  <a:srgbClr val="E71C24"/>
                </a:gs>
                <a:gs pos="56000">
                  <a:srgbClr val="D91D23"/>
                </a:gs>
                <a:gs pos="75000">
                  <a:srgbClr val="C21D23"/>
                </a:gs>
                <a:gs pos="91000">
                  <a:srgbClr val="A71E22"/>
                </a:gs>
              </a:gsLst>
              <a:lin ang="5518190" scaled="1"/>
            </a:gradFill>
            <a:ln w="125677" cap="flat">
              <a:noFill/>
              <a:prstDash val="solid"/>
              <a:miter/>
            </a:ln>
          </p:spPr>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85589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
        <p:nvSpPr>
          <p:cNvPr id="3" name="TextBox 2">
            <a:extLst>
              <a:ext uri="{FF2B5EF4-FFF2-40B4-BE49-F238E27FC236}">
                <a16:creationId xmlns:a16="http://schemas.microsoft.com/office/drawing/2014/main" id="{724D7257-FB22-E628-90D6-A9C6A58C1D27}"/>
              </a:ext>
            </a:extLst>
          </p:cNvPr>
          <p:cNvSpPr txBox="1"/>
          <p:nvPr/>
        </p:nvSpPr>
        <p:spPr>
          <a:xfrm>
            <a:off x="1521466" y="2640562"/>
            <a:ext cx="9149067" cy="523220"/>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Résultats de l'étude</a:t>
            </a:r>
            <a:endParaRPr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91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
        <p:nvSpPr>
          <p:cNvPr id="3" name="TextBox 2">
            <a:extLst>
              <a:ext uri="{FF2B5EF4-FFF2-40B4-BE49-F238E27FC236}">
                <a16:creationId xmlns:a16="http://schemas.microsoft.com/office/drawing/2014/main" id="{724D7257-FB22-E628-90D6-A9C6A58C1D27}"/>
              </a:ext>
            </a:extLst>
          </p:cNvPr>
          <p:cNvSpPr txBox="1"/>
          <p:nvPr/>
        </p:nvSpPr>
        <p:spPr>
          <a:xfrm>
            <a:off x="1737836" y="-1"/>
            <a:ext cx="9149067" cy="954107"/>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État des systèmes d'éducation et de certification en Zambie avant 2017: Réglementation</a:t>
            </a:r>
            <a:endParaRPr sz="2800">
              <a:solidFill>
                <a:srgbClr val="002060"/>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71000C3-42FF-8C03-7C32-21A3F9D17896}"/>
              </a:ext>
            </a:extLst>
          </p:cNvPr>
          <p:cNvGraphicFramePr>
            <a:graphicFrameLocks noGrp="1"/>
          </p:cNvGraphicFramePr>
          <p:nvPr>
            <p:extLst>
              <p:ext uri="{D42A27DB-BD31-4B8C-83A1-F6EECF244321}">
                <p14:modId xmlns:p14="http://schemas.microsoft.com/office/powerpoint/2010/main" val="1211329495"/>
              </p:ext>
            </p:extLst>
          </p:nvPr>
        </p:nvGraphicFramePr>
        <p:xfrm>
          <a:off x="928254" y="954106"/>
          <a:ext cx="10764981" cy="6661402"/>
        </p:xfrm>
        <a:graphic>
          <a:graphicData uri="http://schemas.openxmlformats.org/drawingml/2006/table">
            <a:tbl>
              <a:tblPr firstRow="1" bandRow="1">
                <a:tableStyleId>{5C22544A-7EE6-4342-B048-85BDC9FD1C3A}</a:tableStyleId>
              </a:tblPr>
              <a:tblGrid>
                <a:gridCol w="990346">
                  <a:extLst>
                    <a:ext uri="{9D8B030D-6E8A-4147-A177-3AD203B41FA5}">
                      <a16:colId xmlns:a16="http://schemas.microsoft.com/office/drawing/2014/main" val="1092105442"/>
                    </a:ext>
                  </a:extLst>
                </a:gridCol>
                <a:gridCol w="3863151">
                  <a:extLst>
                    <a:ext uri="{9D8B030D-6E8A-4147-A177-3AD203B41FA5}">
                      <a16:colId xmlns:a16="http://schemas.microsoft.com/office/drawing/2014/main" val="508513624"/>
                    </a:ext>
                  </a:extLst>
                </a:gridCol>
                <a:gridCol w="5911484">
                  <a:extLst>
                    <a:ext uri="{9D8B030D-6E8A-4147-A177-3AD203B41FA5}">
                      <a16:colId xmlns:a16="http://schemas.microsoft.com/office/drawing/2014/main" val="1847648750"/>
                    </a:ext>
                  </a:extLst>
                </a:gridCol>
              </a:tblGrid>
              <a:tr h="194548">
                <a:tc>
                  <a:txBody>
                    <a:bodyPr/>
                    <a:lstStyle/>
                    <a:p>
                      <a:pPr algn="just">
                        <a:lnSpc>
                          <a:spcPct val="107000"/>
                        </a:lnSpc>
                        <a:spcAft>
                          <a:spcPts val="800"/>
                        </a:spcAft>
                        <a:defRPr sz="1200" b="1"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Année</a:t>
                      </a:r>
                      <a:endParaRPr sz="1200" kern="100" dirty="0" err="1">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b="1"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Politique </a:t>
                      </a:r>
                      <a:r>
                        <a:rPr sz="1200" dirty="0" err="1"/>
                        <a:t>ou</a:t>
                      </a:r>
                      <a:r>
                        <a:rPr sz="1200" dirty="0"/>
                        <a:t> </a:t>
                      </a:r>
                      <a:r>
                        <a:rPr sz="1200" dirty="0" err="1"/>
                        <a:t>loi</a:t>
                      </a:r>
                      <a:endParaRPr sz="1200" kern="100" dirty="0" err="1">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b="1"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Résultat</a:t>
                      </a:r>
                      <a:r>
                        <a:rPr sz="1200" dirty="0"/>
                        <a:t> </a:t>
                      </a:r>
                      <a:r>
                        <a:rPr sz="1200" dirty="0" err="1"/>
                        <a:t>escompté</a:t>
                      </a:r>
                      <a:endParaRPr sz="1200" kern="100" dirty="0" err="1">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3363774435"/>
                  </a:ext>
                </a:extLst>
              </a:tr>
              <a:tr h="194548">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1965 </a:t>
                      </a:r>
                      <a:endParaRPr sz="1200" b="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sur </a:t>
                      </a:r>
                      <a:r>
                        <a:rPr sz="1200" dirty="0" err="1"/>
                        <a:t>l'Université</a:t>
                      </a:r>
                      <a:r>
                        <a:rPr sz="1200" dirty="0"/>
                        <a:t> de </a:t>
                      </a:r>
                      <a:r>
                        <a:rPr sz="1200" dirty="0" err="1"/>
                        <a:t>Zambie</a:t>
                      </a:r>
                      <a:endParaRPr sz="1200" b="0" kern="100" dirty="0" err="1">
                        <a:effectLst/>
                        <a:latin typeface="Aptos"/>
                        <a:ea typeface="Aptos" panose="020B0004020202020204" pitchFamily="34" charset="0"/>
                        <a:cs typeface="Times New Roman"/>
                      </a:endParaRPr>
                    </a:p>
                  </a:txBody>
                  <a:tcPr marL="68580" marR="68580" marT="0" marB="0"/>
                </a:tc>
                <a:tc>
                  <a:txBody>
                    <a:bodyPr/>
                    <a:lstStyle/>
                    <a:p>
                      <a:pPr marL="17145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Création</a:t>
                      </a:r>
                      <a:r>
                        <a:rPr sz="1200" dirty="0"/>
                        <a:t> de la première </a:t>
                      </a:r>
                      <a:r>
                        <a:rPr sz="1200" dirty="0" err="1"/>
                        <a:t>université</a:t>
                      </a:r>
                      <a:r>
                        <a:rPr sz="1200" dirty="0"/>
                        <a:t> </a:t>
                      </a:r>
                      <a:endParaRPr sz="1200" b="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1754487630"/>
                  </a:ext>
                </a:extLst>
              </a:tr>
              <a:tr h="113879">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1966 à 1977</a:t>
                      </a:r>
                      <a:endParaRPr sz="1200" b="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a:effectLst/>
                          <a:ea typeface="Aptos" panose="020B0004020202020204" pitchFamily="34" charset="0"/>
                          <a:cs typeface="Times New Roman" panose="02020603050405020304" pitchFamily="18" charset="0"/>
                        </a:defRPr>
                      </a:pPr>
                      <a:r>
                        <a:rPr sz="1200" kern="0" dirty="0">
                          <a:latin typeface="Times New Roman"/>
                        </a:rPr>
                        <a:t>Loi sur </a:t>
                      </a:r>
                      <a:r>
                        <a:rPr sz="1200" kern="0" dirty="0" err="1">
                          <a:latin typeface="Times New Roman"/>
                        </a:rPr>
                        <a:t>l'éducation</a:t>
                      </a:r>
                      <a:r>
                        <a:rPr sz="1200" kern="100" dirty="0">
                          <a:latin typeface="Aptos"/>
                        </a:rPr>
                        <a:t> et </a:t>
                      </a:r>
                      <a:r>
                        <a:rPr sz="1200" kern="0" dirty="0" err="1">
                          <a:latin typeface="Times New Roman"/>
                        </a:rPr>
                        <a:t>réformes</a:t>
                      </a:r>
                      <a:r>
                        <a:rPr sz="1200" kern="0" dirty="0">
                          <a:latin typeface="Times New Roman"/>
                        </a:rPr>
                        <a:t> de </a:t>
                      </a:r>
                      <a:r>
                        <a:rPr sz="1200" kern="0" dirty="0" err="1">
                          <a:latin typeface="Times New Roman"/>
                        </a:rPr>
                        <a:t>l'éducation</a:t>
                      </a:r>
                      <a:endParaRPr sz="1200" b="0" kern="100" dirty="0" err="1">
                        <a:effectLst/>
                        <a:latin typeface="Times New Roman"/>
                        <a:ea typeface="Aptos" panose="020B0004020202020204" pitchFamily="34" charset="0"/>
                        <a:cs typeface="Times New Roman"/>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Accès</a:t>
                      </a:r>
                      <a:r>
                        <a:rPr sz="1200" dirty="0"/>
                        <a:t> </a:t>
                      </a:r>
                      <a:r>
                        <a:rPr sz="1200" dirty="0" err="1"/>
                        <a:t>ouvert</a:t>
                      </a:r>
                      <a:r>
                        <a:rPr sz="1200" dirty="0"/>
                        <a:t> aux </a:t>
                      </a:r>
                      <a:r>
                        <a:rPr sz="1200" dirty="0" err="1"/>
                        <a:t>établissements</a:t>
                      </a:r>
                      <a:r>
                        <a:rPr sz="1200" dirty="0"/>
                        <a:t> de formation </a:t>
                      </a:r>
                      <a:r>
                        <a:rPr sz="1200" dirty="0" err="1"/>
                        <a:t>primaire</a:t>
                      </a:r>
                      <a:r>
                        <a:rPr sz="1200" dirty="0"/>
                        <a:t>, </a:t>
                      </a:r>
                      <a:r>
                        <a:rPr sz="1200" dirty="0" err="1"/>
                        <a:t>secondaire</a:t>
                      </a:r>
                      <a:r>
                        <a:rPr sz="1200" dirty="0"/>
                        <a:t> et </a:t>
                      </a:r>
                      <a:r>
                        <a:rPr sz="1200" dirty="0" err="1"/>
                        <a:t>professionnelle</a:t>
                      </a:r>
                      <a:r>
                        <a:rPr sz="1200" dirty="0"/>
                        <a:t>  </a:t>
                      </a:r>
                      <a:endParaRPr sz="120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4030246410"/>
                  </a:ext>
                </a:extLst>
              </a:tr>
              <a:tr h="397596">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1983 </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sur le Conseil des examens de </a:t>
                      </a:r>
                      <a:r>
                        <a:rPr sz="1200" dirty="0" err="1"/>
                        <a:t>Zambie</a:t>
                      </a:r>
                      <a:endParaRPr sz="1200" kern="100" dirty="0" err="1">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Création</a:t>
                      </a:r>
                      <a:r>
                        <a:rPr sz="1200" dirty="0"/>
                        <a:t> du Conseil des examens de </a:t>
                      </a:r>
                      <a:r>
                        <a:rPr sz="1200" dirty="0" err="1"/>
                        <a:t>Zambie</a:t>
                      </a:r>
                      <a:r>
                        <a:rPr sz="1200" dirty="0"/>
                        <a:t> chargé de </a:t>
                      </a:r>
                      <a:r>
                        <a:rPr sz="1200" dirty="0" err="1"/>
                        <a:t>gérer</a:t>
                      </a:r>
                      <a:r>
                        <a:rPr sz="1200" dirty="0"/>
                        <a:t> et de </a:t>
                      </a:r>
                      <a:r>
                        <a:rPr sz="1200" dirty="0" err="1"/>
                        <a:t>réglementer</a:t>
                      </a:r>
                      <a:r>
                        <a:rPr sz="1200" dirty="0"/>
                        <a:t> les examens </a:t>
                      </a:r>
                      <a:r>
                        <a:rPr sz="1200" dirty="0" err="1"/>
                        <a:t>locaux</a:t>
                      </a:r>
                      <a:r>
                        <a:rPr sz="1200" dirty="0"/>
                        <a:t> et de </a:t>
                      </a:r>
                      <a:r>
                        <a:rPr sz="1200" dirty="0" err="1"/>
                        <a:t>délivrer</a:t>
                      </a:r>
                      <a:r>
                        <a:rPr sz="1200" dirty="0"/>
                        <a:t> les </a:t>
                      </a:r>
                      <a:r>
                        <a:rPr sz="1200" dirty="0" err="1"/>
                        <a:t>certificats</a:t>
                      </a:r>
                      <a:r>
                        <a:rPr sz="1200" dirty="0"/>
                        <a:t> pour les </a:t>
                      </a:r>
                      <a:r>
                        <a:rPr sz="1200" dirty="0" err="1"/>
                        <a:t>programmes</a:t>
                      </a:r>
                      <a:r>
                        <a:rPr sz="1200" dirty="0"/>
                        <a:t> </a:t>
                      </a:r>
                      <a:r>
                        <a:rPr sz="1200" dirty="0" err="1"/>
                        <a:t>primaires</a:t>
                      </a:r>
                      <a:r>
                        <a:rPr sz="1200" dirty="0"/>
                        <a:t>, </a:t>
                      </a:r>
                      <a:r>
                        <a:rPr sz="1200" dirty="0" err="1"/>
                        <a:t>secondaires</a:t>
                      </a:r>
                      <a:r>
                        <a:rPr sz="1200" dirty="0"/>
                        <a:t> et </a:t>
                      </a:r>
                      <a:r>
                        <a:rPr sz="1200" dirty="0" err="1"/>
                        <a:t>professionnels</a:t>
                      </a:r>
                      <a:endParaRPr sz="1200" kern="100" dirty="0" err="1">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1275236667"/>
                  </a:ext>
                </a:extLst>
              </a:tr>
              <a:tr h="198878">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1987</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no 19 sur </a:t>
                      </a:r>
                      <a:r>
                        <a:rPr sz="1200" dirty="0" err="1"/>
                        <a:t>l'Université</a:t>
                      </a:r>
                      <a:r>
                        <a:rPr sz="1200" dirty="0"/>
                        <a:t> Copperbelt</a:t>
                      </a:r>
                      <a:endParaRPr sz="1200" kern="100" dirty="0">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Création</a:t>
                      </a:r>
                      <a:r>
                        <a:rPr sz="1200" dirty="0"/>
                        <a:t> de </a:t>
                      </a:r>
                      <a:r>
                        <a:rPr sz="1200" dirty="0" err="1"/>
                        <a:t>l'Université</a:t>
                      </a:r>
                      <a:r>
                        <a:rPr sz="1200" dirty="0"/>
                        <a:t> Copperbelt </a:t>
                      </a:r>
                      <a:endParaRPr sz="120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542071025"/>
                  </a:ext>
                </a:extLst>
              </a:tr>
              <a:tr h="909099">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1992</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no 26 sur les </a:t>
                      </a:r>
                      <a:r>
                        <a:rPr sz="1200" dirty="0" err="1"/>
                        <a:t>universités</a:t>
                      </a:r>
                      <a:endParaRPr sz="1200" kern="100" dirty="0" err="1">
                        <a:effectLst/>
                        <a:latin typeface="Aptos"/>
                        <a:ea typeface="Aptos" panose="020B0004020202020204" pitchFamily="34" charset="0"/>
                        <a:cs typeface="Times New Roman"/>
                      </a:endParaRPr>
                    </a:p>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endParaRPr sz="1200" kern="100" dirty="0">
                        <a:effectLst/>
                        <a:latin typeface="Aptos"/>
                        <a:ea typeface="Aptos" panose="020B0004020202020204" pitchFamily="34" charset="0"/>
                        <a:cs typeface="Times New Roman"/>
                      </a:endParaRPr>
                    </a:p>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 </a:t>
                      </a:r>
                      <a:r>
                        <a:rPr sz="1200" dirty="0" err="1"/>
                        <a:t>Mettre</a:t>
                      </a:r>
                      <a:r>
                        <a:rPr sz="1200" dirty="0"/>
                        <a:t> </a:t>
                      </a:r>
                      <a:r>
                        <a:rPr sz="1200" dirty="0" err="1"/>
                        <a:t>l'accent</a:t>
                      </a:r>
                      <a:r>
                        <a:rPr sz="1200" dirty="0"/>
                        <a:t> sur la politique </a:t>
                      </a:r>
                      <a:r>
                        <a:rPr sz="1200" dirty="0" err="1"/>
                        <a:t>d'apprentissage</a:t>
                      </a:r>
                      <a:r>
                        <a:rPr sz="1200" dirty="0"/>
                        <a:t> </a:t>
                      </a:r>
                      <a:endParaRPr sz="1200" kern="100" dirty="0">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Abrogé</a:t>
                      </a:r>
                      <a:r>
                        <a:rPr sz="1200" dirty="0"/>
                        <a:t> les </a:t>
                      </a:r>
                      <a:r>
                        <a:rPr sz="1200" dirty="0" err="1"/>
                        <a:t>lois</a:t>
                      </a:r>
                      <a:r>
                        <a:rPr sz="1200" dirty="0"/>
                        <a:t> CBU et UNZA </a:t>
                      </a:r>
                      <a:endParaRPr sz="1200" kern="100" dirty="0">
                        <a:effectLst/>
                        <a:latin typeface="Aptos"/>
                        <a:ea typeface="Aptos" panose="020B0004020202020204" pitchFamily="34" charset="0"/>
                        <a:cs typeface="Times New Roman"/>
                      </a:endParaRPr>
                    </a:p>
                    <a:p>
                      <a:pPr marL="171450" lvl="0" indent="-171450" algn="just">
                        <a:lnSpc>
                          <a:spcPct val="107000"/>
                        </a:lnSpc>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Création</a:t>
                      </a:r>
                      <a:r>
                        <a:rPr sz="1200" dirty="0"/>
                        <a:t> et </a:t>
                      </a:r>
                      <a:r>
                        <a:rPr sz="1200" dirty="0" err="1"/>
                        <a:t>régulation</a:t>
                      </a:r>
                      <a:r>
                        <a:rPr sz="1200" dirty="0"/>
                        <a:t> des 2 </a:t>
                      </a:r>
                      <a:r>
                        <a:rPr sz="1200" dirty="0" err="1"/>
                        <a:t>universités</a:t>
                      </a:r>
                      <a:r>
                        <a:rPr sz="1200" dirty="0"/>
                        <a:t> </a:t>
                      </a:r>
                      <a:r>
                        <a:rPr sz="1200" dirty="0" err="1"/>
                        <a:t>publiques</a:t>
                      </a:r>
                      <a:endParaRPr sz="1200" kern="100" dirty="0" err="1">
                        <a:effectLst/>
                        <a:latin typeface="Aptos"/>
                        <a:ea typeface="Aptos" panose="020B0004020202020204" pitchFamily="34" charset="0"/>
                        <a:cs typeface="Times New Roman"/>
                      </a:endParaRPr>
                    </a:p>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Enregistrement</a:t>
                      </a:r>
                      <a:r>
                        <a:rPr sz="1200" dirty="0"/>
                        <a:t> des </a:t>
                      </a:r>
                      <a:r>
                        <a:rPr sz="1200" dirty="0" err="1"/>
                        <a:t>universités</a:t>
                      </a:r>
                      <a:r>
                        <a:rPr sz="1200" dirty="0"/>
                        <a:t> </a:t>
                      </a:r>
                      <a:r>
                        <a:rPr sz="1200" dirty="0" err="1"/>
                        <a:t>privées</a:t>
                      </a:r>
                      <a:r>
                        <a:rPr sz="1200" dirty="0"/>
                        <a:t> et des </a:t>
                      </a:r>
                      <a:r>
                        <a:rPr sz="1200" dirty="0" err="1"/>
                        <a:t>organismes</a:t>
                      </a:r>
                      <a:r>
                        <a:rPr sz="1200" dirty="0"/>
                        <a:t> </a:t>
                      </a:r>
                      <a:r>
                        <a:rPr sz="1200" dirty="0" err="1"/>
                        <a:t>d'examen</a:t>
                      </a:r>
                      <a:r>
                        <a:rPr sz="1200" dirty="0"/>
                        <a:t> étrangers</a:t>
                      </a:r>
                      <a:endParaRPr sz="1200" kern="100" dirty="0">
                        <a:effectLst/>
                        <a:latin typeface="Aptos"/>
                        <a:ea typeface="Aptos" panose="020B0004020202020204" pitchFamily="34" charset="0"/>
                        <a:cs typeface="Times New Roman"/>
                      </a:endParaRPr>
                    </a:p>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Préoccupations</a:t>
                      </a:r>
                      <a:r>
                        <a:rPr sz="1200" dirty="0"/>
                        <a:t> quant à la </a:t>
                      </a:r>
                      <a:r>
                        <a:rPr sz="1200" dirty="0" err="1"/>
                        <a:t>qualité</a:t>
                      </a:r>
                      <a:r>
                        <a:rPr sz="1200" dirty="0"/>
                        <a:t> et à la participation des parties </a:t>
                      </a:r>
                      <a:r>
                        <a:rPr sz="1200" dirty="0" err="1"/>
                        <a:t>prenantes</a:t>
                      </a:r>
                      <a:endParaRPr sz="1200" kern="100" dirty="0" err="1">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2140544719"/>
                  </a:ext>
                </a:extLst>
              </a:tr>
              <a:tr h="397596">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1996</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Éduquer </a:t>
                      </a:r>
                      <a:r>
                        <a:rPr sz="1200" dirty="0" err="1"/>
                        <a:t>notre</a:t>
                      </a:r>
                      <a:r>
                        <a:rPr sz="1200" dirty="0"/>
                        <a:t> future politique</a:t>
                      </a:r>
                      <a:endParaRPr sz="1200" kern="100" dirty="0">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Résoudre</a:t>
                      </a:r>
                      <a:r>
                        <a:rPr sz="1200" dirty="0"/>
                        <a:t> les </a:t>
                      </a:r>
                      <a:r>
                        <a:rPr sz="1200" dirty="0" err="1"/>
                        <a:t>problèmes</a:t>
                      </a:r>
                      <a:r>
                        <a:rPr sz="1200" dirty="0"/>
                        <a:t> de </a:t>
                      </a:r>
                      <a:r>
                        <a:rPr sz="1200" dirty="0" err="1"/>
                        <a:t>qualité</a:t>
                      </a:r>
                      <a:r>
                        <a:rPr sz="1200" dirty="0"/>
                        <a:t> et de pertinence</a:t>
                      </a:r>
                      <a:endParaRPr sz="1200" kern="100" dirty="0">
                        <a:effectLst/>
                        <a:latin typeface="Aptos"/>
                        <a:ea typeface="Aptos" panose="020B0004020202020204" pitchFamily="34" charset="0"/>
                        <a:cs typeface="Times New Roman"/>
                      </a:endParaRPr>
                    </a:p>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Proposition d'un </a:t>
                      </a:r>
                      <a:r>
                        <a:rPr sz="1200" dirty="0" err="1"/>
                        <a:t>organisme</a:t>
                      </a:r>
                      <a:r>
                        <a:rPr sz="1200" dirty="0"/>
                        <a:t> </a:t>
                      </a:r>
                      <a:r>
                        <a:rPr sz="1200" dirty="0" err="1"/>
                        <a:t>d'assurance</a:t>
                      </a:r>
                      <a:r>
                        <a:rPr sz="1200" dirty="0"/>
                        <a:t> de la </a:t>
                      </a:r>
                      <a:r>
                        <a:rPr sz="1200" dirty="0" err="1"/>
                        <a:t>qualité</a:t>
                      </a:r>
                      <a:r>
                        <a:rPr sz="1200" dirty="0"/>
                        <a:t> pour </a:t>
                      </a:r>
                      <a:r>
                        <a:rPr sz="1200" dirty="0" err="1"/>
                        <a:t>l'enseignement</a:t>
                      </a:r>
                      <a:r>
                        <a:rPr sz="1200" dirty="0"/>
                        <a:t> supérieur </a:t>
                      </a:r>
                      <a:endParaRPr sz="120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2227786208"/>
                  </a:ext>
                </a:extLst>
              </a:tr>
              <a:tr h="669872">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1998</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no 11 de 2005 </a:t>
                      </a:r>
                      <a:r>
                        <a:rPr sz="1200" dirty="0" err="1"/>
                        <a:t>portant</a:t>
                      </a:r>
                      <a:r>
                        <a:rPr sz="1200" dirty="0"/>
                        <a:t> modification de la </a:t>
                      </a:r>
                      <a:r>
                        <a:rPr sz="1200" dirty="0" err="1"/>
                        <a:t>loi</a:t>
                      </a:r>
                      <a:r>
                        <a:rPr sz="1200" dirty="0"/>
                        <a:t> sur l ' </a:t>
                      </a:r>
                      <a:r>
                        <a:rPr sz="1200" dirty="0" err="1"/>
                        <a:t>enseignement</a:t>
                      </a:r>
                      <a:r>
                        <a:rPr sz="1200" dirty="0"/>
                        <a:t> technique, la formation </a:t>
                      </a:r>
                      <a:r>
                        <a:rPr sz="1200" dirty="0" err="1"/>
                        <a:t>professionnelle</a:t>
                      </a:r>
                      <a:r>
                        <a:rPr sz="1200" dirty="0"/>
                        <a:t> et la formation à l ' </a:t>
                      </a:r>
                      <a:r>
                        <a:rPr sz="1200" dirty="0" err="1"/>
                        <a:t>entreprenariat</a:t>
                      </a:r>
                      <a:endParaRPr sz="1200" kern="100" dirty="0" err="1">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Établissement</a:t>
                      </a:r>
                      <a:r>
                        <a:rPr sz="1200" dirty="0"/>
                        <a:t> de </a:t>
                      </a:r>
                      <a:r>
                        <a:rPr sz="1200" dirty="0" err="1"/>
                        <a:t>l’enseignement</a:t>
                      </a:r>
                      <a:r>
                        <a:rPr sz="1200" dirty="0"/>
                        <a:t> technique, de la formation </a:t>
                      </a:r>
                      <a:r>
                        <a:rPr sz="1200" dirty="0" err="1"/>
                        <a:t>professionnelle</a:t>
                      </a:r>
                      <a:r>
                        <a:rPr sz="1200" dirty="0"/>
                        <a:t> et de la formation à </a:t>
                      </a:r>
                      <a:r>
                        <a:rPr sz="1200" dirty="0" err="1"/>
                        <a:t>l’esprit</a:t>
                      </a:r>
                      <a:r>
                        <a:rPr sz="1200" dirty="0"/>
                        <a:t> </a:t>
                      </a:r>
                      <a:r>
                        <a:rPr sz="1200" dirty="0" err="1"/>
                        <a:t>d’entreprise</a:t>
                      </a:r>
                      <a:r>
                        <a:rPr sz="1200" dirty="0"/>
                        <a:t> (TEVETA) </a:t>
                      </a:r>
                      <a:r>
                        <a:rPr sz="1200" dirty="0" err="1"/>
                        <a:t>en</a:t>
                      </a:r>
                      <a:r>
                        <a:rPr sz="1200" dirty="0"/>
                        <a:t> tant </a:t>
                      </a:r>
                      <a:r>
                        <a:rPr sz="1200" dirty="0" err="1"/>
                        <a:t>qu’institution</a:t>
                      </a:r>
                      <a:r>
                        <a:rPr sz="1200" dirty="0"/>
                        <a:t> </a:t>
                      </a:r>
                      <a:r>
                        <a:rPr sz="1200" dirty="0" err="1"/>
                        <a:t>chargée</a:t>
                      </a:r>
                      <a:r>
                        <a:rPr sz="1200" dirty="0"/>
                        <a:t> </a:t>
                      </a:r>
                      <a:r>
                        <a:rPr sz="1200" dirty="0" err="1"/>
                        <a:t>d’élaborer</a:t>
                      </a:r>
                      <a:r>
                        <a:rPr sz="1200" dirty="0"/>
                        <a:t> des </a:t>
                      </a:r>
                      <a:r>
                        <a:rPr sz="1200" dirty="0" err="1"/>
                        <a:t>programmes</a:t>
                      </a:r>
                      <a:r>
                        <a:rPr sz="1200" dirty="0"/>
                        <a:t> </a:t>
                      </a:r>
                      <a:r>
                        <a:rPr sz="1200" dirty="0" err="1"/>
                        <a:t>d’études</a:t>
                      </a:r>
                      <a:r>
                        <a:rPr sz="1200" dirty="0"/>
                        <a:t>, de </a:t>
                      </a:r>
                      <a:r>
                        <a:rPr sz="1200" dirty="0" err="1"/>
                        <a:t>réglementer</a:t>
                      </a:r>
                      <a:r>
                        <a:rPr sz="1200" dirty="0"/>
                        <a:t> les </a:t>
                      </a:r>
                      <a:r>
                        <a:rPr sz="1200" dirty="0" err="1"/>
                        <a:t>normes</a:t>
                      </a:r>
                      <a:r>
                        <a:rPr sz="1200" dirty="0"/>
                        <a:t>, </a:t>
                      </a:r>
                      <a:r>
                        <a:rPr sz="1200" dirty="0" err="1"/>
                        <a:t>d’organiser</a:t>
                      </a:r>
                      <a:r>
                        <a:rPr sz="1200" dirty="0"/>
                        <a:t> des examens </a:t>
                      </a:r>
                      <a:r>
                        <a:rPr sz="1200" dirty="0" err="1"/>
                        <a:t>nationaux</a:t>
                      </a:r>
                      <a:r>
                        <a:rPr sz="1200" dirty="0"/>
                        <a:t> et </a:t>
                      </a:r>
                      <a:r>
                        <a:rPr sz="1200" dirty="0" err="1"/>
                        <a:t>d’attribuer</a:t>
                      </a:r>
                      <a:r>
                        <a:rPr sz="1200" dirty="0"/>
                        <a:t> des qualifications dans le </a:t>
                      </a:r>
                      <a:r>
                        <a:rPr sz="1200" dirty="0" err="1"/>
                        <a:t>secteur</a:t>
                      </a:r>
                      <a:r>
                        <a:rPr sz="1200" dirty="0"/>
                        <a:t> de </a:t>
                      </a:r>
                      <a:r>
                        <a:rPr sz="1200" dirty="0" err="1"/>
                        <a:t>l’EFTP</a:t>
                      </a:r>
                      <a:endParaRPr sz="1200" kern="100" dirty="0" err="1">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1527470600"/>
                  </a:ext>
                </a:extLst>
              </a:tr>
              <a:tr h="79742">
                <a:tc>
                  <a:txBody>
                    <a:bodyPr/>
                    <a:lstStyle/>
                    <a:p>
                      <a:pPr algn="just">
                        <a:lnSpc>
                          <a:spcPct val="107000"/>
                        </a:lnSpc>
                        <a:spcAft>
                          <a:spcPts val="800"/>
                        </a:spcAft>
                        <a:defRPr sz="1100" kern="100">
                          <a:effectLst/>
                          <a:latin typeface="Aptos" panose="020B0004020202020204" pitchFamily="34" charset="0"/>
                          <a:ea typeface="Aptos" panose="020B0004020202020204" pitchFamily="34" charset="0"/>
                          <a:cs typeface="Times New Roman" panose="02020603050405020304" pitchFamily="18" charset="0"/>
                        </a:defRPr>
                      </a:pPr>
                      <a:r>
                        <a:rPr sz="1200" dirty="0"/>
                        <a:t>1997</a:t>
                      </a:r>
                      <a:endParaRPr sz="1200" kern="100" dirty="0">
                        <a:effectLst/>
                        <a:latin typeface="Aptos"/>
                        <a:ea typeface="Aptos" panose="020B0004020202020204" pitchFamily="34" charset="0"/>
                        <a:cs typeface="Times New Roman"/>
                      </a:endParaRPr>
                    </a:p>
                  </a:txBody>
                  <a:tcPr marL="68580" marR="68580" marT="0" marB="0"/>
                </a:tc>
                <a:tc>
                  <a:txBody>
                    <a:bodyPr/>
                    <a:lstStyle/>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cs typeface="Times New Roman" panose="02020603050405020304" pitchFamily="18" charset="0"/>
                        </a:defRPr>
                      </a:pPr>
                      <a:r>
                        <a:rPr sz="1200" dirty="0"/>
                        <a:t>Loi de 1997 sur les </a:t>
                      </a:r>
                      <a:r>
                        <a:rPr sz="1200" dirty="0" err="1"/>
                        <a:t>infirmières</a:t>
                      </a:r>
                      <a:r>
                        <a:rPr sz="1200" dirty="0"/>
                        <a:t> et les sages-femmes</a:t>
                      </a:r>
                      <a:endParaRPr sz="1200" kern="0" dirty="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171450" lvl="0" indent="-171450" algn="just" defTabSz="914400" rtl="0" eaLnBrk="1" latinLnBrk="0" hangingPunct="1">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solidFill>
                            <a:schemeClr val="dk1"/>
                          </a:solidFill>
                        </a:rPr>
                        <a:t>Création</a:t>
                      </a:r>
                      <a:r>
                        <a:rPr sz="1200" dirty="0">
                          <a:solidFill>
                            <a:schemeClr val="dk1"/>
                          </a:solidFill>
                        </a:rPr>
                        <a:t> du Conseil des </a:t>
                      </a:r>
                      <a:r>
                        <a:rPr sz="1200" dirty="0" err="1">
                          <a:solidFill>
                            <a:schemeClr val="dk1"/>
                          </a:solidFill>
                        </a:rPr>
                        <a:t>infirmières</a:t>
                      </a:r>
                      <a:r>
                        <a:rPr sz="1200" dirty="0">
                          <a:solidFill>
                            <a:schemeClr val="dk1"/>
                          </a:solidFill>
                        </a:rPr>
                        <a:t> de </a:t>
                      </a:r>
                      <a:r>
                        <a:rPr sz="1200" dirty="0" err="1">
                          <a:solidFill>
                            <a:schemeClr val="dk1"/>
                          </a:solidFill>
                        </a:rPr>
                        <a:t>Zambie</a:t>
                      </a:r>
                      <a:r>
                        <a:rPr sz="1200" dirty="0">
                          <a:solidFill>
                            <a:schemeClr val="dk1"/>
                          </a:solidFill>
                        </a:rPr>
                        <a:t> chargé d ' </a:t>
                      </a:r>
                      <a:r>
                        <a:rPr sz="1200" dirty="0" err="1">
                          <a:solidFill>
                            <a:schemeClr val="dk1"/>
                          </a:solidFill>
                        </a:rPr>
                        <a:t>élaborer</a:t>
                      </a:r>
                      <a:r>
                        <a:rPr sz="1200" dirty="0">
                          <a:solidFill>
                            <a:schemeClr val="dk1"/>
                          </a:solidFill>
                        </a:rPr>
                        <a:t> des </a:t>
                      </a:r>
                      <a:r>
                        <a:rPr sz="1200" dirty="0" err="1">
                          <a:solidFill>
                            <a:schemeClr val="dk1"/>
                          </a:solidFill>
                        </a:rPr>
                        <a:t>programmes</a:t>
                      </a:r>
                      <a:r>
                        <a:rPr sz="1200" dirty="0">
                          <a:solidFill>
                            <a:schemeClr val="dk1"/>
                          </a:solidFill>
                        </a:rPr>
                        <a:t> d ' études, de </a:t>
                      </a:r>
                      <a:r>
                        <a:rPr sz="1200" dirty="0" err="1"/>
                        <a:t>réglementer</a:t>
                      </a:r>
                      <a:r>
                        <a:rPr sz="1200" dirty="0"/>
                        <a:t> les </a:t>
                      </a:r>
                      <a:r>
                        <a:rPr sz="1200" dirty="0" err="1"/>
                        <a:t>normes</a:t>
                      </a:r>
                      <a:r>
                        <a:rPr sz="1200" dirty="0"/>
                        <a:t>, d ' </a:t>
                      </a:r>
                      <a:r>
                        <a:rPr sz="1200" dirty="0" err="1"/>
                        <a:t>organiser</a:t>
                      </a:r>
                      <a:r>
                        <a:rPr sz="1200" dirty="0"/>
                        <a:t> des examens </a:t>
                      </a:r>
                      <a:r>
                        <a:rPr sz="1200" dirty="0" err="1"/>
                        <a:t>nationaux</a:t>
                      </a:r>
                      <a:r>
                        <a:rPr sz="1200" dirty="0"/>
                        <a:t> et de </a:t>
                      </a:r>
                      <a:r>
                        <a:rPr sz="1200" dirty="0" err="1"/>
                        <a:t>délivrer</a:t>
                      </a:r>
                      <a:r>
                        <a:rPr sz="1200" dirty="0"/>
                        <a:t> des </a:t>
                      </a:r>
                      <a:r>
                        <a:rPr sz="1200" dirty="0" err="1"/>
                        <a:t>diplômes</a:t>
                      </a:r>
                      <a:r>
                        <a:rPr sz="1200" dirty="0"/>
                        <a:t> aux </a:t>
                      </a:r>
                      <a:r>
                        <a:rPr sz="1200" dirty="0" err="1"/>
                        <a:t>infirmières</a:t>
                      </a:r>
                      <a:endParaRPr sz="1200" kern="0" dirty="0" err="1">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7162067"/>
                  </a:ext>
                </a:extLst>
              </a:tr>
              <a:tr h="79742">
                <a:tc>
                  <a:txBody>
                    <a:bodyPr/>
                    <a:lstStyle/>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1999</a:t>
                      </a:r>
                      <a:endParaRPr sz="1200" kern="0" dirty="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no 11 sur les </a:t>
                      </a:r>
                      <a:r>
                        <a:rPr sz="1200" dirty="0" err="1"/>
                        <a:t>universités</a:t>
                      </a:r>
                      <a:endParaRPr sz="1200" kern="0" dirty="0" err="1">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171450" lvl="0" indent="-171450" algn="just" defTabSz="914400" rtl="0" eaLnBrk="1" latinLnBrk="0" hangingPunct="1">
                        <a:lnSpc>
                          <a:spcPct val="107000"/>
                        </a:lnSpc>
                        <a:spcAft>
                          <a:spcPts val="800"/>
                        </a:spcAft>
                        <a:buFont typeface="Arial" panose="020B0604020202020204" pitchFamily="34" charset="0"/>
                        <a:buChar char="•"/>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Abrogé</a:t>
                      </a:r>
                      <a:r>
                        <a:rPr sz="1200" dirty="0"/>
                        <a:t> la </a:t>
                      </a:r>
                      <a:r>
                        <a:rPr sz="1200" dirty="0" err="1"/>
                        <a:t>loi</a:t>
                      </a:r>
                      <a:r>
                        <a:rPr sz="1200" dirty="0"/>
                        <a:t> sur les </a:t>
                      </a:r>
                      <a:r>
                        <a:rPr sz="1200" dirty="0" err="1"/>
                        <a:t>universités</a:t>
                      </a:r>
                      <a:r>
                        <a:rPr sz="1200" dirty="0"/>
                        <a:t> de 1992</a:t>
                      </a:r>
                    </a:p>
                  </a:txBody>
                  <a:tcPr marL="68580" marR="68580" marT="0" marB="0"/>
                </a:tc>
                <a:extLst>
                  <a:ext uri="{0D108BD9-81ED-4DB2-BD59-A6C34878D82A}">
                    <a16:rowId xmlns:a16="http://schemas.microsoft.com/office/drawing/2014/main" val="1242871218"/>
                  </a:ext>
                </a:extLst>
              </a:tr>
              <a:tr h="600642">
                <a:tc>
                  <a:txBody>
                    <a:bodyPr/>
                    <a:lstStyle/>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2003 </a:t>
                      </a:r>
                    </a:p>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2008</a:t>
                      </a:r>
                    </a:p>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200</a:t>
                      </a:r>
                      <a:endParaRPr sz="1200" kern="0" dirty="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sur </a:t>
                      </a:r>
                      <a:r>
                        <a:rPr sz="1200" dirty="0" err="1"/>
                        <a:t>l'Institut</a:t>
                      </a:r>
                      <a:r>
                        <a:rPr sz="1200" dirty="0"/>
                        <a:t> </a:t>
                      </a:r>
                      <a:r>
                        <a:rPr sz="1200" dirty="0" err="1"/>
                        <a:t>zambien</a:t>
                      </a:r>
                      <a:r>
                        <a:rPr sz="1200" dirty="0"/>
                        <a:t> des </a:t>
                      </a:r>
                      <a:r>
                        <a:rPr sz="1200" dirty="0" err="1"/>
                        <a:t>achats</a:t>
                      </a:r>
                      <a:r>
                        <a:rPr sz="1200" dirty="0"/>
                        <a:t> et de </a:t>
                      </a:r>
                      <a:r>
                        <a:rPr sz="1200" dirty="0" err="1"/>
                        <a:t>l'approvisionnement</a:t>
                      </a:r>
                    </a:p>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sur </a:t>
                      </a:r>
                      <a:r>
                        <a:rPr sz="1200" dirty="0" err="1"/>
                        <a:t>l'Institut</a:t>
                      </a:r>
                      <a:r>
                        <a:rPr sz="1200" dirty="0"/>
                        <a:t> </a:t>
                      </a:r>
                      <a:r>
                        <a:rPr sz="1200" dirty="0" err="1"/>
                        <a:t>zambien</a:t>
                      </a:r>
                      <a:r>
                        <a:rPr sz="1200" dirty="0"/>
                        <a:t> du marketing</a:t>
                      </a:r>
                    </a:p>
                    <a:p>
                      <a:pPr marL="0" algn="just" defTabSz="914400" rtl="0" eaLnBrk="1" latinLnBrk="0" hangingPunct="1">
                        <a:lnSpc>
                          <a:spcPct val="107000"/>
                        </a:lnSpc>
                        <a:spcAft>
                          <a:spcPts val="800"/>
                        </a:spcAft>
                        <a:defRPr sz="1200" kern="0">
                          <a:solidFill>
                            <a:schemeClr val="dk1"/>
                          </a:solidFill>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Zambie</a:t>
                      </a:r>
                      <a:r>
                        <a:rPr sz="1200" dirty="0"/>
                        <a:t> Loi sur </a:t>
                      </a:r>
                      <a:r>
                        <a:rPr sz="1200" dirty="0" err="1"/>
                        <a:t>l'institution</a:t>
                      </a:r>
                      <a:r>
                        <a:rPr sz="1200" dirty="0"/>
                        <a:t> des </a:t>
                      </a:r>
                      <a:r>
                        <a:rPr sz="1200" dirty="0" err="1"/>
                        <a:t>comptables</a:t>
                      </a:r>
                      <a:r>
                        <a:rPr sz="1200" dirty="0"/>
                        <a:t> </a:t>
                      </a:r>
                      <a:r>
                        <a:rPr sz="1200" dirty="0" err="1"/>
                        <a:t>agréés</a:t>
                      </a:r>
                    </a:p>
                  </a:txBody>
                  <a:tcPr marL="68580" marR="68580"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sz="11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solidFill>
                            <a:schemeClr val="dk1"/>
                          </a:solidFill>
                        </a:rPr>
                        <a:t>Organismes</a:t>
                      </a:r>
                      <a:r>
                        <a:rPr sz="1200" dirty="0">
                          <a:solidFill>
                            <a:schemeClr val="dk1"/>
                          </a:solidFill>
                        </a:rPr>
                        <a:t> </a:t>
                      </a:r>
                      <a:r>
                        <a:rPr sz="1200" dirty="0" err="1">
                          <a:solidFill>
                            <a:schemeClr val="dk1"/>
                          </a:solidFill>
                        </a:rPr>
                        <a:t>professionnels</a:t>
                      </a:r>
                      <a:r>
                        <a:rPr sz="1200" dirty="0">
                          <a:solidFill>
                            <a:schemeClr val="dk1"/>
                          </a:solidFill>
                        </a:rPr>
                        <a:t> </a:t>
                      </a:r>
                      <a:r>
                        <a:rPr sz="1200" dirty="0" err="1">
                          <a:solidFill>
                            <a:schemeClr val="dk1"/>
                          </a:solidFill>
                        </a:rPr>
                        <a:t>établis</a:t>
                      </a:r>
                      <a:r>
                        <a:rPr sz="1200" dirty="0">
                          <a:solidFill>
                            <a:schemeClr val="dk1"/>
                          </a:solidFill>
                        </a:rPr>
                        <a:t> </a:t>
                      </a:r>
                      <a:r>
                        <a:rPr sz="1200" dirty="0" err="1">
                          <a:solidFill>
                            <a:schemeClr val="dk1"/>
                          </a:solidFill>
                        </a:rPr>
                        <a:t>en</a:t>
                      </a:r>
                      <a:r>
                        <a:rPr sz="1200" dirty="0">
                          <a:solidFill>
                            <a:schemeClr val="dk1"/>
                          </a:solidFill>
                        </a:rPr>
                        <a:t> marketing, </a:t>
                      </a:r>
                      <a:r>
                        <a:rPr sz="1200" dirty="0" err="1">
                          <a:solidFill>
                            <a:schemeClr val="dk1"/>
                          </a:solidFill>
                        </a:rPr>
                        <a:t>achats</a:t>
                      </a:r>
                      <a:r>
                        <a:rPr sz="1200" dirty="0">
                          <a:solidFill>
                            <a:schemeClr val="dk1"/>
                          </a:solidFill>
                        </a:rPr>
                        <a:t> et </a:t>
                      </a:r>
                      <a:r>
                        <a:rPr sz="1200" dirty="0" err="1">
                          <a:solidFill>
                            <a:schemeClr val="dk1"/>
                          </a:solidFill>
                        </a:rPr>
                        <a:t>approvisionnement</a:t>
                      </a:r>
                      <a:r>
                        <a:rPr sz="1200" dirty="0">
                          <a:solidFill>
                            <a:schemeClr val="dk1"/>
                          </a:solidFill>
                        </a:rPr>
                        <a:t> et </a:t>
                      </a:r>
                      <a:r>
                        <a:rPr sz="1200" dirty="0" err="1">
                          <a:solidFill>
                            <a:schemeClr val="dk1"/>
                          </a:solidFill>
                        </a:rPr>
                        <a:t>comptables</a:t>
                      </a:r>
                      <a:r>
                        <a:rPr sz="1200" dirty="0">
                          <a:solidFill>
                            <a:schemeClr val="dk1"/>
                          </a:solidFill>
                        </a:rPr>
                        <a:t> pour </a:t>
                      </a:r>
                      <a:r>
                        <a:rPr sz="1200" dirty="0" err="1">
                          <a:solidFill>
                            <a:schemeClr val="dk1"/>
                          </a:solidFill>
                        </a:rPr>
                        <a:t>développer</a:t>
                      </a:r>
                      <a:r>
                        <a:rPr sz="1200" dirty="0">
                          <a:solidFill>
                            <a:schemeClr val="dk1"/>
                          </a:solidFill>
                        </a:rPr>
                        <a:t> un </a:t>
                      </a:r>
                      <a:r>
                        <a:rPr sz="1200" dirty="0" err="1">
                          <a:solidFill>
                            <a:schemeClr val="dk1"/>
                          </a:solidFill>
                        </a:rPr>
                        <a:t>programme</a:t>
                      </a:r>
                      <a:r>
                        <a:rPr sz="1200" dirty="0">
                          <a:solidFill>
                            <a:schemeClr val="dk1"/>
                          </a:solidFill>
                        </a:rPr>
                        <a:t> </a:t>
                      </a:r>
                      <a:r>
                        <a:rPr sz="1200" dirty="0" err="1">
                          <a:solidFill>
                            <a:schemeClr val="dk1"/>
                          </a:solidFill>
                        </a:rPr>
                        <a:t>d'études</a:t>
                      </a:r>
                      <a:r>
                        <a:rPr sz="1200" dirty="0">
                          <a:solidFill>
                            <a:schemeClr val="dk1"/>
                          </a:solidFill>
                        </a:rPr>
                        <a:t>, </a:t>
                      </a:r>
                      <a:r>
                        <a:rPr sz="1200" dirty="0" err="1"/>
                        <a:t>réglementer</a:t>
                      </a:r>
                      <a:r>
                        <a:rPr sz="1200" dirty="0"/>
                        <a:t> la pratique </a:t>
                      </a:r>
                      <a:r>
                        <a:rPr sz="1200" dirty="0" err="1"/>
                        <a:t>professionnelle</a:t>
                      </a:r>
                      <a:r>
                        <a:rPr sz="1200" dirty="0"/>
                        <a:t>, </a:t>
                      </a:r>
                      <a:r>
                        <a:rPr sz="1200" dirty="0" err="1"/>
                        <a:t>mener</a:t>
                      </a:r>
                      <a:r>
                        <a:rPr sz="1200" dirty="0"/>
                        <a:t> des formations et des examens, et </a:t>
                      </a:r>
                      <a:r>
                        <a:rPr sz="1200" dirty="0" err="1"/>
                        <a:t>attribuer</a:t>
                      </a:r>
                      <a:r>
                        <a:rPr sz="1200" dirty="0"/>
                        <a:t> des qualifications dans </a:t>
                      </a:r>
                      <a:r>
                        <a:rPr sz="1200" dirty="0" err="1"/>
                        <a:t>leurs</a:t>
                      </a:r>
                      <a:r>
                        <a:rPr sz="1200" dirty="0"/>
                        <a:t> professions</a:t>
                      </a:r>
                      <a:endParaRPr sz="1200" kern="0" dirty="0">
                        <a:solidFill>
                          <a:schemeClr val="dk1"/>
                        </a:solidFill>
                        <a:effectLst/>
                        <a:latin typeface="Times New Roman"/>
                        <a:ea typeface="Aptos" panose="020B0004020202020204" pitchFamily="34" charset="0"/>
                        <a:cs typeface="Times New Roman"/>
                      </a:endParaRPr>
                    </a:p>
                    <a:p>
                      <a:pPr marL="171450" lvl="0" indent="-171450" algn="just">
                        <a:lnSpc>
                          <a:spcPct val="107000"/>
                        </a:lnSpc>
                        <a:spcAft>
                          <a:spcPts val="800"/>
                        </a:spcAft>
                        <a:buFont typeface="Arial" panose="020B0604020202020204" pitchFamily="34" charset="0"/>
                        <a:buChar char="•"/>
                      </a:pPr>
                      <a:endParaRPr sz="120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1015187390"/>
                  </a:ext>
                </a:extLst>
              </a:tr>
              <a:tr h="600642">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2011</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sur </a:t>
                      </a:r>
                      <a:r>
                        <a:rPr sz="1200" dirty="0" err="1"/>
                        <a:t>l'éducation</a:t>
                      </a:r>
                      <a:endParaRPr sz="1200" kern="100" dirty="0" err="1">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Création</a:t>
                      </a:r>
                      <a:r>
                        <a:rPr sz="1200" dirty="0"/>
                        <a:t> et </a:t>
                      </a:r>
                      <a:r>
                        <a:rPr sz="1200" dirty="0" err="1"/>
                        <a:t>réglementation</a:t>
                      </a:r>
                      <a:r>
                        <a:rPr sz="1200" dirty="0"/>
                        <a:t> </a:t>
                      </a:r>
                      <a:r>
                        <a:rPr sz="1200" dirty="0" err="1"/>
                        <a:t>d'universités</a:t>
                      </a:r>
                      <a:r>
                        <a:rPr sz="1200" dirty="0"/>
                        <a:t> plus </a:t>
                      </a:r>
                      <a:r>
                        <a:rPr sz="1200" dirty="0" err="1"/>
                        <a:t>publiques</a:t>
                      </a:r>
                      <a:endParaRPr sz="1200" kern="100" dirty="0" err="1">
                        <a:effectLst/>
                        <a:latin typeface="Aptos"/>
                        <a:ea typeface="Aptos" panose="020B0004020202020204" pitchFamily="34" charset="0"/>
                        <a:cs typeface="Times New Roman"/>
                      </a:endParaRPr>
                    </a:p>
                    <a:p>
                      <a:pPr marL="171450" lvl="0" indent="-171450" algn="just">
                        <a:lnSpc>
                          <a:spcPct val="107000"/>
                        </a:lnSpc>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Enregistrement</a:t>
                      </a:r>
                      <a:r>
                        <a:rPr sz="1200" dirty="0"/>
                        <a:t> et </a:t>
                      </a:r>
                      <a:r>
                        <a:rPr sz="1200" dirty="0" err="1"/>
                        <a:t>réglementation</a:t>
                      </a:r>
                      <a:r>
                        <a:rPr sz="1200" dirty="0"/>
                        <a:t> des </a:t>
                      </a:r>
                      <a:r>
                        <a:rPr sz="1200" dirty="0" err="1"/>
                        <a:t>universités</a:t>
                      </a:r>
                      <a:r>
                        <a:rPr sz="1200" dirty="0"/>
                        <a:t> </a:t>
                      </a:r>
                      <a:r>
                        <a:rPr sz="1200" dirty="0" err="1"/>
                        <a:t>privées</a:t>
                      </a:r>
                      <a:endParaRPr sz="1200" kern="100" dirty="0" err="1">
                        <a:effectLst/>
                        <a:latin typeface="Aptos"/>
                        <a:ea typeface="Aptos" panose="020B0004020202020204" pitchFamily="34" charset="0"/>
                        <a:cs typeface="Times New Roman"/>
                      </a:endParaRPr>
                    </a:p>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Aborder</a:t>
                      </a:r>
                      <a:r>
                        <a:rPr sz="1200" dirty="0"/>
                        <a:t> les </a:t>
                      </a:r>
                      <a:r>
                        <a:rPr sz="1200" dirty="0" err="1"/>
                        <a:t>normes</a:t>
                      </a:r>
                      <a:r>
                        <a:rPr sz="1200" dirty="0"/>
                        <a:t> et la </a:t>
                      </a:r>
                      <a:r>
                        <a:rPr sz="1200" dirty="0" err="1"/>
                        <a:t>qualité</a:t>
                      </a:r>
                      <a:r>
                        <a:rPr sz="1200" dirty="0"/>
                        <a:t> de </a:t>
                      </a:r>
                      <a:r>
                        <a:rPr sz="1200" dirty="0" err="1"/>
                        <a:t>l'éducation</a:t>
                      </a:r>
                      <a:endParaRPr sz="1200" kern="100" dirty="0" err="1">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2252848543"/>
                  </a:ext>
                </a:extLst>
              </a:tr>
              <a:tr h="397596">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2011</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err="1"/>
                        <a:t>Zambie</a:t>
                      </a:r>
                      <a:r>
                        <a:rPr sz="1200" dirty="0"/>
                        <a:t> Autorité des qualifications Loi A</a:t>
                      </a:r>
                      <a:endParaRPr sz="1200" kern="100" dirty="0">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Développement d'un CNC pour </a:t>
                      </a:r>
                      <a:r>
                        <a:rPr sz="1200" dirty="0" err="1"/>
                        <a:t>fournir</a:t>
                      </a:r>
                      <a:r>
                        <a:rPr sz="1200" dirty="0"/>
                        <a:t> des </a:t>
                      </a:r>
                      <a:r>
                        <a:rPr sz="1200" dirty="0" err="1"/>
                        <a:t>normes</a:t>
                      </a:r>
                      <a:r>
                        <a:rPr sz="1200" dirty="0"/>
                        <a:t> de qualification et </a:t>
                      </a:r>
                      <a:r>
                        <a:rPr sz="1200" dirty="0" err="1"/>
                        <a:t>d'une</a:t>
                      </a:r>
                      <a:r>
                        <a:rPr sz="1200" dirty="0"/>
                        <a:t> institution pour </a:t>
                      </a:r>
                      <a:r>
                        <a:rPr sz="1200" dirty="0" err="1"/>
                        <a:t>coordonner</a:t>
                      </a:r>
                      <a:r>
                        <a:rPr sz="1200" dirty="0"/>
                        <a:t> le cadre</a:t>
                      </a:r>
                      <a:endParaRPr sz="120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1660847513"/>
                  </a:ext>
                </a:extLst>
              </a:tr>
              <a:tr h="397596">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2013</a:t>
                      </a:r>
                      <a:endParaRPr sz="1200" kern="100" dirty="0">
                        <a:effectLst/>
                        <a:latin typeface="Aptos"/>
                        <a:ea typeface="Aptos" panose="020B0004020202020204" pitchFamily="34" charset="0"/>
                        <a:cs typeface="Times New Roman"/>
                      </a:endParaRPr>
                    </a:p>
                  </a:txBody>
                  <a:tcPr marL="68580" marR="68580" marT="0" marB="0"/>
                </a:tc>
                <a:tc>
                  <a:txBody>
                    <a:bodyPr/>
                    <a:lstStyle/>
                    <a:p>
                      <a:pPr algn="just">
                        <a:lnSpc>
                          <a:spcPct val="107000"/>
                        </a:lnSpc>
                        <a:spcAft>
                          <a:spcPts val="800"/>
                        </a:spcAft>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Loi sur </a:t>
                      </a:r>
                      <a:r>
                        <a:rPr sz="1200" dirty="0" err="1"/>
                        <a:t>l'Autorité</a:t>
                      </a:r>
                      <a:r>
                        <a:rPr sz="1200" dirty="0"/>
                        <a:t> de </a:t>
                      </a:r>
                      <a:r>
                        <a:rPr sz="1200" dirty="0" err="1"/>
                        <a:t>l'enseignement</a:t>
                      </a:r>
                      <a:r>
                        <a:rPr sz="1200" dirty="0"/>
                        <a:t> supérieur</a:t>
                      </a:r>
                      <a:endParaRPr sz="1200" kern="100" dirty="0">
                        <a:effectLst/>
                        <a:latin typeface="Aptos"/>
                        <a:ea typeface="Aptos" panose="020B0004020202020204" pitchFamily="34" charset="0"/>
                        <a:cs typeface="Times New Roman"/>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defRPr sz="1200" kern="0">
                          <a:effectLst/>
                          <a:latin typeface="Times New Roman" panose="02020603050405020304" pitchFamily="18" charset="0"/>
                          <a:ea typeface="Aptos" panose="020B0004020202020204" pitchFamily="34" charset="0"/>
                          <a:cs typeface="Times New Roman" panose="02020603050405020304" pitchFamily="18" charset="0"/>
                        </a:defRPr>
                      </a:pPr>
                      <a:r>
                        <a:rPr sz="1200" dirty="0"/>
                        <a:t>Mise </a:t>
                      </a:r>
                      <a:r>
                        <a:rPr sz="1200" dirty="0" err="1"/>
                        <a:t>en</a:t>
                      </a:r>
                      <a:r>
                        <a:rPr sz="1200" dirty="0"/>
                        <a:t> place </a:t>
                      </a:r>
                      <a:r>
                        <a:rPr sz="1200" dirty="0" err="1"/>
                        <a:t>d'une</a:t>
                      </a:r>
                      <a:r>
                        <a:rPr sz="1200" dirty="0"/>
                        <a:t> </a:t>
                      </a:r>
                      <a:r>
                        <a:rPr sz="1200" dirty="0" err="1"/>
                        <a:t>autorité</a:t>
                      </a:r>
                      <a:r>
                        <a:rPr sz="1200" dirty="0"/>
                        <a:t> </a:t>
                      </a:r>
                      <a:r>
                        <a:rPr sz="1200" dirty="0" err="1"/>
                        <a:t>chargée</a:t>
                      </a:r>
                      <a:r>
                        <a:rPr sz="1200" dirty="0"/>
                        <a:t> </a:t>
                      </a:r>
                      <a:r>
                        <a:rPr sz="1200" dirty="0" err="1"/>
                        <a:t>d'enregistrer</a:t>
                      </a:r>
                      <a:r>
                        <a:rPr sz="1200" dirty="0"/>
                        <a:t> les </a:t>
                      </a:r>
                      <a:r>
                        <a:rPr sz="1200" dirty="0" err="1"/>
                        <a:t>établissements</a:t>
                      </a:r>
                      <a:r>
                        <a:rPr sz="1200" dirty="0"/>
                        <a:t> </a:t>
                      </a:r>
                      <a:r>
                        <a:rPr sz="1200" dirty="0" err="1"/>
                        <a:t>d'enseignement</a:t>
                      </a:r>
                      <a:r>
                        <a:rPr sz="1200" dirty="0"/>
                        <a:t> supérieur (EES) et </a:t>
                      </a:r>
                      <a:r>
                        <a:rPr sz="1200" dirty="0" err="1"/>
                        <a:t>d'accréditer</a:t>
                      </a:r>
                      <a:r>
                        <a:rPr sz="1200" dirty="0"/>
                        <a:t> les </a:t>
                      </a:r>
                      <a:r>
                        <a:rPr sz="1200" dirty="0" err="1"/>
                        <a:t>programmes</a:t>
                      </a:r>
                      <a:r>
                        <a:rPr sz="1200" dirty="0"/>
                        <a:t> </a:t>
                      </a:r>
                      <a:r>
                        <a:rPr sz="1200" dirty="0" err="1"/>
                        <a:t>d'apprentissage</a:t>
                      </a:r>
                      <a:r>
                        <a:rPr sz="1200" dirty="0"/>
                        <a:t> </a:t>
                      </a:r>
                      <a:r>
                        <a:rPr sz="1200" dirty="0" err="1"/>
                        <a:t>parmi</a:t>
                      </a:r>
                      <a:r>
                        <a:rPr sz="1200" dirty="0"/>
                        <a:t> les EES</a:t>
                      </a:r>
                      <a:endParaRPr sz="1200" kern="100" dirty="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3106650902"/>
                  </a:ext>
                </a:extLst>
              </a:tr>
            </a:tbl>
          </a:graphicData>
        </a:graphic>
      </p:graphicFrame>
    </p:spTree>
    <p:extLst>
      <p:ext uri="{BB962C8B-B14F-4D97-AF65-F5344CB8AC3E}">
        <p14:creationId xmlns:p14="http://schemas.microsoft.com/office/powerpoint/2010/main" val="998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pic>
        <p:nvPicPr>
          <p:cNvPr id="19" name="Picture 18">
            <a:extLst>
              <a:ext uri="{FF2B5EF4-FFF2-40B4-BE49-F238E27FC236}">
                <a16:creationId xmlns:a16="http://schemas.microsoft.com/office/drawing/2014/main" id="{E049C06C-F26C-F4D9-CE10-58D5D7F89E25}"/>
              </a:ext>
            </a:extLst>
          </p:cNvPr>
          <p:cNvPicPr>
            <a:picLocks noChangeAspect="1"/>
          </p:cNvPicPr>
          <p:nvPr/>
        </p:nvPicPr>
        <p:blipFill>
          <a:blip r:embed="rId4"/>
          <a:stretch>
            <a:fillRect/>
          </a:stretch>
        </p:blipFill>
        <p:spPr>
          <a:xfrm>
            <a:off x="6512766" y="1326605"/>
            <a:ext cx="5562171" cy="5363443"/>
          </a:xfrm>
          <a:prstGeom prst="rect">
            <a:avLst/>
          </a:prstGeom>
        </p:spPr>
      </p:pic>
      <p:sp>
        <p:nvSpPr>
          <p:cNvPr id="20" name="TextBox 19">
            <a:extLst>
              <a:ext uri="{FF2B5EF4-FFF2-40B4-BE49-F238E27FC236}">
                <a16:creationId xmlns:a16="http://schemas.microsoft.com/office/drawing/2014/main" id="{A08EAB72-54CB-1B7F-BA38-0CD1F4B57EC0}"/>
              </a:ext>
            </a:extLst>
          </p:cNvPr>
          <p:cNvSpPr txBox="1"/>
          <p:nvPr/>
        </p:nvSpPr>
        <p:spPr>
          <a:xfrm>
            <a:off x="2187278" y="-2"/>
            <a:ext cx="9149067" cy="1384995"/>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État des systèmes d'éducation et de certification en Zambie avant 2017: Accès et apprentissage Voies d'accès et mobilité</a:t>
            </a:r>
            <a:endParaRPr sz="280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AD531F0-3F18-1EB2-90AC-DFB174BF45C5}"/>
              </a:ext>
            </a:extLst>
          </p:cNvPr>
          <p:cNvSpPr txBox="1"/>
          <p:nvPr/>
        </p:nvSpPr>
        <p:spPr>
          <a:xfrm>
            <a:off x="363895" y="1227348"/>
            <a:ext cx="6251510" cy="550920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latin typeface="Times New Roman" panose="02020603050405020304" pitchFamily="18" charset="0"/>
              </a:defRPr>
            </a:pPr>
            <a:r>
              <a:rPr sz="1600" dirty="0">
                <a:latin typeface="Times New Roman"/>
                <a:cs typeface="Times New Roman"/>
              </a:rPr>
              <a:t>Au </a:t>
            </a:r>
            <a:r>
              <a:rPr sz="1600" dirty="0" err="1">
                <a:latin typeface="Times New Roman"/>
                <a:cs typeface="Times New Roman"/>
              </a:rPr>
              <a:t>cours</a:t>
            </a:r>
            <a:r>
              <a:rPr sz="1600" dirty="0">
                <a:latin typeface="Times New Roman"/>
                <a:cs typeface="Times New Roman"/>
              </a:rPr>
              <a:t> de la </a:t>
            </a:r>
            <a:r>
              <a:rPr sz="1600" dirty="0" err="1">
                <a:latin typeface="Times New Roman"/>
                <a:cs typeface="Times New Roman"/>
              </a:rPr>
              <a:t>période</a:t>
            </a:r>
            <a:r>
              <a:rPr sz="1600" dirty="0">
                <a:latin typeface="Times New Roman"/>
                <a:cs typeface="Times New Roman"/>
              </a:rPr>
              <a:t> </a:t>
            </a:r>
            <a:r>
              <a:rPr sz="1600" dirty="0" err="1">
                <a:latin typeface="Times New Roman"/>
                <a:cs typeface="Times New Roman"/>
              </a:rPr>
              <a:t>pré</a:t>
            </a:r>
            <a:r>
              <a:rPr sz="1600" dirty="0">
                <a:latin typeface="Times New Roman"/>
                <a:cs typeface="Times New Roman"/>
              </a:rPr>
              <a:t>-ZQF, les </a:t>
            </a:r>
            <a:r>
              <a:rPr sz="1600" dirty="0" err="1">
                <a:latin typeface="Times New Roman"/>
                <a:cs typeface="Times New Roman"/>
              </a:rPr>
              <a:t>réglementations</a:t>
            </a:r>
            <a:r>
              <a:rPr sz="1600" dirty="0">
                <a:latin typeface="Times New Roman"/>
                <a:cs typeface="Times New Roman"/>
              </a:rPr>
              <a:t> et les politiques </a:t>
            </a:r>
            <a:r>
              <a:rPr sz="1600" dirty="0" err="1">
                <a:latin typeface="Times New Roman"/>
                <a:cs typeface="Times New Roman"/>
              </a:rPr>
              <a:t>ont</a:t>
            </a:r>
            <a:r>
              <a:rPr sz="1600" dirty="0">
                <a:latin typeface="Times New Roman"/>
                <a:cs typeface="Times New Roman"/>
              </a:rPr>
              <a:t> </a:t>
            </a:r>
            <a:r>
              <a:rPr sz="1600" dirty="0" err="1">
                <a:latin typeface="Times New Roman"/>
                <a:cs typeface="Times New Roman"/>
              </a:rPr>
              <a:t>favorisé</a:t>
            </a:r>
            <a:r>
              <a:rPr sz="1600" dirty="0">
                <a:latin typeface="Times New Roman"/>
                <a:cs typeface="Times New Roman"/>
              </a:rPr>
              <a:t> </a:t>
            </a:r>
            <a:r>
              <a:rPr sz="1600" dirty="0" err="1">
                <a:latin typeface="Times New Roman"/>
                <a:cs typeface="Times New Roman"/>
              </a:rPr>
              <a:t>l'accès</a:t>
            </a:r>
            <a:r>
              <a:rPr sz="1600" dirty="0">
                <a:latin typeface="Times New Roman"/>
                <a:cs typeface="Times New Roman"/>
              </a:rPr>
              <a:t> à </a:t>
            </a:r>
            <a:r>
              <a:rPr sz="1600" dirty="0" err="1">
                <a:latin typeface="Times New Roman"/>
                <a:cs typeface="Times New Roman"/>
              </a:rPr>
              <a:t>l'éducation</a:t>
            </a:r>
            <a:r>
              <a:rPr sz="1600" dirty="0">
                <a:latin typeface="Times New Roman"/>
                <a:cs typeface="Times New Roman"/>
              </a:rPr>
              <a:t> à </a:t>
            </a:r>
            <a:r>
              <a:rPr sz="1600" dirty="0" err="1">
                <a:latin typeface="Times New Roman"/>
                <a:cs typeface="Times New Roman"/>
              </a:rPr>
              <a:t>tous</a:t>
            </a:r>
            <a:r>
              <a:rPr sz="1600" dirty="0">
                <a:latin typeface="Times New Roman"/>
                <a:cs typeface="Times New Roman"/>
              </a:rPr>
              <a:t> les </a:t>
            </a:r>
            <a:r>
              <a:rPr sz="1600" dirty="0" err="1">
                <a:latin typeface="Times New Roman"/>
                <a:cs typeface="Times New Roman"/>
              </a:rPr>
              <a:t>niveaux</a:t>
            </a:r>
            <a:r>
              <a:rPr sz="1600" dirty="0">
                <a:latin typeface="Times New Roman"/>
                <a:cs typeface="Times New Roman"/>
              </a:rPr>
              <a:t> de </a:t>
            </a:r>
            <a:r>
              <a:rPr sz="1600" dirty="0" err="1">
                <a:latin typeface="Times New Roman"/>
                <a:cs typeface="Times New Roman"/>
              </a:rPr>
              <a:t>l'éducation</a:t>
            </a:r>
            <a:r>
              <a:rPr sz="1600" dirty="0">
                <a:latin typeface="Times New Roman"/>
                <a:cs typeface="Times New Roman"/>
              </a:rPr>
              <a:t>.</a:t>
            </a:r>
            <a:endParaRPr lang="en-US" sz="1600" dirty="0">
              <a:latin typeface="Times New Roman"/>
              <a:cs typeface="Times New Roman"/>
            </a:endParaRPr>
          </a:p>
          <a:p>
            <a:pPr marL="285750" indent="-285750">
              <a:buFont typeface="Arial" panose="020B0604020202020204" pitchFamily="34" charset="0"/>
              <a:buChar char="•"/>
            </a:pPr>
            <a:endParaRPr sz="1600" dirty="0">
              <a:latin typeface="Times New Roman" panose="02020603050405020304" pitchFamily="18" charset="0"/>
              <a:cs typeface="Times New Roman"/>
            </a:endParaRPr>
          </a:p>
          <a:p>
            <a:pPr marL="285750" indent="-285750">
              <a:buFont typeface="Arial" panose="020B0604020202020204" pitchFamily="34" charset="0"/>
              <a:buChar char="•"/>
              <a:defRPr>
                <a:latin typeface="Times New Roman" panose="02020603050405020304" pitchFamily="18" charset="0"/>
              </a:defRPr>
            </a:pPr>
            <a:r>
              <a:rPr sz="1600" dirty="0" err="1">
                <a:latin typeface="Times New Roman"/>
                <a:cs typeface="Times New Roman"/>
              </a:rPr>
              <a:t>L'expansion</a:t>
            </a:r>
            <a:r>
              <a:rPr sz="1600" dirty="0">
                <a:latin typeface="Times New Roman"/>
                <a:cs typeface="Times New Roman"/>
              </a:rPr>
              <a:t> de </a:t>
            </a:r>
            <a:r>
              <a:rPr sz="1600" dirty="0" err="1">
                <a:latin typeface="Times New Roman"/>
                <a:cs typeface="Times New Roman"/>
              </a:rPr>
              <a:t>l'éducation</a:t>
            </a:r>
            <a:r>
              <a:rPr sz="1600" dirty="0">
                <a:latin typeface="Times New Roman"/>
                <a:cs typeface="Times New Roman"/>
              </a:rPr>
              <a:t> et de la formation </a:t>
            </a:r>
            <a:r>
              <a:rPr sz="1600" dirty="0" err="1">
                <a:latin typeface="Times New Roman"/>
                <a:cs typeface="Times New Roman"/>
              </a:rPr>
              <a:t>s'est</a:t>
            </a:r>
            <a:r>
              <a:rPr sz="1600" dirty="0">
                <a:latin typeface="Times New Roman"/>
                <a:cs typeface="Times New Roman"/>
              </a:rPr>
              <a:t> </a:t>
            </a:r>
            <a:r>
              <a:rPr sz="1600" dirty="0" err="1">
                <a:latin typeface="Times New Roman"/>
                <a:cs typeface="Times New Roman"/>
              </a:rPr>
              <a:t>traduite</a:t>
            </a:r>
            <a:r>
              <a:rPr sz="1600" dirty="0">
                <a:latin typeface="Times New Roman"/>
                <a:cs typeface="Times New Roman"/>
              </a:rPr>
              <a:t> par </a:t>
            </a:r>
            <a:r>
              <a:rPr sz="1600" dirty="0" err="1">
                <a:latin typeface="Times New Roman"/>
                <a:cs typeface="Times New Roman"/>
              </a:rPr>
              <a:t>une</a:t>
            </a:r>
            <a:r>
              <a:rPr sz="1600" dirty="0">
                <a:latin typeface="Times New Roman"/>
                <a:cs typeface="Times New Roman"/>
              </a:rPr>
              <a:t> </a:t>
            </a:r>
            <a:r>
              <a:rPr sz="1600" dirty="0" err="1">
                <a:latin typeface="Times New Roman"/>
                <a:cs typeface="Times New Roman"/>
              </a:rPr>
              <a:t>diversité</a:t>
            </a:r>
            <a:r>
              <a:rPr sz="1600" dirty="0">
                <a:latin typeface="Times New Roman"/>
                <a:cs typeface="Times New Roman"/>
              </a:rPr>
              <a:t> du </a:t>
            </a:r>
            <a:r>
              <a:rPr sz="1600" dirty="0" err="1">
                <a:latin typeface="Times New Roman"/>
                <a:cs typeface="Times New Roman"/>
              </a:rPr>
              <a:t>nombre</a:t>
            </a:r>
            <a:r>
              <a:rPr sz="1600" dirty="0">
                <a:latin typeface="Times New Roman"/>
                <a:cs typeface="Times New Roman"/>
              </a:rPr>
              <a:t> </a:t>
            </a:r>
            <a:r>
              <a:rPr sz="1600" dirty="0" err="1">
                <a:latin typeface="Times New Roman"/>
                <a:cs typeface="Times New Roman"/>
              </a:rPr>
              <a:t>d'institutions</a:t>
            </a:r>
            <a:r>
              <a:rPr sz="1600" dirty="0">
                <a:latin typeface="Times New Roman"/>
                <a:cs typeface="Times New Roman"/>
              </a:rPr>
              <a:t> à </a:t>
            </a:r>
            <a:r>
              <a:rPr sz="1600" dirty="0" err="1">
                <a:latin typeface="Times New Roman"/>
                <a:cs typeface="Times New Roman"/>
              </a:rPr>
              <a:t>tous</a:t>
            </a:r>
            <a:r>
              <a:rPr sz="1600" dirty="0">
                <a:latin typeface="Times New Roman"/>
                <a:cs typeface="Times New Roman"/>
              </a:rPr>
              <a:t> les </a:t>
            </a:r>
            <a:r>
              <a:rPr sz="1600" dirty="0" err="1">
                <a:latin typeface="Times New Roman"/>
                <a:cs typeface="Times New Roman"/>
              </a:rPr>
              <a:t>niveaux</a:t>
            </a:r>
          </a:p>
          <a:p>
            <a:pPr marL="285750" indent="-285750">
              <a:buFont typeface="Arial" panose="020B0604020202020204" pitchFamily="34" charset="0"/>
              <a:buChar char="•"/>
            </a:pPr>
            <a:endParaRPr sz="1600" dirty="0">
              <a:latin typeface="Times New Roman" panose="02020603050405020304" pitchFamily="18" charset="0"/>
              <a:cs typeface="Times New Roman"/>
            </a:endParaRPr>
          </a:p>
          <a:p>
            <a:pPr marL="285750" indent="-285750">
              <a:buFont typeface="Arial" panose="020B0604020202020204" pitchFamily="34" charset="0"/>
              <a:buChar char="•"/>
              <a:defRPr>
                <a:latin typeface="Times New Roman" panose="02020603050405020304" pitchFamily="18" charset="0"/>
              </a:defRPr>
            </a:pPr>
            <a:r>
              <a:rPr sz="1600" dirty="0" err="1">
                <a:latin typeface="Times New Roman"/>
                <a:cs typeface="Times New Roman"/>
              </a:rPr>
              <a:t>Organismes</a:t>
            </a:r>
            <a:r>
              <a:rPr sz="1600" dirty="0">
                <a:latin typeface="Times New Roman"/>
                <a:cs typeface="Times New Roman"/>
              </a:rPr>
              <a:t> étrangers </a:t>
            </a:r>
            <a:r>
              <a:rPr sz="1600" dirty="0" err="1">
                <a:latin typeface="Times New Roman"/>
                <a:cs typeface="Times New Roman"/>
              </a:rPr>
              <a:t>d'attribution</a:t>
            </a:r>
            <a:r>
              <a:rPr sz="1600" dirty="0">
                <a:latin typeface="Times New Roman"/>
                <a:cs typeface="Times New Roman"/>
              </a:rPr>
              <a:t> de </a:t>
            </a:r>
            <a:r>
              <a:rPr sz="1600" dirty="0" err="1">
                <a:latin typeface="Times New Roman"/>
                <a:cs typeface="Times New Roman"/>
              </a:rPr>
              <a:t>diplômes</a:t>
            </a:r>
            <a:r>
              <a:rPr sz="1600" dirty="0">
                <a:latin typeface="Times New Roman"/>
                <a:cs typeface="Times New Roman"/>
              </a:rPr>
              <a:t> de </a:t>
            </a:r>
            <a:r>
              <a:rPr sz="1600" dirty="0" err="1">
                <a:latin typeface="Times New Roman"/>
                <a:cs typeface="Times New Roman"/>
              </a:rPr>
              <a:t>l'enseignement</a:t>
            </a:r>
            <a:r>
              <a:rPr sz="1600" dirty="0">
                <a:latin typeface="Times New Roman"/>
                <a:cs typeface="Times New Roman"/>
              </a:rPr>
              <a:t> supérieur sur le </a:t>
            </a:r>
            <a:r>
              <a:rPr sz="1600" dirty="0" err="1">
                <a:latin typeface="Times New Roman"/>
                <a:cs typeface="Times New Roman"/>
              </a:rPr>
              <a:t>marché</a:t>
            </a:r>
            <a:r>
              <a:rPr sz="1600" dirty="0">
                <a:latin typeface="Times New Roman"/>
                <a:cs typeface="Times New Roman"/>
              </a:rPr>
              <a:t> </a:t>
            </a:r>
            <a:r>
              <a:rPr sz="1600" dirty="0" err="1">
                <a:latin typeface="Times New Roman"/>
                <a:cs typeface="Times New Roman"/>
              </a:rPr>
              <a:t>zambien</a:t>
            </a:r>
            <a:r>
              <a:rPr sz="1600" dirty="0">
                <a:latin typeface="Times New Roman"/>
                <a:cs typeface="Times New Roman"/>
              </a:rPr>
              <a:t> </a:t>
            </a:r>
          </a:p>
          <a:p>
            <a:pPr marL="285750" indent="-285750">
              <a:buFont typeface="Arial" panose="020B0604020202020204" pitchFamily="34" charset="0"/>
              <a:buChar char="•"/>
            </a:pPr>
            <a:endParaRPr sz="1600" dirty="0">
              <a:latin typeface="Times New Roman" panose="02020603050405020304" pitchFamily="18" charset="0"/>
              <a:cs typeface="Times New Roman"/>
            </a:endParaRPr>
          </a:p>
          <a:p>
            <a:pPr marL="285750" indent="-285750">
              <a:buFont typeface="Arial" panose="020B0604020202020204" pitchFamily="34" charset="0"/>
              <a:buChar char="•"/>
              <a:defRPr>
                <a:latin typeface="Times New Roman" panose="02020603050405020304" pitchFamily="18" charset="0"/>
              </a:defRPr>
            </a:pPr>
            <a:r>
              <a:rPr sz="1600" dirty="0">
                <a:latin typeface="Times New Roman"/>
                <a:cs typeface="Times New Roman"/>
              </a:rPr>
              <a:t>Il </a:t>
            </a:r>
            <a:r>
              <a:rPr sz="1600" dirty="0" err="1">
                <a:latin typeface="Times New Roman"/>
                <a:cs typeface="Times New Roman"/>
              </a:rPr>
              <a:t>existe</a:t>
            </a:r>
            <a:r>
              <a:rPr sz="1600" dirty="0">
                <a:latin typeface="Times New Roman"/>
                <a:cs typeface="Times New Roman"/>
              </a:rPr>
              <a:t> des </a:t>
            </a:r>
            <a:r>
              <a:rPr sz="1600" dirty="0" err="1">
                <a:latin typeface="Times New Roman"/>
                <a:cs typeface="Times New Roman"/>
              </a:rPr>
              <a:t>parcours</a:t>
            </a:r>
            <a:r>
              <a:rPr sz="1600" dirty="0">
                <a:latin typeface="Times New Roman"/>
                <a:cs typeface="Times New Roman"/>
              </a:rPr>
              <a:t> </a:t>
            </a:r>
            <a:r>
              <a:rPr sz="1600" dirty="0" err="1">
                <a:latin typeface="Times New Roman"/>
                <a:cs typeface="Times New Roman"/>
              </a:rPr>
              <a:t>d'apprentissage</a:t>
            </a:r>
            <a:r>
              <a:rPr sz="1600" dirty="0">
                <a:latin typeface="Times New Roman"/>
                <a:cs typeface="Times New Roman"/>
              </a:rPr>
              <a:t> </a:t>
            </a:r>
            <a:r>
              <a:rPr sz="1600" dirty="0" err="1">
                <a:latin typeface="Times New Roman"/>
                <a:cs typeface="Times New Roman"/>
              </a:rPr>
              <a:t>allant</a:t>
            </a:r>
            <a:r>
              <a:rPr sz="1600" dirty="0">
                <a:latin typeface="Times New Roman"/>
                <a:cs typeface="Times New Roman"/>
              </a:rPr>
              <a:t> de </a:t>
            </a:r>
            <a:r>
              <a:rPr sz="1600" dirty="0" err="1">
                <a:latin typeface="Times New Roman"/>
                <a:cs typeface="Times New Roman"/>
              </a:rPr>
              <a:t>l'enseignement</a:t>
            </a:r>
            <a:r>
              <a:rPr sz="1600" dirty="0">
                <a:latin typeface="Times New Roman"/>
                <a:cs typeface="Times New Roman"/>
              </a:rPr>
              <a:t> </a:t>
            </a:r>
            <a:r>
              <a:rPr sz="1600" dirty="0" err="1">
                <a:latin typeface="Times New Roman"/>
                <a:cs typeface="Times New Roman"/>
              </a:rPr>
              <a:t>primaire</a:t>
            </a:r>
            <a:r>
              <a:rPr sz="1600" dirty="0">
                <a:latin typeface="Times New Roman"/>
                <a:cs typeface="Times New Roman"/>
              </a:rPr>
              <a:t> et </a:t>
            </a:r>
            <a:r>
              <a:rPr sz="1600" dirty="0" err="1">
                <a:latin typeface="Times New Roman"/>
                <a:cs typeface="Times New Roman"/>
              </a:rPr>
              <a:t>secondaire</a:t>
            </a:r>
            <a:r>
              <a:rPr sz="1600" dirty="0">
                <a:latin typeface="Times New Roman"/>
                <a:cs typeface="Times New Roman"/>
              </a:rPr>
              <a:t> à </a:t>
            </a:r>
            <a:r>
              <a:rPr sz="1600" dirty="0" err="1">
                <a:latin typeface="Times New Roman"/>
                <a:cs typeface="Times New Roman"/>
              </a:rPr>
              <a:t>diverses</a:t>
            </a:r>
            <a:r>
              <a:rPr sz="1600" dirty="0">
                <a:latin typeface="Times New Roman"/>
                <a:cs typeface="Times New Roman"/>
              </a:rPr>
              <a:t> </a:t>
            </a:r>
            <a:r>
              <a:rPr sz="1600" dirty="0" err="1">
                <a:latin typeface="Times New Roman"/>
                <a:cs typeface="Times New Roman"/>
              </a:rPr>
              <a:t>formes</a:t>
            </a:r>
            <a:r>
              <a:rPr sz="1600" dirty="0">
                <a:latin typeface="Times New Roman"/>
                <a:cs typeface="Times New Roman"/>
              </a:rPr>
              <a:t> </a:t>
            </a:r>
            <a:r>
              <a:rPr sz="1600" dirty="0" err="1">
                <a:latin typeface="Times New Roman"/>
                <a:cs typeface="Times New Roman"/>
              </a:rPr>
              <a:t>d'enseignement</a:t>
            </a:r>
            <a:r>
              <a:rPr sz="1600" dirty="0">
                <a:latin typeface="Times New Roman"/>
                <a:cs typeface="Times New Roman"/>
              </a:rPr>
              <a:t> supérieur. Par </a:t>
            </a:r>
            <a:r>
              <a:rPr sz="1600" dirty="0" err="1">
                <a:latin typeface="Times New Roman"/>
                <a:cs typeface="Times New Roman"/>
              </a:rPr>
              <a:t>conséquent</a:t>
            </a:r>
            <a:r>
              <a:rPr sz="1600" dirty="0">
                <a:latin typeface="Times New Roman"/>
                <a:cs typeface="Times New Roman"/>
              </a:rPr>
              <a:t>, de </a:t>
            </a:r>
            <a:r>
              <a:rPr sz="1600" dirty="0" err="1">
                <a:latin typeface="Times New Roman"/>
                <a:cs typeface="Times New Roman"/>
              </a:rPr>
              <a:t>nombreux</a:t>
            </a:r>
            <a:r>
              <a:rPr sz="1600" dirty="0">
                <a:latin typeface="Times New Roman"/>
                <a:cs typeface="Times New Roman"/>
              </a:rPr>
              <a:t> </a:t>
            </a:r>
            <a:r>
              <a:rPr sz="1600" dirty="0" err="1">
                <a:latin typeface="Times New Roman"/>
                <a:cs typeface="Times New Roman"/>
              </a:rPr>
              <a:t>apprenants</a:t>
            </a:r>
            <a:r>
              <a:rPr sz="1600" dirty="0">
                <a:latin typeface="Times New Roman"/>
                <a:cs typeface="Times New Roman"/>
              </a:rPr>
              <a:t> </a:t>
            </a:r>
            <a:r>
              <a:rPr sz="1600" dirty="0" err="1">
                <a:latin typeface="Times New Roman"/>
                <a:cs typeface="Times New Roman"/>
              </a:rPr>
              <a:t>sont</a:t>
            </a:r>
            <a:r>
              <a:rPr sz="1600" dirty="0">
                <a:latin typeface="Times New Roman"/>
                <a:cs typeface="Times New Roman"/>
              </a:rPr>
              <a:t> </a:t>
            </a:r>
            <a:r>
              <a:rPr sz="1600" dirty="0" err="1">
                <a:latin typeface="Times New Roman"/>
                <a:cs typeface="Times New Roman"/>
              </a:rPr>
              <a:t>passés</a:t>
            </a:r>
            <a:r>
              <a:rPr sz="1600" dirty="0">
                <a:latin typeface="Times New Roman"/>
                <a:cs typeface="Times New Roman"/>
              </a:rPr>
              <a:t> de </a:t>
            </a:r>
            <a:r>
              <a:rPr sz="1600" dirty="0" err="1">
                <a:latin typeface="Times New Roman"/>
                <a:cs typeface="Times New Roman"/>
              </a:rPr>
              <a:t>l’enseignement</a:t>
            </a:r>
            <a:r>
              <a:rPr sz="1600" dirty="0">
                <a:latin typeface="Times New Roman"/>
                <a:cs typeface="Times New Roman"/>
              </a:rPr>
              <a:t> </a:t>
            </a:r>
            <a:r>
              <a:rPr sz="1600" dirty="0" err="1">
                <a:latin typeface="Times New Roman"/>
                <a:cs typeface="Times New Roman"/>
              </a:rPr>
              <a:t>général</a:t>
            </a:r>
            <a:r>
              <a:rPr sz="1600" dirty="0">
                <a:latin typeface="Times New Roman"/>
                <a:cs typeface="Times New Roman"/>
              </a:rPr>
              <a:t> à </a:t>
            </a:r>
            <a:r>
              <a:rPr sz="1600" dirty="0" err="1">
                <a:latin typeface="Times New Roman"/>
                <a:cs typeface="Times New Roman"/>
              </a:rPr>
              <a:t>l’enseignement</a:t>
            </a:r>
            <a:r>
              <a:rPr sz="1600" dirty="0">
                <a:latin typeface="Times New Roman"/>
                <a:cs typeface="Times New Roman"/>
              </a:rPr>
              <a:t> supérieur.</a:t>
            </a:r>
          </a:p>
          <a:p>
            <a:pPr marL="285750" indent="-285750">
              <a:buFont typeface="Arial" panose="020B0604020202020204" pitchFamily="34" charset="0"/>
              <a:buChar char="•"/>
            </a:pPr>
            <a:endParaRPr sz="1600" dirty="0">
              <a:latin typeface="Times New Roman" panose="02020603050405020304" pitchFamily="18" charset="0"/>
              <a:cs typeface="Times New Roman"/>
            </a:endParaRPr>
          </a:p>
          <a:p>
            <a:pPr marL="285750" indent="-285750">
              <a:buFont typeface="Arial" panose="020B0604020202020204" pitchFamily="34" charset="0"/>
              <a:buChar char="•"/>
              <a:defRPr>
                <a:latin typeface="Times New Roman" panose="02020603050405020304" pitchFamily="18" charset="0"/>
              </a:defRPr>
            </a:pPr>
            <a:r>
              <a:rPr sz="1600" dirty="0" err="1">
                <a:latin typeface="Times New Roman"/>
                <a:cs typeface="Times New Roman"/>
              </a:rPr>
              <a:t>Aucune</a:t>
            </a:r>
            <a:r>
              <a:rPr sz="1600" dirty="0">
                <a:latin typeface="Times New Roman"/>
                <a:cs typeface="Times New Roman"/>
              </a:rPr>
              <a:t> reconnaissance des qualifications de </a:t>
            </a:r>
            <a:r>
              <a:rPr sz="1600" dirty="0" err="1">
                <a:latin typeface="Times New Roman"/>
                <a:cs typeface="Times New Roman"/>
              </a:rPr>
              <a:t>l'enseignement</a:t>
            </a:r>
            <a:r>
              <a:rPr sz="1600" dirty="0">
                <a:latin typeface="Times New Roman"/>
                <a:cs typeface="Times New Roman"/>
              </a:rPr>
              <a:t> </a:t>
            </a:r>
            <a:r>
              <a:rPr sz="1600" dirty="0" err="1">
                <a:latin typeface="Times New Roman"/>
                <a:cs typeface="Times New Roman"/>
              </a:rPr>
              <a:t>professionnel</a:t>
            </a:r>
            <a:r>
              <a:rPr sz="1600" dirty="0">
                <a:latin typeface="Times New Roman"/>
                <a:cs typeface="Times New Roman"/>
              </a:rPr>
              <a:t> et </a:t>
            </a:r>
            <a:r>
              <a:rPr sz="1600" dirty="0" err="1">
                <a:latin typeface="Times New Roman"/>
                <a:cs typeface="Times New Roman"/>
              </a:rPr>
              <a:t>professionnel</a:t>
            </a:r>
            <a:r>
              <a:rPr sz="1600" dirty="0">
                <a:latin typeface="Times New Roman"/>
                <a:cs typeface="Times New Roman"/>
              </a:rPr>
              <a:t> par les </a:t>
            </a:r>
            <a:r>
              <a:rPr sz="1600" dirty="0" err="1">
                <a:latin typeface="Times New Roman"/>
                <a:cs typeface="Times New Roman"/>
              </a:rPr>
              <a:t>établissements</a:t>
            </a:r>
            <a:r>
              <a:rPr sz="1600" dirty="0">
                <a:latin typeface="Times New Roman"/>
                <a:cs typeface="Times New Roman"/>
              </a:rPr>
              <a:t> </a:t>
            </a:r>
            <a:r>
              <a:rPr sz="1600" dirty="0" err="1">
                <a:latin typeface="Times New Roman"/>
                <a:cs typeface="Times New Roman"/>
              </a:rPr>
              <a:t>d'enseignement</a:t>
            </a:r>
            <a:r>
              <a:rPr sz="1600" dirty="0">
                <a:latin typeface="Times New Roman"/>
                <a:cs typeface="Times New Roman"/>
              </a:rPr>
              <a:t> supérieur </a:t>
            </a:r>
            <a:r>
              <a:rPr sz="1600" dirty="0" err="1">
                <a:latin typeface="Times New Roman"/>
                <a:cs typeface="Times New Roman"/>
              </a:rPr>
              <a:t>tels</a:t>
            </a:r>
            <a:r>
              <a:rPr sz="1600" dirty="0">
                <a:latin typeface="Times New Roman"/>
                <a:cs typeface="Times New Roman"/>
              </a:rPr>
              <a:t> que les </a:t>
            </a:r>
            <a:r>
              <a:rPr sz="1600" dirty="0" err="1">
                <a:latin typeface="Times New Roman"/>
                <a:cs typeface="Times New Roman"/>
              </a:rPr>
              <a:t>universités</a:t>
            </a:r>
            <a:r>
              <a:rPr sz="1600" dirty="0">
                <a:latin typeface="Times New Roman"/>
                <a:cs typeface="Times New Roman"/>
              </a:rPr>
              <a:t>. </a:t>
            </a:r>
            <a:r>
              <a:rPr sz="1600" dirty="0" err="1">
                <a:latin typeface="Times New Roman"/>
                <a:cs typeface="Times New Roman"/>
              </a:rPr>
              <a:t>Aucune</a:t>
            </a:r>
            <a:r>
              <a:rPr sz="1600" dirty="0">
                <a:latin typeface="Times New Roman"/>
                <a:cs typeface="Times New Roman"/>
              </a:rPr>
              <a:t> reconnaissance de </a:t>
            </a:r>
            <a:r>
              <a:rPr sz="1600" dirty="0" err="1">
                <a:latin typeface="Times New Roman"/>
                <a:cs typeface="Times New Roman"/>
              </a:rPr>
              <a:t>l'apprentissage</a:t>
            </a:r>
            <a:r>
              <a:rPr sz="1600" dirty="0">
                <a:latin typeface="Times New Roman"/>
                <a:cs typeface="Times New Roman"/>
              </a:rPr>
              <a:t> </a:t>
            </a:r>
            <a:r>
              <a:rPr sz="1600" dirty="0" err="1">
                <a:latin typeface="Times New Roman"/>
                <a:cs typeface="Times New Roman"/>
              </a:rPr>
              <a:t>antérieur</a:t>
            </a:r>
            <a:r>
              <a:rPr sz="1600" dirty="0">
                <a:latin typeface="Times New Roman"/>
                <a:cs typeface="Times New Roman"/>
              </a:rPr>
              <a:t>.</a:t>
            </a:r>
          </a:p>
          <a:p>
            <a:pPr marL="285750" indent="-285750">
              <a:buFont typeface="Arial" panose="020B0604020202020204" pitchFamily="34" charset="0"/>
              <a:buChar char="•"/>
            </a:pPr>
            <a:endParaRPr sz="1600" dirty="0">
              <a:latin typeface="Times New Roman" panose="02020603050405020304" pitchFamily="18" charset="0"/>
              <a:cs typeface="Times New Roman"/>
            </a:endParaRPr>
          </a:p>
          <a:p>
            <a:pPr marL="285750" indent="-285750">
              <a:buFont typeface="Arial" panose="020B0604020202020204" pitchFamily="34" charset="0"/>
              <a:buChar char="•"/>
              <a:defRPr>
                <a:latin typeface="Times New Roman" panose="02020603050405020304" pitchFamily="18" charset="0"/>
              </a:defRPr>
            </a:pPr>
            <a:r>
              <a:rPr sz="1600" dirty="0">
                <a:latin typeface="Times New Roman"/>
                <a:cs typeface="Times New Roman"/>
              </a:rPr>
              <a:t>Les </a:t>
            </a:r>
            <a:r>
              <a:rPr sz="1600" dirty="0" err="1">
                <a:latin typeface="Times New Roman"/>
                <a:cs typeface="Times New Roman"/>
              </a:rPr>
              <a:t>diplômés</a:t>
            </a:r>
            <a:r>
              <a:rPr sz="1600" dirty="0">
                <a:latin typeface="Times New Roman"/>
                <a:cs typeface="Times New Roman"/>
              </a:rPr>
              <a:t> de </a:t>
            </a:r>
            <a:r>
              <a:rPr sz="1600" dirty="0" err="1">
                <a:latin typeface="Times New Roman"/>
                <a:cs typeface="Times New Roman"/>
              </a:rPr>
              <a:t>l’enseignement</a:t>
            </a:r>
            <a:r>
              <a:rPr sz="1600" dirty="0">
                <a:latin typeface="Times New Roman"/>
                <a:cs typeface="Times New Roman"/>
              </a:rPr>
              <a:t> </a:t>
            </a:r>
            <a:r>
              <a:rPr sz="1600" dirty="0" err="1">
                <a:latin typeface="Times New Roman"/>
                <a:cs typeface="Times New Roman"/>
              </a:rPr>
              <a:t>professionnel</a:t>
            </a:r>
            <a:r>
              <a:rPr sz="1600" dirty="0">
                <a:latin typeface="Times New Roman"/>
                <a:cs typeface="Times New Roman"/>
              </a:rPr>
              <a:t> et </a:t>
            </a:r>
            <a:r>
              <a:rPr sz="1600" dirty="0" err="1">
                <a:latin typeface="Times New Roman"/>
                <a:cs typeface="Times New Roman"/>
              </a:rPr>
              <a:t>professionnel</a:t>
            </a:r>
            <a:r>
              <a:rPr sz="1600" dirty="0">
                <a:latin typeface="Times New Roman"/>
                <a:cs typeface="Times New Roman"/>
              </a:rPr>
              <a:t> </a:t>
            </a:r>
            <a:r>
              <a:rPr sz="1600" dirty="0" err="1">
                <a:latin typeface="Times New Roman"/>
                <a:cs typeface="Times New Roman"/>
              </a:rPr>
              <a:t>ont</a:t>
            </a:r>
            <a:r>
              <a:rPr sz="1600" dirty="0">
                <a:latin typeface="Times New Roman"/>
                <a:cs typeface="Times New Roman"/>
              </a:rPr>
              <a:t> </a:t>
            </a:r>
            <a:r>
              <a:rPr sz="1600" dirty="0" err="1">
                <a:latin typeface="Times New Roman"/>
                <a:cs typeface="Times New Roman"/>
              </a:rPr>
              <a:t>été</a:t>
            </a:r>
            <a:r>
              <a:rPr sz="1600" dirty="0">
                <a:latin typeface="Times New Roman"/>
                <a:cs typeface="Times New Roman"/>
              </a:rPr>
              <a:t> </a:t>
            </a:r>
            <a:r>
              <a:rPr sz="1600" dirty="0" err="1">
                <a:latin typeface="Times New Roman"/>
                <a:cs typeface="Times New Roman"/>
              </a:rPr>
              <a:t>traités</a:t>
            </a:r>
            <a:r>
              <a:rPr sz="1600" dirty="0">
                <a:latin typeface="Times New Roman"/>
                <a:cs typeface="Times New Roman"/>
              </a:rPr>
              <a:t> au </a:t>
            </a:r>
            <a:r>
              <a:rPr sz="1600" dirty="0" err="1">
                <a:latin typeface="Times New Roman"/>
                <a:cs typeface="Times New Roman"/>
              </a:rPr>
              <a:t>même</a:t>
            </a:r>
            <a:r>
              <a:rPr sz="1600" dirty="0">
                <a:latin typeface="Times New Roman"/>
                <a:cs typeface="Times New Roman"/>
              </a:rPr>
              <a:t> </a:t>
            </a:r>
            <a:r>
              <a:rPr sz="1600" dirty="0" err="1">
                <a:latin typeface="Times New Roman"/>
                <a:cs typeface="Times New Roman"/>
              </a:rPr>
              <a:t>niveau</a:t>
            </a:r>
            <a:r>
              <a:rPr sz="1600" dirty="0">
                <a:latin typeface="Times New Roman"/>
                <a:cs typeface="Times New Roman"/>
              </a:rPr>
              <a:t> que les </a:t>
            </a:r>
            <a:r>
              <a:rPr sz="1600" dirty="0" err="1">
                <a:latin typeface="Times New Roman"/>
                <a:cs typeface="Times New Roman"/>
              </a:rPr>
              <a:t>sortants</a:t>
            </a:r>
            <a:r>
              <a:rPr sz="1600" dirty="0">
                <a:latin typeface="Times New Roman"/>
                <a:cs typeface="Times New Roman"/>
              </a:rPr>
              <a:t> de </a:t>
            </a:r>
            <a:r>
              <a:rPr sz="1600" dirty="0" err="1">
                <a:latin typeface="Times New Roman"/>
                <a:cs typeface="Times New Roman"/>
              </a:rPr>
              <a:t>l’enseignement</a:t>
            </a:r>
            <a:r>
              <a:rPr sz="1600" dirty="0">
                <a:latin typeface="Times New Roman"/>
                <a:cs typeface="Times New Roman"/>
              </a:rPr>
              <a:t> </a:t>
            </a:r>
            <a:r>
              <a:rPr sz="1600" dirty="0" err="1">
                <a:latin typeface="Times New Roman"/>
                <a:cs typeface="Times New Roman"/>
              </a:rPr>
              <a:t>secondaire</a:t>
            </a:r>
            <a:r>
              <a:rPr sz="1600" dirty="0">
                <a:latin typeface="Times New Roman"/>
                <a:cs typeface="Times New Roman"/>
              </a:rPr>
              <a:t> dans les </a:t>
            </a:r>
            <a:r>
              <a:rPr sz="1600" dirty="0" err="1">
                <a:latin typeface="Times New Roman"/>
                <a:cs typeface="Times New Roman"/>
              </a:rPr>
              <a:t>établissements</a:t>
            </a:r>
            <a:r>
              <a:rPr sz="1600" dirty="0">
                <a:latin typeface="Times New Roman"/>
                <a:cs typeface="Times New Roman"/>
              </a:rPr>
              <a:t> </a:t>
            </a:r>
            <a:r>
              <a:rPr sz="1600" dirty="0" err="1">
                <a:latin typeface="Times New Roman"/>
                <a:cs typeface="Times New Roman"/>
              </a:rPr>
              <a:t>d’enseignement</a:t>
            </a:r>
            <a:r>
              <a:rPr sz="1600" dirty="0">
                <a:latin typeface="Times New Roman"/>
                <a:cs typeface="Times New Roman"/>
              </a:rPr>
              <a:t> supérieur.</a:t>
            </a:r>
          </a:p>
        </p:txBody>
      </p:sp>
    </p:spTree>
    <p:extLst>
      <p:ext uri="{BB962C8B-B14F-4D97-AF65-F5344CB8AC3E}">
        <p14:creationId xmlns:p14="http://schemas.microsoft.com/office/powerpoint/2010/main" val="317788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
        <p:nvSpPr>
          <p:cNvPr id="20" name="TextBox 19">
            <a:extLst>
              <a:ext uri="{FF2B5EF4-FFF2-40B4-BE49-F238E27FC236}">
                <a16:creationId xmlns:a16="http://schemas.microsoft.com/office/drawing/2014/main" id="{A08EAB72-54CB-1B7F-BA38-0CD1F4B57EC0}"/>
              </a:ext>
            </a:extLst>
          </p:cNvPr>
          <p:cNvSpPr txBox="1"/>
          <p:nvPr/>
        </p:nvSpPr>
        <p:spPr>
          <a:xfrm>
            <a:off x="1737836" y="-1"/>
            <a:ext cx="9149067" cy="1384995"/>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État des systèmes d'éducation et de certification en Zambie avant 2017: Assurance de la qualité</a:t>
            </a:r>
            <a:endParaRPr sz="280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6EEFE64-FB93-DA97-BBE5-F784F1881B51}"/>
              </a:ext>
            </a:extLst>
          </p:cNvPr>
          <p:cNvSpPr txBox="1"/>
          <p:nvPr/>
        </p:nvSpPr>
        <p:spPr>
          <a:xfrm>
            <a:off x="5305444" y="1500854"/>
            <a:ext cx="5958301" cy="501675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kern="100">
                <a:latin typeface="Times New Roman" panose="02020603050405020304" pitchFamily="18" charset="0"/>
                <a:ea typeface="Aptos" panose="020B0004020202020204" pitchFamily="34" charset="0"/>
                <a:cs typeface="Times New Roman" panose="02020603050405020304" pitchFamily="18" charset="0"/>
              </a:defRPr>
            </a:pPr>
            <a:r>
              <a:rPr sz="1600" dirty="0">
                <a:effectLst/>
                <a:latin typeface="Times New Roman"/>
                <a:cs typeface="Times New Roman"/>
              </a:rPr>
              <a:t>Les </a:t>
            </a:r>
            <a:r>
              <a:rPr sz="1600" dirty="0" err="1">
                <a:effectLst/>
                <a:latin typeface="Times New Roman"/>
                <a:cs typeface="Times New Roman"/>
              </a:rPr>
              <a:t>règlements</a:t>
            </a:r>
            <a:r>
              <a:rPr sz="1600" dirty="0">
                <a:effectLst/>
                <a:latin typeface="Times New Roman"/>
                <a:cs typeface="Times New Roman"/>
              </a:rPr>
              <a:t> </a:t>
            </a:r>
            <a:r>
              <a:rPr sz="1600" dirty="0" err="1">
                <a:effectLst/>
                <a:latin typeface="Times New Roman"/>
                <a:cs typeface="Times New Roman"/>
              </a:rPr>
              <a:t>ont</a:t>
            </a:r>
            <a:r>
              <a:rPr sz="1600" dirty="0">
                <a:effectLst/>
                <a:latin typeface="Times New Roman"/>
                <a:cs typeface="Times New Roman"/>
              </a:rPr>
              <a:t> </a:t>
            </a:r>
            <a:r>
              <a:rPr sz="1600" dirty="0" err="1">
                <a:effectLst/>
                <a:latin typeface="Times New Roman"/>
                <a:cs typeface="Times New Roman"/>
              </a:rPr>
              <a:t>établi</a:t>
            </a:r>
            <a:r>
              <a:rPr sz="1600" dirty="0">
                <a:effectLst/>
                <a:latin typeface="Times New Roman"/>
                <a:cs typeface="Times New Roman"/>
              </a:rPr>
              <a:t> les </a:t>
            </a:r>
            <a:r>
              <a:rPr sz="1600" dirty="0" err="1">
                <a:effectLst/>
                <a:latin typeface="Times New Roman"/>
                <a:cs typeface="Times New Roman"/>
              </a:rPr>
              <a:t>organismes</a:t>
            </a:r>
            <a:r>
              <a:rPr sz="1600" dirty="0">
                <a:effectLst/>
                <a:latin typeface="Times New Roman"/>
                <a:cs typeface="Times New Roman"/>
              </a:rPr>
              <a:t> de </a:t>
            </a:r>
            <a:r>
              <a:rPr sz="1600" dirty="0" err="1">
                <a:effectLst/>
                <a:latin typeface="Times New Roman"/>
                <a:cs typeface="Times New Roman"/>
              </a:rPr>
              <a:t>réglementation</a:t>
            </a:r>
            <a:r>
              <a:rPr sz="1600" dirty="0">
                <a:effectLst/>
                <a:latin typeface="Times New Roman"/>
                <a:cs typeface="Times New Roman"/>
              </a:rPr>
              <a:t> et </a:t>
            </a:r>
            <a:r>
              <a:rPr sz="1600" dirty="0" err="1">
                <a:effectLst/>
                <a:latin typeface="Times New Roman"/>
                <a:cs typeface="Times New Roman"/>
              </a:rPr>
              <a:t>d'examen</a:t>
            </a:r>
            <a:r>
              <a:rPr sz="1600" dirty="0">
                <a:effectLst/>
                <a:latin typeface="Times New Roman"/>
                <a:cs typeface="Times New Roman"/>
              </a:rPr>
              <a:t> </a:t>
            </a:r>
            <a:r>
              <a:rPr sz="1600" dirty="0">
                <a:latin typeface="Times New Roman"/>
                <a:cs typeface="Times New Roman"/>
              </a:rPr>
              <a:t>pour les </a:t>
            </a:r>
            <a:r>
              <a:rPr sz="1600" dirty="0">
                <a:effectLst/>
                <a:latin typeface="Times New Roman"/>
                <a:cs typeface="Times New Roman"/>
              </a:rPr>
              <a:t>examens </a:t>
            </a:r>
            <a:r>
              <a:rPr sz="1600" dirty="0" err="1">
                <a:effectLst/>
                <a:latin typeface="Times New Roman"/>
                <a:cs typeface="Times New Roman"/>
              </a:rPr>
              <a:t>d'enseignement</a:t>
            </a:r>
            <a:r>
              <a:rPr sz="1600" dirty="0">
                <a:effectLst/>
                <a:latin typeface="Times New Roman"/>
                <a:cs typeface="Times New Roman"/>
              </a:rPr>
              <a:t> </a:t>
            </a:r>
            <a:r>
              <a:rPr sz="1600" dirty="0" err="1">
                <a:effectLst/>
                <a:latin typeface="Times New Roman"/>
                <a:cs typeface="Times New Roman"/>
              </a:rPr>
              <a:t>général</a:t>
            </a:r>
            <a:r>
              <a:rPr sz="1600" dirty="0">
                <a:effectLst/>
                <a:latin typeface="Times New Roman"/>
                <a:cs typeface="Times New Roman"/>
              </a:rPr>
              <a:t> , </a:t>
            </a:r>
            <a:r>
              <a:rPr sz="1600" dirty="0" err="1">
                <a:effectLst/>
                <a:latin typeface="Times New Roman"/>
                <a:cs typeface="Times New Roman"/>
              </a:rPr>
              <a:t>l'EFTP</a:t>
            </a:r>
            <a:r>
              <a:rPr sz="1600" dirty="0">
                <a:latin typeface="Times New Roman"/>
                <a:cs typeface="Times New Roman"/>
              </a:rPr>
              <a:t> </a:t>
            </a:r>
            <a:r>
              <a:rPr sz="1600" dirty="0">
                <a:effectLst/>
                <a:latin typeface="Times New Roman"/>
                <a:cs typeface="Times New Roman"/>
              </a:rPr>
              <a:t>et les </a:t>
            </a:r>
            <a:r>
              <a:rPr sz="1600" dirty="0" err="1">
                <a:effectLst/>
                <a:latin typeface="Times New Roman"/>
                <a:cs typeface="Times New Roman"/>
              </a:rPr>
              <a:t>programmes</a:t>
            </a:r>
            <a:r>
              <a:rPr sz="1600" dirty="0">
                <a:effectLst/>
                <a:latin typeface="Times New Roman"/>
                <a:cs typeface="Times New Roman"/>
              </a:rPr>
              <a:t> et qualifications </a:t>
            </a:r>
            <a:r>
              <a:rPr sz="1600" dirty="0" err="1">
                <a:effectLst/>
                <a:latin typeface="Times New Roman"/>
                <a:cs typeface="Times New Roman"/>
              </a:rPr>
              <a:t>professionnelles</a:t>
            </a:r>
            <a:r>
              <a:rPr sz="1600" dirty="0">
                <a:latin typeface="Times New Roman"/>
                <a:cs typeface="Times New Roman"/>
              </a:rPr>
              <a:t>.</a:t>
            </a:r>
            <a:endParaRPr lang="en-US" sz="1600" dirty="0">
              <a:latin typeface="Times New Roman"/>
              <a:cs typeface="Times New Roman"/>
            </a:endParaRPr>
          </a:p>
          <a:p>
            <a:pPr marL="285750" indent="-285750">
              <a:buFont typeface="Arial" panose="020B0604020202020204" pitchFamily="34" charset="0"/>
              <a:buChar char="•"/>
            </a:pPr>
            <a:endParaRPr sz="1600" kern="100" dirty="0">
              <a:latin typeface="Times New Roman" panose="02020603050405020304" pitchFamily="18"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defRPr kern="100">
                <a:latin typeface="Times New Roman" panose="02020603050405020304" pitchFamily="18" charset="0"/>
                <a:ea typeface="Aptos" panose="020B0004020202020204" pitchFamily="34" charset="0"/>
                <a:cs typeface="Times New Roman" panose="02020603050405020304" pitchFamily="18" charset="0"/>
              </a:defRPr>
            </a:pPr>
            <a:r>
              <a:rPr sz="1600" dirty="0">
                <a:latin typeface="Times New Roman"/>
                <a:cs typeface="Times New Roman"/>
              </a:rPr>
              <a:t>U</a:t>
            </a:r>
            <a:r>
              <a:rPr sz="1600" dirty="0">
                <a:effectLst/>
                <a:latin typeface="Times New Roman"/>
                <a:cs typeface="Times New Roman"/>
              </a:rPr>
              <a:t>niversit</a:t>
            </a:r>
            <a:r>
              <a:rPr sz="1600" dirty="0">
                <a:latin typeface="Times New Roman"/>
                <a:cs typeface="Times New Roman"/>
              </a:rPr>
              <a:t>ies (publics et </a:t>
            </a:r>
            <a:r>
              <a:rPr sz="1600" dirty="0" err="1">
                <a:latin typeface="Times New Roman"/>
                <a:cs typeface="Times New Roman"/>
              </a:rPr>
              <a:t>privés</a:t>
            </a:r>
            <a:r>
              <a:rPr sz="1600" dirty="0">
                <a:latin typeface="Times New Roman"/>
                <a:cs typeface="Times New Roman"/>
              </a:rPr>
              <a:t>)</a:t>
            </a:r>
            <a:r>
              <a:rPr sz="1600" dirty="0">
                <a:effectLst/>
                <a:latin typeface="Times New Roman"/>
                <a:cs typeface="Times New Roman"/>
              </a:rPr>
              <a:t> </a:t>
            </a:r>
            <a:r>
              <a:rPr sz="1600" dirty="0" err="1">
                <a:effectLst/>
                <a:latin typeface="Times New Roman"/>
                <a:cs typeface="Times New Roman"/>
              </a:rPr>
              <a:t>s'autorégulaient</a:t>
            </a:r>
            <a:r>
              <a:rPr sz="1600" dirty="0">
                <a:effectLst/>
                <a:latin typeface="Times New Roman"/>
                <a:cs typeface="Times New Roman"/>
              </a:rPr>
              <a:t> par le </a:t>
            </a:r>
            <a:r>
              <a:rPr sz="1600" dirty="0" err="1">
                <a:effectLst/>
                <a:latin typeface="Times New Roman"/>
                <a:cs typeface="Times New Roman"/>
              </a:rPr>
              <a:t>biais</a:t>
            </a:r>
            <a:r>
              <a:rPr sz="1600" dirty="0">
                <a:effectLst/>
                <a:latin typeface="Times New Roman"/>
                <a:cs typeface="Times New Roman"/>
              </a:rPr>
              <a:t> de  </a:t>
            </a:r>
            <a:r>
              <a:rPr sz="1600" dirty="0" err="1">
                <a:effectLst/>
                <a:latin typeface="Times New Roman"/>
                <a:cs typeface="Times New Roman"/>
              </a:rPr>
              <a:t>normes</a:t>
            </a:r>
            <a:r>
              <a:rPr sz="1600" dirty="0">
                <a:effectLst/>
                <a:latin typeface="Times New Roman"/>
                <a:cs typeface="Times New Roman"/>
              </a:rPr>
              <a:t> internes et de </a:t>
            </a:r>
            <a:r>
              <a:rPr sz="1600" dirty="0" err="1">
                <a:effectLst/>
                <a:latin typeface="Times New Roman"/>
                <a:cs typeface="Times New Roman"/>
              </a:rPr>
              <a:t>systèmes</a:t>
            </a:r>
            <a:r>
              <a:rPr sz="1600" dirty="0">
                <a:effectLst/>
                <a:latin typeface="Times New Roman"/>
                <a:cs typeface="Times New Roman"/>
              </a:rPr>
              <a:t> </a:t>
            </a:r>
            <a:r>
              <a:rPr sz="1600" dirty="0" err="1">
                <a:effectLst/>
                <a:latin typeface="Times New Roman"/>
                <a:cs typeface="Times New Roman"/>
              </a:rPr>
              <a:t>d'assurance</a:t>
            </a:r>
            <a:r>
              <a:rPr sz="1600" dirty="0">
                <a:effectLst/>
                <a:latin typeface="Times New Roman"/>
                <a:cs typeface="Times New Roman"/>
              </a:rPr>
              <a:t> de la </a:t>
            </a:r>
            <a:r>
              <a:rPr sz="1600" dirty="0" err="1">
                <a:effectLst/>
                <a:latin typeface="Times New Roman"/>
                <a:cs typeface="Times New Roman"/>
              </a:rPr>
              <a:t>qualité</a:t>
            </a:r>
            <a:r>
              <a:rPr sz="1600" dirty="0">
                <a:effectLst/>
                <a:latin typeface="Times New Roman"/>
                <a:cs typeface="Times New Roman"/>
              </a:rPr>
              <a:t>.</a:t>
            </a:r>
          </a:p>
          <a:p>
            <a:endParaRPr sz="1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defRPr>
                <a:latin typeface="Times New Roman" panose="02020603050405020304" pitchFamily="18" charset="0"/>
                <a:ea typeface="Aptos" panose="020B0004020202020204" pitchFamily="34" charset="0"/>
              </a:defRPr>
            </a:pPr>
            <a:r>
              <a:rPr sz="1600" dirty="0">
                <a:latin typeface="Times New Roman"/>
                <a:cs typeface="Times New Roman"/>
              </a:rPr>
              <a:t>Les </a:t>
            </a:r>
            <a:r>
              <a:rPr lang="en-GB" sz="1600">
                <a:latin typeface="Times New Roman"/>
                <a:cs typeface="Times New Roman"/>
              </a:rPr>
              <a:t>organismes de</a:t>
            </a:r>
            <a:r>
              <a:rPr sz="1600">
                <a:effectLst/>
                <a:latin typeface="Times New Roman"/>
                <a:cs typeface="Times New Roman"/>
              </a:rPr>
              <a:t> certification étrangers </a:t>
            </a:r>
            <a:r>
              <a:rPr sz="1600" err="1">
                <a:effectLst/>
                <a:latin typeface="Times New Roman"/>
                <a:cs typeface="Times New Roman"/>
              </a:rPr>
              <a:t>opérant</a:t>
            </a:r>
            <a:r>
              <a:rPr sz="1600">
                <a:effectLst/>
                <a:latin typeface="Times New Roman"/>
                <a:cs typeface="Times New Roman"/>
              </a:rPr>
              <a:t> sur le </a:t>
            </a:r>
            <a:r>
              <a:rPr sz="1600" err="1">
                <a:effectLst/>
                <a:latin typeface="Times New Roman"/>
                <a:cs typeface="Times New Roman"/>
              </a:rPr>
              <a:t>marché</a:t>
            </a:r>
            <a:r>
              <a:rPr sz="1600" dirty="0">
                <a:effectLst/>
                <a:latin typeface="Times New Roman"/>
                <a:cs typeface="Times New Roman"/>
              </a:rPr>
              <a:t> </a:t>
            </a:r>
            <a:r>
              <a:rPr sz="1600" err="1">
                <a:effectLst/>
                <a:latin typeface="Times New Roman"/>
                <a:cs typeface="Times New Roman"/>
              </a:rPr>
              <a:t>zambien</a:t>
            </a:r>
            <a:r>
              <a:rPr sz="1600" dirty="0">
                <a:effectLst/>
                <a:latin typeface="Times New Roman"/>
                <a:cs typeface="Times New Roman"/>
              </a:rPr>
              <a:t> </a:t>
            </a:r>
            <a:r>
              <a:rPr sz="1600" err="1">
                <a:effectLst/>
                <a:latin typeface="Times New Roman"/>
                <a:cs typeface="Times New Roman"/>
              </a:rPr>
              <a:t>utilisaient</a:t>
            </a:r>
            <a:r>
              <a:rPr sz="1600">
                <a:effectLst/>
                <a:latin typeface="Times New Roman"/>
                <a:cs typeface="Times New Roman"/>
              </a:rPr>
              <a:t> des </a:t>
            </a:r>
            <a:r>
              <a:rPr sz="1600" err="1">
                <a:effectLst/>
                <a:latin typeface="Times New Roman"/>
                <a:cs typeface="Times New Roman"/>
              </a:rPr>
              <a:t>normes</a:t>
            </a:r>
            <a:r>
              <a:rPr sz="1600">
                <a:effectLst/>
                <a:latin typeface="Times New Roman"/>
                <a:cs typeface="Times New Roman"/>
              </a:rPr>
              <a:t> et des </a:t>
            </a:r>
            <a:r>
              <a:rPr sz="1600" err="1">
                <a:effectLst/>
                <a:latin typeface="Times New Roman"/>
                <a:cs typeface="Times New Roman"/>
              </a:rPr>
              <a:t>systèmes</a:t>
            </a:r>
            <a:r>
              <a:rPr sz="1600" dirty="0">
                <a:effectLst/>
                <a:latin typeface="Times New Roman"/>
                <a:cs typeface="Times New Roman"/>
              </a:rPr>
              <a:t> </a:t>
            </a:r>
            <a:r>
              <a:rPr sz="1600" err="1">
                <a:effectLst/>
                <a:latin typeface="Times New Roman"/>
                <a:cs typeface="Times New Roman"/>
              </a:rPr>
              <a:t>d'assurance</a:t>
            </a:r>
            <a:r>
              <a:rPr sz="1600" dirty="0">
                <a:effectLst/>
                <a:latin typeface="Times New Roman"/>
                <a:cs typeface="Times New Roman"/>
              </a:rPr>
              <a:t> </a:t>
            </a:r>
            <a:r>
              <a:rPr sz="1600" err="1">
                <a:effectLst/>
                <a:latin typeface="Times New Roman"/>
                <a:cs typeface="Times New Roman"/>
              </a:rPr>
              <a:t>qualité</a:t>
            </a:r>
            <a:r>
              <a:rPr sz="1600" dirty="0">
                <a:effectLst/>
                <a:latin typeface="Times New Roman"/>
                <a:cs typeface="Times New Roman"/>
              </a:rPr>
              <a:t> </a:t>
            </a:r>
            <a:r>
              <a:rPr sz="1600" err="1">
                <a:effectLst/>
                <a:latin typeface="Times New Roman"/>
                <a:cs typeface="Times New Roman"/>
              </a:rPr>
              <a:t>pratiqués</a:t>
            </a:r>
            <a:r>
              <a:rPr sz="1600">
                <a:effectLst/>
                <a:latin typeface="Times New Roman"/>
                <a:cs typeface="Times New Roman"/>
              </a:rPr>
              <a:t> dans </a:t>
            </a:r>
            <a:r>
              <a:rPr sz="1600" err="1">
                <a:effectLst/>
                <a:latin typeface="Times New Roman"/>
                <a:cs typeface="Times New Roman"/>
              </a:rPr>
              <a:t>leur</a:t>
            </a:r>
            <a:r>
              <a:rPr sz="1600">
                <a:effectLst/>
                <a:latin typeface="Times New Roman"/>
                <a:cs typeface="Times New Roman"/>
              </a:rPr>
              <a:t> pays </a:t>
            </a:r>
            <a:r>
              <a:rPr sz="1600" err="1">
                <a:effectLst/>
                <a:latin typeface="Times New Roman"/>
                <a:cs typeface="Times New Roman"/>
              </a:rPr>
              <a:t>d'origine</a:t>
            </a:r>
            <a:r>
              <a:rPr sz="1600" dirty="0">
                <a:effectLst/>
                <a:latin typeface="Times New Roman"/>
                <a:cs typeface="Times New Roman"/>
              </a:rPr>
              <a:t>.</a:t>
            </a:r>
          </a:p>
          <a:p>
            <a:pPr marL="285750" indent="-285750">
              <a:buFont typeface="Arial" panose="020B0604020202020204" pitchFamily="34" charset="0"/>
              <a:buChar char="•"/>
            </a:pPr>
            <a:endParaRPr sz="1600" dirty="0">
              <a:effectLst/>
              <a:latin typeface="Times New Roman" panose="02020603050405020304" pitchFamily="18" charset="0"/>
              <a:ea typeface="Aptos" panose="020B0004020202020204" pitchFamily="34" charset="0"/>
              <a:cs typeface="Times New Roman"/>
            </a:endParaRPr>
          </a:p>
          <a:p>
            <a:pPr marL="285750" indent="-285750">
              <a:buFont typeface="Arial" panose="020B0604020202020204" pitchFamily="34" charset="0"/>
              <a:buChar char="•"/>
              <a:defRPr sz="1800">
                <a:effectLst/>
                <a:latin typeface="Times New Roman" panose="02020603050405020304" pitchFamily="18" charset="0"/>
                <a:ea typeface="Aptos" panose="020B0004020202020204" pitchFamily="34" charset="0"/>
              </a:defRPr>
            </a:pPr>
            <a:r>
              <a:rPr sz="1600" dirty="0">
                <a:latin typeface="Times New Roman"/>
                <a:cs typeface="Times New Roman"/>
              </a:rPr>
              <a:t>Par </a:t>
            </a:r>
            <a:r>
              <a:rPr sz="1600" dirty="0" err="1">
                <a:latin typeface="Times New Roman"/>
                <a:cs typeface="Times New Roman"/>
              </a:rPr>
              <a:t>conséquent</a:t>
            </a:r>
            <a:r>
              <a:rPr sz="1600" dirty="0">
                <a:latin typeface="Times New Roman"/>
                <a:cs typeface="Times New Roman"/>
              </a:rPr>
              <a:t>, les </a:t>
            </a:r>
            <a:r>
              <a:rPr sz="1600" dirty="0" err="1">
                <a:latin typeface="Times New Roman"/>
                <a:cs typeface="Times New Roman"/>
              </a:rPr>
              <a:t>normes</a:t>
            </a:r>
            <a:r>
              <a:rPr sz="1600" dirty="0">
                <a:latin typeface="Times New Roman"/>
                <a:cs typeface="Times New Roman"/>
              </a:rPr>
              <a:t> de qualification et </a:t>
            </a:r>
            <a:r>
              <a:rPr sz="1600" dirty="0" err="1">
                <a:latin typeface="Times New Roman"/>
                <a:cs typeface="Times New Roman"/>
              </a:rPr>
              <a:t>d'assurance</a:t>
            </a:r>
            <a:r>
              <a:rPr sz="1600" dirty="0">
                <a:latin typeface="Times New Roman"/>
                <a:cs typeface="Times New Roman"/>
              </a:rPr>
              <a:t> de la </a:t>
            </a:r>
            <a:r>
              <a:rPr sz="1600" dirty="0" err="1">
                <a:latin typeface="Times New Roman"/>
                <a:cs typeface="Times New Roman"/>
              </a:rPr>
              <a:t>qualité</a:t>
            </a:r>
            <a:r>
              <a:rPr sz="1600" dirty="0">
                <a:latin typeface="Times New Roman"/>
                <a:cs typeface="Times New Roman"/>
              </a:rPr>
              <a:t> </a:t>
            </a:r>
            <a:r>
              <a:rPr sz="1600" dirty="0" err="1">
                <a:latin typeface="Times New Roman"/>
                <a:cs typeface="Times New Roman"/>
              </a:rPr>
              <a:t>n'étaient</a:t>
            </a:r>
            <a:r>
              <a:rPr sz="1600" dirty="0">
                <a:latin typeface="Times New Roman"/>
                <a:cs typeface="Times New Roman"/>
              </a:rPr>
              <a:t> pas </a:t>
            </a:r>
            <a:r>
              <a:rPr sz="1600" dirty="0" err="1">
                <a:latin typeface="Times New Roman"/>
                <a:cs typeface="Times New Roman"/>
              </a:rPr>
              <a:t>uniformes</a:t>
            </a:r>
            <a:r>
              <a:rPr sz="1600" dirty="0">
                <a:latin typeface="Times New Roman"/>
                <a:cs typeface="Times New Roman"/>
              </a:rPr>
              <a:t> </a:t>
            </a:r>
            <a:r>
              <a:rPr sz="1600" dirty="0" err="1">
                <a:latin typeface="Times New Roman"/>
                <a:cs typeface="Times New Roman"/>
              </a:rPr>
              <a:t>en</a:t>
            </a:r>
            <a:r>
              <a:rPr sz="1600" dirty="0">
                <a:latin typeface="Times New Roman"/>
                <a:cs typeface="Times New Roman"/>
              </a:rPr>
              <a:t> raison de </a:t>
            </a:r>
            <a:r>
              <a:rPr sz="1600" dirty="0" err="1">
                <a:latin typeface="Times New Roman"/>
                <a:cs typeface="Times New Roman"/>
              </a:rPr>
              <a:t>l'absence</a:t>
            </a:r>
            <a:r>
              <a:rPr sz="1600" dirty="0">
                <a:latin typeface="Times New Roman"/>
                <a:cs typeface="Times New Roman"/>
              </a:rPr>
              <a:t> d'un </a:t>
            </a:r>
            <a:r>
              <a:rPr sz="1600" dirty="0" err="1">
                <a:latin typeface="Times New Roman"/>
                <a:cs typeface="Times New Roman"/>
              </a:rPr>
              <a:t>système</a:t>
            </a:r>
            <a:r>
              <a:rPr sz="1600" dirty="0">
                <a:latin typeface="Times New Roman"/>
                <a:cs typeface="Times New Roman"/>
              </a:rPr>
              <a:t> national de qualifications </a:t>
            </a:r>
            <a:r>
              <a:rPr sz="1600" dirty="0" err="1">
                <a:latin typeface="Times New Roman"/>
                <a:cs typeface="Times New Roman"/>
              </a:rPr>
              <a:t>ou</a:t>
            </a:r>
            <a:r>
              <a:rPr sz="1600" dirty="0">
                <a:latin typeface="Times New Roman"/>
                <a:cs typeface="Times New Roman"/>
              </a:rPr>
              <a:t> d'un </a:t>
            </a:r>
            <a:r>
              <a:rPr sz="1600" dirty="0" err="1">
                <a:latin typeface="Times New Roman"/>
                <a:cs typeface="Times New Roman"/>
              </a:rPr>
              <a:t>organisme</a:t>
            </a:r>
            <a:r>
              <a:rPr sz="1600" dirty="0">
                <a:latin typeface="Times New Roman"/>
                <a:cs typeface="Times New Roman"/>
              </a:rPr>
              <a:t> </a:t>
            </a:r>
            <a:r>
              <a:rPr sz="1600" dirty="0" err="1">
                <a:latin typeface="Times New Roman"/>
                <a:cs typeface="Times New Roman"/>
              </a:rPr>
              <a:t>établi</a:t>
            </a:r>
            <a:r>
              <a:rPr sz="1600" dirty="0">
                <a:latin typeface="Times New Roman"/>
                <a:cs typeface="Times New Roman"/>
              </a:rPr>
              <a:t> pour </a:t>
            </a:r>
            <a:r>
              <a:rPr sz="1600" dirty="0" err="1">
                <a:latin typeface="Times New Roman"/>
                <a:cs typeface="Times New Roman"/>
              </a:rPr>
              <a:t>fournir</a:t>
            </a:r>
            <a:r>
              <a:rPr sz="1600" dirty="0">
                <a:latin typeface="Times New Roman"/>
                <a:cs typeface="Times New Roman"/>
              </a:rPr>
              <a:t> des </a:t>
            </a:r>
            <a:r>
              <a:rPr sz="1600" dirty="0" err="1">
                <a:latin typeface="Times New Roman"/>
                <a:cs typeface="Times New Roman"/>
              </a:rPr>
              <a:t>normes</a:t>
            </a:r>
            <a:r>
              <a:rPr sz="1600" dirty="0">
                <a:latin typeface="Times New Roman"/>
                <a:cs typeface="Times New Roman"/>
              </a:rPr>
              <a:t> </a:t>
            </a:r>
            <a:r>
              <a:rPr sz="1600" dirty="0" err="1">
                <a:latin typeface="Times New Roman"/>
                <a:cs typeface="Times New Roman"/>
              </a:rPr>
              <a:t>nationales</a:t>
            </a:r>
            <a:r>
              <a:rPr sz="1600" dirty="0">
                <a:latin typeface="Times New Roman"/>
                <a:cs typeface="Times New Roman"/>
              </a:rPr>
              <a:t>.</a:t>
            </a:r>
          </a:p>
          <a:p>
            <a:pPr marL="285750" indent="-285750">
              <a:buFont typeface="Arial" panose="020B0604020202020204" pitchFamily="34" charset="0"/>
              <a:buChar char="•"/>
            </a:pPr>
            <a:endParaRPr sz="1600" dirty="0">
              <a:effectLst/>
              <a:latin typeface="Times New Roman" panose="02020603050405020304" pitchFamily="18" charset="0"/>
              <a:ea typeface="Aptos" panose="020B0004020202020204" pitchFamily="34" charset="0"/>
              <a:cs typeface="Times New Roman"/>
            </a:endParaRPr>
          </a:p>
          <a:p>
            <a:pPr marL="285750" indent="-285750">
              <a:buFont typeface="Arial" panose="020B0604020202020204" pitchFamily="34" charset="0"/>
              <a:buChar char="•"/>
              <a:defRPr>
                <a:latin typeface="Times New Roman" panose="02020603050405020304" pitchFamily="18" charset="0"/>
                <a:ea typeface="Aptos" panose="020B0004020202020204" pitchFamily="34" charset="0"/>
              </a:defRPr>
            </a:pPr>
            <a:r>
              <a:rPr sz="1600" dirty="0">
                <a:effectLst/>
                <a:latin typeface="Times New Roman"/>
                <a:cs typeface="Times New Roman"/>
              </a:rPr>
              <a:t>Les </a:t>
            </a:r>
            <a:r>
              <a:rPr sz="1600" dirty="0" err="1">
                <a:effectLst/>
                <a:latin typeface="Times New Roman"/>
                <a:cs typeface="Times New Roman"/>
              </a:rPr>
              <a:t>employeurs</a:t>
            </a:r>
            <a:r>
              <a:rPr sz="1600" dirty="0">
                <a:effectLst/>
                <a:latin typeface="Times New Roman"/>
                <a:cs typeface="Times New Roman"/>
              </a:rPr>
              <a:t> et les </a:t>
            </a:r>
            <a:r>
              <a:rPr sz="1600" dirty="0" err="1">
                <a:effectLst/>
                <a:latin typeface="Times New Roman"/>
                <a:cs typeface="Times New Roman"/>
              </a:rPr>
              <a:t>organismes</a:t>
            </a:r>
            <a:r>
              <a:rPr sz="1600" dirty="0">
                <a:effectLst/>
                <a:latin typeface="Times New Roman"/>
                <a:cs typeface="Times New Roman"/>
              </a:rPr>
              <a:t> étrangers </a:t>
            </a:r>
            <a:r>
              <a:rPr sz="1600" dirty="0" err="1">
                <a:effectLst/>
                <a:latin typeface="Times New Roman"/>
                <a:cs typeface="Times New Roman"/>
              </a:rPr>
              <a:t>ont</a:t>
            </a:r>
            <a:r>
              <a:rPr sz="1600" dirty="0">
                <a:effectLst/>
                <a:latin typeface="Times New Roman"/>
                <a:cs typeface="Times New Roman"/>
              </a:rPr>
              <a:t> </a:t>
            </a:r>
            <a:r>
              <a:rPr sz="1600" dirty="0" err="1">
                <a:effectLst/>
                <a:latin typeface="Times New Roman"/>
                <a:cs typeface="Times New Roman"/>
              </a:rPr>
              <a:t>reconnu</a:t>
            </a:r>
            <a:r>
              <a:rPr sz="1600" dirty="0">
                <a:effectLst/>
                <a:latin typeface="Times New Roman"/>
                <a:cs typeface="Times New Roman"/>
              </a:rPr>
              <a:t> les qualifications </a:t>
            </a:r>
            <a:r>
              <a:rPr sz="1600" dirty="0" err="1">
                <a:effectLst/>
                <a:latin typeface="Times New Roman"/>
                <a:cs typeface="Times New Roman"/>
              </a:rPr>
              <a:t>zambiennes</a:t>
            </a:r>
            <a:r>
              <a:rPr sz="1600" dirty="0">
                <a:effectLst/>
                <a:latin typeface="Times New Roman"/>
                <a:cs typeface="Times New Roman"/>
              </a:rPr>
              <a:t> des institutions </a:t>
            </a:r>
            <a:r>
              <a:rPr sz="1600" dirty="0" err="1">
                <a:effectLst/>
                <a:latin typeface="Times New Roman"/>
                <a:cs typeface="Times New Roman"/>
              </a:rPr>
              <a:t>publiques</a:t>
            </a:r>
            <a:r>
              <a:rPr sz="1600" dirty="0">
                <a:effectLst/>
                <a:latin typeface="Times New Roman"/>
                <a:cs typeface="Times New Roman"/>
              </a:rPr>
              <a:t> sur la base de la </a:t>
            </a:r>
            <a:r>
              <a:rPr sz="1600" dirty="0" err="1">
                <a:effectLst/>
                <a:latin typeface="Times New Roman"/>
                <a:cs typeface="Times New Roman"/>
              </a:rPr>
              <a:t>confiance</a:t>
            </a:r>
            <a:r>
              <a:rPr sz="1600" dirty="0">
                <a:effectLst/>
                <a:latin typeface="Times New Roman"/>
                <a:cs typeface="Times New Roman"/>
              </a:rPr>
              <a:t> dans les </a:t>
            </a:r>
            <a:r>
              <a:rPr sz="1600" dirty="0" err="1">
                <a:latin typeface="Times New Roman"/>
                <a:cs typeface="Times New Roman"/>
              </a:rPr>
              <a:t>systèmes</a:t>
            </a:r>
            <a:r>
              <a:rPr sz="1600" dirty="0">
                <a:latin typeface="Times New Roman"/>
                <a:cs typeface="Times New Roman"/>
              </a:rPr>
              <a:t> </a:t>
            </a:r>
            <a:r>
              <a:rPr sz="1600" dirty="0" err="1">
                <a:latin typeface="Times New Roman"/>
                <a:cs typeface="Times New Roman"/>
              </a:rPr>
              <a:t>d'assurance</a:t>
            </a:r>
            <a:r>
              <a:rPr sz="1600" dirty="0">
                <a:latin typeface="Times New Roman"/>
                <a:cs typeface="Times New Roman"/>
              </a:rPr>
              <a:t> de la </a:t>
            </a:r>
            <a:r>
              <a:rPr sz="1600" dirty="0" err="1">
                <a:latin typeface="Times New Roman"/>
                <a:cs typeface="Times New Roman"/>
              </a:rPr>
              <a:t>qualité</a:t>
            </a:r>
            <a:r>
              <a:rPr sz="1600" dirty="0">
                <a:latin typeface="Times New Roman"/>
                <a:cs typeface="Times New Roman"/>
              </a:rPr>
              <a:t> du </a:t>
            </a:r>
            <a:r>
              <a:rPr sz="1600" dirty="0" err="1">
                <a:latin typeface="Times New Roman"/>
                <a:cs typeface="Times New Roman"/>
              </a:rPr>
              <a:t>gouvernement</a:t>
            </a:r>
            <a:r>
              <a:rPr sz="1600" dirty="0">
                <a:latin typeface="Times New Roman"/>
                <a:cs typeface="Times New Roman"/>
              </a:rPr>
              <a:t> </a:t>
            </a:r>
            <a:endParaRPr sz="1600" dirty="0">
              <a:effectLst/>
              <a:latin typeface="Times New Roman"/>
              <a:ea typeface="Aptos" panose="020B0004020202020204" pitchFamily="34" charset="0"/>
              <a:cs typeface="Times New Roman"/>
            </a:endParaRPr>
          </a:p>
        </p:txBody>
      </p:sp>
      <p:pic>
        <p:nvPicPr>
          <p:cNvPr id="6" name="Picture 5">
            <a:extLst>
              <a:ext uri="{FF2B5EF4-FFF2-40B4-BE49-F238E27FC236}">
                <a16:creationId xmlns:a16="http://schemas.microsoft.com/office/drawing/2014/main" id="{F6602763-6657-8762-B1B7-4E8063077673}"/>
              </a:ext>
            </a:extLst>
          </p:cNvPr>
          <p:cNvPicPr>
            <a:picLocks noChangeAspect="1"/>
          </p:cNvPicPr>
          <p:nvPr/>
        </p:nvPicPr>
        <p:blipFill>
          <a:blip r:embed="rId4"/>
          <a:stretch>
            <a:fillRect/>
          </a:stretch>
        </p:blipFill>
        <p:spPr>
          <a:xfrm rot="20985487">
            <a:off x="639158" y="1644499"/>
            <a:ext cx="4322618" cy="4495110"/>
          </a:xfrm>
          <a:prstGeom prst="rect">
            <a:avLst/>
          </a:prstGeom>
        </p:spPr>
      </p:pic>
    </p:spTree>
    <p:extLst>
      <p:ext uri="{BB962C8B-B14F-4D97-AF65-F5344CB8AC3E}">
        <p14:creationId xmlns:p14="http://schemas.microsoft.com/office/powerpoint/2010/main" val="140496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
        <p:nvSpPr>
          <p:cNvPr id="5" name="Content Placeholder 4">
            <a:extLst>
              <a:ext uri="{FF2B5EF4-FFF2-40B4-BE49-F238E27FC236}">
                <a16:creationId xmlns:a16="http://schemas.microsoft.com/office/drawing/2014/main" id="{D0A05EA7-922F-AEC2-03C5-A47D26503145}"/>
              </a:ext>
            </a:extLst>
          </p:cNvPr>
          <p:cNvSpPr>
            <a:spLocks noGrp="1"/>
          </p:cNvSpPr>
          <p:nvPr>
            <p:ph sz="half" idx="1"/>
          </p:nvPr>
        </p:nvSpPr>
        <p:spPr>
          <a:xfrm>
            <a:off x="464127" y="1309520"/>
            <a:ext cx="5984703" cy="5229166"/>
          </a:xfrm>
        </p:spPr>
        <p:txBody>
          <a:bodyPr vert="horz" lIns="91440" tIns="45720" rIns="91440" bIns="45720" anchor="t">
            <a:noAutofit/>
          </a:bodyPr>
          <a:lstStyle/>
          <a:p>
            <a:pPr algn="just">
              <a:lnSpc>
                <a:spcPct val="150000"/>
              </a:lnSpc>
              <a:defRPr kern="100">
                <a:latin typeface="Times New Roman" panose="02020603050405020304" pitchFamily="18" charset="0"/>
                <a:cs typeface="Times New Roman" panose="02020603050405020304" pitchFamily="18" charset="0"/>
              </a:defRPr>
            </a:pPr>
            <a:r>
              <a:rPr sz="1400" dirty="0">
                <a:latin typeface="Times New Roman"/>
                <a:cs typeface="Times New Roman"/>
              </a:rPr>
              <a:t>Le CNC a </a:t>
            </a:r>
            <a:r>
              <a:rPr sz="1400" err="1">
                <a:latin typeface="Times New Roman"/>
                <a:cs typeface="Times New Roman"/>
              </a:rPr>
              <a:t>été</a:t>
            </a:r>
            <a:r>
              <a:rPr sz="1400" dirty="0">
                <a:latin typeface="Times New Roman"/>
                <a:cs typeface="Times New Roman"/>
              </a:rPr>
              <a:t> </a:t>
            </a:r>
            <a:r>
              <a:rPr sz="1400" err="1">
                <a:latin typeface="Times New Roman"/>
                <a:cs typeface="Times New Roman"/>
              </a:rPr>
              <a:t>établi</a:t>
            </a:r>
            <a:r>
              <a:rPr sz="1400" dirty="0">
                <a:latin typeface="Times New Roman"/>
                <a:cs typeface="Times New Roman"/>
              </a:rPr>
              <a:t> sous la </a:t>
            </a:r>
            <a:r>
              <a:rPr sz="1400" err="1">
                <a:latin typeface="Times New Roman"/>
                <a:cs typeface="Times New Roman"/>
              </a:rPr>
              <a:t>forme</a:t>
            </a:r>
            <a:r>
              <a:rPr sz="1400" dirty="0">
                <a:latin typeface="Times New Roman"/>
                <a:cs typeface="Times New Roman"/>
              </a:rPr>
              <a:t> d’un ensemble de </a:t>
            </a:r>
            <a:r>
              <a:rPr sz="1400" err="1">
                <a:latin typeface="Times New Roman"/>
                <a:cs typeface="Times New Roman"/>
              </a:rPr>
              <a:t>normes</a:t>
            </a:r>
            <a:r>
              <a:rPr sz="1400" dirty="0">
                <a:latin typeface="Times New Roman"/>
                <a:cs typeface="Times New Roman"/>
              </a:rPr>
              <a:t> </a:t>
            </a:r>
            <a:r>
              <a:rPr sz="1400" err="1">
                <a:latin typeface="Times New Roman"/>
                <a:cs typeface="Times New Roman"/>
              </a:rPr>
              <a:t>transparentes</a:t>
            </a:r>
            <a:r>
              <a:rPr sz="1400" dirty="0">
                <a:latin typeface="Times New Roman"/>
                <a:cs typeface="Times New Roman"/>
              </a:rPr>
              <a:t> et </a:t>
            </a:r>
            <a:r>
              <a:rPr sz="1400" err="1">
                <a:latin typeface="Times New Roman"/>
                <a:cs typeface="Times New Roman"/>
              </a:rPr>
              <a:t>harmonisées</a:t>
            </a:r>
            <a:r>
              <a:rPr sz="1400" dirty="0">
                <a:latin typeface="Times New Roman"/>
                <a:cs typeface="Times New Roman"/>
              </a:rPr>
              <a:t> </a:t>
            </a:r>
            <a:r>
              <a:rPr sz="1400" err="1">
                <a:latin typeface="Times New Roman"/>
                <a:cs typeface="Times New Roman"/>
              </a:rPr>
              <a:t>visant</a:t>
            </a:r>
            <a:r>
              <a:rPr sz="1400" dirty="0">
                <a:latin typeface="Times New Roman"/>
                <a:cs typeface="Times New Roman"/>
              </a:rPr>
              <a:t> à </a:t>
            </a:r>
            <a:r>
              <a:rPr sz="1400" err="1">
                <a:latin typeface="Times New Roman"/>
                <a:cs typeface="Times New Roman"/>
              </a:rPr>
              <a:t>reconnaître</a:t>
            </a:r>
            <a:r>
              <a:rPr sz="1400" dirty="0">
                <a:latin typeface="Times New Roman"/>
                <a:cs typeface="Times New Roman"/>
              </a:rPr>
              <a:t> </a:t>
            </a:r>
            <a:r>
              <a:rPr sz="1400" err="1">
                <a:latin typeface="Times New Roman"/>
                <a:cs typeface="Times New Roman"/>
              </a:rPr>
              <a:t>toutes</a:t>
            </a:r>
            <a:r>
              <a:rPr sz="1400" dirty="0">
                <a:latin typeface="Times New Roman"/>
                <a:cs typeface="Times New Roman"/>
              </a:rPr>
              <a:t> les qualifications </a:t>
            </a:r>
            <a:r>
              <a:rPr sz="1400" err="1">
                <a:latin typeface="Times New Roman"/>
                <a:cs typeface="Times New Roman"/>
              </a:rPr>
              <a:t>délivrées</a:t>
            </a:r>
            <a:r>
              <a:rPr sz="1400" dirty="0">
                <a:latin typeface="Times New Roman"/>
                <a:cs typeface="Times New Roman"/>
              </a:rPr>
              <a:t> </a:t>
            </a:r>
            <a:r>
              <a:rPr sz="1400" err="1">
                <a:latin typeface="Times New Roman"/>
                <a:cs typeface="Times New Roman"/>
              </a:rPr>
              <a:t>en</a:t>
            </a:r>
            <a:r>
              <a:rPr sz="1400" dirty="0">
                <a:latin typeface="Times New Roman"/>
                <a:cs typeface="Times New Roman"/>
              </a:rPr>
              <a:t> </a:t>
            </a:r>
            <a:r>
              <a:rPr sz="1400" err="1">
                <a:latin typeface="Times New Roman"/>
                <a:cs typeface="Times New Roman"/>
              </a:rPr>
              <a:t>Zambie</a:t>
            </a:r>
            <a:r>
              <a:rPr sz="1400" dirty="0">
                <a:latin typeface="Times New Roman"/>
                <a:cs typeface="Times New Roman"/>
              </a:rPr>
              <a:t> et </a:t>
            </a:r>
            <a:r>
              <a:rPr sz="1400" err="1">
                <a:latin typeface="Times New Roman"/>
                <a:cs typeface="Times New Roman"/>
              </a:rPr>
              <a:t>celles</a:t>
            </a:r>
            <a:r>
              <a:rPr sz="1400" dirty="0">
                <a:latin typeface="Times New Roman"/>
                <a:cs typeface="Times New Roman"/>
              </a:rPr>
              <a:t> qui </a:t>
            </a:r>
            <a:r>
              <a:rPr sz="1400" err="1">
                <a:latin typeface="Times New Roman"/>
                <a:cs typeface="Times New Roman"/>
              </a:rPr>
              <a:t>arrivent</a:t>
            </a:r>
            <a:r>
              <a:rPr sz="1400" dirty="0">
                <a:latin typeface="Times New Roman"/>
                <a:cs typeface="Times New Roman"/>
              </a:rPr>
              <a:t> dans le pays </a:t>
            </a:r>
            <a:r>
              <a:rPr sz="1400" err="1">
                <a:latin typeface="Times New Roman"/>
                <a:cs typeface="Times New Roman"/>
              </a:rPr>
              <a:t>en</a:t>
            </a:r>
            <a:r>
              <a:rPr sz="1400" dirty="0">
                <a:latin typeface="Times New Roman"/>
                <a:cs typeface="Times New Roman"/>
              </a:rPr>
              <a:t> provenance de pays étrangers. </a:t>
            </a:r>
            <a:endParaRPr lang="en-US" sz="1400">
              <a:latin typeface="Times New Roman"/>
              <a:cs typeface="Times New Roman"/>
            </a:endParaRPr>
          </a:p>
          <a:p>
            <a:pPr algn="just">
              <a:lnSpc>
                <a:spcPct val="150000"/>
              </a:lnSpc>
              <a:defRPr kern="100">
                <a:latin typeface="Times New Roman" panose="02020603050405020304" pitchFamily="18" charset="0"/>
                <a:cs typeface="Times New Roman" panose="02020603050405020304" pitchFamily="18" charset="0"/>
              </a:defRPr>
            </a:pPr>
            <a:r>
              <a:rPr sz="1400" err="1">
                <a:latin typeface="Times New Roman"/>
                <a:cs typeface="Times New Roman"/>
              </a:rPr>
              <a:t>Toutes</a:t>
            </a:r>
            <a:r>
              <a:rPr sz="1400" dirty="0">
                <a:latin typeface="Times New Roman"/>
                <a:cs typeface="Times New Roman"/>
              </a:rPr>
              <a:t> les institutions qui </a:t>
            </a:r>
            <a:r>
              <a:rPr sz="1400" err="1">
                <a:latin typeface="Times New Roman"/>
                <a:cs typeface="Times New Roman"/>
              </a:rPr>
              <a:t>délivrent</a:t>
            </a:r>
            <a:r>
              <a:rPr sz="1400" dirty="0">
                <a:latin typeface="Times New Roman"/>
                <a:cs typeface="Times New Roman"/>
              </a:rPr>
              <a:t> des certifications </a:t>
            </a:r>
            <a:r>
              <a:rPr sz="1400" err="1">
                <a:latin typeface="Times New Roman"/>
                <a:cs typeface="Times New Roman"/>
              </a:rPr>
              <a:t>en</a:t>
            </a:r>
            <a:r>
              <a:rPr sz="1400" dirty="0">
                <a:latin typeface="Times New Roman"/>
                <a:cs typeface="Times New Roman"/>
              </a:rPr>
              <a:t> </a:t>
            </a:r>
            <a:r>
              <a:rPr sz="1400" err="1">
                <a:latin typeface="Times New Roman"/>
                <a:cs typeface="Times New Roman"/>
              </a:rPr>
              <a:t>Zambie</a:t>
            </a:r>
            <a:r>
              <a:rPr sz="1400" dirty="0">
                <a:latin typeface="Times New Roman"/>
                <a:cs typeface="Times New Roman"/>
              </a:rPr>
              <a:t> </a:t>
            </a:r>
            <a:r>
              <a:rPr sz="1400" err="1">
                <a:latin typeface="Times New Roman"/>
                <a:cs typeface="Times New Roman"/>
              </a:rPr>
              <a:t>ont</a:t>
            </a:r>
            <a:r>
              <a:rPr sz="1400" dirty="0">
                <a:latin typeface="Times New Roman"/>
                <a:cs typeface="Times New Roman"/>
              </a:rPr>
              <a:t> </a:t>
            </a:r>
            <a:r>
              <a:rPr sz="1400" err="1">
                <a:latin typeface="Times New Roman"/>
                <a:cs typeface="Times New Roman"/>
              </a:rPr>
              <a:t>aligné</a:t>
            </a:r>
            <a:r>
              <a:rPr sz="1400" dirty="0">
                <a:latin typeface="Times New Roman"/>
                <a:cs typeface="Times New Roman"/>
              </a:rPr>
              <a:t> </a:t>
            </a:r>
            <a:r>
              <a:rPr sz="1400" err="1">
                <a:latin typeface="Times New Roman"/>
                <a:cs typeface="Times New Roman"/>
              </a:rPr>
              <a:t>leurs</a:t>
            </a:r>
            <a:r>
              <a:rPr sz="1400" dirty="0">
                <a:latin typeface="Times New Roman"/>
                <a:cs typeface="Times New Roman"/>
              </a:rPr>
              <a:t> certifications sur le CNC, </a:t>
            </a:r>
            <a:r>
              <a:rPr sz="1400" err="1">
                <a:latin typeface="Times New Roman"/>
                <a:cs typeface="Times New Roman"/>
              </a:rPr>
              <a:t>ce</a:t>
            </a:r>
            <a:r>
              <a:rPr sz="1400" dirty="0">
                <a:latin typeface="Times New Roman"/>
                <a:cs typeface="Times New Roman"/>
              </a:rPr>
              <a:t> qui a </a:t>
            </a:r>
            <a:r>
              <a:rPr sz="1400" err="1">
                <a:latin typeface="Times New Roman"/>
                <a:cs typeface="Times New Roman"/>
              </a:rPr>
              <a:t>créé</a:t>
            </a:r>
            <a:r>
              <a:rPr sz="1400" dirty="0">
                <a:latin typeface="Times New Roman"/>
                <a:cs typeface="Times New Roman"/>
              </a:rPr>
              <a:t> des </a:t>
            </a:r>
            <a:r>
              <a:rPr sz="1400" err="1">
                <a:latin typeface="Times New Roman"/>
                <a:cs typeface="Times New Roman"/>
              </a:rPr>
              <a:t>parcours</a:t>
            </a:r>
            <a:r>
              <a:rPr sz="1400" dirty="0">
                <a:latin typeface="Times New Roman"/>
                <a:cs typeface="Times New Roman"/>
              </a:rPr>
              <a:t> </a:t>
            </a:r>
            <a:r>
              <a:rPr sz="1400" err="1">
                <a:latin typeface="Times New Roman"/>
                <a:cs typeface="Times New Roman"/>
              </a:rPr>
              <a:t>d’apprentissage</a:t>
            </a:r>
            <a:r>
              <a:rPr sz="1400" dirty="0">
                <a:latin typeface="Times New Roman"/>
                <a:cs typeface="Times New Roman"/>
              </a:rPr>
              <a:t> pour les </a:t>
            </a:r>
            <a:r>
              <a:rPr sz="1400" err="1">
                <a:latin typeface="Times New Roman"/>
                <a:cs typeface="Times New Roman"/>
              </a:rPr>
              <a:t>titulaires</a:t>
            </a:r>
            <a:r>
              <a:rPr sz="1400" dirty="0">
                <a:latin typeface="Times New Roman"/>
                <a:cs typeface="Times New Roman"/>
              </a:rPr>
              <a:t> de certifications de </a:t>
            </a:r>
            <a:r>
              <a:rPr sz="1400" err="1">
                <a:latin typeface="Times New Roman"/>
                <a:cs typeface="Times New Roman"/>
              </a:rPr>
              <a:t>l’EFTP</a:t>
            </a:r>
            <a:r>
              <a:rPr sz="1400" dirty="0">
                <a:latin typeface="Times New Roman"/>
                <a:cs typeface="Times New Roman"/>
              </a:rPr>
              <a:t> et des qualifications </a:t>
            </a:r>
            <a:r>
              <a:rPr sz="1400" err="1">
                <a:latin typeface="Times New Roman"/>
                <a:cs typeface="Times New Roman"/>
              </a:rPr>
              <a:t>professionnelles</a:t>
            </a:r>
            <a:r>
              <a:rPr sz="1400" dirty="0">
                <a:latin typeface="Times New Roman"/>
                <a:cs typeface="Times New Roman"/>
              </a:rPr>
              <a:t> dans les certifications des </a:t>
            </a:r>
            <a:r>
              <a:rPr sz="1400" err="1">
                <a:latin typeface="Times New Roman"/>
                <a:cs typeface="Times New Roman"/>
              </a:rPr>
              <a:t>diplômes</a:t>
            </a:r>
            <a:r>
              <a:rPr sz="1400" dirty="0">
                <a:latin typeface="Times New Roman"/>
                <a:cs typeface="Times New Roman"/>
              </a:rPr>
              <a:t> des </a:t>
            </a:r>
            <a:r>
              <a:rPr sz="1400" err="1">
                <a:latin typeface="Times New Roman"/>
                <a:cs typeface="Times New Roman"/>
              </a:rPr>
              <a:t>établissements</a:t>
            </a:r>
            <a:r>
              <a:rPr sz="1400" dirty="0">
                <a:latin typeface="Times New Roman"/>
                <a:cs typeface="Times New Roman"/>
              </a:rPr>
              <a:t> </a:t>
            </a:r>
            <a:r>
              <a:rPr sz="1400" err="1">
                <a:latin typeface="Times New Roman"/>
                <a:cs typeface="Times New Roman"/>
              </a:rPr>
              <a:t>d’enseignement</a:t>
            </a:r>
            <a:r>
              <a:rPr sz="1400" dirty="0">
                <a:latin typeface="Times New Roman"/>
                <a:cs typeface="Times New Roman"/>
              </a:rPr>
              <a:t> supérieur.</a:t>
            </a:r>
          </a:p>
          <a:p>
            <a:pPr algn="just">
              <a:lnSpc>
                <a:spcPct val="150000"/>
              </a:lnSpc>
              <a:defRPr kern="100">
                <a:latin typeface="Times New Roman" panose="02020603050405020304" pitchFamily="18" charset="0"/>
                <a:cs typeface="Times New Roman" panose="02020603050405020304" pitchFamily="18" charset="0"/>
              </a:defRPr>
            </a:pPr>
            <a:r>
              <a:rPr sz="1400" dirty="0">
                <a:latin typeface="Times New Roman"/>
                <a:cs typeface="Times New Roman"/>
              </a:rPr>
              <a:t>Le CNC a </a:t>
            </a:r>
            <a:r>
              <a:rPr sz="1400" err="1">
                <a:latin typeface="Times New Roman"/>
                <a:cs typeface="Times New Roman"/>
              </a:rPr>
              <a:t>permis</a:t>
            </a:r>
            <a:r>
              <a:rPr sz="1400" dirty="0">
                <a:latin typeface="Times New Roman"/>
                <a:cs typeface="Times New Roman"/>
              </a:rPr>
              <a:t> </a:t>
            </a:r>
            <a:r>
              <a:rPr sz="1400" err="1">
                <a:latin typeface="Times New Roman"/>
                <a:cs typeface="Times New Roman"/>
              </a:rPr>
              <a:t>une</a:t>
            </a:r>
            <a:r>
              <a:rPr sz="1400" dirty="0">
                <a:latin typeface="Times New Roman"/>
                <a:cs typeface="Times New Roman"/>
              </a:rPr>
              <a:t> reconnaissance </a:t>
            </a:r>
            <a:r>
              <a:rPr sz="1400" err="1">
                <a:latin typeface="Times New Roman"/>
                <a:cs typeface="Times New Roman"/>
              </a:rPr>
              <a:t>équitable</a:t>
            </a:r>
            <a:r>
              <a:rPr sz="1400" dirty="0">
                <a:latin typeface="Times New Roman"/>
                <a:cs typeface="Times New Roman"/>
              </a:rPr>
              <a:t> et </a:t>
            </a:r>
            <a:r>
              <a:rPr sz="1400" err="1">
                <a:latin typeface="Times New Roman"/>
                <a:cs typeface="Times New Roman"/>
              </a:rPr>
              <a:t>transparente</a:t>
            </a:r>
            <a:r>
              <a:rPr sz="1400" dirty="0">
                <a:latin typeface="Times New Roman"/>
                <a:cs typeface="Times New Roman"/>
              </a:rPr>
              <a:t> des qualifications des institutions </a:t>
            </a:r>
            <a:r>
              <a:rPr sz="1400" err="1">
                <a:latin typeface="Times New Roman"/>
                <a:cs typeface="Times New Roman"/>
              </a:rPr>
              <a:t>privées</a:t>
            </a:r>
            <a:r>
              <a:rPr sz="1400" dirty="0">
                <a:latin typeface="Times New Roman"/>
                <a:cs typeface="Times New Roman"/>
              </a:rPr>
              <a:t> </a:t>
            </a:r>
            <a:r>
              <a:rPr sz="1400" err="1">
                <a:latin typeface="Times New Roman"/>
                <a:cs typeface="Times New Roman"/>
              </a:rPr>
              <a:t>zambiennes</a:t>
            </a:r>
            <a:r>
              <a:rPr sz="1400" dirty="0">
                <a:latin typeface="Times New Roman"/>
                <a:cs typeface="Times New Roman"/>
              </a:rPr>
              <a:t> (</a:t>
            </a:r>
            <a:r>
              <a:rPr sz="1400" err="1">
                <a:latin typeface="Times New Roman"/>
                <a:cs typeface="Times New Roman"/>
              </a:rPr>
              <a:t>en</a:t>
            </a:r>
            <a:r>
              <a:rPr sz="1400" dirty="0">
                <a:latin typeface="Times New Roman"/>
                <a:cs typeface="Times New Roman"/>
              </a:rPr>
              <a:t> particulier des </a:t>
            </a:r>
            <a:r>
              <a:rPr sz="1400" err="1">
                <a:latin typeface="Times New Roman"/>
                <a:cs typeface="Times New Roman"/>
              </a:rPr>
              <a:t>universités</a:t>
            </a:r>
            <a:r>
              <a:rPr sz="1400" dirty="0">
                <a:latin typeface="Times New Roman"/>
                <a:cs typeface="Times New Roman"/>
              </a:rPr>
              <a:t>) par les </a:t>
            </a:r>
            <a:r>
              <a:rPr sz="1400" err="1">
                <a:latin typeface="Times New Roman"/>
                <a:cs typeface="Times New Roman"/>
              </a:rPr>
              <a:t>employeurs</a:t>
            </a:r>
            <a:r>
              <a:rPr sz="1400" dirty="0">
                <a:latin typeface="Times New Roman"/>
                <a:cs typeface="Times New Roman"/>
              </a:rPr>
              <a:t> et les institutions des pays étrangers. </a:t>
            </a:r>
          </a:p>
          <a:p>
            <a:pPr algn="just">
              <a:lnSpc>
                <a:spcPct val="150000"/>
              </a:lnSpc>
              <a:defRPr kern="100">
                <a:latin typeface="Times New Roman" panose="02020603050405020304" pitchFamily="18" charset="0"/>
                <a:ea typeface="Aptos" panose="020B0004020202020204" pitchFamily="34" charset="0"/>
                <a:cs typeface="Times New Roman" panose="02020603050405020304" pitchFamily="18" charset="0"/>
              </a:defRPr>
            </a:pPr>
            <a:r>
              <a:rPr sz="1400" dirty="0">
                <a:latin typeface="Times New Roman"/>
                <a:cs typeface="Times New Roman"/>
              </a:rPr>
              <a:t>Le CNC a </a:t>
            </a:r>
            <a:r>
              <a:rPr sz="1400" err="1">
                <a:latin typeface="Times New Roman"/>
                <a:cs typeface="Times New Roman"/>
              </a:rPr>
              <a:t>promu</a:t>
            </a:r>
            <a:r>
              <a:rPr sz="1400" dirty="0">
                <a:latin typeface="Times New Roman"/>
                <a:cs typeface="Times New Roman"/>
              </a:rPr>
              <a:t> la reconnaissance des acquis et des qualifications et </a:t>
            </a:r>
            <a:r>
              <a:rPr sz="1400" err="1">
                <a:latin typeface="Times New Roman"/>
                <a:cs typeface="Times New Roman"/>
              </a:rPr>
              <a:t>créé</a:t>
            </a:r>
            <a:r>
              <a:rPr sz="1400" dirty="0">
                <a:latin typeface="Times New Roman"/>
                <a:cs typeface="Times New Roman"/>
              </a:rPr>
              <a:t> des </a:t>
            </a:r>
            <a:r>
              <a:rPr sz="1400" err="1">
                <a:latin typeface="Times New Roman"/>
                <a:cs typeface="Times New Roman"/>
              </a:rPr>
              <a:t>parcours</a:t>
            </a:r>
            <a:r>
              <a:rPr sz="1400" dirty="0">
                <a:latin typeface="Times New Roman"/>
                <a:cs typeface="Times New Roman"/>
              </a:rPr>
              <a:t> qui </a:t>
            </a:r>
            <a:r>
              <a:rPr sz="1400" err="1">
                <a:latin typeface="Times New Roman"/>
                <a:cs typeface="Times New Roman"/>
              </a:rPr>
              <a:t>ont</a:t>
            </a:r>
            <a:r>
              <a:rPr sz="1400" dirty="0">
                <a:latin typeface="Times New Roman"/>
                <a:cs typeface="Times New Roman"/>
              </a:rPr>
              <a:t> </a:t>
            </a:r>
            <a:r>
              <a:rPr sz="1400" err="1">
                <a:latin typeface="Times New Roman"/>
                <a:cs typeface="Times New Roman"/>
              </a:rPr>
              <a:t>amélioré</a:t>
            </a:r>
            <a:r>
              <a:rPr sz="1400" dirty="0">
                <a:latin typeface="Times New Roman"/>
                <a:cs typeface="Times New Roman"/>
              </a:rPr>
              <a:t> la progression, la </a:t>
            </a:r>
            <a:r>
              <a:rPr sz="1400" err="1">
                <a:latin typeface="Times New Roman"/>
                <a:cs typeface="Times New Roman"/>
              </a:rPr>
              <a:t>mobilité</a:t>
            </a:r>
            <a:r>
              <a:rPr sz="1400" dirty="0">
                <a:latin typeface="Times New Roman"/>
                <a:cs typeface="Times New Roman"/>
              </a:rPr>
              <a:t> des </a:t>
            </a:r>
            <a:r>
              <a:rPr sz="1400" err="1">
                <a:latin typeface="Times New Roman"/>
                <a:cs typeface="Times New Roman"/>
              </a:rPr>
              <a:t>apprenants</a:t>
            </a:r>
            <a:r>
              <a:rPr sz="1400" dirty="0">
                <a:latin typeface="Times New Roman"/>
                <a:cs typeface="Times New Roman"/>
              </a:rPr>
              <a:t> et </a:t>
            </a:r>
            <a:r>
              <a:rPr sz="1400" err="1">
                <a:latin typeface="Times New Roman"/>
                <a:cs typeface="Times New Roman"/>
              </a:rPr>
              <a:t>l’apprentissage</a:t>
            </a:r>
            <a:r>
              <a:rPr sz="1400" dirty="0">
                <a:latin typeface="Times New Roman"/>
                <a:cs typeface="Times New Roman"/>
              </a:rPr>
              <a:t> tout au long de la vie.</a:t>
            </a:r>
          </a:p>
        </p:txBody>
      </p:sp>
      <p:sp>
        <p:nvSpPr>
          <p:cNvPr id="3" name="TextBox 2">
            <a:extLst>
              <a:ext uri="{FF2B5EF4-FFF2-40B4-BE49-F238E27FC236}">
                <a16:creationId xmlns:a16="http://schemas.microsoft.com/office/drawing/2014/main" id="{47B95D33-F814-63A5-B0B3-0DC12BC57188}"/>
              </a:ext>
            </a:extLst>
          </p:cNvPr>
          <p:cNvSpPr txBox="1"/>
          <p:nvPr/>
        </p:nvSpPr>
        <p:spPr>
          <a:xfrm>
            <a:off x="2329150" y="-1"/>
            <a:ext cx="8557753" cy="954107"/>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Impact du CNC sur l’accès, les parcours d’apprentissage et la mobilité</a:t>
            </a:r>
            <a:endParaRPr sz="280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2610A6B-F5CE-59B8-0335-8DB8919AE22C}"/>
              </a:ext>
            </a:extLst>
          </p:cNvPr>
          <p:cNvPicPr>
            <a:picLocks noChangeAspect="1"/>
          </p:cNvPicPr>
          <p:nvPr/>
        </p:nvPicPr>
        <p:blipFill>
          <a:blip r:embed="rId4"/>
          <a:stretch>
            <a:fillRect/>
          </a:stretch>
        </p:blipFill>
        <p:spPr>
          <a:xfrm>
            <a:off x="6756400" y="1485911"/>
            <a:ext cx="5121084" cy="4816257"/>
          </a:xfrm>
          <a:prstGeom prst="rect">
            <a:avLst/>
          </a:prstGeom>
        </p:spPr>
      </p:pic>
    </p:spTree>
    <p:extLst>
      <p:ext uri="{BB962C8B-B14F-4D97-AF65-F5344CB8AC3E}">
        <p14:creationId xmlns:p14="http://schemas.microsoft.com/office/powerpoint/2010/main" val="273670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
        <p:nvSpPr>
          <p:cNvPr id="5" name="Content Placeholder 4">
            <a:extLst>
              <a:ext uri="{FF2B5EF4-FFF2-40B4-BE49-F238E27FC236}">
                <a16:creationId xmlns:a16="http://schemas.microsoft.com/office/drawing/2014/main" id="{D0A05EA7-922F-AEC2-03C5-A47D26503145}"/>
              </a:ext>
            </a:extLst>
          </p:cNvPr>
          <p:cNvSpPr>
            <a:spLocks noGrp="1"/>
          </p:cNvSpPr>
          <p:nvPr>
            <p:ph sz="half" idx="1"/>
          </p:nvPr>
        </p:nvSpPr>
        <p:spPr>
          <a:xfrm>
            <a:off x="767328" y="1319683"/>
            <a:ext cx="6107545" cy="5445408"/>
          </a:xfrm>
        </p:spPr>
        <p:txBody>
          <a:bodyPr vert="horz" lIns="91440" tIns="45720" rIns="91440" bIns="45720" anchor="t">
            <a:noAutofit/>
          </a:bodyPr>
          <a:lstStyle/>
          <a:p>
            <a:pPr algn="just">
              <a:defRPr sz="1600">
                <a:latin typeface="Times New Roman" panose="02020603050405020304" pitchFamily="18" charset="0"/>
                <a:cs typeface="Times New Roman" panose="02020603050405020304" pitchFamily="18" charset="0"/>
              </a:defRPr>
            </a:pPr>
            <a:r>
              <a:rPr dirty="0">
                <a:latin typeface="Times New Roman"/>
                <a:cs typeface="Times New Roman"/>
              </a:rPr>
              <a:t>Le CNC a </a:t>
            </a:r>
            <a:r>
              <a:rPr dirty="0" err="1">
                <a:latin typeface="Times New Roman"/>
                <a:cs typeface="Times New Roman"/>
              </a:rPr>
              <a:t>harmonisé</a:t>
            </a:r>
            <a:r>
              <a:rPr dirty="0">
                <a:latin typeface="Times New Roman"/>
                <a:cs typeface="Times New Roman"/>
              </a:rPr>
              <a:t> et </a:t>
            </a:r>
            <a:r>
              <a:rPr dirty="0" err="1">
                <a:latin typeface="Times New Roman"/>
                <a:cs typeface="Times New Roman"/>
              </a:rPr>
              <a:t>intégré</a:t>
            </a:r>
            <a:r>
              <a:rPr dirty="0">
                <a:latin typeface="Times New Roman"/>
                <a:cs typeface="Times New Roman"/>
              </a:rPr>
              <a:t> les </a:t>
            </a:r>
            <a:r>
              <a:rPr dirty="0" err="1">
                <a:latin typeface="Times New Roman"/>
                <a:cs typeface="Times New Roman"/>
              </a:rPr>
              <a:t>normes</a:t>
            </a:r>
            <a:r>
              <a:rPr dirty="0">
                <a:latin typeface="Times New Roman"/>
                <a:cs typeface="Times New Roman"/>
              </a:rPr>
              <a:t> et </a:t>
            </a:r>
            <a:r>
              <a:rPr dirty="0" err="1">
                <a:latin typeface="Times New Roman"/>
                <a:cs typeface="Times New Roman"/>
              </a:rPr>
              <a:t>l’assurance</a:t>
            </a:r>
            <a:r>
              <a:rPr dirty="0">
                <a:latin typeface="Times New Roman"/>
                <a:cs typeface="Times New Roman"/>
              </a:rPr>
              <a:t> de la </a:t>
            </a:r>
            <a:r>
              <a:rPr dirty="0" err="1">
                <a:latin typeface="Times New Roman"/>
                <a:cs typeface="Times New Roman"/>
              </a:rPr>
              <a:t>qualité</a:t>
            </a:r>
            <a:r>
              <a:rPr dirty="0">
                <a:latin typeface="Times New Roman"/>
                <a:cs typeface="Times New Roman"/>
              </a:rPr>
              <a:t> dans le pays </a:t>
            </a:r>
          </a:p>
          <a:p>
            <a:pPr algn="just">
              <a:defRPr sz="1600">
                <a:latin typeface="Times New Roman" panose="02020603050405020304" pitchFamily="18" charset="0"/>
                <a:cs typeface="Times New Roman" panose="02020603050405020304" pitchFamily="18" charset="0"/>
              </a:defRPr>
            </a:pPr>
            <a:r>
              <a:rPr dirty="0">
                <a:latin typeface="Times New Roman"/>
                <a:cs typeface="Times New Roman"/>
              </a:rPr>
              <a:t>Il a </a:t>
            </a:r>
            <a:r>
              <a:rPr dirty="0" err="1">
                <a:latin typeface="Times New Roman"/>
                <a:cs typeface="Times New Roman"/>
              </a:rPr>
              <a:t>établi</a:t>
            </a:r>
            <a:r>
              <a:rPr dirty="0">
                <a:latin typeface="Times New Roman"/>
                <a:cs typeface="Times New Roman"/>
              </a:rPr>
              <a:t> un ensemble transparent de </a:t>
            </a:r>
            <a:r>
              <a:rPr dirty="0" err="1">
                <a:latin typeface="Times New Roman"/>
                <a:cs typeface="Times New Roman"/>
              </a:rPr>
              <a:t>normes</a:t>
            </a:r>
            <a:r>
              <a:rPr dirty="0">
                <a:latin typeface="Times New Roman"/>
                <a:cs typeface="Times New Roman"/>
              </a:rPr>
              <a:t> de qualification que </a:t>
            </a:r>
            <a:r>
              <a:rPr dirty="0" err="1">
                <a:latin typeface="Times New Roman"/>
                <a:cs typeface="Times New Roman"/>
              </a:rPr>
              <a:t>toutes</a:t>
            </a:r>
            <a:r>
              <a:rPr dirty="0">
                <a:latin typeface="Times New Roman"/>
                <a:cs typeface="Times New Roman"/>
              </a:rPr>
              <a:t> les parties </a:t>
            </a:r>
            <a:r>
              <a:rPr dirty="0" err="1">
                <a:latin typeface="Times New Roman"/>
                <a:cs typeface="Times New Roman"/>
              </a:rPr>
              <a:t>prenantes</a:t>
            </a:r>
            <a:r>
              <a:rPr dirty="0">
                <a:latin typeface="Times New Roman"/>
                <a:cs typeface="Times New Roman"/>
              </a:rPr>
              <a:t> de </a:t>
            </a:r>
            <a:r>
              <a:rPr dirty="0" err="1">
                <a:latin typeface="Times New Roman"/>
                <a:cs typeface="Times New Roman"/>
              </a:rPr>
              <a:t>l'éducation</a:t>
            </a:r>
            <a:r>
              <a:rPr dirty="0">
                <a:latin typeface="Times New Roman"/>
                <a:cs typeface="Times New Roman"/>
              </a:rPr>
              <a:t>, tant locales </a:t>
            </a:r>
            <a:r>
              <a:rPr dirty="0" err="1">
                <a:latin typeface="Times New Roman"/>
                <a:cs typeface="Times New Roman"/>
              </a:rPr>
              <a:t>qu'étrangères</a:t>
            </a:r>
            <a:r>
              <a:rPr dirty="0">
                <a:latin typeface="Times New Roman"/>
                <a:cs typeface="Times New Roman"/>
              </a:rPr>
              <a:t>, </a:t>
            </a:r>
            <a:r>
              <a:rPr dirty="0" err="1">
                <a:latin typeface="Times New Roman"/>
                <a:cs typeface="Times New Roman"/>
              </a:rPr>
              <a:t>ont</a:t>
            </a:r>
            <a:r>
              <a:rPr dirty="0">
                <a:latin typeface="Times New Roman"/>
                <a:cs typeface="Times New Roman"/>
              </a:rPr>
              <a:t> </a:t>
            </a:r>
            <a:r>
              <a:rPr dirty="0" err="1">
                <a:latin typeface="Times New Roman"/>
                <a:cs typeface="Times New Roman"/>
              </a:rPr>
              <a:t>été</a:t>
            </a:r>
            <a:r>
              <a:rPr dirty="0">
                <a:latin typeface="Times New Roman"/>
                <a:cs typeface="Times New Roman"/>
              </a:rPr>
              <a:t> </a:t>
            </a:r>
            <a:r>
              <a:rPr dirty="0" err="1">
                <a:latin typeface="Times New Roman"/>
                <a:cs typeface="Times New Roman"/>
              </a:rPr>
              <a:t>mandatées</a:t>
            </a:r>
            <a:r>
              <a:rPr dirty="0">
                <a:latin typeface="Times New Roman"/>
                <a:cs typeface="Times New Roman"/>
              </a:rPr>
              <a:t> pour </a:t>
            </a:r>
            <a:r>
              <a:rPr dirty="0" err="1">
                <a:latin typeface="Times New Roman"/>
                <a:cs typeface="Times New Roman"/>
              </a:rPr>
              <a:t>suivre</a:t>
            </a:r>
            <a:r>
              <a:rPr dirty="0">
                <a:latin typeface="Times New Roman"/>
                <a:cs typeface="Times New Roman"/>
              </a:rPr>
              <a:t> </a:t>
            </a:r>
            <a:r>
              <a:rPr dirty="0" err="1">
                <a:latin typeface="Times New Roman"/>
                <a:cs typeface="Times New Roman"/>
              </a:rPr>
              <a:t>en</a:t>
            </a:r>
            <a:r>
              <a:rPr dirty="0">
                <a:latin typeface="Times New Roman"/>
                <a:cs typeface="Times New Roman"/>
              </a:rPr>
              <a:t> </a:t>
            </a:r>
            <a:r>
              <a:rPr dirty="0" err="1">
                <a:latin typeface="Times New Roman"/>
                <a:cs typeface="Times New Roman"/>
              </a:rPr>
              <a:t>Zambie</a:t>
            </a:r>
            <a:r>
              <a:rPr dirty="0">
                <a:latin typeface="Times New Roman"/>
                <a:cs typeface="Times New Roman"/>
              </a:rPr>
              <a:t>.</a:t>
            </a:r>
          </a:p>
          <a:p>
            <a:pPr algn="just">
              <a:defRPr sz="1600">
                <a:latin typeface="Times New Roman" panose="02020603050405020304" pitchFamily="18" charset="0"/>
                <a:cs typeface="Times New Roman" panose="02020603050405020304" pitchFamily="18" charset="0"/>
              </a:defRPr>
            </a:pPr>
            <a:r>
              <a:rPr dirty="0">
                <a:latin typeface="Times New Roman"/>
                <a:cs typeface="Times New Roman"/>
              </a:rPr>
              <a:t>Le CNC a </a:t>
            </a:r>
            <a:r>
              <a:rPr dirty="0" err="1">
                <a:latin typeface="Times New Roman"/>
                <a:cs typeface="Times New Roman"/>
              </a:rPr>
              <a:t>clairement</a:t>
            </a:r>
            <a:r>
              <a:rPr dirty="0">
                <a:latin typeface="Times New Roman"/>
                <a:cs typeface="Times New Roman"/>
              </a:rPr>
              <a:t> </a:t>
            </a:r>
            <a:r>
              <a:rPr dirty="0" err="1">
                <a:latin typeface="Times New Roman"/>
                <a:cs typeface="Times New Roman"/>
              </a:rPr>
              <a:t>défini</a:t>
            </a:r>
            <a:r>
              <a:rPr dirty="0">
                <a:latin typeface="Times New Roman"/>
                <a:cs typeface="Times New Roman"/>
              </a:rPr>
              <a:t> les </a:t>
            </a:r>
            <a:r>
              <a:rPr dirty="0" err="1">
                <a:latin typeface="Times New Roman"/>
                <a:cs typeface="Times New Roman"/>
              </a:rPr>
              <a:t>normes</a:t>
            </a:r>
            <a:r>
              <a:rPr dirty="0">
                <a:latin typeface="Times New Roman"/>
                <a:cs typeface="Times New Roman"/>
              </a:rPr>
              <a:t> et les </a:t>
            </a:r>
            <a:r>
              <a:rPr dirty="0" err="1">
                <a:latin typeface="Times New Roman"/>
                <a:cs typeface="Times New Roman"/>
              </a:rPr>
              <a:t>paramètres</a:t>
            </a:r>
            <a:r>
              <a:rPr dirty="0">
                <a:latin typeface="Times New Roman"/>
                <a:cs typeface="Times New Roman"/>
              </a:rPr>
              <a:t> </a:t>
            </a:r>
            <a:r>
              <a:rPr dirty="0" err="1">
                <a:latin typeface="Times New Roman"/>
                <a:cs typeface="Times New Roman"/>
              </a:rPr>
              <a:t>d’assurance</a:t>
            </a:r>
            <a:r>
              <a:rPr dirty="0">
                <a:latin typeface="Times New Roman"/>
                <a:cs typeface="Times New Roman"/>
              </a:rPr>
              <a:t> de la </a:t>
            </a:r>
            <a:r>
              <a:rPr dirty="0" err="1">
                <a:latin typeface="Times New Roman"/>
                <a:cs typeface="Times New Roman"/>
              </a:rPr>
              <a:t>qualité</a:t>
            </a:r>
            <a:r>
              <a:rPr dirty="0">
                <a:latin typeface="Times New Roman"/>
                <a:cs typeface="Times New Roman"/>
              </a:rPr>
              <a:t> que les </a:t>
            </a:r>
            <a:r>
              <a:rPr dirty="0" err="1">
                <a:latin typeface="Times New Roman"/>
                <a:cs typeface="Times New Roman"/>
              </a:rPr>
              <a:t>autorités</a:t>
            </a:r>
            <a:r>
              <a:rPr dirty="0">
                <a:latin typeface="Times New Roman"/>
                <a:cs typeface="Times New Roman"/>
              </a:rPr>
              <a:t> de </a:t>
            </a:r>
            <a:r>
              <a:rPr dirty="0" err="1">
                <a:latin typeface="Times New Roman"/>
                <a:cs typeface="Times New Roman"/>
              </a:rPr>
              <a:t>régulation</a:t>
            </a:r>
            <a:r>
              <a:rPr dirty="0">
                <a:latin typeface="Times New Roman"/>
                <a:cs typeface="Times New Roman"/>
              </a:rPr>
              <a:t> de </a:t>
            </a:r>
            <a:r>
              <a:rPr dirty="0" err="1">
                <a:latin typeface="Times New Roman"/>
                <a:cs typeface="Times New Roman"/>
              </a:rPr>
              <a:t>l’éducation</a:t>
            </a:r>
            <a:r>
              <a:rPr dirty="0">
                <a:latin typeface="Times New Roman"/>
                <a:cs typeface="Times New Roman"/>
              </a:rPr>
              <a:t> dans </a:t>
            </a:r>
            <a:r>
              <a:rPr dirty="0" err="1">
                <a:latin typeface="Times New Roman"/>
                <a:cs typeface="Times New Roman"/>
              </a:rPr>
              <a:t>l’enseignement</a:t>
            </a:r>
            <a:r>
              <a:rPr dirty="0">
                <a:latin typeface="Times New Roman"/>
                <a:cs typeface="Times New Roman"/>
              </a:rPr>
              <a:t> </a:t>
            </a:r>
            <a:r>
              <a:rPr dirty="0" err="1">
                <a:latin typeface="Times New Roman"/>
                <a:cs typeface="Times New Roman"/>
              </a:rPr>
              <a:t>général</a:t>
            </a:r>
            <a:r>
              <a:rPr dirty="0">
                <a:latin typeface="Times New Roman"/>
                <a:cs typeface="Times New Roman"/>
              </a:rPr>
              <a:t>, </a:t>
            </a:r>
            <a:r>
              <a:rPr dirty="0" err="1">
                <a:latin typeface="Times New Roman"/>
                <a:cs typeface="Times New Roman"/>
              </a:rPr>
              <a:t>l’EFTP</a:t>
            </a:r>
            <a:r>
              <a:rPr dirty="0">
                <a:latin typeface="Times New Roman"/>
                <a:cs typeface="Times New Roman"/>
              </a:rPr>
              <a:t> et </a:t>
            </a:r>
            <a:r>
              <a:rPr dirty="0" err="1">
                <a:latin typeface="Times New Roman"/>
                <a:cs typeface="Times New Roman"/>
              </a:rPr>
              <a:t>l’enseignement</a:t>
            </a:r>
            <a:r>
              <a:rPr dirty="0">
                <a:latin typeface="Times New Roman"/>
                <a:cs typeface="Times New Roman"/>
              </a:rPr>
              <a:t> supérieur </a:t>
            </a:r>
            <a:r>
              <a:rPr dirty="0" err="1">
                <a:latin typeface="Times New Roman"/>
                <a:cs typeface="Times New Roman"/>
              </a:rPr>
              <a:t>doivent</a:t>
            </a:r>
            <a:r>
              <a:rPr dirty="0">
                <a:latin typeface="Times New Roman"/>
                <a:cs typeface="Times New Roman"/>
              </a:rPr>
              <a:t> </a:t>
            </a:r>
            <a:r>
              <a:rPr dirty="0" err="1">
                <a:latin typeface="Times New Roman"/>
                <a:cs typeface="Times New Roman"/>
              </a:rPr>
              <a:t>mettre</a:t>
            </a:r>
            <a:r>
              <a:rPr dirty="0">
                <a:latin typeface="Times New Roman"/>
                <a:cs typeface="Times New Roman"/>
              </a:rPr>
              <a:t> </a:t>
            </a:r>
            <a:r>
              <a:rPr dirty="0" err="1">
                <a:latin typeface="Times New Roman"/>
                <a:cs typeface="Times New Roman"/>
              </a:rPr>
              <a:t>en</a:t>
            </a:r>
            <a:r>
              <a:rPr dirty="0">
                <a:latin typeface="Times New Roman"/>
                <a:cs typeface="Times New Roman"/>
              </a:rPr>
              <a:t> </a:t>
            </a:r>
            <a:r>
              <a:rPr dirty="0" err="1">
                <a:latin typeface="Times New Roman"/>
                <a:cs typeface="Times New Roman"/>
              </a:rPr>
              <a:t>œuvre</a:t>
            </a:r>
            <a:r>
              <a:rPr dirty="0">
                <a:latin typeface="Times New Roman"/>
                <a:cs typeface="Times New Roman"/>
              </a:rPr>
              <a:t> et appliquer.</a:t>
            </a:r>
          </a:p>
          <a:p>
            <a:pPr algn="just">
              <a:defRPr sz="1600">
                <a:latin typeface="Times New Roman" panose="02020603050405020304" pitchFamily="18" charset="0"/>
                <a:cs typeface="Times New Roman" panose="02020603050405020304" pitchFamily="18" charset="0"/>
              </a:defRPr>
            </a:pPr>
            <a:r>
              <a:rPr err="1">
                <a:latin typeface="Times New Roman"/>
                <a:cs typeface="Times New Roman"/>
              </a:rPr>
              <a:t>Amélioration</a:t>
            </a:r>
            <a:r>
              <a:rPr dirty="0">
                <a:latin typeface="Times New Roman"/>
                <a:cs typeface="Times New Roman"/>
              </a:rPr>
              <a:t> de </a:t>
            </a:r>
            <a:r>
              <a:rPr err="1">
                <a:latin typeface="Times New Roman"/>
                <a:cs typeface="Times New Roman"/>
              </a:rPr>
              <a:t>l'intégrité</a:t>
            </a:r>
            <a:r>
              <a:rPr dirty="0">
                <a:latin typeface="Times New Roman"/>
                <a:cs typeface="Times New Roman"/>
              </a:rPr>
              <a:t> des qualifications des </a:t>
            </a:r>
            <a:r>
              <a:rPr err="1">
                <a:latin typeface="Times New Roman"/>
                <a:cs typeface="Times New Roman"/>
              </a:rPr>
              <a:t>établissements</a:t>
            </a:r>
            <a:r>
              <a:rPr dirty="0">
                <a:latin typeface="Times New Roman"/>
                <a:cs typeface="Times New Roman"/>
              </a:rPr>
              <a:t> (publics et </a:t>
            </a:r>
            <a:r>
              <a:rPr err="1">
                <a:latin typeface="Times New Roman"/>
                <a:cs typeface="Times New Roman"/>
              </a:rPr>
              <a:t>privés</a:t>
            </a:r>
            <a:r>
              <a:rPr dirty="0">
                <a:latin typeface="Times New Roman"/>
                <a:cs typeface="Times New Roman"/>
              </a:rPr>
              <a:t>) qui </a:t>
            </a:r>
            <a:r>
              <a:rPr err="1">
                <a:latin typeface="Times New Roman"/>
                <a:cs typeface="Times New Roman"/>
              </a:rPr>
              <a:t>respectent</a:t>
            </a:r>
            <a:r>
              <a:rPr dirty="0">
                <a:latin typeface="Times New Roman"/>
                <a:cs typeface="Times New Roman"/>
              </a:rPr>
              <a:t> les </a:t>
            </a:r>
            <a:r>
              <a:rPr err="1">
                <a:latin typeface="Times New Roman"/>
                <a:cs typeface="Times New Roman"/>
              </a:rPr>
              <a:t>normes</a:t>
            </a:r>
            <a:r>
              <a:rPr dirty="0">
                <a:latin typeface="Times New Roman"/>
                <a:cs typeface="Times New Roman"/>
              </a:rPr>
              <a:t> et les </a:t>
            </a:r>
            <a:r>
              <a:rPr err="1">
                <a:latin typeface="Times New Roman"/>
                <a:cs typeface="Times New Roman"/>
              </a:rPr>
              <a:t>paramètres</a:t>
            </a:r>
            <a:r>
              <a:rPr dirty="0">
                <a:latin typeface="Times New Roman"/>
                <a:cs typeface="Times New Roman"/>
              </a:rPr>
              <a:t> </a:t>
            </a:r>
            <a:r>
              <a:rPr err="1">
                <a:latin typeface="Times New Roman"/>
                <a:cs typeface="Times New Roman"/>
              </a:rPr>
              <a:t>d'assurance</a:t>
            </a:r>
            <a:r>
              <a:rPr dirty="0">
                <a:latin typeface="Times New Roman"/>
                <a:cs typeface="Times New Roman"/>
              </a:rPr>
              <a:t> de la </a:t>
            </a:r>
            <a:r>
              <a:rPr err="1">
                <a:latin typeface="Times New Roman"/>
                <a:cs typeface="Times New Roman"/>
              </a:rPr>
              <a:t>qualité</a:t>
            </a:r>
            <a:endParaRPr>
              <a:latin typeface="Times New Roman"/>
              <a:cs typeface="Times New Roman"/>
            </a:endParaRPr>
          </a:p>
          <a:p>
            <a:pPr>
              <a:defRPr sz="1600">
                <a:latin typeface="Times New Roman" panose="02020603050405020304" pitchFamily="18" charset="0"/>
                <a:cs typeface="Times New Roman" panose="02020603050405020304" pitchFamily="18" charset="0"/>
              </a:defRPr>
            </a:pPr>
            <a:r>
              <a:rPr dirty="0">
                <a:latin typeface="Times New Roman"/>
                <a:cs typeface="Times New Roman"/>
              </a:rPr>
              <a:t>Non-reconnaissance et abandon des </a:t>
            </a:r>
            <a:r>
              <a:rPr dirty="0" err="1">
                <a:latin typeface="Times New Roman"/>
                <a:cs typeface="Times New Roman"/>
              </a:rPr>
              <a:t>programmes</a:t>
            </a:r>
            <a:r>
              <a:rPr dirty="0">
                <a:latin typeface="Times New Roman"/>
                <a:cs typeface="Times New Roman"/>
              </a:rPr>
              <a:t> </a:t>
            </a:r>
            <a:r>
              <a:rPr dirty="0" err="1">
                <a:latin typeface="Times New Roman"/>
                <a:cs typeface="Times New Roman"/>
              </a:rPr>
              <a:t>d'apprentissage</a:t>
            </a:r>
            <a:r>
              <a:rPr dirty="0">
                <a:latin typeface="Times New Roman"/>
                <a:cs typeface="Times New Roman"/>
              </a:rPr>
              <a:t> qui ne </a:t>
            </a:r>
            <a:r>
              <a:rPr dirty="0" err="1">
                <a:latin typeface="Times New Roman"/>
                <a:cs typeface="Times New Roman"/>
              </a:rPr>
              <a:t>répondent</a:t>
            </a:r>
            <a:r>
              <a:rPr dirty="0">
                <a:latin typeface="Times New Roman"/>
                <a:cs typeface="Times New Roman"/>
              </a:rPr>
              <a:t> pas à la </a:t>
            </a:r>
            <a:r>
              <a:rPr dirty="0" err="1">
                <a:latin typeface="Times New Roman"/>
                <a:cs typeface="Times New Roman"/>
              </a:rPr>
              <a:t>norme</a:t>
            </a:r>
            <a:r>
              <a:rPr dirty="0">
                <a:latin typeface="Times New Roman"/>
                <a:cs typeface="Times New Roman"/>
              </a:rPr>
              <a:t> et à </a:t>
            </a:r>
            <a:r>
              <a:rPr dirty="0" err="1">
                <a:latin typeface="Times New Roman"/>
                <a:cs typeface="Times New Roman"/>
              </a:rPr>
              <a:t>l'assurance</a:t>
            </a:r>
            <a:r>
              <a:rPr dirty="0">
                <a:latin typeface="Times New Roman"/>
                <a:cs typeface="Times New Roman"/>
              </a:rPr>
              <a:t> de la </a:t>
            </a:r>
            <a:r>
              <a:rPr dirty="0" err="1">
                <a:latin typeface="Times New Roman"/>
                <a:cs typeface="Times New Roman"/>
              </a:rPr>
              <a:t>qualité</a:t>
            </a:r>
            <a:endParaRPr sz="1600" dirty="0">
              <a:latin typeface="Times New Roman"/>
              <a:cs typeface="Times New Roman"/>
            </a:endParaRPr>
          </a:p>
        </p:txBody>
      </p:sp>
      <p:sp>
        <p:nvSpPr>
          <p:cNvPr id="3" name="TextBox 2">
            <a:extLst>
              <a:ext uri="{FF2B5EF4-FFF2-40B4-BE49-F238E27FC236}">
                <a16:creationId xmlns:a16="http://schemas.microsoft.com/office/drawing/2014/main" id="{BBD4D09B-1E5E-426D-60DB-D8D39E706D79}"/>
              </a:ext>
            </a:extLst>
          </p:cNvPr>
          <p:cNvSpPr txBox="1"/>
          <p:nvPr/>
        </p:nvSpPr>
        <p:spPr>
          <a:xfrm>
            <a:off x="2329150" y="-1"/>
            <a:ext cx="8557753" cy="523220"/>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Incidence du CNC sur l’assurance de la qualité</a:t>
            </a:r>
            <a:endParaRPr sz="2800">
              <a:solidFill>
                <a:srgbClr val="002060"/>
              </a:solidFill>
              <a:latin typeface="Times New Roman" panose="02020603050405020304" pitchFamily="18" charset="0"/>
              <a:cs typeface="Times New Roman" panose="02020603050405020304" pitchFamily="18" charset="0"/>
            </a:endParaRPr>
          </a:p>
        </p:txBody>
      </p:sp>
      <p:pic>
        <p:nvPicPr>
          <p:cNvPr id="4" name="Picture 3" descr="A gold medal with blue ribbons  Description automatically generated">
            <a:extLst>
              <a:ext uri="{FF2B5EF4-FFF2-40B4-BE49-F238E27FC236}">
                <a16:creationId xmlns:a16="http://schemas.microsoft.com/office/drawing/2014/main" id="{48A3E6E7-FBB6-1886-DCC2-6C329590B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839" y="970386"/>
            <a:ext cx="4156634" cy="5887614"/>
          </a:xfrm>
          <a:prstGeom prst="rect">
            <a:avLst/>
          </a:prstGeom>
        </p:spPr>
      </p:pic>
    </p:spTree>
    <p:extLst>
      <p:ext uri="{BB962C8B-B14F-4D97-AF65-F5344CB8AC3E}">
        <p14:creationId xmlns:p14="http://schemas.microsoft.com/office/powerpoint/2010/main" val="233689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sp>
        <p:nvSpPr>
          <p:cNvPr id="5" name="Content Placeholder 4">
            <a:extLst>
              <a:ext uri="{FF2B5EF4-FFF2-40B4-BE49-F238E27FC236}">
                <a16:creationId xmlns:a16="http://schemas.microsoft.com/office/drawing/2014/main" id="{D0A05EA7-922F-AEC2-03C5-A47D26503145}"/>
              </a:ext>
            </a:extLst>
          </p:cNvPr>
          <p:cNvSpPr>
            <a:spLocks noGrp="1"/>
          </p:cNvSpPr>
          <p:nvPr>
            <p:ph sz="half" idx="1"/>
          </p:nvPr>
        </p:nvSpPr>
        <p:spPr>
          <a:xfrm>
            <a:off x="6319520" y="1968698"/>
            <a:ext cx="5105400" cy="4046022"/>
          </a:xfrm>
        </p:spPr>
        <p:txBody>
          <a:bodyPr>
            <a:normAutofit/>
          </a:bodyPr>
          <a:lstStyle/>
          <a:p>
            <a:pPr algn="just"/>
            <a:r>
              <a:t>Facilitation de l'élaboration de la politique nationale sur la reconnaissance des acquis (RPL) et du système de transfert de crédits et d'accumulation (CATS), qui favorisent la progression de l'apprenant, l'inclusivité et l'apprentissage tout au long de la vie</a:t>
            </a:r>
          </a:p>
          <a:p>
            <a:pPr algn="just"/>
            <a:endParaRPr/>
          </a:p>
          <a:p>
            <a:pPr algn="just"/>
            <a:r>
              <a:t>Le CATS a permis le transfert d'étudiants d'un établissement d'enseignement supérieur à un autre en Zambie pour diverses raisons.</a:t>
            </a:r>
          </a:p>
        </p:txBody>
      </p:sp>
      <p:pic>
        <p:nvPicPr>
          <p:cNvPr id="10" name="Picture 9">
            <a:extLst>
              <a:ext uri="{FF2B5EF4-FFF2-40B4-BE49-F238E27FC236}">
                <a16:creationId xmlns:a16="http://schemas.microsoft.com/office/drawing/2014/main" id="{093EA455-C311-57A4-72C8-2841778F9D69}"/>
              </a:ext>
            </a:extLst>
          </p:cNvPr>
          <p:cNvPicPr>
            <a:picLocks noChangeAspect="1"/>
          </p:cNvPicPr>
          <p:nvPr/>
        </p:nvPicPr>
        <p:blipFill>
          <a:blip r:embed="rId4"/>
          <a:stretch>
            <a:fillRect/>
          </a:stretch>
        </p:blipFill>
        <p:spPr>
          <a:xfrm>
            <a:off x="417358" y="1876808"/>
            <a:ext cx="5902162" cy="3954131"/>
          </a:xfrm>
          <a:prstGeom prst="rect">
            <a:avLst/>
          </a:prstGeom>
        </p:spPr>
      </p:pic>
      <p:sp>
        <p:nvSpPr>
          <p:cNvPr id="11" name="TextBox 10">
            <a:extLst>
              <a:ext uri="{FF2B5EF4-FFF2-40B4-BE49-F238E27FC236}">
                <a16:creationId xmlns:a16="http://schemas.microsoft.com/office/drawing/2014/main" id="{40949174-2FE6-DF98-A86B-79E3F3CB588A}"/>
              </a:ext>
            </a:extLst>
          </p:cNvPr>
          <p:cNvSpPr txBox="1"/>
          <p:nvPr/>
        </p:nvSpPr>
        <p:spPr>
          <a:xfrm>
            <a:off x="2329150" y="239072"/>
            <a:ext cx="8557753" cy="954107"/>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Incidence du CNC sur la reconnaissance de l’apprentissage antérieur et de l’apprentissage tout au long de la vie</a:t>
            </a:r>
            <a:endParaRPr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84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pic>
        <p:nvPicPr>
          <p:cNvPr id="11" name="Picture 10">
            <a:extLst>
              <a:ext uri="{FF2B5EF4-FFF2-40B4-BE49-F238E27FC236}">
                <a16:creationId xmlns:a16="http://schemas.microsoft.com/office/drawing/2014/main" id="{FAE9C4CF-5E4D-FF10-54C3-8A2DB094C686}"/>
              </a:ext>
            </a:extLst>
          </p:cNvPr>
          <p:cNvPicPr>
            <a:picLocks noChangeAspect="1"/>
          </p:cNvPicPr>
          <p:nvPr/>
        </p:nvPicPr>
        <p:blipFill>
          <a:blip r:embed="rId4"/>
          <a:stretch>
            <a:fillRect/>
          </a:stretch>
        </p:blipFill>
        <p:spPr>
          <a:xfrm>
            <a:off x="6830290" y="1300781"/>
            <a:ext cx="4829897" cy="4788966"/>
          </a:xfrm>
          <a:prstGeom prst="rect">
            <a:avLst/>
          </a:prstGeom>
        </p:spPr>
      </p:pic>
      <p:sp>
        <p:nvSpPr>
          <p:cNvPr id="3" name="TextBox 2">
            <a:extLst>
              <a:ext uri="{FF2B5EF4-FFF2-40B4-BE49-F238E27FC236}">
                <a16:creationId xmlns:a16="http://schemas.microsoft.com/office/drawing/2014/main" id="{C188D7BF-3F1E-C6DC-1B46-3958C39E8835}"/>
              </a:ext>
            </a:extLst>
          </p:cNvPr>
          <p:cNvSpPr txBox="1"/>
          <p:nvPr/>
        </p:nvSpPr>
        <p:spPr>
          <a:xfrm>
            <a:off x="2329150" y="239072"/>
            <a:ext cx="8557753" cy="954107"/>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Impact du CNC sur la mobilité et la portabilité Qualifications zambiennes</a:t>
            </a:r>
            <a:endParaRPr sz="2800">
              <a:solidFill>
                <a:srgbClr val="002060"/>
              </a:solidFill>
              <a:latin typeface="Times New Roman" panose="02020603050405020304" pitchFamily="18" charset="0"/>
              <a:cs typeface="Times New Roman" panose="02020603050405020304" pitchFamily="18" charset="0"/>
            </a:endParaRPr>
          </a:p>
        </p:txBody>
      </p:sp>
      <p:sp>
        <p:nvSpPr>
          <p:cNvPr id="4" name="Content Placeholder 4">
            <a:extLst>
              <a:ext uri="{FF2B5EF4-FFF2-40B4-BE49-F238E27FC236}">
                <a16:creationId xmlns:a16="http://schemas.microsoft.com/office/drawing/2014/main" id="{52766F0D-D99B-F067-8909-9E89A413A243}"/>
              </a:ext>
            </a:extLst>
          </p:cNvPr>
          <p:cNvSpPr>
            <a:spLocks noGrp="1"/>
          </p:cNvSpPr>
          <p:nvPr>
            <p:ph sz="half" idx="1"/>
          </p:nvPr>
        </p:nvSpPr>
        <p:spPr>
          <a:xfrm>
            <a:off x="914400" y="1435176"/>
            <a:ext cx="5608320" cy="5067224"/>
          </a:xfrm>
        </p:spPr>
        <p:txBody>
          <a:bodyPr>
            <a:normAutofit lnSpcReduction="10000"/>
          </a:bodyPr>
          <a:lstStyle/>
          <a:p>
            <a:pPr algn="just">
              <a:defRPr>
                <a:latin typeface="Times New Roman" panose="02020603050405020304" pitchFamily="18" charset="0"/>
                <a:cs typeface="Times New Roman" panose="02020603050405020304" pitchFamily="18" charset="0"/>
              </a:defRPr>
            </a:pPr>
            <a:r>
              <a:t>Le CNC a facilité la portabilité et la mobilité des qualifications zambiennes vers le reste du monde</a:t>
            </a:r>
          </a:p>
          <a:p>
            <a:pPr algn="just"/>
            <a:endParaRPr>
              <a:latin typeface="Times New Roman" panose="02020603050405020304" pitchFamily="18" charset="0"/>
              <a:cs typeface="Times New Roman" panose="02020603050405020304" pitchFamily="18" charset="0"/>
            </a:endParaRPr>
          </a:p>
          <a:p>
            <a:pPr algn="just">
              <a:defRPr>
                <a:latin typeface="Times New Roman" panose="02020603050405020304" pitchFamily="18" charset="0"/>
                <a:cs typeface="Times New Roman" panose="02020603050405020304" pitchFamily="18" charset="0"/>
              </a:defRPr>
            </a:pPr>
            <a:r>
              <a:t>Il a créé un ensemble cohérent de normes à travers lesquelles les qualifications zambiennes peuvent être mesurées et reconnues au niveau international. </a:t>
            </a:r>
          </a:p>
          <a:p>
            <a:pPr algn="just"/>
            <a:endParaRPr>
              <a:latin typeface="Times New Roman" panose="02020603050405020304" pitchFamily="18" charset="0"/>
              <a:cs typeface="Times New Roman" panose="02020603050405020304" pitchFamily="18" charset="0"/>
            </a:endParaRPr>
          </a:p>
          <a:p>
            <a:pPr algn="just">
              <a:defRPr>
                <a:latin typeface="Times New Roman" panose="02020603050405020304" pitchFamily="18" charset="0"/>
                <a:cs typeface="Times New Roman" panose="02020603050405020304" pitchFamily="18" charset="0"/>
              </a:defRPr>
            </a:pPr>
            <a:r>
              <a:t>Le CNC a instillé la confiance dans les autorités compétentes étrangères dans le traitement de la reconnaissance des qualifications zambiennes qui ont fait l'objet d'un processus d'assurance qualité et sont enregistrées dans le cadre</a:t>
            </a: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08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3020" y="0"/>
            <a:ext cx="2769450" cy="1101289"/>
          </a:xfrm>
          <a:prstGeom prst="rect">
            <a:avLst/>
          </a:prstGeom>
        </p:spPr>
      </p:pic>
      <p:sp>
        <p:nvSpPr>
          <p:cNvPr id="6" name="TextBox 5">
            <a:extLst>
              <a:ext uri="{FF2B5EF4-FFF2-40B4-BE49-F238E27FC236}">
                <a16:creationId xmlns:a16="http://schemas.microsoft.com/office/drawing/2014/main" id="{DC5DDD6D-0DEB-D398-6A25-5F9205BA5DB7}"/>
              </a:ext>
            </a:extLst>
          </p:cNvPr>
          <p:cNvSpPr txBox="1"/>
          <p:nvPr/>
        </p:nvSpPr>
        <p:spPr>
          <a:xfrm>
            <a:off x="2166397" y="199014"/>
            <a:ext cx="8026400" cy="646331"/>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600" b="1">
                <a:solidFill>
                  <a:srgbClr val="002060"/>
                </a:solidFill>
                <a:latin typeface="Arial" panose="020B0604020202020204" pitchFamily="34" charset="0"/>
                <a:cs typeface="Arial" panose="020B0604020202020204" pitchFamily="34" charset="0"/>
              </a:defRPr>
            </a:pPr>
            <a:r>
              <a:t>Présentation générale</a:t>
            </a:r>
            <a:endParaRPr sz="3600">
              <a:solidFill>
                <a:srgbClr val="002060"/>
              </a:solidFill>
              <a:latin typeface="Arial" panose="020B0604020202020204" pitchFamily="34" charset="0"/>
              <a:cs typeface="Arial" panose="020B0604020202020204" pitchFamily="34" charset="0"/>
            </a:endParaRPr>
          </a:p>
        </p:txBody>
      </p:sp>
      <p:sp>
        <p:nvSpPr>
          <p:cNvPr id="10" name="Content Placeholder 8">
            <a:extLst>
              <a:ext uri="{FF2B5EF4-FFF2-40B4-BE49-F238E27FC236}">
                <a16:creationId xmlns:a16="http://schemas.microsoft.com/office/drawing/2014/main" id="{E5278D9D-B0B0-86A9-F9A1-9BF148E186EF}"/>
              </a:ext>
            </a:extLst>
          </p:cNvPr>
          <p:cNvSpPr txBox="1">
            <a:spLocks/>
          </p:cNvSpPr>
          <p:nvPr/>
        </p:nvSpPr>
        <p:spPr>
          <a:xfrm>
            <a:off x="798244" y="845345"/>
            <a:ext cx="9739744" cy="4914608"/>
          </a:xfrm>
          <a:prstGeom prst="rect">
            <a:avLst/>
          </a:prstGeom>
        </p:spPr>
        <p:txBody>
          <a:bodyPr vert="horz" lIns="91440" tIns="45720" rIns="91440" bIns="4572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cap="all" baseline="0">
                <a:solidFill>
                  <a:schemeClr val="tx2"/>
                </a:solidFill>
                <a:latin typeface="+mj-lt"/>
                <a:ea typeface="+mn-ea"/>
                <a:cs typeface="Arial" panose="020B0604020202020204" pitchFamily="34" charset="0"/>
              </a:defRPr>
            </a:lvl1pPr>
            <a:lvl2pPr marL="377190" indent="0" algn="ctr" defTabSz="914400" rtl="0" eaLnBrk="1" latinLnBrk="0" hangingPunct="1">
              <a:lnSpc>
                <a:spcPct val="90000"/>
              </a:lnSpc>
              <a:spcBef>
                <a:spcPts val="500"/>
              </a:spcBef>
              <a:buFont typeface="Arial" panose="020B0604020202020204" pitchFamily="34" charset="0"/>
              <a:buNone/>
              <a:defRPr sz="1650" kern="1200">
                <a:solidFill>
                  <a:schemeClr val="tx1">
                    <a:lumMod val="75000"/>
                    <a:lumOff val="25000"/>
                  </a:schemeClr>
                </a:solidFill>
                <a:latin typeface="+mn-lt"/>
                <a:ea typeface="+mn-ea"/>
                <a:cs typeface="+mn-cs"/>
              </a:defRPr>
            </a:lvl2pPr>
            <a:lvl3pPr marL="754380" indent="0" algn="ctr" defTabSz="914400" rtl="0" eaLnBrk="1" latinLnBrk="0" hangingPunct="1">
              <a:lnSpc>
                <a:spcPct val="90000"/>
              </a:lnSpc>
              <a:spcBef>
                <a:spcPts val="500"/>
              </a:spcBef>
              <a:buFont typeface="Arial" panose="020B0604020202020204" pitchFamily="34" charset="0"/>
              <a:buNone/>
              <a:defRPr sz="1485" kern="1200">
                <a:solidFill>
                  <a:schemeClr val="tx1">
                    <a:lumMod val="75000"/>
                    <a:lumOff val="25000"/>
                  </a:schemeClr>
                </a:solidFill>
                <a:latin typeface="+mn-lt"/>
                <a:ea typeface="+mn-ea"/>
                <a:cs typeface="+mn-cs"/>
              </a:defRPr>
            </a:lvl3pPr>
            <a:lvl4pPr marL="1131570" indent="0" algn="ctr" defTabSz="914400" rtl="0" eaLnBrk="1" latinLnBrk="0" hangingPunct="1">
              <a:lnSpc>
                <a:spcPct val="90000"/>
              </a:lnSpc>
              <a:spcBef>
                <a:spcPts val="500"/>
              </a:spcBef>
              <a:buFont typeface="Arial" panose="020B0604020202020204" pitchFamily="34" charset="0"/>
              <a:buNone/>
              <a:defRPr sz="1320" kern="1200">
                <a:solidFill>
                  <a:schemeClr val="tx1">
                    <a:lumMod val="75000"/>
                    <a:lumOff val="25000"/>
                  </a:schemeClr>
                </a:solidFill>
                <a:latin typeface="+mn-lt"/>
                <a:ea typeface="+mn-ea"/>
                <a:cs typeface="+mn-cs"/>
              </a:defRPr>
            </a:lvl4pPr>
            <a:lvl5pPr marL="1508760" indent="0" algn="ctr" defTabSz="914400" rtl="0" eaLnBrk="1" latinLnBrk="0" hangingPunct="1">
              <a:lnSpc>
                <a:spcPct val="90000"/>
              </a:lnSpc>
              <a:spcBef>
                <a:spcPts val="500"/>
              </a:spcBef>
              <a:buFont typeface="Arial" panose="020B0604020202020204" pitchFamily="34" charset="0"/>
              <a:buNone/>
              <a:defRPr sz="1320" kern="1200">
                <a:solidFill>
                  <a:schemeClr val="tx1">
                    <a:lumMod val="75000"/>
                    <a:lumOff val="25000"/>
                  </a:schemeClr>
                </a:solidFill>
                <a:latin typeface="+mn-lt"/>
                <a:ea typeface="+mn-ea"/>
                <a:cs typeface="+mn-cs"/>
              </a:defRPr>
            </a:lvl5pPr>
            <a:lvl6pPr marL="188595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6pPr>
            <a:lvl7pPr marL="226314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7pPr>
            <a:lvl8pPr marL="264033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8pPr>
            <a:lvl9pPr marL="301752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9pPr>
          </a:lstStyle>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Brief sur la Zambie</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Chronologie de ZAQA</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Contexte et justification de l'étude</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Objectifs du CNC</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Théories d’ancrage pour l’étude sur le CNC</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Questions de recherche</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Objectifs de recherche</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Méthodologie de recherche</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Constatations </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État de l’éducation avant le CNC</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Impact du CNC sur l'éducation, la formation et l'emploi</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Compréhension et perception du CNC par les parties prenantes</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Limites de la recherche</a:t>
            </a:r>
          </a:p>
          <a:p>
            <a:pPr marL="171450" indent="-171450" algn="just">
              <a:buFont typeface="Wingdings" panose="05000000000000000000" pitchFamily="2" charset="2"/>
              <a:buChar char="Ø"/>
              <a:defRPr sz="2000" cap="none">
                <a:latin typeface="Times New Roman" panose="02020603050405020304" pitchFamily="18" charset="0"/>
                <a:cs typeface="Times New Roman" panose="02020603050405020304" pitchFamily="18" charset="0"/>
              </a:defRPr>
            </a:pPr>
            <a:r>
              <a:t>  Recommandation et voie à suivre</a:t>
            </a:r>
            <a:endParaRPr sz="2000" cap="none">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971A4E6-C29E-39E1-D20B-B8E32CF17C18}"/>
              </a:ext>
            </a:extLst>
          </p:cNvPr>
          <p:cNvPicPr>
            <a:picLocks noChangeAspect="1"/>
          </p:cNvPicPr>
          <p:nvPr/>
        </p:nvPicPr>
        <p:blipFill>
          <a:blip r:embed="rId3">
            <a:alphaModFix amt="85000"/>
          </a:blip>
          <a:stretch>
            <a:fillRect/>
          </a:stretch>
        </p:blipFill>
        <p:spPr>
          <a:xfrm rot="10800000">
            <a:off x="0" y="5902035"/>
            <a:ext cx="798244" cy="955963"/>
          </a:xfrm>
          <a:prstGeom prst="rect">
            <a:avLst/>
          </a:prstGeom>
        </p:spPr>
      </p:pic>
      <p:pic>
        <p:nvPicPr>
          <p:cNvPr id="4" name="Picture 3">
            <a:extLst>
              <a:ext uri="{FF2B5EF4-FFF2-40B4-BE49-F238E27FC236}">
                <a16:creationId xmlns:a16="http://schemas.microsoft.com/office/drawing/2014/main" id="{10FF0F4E-8615-2528-90A4-B261FE24EADB}"/>
              </a:ext>
            </a:extLst>
          </p:cNvPr>
          <p:cNvPicPr>
            <a:picLocks noChangeAspect="1"/>
          </p:cNvPicPr>
          <p:nvPr/>
        </p:nvPicPr>
        <p:blipFill>
          <a:blip r:embed="rId3">
            <a:alphaModFix amt="85000"/>
          </a:blip>
          <a:stretch>
            <a:fillRect/>
          </a:stretch>
        </p:blipFill>
        <p:spPr>
          <a:xfrm>
            <a:off x="10945090" y="-1"/>
            <a:ext cx="1246909" cy="1658259"/>
          </a:xfrm>
          <a:prstGeom prst="rect">
            <a:avLst/>
          </a:prstGeom>
        </p:spPr>
      </p:pic>
    </p:spTree>
    <p:extLst>
      <p:ext uri="{BB962C8B-B14F-4D97-AF65-F5344CB8AC3E}">
        <p14:creationId xmlns:p14="http://schemas.microsoft.com/office/powerpoint/2010/main" val="1031577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7004" y="131470"/>
            <a:ext cx="2272146" cy="969819"/>
          </a:xfrm>
          <a:prstGeom prst="rect">
            <a:avLst/>
          </a:prstGeom>
        </p:spPr>
      </p:pic>
      <p:pic>
        <p:nvPicPr>
          <p:cNvPr id="7" name="Picture 6">
            <a:extLst>
              <a:ext uri="{FF2B5EF4-FFF2-40B4-BE49-F238E27FC236}">
                <a16:creationId xmlns:a16="http://schemas.microsoft.com/office/drawing/2014/main" id="{34F392C9-0B25-FDC3-01B6-8FF7E4BF65BA}"/>
              </a:ext>
            </a:extLst>
          </p:cNvPr>
          <p:cNvPicPr>
            <a:picLocks noChangeAspect="1"/>
          </p:cNvPicPr>
          <p:nvPr/>
        </p:nvPicPr>
        <p:blipFill>
          <a:blip r:embed="rId3">
            <a:alphaModFix amt="85000"/>
          </a:blip>
          <a:stretch>
            <a:fillRect/>
          </a:stretch>
        </p:blipFill>
        <p:spPr>
          <a:xfrm>
            <a:off x="11194473" y="-1"/>
            <a:ext cx="997527" cy="1326607"/>
          </a:xfrm>
          <a:prstGeom prst="rect">
            <a:avLst/>
          </a:prstGeom>
        </p:spPr>
      </p:pic>
      <p:pic>
        <p:nvPicPr>
          <p:cNvPr id="8" name="Picture 7">
            <a:extLst>
              <a:ext uri="{FF2B5EF4-FFF2-40B4-BE49-F238E27FC236}">
                <a16:creationId xmlns:a16="http://schemas.microsoft.com/office/drawing/2014/main" id="{733A788B-216B-1A52-F789-A41E35D71BD5}"/>
              </a:ext>
            </a:extLst>
          </p:cNvPr>
          <p:cNvPicPr>
            <a:picLocks noChangeAspect="1"/>
          </p:cNvPicPr>
          <p:nvPr/>
        </p:nvPicPr>
        <p:blipFill>
          <a:blip r:embed="rId3">
            <a:alphaModFix amt="85000"/>
          </a:blip>
          <a:stretch>
            <a:fillRect/>
          </a:stretch>
        </p:blipFill>
        <p:spPr>
          <a:xfrm rot="10800000">
            <a:off x="0" y="5746337"/>
            <a:ext cx="928255" cy="1111662"/>
          </a:xfrm>
          <a:prstGeom prst="rect">
            <a:avLst/>
          </a:prstGeom>
        </p:spPr>
      </p:pic>
      <p:grpSp>
        <p:nvGrpSpPr>
          <p:cNvPr id="6" name="Group 5">
            <a:extLst>
              <a:ext uri="{FF2B5EF4-FFF2-40B4-BE49-F238E27FC236}">
                <a16:creationId xmlns:a16="http://schemas.microsoft.com/office/drawing/2014/main" id="{137C8965-4EE4-8E05-123D-00A318460440}"/>
              </a:ext>
            </a:extLst>
          </p:cNvPr>
          <p:cNvGrpSpPr/>
          <p:nvPr/>
        </p:nvGrpSpPr>
        <p:grpSpPr>
          <a:xfrm>
            <a:off x="399857" y="1569663"/>
            <a:ext cx="11255644" cy="4923636"/>
            <a:chOff x="527704" y="1138215"/>
            <a:chExt cx="11255644" cy="4923636"/>
          </a:xfrm>
        </p:grpSpPr>
        <p:grpSp>
          <p:nvGrpSpPr>
            <p:cNvPr id="9" name="Group 8">
              <a:extLst>
                <a:ext uri="{FF2B5EF4-FFF2-40B4-BE49-F238E27FC236}">
                  <a16:creationId xmlns:a16="http://schemas.microsoft.com/office/drawing/2014/main" id="{977DC2B7-BDF2-4F4E-E4F5-6D8F957515CB}"/>
                </a:ext>
              </a:extLst>
            </p:cNvPr>
            <p:cNvGrpSpPr/>
            <p:nvPr/>
          </p:nvGrpSpPr>
          <p:grpSpPr>
            <a:xfrm>
              <a:off x="9184480" y="1296521"/>
              <a:ext cx="2598868" cy="4219992"/>
              <a:chOff x="9184480" y="1384407"/>
              <a:chExt cx="2598868" cy="4219992"/>
            </a:xfrm>
          </p:grpSpPr>
          <p:sp>
            <p:nvSpPr>
              <p:cNvPr id="68" name="Isosceles Triangle 67">
                <a:extLst>
                  <a:ext uri="{FF2B5EF4-FFF2-40B4-BE49-F238E27FC236}">
                    <a16:creationId xmlns:a16="http://schemas.microsoft.com/office/drawing/2014/main" id="{95CFC393-C061-8680-80CE-0EEE797B210D}"/>
                  </a:ext>
                </a:extLst>
              </p:cNvPr>
              <p:cNvSpPr/>
              <p:nvPr/>
            </p:nvSpPr>
            <p:spPr>
              <a:xfrm rot="5400000">
                <a:off x="9179368" y="1389519"/>
                <a:ext cx="74126" cy="639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5" name="Group 54">
                <a:extLst>
                  <a:ext uri="{FF2B5EF4-FFF2-40B4-BE49-F238E27FC236}">
                    <a16:creationId xmlns:a16="http://schemas.microsoft.com/office/drawing/2014/main" id="{1A37EA4F-0D22-F21E-6B45-3CD9DCFE535B}"/>
                  </a:ext>
                </a:extLst>
              </p:cNvPr>
              <p:cNvGrpSpPr/>
              <p:nvPr/>
            </p:nvGrpSpPr>
            <p:grpSpPr>
              <a:xfrm>
                <a:off x="9184480" y="3224508"/>
                <a:ext cx="2598868" cy="184666"/>
                <a:chOff x="7780809" y="439953"/>
                <a:chExt cx="2598868" cy="184666"/>
              </a:xfrm>
            </p:grpSpPr>
            <p:sp>
              <p:nvSpPr>
                <p:cNvPr id="61" name="TextBox 60">
                  <a:extLst>
                    <a:ext uri="{FF2B5EF4-FFF2-40B4-BE49-F238E27FC236}">
                      <a16:creationId xmlns:a16="http://schemas.microsoft.com/office/drawing/2014/main" id="{BEC01F09-E295-79D7-0603-92A7BECC9CBA}"/>
                    </a:ext>
                  </a:extLst>
                </p:cNvPr>
                <p:cNvSpPr txBox="1"/>
                <p:nvPr/>
              </p:nvSpPr>
              <p:spPr>
                <a:xfrm>
                  <a:off x="8114709" y="439953"/>
                  <a:ext cx="2264968" cy="184666"/>
                </a:xfrm>
                <a:prstGeom prst="rect">
                  <a:avLst/>
                </a:prstGeom>
                <a:noFill/>
              </p:spPr>
              <p:txBody>
                <a:bodyPr wrap="square" lIns="0" tIns="0" rIns="0" bIns="0">
                  <a:spAutoFit/>
                </a:bodyPr>
                <a:lstStyle/>
                <a:p>
                  <a:pPr>
                    <a:spcBef>
                      <a:spcPts val="600"/>
                    </a:spcBef>
                  </a:pPr>
                  <a:endParaRPr sz="1200">
                    <a:latin typeface="Georgia Pro Light" panose="02040302050405020303" pitchFamily="18" charset="0"/>
                  </a:endParaRPr>
                </a:p>
              </p:txBody>
            </p:sp>
            <p:sp>
              <p:nvSpPr>
                <p:cNvPr id="64" name="Isosceles Triangle 63">
                  <a:extLst>
                    <a:ext uri="{FF2B5EF4-FFF2-40B4-BE49-F238E27FC236}">
                      <a16:creationId xmlns:a16="http://schemas.microsoft.com/office/drawing/2014/main" id="{E714C130-F61A-F541-0624-D1C58658E6CD}"/>
                    </a:ext>
                  </a:extLst>
                </p:cNvPr>
                <p:cNvSpPr/>
                <p:nvPr/>
              </p:nvSpPr>
              <p:spPr>
                <a:xfrm rot="5400000">
                  <a:off x="7775697" y="538579"/>
                  <a:ext cx="74126" cy="639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6" name="Group 55">
                <a:extLst>
                  <a:ext uri="{FF2B5EF4-FFF2-40B4-BE49-F238E27FC236}">
                    <a16:creationId xmlns:a16="http://schemas.microsoft.com/office/drawing/2014/main" id="{F3DB4957-7D9B-E6DA-A8AC-C8FDE10814EE}"/>
                  </a:ext>
                </a:extLst>
              </p:cNvPr>
              <p:cNvGrpSpPr/>
              <p:nvPr/>
            </p:nvGrpSpPr>
            <p:grpSpPr>
              <a:xfrm>
                <a:off x="9184480" y="5158123"/>
                <a:ext cx="2598868" cy="446276"/>
                <a:chOff x="7780809" y="439953"/>
                <a:chExt cx="2598868" cy="446276"/>
              </a:xfrm>
            </p:grpSpPr>
            <p:sp>
              <p:nvSpPr>
                <p:cNvPr id="57" name="TextBox 56">
                  <a:extLst>
                    <a:ext uri="{FF2B5EF4-FFF2-40B4-BE49-F238E27FC236}">
                      <a16:creationId xmlns:a16="http://schemas.microsoft.com/office/drawing/2014/main" id="{FA46CB60-4C4C-95C1-E7C3-CC65E443B012}"/>
                    </a:ext>
                  </a:extLst>
                </p:cNvPr>
                <p:cNvSpPr txBox="1"/>
                <p:nvPr/>
              </p:nvSpPr>
              <p:spPr>
                <a:xfrm>
                  <a:off x="8114709" y="439953"/>
                  <a:ext cx="2264968" cy="446276"/>
                </a:xfrm>
                <a:prstGeom prst="rect">
                  <a:avLst/>
                </a:prstGeom>
                <a:noFill/>
              </p:spPr>
              <p:txBody>
                <a:bodyPr wrap="square" lIns="0" tIns="0" rIns="0" bIns="0">
                  <a:spAutoFit/>
                </a:bodyPr>
                <a:lstStyle/>
                <a:p>
                  <a:pPr>
                    <a:spcBef>
                      <a:spcPts val="600"/>
                    </a:spcBef>
                  </a:pPr>
                  <a:endParaRPr sz="1200" b="1">
                    <a:latin typeface="Georgia" panose="02040502050405020303" pitchFamily="18" charset="0"/>
                  </a:endParaRPr>
                </a:p>
                <a:p>
                  <a:pPr>
                    <a:spcBef>
                      <a:spcPts val="600"/>
                    </a:spcBef>
                    <a:defRPr sz="1200">
                      <a:latin typeface="Georgia Pro Light" panose="02040302050405020303" pitchFamily="18" charset="0"/>
                    </a:defRPr>
                  </a:pPr>
                  <a:r>
                    <a:t>.</a:t>
                  </a:r>
                  <a:endParaRPr sz="1200">
                    <a:latin typeface="Georgia Pro Light" panose="02040302050405020303" pitchFamily="18" charset="0"/>
                  </a:endParaRPr>
                </a:p>
              </p:txBody>
            </p:sp>
            <p:sp>
              <p:nvSpPr>
                <p:cNvPr id="60" name="Isosceles Triangle 59">
                  <a:extLst>
                    <a:ext uri="{FF2B5EF4-FFF2-40B4-BE49-F238E27FC236}">
                      <a16:creationId xmlns:a16="http://schemas.microsoft.com/office/drawing/2014/main" id="{4930DF4C-A2F1-10AB-EE9E-F8FA7E7D8ADD}"/>
                    </a:ext>
                  </a:extLst>
                </p:cNvPr>
                <p:cNvSpPr/>
                <p:nvPr/>
              </p:nvSpPr>
              <p:spPr>
                <a:xfrm rot="5400000">
                  <a:off x="7775697" y="538579"/>
                  <a:ext cx="74126" cy="639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10" name="Group 9">
              <a:extLst>
                <a:ext uri="{FF2B5EF4-FFF2-40B4-BE49-F238E27FC236}">
                  <a16:creationId xmlns:a16="http://schemas.microsoft.com/office/drawing/2014/main" id="{5C2C16D6-8482-568B-CB3C-B15BA2E3F50A}"/>
                </a:ext>
              </a:extLst>
            </p:cNvPr>
            <p:cNvGrpSpPr/>
            <p:nvPr/>
          </p:nvGrpSpPr>
          <p:grpSpPr>
            <a:xfrm flipH="1">
              <a:off x="527704" y="1139107"/>
              <a:ext cx="11051315" cy="4922744"/>
              <a:chOff x="519000" y="1226993"/>
              <a:chExt cx="11051315" cy="4922744"/>
            </a:xfrm>
          </p:grpSpPr>
          <p:grpSp>
            <p:nvGrpSpPr>
              <p:cNvPr id="39" name="Group 38">
                <a:extLst>
                  <a:ext uri="{FF2B5EF4-FFF2-40B4-BE49-F238E27FC236}">
                    <a16:creationId xmlns:a16="http://schemas.microsoft.com/office/drawing/2014/main" id="{E96AAF21-EB90-9F55-C0B3-22CC36BCDF50}"/>
                  </a:ext>
                </a:extLst>
              </p:cNvPr>
              <p:cNvGrpSpPr/>
              <p:nvPr/>
            </p:nvGrpSpPr>
            <p:grpSpPr>
              <a:xfrm>
                <a:off x="8044766" y="1226993"/>
                <a:ext cx="3525549" cy="984885"/>
                <a:chOff x="6641095" y="376053"/>
                <a:chExt cx="3525549" cy="984885"/>
              </a:xfrm>
            </p:grpSpPr>
            <p:sp>
              <p:nvSpPr>
                <p:cNvPr id="50" name="TextBox 49">
                  <a:extLst>
                    <a:ext uri="{FF2B5EF4-FFF2-40B4-BE49-F238E27FC236}">
                      <a16:creationId xmlns:a16="http://schemas.microsoft.com/office/drawing/2014/main" id="{CDF51CE7-8E14-64AB-641E-B3D9EB2B1B24}"/>
                    </a:ext>
                  </a:extLst>
                </p:cNvPr>
                <p:cNvSpPr txBox="1"/>
                <p:nvPr/>
              </p:nvSpPr>
              <p:spPr>
                <a:xfrm>
                  <a:off x="6641095" y="376053"/>
                  <a:ext cx="3525549" cy="984885"/>
                </a:xfrm>
                <a:prstGeom prst="rect">
                  <a:avLst/>
                </a:prstGeom>
                <a:noFill/>
              </p:spPr>
              <p:txBody>
                <a:bodyPr wrap="square" lIns="0" tIns="0" rIns="0" bIns="0">
                  <a:spAutoFit/>
                </a:bodyPr>
                <a:lstStyle/>
                <a:p>
                  <a:pPr algn="just">
                    <a:spcBef>
                      <a:spcPts val="600"/>
                    </a:spcBef>
                  </a:pPr>
                  <a:r>
                    <a:rPr sz="1600">
                      <a:latin typeface="Times New Roman" panose="02020603050405020304" pitchFamily="18" charset="0"/>
                      <a:cs typeface="Times New Roman" panose="02020603050405020304" pitchFamily="18" charset="0"/>
                    </a:rPr>
                    <a:t>La plupart des parties prenantes ne comprennent pas de manière exhaustive le CNC et son rôle. Ils considèrent vaguement qu'il s'agit d'un instrument utilisé pour classer les qualifications.</a:t>
                  </a:r>
                  <a:endParaRPr sz="1200">
                    <a:latin typeface="Georgia Pro Light" panose="02040302050405020303" pitchFamily="18" charset="0"/>
                  </a:endParaRPr>
                </a:p>
              </p:txBody>
            </p:sp>
            <p:sp>
              <p:nvSpPr>
                <p:cNvPr id="53" name="Isosceles Triangle 52">
                  <a:extLst>
                    <a:ext uri="{FF2B5EF4-FFF2-40B4-BE49-F238E27FC236}">
                      <a16:creationId xmlns:a16="http://schemas.microsoft.com/office/drawing/2014/main" id="{570C1DB1-9F29-DC7B-FFE7-9BDA08047297}"/>
                    </a:ext>
                  </a:extLst>
                </p:cNvPr>
                <p:cNvSpPr/>
                <p:nvPr/>
              </p:nvSpPr>
              <p:spPr>
                <a:xfrm rot="5400000">
                  <a:off x="7775697" y="538579"/>
                  <a:ext cx="74126" cy="639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Group 39">
                <a:extLst>
                  <a:ext uri="{FF2B5EF4-FFF2-40B4-BE49-F238E27FC236}">
                    <a16:creationId xmlns:a16="http://schemas.microsoft.com/office/drawing/2014/main" id="{0F1181C2-5DED-C0A4-E3BB-8E524FBB0FD2}"/>
                  </a:ext>
                </a:extLst>
              </p:cNvPr>
              <p:cNvGrpSpPr/>
              <p:nvPr/>
            </p:nvGrpSpPr>
            <p:grpSpPr>
              <a:xfrm>
                <a:off x="519000" y="3318022"/>
                <a:ext cx="8729381" cy="2831715"/>
                <a:chOff x="-884671" y="533467"/>
                <a:chExt cx="8729381" cy="2831715"/>
              </a:xfrm>
            </p:grpSpPr>
            <p:sp>
              <p:nvSpPr>
                <p:cNvPr id="46" name="TextBox 45">
                  <a:extLst>
                    <a:ext uri="{FF2B5EF4-FFF2-40B4-BE49-F238E27FC236}">
                      <a16:creationId xmlns:a16="http://schemas.microsoft.com/office/drawing/2014/main" id="{8EE13A4A-7F13-7E92-0E06-9C298C40B8C9}"/>
                    </a:ext>
                  </a:extLst>
                </p:cNvPr>
                <p:cNvSpPr txBox="1"/>
                <p:nvPr/>
              </p:nvSpPr>
              <p:spPr>
                <a:xfrm>
                  <a:off x="-884671" y="1872466"/>
                  <a:ext cx="3392106" cy="1492716"/>
                </a:xfrm>
                <a:prstGeom prst="rect">
                  <a:avLst/>
                </a:prstGeom>
                <a:noFill/>
              </p:spPr>
              <p:txBody>
                <a:bodyPr wrap="square" lIns="0" tIns="0" rIns="0" bIns="0">
                  <a:spAutoFit/>
                </a:bodyPr>
                <a:lstStyle/>
                <a:p>
                  <a:pPr algn="r">
                    <a:spcBef>
                      <a:spcPts val="600"/>
                    </a:spcBef>
                  </a:pPr>
                  <a:endParaRPr sz="1200" b="1">
                    <a:latin typeface="Georgia" panose="02040502050405020303" pitchFamily="18" charset="0"/>
                  </a:endParaRPr>
                </a:p>
                <a:p>
                  <a:pPr algn="just">
                    <a:spcBef>
                      <a:spcPts val="600"/>
                    </a:spcBef>
                    <a:defRPr sz="1600">
                      <a:latin typeface="Times New Roman" panose="02020603050405020304" pitchFamily="18" charset="0"/>
                      <a:cs typeface="Times New Roman" panose="02020603050405020304" pitchFamily="18" charset="0"/>
                    </a:defRPr>
                  </a:pPr>
                  <a:r>
                    <a:t>La direction des établissements d’enseignement et de formation a indiqué que le CNC avait eu une incidence sur les politiques d’inscription grâce à la promotion de la reconnaissance des acquis antérieurs.</a:t>
                  </a:r>
                  <a:endParaRPr sz="1200">
                    <a:latin typeface="Georgia Pro Light" panose="02040302050405020303" pitchFamily="18" charset="0"/>
                  </a:endParaRPr>
                </a:p>
              </p:txBody>
            </p:sp>
            <p:sp>
              <p:nvSpPr>
                <p:cNvPr id="49" name="Isosceles Triangle 48">
                  <a:extLst>
                    <a:ext uri="{FF2B5EF4-FFF2-40B4-BE49-F238E27FC236}">
                      <a16:creationId xmlns:a16="http://schemas.microsoft.com/office/drawing/2014/main" id="{235F1711-57F6-0F70-8BB6-5B1C2382F107}"/>
                    </a:ext>
                  </a:extLst>
                </p:cNvPr>
                <p:cNvSpPr/>
                <p:nvPr/>
              </p:nvSpPr>
              <p:spPr>
                <a:xfrm rot="5400000">
                  <a:off x="7775697" y="538579"/>
                  <a:ext cx="74126" cy="639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5" name="Isosceles Triangle 44">
                <a:extLst>
                  <a:ext uri="{FF2B5EF4-FFF2-40B4-BE49-F238E27FC236}">
                    <a16:creationId xmlns:a16="http://schemas.microsoft.com/office/drawing/2014/main" id="{9EC50DCE-4A96-668F-4CFF-A0ED8331CAD3}"/>
                  </a:ext>
                </a:extLst>
              </p:cNvPr>
              <p:cNvSpPr/>
              <p:nvPr/>
            </p:nvSpPr>
            <p:spPr>
              <a:xfrm rot="5400000">
                <a:off x="9179368" y="5256749"/>
                <a:ext cx="74126" cy="639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 name="Group 10">
              <a:extLst>
                <a:ext uri="{FF2B5EF4-FFF2-40B4-BE49-F238E27FC236}">
                  <a16:creationId xmlns:a16="http://schemas.microsoft.com/office/drawing/2014/main" id="{71BBECF2-FBBF-199E-75AD-4289AAB6B6E9}"/>
                </a:ext>
              </a:extLst>
            </p:cNvPr>
            <p:cNvGrpSpPr/>
            <p:nvPr/>
          </p:nvGrpSpPr>
          <p:grpSpPr>
            <a:xfrm>
              <a:off x="3913445" y="1138215"/>
              <a:ext cx="4271128" cy="4627756"/>
              <a:chOff x="3960436" y="1115122"/>
              <a:chExt cx="4271128" cy="4627756"/>
            </a:xfrm>
          </p:grpSpPr>
          <p:grpSp>
            <p:nvGrpSpPr>
              <p:cNvPr id="12" name="Group 11">
                <a:extLst>
                  <a:ext uri="{FF2B5EF4-FFF2-40B4-BE49-F238E27FC236}">
                    <a16:creationId xmlns:a16="http://schemas.microsoft.com/office/drawing/2014/main" id="{9B801115-4EEE-663A-F786-2EA37E38F5DF}"/>
                  </a:ext>
                </a:extLst>
              </p:cNvPr>
              <p:cNvGrpSpPr/>
              <p:nvPr/>
            </p:nvGrpSpPr>
            <p:grpSpPr>
              <a:xfrm>
                <a:off x="3960436" y="1115122"/>
                <a:ext cx="4271128" cy="4627756"/>
                <a:chOff x="3425072" y="535850"/>
                <a:chExt cx="5341857" cy="5787888"/>
              </a:xfrm>
            </p:grpSpPr>
            <p:sp>
              <p:nvSpPr>
                <p:cNvPr id="20" name="Freeform 23">
                  <a:extLst>
                    <a:ext uri="{FF2B5EF4-FFF2-40B4-BE49-F238E27FC236}">
                      <a16:creationId xmlns:a16="http://schemas.microsoft.com/office/drawing/2014/main" id="{D4AB5F81-AE3B-AE00-5E17-3224A11AB4F6}"/>
                    </a:ext>
                  </a:extLst>
                </p:cNvPr>
                <p:cNvSpPr>
                  <a:spLocks/>
                </p:cNvSpPr>
                <p:nvPr/>
              </p:nvSpPr>
              <p:spPr bwMode="auto">
                <a:xfrm>
                  <a:off x="4710365" y="535850"/>
                  <a:ext cx="2771270" cy="2458664"/>
                </a:xfrm>
                <a:custGeom>
                  <a:avLst/>
                  <a:gdLst>
                    <a:gd name="connsiteX0" fmla="*/ 1214790 w 2430744"/>
                    <a:gd name="connsiteY0" fmla="*/ 0 h 2156551"/>
                    <a:gd name="connsiteX1" fmla="*/ 2424716 w 2430744"/>
                    <a:gd name="connsiteY1" fmla="*/ 306365 h 2156551"/>
                    <a:gd name="connsiteX2" fmla="*/ 2430744 w 2430744"/>
                    <a:gd name="connsiteY2" fmla="*/ 310027 h 2156551"/>
                    <a:gd name="connsiteX3" fmla="*/ 1977342 w 2430744"/>
                    <a:gd name="connsiteY3" fmla="*/ 1094831 h 2156551"/>
                    <a:gd name="connsiteX4" fmla="*/ 1974832 w 2430744"/>
                    <a:gd name="connsiteY4" fmla="*/ 1094831 h 2156551"/>
                    <a:gd name="connsiteX5" fmla="*/ 1482028 w 2430744"/>
                    <a:gd name="connsiteY5" fmla="*/ 1508851 h 2156551"/>
                    <a:gd name="connsiteX6" fmla="*/ 1482072 w 2430744"/>
                    <a:gd name="connsiteY6" fmla="*/ 1508851 h 2156551"/>
                    <a:gd name="connsiteX7" fmla="*/ 1482072 w 2430744"/>
                    <a:gd name="connsiteY7" fmla="*/ 2156551 h 2156551"/>
                    <a:gd name="connsiteX8" fmla="*/ 948672 w 2430744"/>
                    <a:gd name="connsiteY8" fmla="*/ 2156551 h 2156551"/>
                    <a:gd name="connsiteX9" fmla="*/ 948672 w 2430744"/>
                    <a:gd name="connsiteY9" fmla="*/ 1508851 h 2156551"/>
                    <a:gd name="connsiteX10" fmla="*/ 946176 w 2430744"/>
                    <a:gd name="connsiteY10" fmla="*/ 1508851 h 2156551"/>
                    <a:gd name="connsiteX11" fmla="*/ 453372 w 2430744"/>
                    <a:gd name="connsiteY11" fmla="*/ 1094831 h 2156551"/>
                    <a:gd name="connsiteX12" fmla="*/ 452830 w 2430744"/>
                    <a:gd name="connsiteY12" fmla="*/ 1094831 h 2156551"/>
                    <a:gd name="connsiteX13" fmla="*/ 0 w 2430744"/>
                    <a:gd name="connsiteY13" fmla="*/ 309320 h 2156551"/>
                    <a:gd name="connsiteX14" fmla="*/ 4864 w 2430744"/>
                    <a:gd name="connsiteY14" fmla="*/ 306365 h 2156551"/>
                    <a:gd name="connsiteX15" fmla="*/ 1214790 w 2430744"/>
                    <a:gd name="connsiteY15" fmla="*/ 0 h 2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744" h="2156551">
                      <a:moveTo>
                        <a:pt x="1214790" y="0"/>
                      </a:moveTo>
                      <a:cubicBezTo>
                        <a:pt x="1652881" y="0"/>
                        <a:pt x="2065050" y="110982"/>
                        <a:pt x="2424716" y="306365"/>
                      </a:cubicBezTo>
                      <a:lnTo>
                        <a:pt x="2430744" y="310027"/>
                      </a:lnTo>
                      <a:lnTo>
                        <a:pt x="1977342" y="1094831"/>
                      </a:lnTo>
                      <a:lnTo>
                        <a:pt x="1974832" y="1094831"/>
                      </a:lnTo>
                      <a:lnTo>
                        <a:pt x="1482028" y="1508851"/>
                      </a:lnTo>
                      <a:lnTo>
                        <a:pt x="1482072" y="1508851"/>
                      </a:lnTo>
                      <a:lnTo>
                        <a:pt x="1482072" y="2156551"/>
                      </a:lnTo>
                      <a:lnTo>
                        <a:pt x="948672" y="2156551"/>
                      </a:lnTo>
                      <a:lnTo>
                        <a:pt x="948672" y="1508851"/>
                      </a:lnTo>
                      <a:lnTo>
                        <a:pt x="946176" y="1508851"/>
                      </a:lnTo>
                      <a:lnTo>
                        <a:pt x="453372" y="1094831"/>
                      </a:lnTo>
                      <a:lnTo>
                        <a:pt x="452830" y="1094831"/>
                      </a:lnTo>
                      <a:lnTo>
                        <a:pt x="0" y="309320"/>
                      </a:lnTo>
                      <a:lnTo>
                        <a:pt x="4864" y="306365"/>
                      </a:lnTo>
                      <a:cubicBezTo>
                        <a:pt x="364531" y="110982"/>
                        <a:pt x="776700" y="0"/>
                        <a:pt x="121479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a:p>
              </p:txBody>
            </p:sp>
            <p:sp>
              <p:nvSpPr>
                <p:cNvPr id="21" name="Rectangle 20">
                  <a:extLst>
                    <a:ext uri="{FF2B5EF4-FFF2-40B4-BE49-F238E27FC236}">
                      <a16:creationId xmlns:a16="http://schemas.microsoft.com/office/drawing/2014/main" id="{CF1BEE87-C011-49E0-0875-F35AB407997D}"/>
                    </a:ext>
                  </a:extLst>
                </p:cNvPr>
                <p:cNvSpPr/>
                <p:nvPr/>
              </p:nvSpPr>
              <p:spPr>
                <a:xfrm>
                  <a:off x="5791938" y="2256077"/>
                  <a:ext cx="608125" cy="73843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Trapezoid 21">
                  <a:extLst>
                    <a:ext uri="{FF2B5EF4-FFF2-40B4-BE49-F238E27FC236}">
                      <a16:creationId xmlns:a16="http://schemas.microsoft.com/office/drawing/2014/main" id="{30623369-4E89-DFCE-8C58-E853FC75F8CA}"/>
                    </a:ext>
                  </a:extLst>
                </p:cNvPr>
                <p:cNvSpPr/>
                <p:nvPr/>
              </p:nvSpPr>
              <p:spPr>
                <a:xfrm rot="10800000">
                  <a:off x="5227251" y="1784057"/>
                  <a:ext cx="1734603" cy="472020"/>
                </a:xfrm>
                <a:prstGeom prst="trapezoid">
                  <a:avLst>
                    <a:gd name="adj" fmla="val 1190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29">
                  <a:extLst>
                    <a:ext uri="{FF2B5EF4-FFF2-40B4-BE49-F238E27FC236}">
                      <a16:creationId xmlns:a16="http://schemas.microsoft.com/office/drawing/2014/main" id="{5F18CEDF-5290-4679-DC6F-A4AFC04759FB}"/>
                    </a:ext>
                  </a:extLst>
                </p:cNvPr>
                <p:cNvSpPr>
                  <a:spLocks/>
                </p:cNvSpPr>
                <p:nvPr/>
              </p:nvSpPr>
              <p:spPr bwMode="auto">
                <a:xfrm rot="18000000">
                  <a:off x="3268770" y="1368156"/>
                  <a:ext cx="2771269" cy="2458665"/>
                </a:xfrm>
                <a:custGeom>
                  <a:avLst/>
                  <a:gdLst>
                    <a:gd name="connsiteX0" fmla="*/ 1214790 w 2430744"/>
                    <a:gd name="connsiteY0" fmla="*/ 0 h 2156551"/>
                    <a:gd name="connsiteX1" fmla="*/ 2424716 w 2430744"/>
                    <a:gd name="connsiteY1" fmla="*/ 306365 h 2156551"/>
                    <a:gd name="connsiteX2" fmla="*/ 2430744 w 2430744"/>
                    <a:gd name="connsiteY2" fmla="*/ 310027 h 2156551"/>
                    <a:gd name="connsiteX3" fmla="*/ 1977342 w 2430744"/>
                    <a:gd name="connsiteY3" fmla="*/ 1094831 h 2156551"/>
                    <a:gd name="connsiteX4" fmla="*/ 1974832 w 2430744"/>
                    <a:gd name="connsiteY4" fmla="*/ 1094831 h 2156551"/>
                    <a:gd name="connsiteX5" fmla="*/ 1482028 w 2430744"/>
                    <a:gd name="connsiteY5" fmla="*/ 1508851 h 2156551"/>
                    <a:gd name="connsiteX6" fmla="*/ 1482072 w 2430744"/>
                    <a:gd name="connsiteY6" fmla="*/ 1508851 h 2156551"/>
                    <a:gd name="connsiteX7" fmla="*/ 1482072 w 2430744"/>
                    <a:gd name="connsiteY7" fmla="*/ 2156551 h 2156551"/>
                    <a:gd name="connsiteX8" fmla="*/ 948672 w 2430744"/>
                    <a:gd name="connsiteY8" fmla="*/ 2156551 h 2156551"/>
                    <a:gd name="connsiteX9" fmla="*/ 948672 w 2430744"/>
                    <a:gd name="connsiteY9" fmla="*/ 1508851 h 2156551"/>
                    <a:gd name="connsiteX10" fmla="*/ 946176 w 2430744"/>
                    <a:gd name="connsiteY10" fmla="*/ 1508851 h 2156551"/>
                    <a:gd name="connsiteX11" fmla="*/ 453372 w 2430744"/>
                    <a:gd name="connsiteY11" fmla="*/ 1094831 h 2156551"/>
                    <a:gd name="connsiteX12" fmla="*/ 452830 w 2430744"/>
                    <a:gd name="connsiteY12" fmla="*/ 1094831 h 2156551"/>
                    <a:gd name="connsiteX13" fmla="*/ 0 w 2430744"/>
                    <a:gd name="connsiteY13" fmla="*/ 309320 h 2156551"/>
                    <a:gd name="connsiteX14" fmla="*/ 4864 w 2430744"/>
                    <a:gd name="connsiteY14" fmla="*/ 306365 h 2156551"/>
                    <a:gd name="connsiteX15" fmla="*/ 1214790 w 2430744"/>
                    <a:gd name="connsiteY15" fmla="*/ 0 h 2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744" h="2156551">
                      <a:moveTo>
                        <a:pt x="1214790" y="0"/>
                      </a:moveTo>
                      <a:cubicBezTo>
                        <a:pt x="1652881" y="0"/>
                        <a:pt x="2065050" y="110982"/>
                        <a:pt x="2424716" y="306365"/>
                      </a:cubicBezTo>
                      <a:lnTo>
                        <a:pt x="2430744" y="310027"/>
                      </a:lnTo>
                      <a:lnTo>
                        <a:pt x="1977342" y="1094831"/>
                      </a:lnTo>
                      <a:lnTo>
                        <a:pt x="1974832" y="1094831"/>
                      </a:lnTo>
                      <a:lnTo>
                        <a:pt x="1482028" y="1508851"/>
                      </a:lnTo>
                      <a:lnTo>
                        <a:pt x="1482072" y="1508851"/>
                      </a:lnTo>
                      <a:lnTo>
                        <a:pt x="1482072" y="2156551"/>
                      </a:lnTo>
                      <a:lnTo>
                        <a:pt x="948672" y="2156551"/>
                      </a:lnTo>
                      <a:lnTo>
                        <a:pt x="948672" y="1508851"/>
                      </a:lnTo>
                      <a:lnTo>
                        <a:pt x="946176" y="1508851"/>
                      </a:lnTo>
                      <a:lnTo>
                        <a:pt x="453372" y="1094831"/>
                      </a:lnTo>
                      <a:lnTo>
                        <a:pt x="452830" y="1094831"/>
                      </a:lnTo>
                      <a:lnTo>
                        <a:pt x="0" y="309320"/>
                      </a:lnTo>
                      <a:lnTo>
                        <a:pt x="4864" y="306365"/>
                      </a:lnTo>
                      <a:cubicBezTo>
                        <a:pt x="364531" y="110982"/>
                        <a:pt x="776700" y="0"/>
                        <a:pt x="1214790"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a:p>
              </p:txBody>
            </p:sp>
            <p:sp>
              <p:nvSpPr>
                <p:cNvPr id="24" name="Rectangle 23">
                  <a:extLst>
                    <a:ext uri="{FF2B5EF4-FFF2-40B4-BE49-F238E27FC236}">
                      <a16:creationId xmlns:a16="http://schemas.microsoft.com/office/drawing/2014/main" id="{EE37C005-524E-17A6-11AE-15A11C6E969B}"/>
                    </a:ext>
                  </a:extLst>
                </p:cNvPr>
                <p:cNvSpPr/>
                <p:nvPr/>
              </p:nvSpPr>
              <p:spPr>
                <a:xfrm rot="18000000">
                  <a:off x="5095223" y="2658326"/>
                  <a:ext cx="608124" cy="73843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Trapezoid 24">
                  <a:extLst>
                    <a:ext uri="{FF2B5EF4-FFF2-40B4-BE49-F238E27FC236}">
                      <a16:creationId xmlns:a16="http://schemas.microsoft.com/office/drawing/2014/main" id="{33727974-29D3-5C46-58BD-F2BA9BA2E8E5}"/>
                    </a:ext>
                  </a:extLst>
                </p:cNvPr>
                <p:cNvSpPr/>
                <p:nvPr/>
              </p:nvSpPr>
              <p:spPr>
                <a:xfrm rot="7200000">
                  <a:off x="4007115" y="2490174"/>
                  <a:ext cx="1734603" cy="472021"/>
                </a:xfrm>
                <a:prstGeom prst="trapezoid">
                  <a:avLst>
                    <a:gd name="adj" fmla="val 1190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34">
                  <a:extLst>
                    <a:ext uri="{FF2B5EF4-FFF2-40B4-BE49-F238E27FC236}">
                      <a16:creationId xmlns:a16="http://schemas.microsoft.com/office/drawing/2014/main" id="{DEF8FEE7-5C6C-7071-FE03-5001B98B7244}"/>
                    </a:ext>
                  </a:extLst>
                </p:cNvPr>
                <p:cNvSpPr>
                  <a:spLocks/>
                </p:cNvSpPr>
                <p:nvPr/>
              </p:nvSpPr>
              <p:spPr bwMode="auto">
                <a:xfrm rot="14400000">
                  <a:off x="3268770" y="3032767"/>
                  <a:ext cx="2771269" cy="2458665"/>
                </a:xfrm>
                <a:custGeom>
                  <a:avLst/>
                  <a:gdLst>
                    <a:gd name="connsiteX0" fmla="*/ 1214790 w 2430744"/>
                    <a:gd name="connsiteY0" fmla="*/ 0 h 2156551"/>
                    <a:gd name="connsiteX1" fmla="*/ 2424716 w 2430744"/>
                    <a:gd name="connsiteY1" fmla="*/ 306365 h 2156551"/>
                    <a:gd name="connsiteX2" fmla="*/ 2430744 w 2430744"/>
                    <a:gd name="connsiteY2" fmla="*/ 310027 h 2156551"/>
                    <a:gd name="connsiteX3" fmla="*/ 1977342 w 2430744"/>
                    <a:gd name="connsiteY3" fmla="*/ 1094831 h 2156551"/>
                    <a:gd name="connsiteX4" fmla="*/ 1974832 w 2430744"/>
                    <a:gd name="connsiteY4" fmla="*/ 1094831 h 2156551"/>
                    <a:gd name="connsiteX5" fmla="*/ 1482028 w 2430744"/>
                    <a:gd name="connsiteY5" fmla="*/ 1508851 h 2156551"/>
                    <a:gd name="connsiteX6" fmla="*/ 1482072 w 2430744"/>
                    <a:gd name="connsiteY6" fmla="*/ 1508851 h 2156551"/>
                    <a:gd name="connsiteX7" fmla="*/ 1482072 w 2430744"/>
                    <a:gd name="connsiteY7" fmla="*/ 2156551 h 2156551"/>
                    <a:gd name="connsiteX8" fmla="*/ 948672 w 2430744"/>
                    <a:gd name="connsiteY8" fmla="*/ 2156551 h 2156551"/>
                    <a:gd name="connsiteX9" fmla="*/ 948672 w 2430744"/>
                    <a:gd name="connsiteY9" fmla="*/ 1508851 h 2156551"/>
                    <a:gd name="connsiteX10" fmla="*/ 946176 w 2430744"/>
                    <a:gd name="connsiteY10" fmla="*/ 1508851 h 2156551"/>
                    <a:gd name="connsiteX11" fmla="*/ 453372 w 2430744"/>
                    <a:gd name="connsiteY11" fmla="*/ 1094831 h 2156551"/>
                    <a:gd name="connsiteX12" fmla="*/ 452830 w 2430744"/>
                    <a:gd name="connsiteY12" fmla="*/ 1094831 h 2156551"/>
                    <a:gd name="connsiteX13" fmla="*/ 0 w 2430744"/>
                    <a:gd name="connsiteY13" fmla="*/ 309320 h 2156551"/>
                    <a:gd name="connsiteX14" fmla="*/ 4864 w 2430744"/>
                    <a:gd name="connsiteY14" fmla="*/ 306365 h 2156551"/>
                    <a:gd name="connsiteX15" fmla="*/ 1214790 w 2430744"/>
                    <a:gd name="connsiteY15" fmla="*/ 0 h 2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744" h="2156551">
                      <a:moveTo>
                        <a:pt x="1214790" y="0"/>
                      </a:moveTo>
                      <a:cubicBezTo>
                        <a:pt x="1652881" y="0"/>
                        <a:pt x="2065050" y="110982"/>
                        <a:pt x="2424716" y="306365"/>
                      </a:cubicBezTo>
                      <a:lnTo>
                        <a:pt x="2430744" y="310027"/>
                      </a:lnTo>
                      <a:lnTo>
                        <a:pt x="1977342" y="1094831"/>
                      </a:lnTo>
                      <a:lnTo>
                        <a:pt x="1974832" y="1094831"/>
                      </a:lnTo>
                      <a:lnTo>
                        <a:pt x="1482028" y="1508851"/>
                      </a:lnTo>
                      <a:lnTo>
                        <a:pt x="1482072" y="1508851"/>
                      </a:lnTo>
                      <a:lnTo>
                        <a:pt x="1482072" y="2156551"/>
                      </a:lnTo>
                      <a:lnTo>
                        <a:pt x="948672" y="2156551"/>
                      </a:lnTo>
                      <a:lnTo>
                        <a:pt x="948672" y="1508851"/>
                      </a:lnTo>
                      <a:lnTo>
                        <a:pt x="946176" y="1508851"/>
                      </a:lnTo>
                      <a:lnTo>
                        <a:pt x="453372" y="1094831"/>
                      </a:lnTo>
                      <a:lnTo>
                        <a:pt x="452830" y="1094831"/>
                      </a:lnTo>
                      <a:lnTo>
                        <a:pt x="0" y="309320"/>
                      </a:lnTo>
                      <a:lnTo>
                        <a:pt x="4864" y="306365"/>
                      </a:lnTo>
                      <a:cubicBezTo>
                        <a:pt x="364531" y="110982"/>
                        <a:pt x="776700" y="0"/>
                        <a:pt x="121479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a:p>
              </p:txBody>
            </p:sp>
            <p:sp>
              <p:nvSpPr>
                <p:cNvPr id="27" name="Rectangle 26">
                  <a:extLst>
                    <a:ext uri="{FF2B5EF4-FFF2-40B4-BE49-F238E27FC236}">
                      <a16:creationId xmlns:a16="http://schemas.microsoft.com/office/drawing/2014/main" id="{8E1325BC-8A22-8047-1193-8CD7EBED0714}"/>
                    </a:ext>
                  </a:extLst>
                </p:cNvPr>
                <p:cNvSpPr/>
                <p:nvPr/>
              </p:nvSpPr>
              <p:spPr>
                <a:xfrm rot="14400000">
                  <a:off x="5095223" y="3462825"/>
                  <a:ext cx="608124" cy="73843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Trapezoid 27">
                  <a:extLst>
                    <a:ext uri="{FF2B5EF4-FFF2-40B4-BE49-F238E27FC236}">
                      <a16:creationId xmlns:a16="http://schemas.microsoft.com/office/drawing/2014/main" id="{06A9EC52-1461-E2BB-BB66-BCAF63176881}"/>
                    </a:ext>
                  </a:extLst>
                </p:cNvPr>
                <p:cNvSpPr/>
                <p:nvPr/>
              </p:nvSpPr>
              <p:spPr>
                <a:xfrm rot="3600000">
                  <a:off x="4008563" y="3899901"/>
                  <a:ext cx="1734603" cy="472021"/>
                </a:xfrm>
                <a:prstGeom prst="trapezoid">
                  <a:avLst>
                    <a:gd name="adj" fmla="val 1190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reeform 39">
                  <a:extLst>
                    <a:ext uri="{FF2B5EF4-FFF2-40B4-BE49-F238E27FC236}">
                      <a16:creationId xmlns:a16="http://schemas.microsoft.com/office/drawing/2014/main" id="{BA1C376E-B2A3-7546-FA46-739E99CAFD38}"/>
                    </a:ext>
                  </a:extLst>
                </p:cNvPr>
                <p:cNvSpPr>
                  <a:spLocks/>
                </p:cNvSpPr>
                <p:nvPr/>
              </p:nvSpPr>
              <p:spPr bwMode="auto">
                <a:xfrm rot="10800000">
                  <a:off x="4710365" y="3865074"/>
                  <a:ext cx="2771270" cy="2458664"/>
                </a:xfrm>
                <a:custGeom>
                  <a:avLst/>
                  <a:gdLst>
                    <a:gd name="connsiteX0" fmla="*/ 1214790 w 2430744"/>
                    <a:gd name="connsiteY0" fmla="*/ 0 h 2156551"/>
                    <a:gd name="connsiteX1" fmla="*/ 2424716 w 2430744"/>
                    <a:gd name="connsiteY1" fmla="*/ 306365 h 2156551"/>
                    <a:gd name="connsiteX2" fmla="*/ 2430744 w 2430744"/>
                    <a:gd name="connsiteY2" fmla="*/ 310027 h 2156551"/>
                    <a:gd name="connsiteX3" fmla="*/ 1977342 w 2430744"/>
                    <a:gd name="connsiteY3" fmla="*/ 1094831 h 2156551"/>
                    <a:gd name="connsiteX4" fmla="*/ 1974832 w 2430744"/>
                    <a:gd name="connsiteY4" fmla="*/ 1094831 h 2156551"/>
                    <a:gd name="connsiteX5" fmla="*/ 1482028 w 2430744"/>
                    <a:gd name="connsiteY5" fmla="*/ 1508851 h 2156551"/>
                    <a:gd name="connsiteX6" fmla="*/ 1482072 w 2430744"/>
                    <a:gd name="connsiteY6" fmla="*/ 1508851 h 2156551"/>
                    <a:gd name="connsiteX7" fmla="*/ 1482072 w 2430744"/>
                    <a:gd name="connsiteY7" fmla="*/ 2156551 h 2156551"/>
                    <a:gd name="connsiteX8" fmla="*/ 948672 w 2430744"/>
                    <a:gd name="connsiteY8" fmla="*/ 2156551 h 2156551"/>
                    <a:gd name="connsiteX9" fmla="*/ 948672 w 2430744"/>
                    <a:gd name="connsiteY9" fmla="*/ 1508851 h 2156551"/>
                    <a:gd name="connsiteX10" fmla="*/ 946176 w 2430744"/>
                    <a:gd name="connsiteY10" fmla="*/ 1508851 h 2156551"/>
                    <a:gd name="connsiteX11" fmla="*/ 453372 w 2430744"/>
                    <a:gd name="connsiteY11" fmla="*/ 1094831 h 2156551"/>
                    <a:gd name="connsiteX12" fmla="*/ 452830 w 2430744"/>
                    <a:gd name="connsiteY12" fmla="*/ 1094831 h 2156551"/>
                    <a:gd name="connsiteX13" fmla="*/ 0 w 2430744"/>
                    <a:gd name="connsiteY13" fmla="*/ 309320 h 2156551"/>
                    <a:gd name="connsiteX14" fmla="*/ 4864 w 2430744"/>
                    <a:gd name="connsiteY14" fmla="*/ 306365 h 2156551"/>
                    <a:gd name="connsiteX15" fmla="*/ 1214790 w 2430744"/>
                    <a:gd name="connsiteY15" fmla="*/ 0 h 2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744" h="2156551">
                      <a:moveTo>
                        <a:pt x="1214790" y="0"/>
                      </a:moveTo>
                      <a:cubicBezTo>
                        <a:pt x="1652881" y="0"/>
                        <a:pt x="2065050" y="110982"/>
                        <a:pt x="2424716" y="306365"/>
                      </a:cubicBezTo>
                      <a:lnTo>
                        <a:pt x="2430744" y="310027"/>
                      </a:lnTo>
                      <a:lnTo>
                        <a:pt x="1977342" y="1094831"/>
                      </a:lnTo>
                      <a:lnTo>
                        <a:pt x="1974832" y="1094831"/>
                      </a:lnTo>
                      <a:lnTo>
                        <a:pt x="1482028" y="1508851"/>
                      </a:lnTo>
                      <a:lnTo>
                        <a:pt x="1482072" y="1508851"/>
                      </a:lnTo>
                      <a:lnTo>
                        <a:pt x="1482072" y="2156551"/>
                      </a:lnTo>
                      <a:lnTo>
                        <a:pt x="948672" y="2156551"/>
                      </a:lnTo>
                      <a:lnTo>
                        <a:pt x="948672" y="1508851"/>
                      </a:lnTo>
                      <a:lnTo>
                        <a:pt x="946176" y="1508851"/>
                      </a:lnTo>
                      <a:lnTo>
                        <a:pt x="453372" y="1094831"/>
                      </a:lnTo>
                      <a:lnTo>
                        <a:pt x="452830" y="1094831"/>
                      </a:lnTo>
                      <a:lnTo>
                        <a:pt x="0" y="309320"/>
                      </a:lnTo>
                      <a:lnTo>
                        <a:pt x="4864" y="306365"/>
                      </a:lnTo>
                      <a:cubicBezTo>
                        <a:pt x="364531" y="110982"/>
                        <a:pt x="776700" y="0"/>
                        <a:pt x="1214790"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a:p>
              </p:txBody>
            </p:sp>
            <p:sp>
              <p:nvSpPr>
                <p:cNvPr id="30" name="Rectangle 29">
                  <a:extLst>
                    <a:ext uri="{FF2B5EF4-FFF2-40B4-BE49-F238E27FC236}">
                      <a16:creationId xmlns:a16="http://schemas.microsoft.com/office/drawing/2014/main" id="{D0955257-A34D-6DA9-4F6D-8415521692FD}"/>
                    </a:ext>
                  </a:extLst>
                </p:cNvPr>
                <p:cNvSpPr/>
                <p:nvPr/>
              </p:nvSpPr>
              <p:spPr>
                <a:xfrm rot="10800000">
                  <a:off x="5791938" y="3865074"/>
                  <a:ext cx="608125" cy="73843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Trapezoid 30">
                  <a:extLst>
                    <a:ext uri="{FF2B5EF4-FFF2-40B4-BE49-F238E27FC236}">
                      <a16:creationId xmlns:a16="http://schemas.microsoft.com/office/drawing/2014/main" id="{F7838153-626D-DEAD-3789-2446DED897B7}"/>
                    </a:ext>
                  </a:extLst>
                </p:cNvPr>
                <p:cNvSpPr/>
                <p:nvPr/>
              </p:nvSpPr>
              <p:spPr>
                <a:xfrm>
                  <a:off x="5230147" y="4603511"/>
                  <a:ext cx="1734603" cy="472020"/>
                </a:xfrm>
                <a:prstGeom prst="trapezoid">
                  <a:avLst>
                    <a:gd name="adj" fmla="val 1190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Freeform 44">
                  <a:extLst>
                    <a:ext uri="{FF2B5EF4-FFF2-40B4-BE49-F238E27FC236}">
                      <a16:creationId xmlns:a16="http://schemas.microsoft.com/office/drawing/2014/main" id="{11CE3045-8AE9-78E5-B46F-B0BB9B1BF265}"/>
                    </a:ext>
                  </a:extLst>
                </p:cNvPr>
                <p:cNvSpPr>
                  <a:spLocks/>
                </p:cNvSpPr>
                <p:nvPr/>
              </p:nvSpPr>
              <p:spPr bwMode="auto">
                <a:xfrm rot="7200000">
                  <a:off x="6151962" y="3032767"/>
                  <a:ext cx="2771269" cy="2458665"/>
                </a:xfrm>
                <a:custGeom>
                  <a:avLst/>
                  <a:gdLst>
                    <a:gd name="connsiteX0" fmla="*/ 1214790 w 2430744"/>
                    <a:gd name="connsiteY0" fmla="*/ 0 h 2156551"/>
                    <a:gd name="connsiteX1" fmla="*/ 2424716 w 2430744"/>
                    <a:gd name="connsiteY1" fmla="*/ 306365 h 2156551"/>
                    <a:gd name="connsiteX2" fmla="*/ 2430744 w 2430744"/>
                    <a:gd name="connsiteY2" fmla="*/ 310027 h 2156551"/>
                    <a:gd name="connsiteX3" fmla="*/ 1977342 w 2430744"/>
                    <a:gd name="connsiteY3" fmla="*/ 1094831 h 2156551"/>
                    <a:gd name="connsiteX4" fmla="*/ 1974832 w 2430744"/>
                    <a:gd name="connsiteY4" fmla="*/ 1094831 h 2156551"/>
                    <a:gd name="connsiteX5" fmla="*/ 1482028 w 2430744"/>
                    <a:gd name="connsiteY5" fmla="*/ 1508851 h 2156551"/>
                    <a:gd name="connsiteX6" fmla="*/ 1482072 w 2430744"/>
                    <a:gd name="connsiteY6" fmla="*/ 1508851 h 2156551"/>
                    <a:gd name="connsiteX7" fmla="*/ 1482072 w 2430744"/>
                    <a:gd name="connsiteY7" fmla="*/ 2156551 h 2156551"/>
                    <a:gd name="connsiteX8" fmla="*/ 948672 w 2430744"/>
                    <a:gd name="connsiteY8" fmla="*/ 2156551 h 2156551"/>
                    <a:gd name="connsiteX9" fmla="*/ 948672 w 2430744"/>
                    <a:gd name="connsiteY9" fmla="*/ 1508851 h 2156551"/>
                    <a:gd name="connsiteX10" fmla="*/ 946176 w 2430744"/>
                    <a:gd name="connsiteY10" fmla="*/ 1508851 h 2156551"/>
                    <a:gd name="connsiteX11" fmla="*/ 453372 w 2430744"/>
                    <a:gd name="connsiteY11" fmla="*/ 1094831 h 2156551"/>
                    <a:gd name="connsiteX12" fmla="*/ 452830 w 2430744"/>
                    <a:gd name="connsiteY12" fmla="*/ 1094831 h 2156551"/>
                    <a:gd name="connsiteX13" fmla="*/ 0 w 2430744"/>
                    <a:gd name="connsiteY13" fmla="*/ 309320 h 2156551"/>
                    <a:gd name="connsiteX14" fmla="*/ 4864 w 2430744"/>
                    <a:gd name="connsiteY14" fmla="*/ 306365 h 2156551"/>
                    <a:gd name="connsiteX15" fmla="*/ 1214790 w 2430744"/>
                    <a:gd name="connsiteY15" fmla="*/ 0 h 2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744" h="2156551">
                      <a:moveTo>
                        <a:pt x="1214790" y="0"/>
                      </a:moveTo>
                      <a:cubicBezTo>
                        <a:pt x="1652881" y="0"/>
                        <a:pt x="2065050" y="110982"/>
                        <a:pt x="2424716" y="306365"/>
                      </a:cubicBezTo>
                      <a:lnTo>
                        <a:pt x="2430744" y="310027"/>
                      </a:lnTo>
                      <a:lnTo>
                        <a:pt x="1977342" y="1094831"/>
                      </a:lnTo>
                      <a:lnTo>
                        <a:pt x="1974832" y="1094831"/>
                      </a:lnTo>
                      <a:lnTo>
                        <a:pt x="1482028" y="1508851"/>
                      </a:lnTo>
                      <a:lnTo>
                        <a:pt x="1482072" y="1508851"/>
                      </a:lnTo>
                      <a:lnTo>
                        <a:pt x="1482072" y="2156551"/>
                      </a:lnTo>
                      <a:lnTo>
                        <a:pt x="948672" y="2156551"/>
                      </a:lnTo>
                      <a:lnTo>
                        <a:pt x="948672" y="1508851"/>
                      </a:lnTo>
                      <a:lnTo>
                        <a:pt x="946176" y="1508851"/>
                      </a:lnTo>
                      <a:lnTo>
                        <a:pt x="453372" y="1094831"/>
                      </a:lnTo>
                      <a:lnTo>
                        <a:pt x="452830" y="1094831"/>
                      </a:lnTo>
                      <a:lnTo>
                        <a:pt x="0" y="309320"/>
                      </a:lnTo>
                      <a:lnTo>
                        <a:pt x="4864" y="306365"/>
                      </a:lnTo>
                      <a:cubicBezTo>
                        <a:pt x="364531" y="110982"/>
                        <a:pt x="776700" y="0"/>
                        <a:pt x="1214790"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a:p>
              </p:txBody>
            </p:sp>
            <p:sp>
              <p:nvSpPr>
                <p:cNvPr id="33" name="Rectangle 32">
                  <a:extLst>
                    <a:ext uri="{FF2B5EF4-FFF2-40B4-BE49-F238E27FC236}">
                      <a16:creationId xmlns:a16="http://schemas.microsoft.com/office/drawing/2014/main" id="{81646C59-041C-7D1E-4E3A-B7204C83A89D}"/>
                    </a:ext>
                  </a:extLst>
                </p:cNvPr>
                <p:cNvSpPr/>
                <p:nvPr/>
              </p:nvSpPr>
              <p:spPr>
                <a:xfrm rot="7200000">
                  <a:off x="6488654" y="3462825"/>
                  <a:ext cx="608124" cy="73843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Trapezoid 33">
                  <a:extLst>
                    <a:ext uri="{FF2B5EF4-FFF2-40B4-BE49-F238E27FC236}">
                      <a16:creationId xmlns:a16="http://schemas.microsoft.com/office/drawing/2014/main" id="{27A867DE-473A-891E-230F-5021AECC42AD}"/>
                    </a:ext>
                  </a:extLst>
                </p:cNvPr>
                <p:cNvSpPr/>
                <p:nvPr/>
              </p:nvSpPr>
              <p:spPr>
                <a:xfrm rot="18000000">
                  <a:off x="6450283" y="3897393"/>
                  <a:ext cx="1734603" cy="472021"/>
                </a:xfrm>
                <a:prstGeom prst="trapezoid">
                  <a:avLst>
                    <a:gd name="adj" fmla="val 1190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49">
                  <a:extLst>
                    <a:ext uri="{FF2B5EF4-FFF2-40B4-BE49-F238E27FC236}">
                      <a16:creationId xmlns:a16="http://schemas.microsoft.com/office/drawing/2014/main" id="{DEE5BF0B-A573-D564-7B5D-A79E37C6CC7C}"/>
                    </a:ext>
                  </a:extLst>
                </p:cNvPr>
                <p:cNvSpPr>
                  <a:spLocks/>
                </p:cNvSpPr>
                <p:nvPr/>
              </p:nvSpPr>
              <p:spPr bwMode="auto">
                <a:xfrm rot="3600000">
                  <a:off x="6151962" y="1368156"/>
                  <a:ext cx="2771269" cy="2458665"/>
                </a:xfrm>
                <a:custGeom>
                  <a:avLst/>
                  <a:gdLst>
                    <a:gd name="connsiteX0" fmla="*/ 1214790 w 2430744"/>
                    <a:gd name="connsiteY0" fmla="*/ 0 h 2156551"/>
                    <a:gd name="connsiteX1" fmla="*/ 2424716 w 2430744"/>
                    <a:gd name="connsiteY1" fmla="*/ 306365 h 2156551"/>
                    <a:gd name="connsiteX2" fmla="*/ 2430744 w 2430744"/>
                    <a:gd name="connsiteY2" fmla="*/ 310027 h 2156551"/>
                    <a:gd name="connsiteX3" fmla="*/ 1977342 w 2430744"/>
                    <a:gd name="connsiteY3" fmla="*/ 1094831 h 2156551"/>
                    <a:gd name="connsiteX4" fmla="*/ 1974832 w 2430744"/>
                    <a:gd name="connsiteY4" fmla="*/ 1094831 h 2156551"/>
                    <a:gd name="connsiteX5" fmla="*/ 1482028 w 2430744"/>
                    <a:gd name="connsiteY5" fmla="*/ 1508851 h 2156551"/>
                    <a:gd name="connsiteX6" fmla="*/ 1482072 w 2430744"/>
                    <a:gd name="connsiteY6" fmla="*/ 1508851 h 2156551"/>
                    <a:gd name="connsiteX7" fmla="*/ 1482072 w 2430744"/>
                    <a:gd name="connsiteY7" fmla="*/ 2156551 h 2156551"/>
                    <a:gd name="connsiteX8" fmla="*/ 948672 w 2430744"/>
                    <a:gd name="connsiteY8" fmla="*/ 2156551 h 2156551"/>
                    <a:gd name="connsiteX9" fmla="*/ 948672 w 2430744"/>
                    <a:gd name="connsiteY9" fmla="*/ 1508851 h 2156551"/>
                    <a:gd name="connsiteX10" fmla="*/ 946176 w 2430744"/>
                    <a:gd name="connsiteY10" fmla="*/ 1508851 h 2156551"/>
                    <a:gd name="connsiteX11" fmla="*/ 453372 w 2430744"/>
                    <a:gd name="connsiteY11" fmla="*/ 1094831 h 2156551"/>
                    <a:gd name="connsiteX12" fmla="*/ 452830 w 2430744"/>
                    <a:gd name="connsiteY12" fmla="*/ 1094831 h 2156551"/>
                    <a:gd name="connsiteX13" fmla="*/ 0 w 2430744"/>
                    <a:gd name="connsiteY13" fmla="*/ 309320 h 2156551"/>
                    <a:gd name="connsiteX14" fmla="*/ 4864 w 2430744"/>
                    <a:gd name="connsiteY14" fmla="*/ 306365 h 2156551"/>
                    <a:gd name="connsiteX15" fmla="*/ 1214790 w 2430744"/>
                    <a:gd name="connsiteY15" fmla="*/ 0 h 2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744" h="2156551">
                      <a:moveTo>
                        <a:pt x="1214790" y="0"/>
                      </a:moveTo>
                      <a:cubicBezTo>
                        <a:pt x="1652881" y="0"/>
                        <a:pt x="2065050" y="110982"/>
                        <a:pt x="2424716" y="306365"/>
                      </a:cubicBezTo>
                      <a:lnTo>
                        <a:pt x="2430744" y="310027"/>
                      </a:lnTo>
                      <a:lnTo>
                        <a:pt x="1977342" y="1094831"/>
                      </a:lnTo>
                      <a:lnTo>
                        <a:pt x="1974832" y="1094831"/>
                      </a:lnTo>
                      <a:lnTo>
                        <a:pt x="1482028" y="1508851"/>
                      </a:lnTo>
                      <a:lnTo>
                        <a:pt x="1482072" y="1508851"/>
                      </a:lnTo>
                      <a:lnTo>
                        <a:pt x="1482072" y="2156551"/>
                      </a:lnTo>
                      <a:lnTo>
                        <a:pt x="948672" y="2156551"/>
                      </a:lnTo>
                      <a:lnTo>
                        <a:pt x="948672" y="1508851"/>
                      </a:lnTo>
                      <a:lnTo>
                        <a:pt x="946176" y="1508851"/>
                      </a:lnTo>
                      <a:lnTo>
                        <a:pt x="453372" y="1094831"/>
                      </a:lnTo>
                      <a:lnTo>
                        <a:pt x="452830" y="1094831"/>
                      </a:lnTo>
                      <a:lnTo>
                        <a:pt x="0" y="309320"/>
                      </a:lnTo>
                      <a:lnTo>
                        <a:pt x="4864" y="306365"/>
                      </a:lnTo>
                      <a:cubicBezTo>
                        <a:pt x="364531" y="110982"/>
                        <a:pt x="776700" y="0"/>
                        <a:pt x="121479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a:p>
              </p:txBody>
            </p:sp>
            <p:sp>
              <p:nvSpPr>
                <p:cNvPr id="36" name="Rectangle 35">
                  <a:extLst>
                    <a:ext uri="{FF2B5EF4-FFF2-40B4-BE49-F238E27FC236}">
                      <a16:creationId xmlns:a16="http://schemas.microsoft.com/office/drawing/2014/main" id="{ED7F183C-3E94-73A5-E1E6-98FFE1A02D20}"/>
                    </a:ext>
                  </a:extLst>
                </p:cNvPr>
                <p:cNvSpPr/>
                <p:nvPr/>
              </p:nvSpPr>
              <p:spPr>
                <a:xfrm rot="3600000">
                  <a:off x="6488654" y="2658326"/>
                  <a:ext cx="608124" cy="73843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Trapezoid 36">
                  <a:extLst>
                    <a:ext uri="{FF2B5EF4-FFF2-40B4-BE49-F238E27FC236}">
                      <a16:creationId xmlns:a16="http://schemas.microsoft.com/office/drawing/2014/main" id="{6EBBF748-201E-F8D2-72F3-E55BFB93BE40}"/>
                    </a:ext>
                  </a:extLst>
                </p:cNvPr>
                <p:cNvSpPr/>
                <p:nvPr/>
              </p:nvSpPr>
              <p:spPr>
                <a:xfrm rot="14400000">
                  <a:off x="6448835" y="2487666"/>
                  <a:ext cx="1734603" cy="472021"/>
                </a:xfrm>
                <a:prstGeom prst="trapezoid">
                  <a:avLst>
                    <a:gd name="adj" fmla="val 1190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37">
                  <a:extLst>
                    <a:ext uri="{FF2B5EF4-FFF2-40B4-BE49-F238E27FC236}">
                      <a16:creationId xmlns:a16="http://schemas.microsoft.com/office/drawing/2014/main" id="{DF613C88-AD76-95ED-3626-0A90471D8952}"/>
                    </a:ext>
                  </a:extLst>
                </p:cNvPr>
                <p:cNvSpPr/>
                <p:nvPr/>
              </p:nvSpPr>
              <p:spPr>
                <a:xfrm>
                  <a:off x="5382721" y="2716514"/>
                  <a:ext cx="1426560" cy="1426559"/>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7" name="Shape 3690">
                <a:extLst>
                  <a:ext uri="{FF2B5EF4-FFF2-40B4-BE49-F238E27FC236}">
                    <a16:creationId xmlns:a16="http://schemas.microsoft.com/office/drawing/2014/main" id="{AB0CB626-F67F-2FE8-F90C-E1BB78D97DB3}"/>
                  </a:ext>
                </a:extLst>
              </p:cNvPr>
              <p:cNvSpPr/>
              <p:nvPr/>
            </p:nvSpPr>
            <p:spPr>
              <a:xfrm>
                <a:off x="7489014" y="4157196"/>
                <a:ext cx="406003" cy="33222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endParaRPr>
                  <a:solidFill>
                    <a:prstClr val="black"/>
                  </a:solidFill>
                </a:endParaRPr>
              </a:p>
            </p:txBody>
          </p:sp>
        </p:grpSp>
      </p:grpSp>
      <p:sp>
        <p:nvSpPr>
          <p:cNvPr id="70" name="Oval 69">
            <a:extLst>
              <a:ext uri="{FF2B5EF4-FFF2-40B4-BE49-F238E27FC236}">
                <a16:creationId xmlns:a16="http://schemas.microsoft.com/office/drawing/2014/main" id="{737E0DFF-5463-F599-3E52-62483A659FC5}"/>
              </a:ext>
            </a:extLst>
          </p:cNvPr>
          <p:cNvSpPr/>
          <p:nvPr/>
        </p:nvSpPr>
        <p:spPr>
          <a:xfrm>
            <a:off x="5471976" y="3419122"/>
            <a:ext cx="916510" cy="923757"/>
          </a:xfrm>
          <a:custGeom>
            <a:avLst/>
            <a:gdLst>
              <a:gd name="connsiteX0" fmla="*/ 0 w 916510"/>
              <a:gd name="connsiteY0" fmla="*/ 461879 h 923757"/>
              <a:gd name="connsiteX1" fmla="*/ 458255 w 916510"/>
              <a:gd name="connsiteY1" fmla="*/ 0 h 923757"/>
              <a:gd name="connsiteX2" fmla="*/ 916510 w 916510"/>
              <a:gd name="connsiteY2" fmla="*/ 461879 h 923757"/>
              <a:gd name="connsiteX3" fmla="*/ 458255 w 916510"/>
              <a:gd name="connsiteY3" fmla="*/ 923758 h 923757"/>
              <a:gd name="connsiteX4" fmla="*/ 0 w 916510"/>
              <a:gd name="connsiteY4" fmla="*/ 461879 h 92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510" h="923757" fill="none" extrusionOk="0">
                <a:moveTo>
                  <a:pt x="0" y="461879"/>
                </a:moveTo>
                <a:cubicBezTo>
                  <a:pt x="20996" y="186834"/>
                  <a:pt x="258862" y="3543"/>
                  <a:pt x="458255" y="0"/>
                </a:cubicBezTo>
                <a:cubicBezTo>
                  <a:pt x="733820" y="38422"/>
                  <a:pt x="902132" y="206481"/>
                  <a:pt x="916510" y="461879"/>
                </a:cubicBezTo>
                <a:cubicBezTo>
                  <a:pt x="953374" y="722314"/>
                  <a:pt x="686900" y="912603"/>
                  <a:pt x="458255" y="923758"/>
                </a:cubicBezTo>
                <a:cubicBezTo>
                  <a:pt x="148979" y="940525"/>
                  <a:pt x="45328" y="655522"/>
                  <a:pt x="0" y="461879"/>
                </a:cubicBezTo>
                <a:close/>
              </a:path>
              <a:path w="916510" h="923757" stroke="0" extrusionOk="0">
                <a:moveTo>
                  <a:pt x="0" y="461879"/>
                </a:moveTo>
                <a:cubicBezTo>
                  <a:pt x="-33339" y="265282"/>
                  <a:pt x="157534" y="-19670"/>
                  <a:pt x="458255" y="0"/>
                </a:cubicBezTo>
                <a:cubicBezTo>
                  <a:pt x="776867" y="-9673"/>
                  <a:pt x="890171" y="254761"/>
                  <a:pt x="916510" y="461879"/>
                </a:cubicBezTo>
                <a:cubicBezTo>
                  <a:pt x="873726" y="731267"/>
                  <a:pt x="671457" y="970922"/>
                  <a:pt x="458255" y="923758"/>
                </a:cubicBezTo>
                <a:cubicBezTo>
                  <a:pt x="263927" y="885732"/>
                  <a:pt x="-20364" y="721639"/>
                  <a:pt x="0" y="461879"/>
                </a:cubicBezTo>
                <a:close/>
              </a:path>
            </a:pathLst>
          </a:custGeom>
          <a:solidFill>
            <a:srgbClr val="7030A0"/>
          </a:solidFill>
          <a:ln>
            <a:noFill/>
            <a:extLst>
              <a:ext uri="{C807C97D-BFC1-408E-A445-0C87EB9F89A2}">
                <ask:lineSketchStyleProps xmlns:ask="http://schemas.microsoft.com/office/drawing/2018/sketchyshapes" sd="98176570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CNC</a:t>
            </a:r>
          </a:p>
        </p:txBody>
      </p:sp>
      <p:sp>
        <p:nvSpPr>
          <p:cNvPr id="71" name="TextBox 70">
            <a:extLst>
              <a:ext uri="{FF2B5EF4-FFF2-40B4-BE49-F238E27FC236}">
                <a16:creationId xmlns:a16="http://schemas.microsoft.com/office/drawing/2014/main" id="{00CD4009-A893-86F3-C1B8-81394615814B}"/>
              </a:ext>
            </a:extLst>
          </p:cNvPr>
          <p:cNvSpPr txBox="1"/>
          <p:nvPr/>
        </p:nvSpPr>
        <p:spPr>
          <a:xfrm>
            <a:off x="2329150" y="239072"/>
            <a:ext cx="8557753" cy="954107"/>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Compréhension du CNC et perception de son impact par les parties prenantes</a:t>
            </a:r>
            <a:endParaRPr sz="2800">
              <a:solidFill>
                <a:srgbClr val="002060"/>
              </a:solidFill>
              <a:latin typeface="Times New Roman" panose="02020603050405020304" pitchFamily="18" charset="0"/>
              <a:cs typeface="Times New Roman" panose="02020603050405020304" pitchFamily="18" charset="0"/>
            </a:endParaRPr>
          </a:p>
        </p:txBody>
      </p:sp>
      <p:sp>
        <p:nvSpPr>
          <p:cNvPr id="74" name="Shape 3690">
            <a:extLst>
              <a:ext uri="{FF2B5EF4-FFF2-40B4-BE49-F238E27FC236}">
                <a16:creationId xmlns:a16="http://schemas.microsoft.com/office/drawing/2014/main" id="{D8D84099-9DB8-A922-3963-F42EAA8E168E}"/>
              </a:ext>
            </a:extLst>
          </p:cNvPr>
          <p:cNvSpPr/>
          <p:nvPr/>
        </p:nvSpPr>
        <p:spPr>
          <a:xfrm>
            <a:off x="4256168" y="4489776"/>
            <a:ext cx="406003" cy="33222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75" name="Shape 3690">
            <a:extLst>
              <a:ext uri="{FF2B5EF4-FFF2-40B4-BE49-F238E27FC236}">
                <a16:creationId xmlns:a16="http://schemas.microsoft.com/office/drawing/2014/main" id="{7CA4FE75-213B-8E19-E821-D441FB0E11E5}"/>
              </a:ext>
            </a:extLst>
          </p:cNvPr>
          <p:cNvSpPr/>
          <p:nvPr/>
        </p:nvSpPr>
        <p:spPr>
          <a:xfrm>
            <a:off x="5793319" y="2082452"/>
            <a:ext cx="406003" cy="33222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76" name="Shape 3690">
            <a:extLst>
              <a:ext uri="{FF2B5EF4-FFF2-40B4-BE49-F238E27FC236}">
                <a16:creationId xmlns:a16="http://schemas.microsoft.com/office/drawing/2014/main" id="{986BDAF1-69C4-0792-E640-210586042C23}"/>
              </a:ext>
            </a:extLst>
          </p:cNvPr>
          <p:cNvSpPr/>
          <p:nvPr/>
        </p:nvSpPr>
        <p:spPr>
          <a:xfrm>
            <a:off x="5762933" y="5392603"/>
            <a:ext cx="406003" cy="33222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77" name="Shape 3690">
            <a:extLst>
              <a:ext uri="{FF2B5EF4-FFF2-40B4-BE49-F238E27FC236}">
                <a16:creationId xmlns:a16="http://schemas.microsoft.com/office/drawing/2014/main" id="{B2F4F143-4299-A7E4-9919-9A22B831117A}"/>
              </a:ext>
            </a:extLst>
          </p:cNvPr>
          <p:cNvSpPr/>
          <p:nvPr/>
        </p:nvSpPr>
        <p:spPr>
          <a:xfrm>
            <a:off x="7263574" y="2885843"/>
            <a:ext cx="406003" cy="33222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78" name="Shape 3690">
            <a:extLst>
              <a:ext uri="{FF2B5EF4-FFF2-40B4-BE49-F238E27FC236}">
                <a16:creationId xmlns:a16="http://schemas.microsoft.com/office/drawing/2014/main" id="{78FEF6E6-6784-5ACC-4EF5-E9093C06B75D}"/>
              </a:ext>
            </a:extLst>
          </p:cNvPr>
          <p:cNvSpPr/>
          <p:nvPr/>
        </p:nvSpPr>
        <p:spPr>
          <a:xfrm>
            <a:off x="4309007" y="2986230"/>
            <a:ext cx="406003" cy="33222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79" name="TextBox 78">
            <a:extLst>
              <a:ext uri="{FF2B5EF4-FFF2-40B4-BE49-F238E27FC236}">
                <a16:creationId xmlns:a16="http://schemas.microsoft.com/office/drawing/2014/main" id="{889DDDC8-E87F-FD38-916A-7E6537E59A07}"/>
              </a:ext>
            </a:extLst>
          </p:cNvPr>
          <p:cNvSpPr txBox="1"/>
          <p:nvPr/>
        </p:nvSpPr>
        <p:spPr>
          <a:xfrm flipH="1">
            <a:off x="7517177" y="1224307"/>
            <a:ext cx="3392106" cy="984885"/>
          </a:xfrm>
          <a:prstGeom prst="rect">
            <a:avLst/>
          </a:prstGeom>
          <a:noFill/>
        </p:spPr>
        <p:txBody>
          <a:bodyPr wrap="square" lIns="0" tIns="0" rIns="0" bIns="0" anchor="t">
            <a:spAutoFit/>
          </a:bodyPr>
          <a:lstStyle/>
          <a:p>
            <a:pPr algn="just">
              <a:spcBef>
                <a:spcPts val="600"/>
              </a:spcBef>
            </a:pPr>
            <a:r>
              <a:rPr sz="1600" dirty="0">
                <a:latin typeface="Times New Roman"/>
                <a:cs typeface="Times New Roman"/>
              </a:rPr>
              <a:t>Les </a:t>
            </a:r>
            <a:r>
              <a:rPr sz="1600" dirty="0" err="1">
                <a:latin typeface="Times New Roman"/>
                <a:cs typeface="Times New Roman"/>
              </a:rPr>
              <a:t>employeurs</a:t>
            </a:r>
            <a:r>
              <a:rPr sz="1600" dirty="0">
                <a:latin typeface="Times New Roman"/>
                <a:cs typeface="Times New Roman"/>
              </a:rPr>
              <a:t> </a:t>
            </a:r>
            <a:r>
              <a:rPr sz="1600" dirty="0" err="1">
                <a:latin typeface="Times New Roman"/>
                <a:cs typeface="Times New Roman"/>
              </a:rPr>
              <a:t>ont</a:t>
            </a:r>
            <a:r>
              <a:rPr sz="1600" dirty="0">
                <a:latin typeface="Times New Roman"/>
                <a:cs typeface="Times New Roman"/>
              </a:rPr>
              <a:t> </a:t>
            </a:r>
            <a:r>
              <a:rPr sz="1600" dirty="0" err="1">
                <a:latin typeface="Times New Roman"/>
                <a:cs typeface="Times New Roman"/>
              </a:rPr>
              <a:t>indiqué</a:t>
            </a:r>
            <a:r>
              <a:rPr sz="1600" dirty="0">
                <a:latin typeface="Times New Roman"/>
                <a:cs typeface="Times New Roman"/>
              </a:rPr>
              <a:t> que le CNC </a:t>
            </a:r>
            <a:r>
              <a:rPr sz="1600" dirty="0" err="1">
                <a:latin typeface="Times New Roman"/>
                <a:cs typeface="Times New Roman"/>
              </a:rPr>
              <a:t>est</a:t>
            </a:r>
            <a:r>
              <a:rPr sz="1600" dirty="0">
                <a:latin typeface="Times New Roman"/>
                <a:cs typeface="Times New Roman"/>
              </a:rPr>
              <a:t> utile pour la reconnaissance </a:t>
            </a:r>
            <a:r>
              <a:rPr sz="1600" dirty="0" err="1">
                <a:latin typeface="Times New Roman"/>
                <a:cs typeface="Times New Roman"/>
              </a:rPr>
              <a:t>appropriée</a:t>
            </a:r>
            <a:r>
              <a:rPr sz="1600" dirty="0">
                <a:latin typeface="Times New Roman"/>
                <a:cs typeface="Times New Roman"/>
              </a:rPr>
              <a:t> des qualifications </a:t>
            </a:r>
            <a:r>
              <a:rPr sz="1600" dirty="0" err="1">
                <a:latin typeface="Times New Roman"/>
                <a:cs typeface="Times New Roman"/>
              </a:rPr>
              <a:t>étrangères</a:t>
            </a:r>
            <a:r>
              <a:rPr sz="1600" dirty="0">
                <a:latin typeface="Times New Roman"/>
                <a:cs typeface="Times New Roman"/>
              </a:rPr>
              <a:t> à des fins </a:t>
            </a:r>
            <a:r>
              <a:rPr sz="1600" dirty="0" err="1">
                <a:latin typeface="Times New Roman"/>
                <a:cs typeface="Times New Roman"/>
              </a:rPr>
              <a:t>d’emploi</a:t>
            </a:r>
            <a:r>
              <a:rPr sz="1600" dirty="0">
                <a:latin typeface="Times New Roman"/>
                <a:cs typeface="Times New Roman"/>
              </a:rPr>
              <a:t>.</a:t>
            </a:r>
            <a:endParaRPr sz="1200" dirty="0">
              <a:latin typeface="Times New Roman"/>
              <a:cs typeface="Times New Roman"/>
            </a:endParaRPr>
          </a:p>
        </p:txBody>
      </p:sp>
      <p:sp>
        <p:nvSpPr>
          <p:cNvPr id="80" name="TextBox 79">
            <a:extLst>
              <a:ext uri="{FF2B5EF4-FFF2-40B4-BE49-F238E27FC236}">
                <a16:creationId xmlns:a16="http://schemas.microsoft.com/office/drawing/2014/main" id="{7D74E856-8DCC-7DC6-BB55-270B01F68B6F}"/>
              </a:ext>
            </a:extLst>
          </p:cNvPr>
          <p:cNvSpPr txBox="1"/>
          <p:nvPr/>
        </p:nvSpPr>
        <p:spPr>
          <a:xfrm flipH="1">
            <a:off x="539409" y="4838829"/>
            <a:ext cx="3392106" cy="1261884"/>
          </a:xfrm>
          <a:prstGeom prst="rect">
            <a:avLst/>
          </a:prstGeom>
          <a:noFill/>
        </p:spPr>
        <p:txBody>
          <a:bodyPr wrap="square" lIns="0" tIns="0" rIns="0" bIns="0">
            <a:spAutoFit/>
          </a:bodyPr>
          <a:lstStyle/>
          <a:p>
            <a:pPr algn="r">
              <a:spcBef>
                <a:spcPts val="600"/>
              </a:spcBef>
            </a:pPr>
            <a:endParaRPr sz="1200" b="1">
              <a:latin typeface="Georgia" panose="02040502050405020303" pitchFamily="18" charset="0"/>
            </a:endParaRPr>
          </a:p>
          <a:p>
            <a:pPr algn="just">
              <a:spcBef>
                <a:spcPts val="600"/>
              </a:spcBef>
              <a:defRPr sz="1600">
                <a:latin typeface="Times New Roman" panose="02020603050405020304" pitchFamily="18" charset="0"/>
                <a:cs typeface="Times New Roman" panose="02020603050405020304" pitchFamily="18" charset="0"/>
              </a:defRPr>
            </a:pPr>
            <a:r>
              <a:t>Les parties prenantes ont également indiqué que le CNC était un instrument utilisé pour la vérification des qualifications.</a:t>
            </a:r>
          </a:p>
          <a:p>
            <a:pPr algn="r">
              <a:spcBef>
                <a:spcPts val="600"/>
              </a:spcBef>
              <a:defRPr sz="1200">
                <a:latin typeface="Georgia Pro Light" panose="02040302050405020303" pitchFamily="18" charset="0"/>
              </a:defRPr>
            </a:pPr>
            <a:r>
              <a:t>.</a:t>
            </a:r>
            <a:endParaRPr sz="1200">
              <a:latin typeface="Georgia Pro Light" panose="02040302050405020303" pitchFamily="18" charset="0"/>
            </a:endParaRPr>
          </a:p>
        </p:txBody>
      </p:sp>
      <p:sp>
        <p:nvSpPr>
          <p:cNvPr id="81" name="TextBox 80">
            <a:extLst>
              <a:ext uri="{FF2B5EF4-FFF2-40B4-BE49-F238E27FC236}">
                <a16:creationId xmlns:a16="http://schemas.microsoft.com/office/drawing/2014/main" id="{40811EDD-31E5-36AF-C2F6-2BBDB252CA19}"/>
              </a:ext>
            </a:extLst>
          </p:cNvPr>
          <p:cNvSpPr txBox="1"/>
          <p:nvPr/>
        </p:nvSpPr>
        <p:spPr>
          <a:xfrm flipH="1">
            <a:off x="8478987" y="3443718"/>
            <a:ext cx="3392106" cy="984885"/>
          </a:xfrm>
          <a:prstGeom prst="rect">
            <a:avLst/>
          </a:prstGeom>
          <a:noFill/>
        </p:spPr>
        <p:txBody>
          <a:bodyPr wrap="square" lIns="0" tIns="0" rIns="0" bIns="0">
            <a:spAutoFit/>
          </a:bodyPr>
          <a:lstStyle/>
          <a:p>
            <a:pPr algn="just">
              <a:spcBef>
                <a:spcPts val="600"/>
              </a:spcBef>
              <a:defRPr sz="1600">
                <a:latin typeface="Times New Roman" panose="02020603050405020304" pitchFamily="18" charset="0"/>
                <a:cs typeface="Times New Roman" panose="02020603050405020304" pitchFamily="18" charset="0"/>
              </a:defRPr>
            </a:pPr>
            <a:r>
              <a:t>Les étudiants et les enseignants ont attesté que le CNC a eu une incidence sur les normes de certification, étant donné que les certifications dans le pays sont conçues pour s’aligner sur le CNC. </a:t>
            </a:r>
            <a:endParaRPr sz="1200">
              <a:latin typeface="Georgia Pro Light" panose="02040302050405020303" pitchFamily="18" charset="0"/>
            </a:endParaRPr>
          </a:p>
        </p:txBody>
      </p:sp>
    </p:spTree>
    <p:extLst>
      <p:ext uri="{BB962C8B-B14F-4D97-AF65-F5344CB8AC3E}">
        <p14:creationId xmlns:p14="http://schemas.microsoft.com/office/powerpoint/2010/main" val="258959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90;p18">
            <a:extLst>
              <a:ext uri="{FF2B5EF4-FFF2-40B4-BE49-F238E27FC236}">
                <a16:creationId xmlns:a16="http://schemas.microsoft.com/office/drawing/2014/main" id="{30988783-E089-46B2-B3B1-211265A7E13F}"/>
              </a:ext>
            </a:extLst>
          </p:cNvPr>
          <p:cNvGrpSpPr/>
          <p:nvPr/>
        </p:nvGrpSpPr>
        <p:grpSpPr>
          <a:xfrm>
            <a:off x="3383451" y="1155528"/>
            <a:ext cx="5842149" cy="5760198"/>
            <a:chOff x="1650925" y="2578007"/>
            <a:chExt cx="5842149" cy="2565450"/>
          </a:xfrm>
        </p:grpSpPr>
        <p:sp>
          <p:nvSpPr>
            <p:cNvPr id="6" name="Google Shape;291;p18">
              <a:extLst>
                <a:ext uri="{FF2B5EF4-FFF2-40B4-BE49-F238E27FC236}">
                  <a16:creationId xmlns:a16="http://schemas.microsoft.com/office/drawing/2014/main" id="{20D1E8AA-7339-42B3-A7A9-D799A49926F0}"/>
                </a:ext>
              </a:extLst>
            </p:cNvPr>
            <p:cNvSpPr/>
            <p:nvPr/>
          </p:nvSpPr>
          <p:spPr>
            <a:xfrm>
              <a:off x="1650925" y="2578007"/>
              <a:ext cx="5842149" cy="2565450"/>
            </a:xfrm>
            <a:custGeom>
              <a:avLst/>
              <a:gdLst/>
              <a:ahLst/>
              <a:cxnLst/>
              <a:rect l="l" t="t" r="r" b="b"/>
              <a:pathLst>
                <a:path w="206145" h="90524" extrusionOk="0">
                  <a:moveTo>
                    <a:pt x="89690" y="1"/>
                  </a:moveTo>
                  <a:lnTo>
                    <a:pt x="0" y="90524"/>
                  </a:lnTo>
                  <a:lnTo>
                    <a:pt x="103073" y="90440"/>
                  </a:lnTo>
                  <a:lnTo>
                    <a:pt x="206145" y="90524"/>
                  </a:lnTo>
                  <a:lnTo>
                    <a:pt x="11645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2;p18">
              <a:extLst>
                <a:ext uri="{FF2B5EF4-FFF2-40B4-BE49-F238E27FC236}">
                  <a16:creationId xmlns:a16="http://schemas.microsoft.com/office/drawing/2014/main" id="{EBD3D839-1DB8-4E43-AC85-70FCC466DD01}"/>
                </a:ext>
              </a:extLst>
            </p:cNvPr>
            <p:cNvSpPr/>
            <p:nvPr/>
          </p:nvSpPr>
          <p:spPr>
            <a:xfrm>
              <a:off x="4805869" y="2578007"/>
              <a:ext cx="2011063" cy="2565450"/>
            </a:xfrm>
            <a:custGeom>
              <a:avLst/>
              <a:gdLst/>
              <a:ahLst/>
              <a:cxnLst/>
              <a:rect l="l" t="t" r="r" b="b"/>
              <a:pathLst>
                <a:path w="70962" h="90524" extrusionOk="0">
                  <a:moveTo>
                    <a:pt x="1" y="1"/>
                  </a:moveTo>
                  <a:lnTo>
                    <a:pt x="64759" y="90524"/>
                  </a:lnTo>
                  <a:lnTo>
                    <a:pt x="70962" y="90524"/>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3;p18">
              <a:extLst>
                <a:ext uri="{FF2B5EF4-FFF2-40B4-BE49-F238E27FC236}">
                  <a16:creationId xmlns:a16="http://schemas.microsoft.com/office/drawing/2014/main" id="{4CD47E0A-116F-4B1B-B4D9-022CE29D6175}"/>
                </a:ext>
              </a:extLst>
            </p:cNvPr>
            <p:cNvSpPr/>
            <p:nvPr/>
          </p:nvSpPr>
          <p:spPr>
            <a:xfrm>
              <a:off x="2327128" y="2578007"/>
              <a:ext cx="2011063" cy="2565450"/>
            </a:xfrm>
            <a:custGeom>
              <a:avLst/>
              <a:gdLst/>
              <a:ahLst/>
              <a:cxnLst/>
              <a:rect l="l" t="t" r="r" b="b"/>
              <a:pathLst>
                <a:path w="70962" h="90524" extrusionOk="0">
                  <a:moveTo>
                    <a:pt x="70628" y="1"/>
                  </a:moveTo>
                  <a:lnTo>
                    <a:pt x="0" y="90524"/>
                  </a:lnTo>
                  <a:lnTo>
                    <a:pt x="6204" y="90524"/>
                  </a:lnTo>
                  <a:lnTo>
                    <a:pt x="70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94;p18">
              <a:extLst>
                <a:ext uri="{FF2B5EF4-FFF2-40B4-BE49-F238E27FC236}">
                  <a16:creationId xmlns:a16="http://schemas.microsoft.com/office/drawing/2014/main" id="{7D8BA088-FFE6-4010-8629-686FDB48439C}"/>
                </a:ext>
              </a:extLst>
            </p:cNvPr>
            <p:cNvGrpSpPr/>
            <p:nvPr/>
          </p:nvGrpSpPr>
          <p:grpSpPr>
            <a:xfrm>
              <a:off x="4430982" y="2804419"/>
              <a:ext cx="282125" cy="2336724"/>
              <a:chOff x="4430982" y="2804419"/>
              <a:chExt cx="282125" cy="2336724"/>
            </a:xfrm>
          </p:grpSpPr>
          <p:sp>
            <p:nvSpPr>
              <p:cNvPr id="10" name="Google Shape;295;p18">
                <a:extLst>
                  <a:ext uri="{FF2B5EF4-FFF2-40B4-BE49-F238E27FC236}">
                    <a16:creationId xmlns:a16="http://schemas.microsoft.com/office/drawing/2014/main" id="{F3185223-669B-4B80-AEF8-10D9F8CB095C}"/>
                  </a:ext>
                </a:extLst>
              </p:cNvPr>
              <p:cNvSpPr/>
              <p:nvPr/>
            </p:nvSpPr>
            <p:spPr>
              <a:xfrm>
                <a:off x="4520736" y="3227912"/>
                <a:ext cx="128267" cy="354987"/>
              </a:xfrm>
              <a:custGeom>
                <a:avLst/>
                <a:gdLst/>
                <a:ahLst/>
                <a:cxnLst/>
                <a:rect l="l" t="t" r="r" b="b"/>
                <a:pathLst>
                  <a:path w="4526" h="12526" extrusionOk="0">
                    <a:moveTo>
                      <a:pt x="727" y="0"/>
                    </a:moveTo>
                    <a:lnTo>
                      <a:pt x="1" y="12525"/>
                    </a:lnTo>
                    <a:lnTo>
                      <a:pt x="4525" y="12525"/>
                    </a:ln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6;p18">
                <a:extLst>
                  <a:ext uri="{FF2B5EF4-FFF2-40B4-BE49-F238E27FC236}">
                    <a16:creationId xmlns:a16="http://schemas.microsoft.com/office/drawing/2014/main" id="{01397B98-C77C-4D2B-BE8C-E641D2659A0C}"/>
                  </a:ext>
                </a:extLst>
              </p:cNvPr>
              <p:cNvSpPr/>
              <p:nvPr/>
            </p:nvSpPr>
            <p:spPr>
              <a:xfrm>
                <a:off x="4430982" y="4517550"/>
                <a:ext cx="282125" cy="623593"/>
              </a:xfrm>
              <a:custGeom>
                <a:avLst/>
                <a:gdLst/>
                <a:ahLst/>
                <a:cxnLst/>
                <a:rect l="l" t="t" r="r" b="b"/>
                <a:pathLst>
                  <a:path w="9955" h="22004" extrusionOk="0">
                    <a:moveTo>
                      <a:pt x="1275" y="1"/>
                    </a:moveTo>
                    <a:lnTo>
                      <a:pt x="1" y="22003"/>
                    </a:lnTo>
                    <a:lnTo>
                      <a:pt x="9955" y="22003"/>
                    </a:lnTo>
                    <a:lnTo>
                      <a:pt x="9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7;p18">
                <a:extLst>
                  <a:ext uri="{FF2B5EF4-FFF2-40B4-BE49-F238E27FC236}">
                    <a16:creationId xmlns:a16="http://schemas.microsoft.com/office/drawing/2014/main" id="{EBE785E0-4F0D-4800-B9FF-23A6064CA361}"/>
                  </a:ext>
                </a:extLst>
              </p:cNvPr>
              <p:cNvSpPr/>
              <p:nvPr/>
            </p:nvSpPr>
            <p:spPr>
              <a:xfrm>
                <a:off x="4481598" y="3777918"/>
                <a:ext cx="195404" cy="483197"/>
              </a:xfrm>
              <a:custGeom>
                <a:avLst/>
                <a:gdLst/>
                <a:ahLst/>
                <a:cxnLst/>
                <a:rect l="l" t="t" r="r" b="b"/>
                <a:pathLst>
                  <a:path w="6895" h="17050" extrusionOk="0">
                    <a:moveTo>
                      <a:pt x="989" y="0"/>
                    </a:moveTo>
                    <a:lnTo>
                      <a:pt x="1" y="17050"/>
                    </a:lnTo>
                    <a:lnTo>
                      <a:pt x="6895" y="17050"/>
                    </a:lnTo>
                    <a:lnTo>
                      <a:pt x="6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8;p18">
                <a:extLst>
                  <a:ext uri="{FF2B5EF4-FFF2-40B4-BE49-F238E27FC236}">
                    <a16:creationId xmlns:a16="http://schemas.microsoft.com/office/drawing/2014/main" id="{91C38690-812A-478B-B7E5-DE46F8438F57}"/>
                  </a:ext>
                </a:extLst>
              </p:cNvPr>
              <p:cNvSpPr/>
              <p:nvPr/>
            </p:nvSpPr>
            <p:spPr>
              <a:xfrm>
                <a:off x="4551117" y="2804419"/>
                <a:ext cx="76291" cy="252764"/>
              </a:xfrm>
              <a:custGeom>
                <a:avLst/>
                <a:gdLst/>
                <a:ahLst/>
                <a:cxnLst/>
                <a:rect l="l" t="t" r="r" b="b"/>
                <a:pathLst>
                  <a:path w="2692" h="8919" extrusionOk="0">
                    <a:moveTo>
                      <a:pt x="512" y="1"/>
                    </a:moveTo>
                    <a:lnTo>
                      <a:pt x="1" y="8918"/>
                    </a:lnTo>
                    <a:lnTo>
                      <a:pt x="2691" y="8918"/>
                    </a:lnTo>
                    <a:lnTo>
                      <a:pt x="23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Google Shape;406;p20">
            <a:extLst>
              <a:ext uri="{FF2B5EF4-FFF2-40B4-BE49-F238E27FC236}">
                <a16:creationId xmlns:a16="http://schemas.microsoft.com/office/drawing/2014/main" id="{D28E228C-1614-43E0-B6ED-043404A4B672}"/>
              </a:ext>
            </a:extLst>
          </p:cNvPr>
          <p:cNvSpPr/>
          <p:nvPr/>
        </p:nvSpPr>
        <p:spPr>
          <a:xfrm>
            <a:off x="4622535" y="5077649"/>
            <a:ext cx="468250" cy="682550"/>
          </a:xfrm>
          <a:custGeom>
            <a:avLst/>
            <a:gdLst/>
            <a:ahLst/>
            <a:cxnLst/>
            <a:rect l="l" t="t" r="r" b="b"/>
            <a:pathLst>
              <a:path w="18730" h="27302" extrusionOk="0">
                <a:moveTo>
                  <a:pt x="9371" y="2346"/>
                </a:moveTo>
                <a:cubicBezTo>
                  <a:pt x="13241" y="2346"/>
                  <a:pt x="16384" y="5489"/>
                  <a:pt x="16384" y="9358"/>
                </a:cubicBezTo>
                <a:cubicBezTo>
                  <a:pt x="16384" y="13240"/>
                  <a:pt x="13241" y="16371"/>
                  <a:pt x="9371" y="16371"/>
                </a:cubicBezTo>
                <a:cubicBezTo>
                  <a:pt x="5490" y="16371"/>
                  <a:pt x="2346" y="13240"/>
                  <a:pt x="2346" y="9358"/>
                </a:cubicBezTo>
                <a:cubicBezTo>
                  <a:pt x="2346" y="5489"/>
                  <a:pt x="5490" y="2346"/>
                  <a:pt x="9371" y="2346"/>
                </a:cubicBezTo>
                <a:close/>
                <a:moveTo>
                  <a:pt x="9371" y="0"/>
                </a:moveTo>
                <a:cubicBezTo>
                  <a:pt x="4192" y="0"/>
                  <a:pt x="1" y="4191"/>
                  <a:pt x="1" y="9358"/>
                </a:cubicBezTo>
                <a:cubicBezTo>
                  <a:pt x="1" y="16621"/>
                  <a:pt x="9371" y="27301"/>
                  <a:pt x="9371" y="27301"/>
                </a:cubicBezTo>
                <a:cubicBezTo>
                  <a:pt x="9371" y="27301"/>
                  <a:pt x="18729" y="16800"/>
                  <a:pt x="18729" y="9358"/>
                </a:cubicBezTo>
                <a:cubicBezTo>
                  <a:pt x="18729" y="4191"/>
                  <a:pt x="14538" y="0"/>
                  <a:pt x="9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6;p20">
            <a:extLst>
              <a:ext uri="{FF2B5EF4-FFF2-40B4-BE49-F238E27FC236}">
                <a16:creationId xmlns:a16="http://schemas.microsoft.com/office/drawing/2014/main" id="{199D788B-9D56-4F46-9128-EFFF4FB0B686}"/>
              </a:ext>
            </a:extLst>
          </p:cNvPr>
          <p:cNvSpPr/>
          <p:nvPr/>
        </p:nvSpPr>
        <p:spPr>
          <a:xfrm>
            <a:off x="6668681" y="3718372"/>
            <a:ext cx="381075" cy="555479"/>
          </a:xfrm>
          <a:custGeom>
            <a:avLst/>
            <a:gdLst/>
            <a:ahLst/>
            <a:cxnLst/>
            <a:rect l="l" t="t" r="r" b="b"/>
            <a:pathLst>
              <a:path w="18730" h="27302" extrusionOk="0">
                <a:moveTo>
                  <a:pt x="9371" y="2346"/>
                </a:moveTo>
                <a:cubicBezTo>
                  <a:pt x="13241" y="2346"/>
                  <a:pt x="16384" y="5489"/>
                  <a:pt x="16384" y="9358"/>
                </a:cubicBezTo>
                <a:cubicBezTo>
                  <a:pt x="16384" y="13240"/>
                  <a:pt x="13241" y="16371"/>
                  <a:pt x="9371" y="16371"/>
                </a:cubicBezTo>
                <a:cubicBezTo>
                  <a:pt x="5490" y="16371"/>
                  <a:pt x="2346" y="13240"/>
                  <a:pt x="2346" y="9358"/>
                </a:cubicBezTo>
                <a:cubicBezTo>
                  <a:pt x="2346" y="5489"/>
                  <a:pt x="5490" y="2346"/>
                  <a:pt x="9371" y="2346"/>
                </a:cubicBezTo>
                <a:close/>
                <a:moveTo>
                  <a:pt x="9371" y="0"/>
                </a:moveTo>
                <a:cubicBezTo>
                  <a:pt x="4192" y="0"/>
                  <a:pt x="1" y="4191"/>
                  <a:pt x="1" y="9358"/>
                </a:cubicBezTo>
                <a:cubicBezTo>
                  <a:pt x="1" y="16621"/>
                  <a:pt x="9371" y="27301"/>
                  <a:pt x="9371" y="27301"/>
                </a:cubicBezTo>
                <a:cubicBezTo>
                  <a:pt x="9371" y="27301"/>
                  <a:pt x="18729" y="16800"/>
                  <a:pt x="18729" y="9358"/>
                </a:cubicBezTo>
                <a:cubicBezTo>
                  <a:pt x="18729" y="4191"/>
                  <a:pt x="14538" y="0"/>
                  <a:pt x="93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6;p20">
            <a:extLst>
              <a:ext uri="{FF2B5EF4-FFF2-40B4-BE49-F238E27FC236}">
                <a16:creationId xmlns:a16="http://schemas.microsoft.com/office/drawing/2014/main" id="{B7E585D6-22B0-41BB-A5C3-DB2B2BE68471}"/>
              </a:ext>
            </a:extLst>
          </p:cNvPr>
          <p:cNvSpPr/>
          <p:nvPr/>
        </p:nvSpPr>
        <p:spPr>
          <a:xfrm>
            <a:off x="5393656" y="2453807"/>
            <a:ext cx="316403" cy="461209"/>
          </a:xfrm>
          <a:custGeom>
            <a:avLst/>
            <a:gdLst/>
            <a:ahLst/>
            <a:cxnLst/>
            <a:rect l="l" t="t" r="r" b="b"/>
            <a:pathLst>
              <a:path w="18730" h="27302" extrusionOk="0">
                <a:moveTo>
                  <a:pt x="9371" y="2346"/>
                </a:moveTo>
                <a:cubicBezTo>
                  <a:pt x="13241" y="2346"/>
                  <a:pt x="16384" y="5489"/>
                  <a:pt x="16384" y="9358"/>
                </a:cubicBezTo>
                <a:cubicBezTo>
                  <a:pt x="16384" y="13240"/>
                  <a:pt x="13241" y="16371"/>
                  <a:pt x="9371" y="16371"/>
                </a:cubicBezTo>
                <a:cubicBezTo>
                  <a:pt x="5490" y="16371"/>
                  <a:pt x="2346" y="13240"/>
                  <a:pt x="2346" y="9358"/>
                </a:cubicBezTo>
                <a:cubicBezTo>
                  <a:pt x="2346" y="5489"/>
                  <a:pt x="5490" y="2346"/>
                  <a:pt x="9371" y="2346"/>
                </a:cubicBezTo>
                <a:close/>
                <a:moveTo>
                  <a:pt x="9371" y="0"/>
                </a:moveTo>
                <a:cubicBezTo>
                  <a:pt x="4192" y="0"/>
                  <a:pt x="1" y="4191"/>
                  <a:pt x="1" y="9358"/>
                </a:cubicBezTo>
                <a:cubicBezTo>
                  <a:pt x="1" y="16621"/>
                  <a:pt x="9371" y="27301"/>
                  <a:pt x="9371" y="27301"/>
                </a:cubicBezTo>
                <a:cubicBezTo>
                  <a:pt x="9371" y="27301"/>
                  <a:pt x="18729" y="16800"/>
                  <a:pt x="18729" y="9358"/>
                </a:cubicBezTo>
                <a:cubicBezTo>
                  <a:pt x="18729" y="4191"/>
                  <a:pt x="14538" y="0"/>
                  <a:pt x="9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20">
            <a:extLst>
              <a:ext uri="{FF2B5EF4-FFF2-40B4-BE49-F238E27FC236}">
                <a16:creationId xmlns:a16="http://schemas.microsoft.com/office/drawing/2014/main" id="{DC4A08AE-5EF2-4E7E-A332-50F629301E9A}"/>
              </a:ext>
            </a:extLst>
          </p:cNvPr>
          <p:cNvSpPr/>
          <p:nvPr/>
        </p:nvSpPr>
        <p:spPr>
          <a:xfrm>
            <a:off x="6146703" y="1138069"/>
            <a:ext cx="282125" cy="411243"/>
          </a:xfrm>
          <a:custGeom>
            <a:avLst/>
            <a:gdLst/>
            <a:ahLst/>
            <a:cxnLst/>
            <a:rect l="l" t="t" r="r" b="b"/>
            <a:pathLst>
              <a:path w="18730" h="27302" extrusionOk="0">
                <a:moveTo>
                  <a:pt x="9371" y="2346"/>
                </a:moveTo>
                <a:cubicBezTo>
                  <a:pt x="13241" y="2346"/>
                  <a:pt x="16384" y="5489"/>
                  <a:pt x="16384" y="9358"/>
                </a:cubicBezTo>
                <a:cubicBezTo>
                  <a:pt x="16384" y="13240"/>
                  <a:pt x="13241" y="16371"/>
                  <a:pt x="9371" y="16371"/>
                </a:cubicBezTo>
                <a:cubicBezTo>
                  <a:pt x="5490" y="16371"/>
                  <a:pt x="2346" y="13240"/>
                  <a:pt x="2346" y="9358"/>
                </a:cubicBezTo>
                <a:cubicBezTo>
                  <a:pt x="2346" y="5489"/>
                  <a:pt x="5490" y="2346"/>
                  <a:pt x="9371" y="2346"/>
                </a:cubicBezTo>
                <a:close/>
                <a:moveTo>
                  <a:pt x="9371" y="0"/>
                </a:moveTo>
                <a:cubicBezTo>
                  <a:pt x="4192" y="0"/>
                  <a:pt x="1" y="4191"/>
                  <a:pt x="1" y="9358"/>
                </a:cubicBezTo>
                <a:cubicBezTo>
                  <a:pt x="1" y="16621"/>
                  <a:pt x="9371" y="27301"/>
                  <a:pt x="9371" y="27301"/>
                </a:cubicBezTo>
                <a:cubicBezTo>
                  <a:pt x="9371" y="27301"/>
                  <a:pt x="18729" y="16800"/>
                  <a:pt x="18729" y="9358"/>
                </a:cubicBezTo>
                <a:cubicBezTo>
                  <a:pt x="18729" y="4191"/>
                  <a:pt x="14538" y="0"/>
                  <a:pt x="937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592C9CA5-1858-4517-9BFC-2392B43CD0B2}"/>
              </a:ext>
            </a:extLst>
          </p:cNvPr>
          <p:cNvSpPr txBox="1"/>
          <p:nvPr/>
        </p:nvSpPr>
        <p:spPr>
          <a:xfrm>
            <a:off x="1116573" y="2592078"/>
            <a:ext cx="4044964" cy="215444"/>
          </a:xfrm>
          <a:prstGeom prst="rect">
            <a:avLst/>
          </a:prstGeom>
          <a:noFill/>
        </p:spPr>
        <p:txBody>
          <a:bodyPr wrap="square" lIns="0" tIns="0" rIns="0" bIns="0">
            <a:spAutoFit/>
          </a:bodyPr>
          <a:lstStyle/>
          <a:p>
            <a:pPr>
              <a:spcBef>
                <a:spcPts val="600"/>
              </a:spcBef>
              <a:defRPr sz="1400" b="1">
                <a:latin typeface="Times New Roman" panose="02020603050405020304" pitchFamily="18" charset="0"/>
                <a:cs typeface="Times New Roman" panose="02020603050405020304" pitchFamily="18" charset="0"/>
              </a:defRPr>
            </a:pPr>
            <a:r>
              <a:t>S’engager dans la sensibilisation nationale au CNC révisé</a:t>
            </a:r>
          </a:p>
        </p:txBody>
      </p:sp>
      <p:sp>
        <p:nvSpPr>
          <p:cNvPr id="19" name="TextBox 18">
            <a:extLst>
              <a:ext uri="{FF2B5EF4-FFF2-40B4-BE49-F238E27FC236}">
                <a16:creationId xmlns:a16="http://schemas.microsoft.com/office/drawing/2014/main" id="{8111289D-2771-4C10-BB03-EAF216CDB688}"/>
              </a:ext>
            </a:extLst>
          </p:cNvPr>
          <p:cNvSpPr txBox="1"/>
          <p:nvPr/>
        </p:nvSpPr>
        <p:spPr>
          <a:xfrm>
            <a:off x="7260913" y="1340045"/>
            <a:ext cx="4288804" cy="861774"/>
          </a:xfrm>
          <a:prstGeom prst="rect">
            <a:avLst/>
          </a:prstGeom>
          <a:noFill/>
        </p:spPr>
        <p:txBody>
          <a:bodyPr wrap="square" lIns="0" tIns="0" rIns="0" bIns="0">
            <a:spAutoFit/>
          </a:bodyPr>
          <a:lstStyle/>
          <a:p>
            <a:pPr algn="just">
              <a:spcBef>
                <a:spcPts val="600"/>
              </a:spcBef>
              <a:defRPr sz="1400" b="1" kern="100">
                <a:effectLst/>
                <a:ea typeface="Aptos" panose="020B0004020202020204" pitchFamily="34" charset="0"/>
                <a:cs typeface="Times New Roman" panose="02020603050405020304" pitchFamily="18" charset="0"/>
              </a:defRPr>
            </a:pPr>
            <a:r>
              <a:rPr>
                <a:latin typeface="Times New Roman" panose="02020603050405020304" pitchFamily="18" charset="0"/>
              </a:rPr>
              <a:t>Accroître l'engagement des parties prenantes pour améliorer la compréhension du CNC au niveau individuel et au niveau de l'entreprise afin d'améliorer la compréhension du cadre et de son rôle dans l'éducation, la formation et l'emploi.</a:t>
            </a:r>
            <a:r>
              <a:rPr>
                <a:latin typeface="+mj-lt"/>
              </a:rPr>
              <a:t> </a:t>
            </a:r>
            <a:endParaRPr sz="1400" b="1">
              <a:latin typeface="Georgia Pro Light" panose="02040302050405020303" pitchFamily="18" charset="0"/>
            </a:endParaRPr>
          </a:p>
        </p:txBody>
      </p:sp>
      <p:sp>
        <p:nvSpPr>
          <p:cNvPr id="20" name="TextBox 19">
            <a:extLst>
              <a:ext uri="{FF2B5EF4-FFF2-40B4-BE49-F238E27FC236}">
                <a16:creationId xmlns:a16="http://schemas.microsoft.com/office/drawing/2014/main" id="{85D48D9D-2869-4C49-B665-EFBEC0E8CF6B}"/>
              </a:ext>
            </a:extLst>
          </p:cNvPr>
          <p:cNvSpPr txBox="1"/>
          <p:nvPr/>
        </p:nvSpPr>
        <p:spPr>
          <a:xfrm>
            <a:off x="-209670" y="5210214"/>
            <a:ext cx="3951483" cy="215444"/>
          </a:xfrm>
          <a:prstGeom prst="rect">
            <a:avLst/>
          </a:prstGeom>
          <a:noFill/>
        </p:spPr>
        <p:txBody>
          <a:bodyPr wrap="square" lIns="0" tIns="0" rIns="0" bIns="0">
            <a:spAutoFit/>
          </a:bodyPr>
          <a:lstStyle/>
          <a:p>
            <a:pPr algn="r">
              <a:spcBef>
                <a:spcPts val="600"/>
              </a:spcBef>
            </a:pPr>
            <a:r>
              <a:rPr sz="1400" b="1">
                <a:latin typeface="Times New Roman" panose="02020603050405020304" pitchFamily="18" charset="0"/>
                <a:cs typeface="Times New Roman" panose="02020603050405020304" pitchFamily="18" charset="0"/>
              </a:rPr>
              <a:t>Élaborer une politique nationale sur les microcertifications.</a:t>
            </a:r>
            <a:endParaRPr sz="1200">
              <a:latin typeface="Georgia Pro Light" panose="02040302050405020303" pitchFamily="18" charset="0"/>
            </a:endParaRPr>
          </a:p>
        </p:txBody>
      </p:sp>
      <p:sp>
        <p:nvSpPr>
          <p:cNvPr id="21" name="TextBox 20">
            <a:extLst>
              <a:ext uri="{FF2B5EF4-FFF2-40B4-BE49-F238E27FC236}">
                <a16:creationId xmlns:a16="http://schemas.microsoft.com/office/drawing/2014/main" id="{007E6538-5150-498A-8B21-1CB7BA480F0B}"/>
              </a:ext>
            </a:extLst>
          </p:cNvPr>
          <p:cNvSpPr txBox="1"/>
          <p:nvPr/>
        </p:nvSpPr>
        <p:spPr>
          <a:xfrm>
            <a:off x="7925420" y="3568302"/>
            <a:ext cx="3397956" cy="930704"/>
          </a:xfrm>
          <a:prstGeom prst="rect">
            <a:avLst/>
          </a:prstGeom>
          <a:noFill/>
        </p:spPr>
        <p:txBody>
          <a:bodyPr wrap="square" lIns="0" tIns="0" rIns="0" bIns="0">
            <a:spAutoFit/>
          </a:bodyPr>
          <a:lstStyle/>
          <a:p>
            <a:pPr lvl="1" algn="just">
              <a:lnSpc>
                <a:spcPct val="150000"/>
              </a:lnSpc>
              <a:defRPr sz="1400" b="1" kern="100">
                <a:effectLst/>
                <a:latin typeface="Times New Roman" panose="02020603050405020304" pitchFamily="18" charset="0"/>
                <a:ea typeface="Aptos" panose="020B0004020202020204" pitchFamily="34" charset="0"/>
                <a:cs typeface="Times New Roman" panose="02020603050405020304" pitchFamily="18" charset="0"/>
              </a:defRPr>
            </a:pPr>
            <a:r>
              <a:t>Réviser le CNC pour tenir compte des certifications émergentes et de celles qui ne sont actuellement pas reconnues </a:t>
            </a:r>
            <a:endParaRPr sz="1400" b="1">
              <a:latin typeface="Georgia Pro Light" panose="02040302050405020303" pitchFamily="18" charset="0"/>
            </a:endParaRPr>
          </a:p>
        </p:txBody>
      </p:sp>
      <p:pic>
        <p:nvPicPr>
          <p:cNvPr id="2" name="Picture 1">
            <a:extLst>
              <a:ext uri="{FF2B5EF4-FFF2-40B4-BE49-F238E27FC236}">
                <a16:creationId xmlns:a16="http://schemas.microsoft.com/office/drawing/2014/main" id="{28DA8E4D-5071-6881-5166-D0FD5535530E}"/>
              </a:ext>
            </a:extLst>
          </p:cNvPr>
          <p:cNvPicPr>
            <a:picLocks noChangeAspect="1"/>
          </p:cNvPicPr>
          <p:nvPr/>
        </p:nvPicPr>
        <p:blipFill>
          <a:blip r:embed="rId2">
            <a:alphaModFix amt="85000"/>
          </a:blip>
          <a:stretch>
            <a:fillRect/>
          </a:stretch>
        </p:blipFill>
        <p:spPr>
          <a:xfrm rot="10800000">
            <a:off x="0" y="5746337"/>
            <a:ext cx="928255" cy="1111662"/>
          </a:xfrm>
          <a:prstGeom prst="rect">
            <a:avLst/>
          </a:prstGeom>
        </p:spPr>
      </p:pic>
      <p:pic>
        <p:nvPicPr>
          <p:cNvPr id="3" name="Picture 2">
            <a:extLst>
              <a:ext uri="{FF2B5EF4-FFF2-40B4-BE49-F238E27FC236}">
                <a16:creationId xmlns:a16="http://schemas.microsoft.com/office/drawing/2014/main" id="{6EE8F2E8-0500-76E4-6704-512020AE2161}"/>
              </a:ext>
            </a:extLst>
          </p:cNvPr>
          <p:cNvPicPr>
            <a:picLocks noChangeAspect="1"/>
          </p:cNvPicPr>
          <p:nvPr/>
        </p:nvPicPr>
        <p:blipFill>
          <a:blip r:embed="rId2">
            <a:alphaModFix amt="85000"/>
          </a:blip>
          <a:stretch>
            <a:fillRect/>
          </a:stretch>
        </p:blipFill>
        <p:spPr>
          <a:xfrm>
            <a:off x="11323114" y="0"/>
            <a:ext cx="868886" cy="1155528"/>
          </a:xfrm>
          <a:prstGeom prst="rect">
            <a:avLst/>
          </a:prstGeom>
        </p:spPr>
      </p:pic>
      <p:pic>
        <p:nvPicPr>
          <p:cNvPr id="22" name="Picture 21">
            <a:extLst>
              <a:ext uri="{FF2B5EF4-FFF2-40B4-BE49-F238E27FC236}">
                <a16:creationId xmlns:a16="http://schemas.microsoft.com/office/drawing/2014/main" id="{146DEEEA-3693-6C50-F981-329DBF68DBC3}"/>
              </a:ext>
            </a:extLst>
          </p:cNvPr>
          <p:cNvPicPr>
            <a:picLocks noChangeAspect="1"/>
          </p:cNvPicPr>
          <p:nvPr/>
        </p:nvPicPr>
        <p:blipFill>
          <a:blip r:embed="rId3"/>
          <a:stretch>
            <a:fillRect/>
          </a:stretch>
        </p:blipFill>
        <p:spPr>
          <a:xfrm>
            <a:off x="57004" y="131470"/>
            <a:ext cx="2272146" cy="969819"/>
          </a:xfrm>
          <a:prstGeom prst="rect">
            <a:avLst/>
          </a:prstGeom>
        </p:spPr>
      </p:pic>
      <p:sp>
        <p:nvSpPr>
          <p:cNvPr id="23" name="TextBox 22">
            <a:extLst>
              <a:ext uri="{FF2B5EF4-FFF2-40B4-BE49-F238E27FC236}">
                <a16:creationId xmlns:a16="http://schemas.microsoft.com/office/drawing/2014/main" id="{FF8CEE8E-EF02-0EBA-41D2-5AEEBFE1BF6F}"/>
              </a:ext>
            </a:extLst>
          </p:cNvPr>
          <p:cNvSpPr txBox="1"/>
          <p:nvPr/>
        </p:nvSpPr>
        <p:spPr>
          <a:xfrm>
            <a:off x="2329150" y="239072"/>
            <a:ext cx="8557753" cy="954107"/>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2800" b="1">
                <a:solidFill>
                  <a:srgbClr val="002060"/>
                </a:solidFill>
                <a:latin typeface="Times New Roman" panose="02020603050405020304" pitchFamily="18" charset="0"/>
                <a:cs typeface="Times New Roman" panose="02020603050405020304" pitchFamily="18" charset="0"/>
              </a:defRPr>
            </a:pPr>
            <a:r>
              <a:t>Recommandation de l'étude et voie à suivre </a:t>
            </a:r>
            <a:endParaRPr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267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29FB78-3F89-F95F-0138-F72EE04021B2}"/>
              </a:ext>
            </a:extLst>
          </p:cNvPr>
          <p:cNvSpPr>
            <a:spLocks noGrp="1" noRot="1" noMove="1" noResize="1" noEditPoints="1" noAdjustHandles="1" noChangeArrowheads="1" noChangeShapeType="1"/>
          </p:cNvSpPr>
          <p:nvPr/>
        </p:nvSpPr>
        <p:spPr>
          <a:xfrm>
            <a:off x="0" y="-1"/>
            <a:ext cx="12192000" cy="6858001"/>
          </a:xfrm>
          <a:prstGeom prst="rect">
            <a:avLst/>
          </a:prstGeom>
          <a:solidFill>
            <a:schemeClr val="bg1">
              <a:alpha val="92000"/>
            </a:schemeClr>
          </a:solidFill>
          <a:ln>
            <a:noFill/>
            <a:extLst>
              <a:ext uri="{C807C97D-BFC1-408E-A445-0C87EB9F89A2}">
                <ask:lineSketchStyleProps xmlns:ask="http://schemas.microsoft.com/office/drawing/2018/sketchyshapes" sd="981765707">
                  <a:custGeom>
                    <a:avLst/>
                    <a:gdLst>
                      <a:gd name="connsiteX0" fmla="*/ 0 w 11792607"/>
                      <a:gd name="connsiteY0" fmla="*/ 0 h 6211614"/>
                      <a:gd name="connsiteX1" fmla="*/ 235852 w 11792607"/>
                      <a:gd name="connsiteY1" fmla="*/ 0 h 6211614"/>
                      <a:gd name="connsiteX2" fmla="*/ 707556 w 11792607"/>
                      <a:gd name="connsiteY2" fmla="*/ 0 h 6211614"/>
                      <a:gd name="connsiteX3" fmla="*/ 1297187 w 11792607"/>
                      <a:gd name="connsiteY3" fmla="*/ 0 h 6211614"/>
                      <a:gd name="connsiteX4" fmla="*/ 2122669 w 11792607"/>
                      <a:gd name="connsiteY4" fmla="*/ 0 h 6211614"/>
                      <a:gd name="connsiteX5" fmla="*/ 2948152 w 11792607"/>
                      <a:gd name="connsiteY5" fmla="*/ 0 h 6211614"/>
                      <a:gd name="connsiteX6" fmla="*/ 3184004 w 11792607"/>
                      <a:gd name="connsiteY6" fmla="*/ 0 h 6211614"/>
                      <a:gd name="connsiteX7" fmla="*/ 3773634 w 11792607"/>
                      <a:gd name="connsiteY7" fmla="*/ 0 h 6211614"/>
                      <a:gd name="connsiteX8" fmla="*/ 4245339 w 11792607"/>
                      <a:gd name="connsiteY8" fmla="*/ 0 h 6211614"/>
                      <a:gd name="connsiteX9" fmla="*/ 4834969 w 11792607"/>
                      <a:gd name="connsiteY9" fmla="*/ 0 h 6211614"/>
                      <a:gd name="connsiteX10" fmla="*/ 5660451 w 11792607"/>
                      <a:gd name="connsiteY10" fmla="*/ 0 h 6211614"/>
                      <a:gd name="connsiteX11" fmla="*/ 6014230 w 11792607"/>
                      <a:gd name="connsiteY11" fmla="*/ 0 h 6211614"/>
                      <a:gd name="connsiteX12" fmla="*/ 6839712 w 11792607"/>
                      <a:gd name="connsiteY12" fmla="*/ 0 h 6211614"/>
                      <a:gd name="connsiteX13" fmla="*/ 7193490 w 11792607"/>
                      <a:gd name="connsiteY13" fmla="*/ 0 h 6211614"/>
                      <a:gd name="connsiteX14" fmla="*/ 7901047 w 11792607"/>
                      <a:gd name="connsiteY14" fmla="*/ 0 h 6211614"/>
                      <a:gd name="connsiteX15" fmla="*/ 8136899 w 11792607"/>
                      <a:gd name="connsiteY15" fmla="*/ 0 h 6211614"/>
                      <a:gd name="connsiteX16" fmla="*/ 8844455 w 11792607"/>
                      <a:gd name="connsiteY16" fmla="*/ 0 h 6211614"/>
                      <a:gd name="connsiteX17" fmla="*/ 9316160 w 11792607"/>
                      <a:gd name="connsiteY17" fmla="*/ 0 h 6211614"/>
                      <a:gd name="connsiteX18" fmla="*/ 10023716 w 11792607"/>
                      <a:gd name="connsiteY18" fmla="*/ 0 h 6211614"/>
                      <a:gd name="connsiteX19" fmla="*/ 10613346 w 11792607"/>
                      <a:gd name="connsiteY19" fmla="*/ 0 h 6211614"/>
                      <a:gd name="connsiteX20" fmla="*/ 11202977 w 11792607"/>
                      <a:gd name="connsiteY20" fmla="*/ 0 h 6211614"/>
                      <a:gd name="connsiteX21" fmla="*/ 11792607 w 11792607"/>
                      <a:gd name="connsiteY21" fmla="*/ 0 h 6211614"/>
                      <a:gd name="connsiteX22" fmla="*/ 11792607 w 11792607"/>
                      <a:gd name="connsiteY22" fmla="*/ 626808 h 6211614"/>
                      <a:gd name="connsiteX23" fmla="*/ 11792607 w 11792607"/>
                      <a:gd name="connsiteY23" fmla="*/ 1253617 h 6211614"/>
                      <a:gd name="connsiteX24" fmla="*/ 11792607 w 11792607"/>
                      <a:gd name="connsiteY24" fmla="*/ 1694077 h 6211614"/>
                      <a:gd name="connsiteX25" fmla="*/ 11792607 w 11792607"/>
                      <a:gd name="connsiteY25" fmla="*/ 2320885 h 6211614"/>
                      <a:gd name="connsiteX26" fmla="*/ 11792607 w 11792607"/>
                      <a:gd name="connsiteY26" fmla="*/ 2885577 h 6211614"/>
                      <a:gd name="connsiteX27" fmla="*/ 11792607 w 11792607"/>
                      <a:gd name="connsiteY27" fmla="*/ 3388153 h 6211614"/>
                      <a:gd name="connsiteX28" fmla="*/ 11792607 w 11792607"/>
                      <a:gd name="connsiteY28" fmla="*/ 3828613 h 6211614"/>
                      <a:gd name="connsiteX29" fmla="*/ 11792607 w 11792607"/>
                      <a:gd name="connsiteY29" fmla="*/ 4517537 h 6211614"/>
                      <a:gd name="connsiteX30" fmla="*/ 11792607 w 11792607"/>
                      <a:gd name="connsiteY30" fmla="*/ 4957997 h 6211614"/>
                      <a:gd name="connsiteX31" fmla="*/ 11792607 w 11792607"/>
                      <a:gd name="connsiteY31" fmla="*/ 5336341 h 6211614"/>
                      <a:gd name="connsiteX32" fmla="*/ 11792607 w 11792607"/>
                      <a:gd name="connsiteY32" fmla="*/ 6211614 h 6211614"/>
                      <a:gd name="connsiteX33" fmla="*/ 11202977 w 11792607"/>
                      <a:gd name="connsiteY33" fmla="*/ 6211614 h 6211614"/>
                      <a:gd name="connsiteX34" fmla="*/ 10613346 w 11792607"/>
                      <a:gd name="connsiteY34" fmla="*/ 6211614 h 6211614"/>
                      <a:gd name="connsiteX35" fmla="*/ 10141642 w 11792607"/>
                      <a:gd name="connsiteY35" fmla="*/ 6211614 h 6211614"/>
                      <a:gd name="connsiteX36" fmla="*/ 9552012 w 11792607"/>
                      <a:gd name="connsiteY36" fmla="*/ 6211614 h 6211614"/>
                      <a:gd name="connsiteX37" fmla="*/ 9316160 w 11792607"/>
                      <a:gd name="connsiteY37" fmla="*/ 6211614 h 6211614"/>
                      <a:gd name="connsiteX38" fmla="*/ 8608603 w 11792607"/>
                      <a:gd name="connsiteY38" fmla="*/ 6211614 h 6211614"/>
                      <a:gd name="connsiteX39" fmla="*/ 7901047 w 11792607"/>
                      <a:gd name="connsiteY39" fmla="*/ 6211614 h 6211614"/>
                      <a:gd name="connsiteX40" fmla="*/ 7429342 w 11792607"/>
                      <a:gd name="connsiteY40" fmla="*/ 6211614 h 6211614"/>
                      <a:gd name="connsiteX41" fmla="*/ 7193490 w 11792607"/>
                      <a:gd name="connsiteY41" fmla="*/ 6211614 h 6211614"/>
                      <a:gd name="connsiteX42" fmla="*/ 6839712 w 11792607"/>
                      <a:gd name="connsiteY42" fmla="*/ 6211614 h 6211614"/>
                      <a:gd name="connsiteX43" fmla="*/ 6485934 w 11792607"/>
                      <a:gd name="connsiteY43" fmla="*/ 6211614 h 6211614"/>
                      <a:gd name="connsiteX44" fmla="*/ 5660451 w 11792607"/>
                      <a:gd name="connsiteY44" fmla="*/ 6211614 h 6211614"/>
                      <a:gd name="connsiteX45" fmla="*/ 4952895 w 11792607"/>
                      <a:gd name="connsiteY45" fmla="*/ 6211614 h 6211614"/>
                      <a:gd name="connsiteX46" fmla="*/ 4599117 w 11792607"/>
                      <a:gd name="connsiteY46" fmla="*/ 6211614 h 6211614"/>
                      <a:gd name="connsiteX47" fmla="*/ 3891560 w 11792607"/>
                      <a:gd name="connsiteY47" fmla="*/ 6211614 h 6211614"/>
                      <a:gd name="connsiteX48" fmla="*/ 3066078 w 11792607"/>
                      <a:gd name="connsiteY48" fmla="*/ 6211614 h 6211614"/>
                      <a:gd name="connsiteX49" fmla="*/ 2476447 w 11792607"/>
                      <a:gd name="connsiteY49" fmla="*/ 6211614 h 6211614"/>
                      <a:gd name="connsiteX50" fmla="*/ 1768891 w 11792607"/>
                      <a:gd name="connsiteY50" fmla="*/ 6211614 h 6211614"/>
                      <a:gd name="connsiteX51" fmla="*/ 1061335 w 11792607"/>
                      <a:gd name="connsiteY51" fmla="*/ 6211614 h 6211614"/>
                      <a:gd name="connsiteX52" fmla="*/ 0 w 11792607"/>
                      <a:gd name="connsiteY52" fmla="*/ 6211614 h 6211614"/>
                      <a:gd name="connsiteX53" fmla="*/ 0 w 11792607"/>
                      <a:gd name="connsiteY53" fmla="*/ 5709038 h 6211614"/>
                      <a:gd name="connsiteX54" fmla="*/ 0 w 11792607"/>
                      <a:gd name="connsiteY54" fmla="*/ 5020113 h 6211614"/>
                      <a:gd name="connsiteX55" fmla="*/ 0 w 11792607"/>
                      <a:gd name="connsiteY55" fmla="*/ 4393305 h 6211614"/>
                      <a:gd name="connsiteX56" fmla="*/ 0 w 11792607"/>
                      <a:gd name="connsiteY56" fmla="*/ 3828613 h 6211614"/>
                      <a:gd name="connsiteX57" fmla="*/ 0 w 11792607"/>
                      <a:gd name="connsiteY57" fmla="*/ 3139689 h 6211614"/>
                      <a:gd name="connsiteX58" fmla="*/ 0 w 11792607"/>
                      <a:gd name="connsiteY58" fmla="*/ 2761345 h 6211614"/>
                      <a:gd name="connsiteX59" fmla="*/ 0 w 11792607"/>
                      <a:gd name="connsiteY59" fmla="*/ 2134536 h 6211614"/>
                      <a:gd name="connsiteX60" fmla="*/ 0 w 11792607"/>
                      <a:gd name="connsiteY60" fmla="*/ 1507728 h 6211614"/>
                      <a:gd name="connsiteX61" fmla="*/ 0 w 11792607"/>
                      <a:gd name="connsiteY61" fmla="*/ 818804 h 6211614"/>
                      <a:gd name="connsiteX62" fmla="*/ 0 w 11792607"/>
                      <a:gd name="connsiteY62" fmla="*/ 0 h 621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792607" h="6211614" fill="none" extrusionOk="0">
                        <a:moveTo>
                          <a:pt x="0" y="0"/>
                        </a:moveTo>
                        <a:cubicBezTo>
                          <a:pt x="91966" y="-12667"/>
                          <a:pt x="165535" y="20312"/>
                          <a:pt x="235852" y="0"/>
                        </a:cubicBezTo>
                        <a:cubicBezTo>
                          <a:pt x="306169" y="-20312"/>
                          <a:pt x="599412" y="54268"/>
                          <a:pt x="707556" y="0"/>
                        </a:cubicBezTo>
                        <a:cubicBezTo>
                          <a:pt x="815700" y="-54268"/>
                          <a:pt x="1156980" y="3830"/>
                          <a:pt x="1297187" y="0"/>
                        </a:cubicBezTo>
                        <a:cubicBezTo>
                          <a:pt x="1437394" y="-3830"/>
                          <a:pt x="1916446" y="38139"/>
                          <a:pt x="2122669" y="0"/>
                        </a:cubicBezTo>
                        <a:cubicBezTo>
                          <a:pt x="2328892" y="-38139"/>
                          <a:pt x="2715561" y="98829"/>
                          <a:pt x="2948152" y="0"/>
                        </a:cubicBezTo>
                        <a:cubicBezTo>
                          <a:pt x="3180743" y="-98829"/>
                          <a:pt x="3132927" y="26539"/>
                          <a:pt x="3184004" y="0"/>
                        </a:cubicBezTo>
                        <a:cubicBezTo>
                          <a:pt x="3235081" y="-26539"/>
                          <a:pt x="3479528" y="21116"/>
                          <a:pt x="3773634" y="0"/>
                        </a:cubicBezTo>
                        <a:cubicBezTo>
                          <a:pt x="4067740" y="-21116"/>
                          <a:pt x="4049629" y="53956"/>
                          <a:pt x="4245339" y="0"/>
                        </a:cubicBezTo>
                        <a:cubicBezTo>
                          <a:pt x="4441050" y="-53956"/>
                          <a:pt x="4691083" y="6024"/>
                          <a:pt x="4834969" y="0"/>
                        </a:cubicBezTo>
                        <a:cubicBezTo>
                          <a:pt x="4978855" y="-6024"/>
                          <a:pt x="5474593" y="82889"/>
                          <a:pt x="5660451" y="0"/>
                        </a:cubicBezTo>
                        <a:cubicBezTo>
                          <a:pt x="5846309" y="-82889"/>
                          <a:pt x="5857645" y="12230"/>
                          <a:pt x="6014230" y="0"/>
                        </a:cubicBezTo>
                        <a:cubicBezTo>
                          <a:pt x="6170815" y="-12230"/>
                          <a:pt x="6637769" y="45308"/>
                          <a:pt x="6839712" y="0"/>
                        </a:cubicBezTo>
                        <a:cubicBezTo>
                          <a:pt x="7041655" y="-45308"/>
                          <a:pt x="7076166" y="1156"/>
                          <a:pt x="7193490" y="0"/>
                        </a:cubicBezTo>
                        <a:cubicBezTo>
                          <a:pt x="7310814" y="-1156"/>
                          <a:pt x="7606901" y="17252"/>
                          <a:pt x="7901047" y="0"/>
                        </a:cubicBezTo>
                        <a:cubicBezTo>
                          <a:pt x="8195193" y="-17252"/>
                          <a:pt x="8035810" y="12185"/>
                          <a:pt x="8136899" y="0"/>
                        </a:cubicBezTo>
                        <a:cubicBezTo>
                          <a:pt x="8237988" y="-12185"/>
                          <a:pt x="8603365" y="27875"/>
                          <a:pt x="8844455" y="0"/>
                        </a:cubicBezTo>
                        <a:cubicBezTo>
                          <a:pt x="9085545" y="-27875"/>
                          <a:pt x="9097794" y="52370"/>
                          <a:pt x="9316160" y="0"/>
                        </a:cubicBezTo>
                        <a:cubicBezTo>
                          <a:pt x="9534526" y="-52370"/>
                          <a:pt x="9791862" y="49354"/>
                          <a:pt x="10023716" y="0"/>
                        </a:cubicBezTo>
                        <a:cubicBezTo>
                          <a:pt x="10255570" y="-49354"/>
                          <a:pt x="10349193" y="64135"/>
                          <a:pt x="10613346" y="0"/>
                        </a:cubicBezTo>
                        <a:cubicBezTo>
                          <a:pt x="10877499" y="-64135"/>
                          <a:pt x="11044659" y="16913"/>
                          <a:pt x="11202977" y="0"/>
                        </a:cubicBezTo>
                        <a:cubicBezTo>
                          <a:pt x="11361295" y="-16913"/>
                          <a:pt x="11536424" y="53336"/>
                          <a:pt x="11792607" y="0"/>
                        </a:cubicBezTo>
                        <a:cubicBezTo>
                          <a:pt x="11850220" y="164021"/>
                          <a:pt x="11780476" y="435780"/>
                          <a:pt x="11792607" y="626808"/>
                        </a:cubicBezTo>
                        <a:cubicBezTo>
                          <a:pt x="11804738" y="817836"/>
                          <a:pt x="11744043" y="1013377"/>
                          <a:pt x="11792607" y="1253617"/>
                        </a:cubicBezTo>
                        <a:cubicBezTo>
                          <a:pt x="11841171" y="1493857"/>
                          <a:pt x="11782680" y="1591623"/>
                          <a:pt x="11792607" y="1694077"/>
                        </a:cubicBezTo>
                        <a:cubicBezTo>
                          <a:pt x="11802534" y="1796531"/>
                          <a:pt x="11732862" y="2044484"/>
                          <a:pt x="11792607" y="2320885"/>
                        </a:cubicBezTo>
                        <a:cubicBezTo>
                          <a:pt x="11852352" y="2597286"/>
                          <a:pt x="11752579" y="2626442"/>
                          <a:pt x="11792607" y="2885577"/>
                        </a:cubicBezTo>
                        <a:cubicBezTo>
                          <a:pt x="11832635" y="3144712"/>
                          <a:pt x="11743191" y="3271839"/>
                          <a:pt x="11792607" y="3388153"/>
                        </a:cubicBezTo>
                        <a:cubicBezTo>
                          <a:pt x="11842023" y="3504467"/>
                          <a:pt x="11791003" y="3673769"/>
                          <a:pt x="11792607" y="3828613"/>
                        </a:cubicBezTo>
                        <a:cubicBezTo>
                          <a:pt x="11794211" y="3983457"/>
                          <a:pt x="11774315" y="4269928"/>
                          <a:pt x="11792607" y="4517537"/>
                        </a:cubicBezTo>
                        <a:cubicBezTo>
                          <a:pt x="11810899" y="4765146"/>
                          <a:pt x="11781008" y="4754485"/>
                          <a:pt x="11792607" y="4957997"/>
                        </a:cubicBezTo>
                        <a:cubicBezTo>
                          <a:pt x="11804206" y="5161509"/>
                          <a:pt x="11790460" y="5218656"/>
                          <a:pt x="11792607" y="5336341"/>
                        </a:cubicBezTo>
                        <a:cubicBezTo>
                          <a:pt x="11794754" y="5454026"/>
                          <a:pt x="11783357" y="5894205"/>
                          <a:pt x="11792607" y="6211614"/>
                        </a:cubicBezTo>
                        <a:cubicBezTo>
                          <a:pt x="11532627" y="6280560"/>
                          <a:pt x="11462302" y="6197441"/>
                          <a:pt x="11202977" y="6211614"/>
                        </a:cubicBezTo>
                        <a:cubicBezTo>
                          <a:pt x="10943652" y="6225787"/>
                          <a:pt x="10802908" y="6182312"/>
                          <a:pt x="10613346" y="6211614"/>
                        </a:cubicBezTo>
                        <a:cubicBezTo>
                          <a:pt x="10423784" y="6240916"/>
                          <a:pt x="10333919" y="6167886"/>
                          <a:pt x="10141642" y="6211614"/>
                        </a:cubicBezTo>
                        <a:cubicBezTo>
                          <a:pt x="9949365" y="6255342"/>
                          <a:pt x="9756866" y="6160173"/>
                          <a:pt x="9552012" y="6211614"/>
                        </a:cubicBezTo>
                        <a:cubicBezTo>
                          <a:pt x="9347158" y="6263055"/>
                          <a:pt x="9433487" y="6208538"/>
                          <a:pt x="9316160" y="6211614"/>
                        </a:cubicBezTo>
                        <a:cubicBezTo>
                          <a:pt x="9198833" y="6214690"/>
                          <a:pt x="8862799" y="6132238"/>
                          <a:pt x="8608603" y="6211614"/>
                        </a:cubicBezTo>
                        <a:cubicBezTo>
                          <a:pt x="8354407" y="6290990"/>
                          <a:pt x="8189617" y="6197844"/>
                          <a:pt x="7901047" y="6211614"/>
                        </a:cubicBezTo>
                        <a:cubicBezTo>
                          <a:pt x="7612477" y="6225384"/>
                          <a:pt x="7651224" y="6166072"/>
                          <a:pt x="7429342" y="6211614"/>
                        </a:cubicBezTo>
                        <a:cubicBezTo>
                          <a:pt x="7207461" y="6257156"/>
                          <a:pt x="7258830" y="6191981"/>
                          <a:pt x="7193490" y="6211614"/>
                        </a:cubicBezTo>
                        <a:cubicBezTo>
                          <a:pt x="7128150" y="6231247"/>
                          <a:pt x="7003215" y="6185074"/>
                          <a:pt x="6839712" y="6211614"/>
                        </a:cubicBezTo>
                        <a:cubicBezTo>
                          <a:pt x="6676209" y="6238154"/>
                          <a:pt x="6641781" y="6174930"/>
                          <a:pt x="6485934" y="6211614"/>
                        </a:cubicBezTo>
                        <a:cubicBezTo>
                          <a:pt x="6330087" y="6248298"/>
                          <a:pt x="5827934" y="6138065"/>
                          <a:pt x="5660451" y="6211614"/>
                        </a:cubicBezTo>
                        <a:cubicBezTo>
                          <a:pt x="5492968" y="6285163"/>
                          <a:pt x="5097738" y="6143431"/>
                          <a:pt x="4952895" y="6211614"/>
                        </a:cubicBezTo>
                        <a:cubicBezTo>
                          <a:pt x="4808052" y="6279797"/>
                          <a:pt x="4766548" y="6201222"/>
                          <a:pt x="4599117" y="6211614"/>
                        </a:cubicBezTo>
                        <a:cubicBezTo>
                          <a:pt x="4431686" y="6222006"/>
                          <a:pt x="4224478" y="6126919"/>
                          <a:pt x="3891560" y="6211614"/>
                        </a:cubicBezTo>
                        <a:cubicBezTo>
                          <a:pt x="3558642" y="6296309"/>
                          <a:pt x="3442263" y="6163054"/>
                          <a:pt x="3066078" y="6211614"/>
                        </a:cubicBezTo>
                        <a:cubicBezTo>
                          <a:pt x="2689893" y="6260174"/>
                          <a:pt x="2700977" y="6193327"/>
                          <a:pt x="2476447" y="6211614"/>
                        </a:cubicBezTo>
                        <a:cubicBezTo>
                          <a:pt x="2251917" y="6229901"/>
                          <a:pt x="2065845" y="6206068"/>
                          <a:pt x="1768891" y="6211614"/>
                        </a:cubicBezTo>
                        <a:cubicBezTo>
                          <a:pt x="1471937" y="6217160"/>
                          <a:pt x="1292170" y="6165297"/>
                          <a:pt x="1061335" y="6211614"/>
                        </a:cubicBezTo>
                        <a:cubicBezTo>
                          <a:pt x="830500" y="6257931"/>
                          <a:pt x="338834" y="6129917"/>
                          <a:pt x="0" y="6211614"/>
                        </a:cubicBezTo>
                        <a:cubicBezTo>
                          <a:pt x="-59128" y="6109137"/>
                          <a:pt x="14854" y="5949185"/>
                          <a:pt x="0" y="5709038"/>
                        </a:cubicBezTo>
                        <a:cubicBezTo>
                          <a:pt x="-14854" y="5468891"/>
                          <a:pt x="1735" y="5244383"/>
                          <a:pt x="0" y="5020113"/>
                        </a:cubicBezTo>
                        <a:cubicBezTo>
                          <a:pt x="-1735" y="4795843"/>
                          <a:pt x="66129" y="4658372"/>
                          <a:pt x="0" y="4393305"/>
                        </a:cubicBezTo>
                        <a:cubicBezTo>
                          <a:pt x="-66129" y="4128238"/>
                          <a:pt x="3264" y="3943036"/>
                          <a:pt x="0" y="3828613"/>
                        </a:cubicBezTo>
                        <a:cubicBezTo>
                          <a:pt x="-3264" y="3714190"/>
                          <a:pt x="10138" y="3477347"/>
                          <a:pt x="0" y="3139689"/>
                        </a:cubicBezTo>
                        <a:cubicBezTo>
                          <a:pt x="-10138" y="2802031"/>
                          <a:pt x="44740" y="2859535"/>
                          <a:pt x="0" y="2761345"/>
                        </a:cubicBezTo>
                        <a:cubicBezTo>
                          <a:pt x="-44740" y="2663155"/>
                          <a:pt x="64367" y="2269489"/>
                          <a:pt x="0" y="2134536"/>
                        </a:cubicBezTo>
                        <a:cubicBezTo>
                          <a:pt x="-64367" y="1999583"/>
                          <a:pt x="32790" y="1743908"/>
                          <a:pt x="0" y="1507728"/>
                        </a:cubicBezTo>
                        <a:cubicBezTo>
                          <a:pt x="-32790" y="1271548"/>
                          <a:pt x="43830" y="1139701"/>
                          <a:pt x="0" y="818804"/>
                        </a:cubicBezTo>
                        <a:cubicBezTo>
                          <a:pt x="-43830" y="497907"/>
                          <a:pt x="79137" y="389243"/>
                          <a:pt x="0" y="0"/>
                        </a:cubicBezTo>
                        <a:close/>
                      </a:path>
                      <a:path w="11792607" h="6211614" stroke="0" extrusionOk="0">
                        <a:moveTo>
                          <a:pt x="0" y="0"/>
                        </a:moveTo>
                        <a:cubicBezTo>
                          <a:pt x="329543" y="-90662"/>
                          <a:pt x="656877" y="79767"/>
                          <a:pt x="825482" y="0"/>
                        </a:cubicBezTo>
                        <a:cubicBezTo>
                          <a:pt x="994087" y="-79767"/>
                          <a:pt x="1159009" y="53101"/>
                          <a:pt x="1415113" y="0"/>
                        </a:cubicBezTo>
                        <a:cubicBezTo>
                          <a:pt x="1671217" y="-53101"/>
                          <a:pt x="1653239" y="13755"/>
                          <a:pt x="1768891" y="0"/>
                        </a:cubicBezTo>
                        <a:cubicBezTo>
                          <a:pt x="1884543" y="-13755"/>
                          <a:pt x="2079271" y="18200"/>
                          <a:pt x="2358521" y="0"/>
                        </a:cubicBezTo>
                        <a:cubicBezTo>
                          <a:pt x="2637771" y="-18200"/>
                          <a:pt x="2806833" y="4044"/>
                          <a:pt x="3184004" y="0"/>
                        </a:cubicBezTo>
                        <a:cubicBezTo>
                          <a:pt x="3561175" y="-4044"/>
                          <a:pt x="3365103" y="17439"/>
                          <a:pt x="3537782" y="0"/>
                        </a:cubicBezTo>
                        <a:cubicBezTo>
                          <a:pt x="3710461" y="-17439"/>
                          <a:pt x="3684649" y="8718"/>
                          <a:pt x="3773634" y="0"/>
                        </a:cubicBezTo>
                        <a:cubicBezTo>
                          <a:pt x="3862619" y="-8718"/>
                          <a:pt x="4152092" y="19514"/>
                          <a:pt x="4363265" y="0"/>
                        </a:cubicBezTo>
                        <a:cubicBezTo>
                          <a:pt x="4574438" y="-19514"/>
                          <a:pt x="4722926" y="56964"/>
                          <a:pt x="4952895" y="0"/>
                        </a:cubicBezTo>
                        <a:cubicBezTo>
                          <a:pt x="5182864" y="-56964"/>
                          <a:pt x="5332841" y="14170"/>
                          <a:pt x="5660451" y="0"/>
                        </a:cubicBezTo>
                        <a:cubicBezTo>
                          <a:pt x="5988061" y="-14170"/>
                          <a:pt x="6013441" y="24592"/>
                          <a:pt x="6132156" y="0"/>
                        </a:cubicBezTo>
                        <a:cubicBezTo>
                          <a:pt x="6250872" y="-24592"/>
                          <a:pt x="6315372" y="25292"/>
                          <a:pt x="6368008" y="0"/>
                        </a:cubicBezTo>
                        <a:cubicBezTo>
                          <a:pt x="6420644" y="-25292"/>
                          <a:pt x="6559456" y="35488"/>
                          <a:pt x="6721786" y="0"/>
                        </a:cubicBezTo>
                        <a:cubicBezTo>
                          <a:pt x="6884116" y="-35488"/>
                          <a:pt x="7170645" y="14079"/>
                          <a:pt x="7547268" y="0"/>
                        </a:cubicBezTo>
                        <a:cubicBezTo>
                          <a:pt x="7923891" y="-14079"/>
                          <a:pt x="7748830" y="25764"/>
                          <a:pt x="7901047" y="0"/>
                        </a:cubicBezTo>
                        <a:cubicBezTo>
                          <a:pt x="8053264" y="-25764"/>
                          <a:pt x="8164808" y="41477"/>
                          <a:pt x="8254825" y="0"/>
                        </a:cubicBezTo>
                        <a:cubicBezTo>
                          <a:pt x="8344842" y="-41477"/>
                          <a:pt x="8529838" y="28312"/>
                          <a:pt x="8608603" y="0"/>
                        </a:cubicBezTo>
                        <a:cubicBezTo>
                          <a:pt x="8687368" y="-28312"/>
                          <a:pt x="9110113" y="91208"/>
                          <a:pt x="9434086" y="0"/>
                        </a:cubicBezTo>
                        <a:cubicBezTo>
                          <a:pt x="9758059" y="-91208"/>
                          <a:pt x="9993828" y="47767"/>
                          <a:pt x="10141642" y="0"/>
                        </a:cubicBezTo>
                        <a:cubicBezTo>
                          <a:pt x="10289456" y="-47767"/>
                          <a:pt x="10415137" y="2187"/>
                          <a:pt x="10495420" y="0"/>
                        </a:cubicBezTo>
                        <a:cubicBezTo>
                          <a:pt x="10575703" y="-2187"/>
                          <a:pt x="10712234" y="10417"/>
                          <a:pt x="10849198" y="0"/>
                        </a:cubicBezTo>
                        <a:cubicBezTo>
                          <a:pt x="10986162" y="-10417"/>
                          <a:pt x="10998735" y="14844"/>
                          <a:pt x="11085051" y="0"/>
                        </a:cubicBezTo>
                        <a:cubicBezTo>
                          <a:pt x="11171367" y="-14844"/>
                          <a:pt x="11494972" y="64641"/>
                          <a:pt x="11792607" y="0"/>
                        </a:cubicBezTo>
                        <a:cubicBezTo>
                          <a:pt x="11864349" y="211635"/>
                          <a:pt x="11724023" y="366896"/>
                          <a:pt x="11792607" y="688924"/>
                        </a:cubicBezTo>
                        <a:cubicBezTo>
                          <a:pt x="11861191" y="1010952"/>
                          <a:pt x="11775645" y="1016940"/>
                          <a:pt x="11792607" y="1253617"/>
                        </a:cubicBezTo>
                        <a:cubicBezTo>
                          <a:pt x="11809569" y="1490294"/>
                          <a:pt x="11762742" y="1461685"/>
                          <a:pt x="11792607" y="1631960"/>
                        </a:cubicBezTo>
                        <a:cubicBezTo>
                          <a:pt x="11822472" y="1802235"/>
                          <a:pt x="11744862" y="2100034"/>
                          <a:pt x="11792607" y="2320885"/>
                        </a:cubicBezTo>
                        <a:cubicBezTo>
                          <a:pt x="11840352" y="2541736"/>
                          <a:pt x="11776309" y="2616381"/>
                          <a:pt x="11792607" y="2823461"/>
                        </a:cubicBezTo>
                        <a:cubicBezTo>
                          <a:pt x="11808905" y="3030541"/>
                          <a:pt x="11773387" y="3167580"/>
                          <a:pt x="11792607" y="3450269"/>
                        </a:cubicBezTo>
                        <a:cubicBezTo>
                          <a:pt x="11811827" y="3732958"/>
                          <a:pt x="11754983" y="3714953"/>
                          <a:pt x="11792607" y="3828613"/>
                        </a:cubicBezTo>
                        <a:cubicBezTo>
                          <a:pt x="11830231" y="3942273"/>
                          <a:pt x="11787796" y="4314867"/>
                          <a:pt x="11792607" y="4517537"/>
                        </a:cubicBezTo>
                        <a:cubicBezTo>
                          <a:pt x="11797418" y="4720207"/>
                          <a:pt x="11734427" y="4825611"/>
                          <a:pt x="11792607" y="5082230"/>
                        </a:cubicBezTo>
                        <a:cubicBezTo>
                          <a:pt x="11850787" y="5338849"/>
                          <a:pt x="11748163" y="5334429"/>
                          <a:pt x="11792607" y="5584806"/>
                        </a:cubicBezTo>
                        <a:cubicBezTo>
                          <a:pt x="11837051" y="5835183"/>
                          <a:pt x="11788073" y="5904404"/>
                          <a:pt x="11792607" y="6211614"/>
                        </a:cubicBezTo>
                        <a:cubicBezTo>
                          <a:pt x="11681278" y="6233689"/>
                          <a:pt x="11611740" y="6189618"/>
                          <a:pt x="11556755" y="6211614"/>
                        </a:cubicBezTo>
                        <a:cubicBezTo>
                          <a:pt x="11501770" y="6233610"/>
                          <a:pt x="10984187" y="6114492"/>
                          <a:pt x="10731272" y="6211614"/>
                        </a:cubicBezTo>
                        <a:cubicBezTo>
                          <a:pt x="10478357" y="6308736"/>
                          <a:pt x="10303648" y="6210046"/>
                          <a:pt x="10023716" y="6211614"/>
                        </a:cubicBezTo>
                        <a:cubicBezTo>
                          <a:pt x="9743784" y="6213182"/>
                          <a:pt x="9527241" y="6184061"/>
                          <a:pt x="9316160" y="6211614"/>
                        </a:cubicBezTo>
                        <a:cubicBezTo>
                          <a:pt x="9105079" y="6239167"/>
                          <a:pt x="9080182" y="6172226"/>
                          <a:pt x="8962381" y="6211614"/>
                        </a:cubicBezTo>
                        <a:cubicBezTo>
                          <a:pt x="8844580" y="6251002"/>
                          <a:pt x="8365765" y="6165475"/>
                          <a:pt x="8136899" y="6211614"/>
                        </a:cubicBezTo>
                        <a:cubicBezTo>
                          <a:pt x="7908033" y="6257753"/>
                          <a:pt x="7688180" y="6184723"/>
                          <a:pt x="7429342" y="6211614"/>
                        </a:cubicBezTo>
                        <a:cubicBezTo>
                          <a:pt x="7170504" y="6238505"/>
                          <a:pt x="7170569" y="6186784"/>
                          <a:pt x="6957638" y="6211614"/>
                        </a:cubicBezTo>
                        <a:cubicBezTo>
                          <a:pt x="6744707" y="6236444"/>
                          <a:pt x="6750695" y="6191387"/>
                          <a:pt x="6603860" y="6211614"/>
                        </a:cubicBezTo>
                        <a:cubicBezTo>
                          <a:pt x="6457025" y="6231841"/>
                          <a:pt x="6129931" y="6161381"/>
                          <a:pt x="5778377" y="6211614"/>
                        </a:cubicBezTo>
                        <a:cubicBezTo>
                          <a:pt x="5426823" y="6261847"/>
                          <a:pt x="5517740" y="6182187"/>
                          <a:pt x="5424599" y="6211614"/>
                        </a:cubicBezTo>
                        <a:cubicBezTo>
                          <a:pt x="5331458" y="6241041"/>
                          <a:pt x="5191015" y="6169754"/>
                          <a:pt x="5070821" y="6211614"/>
                        </a:cubicBezTo>
                        <a:cubicBezTo>
                          <a:pt x="4950627" y="6253474"/>
                          <a:pt x="4733654" y="6198851"/>
                          <a:pt x="4481191" y="6211614"/>
                        </a:cubicBezTo>
                        <a:cubicBezTo>
                          <a:pt x="4228728" y="6224377"/>
                          <a:pt x="4128950" y="6174275"/>
                          <a:pt x="4009486" y="6211614"/>
                        </a:cubicBezTo>
                        <a:cubicBezTo>
                          <a:pt x="3890023" y="6248953"/>
                          <a:pt x="3619169" y="6127943"/>
                          <a:pt x="3301930" y="6211614"/>
                        </a:cubicBezTo>
                        <a:cubicBezTo>
                          <a:pt x="2984691" y="6295285"/>
                          <a:pt x="3132128" y="6183778"/>
                          <a:pt x="3066078" y="6211614"/>
                        </a:cubicBezTo>
                        <a:cubicBezTo>
                          <a:pt x="3000028" y="6239450"/>
                          <a:pt x="2776098" y="6191859"/>
                          <a:pt x="2594374" y="6211614"/>
                        </a:cubicBezTo>
                        <a:cubicBezTo>
                          <a:pt x="2412650" y="6231369"/>
                          <a:pt x="2378899" y="6174411"/>
                          <a:pt x="2240595" y="6211614"/>
                        </a:cubicBezTo>
                        <a:cubicBezTo>
                          <a:pt x="2102291" y="6248817"/>
                          <a:pt x="1805482" y="6163257"/>
                          <a:pt x="1650965" y="6211614"/>
                        </a:cubicBezTo>
                        <a:cubicBezTo>
                          <a:pt x="1496448" y="6259971"/>
                          <a:pt x="1152513" y="6178311"/>
                          <a:pt x="943409" y="6211614"/>
                        </a:cubicBezTo>
                        <a:cubicBezTo>
                          <a:pt x="734305" y="6244917"/>
                          <a:pt x="239418" y="6161390"/>
                          <a:pt x="0" y="6211614"/>
                        </a:cubicBezTo>
                        <a:cubicBezTo>
                          <a:pt x="-48913" y="5955655"/>
                          <a:pt x="81967" y="5827940"/>
                          <a:pt x="0" y="5522690"/>
                        </a:cubicBezTo>
                        <a:cubicBezTo>
                          <a:pt x="-81967" y="5217440"/>
                          <a:pt x="513" y="5189034"/>
                          <a:pt x="0" y="5082230"/>
                        </a:cubicBezTo>
                        <a:cubicBezTo>
                          <a:pt x="-513" y="4975426"/>
                          <a:pt x="54140" y="4792248"/>
                          <a:pt x="0" y="4579654"/>
                        </a:cubicBezTo>
                        <a:cubicBezTo>
                          <a:pt x="-54140" y="4367060"/>
                          <a:pt x="40959" y="4131720"/>
                          <a:pt x="0" y="4014961"/>
                        </a:cubicBezTo>
                        <a:cubicBezTo>
                          <a:pt x="-40959" y="3898202"/>
                          <a:pt x="52767" y="3654104"/>
                          <a:pt x="0" y="3512385"/>
                        </a:cubicBezTo>
                        <a:cubicBezTo>
                          <a:pt x="-52767" y="3370666"/>
                          <a:pt x="31201" y="3260644"/>
                          <a:pt x="0" y="3134042"/>
                        </a:cubicBezTo>
                        <a:cubicBezTo>
                          <a:pt x="-31201" y="3007440"/>
                          <a:pt x="10115" y="2911400"/>
                          <a:pt x="0" y="2755698"/>
                        </a:cubicBezTo>
                        <a:cubicBezTo>
                          <a:pt x="-10115" y="2599996"/>
                          <a:pt x="52956" y="2326589"/>
                          <a:pt x="0" y="2191006"/>
                        </a:cubicBezTo>
                        <a:cubicBezTo>
                          <a:pt x="-52956" y="2055423"/>
                          <a:pt x="662" y="1968545"/>
                          <a:pt x="0" y="1812662"/>
                        </a:cubicBezTo>
                        <a:cubicBezTo>
                          <a:pt x="-662" y="1656779"/>
                          <a:pt x="53346" y="1476267"/>
                          <a:pt x="0" y="1185854"/>
                        </a:cubicBezTo>
                        <a:cubicBezTo>
                          <a:pt x="-53346" y="895441"/>
                          <a:pt x="25582" y="942609"/>
                          <a:pt x="0" y="807510"/>
                        </a:cubicBezTo>
                        <a:cubicBezTo>
                          <a:pt x="-25582" y="672411"/>
                          <a:pt x="20566" y="23522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Title 1">
            <a:extLst>
              <a:ext uri="{FF2B5EF4-FFF2-40B4-BE49-F238E27FC236}">
                <a16:creationId xmlns:a16="http://schemas.microsoft.com/office/drawing/2014/main" id="{D3880F13-618E-83B4-DD0B-15F6098B3BB3}"/>
              </a:ext>
            </a:extLst>
          </p:cNvPr>
          <p:cNvSpPr>
            <a:spLocks noGrp="1" noRot="1" noMove="1" noResize="1" noEditPoints="1" noAdjustHandles="1" noChangeArrowheads="1" noChangeShapeType="1"/>
          </p:cNvSpPr>
          <p:nvPr>
            <p:ph type="title"/>
          </p:nvPr>
        </p:nvSpPr>
        <p:spPr>
          <a:xfrm>
            <a:off x="-1081396" y="1410155"/>
            <a:ext cx="10363200" cy="1314443"/>
          </a:xfrm>
        </p:spPr>
        <p:txBody>
          <a:bodyPr>
            <a:normAutofit/>
          </a:bodyPr>
          <a:lstStyle/>
          <a:p>
            <a:pPr algn="ctr">
              <a:defRPr sz="3800">
                <a:solidFill>
                  <a:srgbClr val="004990"/>
                </a:solidFill>
                <a:latin typeface="Arial Black" panose="020B0A04020102020204" pitchFamily="34" charset="0"/>
              </a:defRPr>
            </a:pPr>
            <a:r>
              <a:rPr>
                <a:latin typeface="Arial Black"/>
              </a:rPr>
              <a:t>  ZIKOMO, MERCI</a:t>
            </a:r>
            <a:br>
              <a:rPr dirty="0"/>
            </a:br>
            <a:endParaRPr lang="en-US"/>
          </a:p>
        </p:txBody>
      </p:sp>
      <p:grpSp>
        <p:nvGrpSpPr>
          <p:cNvPr id="6" name="Google Shape;9449;p51">
            <a:extLst>
              <a:ext uri="{FF2B5EF4-FFF2-40B4-BE49-F238E27FC236}">
                <a16:creationId xmlns:a16="http://schemas.microsoft.com/office/drawing/2014/main" id="{76FF74FD-87C5-C5DF-F6A8-7ABF6FB4C640}"/>
              </a:ext>
            </a:extLst>
          </p:cNvPr>
          <p:cNvGrpSpPr>
            <a:grpSpLocks noGrp="1" noUngrp="1" noRot="1" noMove="1" noResize="1"/>
          </p:cNvGrpSpPr>
          <p:nvPr/>
        </p:nvGrpSpPr>
        <p:grpSpPr>
          <a:xfrm>
            <a:off x="2714009" y="3428999"/>
            <a:ext cx="2772389" cy="2351048"/>
            <a:chOff x="2661459" y="2015001"/>
            <a:chExt cx="322508" cy="273494"/>
          </a:xfrm>
          <a:solidFill>
            <a:srgbClr val="004990"/>
          </a:solidFill>
        </p:grpSpPr>
        <p:sp>
          <p:nvSpPr>
            <p:cNvPr id="8" name="Google Shape;9450;p51">
              <a:extLst>
                <a:ext uri="{FF2B5EF4-FFF2-40B4-BE49-F238E27FC236}">
                  <a16:creationId xmlns:a16="http://schemas.microsoft.com/office/drawing/2014/main" id="{77B9339F-226B-463A-4987-0EDD8E997AC2}"/>
                </a:ext>
              </a:extLst>
            </p:cNvPr>
            <p:cNvSpPr>
              <a:spLocks noGrp="1" noRot="1" noMove="1" noResize="1" noEditPoints="1" noAdjustHandles="1" noChangeArrowheads="1" noChangeShapeType="1"/>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51;p51">
              <a:extLst>
                <a:ext uri="{FF2B5EF4-FFF2-40B4-BE49-F238E27FC236}">
                  <a16:creationId xmlns:a16="http://schemas.microsoft.com/office/drawing/2014/main" id="{A7332698-EA2F-2B46-3870-67E27DCC71F5}"/>
                </a:ext>
              </a:extLst>
            </p:cNvPr>
            <p:cNvSpPr>
              <a:spLocks noGrp="1" noRot="1" noMove="1" noResize="1" noEditPoints="1" noAdjustHandles="1" noChangeArrowheads="1" noChangeShapeType="1"/>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42;g1bb0caa554c_0_0">
            <a:extLst>
              <a:ext uri="{FF2B5EF4-FFF2-40B4-BE49-F238E27FC236}">
                <a16:creationId xmlns:a16="http://schemas.microsoft.com/office/drawing/2014/main" id="{B726193C-FB54-FBEE-88C4-1BFC49282E21}"/>
              </a:ext>
            </a:extLst>
          </p:cNvPr>
          <p:cNvGrpSpPr/>
          <p:nvPr/>
        </p:nvGrpSpPr>
        <p:grpSpPr>
          <a:xfrm>
            <a:off x="3846247" y="981847"/>
            <a:ext cx="697095" cy="312564"/>
            <a:chOff x="2240475" y="3205350"/>
            <a:chExt cx="413725" cy="193850"/>
          </a:xfrm>
          <a:solidFill>
            <a:srgbClr val="004990"/>
          </a:solidFill>
        </p:grpSpPr>
        <p:sp>
          <p:nvSpPr>
            <p:cNvPr id="32" name="Google Shape;243;g1bb0caa554c_0_0">
              <a:extLst>
                <a:ext uri="{FF2B5EF4-FFF2-40B4-BE49-F238E27FC236}">
                  <a16:creationId xmlns:a16="http://schemas.microsoft.com/office/drawing/2014/main" id="{8C59CAB2-F673-B7DD-955F-BDEB9C5B1AEB}"/>
                </a:ext>
              </a:extLst>
            </p:cNvPr>
            <p:cNvSpPr/>
            <p:nvPr/>
          </p:nvSpPr>
          <p:spPr>
            <a:xfrm>
              <a:off x="2379975" y="3205350"/>
              <a:ext cx="49925" cy="38600"/>
            </a:xfrm>
            <a:custGeom>
              <a:avLst/>
              <a:gdLst/>
              <a:ahLst/>
              <a:cxnLst/>
              <a:rect l="l" t="t" r="r" b="b"/>
              <a:pathLst>
                <a:path w="1997" h="1544" extrusionOk="0">
                  <a:moveTo>
                    <a:pt x="998" y="0"/>
                  </a:moveTo>
                  <a:cubicBezTo>
                    <a:pt x="0" y="0"/>
                    <a:pt x="0" y="1543"/>
                    <a:pt x="998" y="1543"/>
                  </a:cubicBezTo>
                  <a:cubicBezTo>
                    <a:pt x="1997" y="1543"/>
                    <a:pt x="1997" y="0"/>
                    <a:pt x="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4;g1bb0caa554c_0_0">
              <a:extLst>
                <a:ext uri="{FF2B5EF4-FFF2-40B4-BE49-F238E27FC236}">
                  <a16:creationId xmlns:a16="http://schemas.microsoft.com/office/drawing/2014/main" id="{33D91C26-E835-063C-69D9-1EEAA067EFEF}"/>
                </a:ext>
              </a:extLst>
            </p:cNvPr>
            <p:cNvSpPr/>
            <p:nvPr/>
          </p:nvSpPr>
          <p:spPr>
            <a:xfrm>
              <a:off x="2465325" y="3213000"/>
              <a:ext cx="49950" cy="38600"/>
            </a:xfrm>
            <a:custGeom>
              <a:avLst/>
              <a:gdLst/>
              <a:ahLst/>
              <a:cxnLst/>
              <a:rect l="l" t="t" r="r" b="b"/>
              <a:pathLst>
                <a:path w="1998" h="1544" extrusionOk="0">
                  <a:moveTo>
                    <a:pt x="999" y="1"/>
                  </a:moveTo>
                  <a:cubicBezTo>
                    <a:pt x="1" y="1"/>
                    <a:pt x="1" y="1544"/>
                    <a:pt x="999" y="1544"/>
                  </a:cubicBezTo>
                  <a:cubicBezTo>
                    <a:pt x="1998" y="1544"/>
                    <a:pt x="1998" y="1"/>
                    <a:pt x="9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5;g1bb0caa554c_0_0">
              <a:extLst>
                <a:ext uri="{FF2B5EF4-FFF2-40B4-BE49-F238E27FC236}">
                  <a16:creationId xmlns:a16="http://schemas.microsoft.com/office/drawing/2014/main" id="{261E70E8-A35B-4363-1108-D1AF4F3FD309}"/>
                </a:ext>
              </a:extLst>
            </p:cNvPr>
            <p:cNvSpPr/>
            <p:nvPr/>
          </p:nvSpPr>
          <p:spPr>
            <a:xfrm>
              <a:off x="2240475" y="3205925"/>
              <a:ext cx="413725" cy="193275"/>
            </a:xfrm>
            <a:custGeom>
              <a:avLst/>
              <a:gdLst/>
              <a:ahLst/>
              <a:cxnLst/>
              <a:rect l="l" t="t" r="r" b="b"/>
              <a:pathLst>
                <a:path w="16549" h="7731" extrusionOk="0">
                  <a:moveTo>
                    <a:pt x="15600" y="1"/>
                  </a:moveTo>
                  <a:cubicBezTo>
                    <a:pt x="15299" y="1"/>
                    <a:pt x="15016" y="168"/>
                    <a:pt x="14940" y="556"/>
                  </a:cubicBezTo>
                  <a:cubicBezTo>
                    <a:pt x="14338" y="3562"/>
                    <a:pt x="11627" y="6070"/>
                    <a:pt x="8518" y="6172"/>
                  </a:cubicBezTo>
                  <a:cubicBezTo>
                    <a:pt x="8442" y="6174"/>
                    <a:pt x="8366" y="6176"/>
                    <a:pt x="8289" y="6176"/>
                  </a:cubicBezTo>
                  <a:cubicBezTo>
                    <a:pt x="5267" y="6176"/>
                    <a:pt x="2463" y="4000"/>
                    <a:pt x="1655" y="1101"/>
                  </a:cubicBezTo>
                  <a:cubicBezTo>
                    <a:pt x="1546" y="720"/>
                    <a:pt x="1244" y="555"/>
                    <a:pt x="937" y="555"/>
                  </a:cubicBezTo>
                  <a:cubicBezTo>
                    <a:pt x="474" y="555"/>
                    <a:pt x="0" y="930"/>
                    <a:pt x="157" y="1509"/>
                  </a:cubicBezTo>
                  <a:cubicBezTo>
                    <a:pt x="1143" y="5041"/>
                    <a:pt x="4560" y="7731"/>
                    <a:pt x="8247" y="7731"/>
                  </a:cubicBezTo>
                  <a:cubicBezTo>
                    <a:pt x="8337" y="7731"/>
                    <a:pt x="8428" y="7729"/>
                    <a:pt x="8518" y="7726"/>
                  </a:cubicBezTo>
                  <a:cubicBezTo>
                    <a:pt x="12285" y="7578"/>
                    <a:pt x="15688" y="4663"/>
                    <a:pt x="16426" y="964"/>
                  </a:cubicBezTo>
                  <a:cubicBezTo>
                    <a:pt x="16549" y="384"/>
                    <a:pt x="16055" y="1"/>
                    <a:pt x="15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8" name="Straight Connector 37">
            <a:extLst>
              <a:ext uri="{FF2B5EF4-FFF2-40B4-BE49-F238E27FC236}">
                <a16:creationId xmlns:a16="http://schemas.microsoft.com/office/drawing/2014/main" id="{88746A99-9B52-9D75-6288-C22E4A4F28A2}"/>
              </a:ext>
            </a:extLst>
          </p:cNvPr>
          <p:cNvCxnSpPr>
            <a:cxnSpLocks noGrp="1" noRot="1" noMove="1" noResize="1" noEditPoints="1" noAdjustHandles="1" noChangeArrowheads="1" noChangeShapeType="1"/>
          </p:cNvCxnSpPr>
          <p:nvPr/>
        </p:nvCxnSpPr>
        <p:spPr>
          <a:xfrm>
            <a:off x="6716110" y="1713186"/>
            <a:ext cx="0" cy="3489435"/>
          </a:xfrm>
          <a:prstGeom prst="line">
            <a:avLst/>
          </a:prstGeom>
          <a:ln w="28575">
            <a:solidFill>
              <a:srgbClr val="004990"/>
            </a:solidFill>
          </a:ln>
        </p:spPr>
        <p:style>
          <a:lnRef idx="1">
            <a:schemeClr val="accent1"/>
          </a:lnRef>
          <a:fillRef idx="0">
            <a:schemeClr val="accent1"/>
          </a:fillRef>
          <a:effectRef idx="0">
            <a:schemeClr val="accent1"/>
          </a:effectRef>
          <a:fontRef idx="minor">
            <a:schemeClr val="tx1"/>
          </a:fontRef>
        </p:style>
      </p:cxnSp>
      <p:pic>
        <p:nvPicPr>
          <p:cNvPr id="5" name="Picture 4" descr="ZAQA POWERPOINT TEMPLETE-01.png">
            <a:extLst>
              <a:ext uri="{FF2B5EF4-FFF2-40B4-BE49-F238E27FC236}">
                <a16:creationId xmlns:a16="http://schemas.microsoft.com/office/drawing/2014/main" id="{08BF3D9A-A370-9F7D-2A24-A1DB557EC1CA}"/>
              </a:ext>
            </a:extLst>
          </p:cNvPr>
          <p:cNvPicPr>
            <a:picLocks noChangeAspect="1"/>
          </p:cNvPicPr>
          <p:nvPr/>
        </p:nvPicPr>
        <p:blipFill rotWithShape="1">
          <a:blip r:embed="rId3">
            <a:extLst>
              <a:ext uri="{28A0092B-C50C-407E-A947-70E740481C1C}">
                <a14:useLocalDpi xmlns:a14="http://schemas.microsoft.com/office/drawing/2010/main" val="0"/>
              </a:ext>
            </a:extLst>
          </a:blip>
          <a:srcRect l="16970" t="4040" r="17727"/>
          <a:stretch/>
        </p:blipFill>
        <p:spPr>
          <a:xfrm>
            <a:off x="6985558" y="333828"/>
            <a:ext cx="4677796" cy="4482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2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2"/>
          <a:stretch>
            <a:fillRect/>
          </a:stretch>
        </p:blipFill>
        <p:spPr>
          <a:xfrm>
            <a:off x="53020" y="0"/>
            <a:ext cx="2769450" cy="1101289"/>
          </a:xfrm>
          <a:prstGeom prst="rect">
            <a:avLst/>
          </a:prstGeom>
        </p:spPr>
      </p:pic>
      <p:sp>
        <p:nvSpPr>
          <p:cNvPr id="6" name="TextBox 5">
            <a:extLst>
              <a:ext uri="{FF2B5EF4-FFF2-40B4-BE49-F238E27FC236}">
                <a16:creationId xmlns:a16="http://schemas.microsoft.com/office/drawing/2014/main" id="{DC5DDD6D-0DEB-D398-6A25-5F9205BA5DB7}"/>
              </a:ext>
            </a:extLst>
          </p:cNvPr>
          <p:cNvSpPr txBox="1"/>
          <p:nvPr/>
        </p:nvSpPr>
        <p:spPr>
          <a:xfrm>
            <a:off x="1858487" y="454958"/>
            <a:ext cx="8026400" cy="646331"/>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600" b="1">
                <a:solidFill>
                  <a:srgbClr val="002060"/>
                </a:solidFill>
                <a:latin typeface="Arial" panose="020B0604020202020204" pitchFamily="34" charset="0"/>
                <a:cs typeface="Arial" panose="020B0604020202020204" pitchFamily="34" charset="0"/>
              </a:defRPr>
            </a:pPr>
            <a:r>
              <a:t>Brève sur la Zambie</a:t>
            </a:r>
            <a:endParaRPr sz="360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971A4E6-C29E-39E1-D20B-B8E32CF17C18}"/>
              </a:ext>
            </a:extLst>
          </p:cNvPr>
          <p:cNvPicPr>
            <a:picLocks noChangeAspect="1"/>
          </p:cNvPicPr>
          <p:nvPr/>
        </p:nvPicPr>
        <p:blipFill>
          <a:blip r:embed="rId3">
            <a:alphaModFix amt="85000"/>
          </a:blip>
          <a:stretch>
            <a:fillRect/>
          </a:stretch>
        </p:blipFill>
        <p:spPr>
          <a:xfrm rot="10800000">
            <a:off x="0" y="5902035"/>
            <a:ext cx="798244" cy="955963"/>
          </a:xfrm>
          <a:prstGeom prst="rect">
            <a:avLst/>
          </a:prstGeom>
        </p:spPr>
      </p:pic>
      <p:pic>
        <p:nvPicPr>
          <p:cNvPr id="4" name="Picture 3">
            <a:extLst>
              <a:ext uri="{FF2B5EF4-FFF2-40B4-BE49-F238E27FC236}">
                <a16:creationId xmlns:a16="http://schemas.microsoft.com/office/drawing/2014/main" id="{10FF0F4E-8615-2528-90A4-B261FE24EADB}"/>
              </a:ext>
            </a:extLst>
          </p:cNvPr>
          <p:cNvPicPr>
            <a:picLocks noChangeAspect="1"/>
          </p:cNvPicPr>
          <p:nvPr/>
        </p:nvPicPr>
        <p:blipFill>
          <a:blip r:embed="rId3">
            <a:alphaModFix amt="85000"/>
          </a:blip>
          <a:stretch>
            <a:fillRect/>
          </a:stretch>
        </p:blipFill>
        <p:spPr>
          <a:xfrm>
            <a:off x="10945090" y="-1"/>
            <a:ext cx="1246909" cy="1658259"/>
          </a:xfrm>
          <a:prstGeom prst="rect">
            <a:avLst/>
          </a:prstGeom>
        </p:spPr>
      </p:pic>
      <p:pic>
        <p:nvPicPr>
          <p:cNvPr id="7" name="Picture 6" descr="A blue outline of a country">
            <a:extLst>
              <a:ext uri="{FF2B5EF4-FFF2-40B4-BE49-F238E27FC236}">
                <a16:creationId xmlns:a16="http://schemas.microsoft.com/office/drawing/2014/main" id="{A9AB4FAD-DA93-3B1A-7E37-5E68F6D17F3B}"/>
              </a:ext>
            </a:extLst>
          </p:cNvPr>
          <p:cNvPicPr>
            <a:picLocks noChangeAspect="1"/>
          </p:cNvPicPr>
          <p:nvPr/>
        </p:nvPicPr>
        <p:blipFill>
          <a:blip r:embed="rId4">
            <a:alphaModFix amt="5000"/>
          </a:blip>
          <a:stretch>
            <a:fillRect/>
          </a:stretch>
        </p:blipFill>
        <p:spPr>
          <a:xfrm>
            <a:off x="3197760" y="1658258"/>
            <a:ext cx="5347854" cy="4773637"/>
          </a:xfrm>
          <a:prstGeom prst="rect">
            <a:avLst/>
          </a:prstGeom>
        </p:spPr>
      </p:pic>
      <p:sp>
        <p:nvSpPr>
          <p:cNvPr id="5" name="Content Placeholder 2">
            <a:extLst>
              <a:ext uri="{FF2B5EF4-FFF2-40B4-BE49-F238E27FC236}">
                <a16:creationId xmlns:a16="http://schemas.microsoft.com/office/drawing/2014/main" id="{46E60260-A0F0-8474-4472-EB854ED5D7CF}"/>
              </a:ext>
            </a:extLst>
          </p:cNvPr>
          <p:cNvSpPr>
            <a:spLocks noGrp="1"/>
          </p:cNvSpPr>
          <p:nvPr>
            <p:ph idx="1"/>
          </p:nvPr>
        </p:nvSpPr>
        <p:spPr>
          <a:xfrm>
            <a:off x="886409" y="1266330"/>
            <a:ext cx="9759820" cy="4635705"/>
          </a:xfrm>
        </p:spPr>
        <p:txBody>
          <a:bodyPr>
            <a:noAutofit/>
          </a:bodyPr>
          <a:lstStyle/>
          <a:p>
            <a:pPr algn="just">
              <a:defRPr sz="1800">
                <a:solidFill>
                  <a:schemeClr val="tx1">
                    <a:lumMod val="95000"/>
                    <a:lumOff val="5000"/>
                  </a:schemeClr>
                </a:solidFill>
                <a:latin typeface="Times New Roman" panose="02020603050405020304" pitchFamily="18" charset="0"/>
                <a:cs typeface="Times New Roman" panose="02020603050405020304" pitchFamily="18" charset="0"/>
              </a:defRPr>
            </a:pPr>
            <a:r>
              <a:t>La Zambie est indépendante depuis 1964</a:t>
            </a:r>
          </a:p>
          <a:p>
            <a:pPr algn="just"/>
            <a:endParaRPr sz="1800">
              <a:solidFill>
                <a:schemeClr val="tx1">
                  <a:lumMod val="95000"/>
                  <a:lumOff val="5000"/>
                </a:schemeClr>
              </a:solidFill>
              <a:latin typeface="Times New Roman" panose="02020603050405020304" pitchFamily="18" charset="0"/>
              <a:cs typeface="Times New Roman" panose="02020603050405020304" pitchFamily="18" charset="0"/>
            </a:endParaRPr>
          </a:p>
          <a:p>
            <a:pPr algn="just">
              <a:defRPr sz="1800">
                <a:solidFill>
                  <a:schemeClr val="tx1">
                    <a:lumMod val="95000"/>
                    <a:lumOff val="5000"/>
                  </a:schemeClr>
                </a:solidFill>
                <a:latin typeface="Times New Roman" panose="02020603050405020304" pitchFamily="18" charset="0"/>
                <a:cs typeface="Times New Roman" panose="02020603050405020304" pitchFamily="18" charset="0"/>
              </a:defRPr>
            </a:pPr>
            <a:r>
              <a:t>Le secteur de l'éducation fonctionne depuis plus de soixante ans</a:t>
            </a:r>
          </a:p>
          <a:p>
            <a:pPr algn="just"/>
            <a:endParaRPr sz="1800">
              <a:solidFill>
                <a:schemeClr val="tx1">
                  <a:lumMod val="95000"/>
                  <a:lumOff val="5000"/>
                </a:schemeClr>
              </a:solidFill>
              <a:latin typeface="Times New Roman" panose="02020603050405020304" pitchFamily="18" charset="0"/>
              <a:cs typeface="Times New Roman" panose="02020603050405020304" pitchFamily="18" charset="0"/>
            </a:endParaRPr>
          </a:p>
          <a:p>
            <a:pPr algn="just">
              <a:defRPr sz="1800">
                <a:solidFill>
                  <a:schemeClr val="tx1">
                    <a:lumMod val="95000"/>
                    <a:lumOff val="5000"/>
                  </a:schemeClr>
                </a:solidFill>
                <a:latin typeface="Times New Roman" panose="02020603050405020304" pitchFamily="18" charset="0"/>
                <a:cs typeface="Times New Roman" panose="02020603050405020304" pitchFamily="18" charset="0"/>
              </a:defRPr>
            </a:pPr>
            <a:r>
              <a:t>Le secteur de l'éducation comprend la petite enfance, le primaire, le secondaire, la formation technique et professionnelle et l'enseignement supérieur et est actuellement géré par deux ministères, à savoir:</a:t>
            </a:r>
          </a:p>
          <a:p>
            <a:pPr lvl="1" algn="just">
              <a:defRPr sz="1600">
                <a:solidFill>
                  <a:schemeClr val="tx1">
                    <a:lumMod val="95000"/>
                    <a:lumOff val="5000"/>
                  </a:schemeClr>
                </a:solidFill>
                <a:latin typeface="Times New Roman" panose="02020603050405020304" pitchFamily="18" charset="0"/>
                <a:cs typeface="Times New Roman" panose="02020603050405020304" pitchFamily="18" charset="0"/>
              </a:defRPr>
            </a:pPr>
            <a:r>
              <a:t>Ministère de l'éducation</a:t>
            </a:r>
          </a:p>
          <a:p>
            <a:pPr lvl="1" algn="just">
              <a:defRPr sz="1600">
                <a:solidFill>
                  <a:schemeClr val="tx1">
                    <a:lumMod val="95000"/>
                    <a:lumOff val="5000"/>
                  </a:schemeClr>
                </a:solidFill>
                <a:latin typeface="Times New Roman" panose="02020603050405020304" pitchFamily="18" charset="0"/>
                <a:cs typeface="Times New Roman" panose="02020603050405020304" pitchFamily="18" charset="0"/>
              </a:defRPr>
            </a:pPr>
            <a:r>
              <a:t>Ministère de la Technologie et des Sciences</a:t>
            </a:r>
          </a:p>
          <a:p>
            <a:pPr marL="0" indent="0" algn="just">
              <a:buNone/>
            </a:pPr>
            <a:endParaRPr sz="1800">
              <a:solidFill>
                <a:schemeClr val="tx1">
                  <a:lumMod val="95000"/>
                  <a:lumOff val="5000"/>
                </a:schemeClr>
              </a:solidFill>
              <a:latin typeface="Times New Roman" panose="02020603050405020304" pitchFamily="18" charset="0"/>
              <a:cs typeface="Times New Roman" panose="02020603050405020304" pitchFamily="18" charset="0"/>
            </a:endParaRPr>
          </a:p>
          <a:p>
            <a:pPr algn="just">
              <a:defRPr sz="1800">
                <a:solidFill>
                  <a:schemeClr val="tx1">
                    <a:lumMod val="95000"/>
                    <a:lumOff val="5000"/>
                  </a:schemeClr>
                </a:solidFill>
                <a:latin typeface="Times New Roman" panose="02020603050405020304" pitchFamily="18" charset="0"/>
                <a:cs typeface="Times New Roman" panose="02020603050405020304" pitchFamily="18" charset="0"/>
              </a:defRPr>
            </a:pPr>
            <a:r>
              <a:t>Certains ministères du gouvernement qui supervisent l'agriculture, le développement communautaire, la défense, la santé et le tourisme ont des institutions de formation spécialisées pour le capital humain.</a:t>
            </a:r>
            <a:endParaRPr sz="180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sz="1800">
              <a:solidFill>
                <a:schemeClr val="tx1">
                  <a:lumMod val="95000"/>
                  <a:lumOff val="5000"/>
                </a:schemeClr>
              </a:solidFill>
              <a:latin typeface="Times New Roman" panose="02020603050405020304" pitchFamily="18" charset="0"/>
              <a:cs typeface="Times New Roman" panose="02020603050405020304" pitchFamily="18" charset="0"/>
            </a:endParaRPr>
          </a:p>
          <a:p>
            <a:pPr lvl="1" algn="just"/>
            <a:endParaRPr>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04F059C-F240-AC06-03A9-EE828C0B7365}"/>
              </a:ext>
            </a:extLst>
          </p:cNvPr>
          <p:cNvPicPr>
            <a:picLocks noChangeAspect="1"/>
          </p:cNvPicPr>
          <p:nvPr/>
        </p:nvPicPr>
        <p:blipFill rotWithShape="1">
          <a:blip r:embed="rId5">
            <a:alphaModFix amt="20000"/>
            <a:extLst>
              <a:ext uri="{28A0092B-C50C-407E-A947-70E740481C1C}">
                <a14:useLocalDpi xmlns:a14="http://schemas.microsoft.com/office/drawing/2010/main" val="0"/>
              </a:ext>
            </a:extLst>
          </a:blip>
          <a:srcRect l="5874" t="10912" r="3501" b="14608"/>
          <a:stretch/>
        </p:blipFill>
        <p:spPr>
          <a:xfrm>
            <a:off x="4717361" y="3584182"/>
            <a:ext cx="2442865" cy="1835727"/>
          </a:xfrm>
          <a:prstGeom prst="rect">
            <a:avLst/>
          </a:prstGeom>
        </p:spPr>
      </p:pic>
    </p:spTree>
    <p:extLst>
      <p:ext uri="{BB962C8B-B14F-4D97-AF65-F5344CB8AC3E}">
        <p14:creationId xmlns:p14="http://schemas.microsoft.com/office/powerpoint/2010/main" val="365627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AF2DB438-51EA-4BC4-86F4-87A97BAEFC9A}"/>
              </a:ext>
            </a:extLst>
          </p:cNvPr>
          <p:cNvGrpSpPr/>
          <p:nvPr/>
        </p:nvGrpSpPr>
        <p:grpSpPr>
          <a:xfrm>
            <a:off x="-24050" y="2115950"/>
            <a:ext cx="12216050" cy="3385045"/>
            <a:chOff x="-24050" y="822181"/>
            <a:chExt cx="12276421" cy="3671725"/>
          </a:xfrm>
        </p:grpSpPr>
        <p:sp>
          <p:nvSpPr>
            <p:cNvPr id="7" name="Freeform: Shape 6">
              <a:extLst>
                <a:ext uri="{FF2B5EF4-FFF2-40B4-BE49-F238E27FC236}">
                  <a16:creationId xmlns:a16="http://schemas.microsoft.com/office/drawing/2014/main" id="{A1E7E61D-93CB-494F-B541-89B53D018564}"/>
                </a:ext>
              </a:extLst>
            </p:cNvPr>
            <p:cNvSpPr/>
            <p:nvPr/>
          </p:nvSpPr>
          <p:spPr>
            <a:xfrm>
              <a:off x="-24050" y="2083172"/>
              <a:ext cx="12276421" cy="2410734"/>
            </a:xfrm>
            <a:custGeom>
              <a:avLst/>
              <a:gdLst>
                <a:gd name="connsiteX0" fmla="*/ 0 w 12316178"/>
                <a:gd name="connsiteY0" fmla="*/ 495027 h 2414699"/>
                <a:gd name="connsiteX1" fmla="*/ 1264355 w 12316178"/>
                <a:gd name="connsiteY1" fmla="*/ 1533604 h 2414699"/>
                <a:gd name="connsiteX2" fmla="*/ 2607733 w 12316178"/>
                <a:gd name="connsiteY2" fmla="*/ 246671 h 2414699"/>
                <a:gd name="connsiteX3" fmla="*/ 3973689 w 12316178"/>
                <a:gd name="connsiteY3" fmla="*/ 2414138 h 2414699"/>
                <a:gd name="connsiteX4" fmla="*/ 5621867 w 12316178"/>
                <a:gd name="connsiteY4" fmla="*/ 9604 h 2414699"/>
                <a:gd name="connsiteX5" fmla="*/ 6807200 w 12316178"/>
                <a:gd name="connsiteY5" fmla="*/ 1533604 h 2414699"/>
                <a:gd name="connsiteX6" fmla="*/ 8229600 w 12316178"/>
                <a:gd name="connsiteY6" fmla="*/ 540182 h 2414699"/>
                <a:gd name="connsiteX7" fmla="*/ 9471378 w 12316178"/>
                <a:gd name="connsiteY7" fmla="*/ 1352982 h 2414699"/>
                <a:gd name="connsiteX8" fmla="*/ 10984089 w 12316178"/>
                <a:gd name="connsiteY8" fmla="*/ 495027 h 2414699"/>
                <a:gd name="connsiteX9" fmla="*/ 12316178 w 12316178"/>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606"/>
                <a:gd name="connsiteX1" fmla="*/ 1184842 w 12223413"/>
                <a:gd name="connsiteY1" fmla="*/ 1401082 h 2414606"/>
                <a:gd name="connsiteX2" fmla="*/ 2514968 w 12223413"/>
                <a:gd name="connsiteY2" fmla="*/ 246671 h 2414606"/>
                <a:gd name="connsiteX3" fmla="*/ 3880924 w 12223413"/>
                <a:gd name="connsiteY3" fmla="*/ 2414138 h 2414606"/>
                <a:gd name="connsiteX4" fmla="*/ 5529102 w 12223413"/>
                <a:gd name="connsiteY4" fmla="*/ 9604 h 2414606"/>
                <a:gd name="connsiteX5" fmla="*/ 6714435 w 12223413"/>
                <a:gd name="connsiteY5" fmla="*/ 1533604 h 2414606"/>
                <a:gd name="connsiteX6" fmla="*/ 8136835 w 12223413"/>
                <a:gd name="connsiteY6" fmla="*/ 540182 h 2414606"/>
                <a:gd name="connsiteX7" fmla="*/ 9378613 w 12223413"/>
                <a:gd name="connsiteY7" fmla="*/ 1352982 h 2414606"/>
                <a:gd name="connsiteX8" fmla="*/ 10891324 w 12223413"/>
                <a:gd name="connsiteY8" fmla="*/ 495027 h 2414606"/>
                <a:gd name="connsiteX9" fmla="*/ 12223413 w 12223413"/>
                <a:gd name="connsiteY9" fmla="*/ 1138493 h 2414606"/>
                <a:gd name="connsiteX0" fmla="*/ 0 w 12223413"/>
                <a:gd name="connsiteY0" fmla="*/ 455270 h 2414632"/>
                <a:gd name="connsiteX1" fmla="*/ 1184842 w 12223413"/>
                <a:gd name="connsiteY1" fmla="*/ 1401082 h 2414632"/>
                <a:gd name="connsiteX2" fmla="*/ 2514968 w 12223413"/>
                <a:gd name="connsiteY2" fmla="*/ 246671 h 2414632"/>
                <a:gd name="connsiteX3" fmla="*/ 3880924 w 12223413"/>
                <a:gd name="connsiteY3" fmla="*/ 2414138 h 2414632"/>
                <a:gd name="connsiteX4" fmla="*/ 5529102 w 12223413"/>
                <a:gd name="connsiteY4" fmla="*/ 9604 h 2414632"/>
                <a:gd name="connsiteX5" fmla="*/ 6714435 w 12223413"/>
                <a:gd name="connsiteY5" fmla="*/ 1533604 h 2414632"/>
                <a:gd name="connsiteX6" fmla="*/ 8136835 w 12223413"/>
                <a:gd name="connsiteY6" fmla="*/ 540182 h 2414632"/>
                <a:gd name="connsiteX7" fmla="*/ 9378613 w 12223413"/>
                <a:gd name="connsiteY7" fmla="*/ 1352982 h 2414632"/>
                <a:gd name="connsiteX8" fmla="*/ 10891324 w 12223413"/>
                <a:gd name="connsiteY8" fmla="*/ 495027 h 2414632"/>
                <a:gd name="connsiteX9" fmla="*/ 12223413 w 12223413"/>
                <a:gd name="connsiteY9" fmla="*/ 1138493 h 2414632"/>
                <a:gd name="connsiteX0" fmla="*/ 0 w 12223413"/>
                <a:gd name="connsiteY0" fmla="*/ 455270 h 2414820"/>
                <a:gd name="connsiteX1" fmla="*/ 1184842 w 12223413"/>
                <a:gd name="connsiteY1" fmla="*/ 1401082 h 2414820"/>
                <a:gd name="connsiteX2" fmla="*/ 2594481 w 12223413"/>
                <a:gd name="connsiteY2" fmla="*/ 286427 h 2414820"/>
                <a:gd name="connsiteX3" fmla="*/ 3880924 w 12223413"/>
                <a:gd name="connsiteY3" fmla="*/ 2414138 h 2414820"/>
                <a:gd name="connsiteX4" fmla="*/ 5529102 w 12223413"/>
                <a:gd name="connsiteY4" fmla="*/ 9604 h 2414820"/>
                <a:gd name="connsiteX5" fmla="*/ 6714435 w 12223413"/>
                <a:gd name="connsiteY5" fmla="*/ 1533604 h 2414820"/>
                <a:gd name="connsiteX6" fmla="*/ 8136835 w 12223413"/>
                <a:gd name="connsiteY6" fmla="*/ 540182 h 2414820"/>
                <a:gd name="connsiteX7" fmla="*/ 9378613 w 12223413"/>
                <a:gd name="connsiteY7" fmla="*/ 1352982 h 2414820"/>
                <a:gd name="connsiteX8" fmla="*/ 10891324 w 12223413"/>
                <a:gd name="connsiteY8" fmla="*/ 495027 h 2414820"/>
                <a:gd name="connsiteX9" fmla="*/ 12223413 w 12223413"/>
                <a:gd name="connsiteY9" fmla="*/ 1138493 h 2414820"/>
                <a:gd name="connsiteX0" fmla="*/ 0 w 12223413"/>
                <a:gd name="connsiteY0" fmla="*/ 455270 h 2414848"/>
                <a:gd name="connsiteX1" fmla="*/ 1184842 w 12223413"/>
                <a:gd name="connsiteY1" fmla="*/ 1401082 h 2414848"/>
                <a:gd name="connsiteX2" fmla="*/ 2594481 w 12223413"/>
                <a:gd name="connsiteY2" fmla="*/ 286427 h 2414848"/>
                <a:gd name="connsiteX3" fmla="*/ 3880924 w 12223413"/>
                <a:gd name="connsiteY3" fmla="*/ 2414138 h 2414848"/>
                <a:gd name="connsiteX4" fmla="*/ 5529102 w 12223413"/>
                <a:gd name="connsiteY4" fmla="*/ 9604 h 2414848"/>
                <a:gd name="connsiteX5" fmla="*/ 6714435 w 12223413"/>
                <a:gd name="connsiteY5" fmla="*/ 1533604 h 2414848"/>
                <a:gd name="connsiteX6" fmla="*/ 8136835 w 12223413"/>
                <a:gd name="connsiteY6" fmla="*/ 540182 h 2414848"/>
                <a:gd name="connsiteX7" fmla="*/ 9378613 w 12223413"/>
                <a:gd name="connsiteY7" fmla="*/ 1352982 h 2414848"/>
                <a:gd name="connsiteX8" fmla="*/ 10891324 w 12223413"/>
                <a:gd name="connsiteY8" fmla="*/ 495027 h 2414848"/>
                <a:gd name="connsiteX9" fmla="*/ 12223413 w 12223413"/>
                <a:gd name="connsiteY9" fmla="*/ 1138493 h 2414848"/>
                <a:gd name="connsiteX0" fmla="*/ 0 w 12223413"/>
                <a:gd name="connsiteY0" fmla="*/ 455270 h 2414151"/>
                <a:gd name="connsiteX1" fmla="*/ 1184842 w 12223413"/>
                <a:gd name="connsiteY1" fmla="*/ 1401082 h 2414151"/>
                <a:gd name="connsiteX2" fmla="*/ 2594481 w 12223413"/>
                <a:gd name="connsiteY2" fmla="*/ 286427 h 2414151"/>
                <a:gd name="connsiteX3" fmla="*/ 3880924 w 12223413"/>
                <a:gd name="connsiteY3" fmla="*/ 2414138 h 2414151"/>
                <a:gd name="connsiteX4" fmla="*/ 5529102 w 12223413"/>
                <a:gd name="connsiteY4" fmla="*/ 9604 h 2414151"/>
                <a:gd name="connsiteX5" fmla="*/ 6714435 w 12223413"/>
                <a:gd name="connsiteY5" fmla="*/ 1533604 h 2414151"/>
                <a:gd name="connsiteX6" fmla="*/ 8136835 w 12223413"/>
                <a:gd name="connsiteY6" fmla="*/ 540182 h 2414151"/>
                <a:gd name="connsiteX7" fmla="*/ 9378613 w 12223413"/>
                <a:gd name="connsiteY7" fmla="*/ 1352982 h 2414151"/>
                <a:gd name="connsiteX8" fmla="*/ 10891324 w 12223413"/>
                <a:gd name="connsiteY8" fmla="*/ 495027 h 2414151"/>
                <a:gd name="connsiteX9" fmla="*/ 12223413 w 12223413"/>
                <a:gd name="connsiteY9" fmla="*/ 1138493 h 2414151"/>
                <a:gd name="connsiteX0" fmla="*/ 0 w 12223413"/>
                <a:gd name="connsiteY0" fmla="*/ 455270 h 2421300"/>
                <a:gd name="connsiteX1" fmla="*/ 1184842 w 12223413"/>
                <a:gd name="connsiteY1" fmla="*/ 1401082 h 2421300"/>
                <a:gd name="connsiteX2" fmla="*/ 2594481 w 12223413"/>
                <a:gd name="connsiteY2" fmla="*/ 286427 h 2421300"/>
                <a:gd name="connsiteX3" fmla="*/ 3880924 w 12223413"/>
                <a:gd name="connsiteY3" fmla="*/ 2414138 h 2421300"/>
                <a:gd name="connsiteX4" fmla="*/ 5529102 w 12223413"/>
                <a:gd name="connsiteY4" fmla="*/ 9604 h 2421300"/>
                <a:gd name="connsiteX5" fmla="*/ 6714435 w 12223413"/>
                <a:gd name="connsiteY5" fmla="*/ 1533604 h 2421300"/>
                <a:gd name="connsiteX6" fmla="*/ 8136835 w 12223413"/>
                <a:gd name="connsiteY6" fmla="*/ 540182 h 2421300"/>
                <a:gd name="connsiteX7" fmla="*/ 9378613 w 12223413"/>
                <a:gd name="connsiteY7" fmla="*/ 1352982 h 2421300"/>
                <a:gd name="connsiteX8" fmla="*/ 10891324 w 12223413"/>
                <a:gd name="connsiteY8" fmla="*/ 495027 h 2421300"/>
                <a:gd name="connsiteX9" fmla="*/ 12223413 w 12223413"/>
                <a:gd name="connsiteY9" fmla="*/ 1138493 h 2421300"/>
                <a:gd name="connsiteX0" fmla="*/ 0 w 12223413"/>
                <a:gd name="connsiteY0" fmla="*/ 468772 h 2434802"/>
                <a:gd name="connsiteX1" fmla="*/ 1184842 w 12223413"/>
                <a:gd name="connsiteY1" fmla="*/ 1414584 h 2434802"/>
                <a:gd name="connsiteX2" fmla="*/ 2594481 w 12223413"/>
                <a:gd name="connsiteY2" fmla="*/ 299929 h 2434802"/>
                <a:gd name="connsiteX3" fmla="*/ 3880924 w 12223413"/>
                <a:gd name="connsiteY3" fmla="*/ 2427640 h 2434802"/>
                <a:gd name="connsiteX4" fmla="*/ 5529102 w 12223413"/>
                <a:gd name="connsiteY4" fmla="*/ 23106 h 2434802"/>
                <a:gd name="connsiteX5" fmla="*/ 6714435 w 12223413"/>
                <a:gd name="connsiteY5" fmla="*/ 1547106 h 2434802"/>
                <a:gd name="connsiteX6" fmla="*/ 8136835 w 12223413"/>
                <a:gd name="connsiteY6" fmla="*/ 553684 h 2434802"/>
                <a:gd name="connsiteX7" fmla="*/ 9378613 w 12223413"/>
                <a:gd name="connsiteY7" fmla="*/ 1366484 h 2434802"/>
                <a:gd name="connsiteX8" fmla="*/ 10891324 w 12223413"/>
                <a:gd name="connsiteY8" fmla="*/ 508529 h 2434802"/>
                <a:gd name="connsiteX9" fmla="*/ 12223413 w 12223413"/>
                <a:gd name="connsiteY9" fmla="*/ 1151995 h 2434802"/>
                <a:gd name="connsiteX0" fmla="*/ 0 w 12223413"/>
                <a:gd name="connsiteY0" fmla="*/ 469219 h 2440650"/>
                <a:gd name="connsiteX1" fmla="*/ 1184842 w 12223413"/>
                <a:gd name="connsiteY1" fmla="*/ 1415031 h 2440650"/>
                <a:gd name="connsiteX2" fmla="*/ 2594481 w 12223413"/>
                <a:gd name="connsiteY2" fmla="*/ 300376 h 2440650"/>
                <a:gd name="connsiteX3" fmla="*/ 3880924 w 12223413"/>
                <a:gd name="connsiteY3" fmla="*/ 2428087 h 2440650"/>
                <a:gd name="connsiteX4" fmla="*/ 5529102 w 12223413"/>
                <a:gd name="connsiteY4" fmla="*/ 23553 h 2440650"/>
                <a:gd name="connsiteX5" fmla="*/ 6714435 w 12223413"/>
                <a:gd name="connsiteY5" fmla="*/ 1547553 h 2440650"/>
                <a:gd name="connsiteX6" fmla="*/ 8136835 w 12223413"/>
                <a:gd name="connsiteY6" fmla="*/ 554131 h 2440650"/>
                <a:gd name="connsiteX7" fmla="*/ 9378613 w 12223413"/>
                <a:gd name="connsiteY7" fmla="*/ 1366931 h 2440650"/>
                <a:gd name="connsiteX8" fmla="*/ 10891324 w 12223413"/>
                <a:gd name="connsiteY8" fmla="*/ 508976 h 2440650"/>
                <a:gd name="connsiteX9" fmla="*/ 12223413 w 12223413"/>
                <a:gd name="connsiteY9" fmla="*/ 1152442 h 2440650"/>
                <a:gd name="connsiteX0" fmla="*/ 0 w 12223413"/>
                <a:gd name="connsiteY0" fmla="*/ 454481 h 2387495"/>
                <a:gd name="connsiteX1" fmla="*/ 1184842 w 12223413"/>
                <a:gd name="connsiteY1" fmla="*/ 1400293 h 2387495"/>
                <a:gd name="connsiteX2" fmla="*/ 2594481 w 12223413"/>
                <a:gd name="connsiteY2" fmla="*/ 285638 h 2387495"/>
                <a:gd name="connsiteX3" fmla="*/ 4106211 w 12223413"/>
                <a:gd name="connsiteY3" fmla="*/ 2373593 h 2387495"/>
                <a:gd name="connsiteX4" fmla="*/ 5529102 w 12223413"/>
                <a:gd name="connsiteY4" fmla="*/ 8815 h 2387495"/>
                <a:gd name="connsiteX5" fmla="*/ 6714435 w 12223413"/>
                <a:gd name="connsiteY5" fmla="*/ 1532815 h 2387495"/>
                <a:gd name="connsiteX6" fmla="*/ 8136835 w 12223413"/>
                <a:gd name="connsiteY6" fmla="*/ 539393 h 2387495"/>
                <a:gd name="connsiteX7" fmla="*/ 9378613 w 12223413"/>
                <a:gd name="connsiteY7" fmla="*/ 1352193 h 2387495"/>
                <a:gd name="connsiteX8" fmla="*/ 10891324 w 12223413"/>
                <a:gd name="connsiteY8" fmla="*/ 494238 h 2387495"/>
                <a:gd name="connsiteX9" fmla="*/ 12223413 w 12223413"/>
                <a:gd name="connsiteY9" fmla="*/ 1137704 h 2387495"/>
                <a:gd name="connsiteX0" fmla="*/ 0 w 12223413"/>
                <a:gd name="connsiteY0" fmla="*/ 453231 h 2320331"/>
                <a:gd name="connsiteX1" fmla="*/ 1184842 w 12223413"/>
                <a:gd name="connsiteY1" fmla="*/ 1399043 h 2320331"/>
                <a:gd name="connsiteX2" fmla="*/ 2594481 w 12223413"/>
                <a:gd name="connsiteY2" fmla="*/ 284388 h 2320331"/>
                <a:gd name="connsiteX3" fmla="*/ 4000193 w 12223413"/>
                <a:gd name="connsiteY3" fmla="*/ 2306082 h 2320331"/>
                <a:gd name="connsiteX4" fmla="*/ 5529102 w 12223413"/>
                <a:gd name="connsiteY4" fmla="*/ 7565 h 2320331"/>
                <a:gd name="connsiteX5" fmla="*/ 6714435 w 12223413"/>
                <a:gd name="connsiteY5" fmla="*/ 1531565 h 2320331"/>
                <a:gd name="connsiteX6" fmla="*/ 8136835 w 12223413"/>
                <a:gd name="connsiteY6" fmla="*/ 538143 h 2320331"/>
                <a:gd name="connsiteX7" fmla="*/ 9378613 w 12223413"/>
                <a:gd name="connsiteY7" fmla="*/ 1350943 h 2320331"/>
                <a:gd name="connsiteX8" fmla="*/ 10891324 w 12223413"/>
                <a:gd name="connsiteY8" fmla="*/ 492988 h 2320331"/>
                <a:gd name="connsiteX9" fmla="*/ 12223413 w 12223413"/>
                <a:gd name="connsiteY9" fmla="*/ 1136454 h 2320331"/>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46880 h 2300093"/>
                <a:gd name="connsiteX1" fmla="*/ 1184842 w 12223413"/>
                <a:gd name="connsiteY1" fmla="*/ 1392692 h 2300093"/>
                <a:gd name="connsiteX2" fmla="*/ 2594481 w 12223413"/>
                <a:gd name="connsiteY2" fmla="*/ 278037 h 2300093"/>
                <a:gd name="connsiteX3" fmla="*/ 4000193 w 12223413"/>
                <a:gd name="connsiteY3" fmla="*/ 2299731 h 2300093"/>
                <a:gd name="connsiteX4" fmla="*/ 5529102 w 12223413"/>
                <a:gd name="connsiteY4" fmla="*/ 1214 h 2300093"/>
                <a:gd name="connsiteX5" fmla="*/ 6714435 w 12223413"/>
                <a:gd name="connsiteY5" fmla="*/ 1525214 h 2300093"/>
                <a:gd name="connsiteX6" fmla="*/ 8136835 w 12223413"/>
                <a:gd name="connsiteY6" fmla="*/ 531792 h 2300093"/>
                <a:gd name="connsiteX7" fmla="*/ 9378613 w 12223413"/>
                <a:gd name="connsiteY7" fmla="*/ 1344592 h 2300093"/>
                <a:gd name="connsiteX8" fmla="*/ 10891324 w 12223413"/>
                <a:gd name="connsiteY8" fmla="*/ 486637 h 2300093"/>
                <a:gd name="connsiteX9" fmla="*/ 12223413 w 12223413"/>
                <a:gd name="connsiteY9" fmla="*/ 1130103 h 2300093"/>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1099"/>
                <a:gd name="connsiteX1" fmla="*/ 1184842 w 12223413"/>
                <a:gd name="connsiteY1" fmla="*/ 1400815 h 2401099"/>
                <a:gd name="connsiteX2" fmla="*/ 2501715 w 12223413"/>
                <a:gd name="connsiteY2" fmla="*/ 246403 h 2401099"/>
                <a:gd name="connsiteX3" fmla="*/ 4000193 w 12223413"/>
                <a:gd name="connsiteY3" fmla="*/ 2400619 h 2401099"/>
                <a:gd name="connsiteX4" fmla="*/ 5529102 w 12223413"/>
                <a:gd name="connsiteY4" fmla="*/ 9337 h 2401099"/>
                <a:gd name="connsiteX5" fmla="*/ 6714435 w 12223413"/>
                <a:gd name="connsiteY5" fmla="*/ 1533337 h 2401099"/>
                <a:gd name="connsiteX6" fmla="*/ 8136835 w 12223413"/>
                <a:gd name="connsiteY6" fmla="*/ 539915 h 2401099"/>
                <a:gd name="connsiteX7" fmla="*/ 9378613 w 12223413"/>
                <a:gd name="connsiteY7" fmla="*/ 1352715 h 2401099"/>
                <a:gd name="connsiteX8" fmla="*/ 10891324 w 12223413"/>
                <a:gd name="connsiteY8" fmla="*/ 494760 h 2401099"/>
                <a:gd name="connsiteX9" fmla="*/ 12223413 w 12223413"/>
                <a:gd name="connsiteY9" fmla="*/ 1138226 h 2401099"/>
                <a:gd name="connsiteX0" fmla="*/ 0 w 12223413"/>
                <a:gd name="connsiteY0" fmla="*/ 455003 h 2401067"/>
                <a:gd name="connsiteX1" fmla="*/ 1184842 w 12223413"/>
                <a:gd name="connsiteY1" fmla="*/ 1400815 h 2401067"/>
                <a:gd name="connsiteX2" fmla="*/ 2501715 w 12223413"/>
                <a:gd name="connsiteY2" fmla="*/ 246403 h 2401067"/>
                <a:gd name="connsiteX3" fmla="*/ 4000193 w 12223413"/>
                <a:gd name="connsiteY3" fmla="*/ 2400619 h 2401067"/>
                <a:gd name="connsiteX4" fmla="*/ 5529102 w 12223413"/>
                <a:gd name="connsiteY4" fmla="*/ 9337 h 2401067"/>
                <a:gd name="connsiteX5" fmla="*/ 6714435 w 12223413"/>
                <a:gd name="connsiteY5" fmla="*/ 1533337 h 2401067"/>
                <a:gd name="connsiteX6" fmla="*/ 8136835 w 12223413"/>
                <a:gd name="connsiteY6" fmla="*/ 539915 h 2401067"/>
                <a:gd name="connsiteX7" fmla="*/ 9378613 w 12223413"/>
                <a:gd name="connsiteY7" fmla="*/ 1352715 h 2401067"/>
                <a:gd name="connsiteX8" fmla="*/ 10891324 w 12223413"/>
                <a:gd name="connsiteY8" fmla="*/ 494760 h 2401067"/>
                <a:gd name="connsiteX9" fmla="*/ 12223413 w 12223413"/>
                <a:gd name="connsiteY9" fmla="*/ 1138226 h 2401067"/>
                <a:gd name="connsiteX0" fmla="*/ 0 w 12223413"/>
                <a:gd name="connsiteY0" fmla="*/ 455003 h 2401118"/>
                <a:gd name="connsiteX1" fmla="*/ 1184842 w 12223413"/>
                <a:gd name="connsiteY1" fmla="*/ 1400815 h 2401118"/>
                <a:gd name="connsiteX2" fmla="*/ 2501715 w 12223413"/>
                <a:gd name="connsiteY2" fmla="*/ 246403 h 2401118"/>
                <a:gd name="connsiteX3" fmla="*/ 4000193 w 12223413"/>
                <a:gd name="connsiteY3" fmla="*/ 2400619 h 2401118"/>
                <a:gd name="connsiteX4" fmla="*/ 5529102 w 12223413"/>
                <a:gd name="connsiteY4" fmla="*/ 9337 h 2401118"/>
                <a:gd name="connsiteX5" fmla="*/ 6714435 w 12223413"/>
                <a:gd name="connsiteY5" fmla="*/ 1533337 h 2401118"/>
                <a:gd name="connsiteX6" fmla="*/ 8136835 w 12223413"/>
                <a:gd name="connsiteY6" fmla="*/ 539915 h 2401118"/>
                <a:gd name="connsiteX7" fmla="*/ 9378613 w 12223413"/>
                <a:gd name="connsiteY7" fmla="*/ 1352715 h 2401118"/>
                <a:gd name="connsiteX8" fmla="*/ 10891324 w 12223413"/>
                <a:gd name="connsiteY8" fmla="*/ 494760 h 2401118"/>
                <a:gd name="connsiteX9" fmla="*/ 12223413 w 12223413"/>
                <a:gd name="connsiteY9" fmla="*/ 1138226 h 2401118"/>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145452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54995 h 2408344"/>
                <a:gd name="connsiteX9" fmla="*/ 12249917 w 12249917"/>
                <a:gd name="connsiteY9" fmla="*/ 1105696 h 2408344"/>
                <a:gd name="connsiteX0" fmla="*/ 0 w 12249917"/>
                <a:gd name="connsiteY0" fmla="*/ 462229 h 2412135"/>
                <a:gd name="connsiteX1" fmla="*/ 1184842 w 12249917"/>
                <a:gd name="connsiteY1" fmla="*/ 1408041 h 2412135"/>
                <a:gd name="connsiteX2" fmla="*/ 2501715 w 12249917"/>
                <a:gd name="connsiteY2" fmla="*/ 253629 h 2412135"/>
                <a:gd name="connsiteX3" fmla="*/ 4000193 w 12249917"/>
                <a:gd name="connsiteY3" fmla="*/ 2407845 h 2412135"/>
                <a:gd name="connsiteX4" fmla="*/ 5529102 w 12249917"/>
                <a:gd name="connsiteY4" fmla="*/ 16563 h 2412135"/>
                <a:gd name="connsiteX5" fmla="*/ 6714435 w 12249917"/>
                <a:gd name="connsiteY5" fmla="*/ 1540563 h 2412135"/>
                <a:gd name="connsiteX6" fmla="*/ 8136835 w 12249917"/>
                <a:gd name="connsiteY6" fmla="*/ 547141 h 2412135"/>
                <a:gd name="connsiteX7" fmla="*/ 9378613 w 12249917"/>
                <a:gd name="connsiteY7" fmla="*/ 1359941 h 2412135"/>
                <a:gd name="connsiteX8" fmla="*/ 10891324 w 12249917"/>
                <a:gd name="connsiteY8" fmla="*/ 554995 h 2412135"/>
                <a:gd name="connsiteX9" fmla="*/ 12249917 w 12249917"/>
                <a:gd name="connsiteY9" fmla="*/ 1105696 h 2412135"/>
                <a:gd name="connsiteX0" fmla="*/ 0 w 12249917"/>
                <a:gd name="connsiteY0" fmla="*/ 462229 h 2412045"/>
                <a:gd name="connsiteX1" fmla="*/ 1184842 w 12249917"/>
                <a:gd name="connsiteY1" fmla="*/ 1408041 h 2412045"/>
                <a:gd name="connsiteX2" fmla="*/ 2501715 w 12249917"/>
                <a:gd name="connsiteY2" fmla="*/ 253629 h 2412045"/>
                <a:gd name="connsiteX3" fmla="*/ 4000193 w 12249917"/>
                <a:gd name="connsiteY3" fmla="*/ 2407845 h 2412045"/>
                <a:gd name="connsiteX4" fmla="*/ 5529102 w 12249917"/>
                <a:gd name="connsiteY4" fmla="*/ 16563 h 2412045"/>
                <a:gd name="connsiteX5" fmla="*/ 6714435 w 12249917"/>
                <a:gd name="connsiteY5" fmla="*/ 1540563 h 2412045"/>
                <a:gd name="connsiteX6" fmla="*/ 8136835 w 12249917"/>
                <a:gd name="connsiteY6" fmla="*/ 547141 h 2412045"/>
                <a:gd name="connsiteX7" fmla="*/ 9378613 w 12249917"/>
                <a:gd name="connsiteY7" fmla="*/ 1359941 h 2412045"/>
                <a:gd name="connsiteX8" fmla="*/ 10891324 w 12249917"/>
                <a:gd name="connsiteY8" fmla="*/ 554995 h 2412045"/>
                <a:gd name="connsiteX9" fmla="*/ 12249917 w 12249917"/>
                <a:gd name="connsiteY9" fmla="*/ 1105696 h 2412045"/>
                <a:gd name="connsiteX0" fmla="*/ 0 w 12249917"/>
                <a:gd name="connsiteY0" fmla="*/ 462229 h 2410428"/>
                <a:gd name="connsiteX1" fmla="*/ 1184842 w 12249917"/>
                <a:gd name="connsiteY1" fmla="*/ 1408041 h 2410428"/>
                <a:gd name="connsiteX2" fmla="*/ 2501715 w 12249917"/>
                <a:gd name="connsiteY2" fmla="*/ 253629 h 2410428"/>
                <a:gd name="connsiteX3" fmla="*/ 4000193 w 12249917"/>
                <a:gd name="connsiteY3" fmla="*/ 2407845 h 2410428"/>
                <a:gd name="connsiteX4" fmla="*/ 5529102 w 12249917"/>
                <a:gd name="connsiteY4" fmla="*/ 16563 h 2410428"/>
                <a:gd name="connsiteX5" fmla="*/ 6714435 w 12249917"/>
                <a:gd name="connsiteY5" fmla="*/ 1540563 h 2410428"/>
                <a:gd name="connsiteX6" fmla="*/ 8136835 w 12249917"/>
                <a:gd name="connsiteY6" fmla="*/ 547141 h 2410428"/>
                <a:gd name="connsiteX7" fmla="*/ 9378613 w 12249917"/>
                <a:gd name="connsiteY7" fmla="*/ 1359941 h 2410428"/>
                <a:gd name="connsiteX8" fmla="*/ 10891324 w 12249917"/>
                <a:gd name="connsiteY8" fmla="*/ 554995 h 2410428"/>
                <a:gd name="connsiteX9" fmla="*/ 12249917 w 12249917"/>
                <a:gd name="connsiteY9" fmla="*/ 1105696 h 2410428"/>
                <a:gd name="connsiteX0" fmla="*/ 0 w 12249917"/>
                <a:gd name="connsiteY0" fmla="*/ 462229 h 2410557"/>
                <a:gd name="connsiteX1" fmla="*/ 1184842 w 12249917"/>
                <a:gd name="connsiteY1" fmla="*/ 1408041 h 2410557"/>
                <a:gd name="connsiteX2" fmla="*/ 2501715 w 12249917"/>
                <a:gd name="connsiteY2" fmla="*/ 253629 h 2410557"/>
                <a:gd name="connsiteX3" fmla="*/ 4000193 w 12249917"/>
                <a:gd name="connsiteY3" fmla="*/ 2407845 h 2410557"/>
                <a:gd name="connsiteX4" fmla="*/ 5529102 w 12249917"/>
                <a:gd name="connsiteY4" fmla="*/ 16563 h 2410557"/>
                <a:gd name="connsiteX5" fmla="*/ 6714435 w 12249917"/>
                <a:gd name="connsiteY5" fmla="*/ 1540563 h 2410557"/>
                <a:gd name="connsiteX6" fmla="*/ 8136835 w 12249917"/>
                <a:gd name="connsiteY6" fmla="*/ 547141 h 2410557"/>
                <a:gd name="connsiteX7" fmla="*/ 9378613 w 12249917"/>
                <a:gd name="connsiteY7" fmla="*/ 1359941 h 2410557"/>
                <a:gd name="connsiteX8" fmla="*/ 10891324 w 12249917"/>
                <a:gd name="connsiteY8" fmla="*/ 554995 h 2410557"/>
                <a:gd name="connsiteX9" fmla="*/ 12249917 w 12249917"/>
                <a:gd name="connsiteY9" fmla="*/ 1105696 h 2410557"/>
                <a:gd name="connsiteX0" fmla="*/ 0 w 12249917"/>
                <a:gd name="connsiteY0" fmla="*/ 462229 h 2410469"/>
                <a:gd name="connsiteX1" fmla="*/ 1184842 w 12249917"/>
                <a:gd name="connsiteY1" fmla="*/ 1408041 h 2410469"/>
                <a:gd name="connsiteX2" fmla="*/ 2501715 w 12249917"/>
                <a:gd name="connsiteY2" fmla="*/ 253629 h 2410469"/>
                <a:gd name="connsiteX3" fmla="*/ 4000193 w 12249917"/>
                <a:gd name="connsiteY3" fmla="*/ 2407845 h 2410469"/>
                <a:gd name="connsiteX4" fmla="*/ 5529102 w 12249917"/>
                <a:gd name="connsiteY4" fmla="*/ 16563 h 2410469"/>
                <a:gd name="connsiteX5" fmla="*/ 6714435 w 12249917"/>
                <a:gd name="connsiteY5" fmla="*/ 1540563 h 2410469"/>
                <a:gd name="connsiteX6" fmla="*/ 8136835 w 12249917"/>
                <a:gd name="connsiteY6" fmla="*/ 547141 h 2410469"/>
                <a:gd name="connsiteX7" fmla="*/ 9378613 w 12249917"/>
                <a:gd name="connsiteY7" fmla="*/ 1359941 h 2410469"/>
                <a:gd name="connsiteX8" fmla="*/ 10891324 w 12249917"/>
                <a:gd name="connsiteY8" fmla="*/ 554995 h 2410469"/>
                <a:gd name="connsiteX9" fmla="*/ 12249917 w 12249917"/>
                <a:gd name="connsiteY9" fmla="*/ 1105696 h 2410469"/>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316178"/>
                <a:gd name="connsiteY0" fmla="*/ 462229 h 2410734"/>
                <a:gd name="connsiteX1" fmla="*/ 1251103 w 12316178"/>
                <a:gd name="connsiteY1" fmla="*/ 1408041 h 2410734"/>
                <a:gd name="connsiteX2" fmla="*/ 2567976 w 12316178"/>
                <a:gd name="connsiteY2" fmla="*/ 253629 h 2410734"/>
                <a:gd name="connsiteX3" fmla="*/ 4066454 w 12316178"/>
                <a:gd name="connsiteY3" fmla="*/ 2407845 h 2410734"/>
                <a:gd name="connsiteX4" fmla="*/ 5595363 w 12316178"/>
                <a:gd name="connsiteY4" fmla="*/ 16563 h 2410734"/>
                <a:gd name="connsiteX5" fmla="*/ 6780696 w 12316178"/>
                <a:gd name="connsiteY5" fmla="*/ 1540563 h 2410734"/>
                <a:gd name="connsiteX6" fmla="*/ 8203096 w 12316178"/>
                <a:gd name="connsiteY6" fmla="*/ 547141 h 2410734"/>
                <a:gd name="connsiteX7" fmla="*/ 9444874 w 12316178"/>
                <a:gd name="connsiteY7" fmla="*/ 1359941 h 2410734"/>
                <a:gd name="connsiteX8" fmla="*/ 10957585 w 12316178"/>
                <a:gd name="connsiteY8" fmla="*/ 554995 h 2410734"/>
                <a:gd name="connsiteX9" fmla="*/ 12316178 w 12316178"/>
                <a:gd name="connsiteY9" fmla="*/ 1105696 h 2410734"/>
                <a:gd name="connsiteX0" fmla="*/ 0 w 12263169"/>
                <a:gd name="connsiteY0" fmla="*/ 448977 h 2410734"/>
                <a:gd name="connsiteX1" fmla="*/ 1198094 w 12263169"/>
                <a:gd name="connsiteY1" fmla="*/ 1408041 h 2410734"/>
                <a:gd name="connsiteX2" fmla="*/ 2514967 w 12263169"/>
                <a:gd name="connsiteY2" fmla="*/ 253629 h 2410734"/>
                <a:gd name="connsiteX3" fmla="*/ 4013445 w 12263169"/>
                <a:gd name="connsiteY3" fmla="*/ 2407845 h 2410734"/>
                <a:gd name="connsiteX4" fmla="*/ 5542354 w 12263169"/>
                <a:gd name="connsiteY4" fmla="*/ 16563 h 2410734"/>
                <a:gd name="connsiteX5" fmla="*/ 6727687 w 12263169"/>
                <a:gd name="connsiteY5" fmla="*/ 1540563 h 2410734"/>
                <a:gd name="connsiteX6" fmla="*/ 8150087 w 12263169"/>
                <a:gd name="connsiteY6" fmla="*/ 547141 h 2410734"/>
                <a:gd name="connsiteX7" fmla="*/ 9391865 w 12263169"/>
                <a:gd name="connsiteY7" fmla="*/ 1359941 h 2410734"/>
                <a:gd name="connsiteX8" fmla="*/ 10904576 w 12263169"/>
                <a:gd name="connsiteY8" fmla="*/ 554995 h 2410734"/>
                <a:gd name="connsiteX9" fmla="*/ 12263169 w 12263169"/>
                <a:gd name="connsiteY9" fmla="*/ 1105696 h 2410734"/>
                <a:gd name="connsiteX0" fmla="*/ 0 w 12276421"/>
                <a:gd name="connsiteY0" fmla="*/ 501986 h 2410734"/>
                <a:gd name="connsiteX1" fmla="*/ 1211346 w 12276421"/>
                <a:gd name="connsiteY1" fmla="*/ 1408041 h 2410734"/>
                <a:gd name="connsiteX2" fmla="*/ 2528219 w 12276421"/>
                <a:gd name="connsiteY2" fmla="*/ 253629 h 2410734"/>
                <a:gd name="connsiteX3" fmla="*/ 4026697 w 12276421"/>
                <a:gd name="connsiteY3" fmla="*/ 2407845 h 2410734"/>
                <a:gd name="connsiteX4" fmla="*/ 5555606 w 12276421"/>
                <a:gd name="connsiteY4" fmla="*/ 16563 h 2410734"/>
                <a:gd name="connsiteX5" fmla="*/ 6740939 w 12276421"/>
                <a:gd name="connsiteY5" fmla="*/ 1540563 h 2410734"/>
                <a:gd name="connsiteX6" fmla="*/ 8163339 w 12276421"/>
                <a:gd name="connsiteY6" fmla="*/ 547141 h 2410734"/>
                <a:gd name="connsiteX7" fmla="*/ 9405117 w 12276421"/>
                <a:gd name="connsiteY7" fmla="*/ 1359941 h 2410734"/>
                <a:gd name="connsiteX8" fmla="*/ 10917828 w 12276421"/>
                <a:gd name="connsiteY8" fmla="*/ 554995 h 2410734"/>
                <a:gd name="connsiteX9" fmla="*/ 12276421 w 12276421"/>
                <a:gd name="connsiteY9" fmla="*/ 1105696 h 24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76421" h="2410734">
                  <a:moveTo>
                    <a:pt x="0" y="501986"/>
                  </a:moveTo>
                  <a:cubicBezTo>
                    <a:pt x="534135" y="445624"/>
                    <a:pt x="789976" y="1449434"/>
                    <a:pt x="1211346" y="1408041"/>
                  </a:cubicBezTo>
                  <a:cubicBezTo>
                    <a:pt x="1632716" y="1366648"/>
                    <a:pt x="1648176" y="166509"/>
                    <a:pt x="2528219" y="253629"/>
                  </a:cubicBezTo>
                  <a:cubicBezTo>
                    <a:pt x="3408262" y="340749"/>
                    <a:pt x="3124568" y="2500365"/>
                    <a:pt x="4026697" y="2407845"/>
                  </a:cubicBezTo>
                  <a:cubicBezTo>
                    <a:pt x="4928826" y="2315325"/>
                    <a:pt x="4917702" y="214119"/>
                    <a:pt x="5555606" y="16563"/>
                  </a:cubicBezTo>
                  <a:cubicBezTo>
                    <a:pt x="6193510" y="-180993"/>
                    <a:pt x="6306317" y="1452133"/>
                    <a:pt x="6740939" y="1540563"/>
                  </a:cubicBezTo>
                  <a:cubicBezTo>
                    <a:pt x="7175561" y="1628993"/>
                    <a:pt x="7719309" y="577245"/>
                    <a:pt x="8163339" y="547141"/>
                  </a:cubicBezTo>
                  <a:cubicBezTo>
                    <a:pt x="8607369" y="517037"/>
                    <a:pt x="8946036" y="1358632"/>
                    <a:pt x="9405117" y="1359941"/>
                  </a:cubicBezTo>
                  <a:cubicBezTo>
                    <a:pt x="9864198" y="1361250"/>
                    <a:pt x="10399521" y="544360"/>
                    <a:pt x="10917828" y="554995"/>
                  </a:cubicBezTo>
                  <a:cubicBezTo>
                    <a:pt x="11436135" y="565630"/>
                    <a:pt x="11542643" y="1084141"/>
                    <a:pt x="12276421" y="1105696"/>
                  </a:cubicBezTo>
                </a:path>
              </a:pathLst>
            </a:custGeom>
            <a:noFill/>
            <a:ln w="317500">
              <a:solidFill>
                <a:schemeClr val="tx1"/>
              </a:solidFill>
            </a:ln>
            <a:effectLst>
              <a:outerShdw blurRad="101600" dist="88900" dir="5400000" sx="101000" sy="101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mbria" panose="02040503050406030204" pitchFamily="18" charset="0"/>
              </a:endParaRPr>
            </a:p>
          </p:txBody>
        </p:sp>
        <p:sp>
          <p:nvSpPr>
            <p:cNvPr id="8" name="Freeform: Shape 7">
              <a:extLst>
                <a:ext uri="{FF2B5EF4-FFF2-40B4-BE49-F238E27FC236}">
                  <a16:creationId xmlns:a16="http://schemas.microsoft.com/office/drawing/2014/main" id="{3DEAD5E1-6FE1-4FBA-9133-F45A60785FC2}"/>
                </a:ext>
              </a:extLst>
            </p:cNvPr>
            <p:cNvSpPr/>
            <p:nvPr/>
          </p:nvSpPr>
          <p:spPr>
            <a:xfrm>
              <a:off x="-24050" y="2056665"/>
              <a:ext cx="12276421" cy="2410734"/>
            </a:xfrm>
            <a:custGeom>
              <a:avLst/>
              <a:gdLst>
                <a:gd name="connsiteX0" fmla="*/ 0 w 12316178"/>
                <a:gd name="connsiteY0" fmla="*/ 495027 h 2414699"/>
                <a:gd name="connsiteX1" fmla="*/ 1264355 w 12316178"/>
                <a:gd name="connsiteY1" fmla="*/ 1533604 h 2414699"/>
                <a:gd name="connsiteX2" fmla="*/ 2607733 w 12316178"/>
                <a:gd name="connsiteY2" fmla="*/ 246671 h 2414699"/>
                <a:gd name="connsiteX3" fmla="*/ 3973689 w 12316178"/>
                <a:gd name="connsiteY3" fmla="*/ 2414138 h 2414699"/>
                <a:gd name="connsiteX4" fmla="*/ 5621867 w 12316178"/>
                <a:gd name="connsiteY4" fmla="*/ 9604 h 2414699"/>
                <a:gd name="connsiteX5" fmla="*/ 6807200 w 12316178"/>
                <a:gd name="connsiteY5" fmla="*/ 1533604 h 2414699"/>
                <a:gd name="connsiteX6" fmla="*/ 8229600 w 12316178"/>
                <a:gd name="connsiteY6" fmla="*/ 540182 h 2414699"/>
                <a:gd name="connsiteX7" fmla="*/ 9471378 w 12316178"/>
                <a:gd name="connsiteY7" fmla="*/ 1352982 h 2414699"/>
                <a:gd name="connsiteX8" fmla="*/ 10984089 w 12316178"/>
                <a:gd name="connsiteY8" fmla="*/ 495027 h 2414699"/>
                <a:gd name="connsiteX9" fmla="*/ 12316178 w 12316178"/>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606"/>
                <a:gd name="connsiteX1" fmla="*/ 1184842 w 12223413"/>
                <a:gd name="connsiteY1" fmla="*/ 1401082 h 2414606"/>
                <a:gd name="connsiteX2" fmla="*/ 2514968 w 12223413"/>
                <a:gd name="connsiteY2" fmla="*/ 246671 h 2414606"/>
                <a:gd name="connsiteX3" fmla="*/ 3880924 w 12223413"/>
                <a:gd name="connsiteY3" fmla="*/ 2414138 h 2414606"/>
                <a:gd name="connsiteX4" fmla="*/ 5529102 w 12223413"/>
                <a:gd name="connsiteY4" fmla="*/ 9604 h 2414606"/>
                <a:gd name="connsiteX5" fmla="*/ 6714435 w 12223413"/>
                <a:gd name="connsiteY5" fmla="*/ 1533604 h 2414606"/>
                <a:gd name="connsiteX6" fmla="*/ 8136835 w 12223413"/>
                <a:gd name="connsiteY6" fmla="*/ 540182 h 2414606"/>
                <a:gd name="connsiteX7" fmla="*/ 9378613 w 12223413"/>
                <a:gd name="connsiteY7" fmla="*/ 1352982 h 2414606"/>
                <a:gd name="connsiteX8" fmla="*/ 10891324 w 12223413"/>
                <a:gd name="connsiteY8" fmla="*/ 495027 h 2414606"/>
                <a:gd name="connsiteX9" fmla="*/ 12223413 w 12223413"/>
                <a:gd name="connsiteY9" fmla="*/ 1138493 h 2414606"/>
                <a:gd name="connsiteX0" fmla="*/ 0 w 12223413"/>
                <a:gd name="connsiteY0" fmla="*/ 455270 h 2414632"/>
                <a:gd name="connsiteX1" fmla="*/ 1184842 w 12223413"/>
                <a:gd name="connsiteY1" fmla="*/ 1401082 h 2414632"/>
                <a:gd name="connsiteX2" fmla="*/ 2514968 w 12223413"/>
                <a:gd name="connsiteY2" fmla="*/ 246671 h 2414632"/>
                <a:gd name="connsiteX3" fmla="*/ 3880924 w 12223413"/>
                <a:gd name="connsiteY3" fmla="*/ 2414138 h 2414632"/>
                <a:gd name="connsiteX4" fmla="*/ 5529102 w 12223413"/>
                <a:gd name="connsiteY4" fmla="*/ 9604 h 2414632"/>
                <a:gd name="connsiteX5" fmla="*/ 6714435 w 12223413"/>
                <a:gd name="connsiteY5" fmla="*/ 1533604 h 2414632"/>
                <a:gd name="connsiteX6" fmla="*/ 8136835 w 12223413"/>
                <a:gd name="connsiteY6" fmla="*/ 540182 h 2414632"/>
                <a:gd name="connsiteX7" fmla="*/ 9378613 w 12223413"/>
                <a:gd name="connsiteY7" fmla="*/ 1352982 h 2414632"/>
                <a:gd name="connsiteX8" fmla="*/ 10891324 w 12223413"/>
                <a:gd name="connsiteY8" fmla="*/ 495027 h 2414632"/>
                <a:gd name="connsiteX9" fmla="*/ 12223413 w 12223413"/>
                <a:gd name="connsiteY9" fmla="*/ 1138493 h 2414632"/>
                <a:gd name="connsiteX0" fmla="*/ 0 w 12223413"/>
                <a:gd name="connsiteY0" fmla="*/ 455270 h 2414820"/>
                <a:gd name="connsiteX1" fmla="*/ 1184842 w 12223413"/>
                <a:gd name="connsiteY1" fmla="*/ 1401082 h 2414820"/>
                <a:gd name="connsiteX2" fmla="*/ 2594481 w 12223413"/>
                <a:gd name="connsiteY2" fmla="*/ 286427 h 2414820"/>
                <a:gd name="connsiteX3" fmla="*/ 3880924 w 12223413"/>
                <a:gd name="connsiteY3" fmla="*/ 2414138 h 2414820"/>
                <a:gd name="connsiteX4" fmla="*/ 5529102 w 12223413"/>
                <a:gd name="connsiteY4" fmla="*/ 9604 h 2414820"/>
                <a:gd name="connsiteX5" fmla="*/ 6714435 w 12223413"/>
                <a:gd name="connsiteY5" fmla="*/ 1533604 h 2414820"/>
                <a:gd name="connsiteX6" fmla="*/ 8136835 w 12223413"/>
                <a:gd name="connsiteY6" fmla="*/ 540182 h 2414820"/>
                <a:gd name="connsiteX7" fmla="*/ 9378613 w 12223413"/>
                <a:gd name="connsiteY7" fmla="*/ 1352982 h 2414820"/>
                <a:gd name="connsiteX8" fmla="*/ 10891324 w 12223413"/>
                <a:gd name="connsiteY8" fmla="*/ 495027 h 2414820"/>
                <a:gd name="connsiteX9" fmla="*/ 12223413 w 12223413"/>
                <a:gd name="connsiteY9" fmla="*/ 1138493 h 2414820"/>
                <a:gd name="connsiteX0" fmla="*/ 0 w 12223413"/>
                <a:gd name="connsiteY0" fmla="*/ 455270 h 2414848"/>
                <a:gd name="connsiteX1" fmla="*/ 1184842 w 12223413"/>
                <a:gd name="connsiteY1" fmla="*/ 1401082 h 2414848"/>
                <a:gd name="connsiteX2" fmla="*/ 2594481 w 12223413"/>
                <a:gd name="connsiteY2" fmla="*/ 286427 h 2414848"/>
                <a:gd name="connsiteX3" fmla="*/ 3880924 w 12223413"/>
                <a:gd name="connsiteY3" fmla="*/ 2414138 h 2414848"/>
                <a:gd name="connsiteX4" fmla="*/ 5529102 w 12223413"/>
                <a:gd name="connsiteY4" fmla="*/ 9604 h 2414848"/>
                <a:gd name="connsiteX5" fmla="*/ 6714435 w 12223413"/>
                <a:gd name="connsiteY5" fmla="*/ 1533604 h 2414848"/>
                <a:gd name="connsiteX6" fmla="*/ 8136835 w 12223413"/>
                <a:gd name="connsiteY6" fmla="*/ 540182 h 2414848"/>
                <a:gd name="connsiteX7" fmla="*/ 9378613 w 12223413"/>
                <a:gd name="connsiteY7" fmla="*/ 1352982 h 2414848"/>
                <a:gd name="connsiteX8" fmla="*/ 10891324 w 12223413"/>
                <a:gd name="connsiteY8" fmla="*/ 495027 h 2414848"/>
                <a:gd name="connsiteX9" fmla="*/ 12223413 w 12223413"/>
                <a:gd name="connsiteY9" fmla="*/ 1138493 h 2414848"/>
                <a:gd name="connsiteX0" fmla="*/ 0 w 12223413"/>
                <a:gd name="connsiteY0" fmla="*/ 455270 h 2414151"/>
                <a:gd name="connsiteX1" fmla="*/ 1184842 w 12223413"/>
                <a:gd name="connsiteY1" fmla="*/ 1401082 h 2414151"/>
                <a:gd name="connsiteX2" fmla="*/ 2594481 w 12223413"/>
                <a:gd name="connsiteY2" fmla="*/ 286427 h 2414151"/>
                <a:gd name="connsiteX3" fmla="*/ 3880924 w 12223413"/>
                <a:gd name="connsiteY3" fmla="*/ 2414138 h 2414151"/>
                <a:gd name="connsiteX4" fmla="*/ 5529102 w 12223413"/>
                <a:gd name="connsiteY4" fmla="*/ 9604 h 2414151"/>
                <a:gd name="connsiteX5" fmla="*/ 6714435 w 12223413"/>
                <a:gd name="connsiteY5" fmla="*/ 1533604 h 2414151"/>
                <a:gd name="connsiteX6" fmla="*/ 8136835 w 12223413"/>
                <a:gd name="connsiteY6" fmla="*/ 540182 h 2414151"/>
                <a:gd name="connsiteX7" fmla="*/ 9378613 w 12223413"/>
                <a:gd name="connsiteY7" fmla="*/ 1352982 h 2414151"/>
                <a:gd name="connsiteX8" fmla="*/ 10891324 w 12223413"/>
                <a:gd name="connsiteY8" fmla="*/ 495027 h 2414151"/>
                <a:gd name="connsiteX9" fmla="*/ 12223413 w 12223413"/>
                <a:gd name="connsiteY9" fmla="*/ 1138493 h 2414151"/>
                <a:gd name="connsiteX0" fmla="*/ 0 w 12223413"/>
                <a:gd name="connsiteY0" fmla="*/ 455270 h 2421300"/>
                <a:gd name="connsiteX1" fmla="*/ 1184842 w 12223413"/>
                <a:gd name="connsiteY1" fmla="*/ 1401082 h 2421300"/>
                <a:gd name="connsiteX2" fmla="*/ 2594481 w 12223413"/>
                <a:gd name="connsiteY2" fmla="*/ 286427 h 2421300"/>
                <a:gd name="connsiteX3" fmla="*/ 3880924 w 12223413"/>
                <a:gd name="connsiteY3" fmla="*/ 2414138 h 2421300"/>
                <a:gd name="connsiteX4" fmla="*/ 5529102 w 12223413"/>
                <a:gd name="connsiteY4" fmla="*/ 9604 h 2421300"/>
                <a:gd name="connsiteX5" fmla="*/ 6714435 w 12223413"/>
                <a:gd name="connsiteY5" fmla="*/ 1533604 h 2421300"/>
                <a:gd name="connsiteX6" fmla="*/ 8136835 w 12223413"/>
                <a:gd name="connsiteY6" fmla="*/ 540182 h 2421300"/>
                <a:gd name="connsiteX7" fmla="*/ 9378613 w 12223413"/>
                <a:gd name="connsiteY7" fmla="*/ 1352982 h 2421300"/>
                <a:gd name="connsiteX8" fmla="*/ 10891324 w 12223413"/>
                <a:gd name="connsiteY8" fmla="*/ 495027 h 2421300"/>
                <a:gd name="connsiteX9" fmla="*/ 12223413 w 12223413"/>
                <a:gd name="connsiteY9" fmla="*/ 1138493 h 2421300"/>
                <a:gd name="connsiteX0" fmla="*/ 0 w 12223413"/>
                <a:gd name="connsiteY0" fmla="*/ 468772 h 2434802"/>
                <a:gd name="connsiteX1" fmla="*/ 1184842 w 12223413"/>
                <a:gd name="connsiteY1" fmla="*/ 1414584 h 2434802"/>
                <a:gd name="connsiteX2" fmla="*/ 2594481 w 12223413"/>
                <a:gd name="connsiteY2" fmla="*/ 299929 h 2434802"/>
                <a:gd name="connsiteX3" fmla="*/ 3880924 w 12223413"/>
                <a:gd name="connsiteY3" fmla="*/ 2427640 h 2434802"/>
                <a:gd name="connsiteX4" fmla="*/ 5529102 w 12223413"/>
                <a:gd name="connsiteY4" fmla="*/ 23106 h 2434802"/>
                <a:gd name="connsiteX5" fmla="*/ 6714435 w 12223413"/>
                <a:gd name="connsiteY5" fmla="*/ 1547106 h 2434802"/>
                <a:gd name="connsiteX6" fmla="*/ 8136835 w 12223413"/>
                <a:gd name="connsiteY6" fmla="*/ 553684 h 2434802"/>
                <a:gd name="connsiteX7" fmla="*/ 9378613 w 12223413"/>
                <a:gd name="connsiteY7" fmla="*/ 1366484 h 2434802"/>
                <a:gd name="connsiteX8" fmla="*/ 10891324 w 12223413"/>
                <a:gd name="connsiteY8" fmla="*/ 508529 h 2434802"/>
                <a:gd name="connsiteX9" fmla="*/ 12223413 w 12223413"/>
                <a:gd name="connsiteY9" fmla="*/ 1151995 h 2434802"/>
                <a:gd name="connsiteX0" fmla="*/ 0 w 12223413"/>
                <a:gd name="connsiteY0" fmla="*/ 469219 h 2440650"/>
                <a:gd name="connsiteX1" fmla="*/ 1184842 w 12223413"/>
                <a:gd name="connsiteY1" fmla="*/ 1415031 h 2440650"/>
                <a:gd name="connsiteX2" fmla="*/ 2594481 w 12223413"/>
                <a:gd name="connsiteY2" fmla="*/ 300376 h 2440650"/>
                <a:gd name="connsiteX3" fmla="*/ 3880924 w 12223413"/>
                <a:gd name="connsiteY3" fmla="*/ 2428087 h 2440650"/>
                <a:gd name="connsiteX4" fmla="*/ 5529102 w 12223413"/>
                <a:gd name="connsiteY4" fmla="*/ 23553 h 2440650"/>
                <a:gd name="connsiteX5" fmla="*/ 6714435 w 12223413"/>
                <a:gd name="connsiteY5" fmla="*/ 1547553 h 2440650"/>
                <a:gd name="connsiteX6" fmla="*/ 8136835 w 12223413"/>
                <a:gd name="connsiteY6" fmla="*/ 554131 h 2440650"/>
                <a:gd name="connsiteX7" fmla="*/ 9378613 w 12223413"/>
                <a:gd name="connsiteY7" fmla="*/ 1366931 h 2440650"/>
                <a:gd name="connsiteX8" fmla="*/ 10891324 w 12223413"/>
                <a:gd name="connsiteY8" fmla="*/ 508976 h 2440650"/>
                <a:gd name="connsiteX9" fmla="*/ 12223413 w 12223413"/>
                <a:gd name="connsiteY9" fmla="*/ 1152442 h 2440650"/>
                <a:gd name="connsiteX0" fmla="*/ 0 w 12223413"/>
                <a:gd name="connsiteY0" fmla="*/ 454481 h 2387495"/>
                <a:gd name="connsiteX1" fmla="*/ 1184842 w 12223413"/>
                <a:gd name="connsiteY1" fmla="*/ 1400293 h 2387495"/>
                <a:gd name="connsiteX2" fmla="*/ 2594481 w 12223413"/>
                <a:gd name="connsiteY2" fmla="*/ 285638 h 2387495"/>
                <a:gd name="connsiteX3" fmla="*/ 4106211 w 12223413"/>
                <a:gd name="connsiteY3" fmla="*/ 2373593 h 2387495"/>
                <a:gd name="connsiteX4" fmla="*/ 5529102 w 12223413"/>
                <a:gd name="connsiteY4" fmla="*/ 8815 h 2387495"/>
                <a:gd name="connsiteX5" fmla="*/ 6714435 w 12223413"/>
                <a:gd name="connsiteY5" fmla="*/ 1532815 h 2387495"/>
                <a:gd name="connsiteX6" fmla="*/ 8136835 w 12223413"/>
                <a:gd name="connsiteY6" fmla="*/ 539393 h 2387495"/>
                <a:gd name="connsiteX7" fmla="*/ 9378613 w 12223413"/>
                <a:gd name="connsiteY7" fmla="*/ 1352193 h 2387495"/>
                <a:gd name="connsiteX8" fmla="*/ 10891324 w 12223413"/>
                <a:gd name="connsiteY8" fmla="*/ 494238 h 2387495"/>
                <a:gd name="connsiteX9" fmla="*/ 12223413 w 12223413"/>
                <a:gd name="connsiteY9" fmla="*/ 1137704 h 2387495"/>
                <a:gd name="connsiteX0" fmla="*/ 0 w 12223413"/>
                <a:gd name="connsiteY0" fmla="*/ 453231 h 2320331"/>
                <a:gd name="connsiteX1" fmla="*/ 1184842 w 12223413"/>
                <a:gd name="connsiteY1" fmla="*/ 1399043 h 2320331"/>
                <a:gd name="connsiteX2" fmla="*/ 2594481 w 12223413"/>
                <a:gd name="connsiteY2" fmla="*/ 284388 h 2320331"/>
                <a:gd name="connsiteX3" fmla="*/ 4000193 w 12223413"/>
                <a:gd name="connsiteY3" fmla="*/ 2306082 h 2320331"/>
                <a:gd name="connsiteX4" fmla="*/ 5529102 w 12223413"/>
                <a:gd name="connsiteY4" fmla="*/ 7565 h 2320331"/>
                <a:gd name="connsiteX5" fmla="*/ 6714435 w 12223413"/>
                <a:gd name="connsiteY5" fmla="*/ 1531565 h 2320331"/>
                <a:gd name="connsiteX6" fmla="*/ 8136835 w 12223413"/>
                <a:gd name="connsiteY6" fmla="*/ 538143 h 2320331"/>
                <a:gd name="connsiteX7" fmla="*/ 9378613 w 12223413"/>
                <a:gd name="connsiteY7" fmla="*/ 1350943 h 2320331"/>
                <a:gd name="connsiteX8" fmla="*/ 10891324 w 12223413"/>
                <a:gd name="connsiteY8" fmla="*/ 492988 h 2320331"/>
                <a:gd name="connsiteX9" fmla="*/ 12223413 w 12223413"/>
                <a:gd name="connsiteY9" fmla="*/ 1136454 h 2320331"/>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46880 h 2300093"/>
                <a:gd name="connsiteX1" fmla="*/ 1184842 w 12223413"/>
                <a:gd name="connsiteY1" fmla="*/ 1392692 h 2300093"/>
                <a:gd name="connsiteX2" fmla="*/ 2594481 w 12223413"/>
                <a:gd name="connsiteY2" fmla="*/ 278037 h 2300093"/>
                <a:gd name="connsiteX3" fmla="*/ 4000193 w 12223413"/>
                <a:gd name="connsiteY3" fmla="*/ 2299731 h 2300093"/>
                <a:gd name="connsiteX4" fmla="*/ 5529102 w 12223413"/>
                <a:gd name="connsiteY4" fmla="*/ 1214 h 2300093"/>
                <a:gd name="connsiteX5" fmla="*/ 6714435 w 12223413"/>
                <a:gd name="connsiteY5" fmla="*/ 1525214 h 2300093"/>
                <a:gd name="connsiteX6" fmla="*/ 8136835 w 12223413"/>
                <a:gd name="connsiteY6" fmla="*/ 531792 h 2300093"/>
                <a:gd name="connsiteX7" fmla="*/ 9378613 w 12223413"/>
                <a:gd name="connsiteY7" fmla="*/ 1344592 h 2300093"/>
                <a:gd name="connsiteX8" fmla="*/ 10891324 w 12223413"/>
                <a:gd name="connsiteY8" fmla="*/ 486637 h 2300093"/>
                <a:gd name="connsiteX9" fmla="*/ 12223413 w 12223413"/>
                <a:gd name="connsiteY9" fmla="*/ 1130103 h 2300093"/>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1099"/>
                <a:gd name="connsiteX1" fmla="*/ 1184842 w 12223413"/>
                <a:gd name="connsiteY1" fmla="*/ 1400815 h 2401099"/>
                <a:gd name="connsiteX2" fmla="*/ 2501715 w 12223413"/>
                <a:gd name="connsiteY2" fmla="*/ 246403 h 2401099"/>
                <a:gd name="connsiteX3" fmla="*/ 4000193 w 12223413"/>
                <a:gd name="connsiteY3" fmla="*/ 2400619 h 2401099"/>
                <a:gd name="connsiteX4" fmla="*/ 5529102 w 12223413"/>
                <a:gd name="connsiteY4" fmla="*/ 9337 h 2401099"/>
                <a:gd name="connsiteX5" fmla="*/ 6714435 w 12223413"/>
                <a:gd name="connsiteY5" fmla="*/ 1533337 h 2401099"/>
                <a:gd name="connsiteX6" fmla="*/ 8136835 w 12223413"/>
                <a:gd name="connsiteY6" fmla="*/ 539915 h 2401099"/>
                <a:gd name="connsiteX7" fmla="*/ 9378613 w 12223413"/>
                <a:gd name="connsiteY7" fmla="*/ 1352715 h 2401099"/>
                <a:gd name="connsiteX8" fmla="*/ 10891324 w 12223413"/>
                <a:gd name="connsiteY8" fmla="*/ 494760 h 2401099"/>
                <a:gd name="connsiteX9" fmla="*/ 12223413 w 12223413"/>
                <a:gd name="connsiteY9" fmla="*/ 1138226 h 2401099"/>
                <a:gd name="connsiteX0" fmla="*/ 0 w 12223413"/>
                <a:gd name="connsiteY0" fmla="*/ 455003 h 2401067"/>
                <a:gd name="connsiteX1" fmla="*/ 1184842 w 12223413"/>
                <a:gd name="connsiteY1" fmla="*/ 1400815 h 2401067"/>
                <a:gd name="connsiteX2" fmla="*/ 2501715 w 12223413"/>
                <a:gd name="connsiteY2" fmla="*/ 246403 h 2401067"/>
                <a:gd name="connsiteX3" fmla="*/ 4000193 w 12223413"/>
                <a:gd name="connsiteY3" fmla="*/ 2400619 h 2401067"/>
                <a:gd name="connsiteX4" fmla="*/ 5529102 w 12223413"/>
                <a:gd name="connsiteY4" fmla="*/ 9337 h 2401067"/>
                <a:gd name="connsiteX5" fmla="*/ 6714435 w 12223413"/>
                <a:gd name="connsiteY5" fmla="*/ 1533337 h 2401067"/>
                <a:gd name="connsiteX6" fmla="*/ 8136835 w 12223413"/>
                <a:gd name="connsiteY6" fmla="*/ 539915 h 2401067"/>
                <a:gd name="connsiteX7" fmla="*/ 9378613 w 12223413"/>
                <a:gd name="connsiteY7" fmla="*/ 1352715 h 2401067"/>
                <a:gd name="connsiteX8" fmla="*/ 10891324 w 12223413"/>
                <a:gd name="connsiteY8" fmla="*/ 494760 h 2401067"/>
                <a:gd name="connsiteX9" fmla="*/ 12223413 w 12223413"/>
                <a:gd name="connsiteY9" fmla="*/ 1138226 h 2401067"/>
                <a:gd name="connsiteX0" fmla="*/ 0 w 12223413"/>
                <a:gd name="connsiteY0" fmla="*/ 455003 h 2401118"/>
                <a:gd name="connsiteX1" fmla="*/ 1184842 w 12223413"/>
                <a:gd name="connsiteY1" fmla="*/ 1400815 h 2401118"/>
                <a:gd name="connsiteX2" fmla="*/ 2501715 w 12223413"/>
                <a:gd name="connsiteY2" fmla="*/ 246403 h 2401118"/>
                <a:gd name="connsiteX3" fmla="*/ 4000193 w 12223413"/>
                <a:gd name="connsiteY3" fmla="*/ 2400619 h 2401118"/>
                <a:gd name="connsiteX4" fmla="*/ 5529102 w 12223413"/>
                <a:gd name="connsiteY4" fmla="*/ 9337 h 2401118"/>
                <a:gd name="connsiteX5" fmla="*/ 6714435 w 12223413"/>
                <a:gd name="connsiteY5" fmla="*/ 1533337 h 2401118"/>
                <a:gd name="connsiteX6" fmla="*/ 8136835 w 12223413"/>
                <a:gd name="connsiteY6" fmla="*/ 539915 h 2401118"/>
                <a:gd name="connsiteX7" fmla="*/ 9378613 w 12223413"/>
                <a:gd name="connsiteY7" fmla="*/ 1352715 h 2401118"/>
                <a:gd name="connsiteX8" fmla="*/ 10891324 w 12223413"/>
                <a:gd name="connsiteY8" fmla="*/ 494760 h 2401118"/>
                <a:gd name="connsiteX9" fmla="*/ 12223413 w 12223413"/>
                <a:gd name="connsiteY9" fmla="*/ 1138226 h 2401118"/>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145452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54995 h 2408344"/>
                <a:gd name="connsiteX9" fmla="*/ 12249917 w 12249917"/>
                <a:gd name="connsiteY9" fmla="*/ 1105696 h 2408344"/>
                <a:gd name="connsiteX0" fmla="*/ 0 w 12249917"/>
                <a:gd name="connsiteY0" fmla="*/ 462229 h 2412135"/>
                <a:gd name="connsiteX1" fmla="*/ 1184842 w 12249917"/>
                <a:gd name="connsiteY1" fmla="*/ 1408041 h 2412135"/>
                <a:gd name="connsiteX2" fmla="*/ 2501715 w 12249917"/>
                <a:gd name="connsiteY2" fmla="*/ 253629 h 2412135"/>
                <a:gd name="connsiteX3" fmla="*/ 4000193 w 12249917"/>
                <a:gd name="connsiteY3" fmla="*/ 2407845 h 2412135"/>
                <a:gd name="connsiteX4" fmla="*/ 5529102 w 12249917"/>
                <a:gd name="connsiteY4" fmla="*/ 16563 h 2412135"/>
                <a:gd name="connsiteX5" fmla="*/ 6714435 w 12249917"/>
                <a:gd name="connsiteY5" fmla="*/ 1540563 h 2412135"/>
                <a:gd name="connsiteX6" fmla="*/ 8136835 w 12249917"/>
                <a:gd name="connsiteY6" fmla="*/ 547141 h 2412135"/>
                <a:gd name="connsiteX7" fmla="*/ 9378613 w 12249917"/>
                <a:gd name="connsiteY7" fmla="*/ 1359941 h 2412135"/>
                <a:gd name="connsiteX8" fmla="*/ 10891324 w 12249917"/>
                <a:gd name="connsiteY8" fmla="*/ 554995 h 2412135"/>
                <a:gd name="connsiteX9" fmla="*/ 12249917 w 12249917"/>
                <a:gd name="connsiteY9" fmla="*/ 1105696 h 2412135"/>
                <a:gd name="connsiteX0" fmla="*/ 0 w 12249917"/>
                <a:gd name="connsiteY0" fmla="*/ 462229 h 2412045"/>
                <a:gd name="connsiteX1" fmla="*/ 1184842 w 12249917"/>
                <a:gd name="connsiteY1" fmla="*/ 1408041 h 2412045"/>
                <a:gd name="connsiteX2" fmla="*/ 2501715 w 12249917"/>
                <a:gd name="connsiteY2" fmla="*/ 253629 h 2412045"/>
                <a:gd name="connsiteX3" fmla="*/ 4000193 w 12249917"/>
                <a:gd name="connsiteY3" fmla="*/ 2407845 h 2412045"/>
                <a:gd name="connsiteX4" fmla="*/ 5529102 w 12249917"/>
                <a:gd name="connsiteY4" fmla="*/ 16563 h 2412045"/>
                <a:gd name="connsiteX5" fmla="*/ 6714435 w 12249917"/>
                <a:gd name="connsiteY5" fmla="*/ 1540563 h 2412045"/>
                <a:gd name="connsiteX6" fmla="*/ 8136835 w 12249917"/>
                <a:gd name="connsiteY6" fmla="*/ 547141 h 2412045"/>
                <a:gd name="connsiteX7" fmla="*/ 9378613 w 12249917"/>
                <a:gd name="connsiteY7" fmla="*/ 1359941 h 2412045"/>
                <a:gd name="connsiteX8" fmla="*/ 10891324 w 12249917"/>
                <a:gd name="connsiteY8" fmla="*/ 554995 h 2412045"/>
                <a:gd name="connsiteX9" fmla="*/ 12249917 w 12249917"/>
                <a:gd name="connsiteY9" fmla="*/ 1105696 h 2412045"/>
                <a:gd name="connsiteX0" fmla="*/ 0 w 12249917"/>
                <a:gd name="connsiteY0" fmla="*/ 462229 h 2410428"/>
                <a:gd name="connsiteX1" fmla="*/ 1184842 w 12249917"/>
                <a:gd name="connsiteY1" fmla="*/ 1408041 h 2410428"/>
                <a:gd name="connsiteX2" fmla="*/ 2501715 w 12249917"/>
                <a:gd name="connsiteY2" fmla="*/ 253629 h 2410428"/>
                <a:gd name="connsiteX3" fmla="*/ 4000193 w 12249917"/>
                <a:gd name="connsiteY3" fmla="*/ 2407845 h 2410428"/>
                <a:gd name="connsiteX4" fmla="*/ 5529102 w 12249917"/>
                <a:gd name="connsiteY4" fmla="*/ 16563 h 2410428"/>
                <a:gd name="connsiteX5" fmla="*/ 6714435 w 12249917"/>
                <a:gd name="connsiteY5" fmla="*/ 1540563 h 2410428"/>
                <a:gd name="connsiteX6" fmla="*/ 8136835 w 12249917"/>
                <a:gd name="connsiteY6" fmla="*/ 547141 h 2410428"/>
                <a:gd name="connsiteX7" fmla="*/ 9378613 w 12249917"/>
                <a:gd name="connsiteY7" fmla="*/ 1359941 h 2410428"/>
                <a:gd name="connsiteX8" fmla="*/ 10891324 w 12249917"/>
                <a:gd name="connsiteY8" fmla="*/ 554995 h 2410428"/>
                <a:gd name="connsiteX9" fmla="*/ 12249917 w 12249917"/>
                <a:gd name="connsiteY9" fmla="*/ 1105696 h 2410428"/>
                <a:gd name="connsiteX0" fmla="*/ 0 w 12249917"/>
                <a:gd name="connsiteY0" fmla="*/ 462229 h 2410557"/>
                <a:gd name="connsiteX1" fmla="*/ 1184842 w 12249917"/>
                <a:gd name="connsiteY1" fmla="*/ 1408041 h 2410557"/>
                <a:gd name="connsiteX2" fmla="*/ 2501715 w 12249917"/>
                <a:gd name="connsiteY2" fmla="*/ 253629 h 2410557"/>
                <a:gd name="connsiteX3" fmla="*/ 4000193 w 12249917"/>
                <a:gd name="connsiteY3" fmla="*/ 2407845 h 2410557"/>
                <a:gd name="connsiteX4" fmla="*/ 5529102 w 12249917"/>
                <a:gd name="connsiteY4" fmla="*/ 16563 h 2410557"/>
                <a:gd name="connsiteX5" fmla="*/ 6714435 w 12249917"/>
                <a:gd name="connsiteY5" fmla="*/ 1540563 h 2410557"/>
                <a:gd name="connsiteX6" fmla="*/ 8136835 w 12249917"/>
                <a:gd name="connsiteY6" fmla="*/ 547141 h 2410557"/>
                <a:gd name="connsiteX7" fmla="*/ 9378613 w 12249917"/>
                <a:gd name="connsiteY7" fmla="*/ 1359941 h 2410557"/>
                <a:gd name="connsiteX8" fmla="*/ 10891324 w 12249917"/>
                <a:gd name="connsiteY8" fmla="*/ 554995 h 2410557"/>
                <a:gd name="connsiteX9" fmla="*/ 12249917 w 12249917"/>
                <a:gd name="connsiteY9" fmla="*/ 1105696 h 2410557"/>
                <a:gd name="connsiteX0" fmla="*/ 0 w 12249917"/>
                <a:gd name="connsiteY0" fmla="*/ 462229 h 2410469"/>
                <a:gd name="connsiteX1" fmla="*/ 1184842 w 12249917"/>
                <a:gd name="connsiteY1" fmla="*/ 1408041 h 2410469"/>
                <a:gd name="connsiteX2" fmla="*/ 2501715 w 12249917"/>
                <a:gd name="connsiteY2" fmla="*/ 253629 h 2410469"/>
                <a:gd name="connsiteX3" fmla="*/ 4000193 w 12249917"/>
                <a:gd name="connsiteY3" fmla="*/ 2407845 h 2410469"/>
                <a:gd name="connsiteX4" fmla="*/ 5529102 w 12249917"/>
                <a:gd name="connsiteY4" fmla="*/ 16563 h 2410469"/>
                <a:gd name="connsiteX5" fmla="*/ 6714435 w 12249917"/>
                <a:gd name="connsiteY5" fmla="*/ 1540563 h 2410469"/>
                <a:gd name="connsiteX6" fmla="*/ 8136835 w 12249917"/>
                <a:gd name="connsiteY6" fmla="*/ 547141 h 2410469"/>
                <a:gd name="connsiteX7" fmla="*/ 9378613 w 12249917"/>
                <a:gd name="connsiteY7" fmla="*/ 1359941 h 2410469"/>
                <a:gd name="connsiteX8" fmla="*/ 10891324 w 12249917"/>
                <a:gd name="connsiteY8" fmla="*/ 554995 h 2410469"/>
                <a:gd name="connsiteX9" fmla="*/ 12249917 w 12249917"/>
                <a:gd name="connsiteY9" fmla="*/ 1105696 h 2410469"/>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316178"/>
                <a:gd name="connsiteY0" fmla="*/ 462229 h 2410734"/>
                <a:gd name="connsiteX1" fmla="*/ 1251103 w 12316178"/>
                <a:gd name="connsiteY1" fmla="*/ 1408041 h 2410734"/>
                <a:gd name="connsiteX2" fmla="*/ 2567976 w 12316178"/>
                <a:gd name="connsiteY2" fmla="*/ 253629 h 2410734"/>
                <a:gd name="connsiteX3" fmla="*/ 4066454 w 12316178"/>
                <a:gd name="connsiteY3" fmla="*/ 2407845 h 2410734"/>
                <a:gd name="connsiteX4" fmla="*/ 5595363 w 12316178"/>
                <a:gd name="connsiteY4" fmla="*/ 16563 h 2410734"/>
                <a:gd name="connsiteX5" fmla="*/ 6780696 w 12316178"/>
                <a:gd name="connsiteY5" fmla="*/ 1540563 h 2410734"/>
                <a:gd name="connsiteX6" fmla="*/ 8203096 w 12316178"/>
                <a:gd name="connsiteY6" fmla="*/ 547141 h 2410734"/>
                <a:gd name="connsiteX7" fmla="*/ 9444874 w 12316178"/>
                <a:gd name="connsiteY7" fmla="*/ 1359941 h 2410734"/>
                <a:gd name="connsiteX8" fmla="*/ 10957585 w 12316178"/>
                <a:gd name="connsiteY8" fmla="*/ 554995 h 2410734"/>
                <a:gd name="connsiteX9" fmla="*/ 12316178 w 12316178"/>
                <a:gd name="connsiteY9" fmla="*/ 1105696 h 2410734"/>
                <a:gd name="connsiteX0" fmla="*/ 0 w 12263169"/>
                <a:gd name="connsiteY0" fmla="*/ 448977 h 2410734"/>
                <a:gd name="connsiteX1" fmla="*/ 1198094 w 12263169"/>
                <a:gd name="connsiteY1" fmla="*/ 1408041 h 2410734"/>
                <a:gd name="connsiteX2" fmla="*/ 2514967 w 12263169"/>
                <a:gd name="connsiteY2" fmla="*/ 253629 h 2410734"/>
                <a:gd name="connsiteX3" fmla="*/ 4013445 w 12263169"/>
                <a:gd name="connsiteY3" fmla="*/ 2407845 h 2410734"/>
                <a:gd name="connsiteX4" fmla="*/ 5542354 w 12263169"/>
                <a:gd name="connsiteY4" fmla="*/ 16563 h 2410734"/>
                <a:gd name="connsiteX5" fmla="*/ 6727687 w 12263169"/>
                <a:gd name="connsiteY5" fmla="*/ 1540563 h 2410734"/>
                <a:gd name="connsiteX6" fmla="*/ 8150087 w 12263169"/>
                <a:gd name="connsiteY6" fmla="*/ 547141 h 2410734"/>
                <a:gd name="connsiteX7" fmla="*/ 9391865 w 12263169"/>
                <a:gd name="connsiteY7" fmla="*/ 1359941 h 2410734"/>
                <a:gd name="connsiteX8" fmla="*/ 10904576 w 12263169"/>
                <a:gd name="connsiteY8" fmla="*/ 554995 h 2410734"/>
                <a:gd name="connsiteX9" fmla="*/ 12263169 w 12263169"/>
                <a:gd name="connsiteY9" fmla="*/ 1105696 h 2410734"/>
                <a:gd name="connsiteX0" fmla="*/ 0 w 12276421"/>
                <a:gd name="connsiteY0" fmla="*/ 501986 h 2410734"/>
                <a:gd name="connsiteX1" fmla="*/ 1211346 w 12276421"/>
                <a:gd name="connsiteY1" fmla="*/ 1408041 h 2410734"/>
                <a:gd name="connsiteX2" fmla="*/ 2528219 w 12276421"/>
                <a:gd name="connsiteY2" fmla="*/ 253629 h 2410734"/>
                <a:gd name="connsiteX3" fmla="*/ 4026697 w 12276421"/>
                <a:gd name="connsiteY3" fmla="*/ 2407845 h 2410734"/>
                <a:gd name="connsiteX4" fmla="*/ 5555606 w 12276421"/>
                <a:gd name="connsiteY4" fmla="*/ 16563 h 2410734"/>
                <a:gd name="connsiteX5" fmla="*/ 6740939 w 12276421"/>
                <a:gd name="connsiteY5" fmla="*/ 1540563 h 2410734"/>
                <a:gd name="connsiteX6" fmla="*/ 8163339 w 12276421"/>
                <a:gd name="connsiteY6" fmla="*/ 547141 h 2410734"/>
                <a:gd name="connsiteX7" fmla="*/ 9405117 w 12276421"/>
                <a:gd name="connsiteY7" fmla="*/ 1359941 h 2410734"/>
                <a:gd name="connsiteX8" fmla="*/ 10917828 w 12276421"/>
                <a:gd name="connsiteY8" fmla="*/ 554995 h 2410734"/>
                <a:gd name="connsiteX9" fmla="*/ 12276421 w 12276421"/>
                <a:gd name="connsiteY9" fmla="*/ 1105696 h 24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76421" h="2410734">
                  <a:moveTo>
                    <a:pt x="0" y="501986"/>
                  </a:moveTo>
                  <a:cubicBezTo>
                    <a:pt x="534135" y="445624"/>
                    <a:pt x="789976" y="1449434"/>
                    <a:pt x="1211346" y="1408041"/>
                  </a:cubicBezTo>
                  <a:cubicBezTo>
                    <a:pt x="1632716" y="1366648"/>
                    <a:pt x="1648176" y="166509"/>
                    <a:pt x="2528219" y="253629"/>
                  </a:cubicBezTo>
                  <a:cubicBezTo>
                    <a:pt x="3408262" y="340749"/>
                    <a:pt x="3124568" y="2500365"/>
                    <a:pt x="4026697" y="2407845"/>
                  </a:cubicBezTo>
                  <a:cubicBezTo>
                    <a:pt x="4928826" y="2315325"/>
                    <a:pt x="4917702" y="214119"/>
                    <a:pt x="5555606" y="16563"/>
                  </a:cubicBezTo>
                  <a:cubicBezTo>
                    <a:pt x="6193510" y="-180993"/>
                    <a:pt x="6306317" y="1452133"/>
                    <a:pt x="6740939" y="1540563"/>
                  </a:cubicBezTo>
                  <a:cubicBezTo>
                    <a:pt x="7175561" y="1628993"/>
                    <a:pt x="7719309" y="577245"/>
                    <a:pt x="8163339" y="547141"/>
                  </a:cubicBezTo>
                  <a:cubicBezTo>
                    <a:pt x="8607369" y="517037"/>
                    <a:pt x="8946036" y="1358632"/>
                    <a:pt x="9405117" y="1359941"/>
                  </a:cubicBezTo>
                  <a:cubicBezTo>
                    <a:pt x="9864198" y="1361250"/>
                    <a:pt x="10399521" y="544360"/>
                    <a:pt x="10917828" y="554995"/>
                  </a:cubicBezTo>
                  <a:cubicBezTo>
                    <a:pt x="11436135" y="565630"/>
                    <a:pt x="11542643" y="1084141"/>
                    <a:pt x="12276421" y="1105696"/>
                  </a:cubicBezTo>
                </a:path>
              </a:pathLst>
            </a:custGeom>
            <a:noFill/>
            <a:ln w="25400">
              <a:solidFill>
                <a:schemeClr val="bg1"/>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mbria" panose="02040503050406030204" pitchFamily="18" charset="0"/>
              </a:endParaRPr>
            </a:p>
          </p:txBody>
        </p:sp>
        <p:grpSp>
          <p:nvGrpSpPr>
            <p:cNvPr id="12" name="Group 11">
              <a:extLst>
                <a:ext uri="{FF2B5EF4-FFF2-40B4-BE49-F238E27FC236}">
                  <a16:creationId xmlns:a16="http://schemas.microsoft.com/office/drawing/2014/main" id="{3505B6ED-97CD-42B4-8768-73FF89C8C578}"/>
                </a:ext>
              </a:extLst>
            </p:cNvPr>
            <p:cNvGrpSpPr/>
            <p:nvPr/>
          </p:nvGrpSpPr>
          <p:grpSpPr>
            <a:xfrm>
              <a:off x="744355" y="2236119"/>
              <a:ext cx="764937" cy="764937"/>
              <a:chOff x="7619559" y="1012894"/>
              <a:chExt cx="1100644" cy="1100644"/>
            </a:xfrm>
          </p:grpSpPr>
          <p:sp>
            <p:nvSpPr>
              <p:cNvPr id="9" name="Teardrop 8">
                <a:extLst>
                  <a:ext uri="{FF2B5EF4-FFF2-40B4-BE49-F238E27FC236}">
                    <a16:creationId xmlns:a16="http://schemas.microsoft.com/office/drawing/2014/main" id="{00CD58E4-36CD-4A3C-894E-DB0FE6E81A36}"/>
                  </a:ext>
                </a:extLst>
              </p:cNvPr>
              <p:cNvSpPr/>
              <p:nvPr/>
            </p:nvSpPr>
            <p:spPr>
              <a:xfrm rot="8156728">
                <a:off x="7619559" y="1012894"/>
                <a:ext cx="1100644" cy="1100644"/>
              </a:xfrm>
              <a:prstGeom prst="teardrop">
                <a:avLst>
                  <a:gd name="adj" fmla="val 115070"/>
                </a:avLst>
              </a:prstGeom>
              <a:gradFill flip="none" rotWithShape="1">
                <a:gsLst>
                  <a:gs pos="0">
                    <a:schemeClr val="accent1">
                      <a:lumMod val="7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11" name="Oval 10">
                <a:extLst>
                  <a:ext uri="{FF2B5EF4-FFF2-40B4-BE49-F238E27FC236}">
                    <a16:creationId xmlns:a16="http://schemas.microsoft.com/office/drawing/2014/main" id="{9BBDDD83-AEE7-4853-BEE9-203E0CE5FD50}"/>
                  </a:ext>
                </a:extLst>
              </p:cNvPr>
              <p:cNvSpPr/>
              <p:nvPr/>
            </p:nvSpPr>
            <p:spPr>
              <a:xfrm>
                <a:off x="7702088" y="1108404"/>
                <a:ext cx="835310" cy="835311"/>
              </a:xfrm>
              <a:prstGeom prst="ellipse">
                <a:avLst/>
              </a:prstGeom>
              <a:gradFill>
                <a:gsLst>
                  <a:gs pos="0">
                    <a:schemeClr val="accent1">
                      <a:lumMod val="75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10" name="Oval 9">
                <a:extLst>
                  <a:ext uri="{FF2B5EF4-FFF2-40B4-BE49-F238E27FC236}">
                    <a16:creationId xmlns:a16="http://schemas.microsoft.com/office/drawing/2014/main" id="{2C4E5E5A-6ADD-4AE9-9B91-E90B467B3654}"/>
                  </a:ext>
                </a:extLst>
              </p:cNvPr>
              <p:cNvSpPr/>
              <p:nvPr/>
            </p:nvSpPr>
            <p:spPr>
              <a:xfrm>
                <a:off x="7806481" y="1155955"/>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grpSp>
        <p:grpSp>
          <p:nvGrpSpPr>
            <p:cNvPr id="26" name="Group 25">
              <a:extLst>
                <a:ext uri="{FF2B5EF4-FFF2-40B4-BE49-F238E27FC236}">
                  <a16:creationId xmlns:a16="http://schemas.microsoft.com/office/drawing/2014/main" id="{82385A36-2820-4C7F-B6C2-099FBFB83559}"/>
                </a:ext>
              </a:extLst>
            </p:cNvPr>
            <p:cNvGrpSpPr/>
            <p:nvPr/>
          </p:nvGrpSpPr>
          <p:grpSpPr>
            <a:xfrm>
              <a:off x="2191697" y="1112274"/>
              <a:ext cx="764937" cy="764937"/>
              <a:chOff x="7960967" y="755261"/>
              <a:chExt cx="1100644" cy="1100644"/>
            </a:xfrm>
          </p:grpSpPr>
          <p:sp>
            <p:nvSpPr>
              <p:cNvPr id="28" name="Teardrop 27">
                <a:extLst>
                  <a:ext uri="{FF2B5EF4-FFF2-40B4-BE49-F238E27FC236}">
                    <a16:creationId xmlns:a16="http://schemas.microsoft.com/office/drawing/2014/main" id="{BFD71B51-F3DF-462B-B305-2C664F179C6C}"/>
                  </a:ext>
                </a:extLst>
              </p:cNvPr>
              <p:cNvSpPr/>
              <p:nvPr/>
            </p:nvSpPr>
            <p:spPr>
              <a:xfrm rot="8156728">
                <a:off x="7960967" y="755261"/>
                <a:ext cx="1100644" cy="1100644"/>
              </a:xfrm>
              <a:prstGeom prst="teardrop">
                <a:avLst>
                  <a:gd name="adj" fmla="val 115070"/>
                </a:avLst>
              </a:prstGeom>
              <a:gradFill flip="none" rotWithShape="1">
                <a:gsLst>
                  <a:gs pos="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29" name="Oval 28">
                <a:extLst>
                  <a:ext uri="{FF2B5EF4-FFF2-40B4-BE49-F238E27FC236}">
                    <a16:creationId xmlns:a16="http://schemas.microsoft.com/office/drawing/2014/main" id="{CFDA2D48-D8C4-4F6C-8F48-197FFBF4A3CA}"/>
                  </a:ext>
                </a:extLst>
              </p:cNvPr>
              <p:cNvSpPr/>
              <p:nvPr/>
            </p:nvSpPr>
            <p:spPr>
              <a:xfrm>
                <a:off x="8068872" y="902923"/>
                <a:ext cx="835310" cy="835309"/>
              </a:xfrm>
              <a:prstGeom prst="ellipse">
                <a:avLst/>
              </a:prstGeom>
              <a:gradFill flip="none" rotWithShape="1">
                <a:gsLst>
                  <a:gs pos="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sz="1600">
                  <a:latin typeface="Cambria" panose="02040503050406030204" pitchFamily="18" charset="0"/>
                </a:endParaRPr>
              </a:p>
            </p:txBody>
          </p:sp>
          <p:sp>
            <p:nvSpPr>
              <p:cNvPr id="30" name="Oval 29">
                <a:extLst>
                  <a:ext uri="{FF2B5EF4-FFF2-40B4-BE49-F238E27FC236}">
                    <a16:creationId xmlns:a16="http://schemas.microsoft.com/office/drawing/2014/main" id="{8DE52EED-92CE-4994-BCE3-4173B5F82605}"/>
                  </a:ext>
                </a:extLst>
              </p:cNvPr>
              <p:cNvSpPr/>
              <p:nvPr/>
            </p:nvSpPr>
            <p:spPr>
              <a:xfrm>
                <a:off x="8186610" y="1010975"/>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grpSp>
        <p:grpSp>
          <p:nvGrpSpPr>
            <p:cNvPr id="31" name="Group 30">
              <a:extLst>
                <a:ext uri="{FF2B5EF4-FFF2-40B4-BE49-F238E27FC236}">
                  <a16:creationId xmlns:a16="http://schemas.microsoft.com/office/drawing/2014/main" id="{36B1D2A2-844E-4E6B-8A35-323EE7C1372D}"/>
                </a:ext>
              </a:extLst>
            </p:cNvPr>
            <p:cNvGrpSpPr/>
            <p:nvPr/>
          </p:nvGrpSpPr>
          <p:grpSpPr>
            <a:xfrm>
              <a:off x="3624184" y="3165959"/>
              <a:ext cx="764937" cy="764937"/>
              <a:chOff x="609216" y="1519597"/>
              <a:chExt cx="1100644" cy="1100644"/>
            </a:xfrm>
          </p:grpSpPr>
          <p:grpSp>
            <p:nvGrpSpPr>
              <p:cNvPr id="32" name="Group 31">
                <a:extLst>
                  <a:ext uri="{FF2B5EF4-FFF2-40B4-BE49-F238E27FC236}">
                    <a16:creationId xmlns:a16="http://schemas.microsoft.com/office/drawing/2014/main" id="{7C825B03-7C74-4FFD-B807-A4645BB46D9D}"/>
                  </a:ext>
                </a:extLst>
              </p:cNvPr>
              <p:cNvGrpSpPr/>
              <p:nvPr/>
            </p:nvGrpSpPr>
            <p:grpSpPr>
              <a:xfrm>
                <a:off x="609216" y="1519597"/>
                <a:ext cx="1100644" cy="1100644"/>
                <a:chOff x="7695816" y="754683"/>
                <a:chExt cx="1100644" cy="1100644"/>
              </a:xfrm>
            </p:grpSpPr>
            <p:sp>
              <p:nvSpPr>
                <p:cNvPr id="34" name="Teardrop 33">
                  <a:extLst>
                    <a:ext uri="{FF2B5EF4-FFF2-40B4-BE49-F238E27FC236}">
                      <a16:creationId xmlns:a16="http://schemas.microsoft.com/office/drawing/2014/main" id="{1458C01E-EB0A-4D7D-929C-DB3A571E8132}"/>
                    </a:ext>
                  </a:extLst>
                </p:cNvPr>
                <p:cNvSpPr/>
                <p:nvPr/>
              </p:nvSpPr>
              <p:spPr>
                <a:xfrm rot="8156728">
                  <a:off x="7695816" y="754683"/>
                  <a:ext cx="1100644" cy="1100644"/>
                </a:xfrm>
                <a:prstGeom prst="teardrop">
                  <a:avLst>
                    <a:gd name="adj" fmla="val 115070"/>
                  </a:avLst>
                </a:prstGeom>
                <a:gradFill flip="none" rotWithShape="1">
                  <a:gsLst>
                    <a:gs pos="0">
                      <a:schemeClr val="accent3">
                        <a:lumMod val="7500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35" name="Oval 34">
                  <a:extLst>
                    <a:ext uri="{FF2B5EF4-FFF2-40B4-BE49-F238E27FC236}">
                      <a16:creationId xmlns:a16="http://schemas.microsoft.com/office/drawing/2014/main" id="{0360B4E2-690E-4E3E-9DA8-8887265D8532}"/>
                    </a:ext>
                  </a:extLst>
                </p:cNvPr>
                <p:cNvSpPr/>
                <p:nvPr/>
              </p:nvSpPr>
              <p:spPr>
                <a:xfrm>
                  <a:off x="7828483" y="888178"/>
                  <a:ext cx="835310" cy="835310"/>
                </a:xfrm>
                <a:prstGeom prst="ellipse">
                  <a:avLst/>
                </a:prstGeom>
                <a:gradFill flip="none" rotWithShape="1">
                  <a:gsLst>
                    <a:gs pos="0">
                      <a:schemeClr val="accent3">
                        <a:lumMod val="7500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sz="1600">
                    <a:latin typeface="Cambria" panose="02040503050406030204" pitchFamily="18" charset="0"/>
                  </a:endParaRPr>
                </a:p>
              </p:txBody>
            </p:sp>
            <p:sp>
              <p:nvSpPr>
                <p:cNvPr id="36" name="Oval 35">
                  <a:extLst>
                    <a:ext uri="{FF2B5EF4-FFF2-40B4-BE49-F238E27FC236}">
                      <a16:creationId xmlns:a16="http://schemas.microsoft.com/office/drawing/2014/main" id="{AB7EDF32-EB97-4659-8518-395FB59448F5}"/>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grpSp>
          <p:sp>
            <p:nvSpPr>
              <p:cNvPr id="33" name="TextBox 32">
                <a:extLst>
                  <a:ext uri="{FF2B5EF4-FFF2-40B4-BE49-F238E27FC236}">
                    <a16:creationId xmlns:a16="http://schemas.microsoft.com/office/drawing/2014/main" id="{26E816DF-85A8-4758-B0DA-D1C97F540544}"/>
                  </a:ext>
                </a:extLst>
              </p:cNvPr>
              <p:cNvSpPr txBox="1"/>
              <p:nvPr/>
            </p:nvSpPr>
            <p:spPr>
              <a:xfrm>
                <a:off x="789968" y="1731130"/>
                <a:ext cx="739140" cy="624463"/>
              </a:xfrm>
              <a:prstGeom prst="rect">
                <a:avLst/>
              </a:prstGeom>
              <a:noFill/>
            </p:spPr>
            <p:txBody>
              <a:bodyPr wrap="square">
                <a:spAutoFit/>
              </a:bodyPr>
              <a:lstStyle/>
              <a:p>
                <a:pPr algn="ctr"/>
                <a:endParaRPr sz="2000" b="1">
                  <a:latin typeface="Cambria" panose="02040503050406030204" pitchFamily="18" charset="0"/>
                </a:endParaRPr>
              </a:p>
            </p:txBody>
          </p:sp>
        </p:grpSp>
        <p:grpSp>
          <p:nvGrpSpPr>
            <p:cNvPr id="37" name="Group 36">
              <a:extLst>
                <a:ext uri="{FF2B5EF4-FFF2-40B4-BE49-F238E27FC236}">
                  <a16:creationId xmlns:a16="http://schemas.microsoft.com/office/drawing/2014/main" id="{3D208D06-F3C6-46F7-A473-5866249D7DD6}"/>
                </a:ext>
              </a:extLst>
            </p:cNvPr>
            <p:cNvGrpSpPr/>
            <p:nvPr/>
          </p:nvGrpSpPr>
          <p:grpSpPr>
            <a:xfrm>
              <a:off x="5174688" y="822181"/>
              <a:ext cx="764937" cy="764937"/>
              <a:chOff x="609216" y="1519597"/>
              <a:chExt cx="1100644" cy="1100644"/>
            </a:xfrm>
          </p:grpSpPr>
          <p:grpSp>
            <p:nvGrpSpPr>
              <p:cNvPr id="38" name="Group 37">
                <a:extLst>
                  <a:ext uri="{FF2B5EF4-FFF2-40B4-BE49-F238E27FC236}">
                    <a16:creationId xmlns:a16="http://schemas.microsoft.com/office/drawing/2014/main" id="{6334DC26-AA68-4D7E-BC6F-FB2A5B120124}"/>
                  </a:ext>
                </a:extLst>
              </p:cNvPr>
              <p:cNvGrpSpPr/>
              <p:nvPr/>
            </p:nvGrpSpPr>
            <p:grpSpPr>
              <a:xfrm>
                <a:off x="609216" y="1519597"/>
                <a:ext cx="1100644" cy="1100644"/>
                <a:chOff x="7695816" y="754683"/>
                <a:chExt cx="1100644" cy="1100644"/>
              </a:xfrm>
            </p:grpSpPr>
            <p:sp>
              <p:nvSpPr>
                <p:cNvPr id="40" name="Teardrop 39">
                  <a:extLst>
                    <a:ext uri="{FF2B5EF4-FFF2-40B4-BE49-F238E27FC236}">
                      <a16:creationId xmlns:a16="http://schemas.microsoft.com/office/drawing/2014/main" id="{00DDB63F-266D-416C-80F6-BE9F30CD1F04}"/>
                    </a:ext>
                  </a:extLst>
                </p:cNvPr>
                <p:cNvSpPr/>
                <p:nvPr/>
              </p:nvSpPr>
              <p:spPr>
                <a:xfrm rot="8156728">
                  <a:off x="7695816" y="754683"/>
                  <a:ext cx="1100644" cy="1100644"/>
                </a:xfrm>
                <a:prstGeom prst="teardrop">
                  <a:avLst>
                    <a:gd name="adj" fmla="val 115070"/>
                  </a:avLst>
                </a:prstGeom>
                <a:gradFill flip="none" rotWithShape="1">
                  <a:gsLst>
                    <a:gs pos="0">
                      <a:schemeClr val="accent4">
                        <a:lumMod val="75000"/>
                      </a:schemeClr>
                    </a:gs>
                    <a:gs pos="100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41" name="Oval 40">
                  <a:extLst>
                    <a:ext uri="{FF2B5EF4-FFF2-40B4-BE49-F238E27FC236}">
                      <a16:creationId xmlns:a16="http://schemas.microsoft.com/office/drawing/2014/main" id="{F39C7AC3-16BD-4CD4-9A8F-0CDD012BA83D}"/>
                    </a:ext>
                  </a:extLst>
                </p:cNvPr>
                <p:cNvSpPr/>
                <p:nvPr/>
              </p:nvSpPr>
              <p:spPr>
                <a:xfrm>
                  <a:off x="7828483" y="888178"/>
                  <a:ext cx="835310" cy="835310"/>
                </a:xfrm>
                <a:prstGeom prst="ellipse">
                  <a:avLst/>
                </a:prstGeom>
                <a:gradFill flip="none" rotWithShape="1">
                  <a:gsLst>
                    <a:gs pos="0">
                      <a:schemeClr val="accent4">
                        <a:lumMod val="75000"/>
                      </a:schemeClr>
                    </a:gs>
                    <a:gs pos="100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sz="1600">
                    <a:latin typeface="Cambria" panose="02040503050406030204" pitchFamily="18" charset="0"/>
                  </a:endParaRPr>
                </a:p>
              </p:txBody>
            </p:sp>
            <p:sp>
              <p:nvSpPr>
                <p:cNvPr id="42" name="Oval 41">
                  <a:extLst>
                    <a:ext uri="{FF2B5EF4-FFF2-40B4-BE49-F238E27FC236}">
                      <a16:creationId xmlns:a16="http://schemas.microsoft.com/office/drawing/2014/main" id="{A7E00EAD-160C-4FCB-932C-4284210FC9CB}"/>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grpSp>
          <p:sp>
            <p:nvSpPr>
              <p:cNvPr id="39" name="TextBox 38">
                <a:extLst>
                  <a:ext uri="{FF2B5EF4-FFF2-40B4-BE49-F238E27FC236}">
                    <a16:creationId xmlns:a16="http://schemas.microsoft.com/office/drawing/2014/main" id="{C4AF73B7-A935-4EC0-A7F8-AEBE8159B673}"/>
                  </a:ext>
                </a:extLst>
              </p:cNvPr>
              <p:cNvSpPr txBox="1"/>
              <p:nvPr/>
            </p:nvSpPr>
            <p:spPr>
              <a:xfrm>
                <a:off x="789968" y="1731130"/>
                <a:ext cx="739140" cy="624463"/>
              </a:xfrm>
              <a:prstGeom prst="rect">
                <a:avLst/>
              </a:prstGeom>
              <a:noFill/>
            </p:spPr>
            <p:txBody>
              <a:bodyPr wrap="square">
                <a:spAutoFit/>
              </a:bodyPr>
              <a:lstStyle/>
              <a:p>
                <a:pPr algn="ctr"/>
                <a:endParaRPr sz="2000" b="1">
                  <a:latin typeface="Cambria" panose="02040503050406030204" pitchFamily="18" charset="0"/>
                </a:endParaRPr>
              </a:p>
            </p:txBody>
          </p:sp>
        </p:grpSp>
        <p:grpSp>
          <p:nvGrpSpPr>
            <p:cNvPr id="49" name="Group 48">
              <a:extLst>
                <a:ext uri="{FF2B5EF4-FFF2-40B4-BE49-F238E27FC236}">
                  <a16:creationId xmlns:a16="http://schemas.microsoft.com/office/drawing/2014/main" id="{904EBBB2-42CF-4032-828F-AD9B4C2A1A5A}"/>
                </a:ext>
              </a:extLst>
            </p:cNvPr>
            <p:cNvGrpSpPr/>
            <p:nvPr/>
          </p:nvGrpSpPr>
          <p:grpSpPr>
            <a:xfrm>
              <a:off x="10725424" y="1408677"/>
              <a:ext cx="764936" cy="764937"/>
              <a:chOff x="1037765" y="1585321"/>
              <a:chExt cx="1100644" cy="1100644"/>
            </a:xfrm>
          </p:grpSpPr>
          <p:grpSp>
            <p:nvGrpSpPr>
              <p:cNvPr id="50" name="Group 49">
                <a:extLst>
                  <a:ext uri="{FF2B5EF4-FFF2-40B4-BE49-F238E27FC236}">
                    <a16:creationId xmlns:a16="http://schemas.microsoft.com/office/drawing/2014/main" id="{3ADB4B9C-5E6D-4133-84C5-A0408CD948E2}"/>
                  </a:ext>
                </a:extLst>
              </p:cNvPr>
              <p:cNvGrpSpPr/>
              <p:nvPr/>
            </p:nvGrpSpPr>
            <p:grpSpPr>
              <a:xfrm>
                <a:off x="1037765" y="1585321"/>
                <a:ext cx="1100644" cy="1100644"/>
                <a:chOff x="8124365" y="820407"/>
                <a:chExt cx="1100644" cy="1100644"/>
              </a:xfrm>
            </p:grpSpPr>
            <p:sp>
              <p:nvSpPr>
                <p:cNvPr id="52" name="Teardrop 51">
                  <a:extLst>
                    <a:ext uri="{FF2B5EF4-FFF2-40B4-BE49-F238E27FC236}">
                      <a16:creationId xmlns:a16="http://schemas.microsoft.com/office/drawing/2014/main" id="{C84EC25A-76EA-460F-B187-2BD711A543E8}"/>
                    </a:ext>
                  </a:extLst>
                </p:cNvPr>
                <p:cNvSpPr/>
                <p:nvPr/>
              </p:nvSpPr>
              <p:spPr>
                <a:xfrm rot="8156728">
                  <a:off x="8124365" y="820407"/>
                  <a:ext cx="1100644" cy="1100644"/>
                </a:xfrm>
                <a:prstGeom prst="teardrop">
                  <a:avLst>
                    <a:gd name="adj" fmla="val 115070"/>
                  </a:avLst>
                </a:prstGeom>
                <a:gradFill flip="none" rotWithShape="1">
                  <a:gsLst>
                    <a:gs pos="0">
                      <a:schemeClr val="accent6">
                        <a:lumMod val="7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53" name="Oval 52">
                  <a:extLst>
                    <a:ext uri="{FF2B5EF4-FFF2-40B4-BE49-F238E27FC236}">
                      <a16:creationId xmlns:a16="http://schemas.microsoft.com/office/drawing/2014/main" id="{4ECDB53E-4D35-4848-96D2-8EADA4F0052A}"/>
                    </a:ext>
                  </a:extLst>
                </p:cNvPr>
                <p:cNvSpPr/>
                <p:nvPr/>
              </p:nvSpPr>
              <p:spPr>
                <a:xfrm>
                  <a:off x="8257031" y="959237"/>
                  <a:ext cx="835309" cy="835309"/>
                </a:xfrm>
                <a:prstGeom prst="ellipse">
                  <a:avLst/>
                </a:prstGeom>
                <a:gradFill flip="none" rotWithShape="1">
                  <a:gsLst>
                    <a:gs pos="0">
                      <a:schemeClr val="accent6">
                        <a:lumMod val="7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sz="1600">
                    <a:latin typeface="Cambria" panose="02040503050406030204" pitchFamily="18" charset="0"/>
                  </a:endParaRPr>
                </a:p>
              </p:txBody>
            </p:sp>
            <p:sp>
              <p:nvSpPr>
                <p:cNvPr id="54" name="Oval 53">
                  <a:extLst>
                    <a:ext uri="{FF2B5EF4-FFF2-40B4-BE49-F238E27FC236}">
                      <a16:creationId xmlns:a16="http://schemas.microsoft.com/office/drawing/2014/main" id="{16013634-63A6-4BA5-92EB-8F8FC7F7C784}"/>
                    </a:ext>
                  </a:extLst>
                </p:cNvPr>
                <p:cNvSpPr/>
                <p:nvPr/>
              </p:nvSpPr>
              <p:spPr>
                <a:xfrm>
                  <a:off x="8416007" y="1068995"/>
                  <a:ext cx="649357"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grpSp>
          <p:sp>
            <p:nvSpPr>
              <p:cNvPr id="51" name="TextBox 50">
                <a:extLst>
                  <a:ext uri="{FF2B5EF4-FFF2-40B4-BE49-F238E27FC236}">
                    <a16:creationId xmlns:a16="http://schemas.microsoft.com/office/drawing/2014/main" id="{A05B969A-0472-404B-9D2A-DD7E9EDB95E5}"/>
                  </a:ext>
                </a:extLst>
              </p:cNvPr>
              <p:cNvSpPr txBox="1"/>
              <p:nvPr/>
            </p:nvSpPr>
            <p:spPr>
              <a:xfrm>
                <a:off x="1345388" y="1846356"/>
                <a:ext cx="739141" cy="624463"/>
              </a:xfrm>
              <a:prstGeom prst="rect">
                <a:avLst/>
              </a:prstGeom>
              <a:noFill/>
            </p:spPr>
            <p:txBody>
              <a:bodyPr wrap="square">
                <a:spAutoFit/>
              </a:bodyPr>
              <a:lstStyle/>
              <a:p>
                <a:pPr algn="ctr"/>
                <a:endParaRPr sz="2000" b="1">
                  <a:latin typeface="Cambria" panose="02040503050406030204" pitchFamily="18" charset="0"/>
                </a:endParaRPr>
              </a:p>
            </p:txBody>
          </p:sp>
        </p:grpSp>
      </p:grpSp>
      <p:sp>
        <p:nvSpPr>
          <p:cNvPr id="56" name="TextBox 55">
            <a:extLst>
              <a:ext uri="{FF2B5EF4-FFF2-40B4-BE49-F238E27FC236}">
                <a16:creationId xmlns:a16="http://schemas.microsoft.com/office/drawing/2014/main" id="{F6C89EA6-1B98-4A53-8783-EDAC763042F0}"/>
              </a:ext>
            </a:extLst>
          </p:cNvPr>
          <p:cNvSpPr txBox="1"/>
          <p:nvPr/>
        </p:nvSpPr>
        <p:spPr>
          <a:xfrm>
            <a:off x="499640" y="2651595"/>
            <a:ext cx="1463548" cy="1077218"/>
          </a:xfrm>
          <a:prstGeom prst="rect">
            <a:avLst/>
          </a:prstGeom>
          <a:noFill/>
        </p:spPr>
        <p:txBody>
          <a:bodyPr wrap="square">
            <a:spAutoFit/>
          </a:bodyPr>
          <a:lstStyle/>
          <a:p>
            <a:pPr algn="just">
              <a:defRPr b="1"/>
            </a:pPr>
            <a:r>
              <a:rPr sz="1200"/>
              <a:t>        </a:t>
            </a:r>
            <a:r>
              <a:rPr>
                <a:solidFill>
                  <a:schemeClr val="accent1"/>
                </a:solidFill>
                <a:latin typeface="Cambria" panose="02040503050406030204" pitchFamily="18" charset="0"/>
              </a:rPr>
              <a:t>2011</a:t>
            </a:r>
          </a:p>
          <a:p>
            <a:pPr algn="just">
              <a:defRPr sz="1400">
                <a:latin typeface="Cambria" panose="02040503050406030204" pitchFamily="18" charset="0"/>
              </a:defRPr>
            </a:pPr>
            <a:r>
              <a:t>Adoption de la loi sur la ZAQA</a:t>
            </a:r>
          </a:p>
          <a:p>
            <a:pPr lvl="0" algn="just"/>
            <a:endParaRPr b="1">
              <a:solidFill>
                <a:schemeClr val="accent1"/>
              </a:solidFill>
              <a:latin typeface="Cambria" panose="02040503050406030204" pitchFamily="18" charset="0"/>
            </a:endParaRPr>
          </a:p>
        </p:txBody>
      </p:sp>
      <p:sp>
        <p:nvSpPr>
          <p:cNvPr id="64" name="TextBox 63">
            <a:extLst>
              <a:ext uri="{FF2B5EF4-FFF2-40B4-BE49-F238E27FC236}">
                <a16:creationId xmlns:a16="http://schemas.microsoft.com/office/drawing/2014/main" id="{F0F90E76-F8C4-4578-9FBB-93E2560F6D02}"/>
              </a:ext>
            </a:extLst>
          </p:cNvPr>
          <p:cNvSpPr txBox="1"/>
          <p:nvPr/>
        </p:nvSpPr>
        <p:spPr>
          <a:xfrm>
            <a:off x="1586253" y="1088294"/>
            <a:ext cx="2116543" cy="1323439"/>
          </a:xfrm>
          <a:prstGeom prst="rect">
            <a:avLst/>
          </a:prstGeom>
          <a:noFill/>
        </p:spPr>
        <p:txBody>
          <a:bodyPr wrap="square">
            <a:spAutoFit/>
          </a:bodyPr>
          <a:lstStyle/>
          <a:p>
            <a:pPr lvl="0" algn="just">
              <a:defRPr b="1">
                <a:latin typeface="Cambria" panose="02040503050406030204" pitchFamily="18" charset="0"/>
              </a:defRPr>
            </a:pPr>
            <a:r>
              <a:rPr sz="1200"/>
              <a:t>               </a:t>
            </a:r>
            <a:r>
              <a:rPr sz="2400">
                <a:solidFill>
                  <a:schemeClr val="accent2">
                    <a:lumMod val="75000"/>
                  </a:schemeClr>
                </a:solidFill>
              </a:rPr>
              <a:t>2015</a:t>
            </a:r>
          </a:p>
          <a:p>
            <a:pPr lvl="0" algn="just">
              <a:defRPr sz="1400">
                <a:latin typeface="Cambria" panose="02040503050406030204" pitchFamily="18" charset="0"/>
              </a:defRPr>
            </a:pPr>
            <a:r>
              <a:t>Création de l'institution et nomination du directeur général</a:t>
            </a:r>
          </a:p>
        </p:txBody>
      </p:sp>
      <p:grpSp>
        <p:nvGrpSpPr>
          <p:cNvPr id="67" name="Group 66">
            <a:extLst>
              <a:ext uri="{FF2B5EF4-FFF2-40B4-BE49-F238E27FC236}">
                <a16:creationId xmlns:a16="http://schemas.microsoft.com/office/drawing/2014/main" id="{A519BFA2-AFDC-41DD-AE83-9BCEA51DFC74}"/>
              </a:ext>
            </a:extLst>
          </p:cNvPr>
          <p:cNvGrpSpPr/>
          <p:nvPr/>
        </p:nvGrpSpPr>
        <p:grpSpPr>
          <a:xfrm>
            <a:off x="3227247" y="2757552"/>
            <a:ext cx="1755086" cy="1396332"/>
            <a:chOff x="637938" y="2206074"/>
            <a:chExt cx="2181462" cy="1564844"/>
          </a:xfrm>
        </p:grpSpPr>
        <p:sp>
          <p:nvSpPr>
            <p:cNvPr id="69" name="TextBox 68">
              <a:extLst>
                <a:ext uri="{FF2B5EF4-FFF2-40B4-BE49-F238E27FC236}">
                  <a16:creationId xmlns:a16="http://schemas.microsoft.com/office/drawing/2014/main" id="{DA7A814A-348E-480F-AE9C-C53381917850}"/>
                </a:ext>
              </a:extLst>
            </p:cNvPr>
            <p:cNvSpPr txBox="1"/>
            <p:nvPr/>
          </p:nvSpPr>
          <p:spPr>
            <a:xfrm>
              <a:off x="637938" y="2206074"/>
              <a:ext cx="2007385" cy="1414171"/>
            </a:xfrm>
            <a:prstGeom prst="rect">
              <a:avLst/>
            </a:prstGeom>
            <a:noFill/>
          </p:spPr>
          <p:txBody>
            <a:bodyPr wrap="square">
              <a:spAutoFit/>
            </a:bodyPr>
            <a:lstStyle/>
            <a:p>
              <a:pPr lvl="0">
                <a:defRPr sz="2000" b="1">
                  <a:solidFill>
                    <a:schemeClr val="accent3">
                      <a:lumMod val="75000"/>
                    </a:schemeClr>
                  </a:solidFill>
                  <a:latin typeface="Cambria" panose="02040503050406030204" pitchFamily="18" charset="0"/>
                </a:defRPr>
              </a:pPr>
              <a:r>
                <a:t>        2016</a:t>
              </a:r>
            </a:p>
            <a:p>
              <a:pPr algn="just">
                <a:defRPr sz="1400">
                  <a:latin typeface="Cambria" panose="02040503050406030204" pitchFamily="18" charset="0"/>
                </a:defRPr>
              </a:pPr>
              <a:r>
                <a:t>Mise en œuvre du CNC à 10 niveaux, début des descripteurs de niveau</a:t>
              </a:r>
            </a:p>
          </p:txBody>
        </p:sp>
        <p:sp>
          <p:nvSpPr>
            <p:cNvPr id="70" name="TextBox 69">
              <a:extLst>
                <a:ext uri="{FF2B5EF4-FFF2-40B4-BE49-F238E27FC236}">
                  <a16:creationId xmlns:a16="http://schemas.microsoft.com/office/drawing/2014/main" id="{9DDB219D-2D89-4752-8DE4-0DC96D5F64BD}"/>
                </a:ext>
              </a:extLst>
            </p:cNvPr>
            <p:cNvSpPr txBox="1"/>
            <p:nvPr/>
          </p:nvSpPr>
          <p:spPr>
            <a:xfrm>
              <a:off x="639003" y="3493919"/>
              <a:ext cx="2180397" cy="276999"/>
            </a:xfrm>
            <a:prstGeom prst="rect">
              <a:avLst/>
            </a:prstGeom>
            <a:noFill/>
          </p:spPr>
          <p:txBody>
            <a:bodyPr wrap="square">
              <a:spAutoFit/>
            </a:bodyPr>
            <a:lstStyle/>
            <a:p>
              <a:pPr lvl="0"/>
              <a:endParaRPr sz="1200" b="1">
                <a:latin typeface="Cambria" panose="02040503050406030204" pitchFamily="18" charset="0"/>
              </a:endParaRPr>
            </a:p>
          </p:txBody>
        </p:sp>
      </p:grpSp>
      <p:sp>
        <p:nvSpPr>
          <p:cNvPr id="74" name="TextBox 73">
            <a:extLst>
              <a:ext uri="{FF2B5EF4-FFF2-40B4-BE49-F238E27FC236}">
                <a16:creationId xmlns:a16="http://schemas.microsoft.com/office/drawing/2014/main" id="{CE0DC43B-C3A9-4F62-ABF0-1DD4F5DB6385}"/>
              </a:ext>
            </a:extLst>
          </p:cNvPr>
          <p:cNvSpPr txBox="1"/>
          <p:nvPr/>
        </p:nvSpPr>
        <p:spPr>
          <a:xfrm>
            <a:off x="4699580" y="1040510"/>
            <a:ext cx="1899652" cy="1107996"/>
          </a:xfrm>
          <a:prstGeom prst="rect">
            <a:avLst/>
          </a:prstGeom>
          <a:noFill/>
        </p:spPr>
        <p:txBody>
          <a:bodyPr wrap="square">
            <a:spAutoFit/>
          </a:bodyPr>
          <a:lstStyle/>
          <a:p>
            <a:pPr lvl="0">
              <a:defRPr>
                <a:solidFill>
                  <a:schemeClr val="accent4">
                    <a:lumMod val="75000"/>
                  </a:schemeClr>
                </a:solidFill>
                <a:latin typeface="Cambria" panose="02040503050406030204" pitchFamily="18" charset="0"/>
              </a:defRPr>
            </a:pPr>
            <a:r>
              <a:t>           </a:t>
            </a:r>
            <a:r>
              <a:rPr b="1"/>
              <a:t>2018</a:t>
            </a:r>
          </a:p>
          <a:p>
            <a:pPr lvl="0" algn="just">
              <a:defRPr sz="1200">
                <a:latin typeface="Cambria" panose="02040503050406030204" pitchFamily="18" charset="0"/>
              </a:defRPr>
            </a:pPr>
            <a:r>
              <a:t>Émission d'un instrument législatif pour rendre opérationnelles certaines fonctions de la Loi  </a:t>
            </a:r>
          </a:p>
        </p:txBody>
      </p:sp>
      <p:sp>
        <p:nvSpPr>
          <p:cNvPr id="84" name="TextBox 83">
            <a:extLst>
              <a:ext uri="{FF2B5EF4-FFF2-40B4-BE49-F238E27FC236}">
                <a16:creationId xmlns:a16="http://schemas.microsoft.com/office/drawing/2014/main" id="{FAC8658F-A81B-44E9-9B7B-9AAC62B5564E}"/>
              </a:ext>
            </a:extLst>
          </p:cNvPr>
          <p:cNvSpPr txBox="1"/>
          <p:nvPr/>
        </p:nvSpPr>
        <p:spPr>
          <a:xfrm>
            <a:off x="10346997" y="1873483"/>
            <a:ext cx="1825419" cy="830997"/>
          </a:xfrm>
          <a:prstGeom prst="rect">
            <a:avLst/>
          </a:prstGeom>
          <a:noFill/>
        </p:spPr>
        <p:txBody>
          <a:bodyPr wrap="square">
            <a:spAutoFit/>
          </a:bodyPr>
          <a:lstStyle/>
          <a:p>
            <a:pPr>
              <a:defRPr sz="2000"/>
            </a:pPr>
            <a:r>
              <a:rPr>
                <a:solidFill>
                  <a:schemeClr val="accent6">
                    <a:lumMod val="75000"/>
                  </a:schemeClr>
                </a:solidFill>
              </a:rPr>
              <a:t>     2024</a:t>
            </a:r>
            <a:r>
              <a:rPr>
                <a:solidFill>
                  <a:srgbClr val="FF0000"/>
                </a:solidFill>
              </a:rPr>
              <a:t> </a:t>
            </a:r>
          </a:p>
          <a:p>
            <a:pPr>
              <a:defRPr sz="1400" b="1"/>
            </a:pPr>
            <a:r>
              <a:t>ZAQA ACT abrogé et remplacé </a:t>
            </a:r>
          </a:p>
        </p:txBody>
      </p:sp>
      <p:pic>
        <p:nvPicPr>
          <p:cNvPr id="2" name="Picture 1">
            <a:extLst>
              <a:ext uri="{FF2B5EF4-FFF2-40B4-BE49-F238E27FC236}">
                <a16:creationId xmlns:a16="http://schemas.microsoft.com/office/drawing/2014/main" id="{AE803413-283E-EF6D-AC65-16F0F8E9888F}"/>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3" name="Picture 2">
            <a:extLst>
              <a:ext uri="{FF2B5EF4-FFF2-40B4-BE49-F238E27FC236}">
                <a16:creationId xmlns:a16="http://schemas.microsoft.com/office/drawing/2014/main" id="{E108259D-845A-91A7-9D55-C3ABA4327D37}"/>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4" name="Picture 3">
            <a:extLst>
              <a:ext uri="{FF2B5EF4-FFF2-40B4-BE49-F238E27FC236}">
                <a16:creationId xmlns:a16="http://schemas.microsoft.com/office/drawing/2014/main" id="{68979DD2-FB68-66A2-2DAF-BD287B668980}"/>
              </a:ext>
            </a:extLst>
          </p:cNvPr>
          <p:cNvPicPr>
            <a:picLocks noChangeAspect="1"/>
          </p:cNvPicPr>
          <p:nvPr/>
        </p:nvPicPr>
        <p:blipFill>
          <a:blip r:embed="rId3"/>
          <a:stretch>
            <a:fillRect/>
          </a:stretch>
        </p:blipFill>
        <p:spPr>
          <a:xfrm>
            <a:off x="60311" y="122999"/>
            <a:ext cx="2017552" cy="1038505"/>
          </a:xfrm>
          <a:prstGeom prst="rect">
            <a:avLst/>
          </a:prstGeom>
        </p:spPr>
      </p:pic>
      <p:sp>
        <p:nvSpPr>
          <p:cNvPr id="5" name="TextBox 4">
            <a:extLst>
              <a:ext uri="{FF2B5EF4-FFF2-40B4-BE49-F238E27FC236}">
                <a16:creationId xmlns:a16="http://schemas.microsoft.com/office/drawing/2014/main" id="{542432F1-EBCA-4A08-9166-288A26615C08}"/>
              </a:ext>
            </a:extLst>
          </p:cNvPr>
          <p:cNvSpPr txBox="1"/>
          <p:nvPr/>
        </p:nvSpPr>
        <p:spPr>
          <a:xfrm>
            <a:off x="1821811" y="326705"/>
            <a:ext cx="9149067" cy="61555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Chronologie de ZAQA</a:t>
            </a:r>
            <a:endParaRPr sz="3400">
              <a:solidFill>
                <a:srgbClr val="002060"/>
              </a:solidFill>
              <a:latin typeface="Arial" panose="020B0604020202020204" pitchFamily="34" charset="0"/>
              <a:cs typeface="Arial" panose="020B0604020202020204" pitchFamily="34" charset="0"/>
            </a:endParaRPr>
          </a:p>
        </p:txBody>
      </p:sp>
      <p:sp>
        <p:nvSpPr>
          <p:cNvPr id="14" name="Teardrop 13">
            <a:extLst>
              <a:ext uri="{FF2B5EF4-FFF2-40B4-BE49-F238E27FC236}">
                <a16:creationId xmlns:a16="http://schemas.microsoft.com/office/drawing/2014/main" id="{82A4257C-4D4A-65A0-92CB-570BA5C9833A}"/>
              </a:ext>
            </a:extLst>
          </p:cNvPr>
          <p:cNvSpPr/>
          <p:nvPr/>
        </p:nvSpPr>
        <p:spPr>
          <a:xfrm rot="8156728">
            <a:off x="7930395" y="2744351"/>
            <a:ext cx="761175" cy="705212"/>
          </a:xfrm>
          <a:prstGeom prst="teardrop">
            <a:avLst>
              <a:gd name="adj" fmla="val 1150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15" name="Oval 14">
            <a:extLst>
              <a:ext uri="{FF2B5EF4-FFF2-40B4-BE49-F238E27FC236}">
                <a16:creationId xmlns:a16="http://schemas.microsoft.com/office/drawing/2014/main" id="{7F1BA407-BF29-41F2-3A77-8EB2689A2FCA}"/>
              </a:ext>
            </a:extLst>
          </p:cNvPr>
          <p:cNvSpPr/>
          <p:nvPr/>
        </p:nvSpPr>
        <p:spPr>
          <a:xfrm>
            <a:off x="8050855" y="2849050"/>
            <a:ext cx="577679" cy="5352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fromWordArt="0" anchor="ctr" anchorCtr="0" forceAA="0" compatLnSpc="1">
            <a:prstTxWarp prst="textNoShape">
              <a:avLst/>
            </a:prstTxWarp>
            <a:noAutofit/>
          </a:bodyPr>
          <a:lstStyle/>
          <a:p>
            <a:pPr algn="ctr"/>
            <a:endParaRPr sz="1600">
              <a:latin typeface="Cambria" panose="02040503050406030204" pitchFamily="18" charset="0"/>
            </a:endParaRPr>
          </a:p>
        </p:txBody>
      </p:sp>
      <p:sp>
        <p:nvSpPr>
          <p:cNvPr id="19" name="TextBox 18">
            <a:extLst>
              <a:ext uri="{FF2B5EF4-FFF2-40B4-BE49-F238E27FC236}">
                <a16:creationId xmlns:a16="http://schemas.microsoft.com/office/drawing/2014/main" id="{97FB1544-2FE7-383B-90DD-89987477E726}"/>
              </a:ext>
            </a:extLst>
          </p:cNvPr>
          <p:cNvSpPr txBox="1"/>
          <p:nvPr/>
        </p:nvSpPr>
        <p:spPr>
          <a:xfrm>
            <a:off x="5510886" y="2387447"/>
            <a:ext cx="511169" cy="400110"/>
          </a:xfrm>
          <a:prstGeom prst="rect">
            <a:avLst/>
          </a:prstGeom>
          <a:noFill/>
        </p:spPr>
        <p:txBody>
          <a:bodyPr wrap="square">
            <a:spAutoFit/>
          </a:bodyPr>
          <a:lstStyle/>
          <a:p>
            <a:pPr algn="ctr"/>
            <a:endParaRPr sz="2000" b="1">
              <a:latin typeface="Cambria" panose="02040503050406030204" pitchFamily="18" charset="0"/>
            </a:endParaRPr>
          </a:p>
        </p:txBody>
      </p:sp>
      <p:sp>
        <p:nvSpPr>
          <p:cNvPr id="20" name="Oval 19">
            <a:extLst>
              <a:ext uri="{FF2B5EF4-FFF2-40B4-BE49-F238E27FC236}">
                <a16:creationId xmlns:a16="http://schemas.microsoft.com/office/drawing/2014/main" id="{AAE2E161-2BC6-8918-8F20-0F9E32E90616}"/>
              </a:ext>
            </a:extLst>
          </p:cNvPr>
          <p:cNvSpPr/>
          <p:nvPr/>
        </p:nvSpPr>
        <p:spPr>
          <a:xfrm>
            <a:off x="8134865" y="2908622"/>
            <a:ext cx="449077" cy="41606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Cambria" panose="02040503050406030204" pitchFamily="18" charset="0"/>
            </a:endParaRPr>
          </a:p>
        </p:txBody>
      </p:sp>
      <p:sp>
        <p:nvSpPr>
          <p:cNvPr id="21" name="TextBox 20">
            <a:extLst>
              <a:ext uri="{FF2B5EF4-FFF2-40B4-BE49-F238E27FC236}">
                <a16:creationId xmlns:a16="http://schemas.microsoft.com/office/drawing/2014/main" id="{B7E65151-ECB1-8310-63F3-D53148DB32B7}"/>
              </a:ext>
            </a:extLst>
          </p:cNvPr>
          <p:cNvSpPr txBox="1"/>
          <p:nvPr/>
        </p:nvSpPr>
        <p:spPr>
          <a:xfrm>
            <a:off x="7401014" y="1756483"/>
            <a:ext cx="2648623" cy="1015663"/>
          </a:xfrm>
          <a:prstGeom prst="rect">
            <a:avLst/>
          </a:prstGeom>
          <a:noFill/>
        </p:spPr>
        <p:txBody>
          <a:bodyPr wrap="square" lIns="91440" tIns="45720" rIns="91440" bIns="45720" anchor="t">
            <a:spAutoFit/>
          </a:bodyPr>
          <a:lstStyle/>
          <a:p>
            <a:pPr lvl="0">
              <a:defRPr>
                <a:latin typeface="Cambria" panose="02040503050406030204" pitchFamily="18" charset="0"/>
              </a:defRPr>
            </a:pPr>
            <a:r>
              <a:rPr dirty="0">
                <a:solidFill>
                  <a:schemeClr val="accent4">
                    <a:lumMod val="75000"/>
                  </a:schemeClr>
                </a:solidFill>
                <a:latin typeface="Cambria"/>
                <a:ea typeface="Cambria"/>
              </a:rPr>
              <a:t>           </a:t>
            </a:r>
            <a:r>
              <a:rPr b="1" dirty="0">
                <a:solidFill>
                  <a:srgbClr val="C00000"/>
                </a:solidFill>
                <a:latin typeface="Cambria"/>
                <a:ea typeface="Cambria"/>
              </a:rPr>
              <a:t>2020</a:t>
            </a:r>
            <a:endParaRPr b="1" dirty="0">
              <a:solidFill>
                <a:schemeClr val="accent4">
                  <a:lumMod val="75000"/>
                </a:schemeClr>
              </a:solidFill>
              <a:latin typeface="Cambria"/>
              <a:ea typeface="Cambria"/>
            </a:endParaRPr>
          </a:p>
          <a:p>
            <a:pPr lvl="0">
              <a:defRPr sz="1400">
                <a:latin typeface="Cambria" panose="02040503050406030204" pitchFamily="18" charset="0"/>
              </a:defRPr>
            </a:pPr>
            <a:r>
              <a:rPr dirty="0">
                <a:latin typeface="Cambria"/>
                <a:ea typeface="Cambria"/>
              </a:rPr>
              <a:t>Mise au point de </a:t>
            </a:r>
            <a:r>
              <a:rPr dirty="0" err="1">
                <a:latin typeface="Cambria"/>
                <a:ea typeface="Cambria"/>
              </a:rPr>
              <a:t>systèmes</a:t>
            </a:r>
            <a:r>
              <a:rPr dirty="0">
                <a:latin typeface="Cambria"/>
                <a:ea typeface="Cambria"/>
              </a:rPr>
              <a:t> d ' information sur la gestion des qualifications</a:t>
            </a:r>
          </a:p>
        </p:txBody>
      </p:sp>
    </p:spTree>
    <p:extLst>
      <p:ext uri="{BB962C8B-B14F-4D97-AF65-F5344CB8AC3E}">
        <p14:creationId xmlns:p14="http://schemas.microsoft.com/office/powerpoint/2010/main" val="52773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821811" y="326705"/>
            <a:ext cx="9149067" cy="113877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Contexte et justification de l'étude</a:t>
            </a:r>
            <a:endParaRPr sz="3400">
              <a:solidFill>
                <a:srgbClr val="002060"/>
              </a:solidFill>
              <a:latin typeface="Arial" panose="020B0604020202020204" pitchFamily="34" charset="0"/>
              <a:cs typeface="Arial" panose="020B0604020202020204" pitchFamily="34" charset="0"/>
            </a:endParaRPr>
          </a:p>
        </p:txBody>
      </p:sp>
      <p:graphicFrame>
        <p:nvGraphicFramePr>
          <p:cNvPr id="12" name="Diagram 11">
            <a:extLst>
              <a:ext uri="{FF2B5EF4-FFF2-40B4-BE49-F238E27FC236}">
                <a16:creationId xmlns:a16="http://schemas.microsoft.com/office/drawing/2014/main" id="{ECE6341C-B0F6-02A0-B1CC-A4474B6E01DE}"/>
              </a:ext>
            </a:extLst>
          </p:cNvPr>
          <p:cNvGraphicFramePr/>
          <p:nvPr>
            <p:extLst>
              <p:ext uri="{D42A27DB-BD31-4B8C-83A1-F6EECF244321}">
                <p14:modId xmlns:p14="http://schemas.microsoft.com/office/powerpoint/2010/main" val="2211577340"/>
              </p:ext>
            </p:extLst>
          </p:nvPr>
        </p:nvGraphicFramePr>
        <p:xfrm>
          <a:off x="1221122" y="1595669"/>
          <a:ext cx="10395490" cy="4935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323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953147"/>
            <a:ext cx="764498" cy="915549"/>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032761" y="-1"/>
            <a:ext cx="1159239" cy="1541667"/>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883694" y="53695"/>
            <a:ext cx="9149067" cy="113877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Objectifs du CNC dans la ZAQA ACT </a:t>
            </a:r>
            <a:endParaRPr sz="3400">
              <a:solidFill>
                <a:srgbClr val="00206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C378A5C-26F6-2D9F-A58D-5BEAA425796B}"/>
              </a:ext>
            </a:extLst>
          </p:cNvPr>
          <p:cNvGraphicFramePr>
            <a:graphicFrameLocks noGrp="1"/>
          </p:cNvGraphicFramePr>
          <p:nvPr>
            <p:ph idx="1"/>
            <p:extLst>
              <p:ext uri="{D42A27DB-BD31-4B8C-83A1-F6EECF244321}">
                <p14:modId xmlns:p14="http://schemas.microsoft.com/office/powerpoint/2010/main" val="3822747768"/>
              </p:ext>
            </p:extLst>
          </p:nvPr>
        </p:nvGraphicFramePr>
        <p:xfrm>
          <a:off x="1735015" y="1257609"/>
          <a:ext cx="8721969" cy="536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D33E2FB5-E1F9-EFC6-81FF-481C22B6F3AC}"/>
              </a:ext>
            </a:extLst>
          </p:cNvPr>
          <p:cNvSpPr/>
          <p:nvPr/>
        </p:nvSpPr>
        <p:spPr>
          <a:xfrm>
            <a:off x="4864288" y="2457516"/>
            <a:ext cx="5518052" cy="8355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1" indent="-285750" algn="just" defTabSz="889000">
              <a:lnSpc>
                <a:spcPct val="90000"/>
              </a:lnSpc>
              <a:spcBef>
                <a:spcPct val="0"/>
              </a:spcBef>
              <a:spcAft>
                <a:spcPct val="15000"/>
              </a:spcAft>
              <a:buFont typeface="Arial" panose="020B0604020202020204" pitchFamily="34" charset="0"/>
              <a:buChar char="•"/>
            </a:pPr>
            <a:endParaRPr b="1">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285750" lvl="1" indent="-285750" algn="just" defTabSz="889000">
              <a:lnSpc>
                <a:spcPct val="90000"/>
              </a:lnSpc>
              <a:spcBef>
                <a:spcPct val="0"/>
              </a:spcBef>
              <a:spcAft>
                <a:spcPct val="15000"/>
              </a:spcAft>
              <a:buFont typeface="Arial" panose="020B0604020202020204" pitchFamily="34" charset="0"/>
              <a:buChar char="•"/>
              <a:defRPr>
                <a:solidFill>
                  <a:prstClr val="black">
                    <a:hueOff val="0"/>
                    <a:satOff val="0"/>
                    <a:lumOff val="0"/>
                    <a:alphaOff val="0"/>
                  </a:prstClr>
                </a:solidFill>
                <a:latin typeface="Times New Roman" panose="02020603050405020304" pitchFamily="18" charset="0"/>
                <a:cs typeface="Times New Roman" panose="02020603050405020304" pitchFamily="18" charset="0"/>
              </a:defRPr>
            </a:pPr>
            <a:r>
              <a:t>Faciliter l’accès à l’éducation, à la formation et aux parcours professionnels, ainsi que la mobilité et la progression dans ces domaines</a:t>
            </a:r>
          </a:p>
          <a:p>
            <a:endParaRPr sz="2000" b="1">
              <a:solidFill>
                <a:schemeClr val="tx1"/>
              </a:solidFill>
            </a:endParaRPr>
          </a:p>
        </p:txBody>
      </p:sp>
      <p:sp>
        <p:nvSpPr>
          <p:cNvPr id="10" name="Rectangle 9">
            <a:extLst>
              <a:ext uri="{FF2B5EF4-FFF2-40B4-BE49-F238E27FC236}">
                <a16:creationId xmlns:a16="http://schemas.microsoft.com/office/drawing/2014/main" id="{29B594B0-3B4E-E2EF-53CC-991293D667DA}"/>
              </a:ext>
            </a:extLst>
          </p:cNvPr>
          <p:cNvSpPr/>
          <p:nvPr/>
        </p:nvSpPr>
        <p:spPr>
          <a:xfrm>
            <a:off x="4864288" y="5628599"/>
            <a:ext cx="5518052" cy="9162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1" indent="-285750" algn="just" defTabSz="889000">
              <a:lnSpc>
                <a:spcPct val="90000"/>
              </a:lnSpc>
              <a:spcBef>
                <a:spcPct val="0"/>
              </a:spcBef>
              <a:spcAft>
                <a:spcPct val="15000"/>
              </a:spcAft>
              <a:buFont typeface="Arial" panose="020B0604020202020204" pitchFamily="34" charset="0"/>
              <a:buChar char="•"/>
              <a:defRPr>
                <a:solidFill>
                  <a:prstClr val="black">
                    <a:hueOff val="0"/>
                    <a:satOff val="0"/>
                    <a:lumOff val="0"/>
                    <a:alphaOff val="0"/>
                  </a:prstClr>
                </a:solidFill>
                <a:latin typeface="Times New Roman" panose="02020603050405020304" pitchFamily="18" charset="0"/>
                <a:cs typeface="Times New Roman" panose="02020603050405020304" pitchFamily="18" charset="0"/>
              </a:defRPr>
            </a:pPr>
            <a:r>
              <a:t>Le ZQF contribue au plein développement personnel de chaque apprenant et au développement social et économique de la nation</a:t>
            </a:r>
            <a:endParaRPr>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2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821811" y="326705"/>
            <a:ext cx="9149067" cy="61555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Théories ancrant l'étude</a:t>
            </a:r>
            <a:endParaRPr sz="3400">
              <a:solidFill>
                <a:srgbClr val="002060"/>
              </a:solidFill>
              <a:latin typeface="Arial" panose="020B0604020202020204" pitchFamily="34" charset="0"/>
              <a:cs typeface="Arial" panose="020B0604020202020204" pitchFamily="34" charset="0"/>
            </a:endParaRPr>
          </a:p>
        </p:txBody>
      </p:sp>
      <p:graphicFrame>
        <p:nvGraphicFramePr>
          <p:cNvPr id="12" name="Diagram 11">
            <a:extLst>
              <a:ext uri="{FF2B5EF4-FFF2-40B4-BE49-F238E27FC236}">
                <a16:creationId xmlns:a16="http://schemas.microsoft.com/office/drawing/2014/main" id="{ECE6341C-B0F6-02A0-B1CC-A4474B6E01DE}"/>
              </a:ext>
            </a:extLst>
          </p:cNvPr>
          <p:cNvGraphicFramePr/>
          <p:nvPr>
            <p:extLst>
              <p:ext uri="{D42A27DB-BD31-4B8C-83A1-F6EECF244321}">
                <p14:modId xmlns:p14="http://schemas.microsoft.com/office/powerpoint/2010/main" val="1234990478"/>
              </p:ext>
            </p:extLst>
          </p:nvPr>
        </p:nvGraphicFramePr>
        <p:xfrm>
          <a:off x="-130629" y="1101288"/>
          <a:ext cx="12624319" cy="5542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533E7172-2CEB-23A3-6431-3C6773A37C28}"/>
              </a:ext>
            </a:extLst>
          </p:cNvPr>
          <p:cNvPicPr>
            <a:picLocks noChangeAspect="1"/>
          </p:cNvPicPr>
          <p:nvPr/>
        </p:nvPicPr>
        <p:blipFill>
          <a:blip r:embed="rId9"/>
          <a:stretch>
            <a:fillRect/>
          </a:stretch>
        </p:blipFill>
        <p:spPr>
          <a:xfrm>
            <a:off x="1560030" y="4859522"/>
            <a:ext cx="2013593" cy="1176617"/>
          </a:xfrm>
          <a:prstGeom prst="rect">
            <a:avLst/>
          </a:prstGeom>
        </p:spPr>
      </p:pic>
    </p:spTree>
    <p:extLst>
      <p:ext uri="{BB962C8B-B14F-4D97-AF65-F5344CB8AC3E}">
        <p14:creationId xmlns:p14="http://schemas.microsoft.com/office/powerpoint/2010/main" val="16366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821811" y="326705"/>
            <a:ext cx="9149067" cy="61555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Questions de recherche</a:t>
            </a:r>
            <a:endParaRPr sz="3400">
              <a:solidFill>
                <a:srgbClr val="002060"/>
              </a:solidFill>
              <a:latin typeface="Arial" panose="020B0604020202020204" pitchFamily="34" charset="0"/>
              <a:cs typeface="Arial" panose="020B0604020202020204" pitchFamily="34" charset="0"/>
            </a:endParaRPr>
          </a:p>
        </p:txBody>
      </p:sp>
      <p:pic>
        <p:nvPicPr>
          <p:cNvPr id="4" name="Picture 3" descr="Icon  Description automatically generated">
            <a:extLst>
              <a:ext uri="{FF2B5EF4-FFF2-40B4-BE49-F238E27FC236}">
                <a16:creationId xmlns:a16="http://schemas.microsoft.com/office/drawing/2014/main" id="{688E9E38-D854-5888-11D0-FBA33348A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558" y="932794"/>
            <a:ext cx="4114990" cy="5744188"/>
          </a:xfrm>
          <a:prstGeom prst="rect">
            <a:avLst/>
          </a:prstGeom>
        </p:spPr>
      </p:pic>
      <p:sp>
        <p:nvSpPr>
          <p:cNvPr id="8" name="TextBox 7">
            <a:extLst>
              <a:ext uri="{FF2B5EF4-FFF2-40B4-BE49-F238E27FC236}">
                <a16:creationId xmlns:a16="http://schemas.microsoft.com/office/drawing/2014/main" id="{C9739D04-8586-0A9E-6487-9B2893189466}"/>
              </a:ext>
            </a:extLst>
          </p:cNvPr>
          <p:cNvSpPr txBox="1"/>
          <p:nvPr/>
        </p:nvSpPr>
        <p:spPr>
          <a:xfrm>
            <a:off x="881712" y="1128746"/>
            <a:ext cx="7181462" cy="6924973"/>
          </a:xfrm>
          <a:prstGeom prst="rect">
            <a:avLst/>
          </a:prstGeom>
          <a:noFill/>
        </p:spPr>
        <p:txBody>
          <a:bodyPr wrap="square">
            <a:spAutoFit/>
          </a:bodyPr>
          <a:lstStyle/>
          <a:p>
            <a:pPr marL="342900" indent="-342900">
              <a:buAutoNum type="arabicPeriod"/>
              <a:defRPr sz="2400">
                <a:latin typeface="Cambria" panose="02040503050406030204" pitchFamily="18" charset="0"/>
                <a:ea typeface="Cambria" panose="02040503050406030204" pitchFamily="18" charset="0"/>
              </a:defRPr>
            </a:pPr>
            <a:r>
              <a:t>Quel était l’état de l’éducation et des qualifications avant la mise en œuvre du CNC (avant 2016)?</a:t>
            </a:r>
          </a:p>
          <a:p>
            <a:pPr marL="342900" indent="-342900">
              <a:buAutoNum type="arabicPeriod"/>
            </a:pPr>
            <a:endParaRPr sz="2400">
              <a:latin typeface="Cambria" panose="02040503050406030204" pitchFamily="18" charset="0"/>
              <a:ea typeface="Cambria" panose="02040503050406030204" pitchFamily="18" charset="0"/>
            </a:endParaRPr>
          </a:p>
          <a:p>
            <a:pPr marL="342900" indent="-342900">
              <a:buAutoNum type="arabicPeriod" startAt="2"/>
              <a:defRPr sz="2400">
                <a:latin typeface="Cambria" panose="02040503050406030204" pitchFamily="18" charset="0"/>
                <a:ea typeface="Cambria" panose="02040503050406030204" pitchFamily="18" charset="0"/>
              </a:defRPr>
            </a:pPr>
            <a:r>
              <a:t>Quel est l’impact du CNC sur l’éducation, la formation et l’emploi en Zambie de 2017 à 2024?</a:t>
            </a:r>
          </a:p>
          <a:p>
            <a:pPr marL="342900" indent="-342900">
              <a:buAutoNum type="arabicPeriod" startAt="2"/>
            </a:pPr>
            <a:endParaRPr sz="2400">
              <a:latin typeface="Cambria" panose="02040503050406030204" pitchFamily="18" charset="0"/>
              <a:ea typeface="Cambria" panose="02040503050406030204" pitchFamily="18" charset="0"/>
            </a:endParaRPr>
          </a:p>
          <a:p>
            <a:pPr marL="342900" indent="-342900">
              <a:buAutoNum type="arabicPeriod" startAt="2"/>
              <a:defRPr sz="2400">
                <a:latin typeface="Cambria" panose="02040503050406030204" pitchFamily="18" charset="0"/>
                <a:ea typeface="Cambria" panose="02040503050406030204" pitchFamily="18" charset="0"/>
              </a:defRPr>
            </a:pPr>
            <a:r>
              <a:t>Comment les parties prenantes comprennent-elles le CNC et son rôle?</a:t>
            </a:r>
          </a:p>
          <a:p>
            <a:endParaRPr sz="2400">
              <a:latin typeface="Cambria" panose="02040503050406030204" pitchFamily="18" charset="0"/>
              <a:ea typeface="Cambria" panose="02040503050406030204" pitchFamily="18" charset="0"/>
            </a:endParaRPr>
          </a:p>
          <a:p>
            <a:pPr marL="342900" indent="-342900">
              <a:buAutoNum type="arabicPeriod" startAt="4"/>
              <a:defRPr sz="2400">
                <a:latin typeface="Cambria" panose="02040503050406030204" pitchFamily="18" charset="0"/>
                <a:ea typeface="Cambria" panose="02040503050406030204" pitchFamily="18" charset="0"/>
              </a:defRPr>
            </a:pPr>
            <a:r>
              <a:t>Quelles sont les perceptions des parties prenantes sur l’impact du CNC sur l’éducation, la formation et l’emploi en Zambie depuis sa mise en œuvre?</a:t>
            </a:r>
          </a:p>
          <a:p>
            <a:pPr marL="342900" indent="-342900">
              <a:buAutoNum type="arabicPeriod" startAt="4"/>
            </a:pPr>
            <a:endParaRPr/>
          </a:p>
          <a:p>
            <a:pPr marL="342900" indent="-342900">
              <a:buAutoNum type="arabicPeriod" startAt="4"/>
            </a:pPr>
            <a:endParaRPr/>
          </a:p>
          <a:p>
            <a:pPr marL="342900" indent="-342900">
              <a:buAutoNum type="arabicPeriod" startAt="4"/>
            </a:pPr>
            <a:endParaRPr/>
          </a:p>
          <a:p>
            <a:pPr marL="342900" indent="-342900">
              <a:buAutoNum type="arabicPeriod" startAt="4"/>
            </a:pPr>
            <a:endParaRPr/>
          </a:p>
          <a:p>
            <a:pPr marL="342900" indent="-342900">
              <a:buAutoNum type="arabicPeriod" startAt="4"/>
            </a:pPr>
            <a:endParaRPr/>
          </a:p>
          <a:p>
            <a:pPr marL="342900" indent="-342900">
              <a:buAutoNum type="arabicPeriod" startAt="4"/>
            </a:pPr>
            <a:endParaRPr/>
          </a:p>
        </p:txBody>
      </p:sp>
    </p:spTree>
    <p:extLst>
      <p:ext uri="{BB962C8B-B14F-4D97-AF65-F5344CB8AC3E}">
        <p14:creationId xmlns:p14="http://schemas.microsoft.com/office/powerpoint/2010/main" val="7247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6D804-4849-08FC-6672-1600C193111E}"/>
              </a:ext>
            </a:extLst>
          </p:cNvPr>
          <p:cNvPicPr>
            <a:picLocks noChangeAspect="1"/>
          </p:cNvPicPr>
          <p:nvPr/>
        </p:nvPicPr>
        <p:blipFill>
          <a:blip r:embed="rId2">
            <a:alphaModFix amt="85000"/>
          </a:blip>
          <a:stretch>
            <a:fillRect/>
          </a:stretch>
        </p:blipFill>
        <p:spPr>
          <a:xfrm rot="10800000">
            <a:off x="0" y="5887615"/>
            <a:ext cx="819218" cy="981081"/>
          </a:xfrm>
          <a:prstGeom prst="rect">
            <a:avLst/>
          </a:prstGeom>
        </p:spPr>
      </p:pic>
      <p:pic>
        <p:nvPicPr>
          <p:cNvPr id="7" name="Picture 6">
            <a:extLst>
              <a:ext uri="{FF2B5EF4-FFF2-40B4-BE49-F238E27FC236}">
                <a16:creationId xmlns:a16="http://schemas.microsoft.com/office/drawing/2014/main" id="{82119456-7124-F78C-D6A9-542CF566A22B}"/>
              </a:ext>
            </a:extLst>
          </p:cNvPr>
          <p:cNvPicPr>
            <a:picLocks noChangeAspect="1"/>
          </p:cNvPicPr>
          <p:nvPr/>
        </p:nvPicPr>
        <p:blipFill>
          <a:blip r:embed="rId2">
            <a:alphaModFix amt="85000"/>
          </a:blip>
          <a:stretch>
            <a:fillRect/>
          </a:stretch>
        </p:blipFill>
        <p:spPr>
          <a:xfrm>
            <a:off x="11237816" y="0"/>
            <a:ext cx="954183" cy="1268964"/>
          </a:xfrm>
          <a:prstGeom prst="rect">
            <a:avLst/>
          </a:prstGeom>
        </p:spPr>
      </p:pic>
      <p:pic>
        <p:nvPicPr>
          <p:cNvPr id="2" name="Picture 1">
            <a:extLst>
              <a:ext uri="{FF2B5EF4-FFF2-40B4-BE49-F238E27FC236}">
                <a16:creationId xmlns:a16="http://schemas.microsoft.com/office/drawing/2014/main" id="{4AC16CAD-449C-5336-BA3B-0B403CD0328D}"/>
              </a:ext>
            </a:extLst>
          </p:cNvPr>
          <p:cNvPicPr>
            <a:picLocks noChangeAspect="1"/>
          </p:cNvPicPr>
          <p:nvPr/>
        </p:nvPicPr>
        <p:blipFill>
          <a:blip r:embed="rId3"/>
          <a:stretch>
            <a:fillRect/>
          </a:stretch>
        </p:blipFill>
        <p:spPr>
          <a:xfrm>
            <a:off x="53020" y="0"/>
            <a:ext cx="2139526" cy="1101289"/>
          </a:xfrm>
          <a:prstGeom prst="rect">
            <a:avLst/>
          </a:prstGeom>
        </p:spPr>
      </p:pic>
      <p:sp>
        <p:nvSpPr>
          <p:cNvPr id="5" name="TextBox 4">
            <a:extLst>
              <a:ext uri="{FF2B5EF4-FFF2-40B4-BE49-F238E27FC236}">
                <a16:creationId xmlns:a16="http://schemas.microsoft.com/office/drawing/2014/main" id="{259345CA-D71C-C7D6-B9E6-AF8927E72E38}"/>
              </a:ext>
            </a:extLst>
          </p:cNvPr>
          <p:cNvSpPr txBox="1"/>
          <p:nvPr/>
        </p:nvSpPr>
        <p:spPr>
          <a:xfrm>
            <a:off x="1821811" y="326705"/>
            <a:ext cx="9149067" cy="615553"/>
          </a:xfrm>
          <a:prstGeom prst="rect">
            <a:avLst/>
          </a:prstGeom>
          <a:noFill/>
        </p:spPr>
        <p:txBody>
          <a:bodyPr wrap="square">
            <a:spAutoFit/>
          </a:bodyPr>
          <a:lstStyle>
            <a:lvl1pPr>
              <a:defRPr sz="4800">
                <a:solidFill>
                  <a:schemeClr val="tx1">
                    <a:lumMod val="85000"/>
                    <a:lumOff val="15000"/>
                  </a:schemeClr>
                </a:solidFill>
                <a:latin typeface="Montserrat ExtraBold" panose="00000900000000000000" pitchFamily="50" charset="0"/>
              </a:defRPr>
            </a:lvl1pPr>
          </a:lstStyle>
          <a:p>
            <a:pPr algn="ctr">
              <a:defRPr sz="3400" b="1">
                <a:solidFill>
                  <a:srgbClr val="002060"/>
                </a:solidFill>
                <a:latin typeface="Arial" panose="020B0604020202020204" pitchFamily="34" charset="0"/>
                <a:cs typeface="Arial" panose="020B0604020202020204" pitchFamily="34" charset="0"/>
              </a:defRPr>
            </a:pPr>
            <a:r>
              <a:t>Objectifs de recherche</a:t>
            </a:r>
            <a:endParaRPr sz="340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739D04-8586-0A9E-6487-9B2893189466}"/>
              </a:ext>
            </a:extLst>
          </p:cNvPr>
          <p:cNvSpPr txBox="1"/>
          <p:nvPr/>
        </p:nvSpPr>
        <p:spPr>
          <a:xfrm>
            <a:off x="5415417" y="1225689"/>
            <a:ext cx="6502506" cy="4893647"/>
          </a:xfrm>
          <a:prstGeom prst="rect">
            <a:avLst/>
          </a:prstGeom>
          <a:noFill/>
        </p:spPr>
        <p:txBody>
          <a:bodyPr wrap="square">
            <a:spAutoFit/>
          </a:bodyPr>
          <a:lstStyle/>
          <a:p>
            <a:pPr marL="342900" indent="-342900" algn="just">
              <a:buFont typeface="Arial" panose="020B0604020202020204" pitchFamily="34" charset="0"/>
              <a:buChar char="•"/>
              <a:defRPr sz="2400">
                <a:latin typeface="Cambria" panose="02040503050406030204" pitchFamily="18" charset="0"/>
                <a:ea typeface="Cambria" panose="02040503050406030204" pitchFamily="18" charset="0"/>
              </a:defRPr>
            </a:pPr>
            <a:r>
              <a:t>L'étude visait à évaluer l'impact du cadre national des certifications sur l'éducation, la formation et l'emploi en Zambie de 2016 à 2024</a:t>
            </a:r>
          </a:p>
          <a:p>
            <a:pPr marL="342900" indent="-342900">
              <a:buFont typeface="Arial" panose="020B0604020202020204" pitchFamily="34" charset="0"/>
              <a:buChar char="•"/>
            </a:pPr>
            <a:endParaRPr sz="240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defRPr sz="2400">
                <a:latin typeface="Cambria" panose="02040503050406030204" pitchFamily="18" charset="0"/>
                <a:ea typeface="Cambria" panose="02040503050406030204" pitchFamily="18" charset="0"/>
              </a:defRPr>
            </a:pPr>
            <a:r>
              <a:t>Suivre et évaluer la pertinence du CNC </a:t>
            </a:r>
          </a:p>
          <a:p>
            <a:endParaRPr sz="240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defRPr sz="2400">
                <a:latin typeface="Cambria" panose="02040503050406030204" pitchFamily="18" charset="0"/>
                <a:ea typeface="Cambria" panose="02040503050406030204" pitchFamily="18" charset="0"/>
              </a:defRPr>
            </a:pPr>
            <a:r>
              <a:t>Élaborer une étude de base du CNC et des études connexes à l’avenir</a:t>
            </a:r>
          </a:p>
          <a:p>
            <a:pPr marL="342900" indent="-342900">
              <a:buFont typeface="Arial" panose="020B0604020202020204" pitchFamily="34" charset="0"/>
              <a:buChar char="•"/>
            </a:pPr>
            <a:endParaRPr sz="240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defRPr sz="2400">
                <a:latin typeface="Cambria" panose="02040503050406030204" pitchFamily="18" charset="0"/>
                <a:ea typeface="Cambria" panose="02040503050406030204" pitchFamily="18" charset="0"/>
              </a:defRPr>
            </a:pPr>
            <a:r>
              <a:t>Fournir de la documentation sur le CNC en Zambie</a:t>
            </a:r>
          </a:p>
          <a:p>
            <a:endParaRPr sz="240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BED3736-0539-5BD9-D5BD-C2AC203C0B9D}"/>
              </a:ext>
            </a:extLst>
          </p:cNvPr>
          <p:cNvPicPr>
            <a:picLocks noChangeAspect="1"/>
          </p:cNvPicPr>
          <p:nvPr/>
        </p:nvPicPr>
        <p:blipFill>
          <a:blip r:embed="rId4"/>
          <a:stretch>
            <a:fillRect/>
          </a:stretch>
        </p:blipFill>
        <p:spPr>
          <a:xfrm>
            <a:off x="167950" y="1858643"/>
            <a:ext cx="5148480" cy="3869941"/>
          </a:xfrm>
          <a:prstGeom prst="rect">
            <a:avLst/>
          </a:prstGeom>
        </p:spPr>
      </p:pic>
    </p:spTree>
    <p:extLst>
      <p:ext uri="{BB962C8B-B14F-4D97-AF65-F5344CB8AC3E}">
        <p14:creationId xmlns:p14="http://schemas.microsoft.com/office/powerpoint/2010/main" val="3581555220"/>
      </p:ext>
    </p:extLst>
  </p:cSld>
  <p:clrMapOvr>
    <a:masterClrMapping/>
  </p:clrMapOvr>
</p:sld>
</file>

<file path=ppt/theme/theme1.xml><?xml version="1.0" encoding="utf-8"?>
<a:theme xmlns:a="http://schemas.openxmlformats.org/drawingml/2006/main" name="Da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ln>
          <a:noFill/>
          <a:extLst>
            <a:ext uri="{C807C97D-BFC1-408E-A445-0C87EB9F89A2}">
              <ask:lineSketchStyleProps xmlns:ask="http://schemas.microsoft.com/office/drawing/2018/sketchyshapes" sd="981765707">
                <ask:type>
                  <ask:lineSketchScribble/>
                </ask:type>
              </ask:lineSketchStyleProps>
            </a:ext>
          </a:extLst>
        </a:ln>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120DC1-F546-49A9-BC60-3312EBEE5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5DB78-8475-41FD-A205-202C05297E6A}">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customXml/itemProps3.xml><?xml version="1.0" encoding="utf-8"?>
<ds:datastoreItem xmlns:ds="http://schemas.openxmlformats.org/officeDocument/2006/customXml" ds:itemID="{BFE11026-68B4-4908-BF8F-0577C4FA6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6942</TotalTime>
  <Words>1949</Words>
  <Application>Microsoft Office PowerPoint</Application>
  <PresentationFormat>Widescreen</PresentationFormat>
  <Paragraphs>233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DashVTI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ZIKOMO, 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Jusdas Masha</dc:creator>
  <cp:lastModifiedBy>Jericho Kashiya</cp:lastModifiedBy>
  <cp:revision>107</cp:revision>
  <dcterms:created xsi:type="dcterms:W3CDTF">2023-03-13T10:21:02Z</dcterms:created>
  <dcterms:modified xsi:type="dcterms:W3CDTF">2025-07-29T14:12:13Z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