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27"/>
  </p:notesMasterIdLst>
  <p:sldIdLst>
    <p:sldId id="2147475962" r:id="rId5"/>
    <p:sldId id="2147475965" r:id="rId6"/>
    <p:sldId id="2147476012" r:id="rId7"/>
    <p:sldId id="268" r:id="rId8"/>
    <p:sldId id="2147475976" r:id="rId9"/>
    <p:sldId id="2147475998" r:id="rId10"/>
    <p:sldId id="2147475999" r:id="rId11"/>
    <p:sldId id="2147476001" r:id="rId12"/>
    <p:sldId id="2147476011" r:id="rId13"/>
    <p:sldId id="2147476013" r:id="rId14"/>
    <p:sldId id="2147476014" r:id="rId15"/>
    <p:sldId id="2147475967" r:id="rId16"/>
    <p:sldId id="2147476015" r:id="rId17"/>
    <p:sldId id="2147476003" r:id="rId18"/>
    <p:sldId id="2147476005" r:id="rId19"/>
    <p:sldId id="2147476004" r:id="rId20"/>
    <p:sldId id="2147476009" r:id="rId21"/>
    <p:sldId id="2147476010" r:id="rId22"/>
    <p:sldId id="2147476006" r:id="rId23"/>
    <p:sldId id="2147476008" r:id="rId24"/>
    <p:sldId id="256" r:id="rId25"/>
    <p:sldId id="259" r:id="rId26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4990"/>
    <a:srgbClr val="049900"/>
    <a:srgbClr val="FFFFFF"/>
    <a:srgbClr val="C4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97101-84AB-64F9-925B-69636C931F4F}" v="4" dt="2025-08-11T12:15:31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2097101-84AB-64F9-925B-69636C931F4F}"/>
    <pc:docChg chg="modSld">
      <pc:chgData name="" userId="" providerId="" clId="Web-{52097101-84AB-64F9-925B-69636C931F4F}" dt="2025-08-11T12:15:27.587" v="1" actId="20577"/>
      <pc:docMkLst>
        <pc:docMk/>
      </pc:docMkLst>
      <pc:sldChg chg="modSp">
        <pc:chgData name="" userId="" providerId="" clId="Web-{52097101-84AB-64F9-925B-69636C931F4F}" dt="2025-08-11T12:15:27.587" v="1" actId="20577"/>
        <pc:sldMkLst>
          <pc:docMk/>
          <pc:sldMk cId="3895950110" sldId="2147475962"/>
        </pc:sldMkLst>
        <pc:spChg chg="mod">
          <ac:chgData name="" userId="" providerId="" clId="Web-{52097101-84AB-64F9-925B-69636C931F4F}" dt="2025-08-11T12:15:27.587" v="1" actId="20577"/>
          <ac:spMkLst>
            <pc:docMk/>
            <pc:sldMk cId="3895950110" sldId="2147475962"/>
            <ac:spMk id="6" creationId="{69903476-BCB6-4BDA-223B-6C4874C33BD4}"/>
          </ac:spMkLst>
        </pc:spChg>
      </pc:sldChg>
    </pc:docChg>
  </pc:docChgLst>
  <pc:docChgLst>
    <pc:chgData name="Amaya Lyne (ETF)" userId="S::amaya.lyne@etf.europa.eu::254d19ee-a2a4-46f8-97d7-ce61c0481289" providerId="AD" clId="Web-{52097101-84AB-64F9-925B-69636C931F4F}"/>
    <pc:docChg chg="modSld">
      <pc:chgData name="Amaya Lyne (ETF)" userId="S::amaya.lyne@etf.europa.eu::254d19ee-a2a4-46f8-97d7-ce61c0481289" providerId="AD" clId="Web-{52097101-84AB-64F9-925B-69636C931F4F}" dt="2025-08-11T12:15:31.103" v="0" actId="20577"/>
      <pc:docMkLst>
        <pc:docMk/>
      </pc:docMkLst>
      <pc:sldChg chg="modSp">
        <pc:chgData name="Amaya Lyne (ETF)" userId="S::amaya.lyne@etf.europa.eu::254d19ee-a2a4-46f8-97d7-ce61c0481289" providerId="AD" clId="Web-{52097101-84AB-64F9-925B-69636C931F4F}" dt="2025-08-11T12:15:31.103" v="0" actId="20577"/>
        <pc:sldMkLst>
          <pc:docMk/>
          <pc:sldMk cId="3895950110" sldId="2147475962"/>
        </pc:sldMkLst>
        <pc:spChg chg="mod">
          <ac:chgData name="Amaya Lyne (ETF)" userId="S::amaya.lyne@etf.europa.eu::254d19ee-a2a4-46f8-97d7-ce61c0481289" providerId="AD" clId="Web-{52097101-84AB-64F9-925B-69636C931F4F}" dt="2025-08-11T12:15:31.103" v="0" actId="20577"/>
          <ac:spMkLst>
            <pc:docMk/>
            <pc:sldMk cId="3895950110" sldId="2147475962"/>
            <ac:spMk id="6" creationId="{69903476-BCB6-4BDA-223B-6C4874C33BD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322A4-89FE-46FA-840D-ED1F99D4B39C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/>
        </a:p>
      </dgm:t>
    </dgm:pt>
    <dgm:pt modelId="{CF944963-DADD-4016-8140-15ADD1A5E1AF}">
      <dgm:prSet phldrT="[Text]" custT="1"/>
      <dgm:spPr/>
      <dgm:t>
        <a:bodyPr/>
        <a:lstStyle/>
        <a:p>
          <a:pPr algn="l">
            <a:buNone/>
          </a:pPr>
          <a:endParaRPr sz="23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algn="just">
            <a:buNone/>
            <a:defRPr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defRPr>
          </a:pPr>
          <a:r>
            <a:rPr lang="pt-PT" sz="2000" noProof="0" dirty="0">
              <a:effectLst/>
            </a:rPr>
            <a:t>A Lei nº 13, de 2011 relativa às qualificações na Zâmbia e a Lei nº 8, de 2024 que a substituiu preveem a realização de estudos periódicos sobre o impacto do QNQ na educação, na formação e no emprego. </a:t>
          </a:r>
          <a:endParaRPr lang="pt-PT" sz="2000" noProof="0" dirty="0">
            <a:effectLst/>
            <a:latin typeface="Times New Roman" panose="02020603050405020304" pitchFamily="18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algn="l">
            <a:buNone/>
          </a:pPr>
          <a:endParaRPr sz="2300" dirty="0"/>
        </a:p>
      </dgm:t>
    </dgm:pt>
    <dgm:pt modelId="{FD51BABF-3F49-4591-83C1-0E85CB78A4EF}" type="parTrans" cxnId="{10D5B36E-4F82-4D05-96DD-46EEADAB14F4}">
      <dgm:prSet/>
      <dgm:spPr/>
      <dgm:t>
        <a:bodyPr/>
        <a:lstStyle/>
        <a:p>
          <a:endParaRPr/>
        </a:p>
      </dgm:t>
    </dgm:pt>
    <dgm:pt modelId="{EFB0BE8A-B8C9-42A4-9ED4-7AA4F4434E35}" type="sibTrans" cxnId="{10D5B36E-4F82-4D05-96DD-46EEADAB14F4}">
      <dgm:prSet/>
      <dgm:spPr/>
      <dgm:t>
        <a:bodyPr/>
        <a:lstStyle/>
        <a:p>
          <a:endParaRPr/>
        </a:p>
      </dgm:t>
    </dgm:pt>
    <dgm:pt modelId="{35105F3E-47A1-4378-8D4B-D9292552EEC2}">
      <dgm:prSet phldrT="[Text]" custT="1"/>
      <dgm:spPr/>
      <dgm:t>
        <a:bodyPr/>
        <a:lstStyle/>
        <a:p>
          <a:pPr>
            <a:def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2000" noProof="0" dirty="0"/>
            <a:t>Acompanhamento e avaliação dos objetivos do plano estratégico pelas instituições.</a:t>
          </a:r>
        </a:p>
        <a:p>
          <a:endParaRPr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def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2000" noProof="0" dirty="0"/>
            <a:t>A execução do QNQ é um dos objetivos do plano estratégico, pelo que a M&amp;E do QNQ é importante para avaliar os seus resultados e pertinência</a:t>
          </a:r>
          <a:endParaRPr lang="pt-PT" sz="20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B1812-B14A-4306-A53D-33318D752FFA}" type="parTrans" cxnId="{CD1A06F7-2930-4A5C-910B-7A3703BC9E9C}">
      <dgm:prSet/>
      <dgm:spPr/>
      <dgm:t>
        <a:bodyPr/>
        <a:lstStyle/>
        <a:p>
          <a:endParaRPr/>
        </a:p>
      </dgm:t>
    </dgm:pt>
    <dgm:pt modelId="{19D5529B-D2B8-410F-B8C1-5B49C752CEAD}" type="sibTrans" cxnId="{CD1A06F7-2930-4A5C-910B-7A3703BC9E9C}">
      <dgm:prSet/>
      <dgm:spPr/>
      <dgm:t>
        <a:bodyPr/>
        <a:lstStyle/>
        <a:p>
          <a:endParaRPr/>
        </a:p>
      </dgm:t>
    </dgm:pt>
    <dgm:pt modelId="{23409CE6-77F4-4DFB-A870-A98139363FE3}" type="pres">
      <dgm:prSet presAssocID="{B84322A4-89FE-46FA-840D-ED1F99D4B39C}" presName="linear" presStyleCnt="0">
        <dgm:presLayoutVars>
          <dgm:dir/>
          <dgm:resizeHandles val="exact"/>
        </dgm:presLayoutVars>
      </dgm:prSet>
      <dgm:spPr/>
    </dgm:pt>
    <dgm:pt modelId="{6529DB87-E4FB-48DB-9402-B8BAADEB0A72}" type="pres">
      <dgm:prSet presAssocID="{CF944963-DADD-4016-8140-15ADD1A5E1AF}" presName="comp" presStyleCnt="0"/>
      <dgm:spPr/>
    </dgm:pt>
    <dgm:pt modelId="{6B42BDEB-C608-404C-A962-EFCBD7D5A2F9}" type="pres">
      <dgm:prSet presAssocID="{CF944963-DADD-4016-8140-15ADD1A5E1AF}" presName="box" presStyleLbl="node1" presStyleIdx="0" presStyleCnt="2" custLinFactNeighborX="-12857" custLinFactNeighborY="-30021"/>
      <dgm:spPr/>
    </dgm:pt>
    <dgm:pt modelId="{4E06E79E-7C1A-4BA6-A040-60171B75CA38}" type="pres">
      <dgm:prSet presAssocID="{CF944963-DADD-4016-8140-15ADD1A5E1AF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D73BCBD-8975-41E6-A26B-5307A689FCD6}" type="pres">
      <dgm:prSet presAssocID="{CF944963-DADD-4016-8140-15ADD1A5E1AF}" presName="text" presStyleLbl="node1" presStyleIdx="0" presStyleCnt="2">
        <dgm:presLayoutVars>
          <dgm:bulletEnabled val="1"/>
        </dgm:presLayoutVars>
      </dgm:prSet>
      <dgm:spPr/>
    </dgm:pt>
    <dgm:pt modelId="{D8AFB370-C69D-4865-B26C-6022D0B8F45E}" type="pres">
      <dgm:prSet presAssocID="{EFB0BE8A-B8C9-42A4-9ED4-7AA4F4434E35}" presName="spacer" presStyleCnt="0"/>
      <dgm:spPr/>
    </dgm:pt>
    <dgm:pt modelId="{DA825823-62A8-44B7-8727-54CADA4241AE}" type="pres">
      <dgm:prSet presAssocID="{35105F3E-47A1-4378-8D4B-D9292552EEC2}" presName="comp" presStyleCnt="0"/>
      <dgm:spPr/>
    </dgm:pt>
    <dgm:pt modelId="{21EEC0E7-8D50-4223-B5D2-D91443A1C4BC}" type="pres">
      <dgm:prSet presAssocID="{35105F3E-47A1-4378-8D4B-D9292552EEC2}" presName="box" presStyleLbl="node1" presStyleIdx="1" presStyleCnt="2" custLinFactNeighborX="-808" custLinFactNeighborY="-5163"/>
      <dgm:spPr/>
    </dgm:pt>
    <dgm:pt modelId="{2AB42156-12BD-492A-87A2-08B0B980D98A}" type="pres">
      <dgm:prSet presAssocID="{35105F3E-47A1-4378-8D4B-D9292552EEC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urt outline"/>
        </a:ext>
      </dgm:extLst>
    </dgm:pt>
    <dgm:pt modelId="{9E096E0B-F4DB-422F-A3F5-962FF44296D3}" type="pres">
      <dgm:prSet presAssocID="{35105F3E-47A1-4378-8D4B-D9292552EEC2}" presName="text" presStyleLbl="node1" presStyleIdx="1" presStyleCnt="2">
        <dgm:presLayoutVars>
          <dgm:bulletEnabled val="1"/>
        </dgm:presLayoutVars>
      </dgm:prSet>
      <dgm:spPr/>
    </dgm:pt>
  </dgm:ptLst>
  <dgm:cxnLst>
    <dgm:cxn modelId="{36579838-940D-4D34-A4FA-D6960C2B35C5}" type="presOf" srcId="{35105F3E-47A1-4378-8D4B-D9292552EEC2}" destId="{9E096E0B-F4DB-422F-A3F5-962FF44296D3}" srcOrd="1" destOrd="0" presId="urn:microsoft.com/office/officeart/2005/8/layout/vList4"/>
    <dgm:cxn modelId="{EC87646C-5178-40AE-B5B7-8C606A7E0DAE}" type="presOf" srcId="{CF944963-DADD-4016-8140-15ADD1A5E1AF}" destId="{4D73BCBD-8975-41E6-A26B-5307A689FCD6}" srcOrd="1" destOrd="0" presId="urn:microsoft.com/office/officeart/2005/8/layout/vList4"/>
    <dgm:cxn modelId="{10D5B36E-4F82-4D05-96DD-46EEADAB14F4}" srcId="{B84322A4-89FE-46FA-840D-ED1F99D4B39C}" destId="{CF944963-DADD-4016-8140-15ADD1A5E1AF}" srcOrd="0" destOrd="0" parTransId="{FD51BABF-3F49-4591-83C1-0E85CB78A4EF}" sibTransId="{EFB0BE8A-B8C9-42A4-9ED4-7AA4F4434E35}"/>
    <dgm:cxn modelId="{6CC6F256-A81D-451A-BD92-110EEB035B1C}" type="presOf" srcId="{B84322A4-89FE-46FA-840D-ED1F99D4B39C}" destId="{23409CE6-77F4-4DFB-A870-A98139363FE3}" srcOrd="0" destOrd="0" presId="urn:microsoft.com/office/officeart/2005/8/layout/vList4"/>
    <dgm:cxn modelId="{767247B7-439C-45A9-9C0F-9FED5FCA3A89}" type="presOf" srcId="{CF944963-DADD-4016-8140-15ADD1A5E1AF}" destId="{6B42BDEB-C608-404C-A962-EFCBD7D5A2F9}" srcOrd="0" destOrd="0" presId="urn:microsoft.com/office/officeart/2005/8/layout/vList4"/>
    <dgm:cxn modelId="{8645F5CC-62B6-4DBE-8519-94577CFE41EA}" type="presOf" srcId="{35105F3E-47A1-4378-8D4B-D9292552EEC2}" destId="{21EEC0E7-8D50-4223-B5D2-D91443A1C4BC}" srcOrd="0" destOrd="0" presId="urn:microsoft.com/office/officeart/2005/8/layout/vList4"/>
    <dgm:cxn modelId="{CD1A06F7-2930-4A5C-910B-7A3703BC9E9C}" srcId="{B84322A4-89FE-46FA-840D-ED1F99D4B39C}" destId="{35105F3E-47A1-4378-8D4B-D9292552EEC2}" srcOrd="1" destOrd="0" parTransId="{2E2B1812-B14A-4306-A53D-33318D752FFA}" sibTransId="{19D5529B-D2B8-410F-B8C1-5B49C752CEAD}"/>
    <dgm:cxn modelId="{F50BB05A-D4D8-4BD5-923A-440162E39DEB}" type="presParOf" srcId="{23409CE6-77F4-4DFB-A870-A98139363FE3}" destId="{6529DB87-E4FB-48DB-9402-B8BAADEB0A72}" srcOrd="0" destOrd="0" presId="urn:microsoft.com/office/officeart/2005/8/layout/vList4"/>
    <dgm:cxn modelId="{418DD863-4803-4BE7-9DBF-779B98788B1A}" type="presParOf" srcId="{6529DB87-E4FB-48DB-9402-B8BAADEB0A72}" destId="{6B42BDEB-C608-404C-A962-EFCBD7D5A2F9}" srcOrd="0" destOrd="0" presId="urn:microsoft.com/office/officeart/2005/8/layout/vList4"/>
    <dgm:cxn modelId="{6077710E-6A24-483C-AA2C-9EDF9EF4039D}" type="presParOf" srcId="{6529DB87-E4FB-48DB-9402-B8BAADEB0A72}" destId="{4E06E79E-7C1A-4BA6-A040-60171B75CA38}" srcOrd="1" destOrd="0" presId="urn:microsoft.com/office/officeart/2005/8/layout/vList4"/>
    <dgm:cxn modelId="{6C18047B-607A-45B8-BA88-9212E926E4D3}" type="presParOf" srcId="{6529DB87-E4FB-48DB-9402-B8BAADEB0A72}" destId="{4D73BCBD-8975-41E6-A26B-5307A689FCD6}" srcOrd="2" destOrd="0" presId="urn:microsoft.com/office/officeart/2005/8/layout/vList4"/>
    <dgm:cxn modelId="{C0E04DFC-0A29-424E-93CE-CD3C70F9F505}" type="presParOf" srcId="{23409CE6-77F4-4DFB-A870-A98139363FE3}" destId="{D8AFB370-C69D-4865-B26C-6022D0B8F45E}" srcOrd="1" destOrd="0" presId="urn:microsoft.com/office/officeart/2005/8/layout/vList4"/>
    <dgm:cxn modelId="{88885117-9D27-4B59-94F7-F79F73E2DCFB}" type="presParOf" srcId="{23409CE6-77F4-4DFB-A870-A98139363FE3}" destId="{DA825823-62A8-44B7-8727-54CADA4241AE}" srcOrd="2" destOrd="0" presId="urn:microsoft.com/office/officeart/2005/8/layout/vList4"/>
    <dgm:cxn modelId="{239E869A-5258-4F0D-BACD-8CEAD3993AEF}" type="presParOf" srcId="{DA825823-62A8-44B7-8727-54CADA4241AE}" destId="{21EEC0E7-8D50-4223-B5D2-D91443A1C4BC}" srcOrd="0" destOrd="0" presId="urn:microsoft.com/office/officeart/2005/8/layout/vList4"/>
    <dgm:cxn modelId="{5C3BE386-8E8E-4F4B-AF99-DDA32033E03A}" type="presParOf" srcId="{DA825823-62A8-44B7-8727-54CADA4241AE}" destId="{2AB42156-12BD-492A-87A2-08B0B980D98A}" srcOrd="1" destOrd="0" presId="urn:microsoft.com/office/officeart/2005/8/layout/vList4"/>
    <dgm:cxn modelId="{2853611E-5AFF-47C2-B090-1BBF9D67D4D8}" type="presParOf" srcId="{DA825823-62A8-44B7-8727-54CADA4241AE}" destId="{9E096E0B-F4DB-422F-A3F5-962FF44296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322A4-89FE-46FA-840D-ED1F99D4B39C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/>
        </a:p>
      </dgm:t>
    </dgm:pt>
    <dgm:pt modelId="{CF944963-DADD-4016-8140-15ADD1A5E1AF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  <a:defRPr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noProof="0" dirty="0"/>
            <a:t>A educação e o QNQ são motores do capital humano. A educação é vista como um motor do crescimento económico através do desenvolvimento do capital humano.</a:t>
          </a:r>
        </a:p>
      </dgm:t>
    </dgm:pt>
    <dgm:pt modelId="{FD51BABF-3F49-4591-83C1-0E85CB78A4EF}" type="parTrans" cxnId="{10D5B36E-4F82-4D05-96DD-46EEADAB14F4}">
      <dgm:prSet/>
      <dgm:spPr/>
      <dgm:t>
        <a:bodyPr/>
        <a:lstStyle/>
        <a:p>
          <a:endParaRPr/>
        </a:p>
      </dgm:t>
    </dgm:pt>
    <dgm:pt modelId="{EFB0BE8A-B8C9-42A4-9ED4-7AA4F4434E35}" type="sibTrans" cxnId="{10D5B36E-4F82-4D05-96DD-46EEADAB14F4}">
      <dgm:prSet/>
      <dgm:spPr/>
      <dgm:t>
        <a:bodyPr/>
        <a:lstStyle/>
        <a:p>
          <a:endParaRPr/>
        </a:p>
      </dgm:t>
    </dgm:pt>
    <dgm:pt modelId="{7AF75C8A-F437-4C5A-8A1F-7AFBB2374163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noProof="0" dirty="0"/>
            <a:t>A Teoria dos Processos de Normalização (TNP) permite a reflexão sobre a forma como os diferentes participantes integram o novo trabalho na prática quotidiana, incluindo os seus papéis, ações e interações com os diferentes participantes e sustentá-lo num sistema. 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pt-PT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noProof="0" dirty="0"/>
            <a:t>Para que tal aconteça, é necessário que as partes interessadas aceitem participar plenamente, de forma cognitiva e prática, na implementação de uma nova inovação (Sivakumar, Pan, Choi, Wang, &amp; Yu, 2022) </a:t>
          </a:r>
          <a:endParaRPr lang="pt-PT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1EA0E-C703-4579-9B68-0CD5BCE5CCF7}" type="parTrans" cxnId="{1CB9BA45-4CC8-46A1-BCC0-5FD69ED5D20E}">
      <dgm:prSet/>
      <dgm:spPr/>
      <dgm:t>
        <a:bodyPr/>
        <a:lstStyle/>
        <a:p>
          <a:endParaRPr/>
        </a:p>
      </dgm:t>
    </dgm:pt>
    <dgm:pt modelId="{C66B84DB-0DDB-4C9C-B223-55F0B86C5577}" type="sibTrans" cxnId="{1CB9BA45-4CC8-46A1-BCC0-5FD69ED5D20E}">
      <dgm:prSet/>
      <dgm:spPr/>
      <dgm:t>
        <a:bodyPr/>
        <a:lstStyle/>
        <a:p>
          <a:endParaRPr/>
        </a:p>
      </dgm:t>
    </dgm:pt>
    <dgm:pt modelId="{38C83FB4-0296-4EB4-8F25-5DB11D0BB2B3}" type="pres">
      <dgm:prSet presAssocID="{B84322A4-89FE-46FA-840D-ED1F99D4B39C}" presName="linearFlow" presStyleCnt="0">
        <dgm:presLayoutVars>
          <dgm:dir/>
          <dgm:resizeHandles val="exact"/>
        </dgm:presLayoutVars>
      </dgm:prSet>
      <dgm:spPr/>
    </dgm:pt>
    <dgm:pt modelId="{2DB75AB0-784B-4C3A-B597-7DAE37DAA2BD}" type="pres">
      <dgm:prSet presAssocID="{CF944963-DADD-4016-8140-15ADD1A5E1AF}" presName="composite" presStyleCnt="0"/>
      <dgm:spPr/>
    </dgm:pt>
    <dgm:pt modelId="{D70B2893-2C9A-42EC-A794-9050D153B336}" type="pres">
      <dgm:prSet presAssocID="{CF944963-DADD-4016-8140-15ADD1A5E1AF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16E2CAE-1A37-4F21-9DD5-4EC1FB1FDB71}" type="pres">
      <dgm:prSet presAssocID="{CF944963-DADD-4016-8140-15ADD1A5E1AF}" presName="txShp" presStyleLbl="node1" presStyleIdx="0" presStyleCnt="2">
        <dgm:presLayoutVars>
          <dgm:bulletEnabled val="1"/>
        </dgm:presLayoutVars>
      </dgm:prSet>
      <dgm:spPr/>
    </dgm:pt>
    <dgm:pt modelId="{0711D105-A209-4691-93EB-F07D4E53C563}" type="pres">
      <dgm:prSet presAssocID="{EFB0BE8A-B8C9-42A4-9ED4-7AA4F4434E35}" presName="spacing" presStyleCnt="0"/>
      <dgm:spPr/>
    </dgm:pt>
    <dgm:pt modelId="{28B85598-D18B-4D2D-9CBB-6B1501043F5D}" type="pres">
      <dgm:prSet presAssocID="{7AF75C8A-F437-4C5A-8A1F-7AFBB2374163}" presName="composite" presStyleCnt="0"/>
      <dgm:spPr/>
    </dgm:pt>
    <dgm:pt modelId="{7578D5FE-2966-48E3-8D01-F88F2FA3CFC3}" type="pres">
      <dgm:prSet presAssocID="{7AF75C8A-F437-4C5A-8A1F-7AFBB2374163}" presName="imgShp" presStyleLbl="fgImgPlace1" presStyleIdx="1" presStyleCnt="2"/>
      <dgm:spPr/>
    </dgm:pt>
    <dgm:pt modelId="{34588459-7FAA-4BE8-A62C-6CA2E17FE23D}" type="pres">
      <dgm:prSet presAssocID="{7AF75C8A-F437-4C5A-8A1F-7AFBB23741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4CFBEA3F-913F-4159-8774-5FA7E474C6E5}" type="presOf" srcId="{B84322A4-89FE-46FA-840D-ED1F99D4B39C}" destId="{38C83FB4-0296-4EB4-8F25-5DB11D0BB2B3}" srcOrd="0" destOrd="0" presId="urn:microsoft.com/office/officeart/2005/8/layout/vList3"/>
    <dgm:cxn modelId="{1CB9BA45-4CC8-46A1-BCC0-5FD69ED5D20E}" srcId="{B84322A4-89FE-46FA-840D-ED1F99D4B39C}" destId="{7AF75C8A-F437-4C5A-8A1F-7AFBB2374163}" srcOrd="1" destOrd="0" parTransId="{01E1EA0E-C703-4579-9B68-0CD5BCE5CCF7}" sibTransId="{C66B84DB-0DDB-4C9C-B223-55F0B86C5577}"/>
    <dgm:cxn modelId="{10D5B36E-4F82-4D05-96DD-46EEADAB14F4}" srcId="{B84322A4-89FE-46FA-840D-ED1F99D4B39C}" destId="{CF944963-DADD-4016-8140-15ADD1A5E1AF}" srcOrd="0" destOrd="0" parTransId="{FD51BABF-3F49-4591-83C1-0E85CB78A4EF}" sibTransId="{EFB0BE8A-B8C9-42A4-9ED4-7AA4F4434E35}"/>
    <dgm:cxn modelId="{77E81B87-1BC3-4371-A913-759509C38334}" type="presOf" srcId="{CF944963-DADD-4016-8140-15ADD1A5E1AF}" destId="{716E2CAE-1A37-4F21-9DD5-4EC1FB1FDB71}" srcOrd="0" destOrd="0" presId="urn:microsoft.com/office/officeart/2005/8/layout/vList3"/>
    <dgm:cxn modelId="{377EBBB5-10A0-4640-8411-DBD207841A69}" type="presOf" srcId="{7AF75C8A-F437-4C5A-8A1F-7AFBB2374163}" destId="{34588459-7FAA-4BE8-A62C-6CA2E17FE23D}" srcOrd="0" destOrd="0" presId="urn:microsoft.com/office/officeart/2005/8/layout/vList3"/>
    <dgm:cxn modelId="{E7251085-5542-4A81-9C89-53DD6A6AC813}" type="presParOf" srcId="{38C83FB4-0296-4EB4-8F25-5DB11D0BB2B3}" destId="{2DB75AB0-784B-4C3A-B597-7DAE37DAA2BD}" srcOrd="0" destOrd="0" presId="urn:microsoft.com/office/officeart/2005/8/layout/vList3"/>
    <dgm:cxn modelId="{CCCEE455-227B-47A9-932C-460EC59194AD}" type="presParOf" srcId="{2DB75AB0-784B-4C3A-B597-7DAE37DAA2BD}" destId="{D70B2893-2C9A-42EC-A794-9050D153B336}" srcOrd="0" destOrd="0" presId="urn:microsoft.com/office/officeart/2005/8/layout/vList3"/>
    <dgm:cxn modelId="{13B79644-6DE8-401A-8943-6A3DE7FC9F73}" type="presParOf" srcId="{2DB75AB0-784B-4C3A-B597-7DAE37DAA2BD}" destId="{716E2CAE-1A37-4F21-9DD5-4EC1FB1FDB71}" srcOrd="1" destOrd="0" presId="urn:microsoft.com/office/officeart/2005/8/layout/vList3"/>
    <dgm:cxn modelId="{4E62C2F5-A6C1-410A-9505-1826A5383C54}" type="presParOf" srcId="{38C83FB4-0296-4EB4-8F25-5DB11D0BB2B3}" destId="{0711D105-A209-4691-93EB-F07D4E53C563}" srcOrd="1" destOrd="0" presId="urn:microsoft.com/office/officeart/2005/8/layout/vList3"/>
    <dgm:cxn modelId="{01D544B2-CCF1-4723-94BD-0CEF764D30F3}" type="presParOf" srcId="{38C83FB4-0296-4EB4-8F25-5DB11D0BB2B3}" destId="{28B85598-D18B-4D2D-9CBB-6B1501043F5D}" srcOrd="2" destOrd="0" presId="urn:microsoft.com/office/officeart/2005/8/layout/vList3"/>
    <dgm:cxn modelId="{0B976359-3AA1-4B56-9E14-4EB673239E1B}" type="presParOf" srcId="{28B85598-D18B-4D2D-9CBB-6B1501043F5D}" destId="{7578D5FE-2966-48E3-8D01-F88F2FA3CFC3}" srcOrd="0" destOrd="0" presId="urn:microsoft.com/office/officeart/2005/8/layout/vList3"/>
    <dgm:cxn modelId="{3D8654E9-36AE-46A0-8054-7DB9FEAC840B}" type="presParOf" srcId="{28B85598-D18B-4D2D-9CBB-6B1501043F5D}" destId="{34588459-7FAA-4BE8-A62C-6CA2E17FE2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2BDEB-C608-404C-A962-EFCBD7D5A2F9}">
      <dsp:nvSpPr>
        <dsp:cNvPr id="0" name=""/>
        <dsp:cNvSpPr/>
      </dsp:nvSpPr>
      <dsp:spPr>
        <a:xfrm>
          <a:off x="0" y="0"/>
          <a:ext cx="10395490" cy="2349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23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defRPr>
          </a:pPr>
          <a:r>
            <a:rPr lang="pt-PT" sz="2000" kern="1200" noProof="0" dirty="0">
              <a:effectLst/>
            </a:rPr>
            <a:t>A Lei nº 13, de 2011 relativa às qualificações na Zâmbia e a Lei nº 8, de 2024 que a substituiu preveem a realização de estudos periódicos sobre o impacto do QNQ na educação, na formação e no emprego. </a:t>
          </a:r>
          <a:endParaRPr lang="pt-PT" sz="2000" kern="1200" noProof="0" dirty="0">
            <a:effectLst/>
            <a:latin typeface="Times New Roman" panose="02020603050405020304" pitchFamily="18" charset="0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2300" kern="1200" dirty="0"/>
        </a:p>
      </dsp:txBody>
      <dsp:txXfrm>
        <a:off x="2314070" y="0"/>
        <a:ext cx="8081419" cy="2349724"/>
      </dsp:txXfrm>
    </dsp:sp>
    <dsp:sp modelId="{4E06E79E-7C1A-4BA6-A040-60171B75CA38}">
      <dsp:nvSpPr>
        <dsp:cNvPr id="0" name=""/>
        <dsp:cNvSpPr/>
      </dsp:nvSpPr>
      <dsp:spPr>
        <a:xfrm>
          <a:off x="234972" y="234972"/>
          <a:ext cx="2079098" cy="1879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EC0E7-8D50-4223-B5D2-D91443A1C4BC}">
      <dsp:nvSpPr>
        <dsp:cNvPr id="0" name=""/>
        <dsp:cNvSpPr/>
      </dsp:nvSpPr>
      <dsp:spPr>
        <a:xfrm>
          <a:off x="0" y="2463380"/>
          <a:ext cx="10395490" cy="2349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2000" kern="1200" noProof="0" dirty="0"/>
            <a:t>Acompanhamento e avaliação dos objetivos do plano estratégico pelas instituições.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2000" kern="1200" noProof="0" dirty="0"/>
            <a:t>A execução do QNQ é um dos objetivos do plano estratégico, pelo que a M&amp;E do QNQ é importante para avaliar os seus resultados e pertinência</a:t>
          </a:r>
          <a:endParaRPr lang="pt-PT" sz="2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4070" y="2463380"/>
        <a:ext cx="8081419" cy="2349724"/>
      </dsp:txXfrm>
    </dsp:sp>
    <dsp:sp modelId="{2AB42156-12BD-492A-87A2-08B0B980D98A}">
      <dsp:nvSpPr>
        <dsp:cNvPr id="0" name=""/>
        <dsp:cNvSpPr/>
      </dsp:nvSpPr>
      <dsp:spPr>
        <a:xfrm>
          <a:off x="234972" y="2819669"/>
          <a:ext cx="2079098" cy="18797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E2CAE-1A37-4F21-9DD5-4EC1FB1FDB71}">
      <dsp:nvSpPr>
        <dsp:cNvPr id="0" name=""/>
        <dsp:cNvSpPr/>
      </dsp:nvSpPr>
      <dsp:spPr>
        <a:xfrm rot="10800000">
          <a:off x="2540414" y="3760"/>
          <a:ext cx="7695890" cy="24079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81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1600" kern="1200" noProof="0" dirty="0"/>
            <a:t>A educação e o QNQ são motores do capital humano. A educação é vista como um motor do crescimento económico através do desenvolvimento do capital humano.</a:t>
          </a:r>
        </a:p>
      </dsp:txBody>
      <dsp:txXfrm rot="10800000">
        <a:off x="3142390" y="3760"/>
        <a:ext cx="7093914" cy="2407904"/>
      </dsp:txXfrm>
    </dsp:sp>
    <dsp:sp modelId="{D70B2893-2C9A-42EC-A794-9050D153B336}">
      <dsp:nvSpPr>
        <dsp:cNvPr id="0" name=""/>
        <dsp:cNvSpPr/>
      </dsp:nvSpPr>
      <dsp:spPr>
        <a:xfrm>
          <a:off x="1336462" y="3760"/>
          <a:ext cx="2407904" cy="24079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8459-7FAA-4BE8-A62C-6CA2E17FE23D}">
      <dsp:nvSpPr>
        <dsp:cNvPr id="0" name=""/>
        <dsp:cNvSpPr/>
      </dsp:nvSpPr>
      <dsp:spPr>
        <a:xfrm rot="10800000">
          <a:off x="2540414" y="3130442"/>
          <a:ext cx="7695890" cy="24079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81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1600" kern="1200" noProof="0" dirty="0"/>
            <a:t>A Teoria dos Processos de Normalização (TNP) permite a reflexão sobre a forma como os diferentes participantes integram o novo trabalho na prática quotidiana, incluindo os seus papéis, ações e interações com os diferentes participantes e sustentá-lo num sistema.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t-PT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pt-PT" sz="1600" kern="1200" noProof="0" dirty="0"/>
            <a:t>Para que tal aconteça, é necessário que as partes interessadas aceitem participar plenamente, de forma cognitiva e prática, na implementação de uma nova inovação (Sivakumar, Pan, Choi, Wang, &amp; Yu, 2022) </a:t>
          </a:r>
          <a:endParaRPr lang="pt-PT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42390" y="3130442"/>
        <a:ext cx="7093914" cy="2407904"/>
      </dsp:txXfrm>
    </dsp:sp>
    <dsp:sp modelId="{7578D5FE-2966-48E3-8D01-F88F2FA3CFC3}">
      <dsp:nvSpPr>
        <dsp:cNvPr id="0" name=""/>
        <dsp:cNvSpPr/>
      </dsp:nvSpPr>
      <dsp:spPr>
        <a:xfrm>
          <a:off x="1336462" y="3130442"/>
          <a:ext cx="2407904" cy="24079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D56D507D-B26C-4593-8A91-B6DFDDAB34D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435FFABE-5F72-430D-A889-002454ED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r>
              <a:t>Clique para editar o estilo do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 b="1" cap="all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QA POWERPOINT TEMPLETE-01.png">
            <a:extLst>
              <a:ext uri="{FF2B5EF4-FFF2-40B4-BE49-F238E27FC236}">
                <a16:creationId xmlns:a16="http://schemas.microsoft.com/office/drawing/2014/main" id="{ABFECA94-8B22-EF66-64DB-E14806D9C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23959" r="17727" b="19110"/>
          <a:stretch/>
        </p:blipFill>
        <p:spPr>
          <a:xfrm>
            <a:off x="845978" y="402631"/>
            <a:ext cx="5189513" cy="237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9903476-BCB6-4BDA-223B-6C4874C33BD4}"/>
              </a:ext>
            </a:extLst>
          </p:cNvPr>
          <p:cNvSpPr txBox="1">
            <a:spLocks/>
          </p:cNvSpPr>
          <p:nvPr/>
        </p:nvSpPr>
        <p:spPr>
          <a:xfrm>
            <a:off x="1531517" y="2694709"/>
            <a:ext cx="9226375" cy="90690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3600" b="1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Estudo sobre o impacto do Quadro Nacional de Qualificações na educação, na formação e no emprego na Zâmbia entre 2016 e 2024</a:t>
            </a:r>
            <a:endParaRPr lang="pt-PT" sz="3600" b="1" noProof="0" dirty="0">
              <a:solidFill>
                <a:srgbClr val="0049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PT" sz="2400" noProof="0" dirty="0">
              <a:solidFill>
                <a:srgbClr val="0049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40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dirty="0">
                <a:latin typeface="Times New Roman"/>
                <a:cs typeface="Times New Roman"/>
              </a:rPr>
              <a:t>Jericho</a:t>
            </a:r>
            <a:r>
              <a:rPr lang="pt-PT" noProof="0" dirty="0">
                <a:latin typeface="Times New Roman"/>
                <a:cs typeface="Times New Roman"/>
              </a:rPr>
              <a:t> </a:t>
            </a:r>
            <a:r>
              <a:rPr lang="pt-PT" noProof="0" dirty="0" err="1">
                <a:latin typeface="Times New Roman"/>
                <a:cs typeface="Times New Roman"/>
              </a:rPr>
              <a:t>Kashiya</a:t>
            </a:r>
          </a:p>
          <a:p>
            <a:pPr algn="ctr">
              <a:defRPr sz="240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5º Fórum Continental ACQF</a:t>
            </a:r>
            <a:br>
              <a:rPr lang="pt-PT" noProof="0" dirty="0"/>
            </a:br>
            <a:r>
              <a:rPr lang="pt-PT" noProof="0" dirty="0"/>
              <a:t>Joanesburgo – África do Sul</a:t>
            </a:r>
          </a:p>
          <a:p>
            <a:pPr algn="ctr">
              <a:defRPr sz="2400">
                <a:solidFill>
                  <a:srgbClr val="00499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julho de 2025</a:t>
            </a:r>
            <a:endParaRPr lang="pt-P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PT" noProof="0" dirty="0">
              <a:solidFill>
                <a:srgbClr val="00499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DBCD4-1CCC-D30B-FC2E-FA4C41DA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785601" y="-1"/>
            <a:ext cx="1406399" cy="1870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23B5C-FF19-1E8B-B1B4-45F8746998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521466" y="339701"/>
            <a:ext cx="91490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Metodologia de investigação</a:t>
            </a:r>
            <a:endParaRPr lang="pt-PT" sz="3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EA13656-8273-5D8D-082E-D14FEBBF32C8}"/>
              </a:ext>
            </a:extLst>
          </p:cNvPr>
          <p:cNvGrpSpPr/>
          <p:nvPr/>
        </p:nvGrpSpPr>
        <p:grpSpPr>
          <a:xfrm>
            <a:off x="878726" y="1082498"/>
            <a:ext cx="11313274" cy="5262979"/>
            <a:chOff x="878726" y="1082498"/>
            <a:chExt cx="11313274" cy="52629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739D04-8586-0A9E-6487-9B2893189466}"/>
                </a:ext>
              </a:extLst>
            </p:cNvPr>
            <p:cNvSpPr txBox="1"/>
            <p:nvPr/>
          </p:nvSpPr>
          <p:spPr>
            <a:xfrm>
              <a:off x="878726" y="1082498"/>
              <a:ext cx="6236781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 sz="16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Utilizou-se uma metodologia mista de métodos e técnicas qualitativas e quantitativas para triangular informações e fontes de dados.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1400" noProof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 sz="160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A pesquisa envolveu uma análise documental, análise de dados secundários e entrevista para coletar dados primários.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1400" noProof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Os dados quantitativos revelaram estatísticas, enquanto os dados qualitativos forneceram informações sobre a sensibilização e as perceções das partes interessadas.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1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A amostragem Purposive foi aplicada para identificar a população, que incluiu indivíduos-chave de: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instituições governamentais,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Organizações da sociedade civil,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Instituições de ensino superior,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>
                  <a:effectLst/>
                </a:rPr>
                <a:t>Vocationa</a:t>
              </a:r>
              <a:r>
                <a:rPr lang="pt-PT" sz="1400" noProof="0" dirty="0"/>
                <a:t>l Instituições,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Organismos de exame estrangeiros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Organizações patronais;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Empresas comerciais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Estudantes,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Escolas primárias e secundárias,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Especialistas em educação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Associações profissionais, </a:t>
              </a:r>
            </a:p>
            <a:p>
              <a:pPr marL="800100" lvl="1" indent="-342900">
                <a:buFont typeface="+mj-lt"/>
                <a:buAutoNum type="arabicPeriod"/>
                <a:defRPr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e organismos reguladores profissionais. </a:t>
              </a: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DE3C8CF-BE36-74AF-6B57-E2AB973EC99A}"/>
                </a:ext>
              </a:extLst>
            </p:cNvPr>
            <p:cNvGrpSpPr/>
            <p:nvPr/>
          </p:nvGrpSpPr>
          <p:grpSpPr>
            <a:xfrm>
              <a:off x="6232076" y="1540361"/>
              <a:ext cx="5959924" cy="4347254"/>
              <a:chOff x="6232076" y="1540361"/>
              <a:chExt cx="5959924" cy="4347254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049DA0EF-EE6F-7751-8FED-3740287382E8}"/>
                  </a:ext>
                </a:extLst>
              </p:cNvPr>
              <p:cNvSpPr/>
              <p:nvPr/>
            </p:nvSpPr>
            <p:spPr>
              <a:xfrm>
                <a:off x="7492241" y="2360773"/>
                <a:ext cx="3586687" cy="3093298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25238F9-391F-9C89-A9E2-1F24743A9EDB}"/>
                  </a:ext>
                </a:extLst>
              </p:cNvPr>
              <p:cNvSpPr/>
              <p:nvPr/>
            </p:nvSpPr>
            <p:spPr>
              <a:xfrm>
                <a:off x="8025421" y="1540361"/>
                <a:ext cx="2520327" cy="217362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3FC9D7A1-62BE-D1DE-B9E7-89EE857A7390}"/>
                  </a:ext>
                </a:extLst>
              </p:cNvPr>
              <p:cNvSpPr/>
              <p:nvPr/>
            </p:nvSpPr>
            <p:spPr>
              <a:xfrm>
                <a:off x="6232076" y="3713988"/>
                <a:ext cx="2520327" cy="2173627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0CD3ACB4-90C6-F2B3-64E7-57D3313EA81D}"/>
                  </a:ext>
                </a:extLst>
              </p:cNvPr>
              <p:cNvSpPr/>
              <p:nvPr/>
            </p:nvSpPr>
            <p:spPr>
              <a:xfrm>
                <a:off x="9671673" y="3713988"/>
                <a:ext cx="2520327" cy="2173627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53CE41-6A4B-364A-B1C3-61AF5932EB08}"/>
                  </a:ext>
                </a:extLst>
              </p:cNvPr>
              <p:cNvSpPr/>
              <p:nvPr/>
            </p:nvSpPr>
            <p:spPr>
              <a:xfrm>
                <a:off x="8436269" y="2309174"/>
                <a:ext cx="1698622" cy="1366567"/>
              </a:xfrm>
              <a:custGeom>
                <a:avLst/>
                <a:gdLst>
                  <a:gd name="connsiteX0" fmla="*/ 816871 w 1633742"/>
                  <a:gd name="connsiteY0" fmla="*/ 0 h 1408399"/>
                  <a:gd name="connsiteX1" fmla="*/ 1633742 w 1633742"/>
                  <a:gd name="connsiteY1" fmla="*/ 1408399 h 1408399"/>
                  <a:gd name="connsiteX2" fmla="*/ 0 w 1633742"/>
                  <a:gd name="connsiteY2" fmla="*/ 1408399 h 1408399"/>
                  <a:gd name="connsiteX3" fmla="*/ 816871 w 1633742"/>
                  <a:gd name="connsiteY3" fmla="*/ 0 h 140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3742" h="1408399">
                    <a:moveTo>
                      <a:pt x="816871" y="0"/>
                    </a:moveTo>
                    <a:lnTo>
                      <a:pt x="1633742" y="1408399"/>
                    </a:lnTo>
                    <a:lnTo>
                      <a:pt x="0" y="1408399"/>
                    </a:lnTo>
                    <a:lnTo>
                      <a:pt x="81687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C1439BA-9D0C-8DFA-1723-E9F7BA8CF32B}"/>
                  </a:ext>
                </a:extLst>
              </p:cNvPr>
              <p:cNvSpPr/>
              <p:nvPr/>
            </p:nvSpPr>
            <p:spPr>
              <a:xfrm>
                <a:off x="9670052" y="4369595"/>
                <a:ext cx="1851319" cy="1097828"/>
              </a:xfrm>
              <a:custGeom>
                <a:avLst/>
                <a:gdLst>
                  <a:gd name="connsiteX0" fmla="*/ 601781 w 1203561"/>
                  <a:gd name="connsiteY0" fmla="*/ 0 h 1037552"/>
                  <a:gd name="connsiteX1" fmla="*/ 1203561 w 1203561"/>
                  <a:gd name="connsiteY1" fmla="*/ 1037552 h 1037552"/>
                  <a:gd name="connsiteX2" fmla="*/ 0 w 1203561"/>
                  <a:gd name="connsiteY2" fmla="*/ 1037552 h 1037552"/>
                  <a:gd name="connsiteX3" fmla="*/ 601781 w 1203561"/>
                  <a:gd name="connsiteY3" fmla="*/ 0 h 103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3561" h="1037552">
                    <a:moveTo>
                      <a:pt x="601781" y="0"/>
                    </a:moveTo>
                    <a:lnTo>
                      <a:pt x="1203561" y="1037552"/>
                    </a:lnTo>
                    <a:lnTo>
                      <a:pt x="0" y="1037552"/>
                    </a:lnTo>
                    <a:lnTo>
                      <a:pt x="6017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98E689D-4B16-5AEA-964E-39FB9DE23F36}"/>
                  </a:ext>
                </a:extLst>
              </p:cNvPr>
              <p:cNvSpPr/>
              <p:nvPr/>
            </p:nvSpPr>
            <p:spPr>
              <a:xfrm>
                <a:off x="7221393" y="4584030"/>
                <a:ext cx="1279662" cy="1041975"/>
              </a:xfrm>
              <a:custGeom>
                <a:avLst/>
                <a:gdLst>
                  <a:gd name="connsiteX0" fmla="*/ 525202 w 1050404"/>
                  <a:gd name="connsiteY0" fmla="*/ 0 h 905521"/>
                  <a:gd name="connsiteX1" fmla="*/ 1050404 w 1050404"/>
                  <a:gd name="connsiteY1" fmla="*/ 905521 h 905521"/>
                  <a:gd name="connsiteX2" fmla="*/ 0 w 1050404"/>
                  <a:gd name="connsiteY2" fmla="*/ 905521 h 905521"/>
                  <a:gd name="connsiteX3" fmla="*/ 525202 w 1050404"/>
                  <a:gd name="connsiteY3" fmla="*/ 0 h 90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404" h="905521">
                    <a:moveTo>
                      <a:pt x="525202" y="0"/>
                    </a:moveTo>
                    <a:lnTo>
                      <a:pt x="1050404" y="905521"/>
                    </a:lnTo>
                    <a:lnTo>
                      <a:pt x="0" y="905521"/>
                    </a:lnTo>
                    <a:lnTo>
                      <a:pt x="52520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803ECE-8107-3F3F-4DCE-D3F4F05649A6}"/>
                  </a:ext>
                </a:extLst>
              </p:cNvPr>
              <p:cNvSpPr txBox="1"/>
              <p:nvPr/>
            </p:nvSpPr>
            <p:spPr>
              <a:xfrm>
                <a:off x="8560565" y="3280444"/>
                <a:ext cx="1369285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 sz="1400" b="1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defRPr>
                </a:pPr>
                <a:r>
                  <a:rPr lang="pt-PT" sz="1100" noProof="0" dirty="0"/>
                  <a:t>Análise documental</a:t>
                </a:r>
                <a:endParaRPr lang="pt-PT" sz="1100" b="1" noProof="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014594-A716-D9E5-93E8-2A1EC373F1F6}"/>
                  </a:ext>
                </a:extLst>
              </p:cNvPr>
              <p:cNvSpPr txBox="1"/>
              <p:nvPr/>
            </p:nvSpPr>
            <p:spPr>
              <a:xfrm>
                <a:off x="7331767" y="5278428"/>
                <a:ext cx="974947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 sz="14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pt-PT" sz="1100" noProof="0" dirty="0"/>
                  <a:t>Entrevistas</a:t>
                </a:r>
                <a:endParaRPr lang="pt-PT" sz="1100" b="1" noProof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776D63-96F3-9B35-AF71-508490D04AAA}"/>
                  </a:ext>
                </a:extLst>
              </p:cNvPr>
              <p:cNvSpPr txBox="1"/>
              <p:nvPr/>
            </p:nvSpPr>
            <p:spPr>
              <a:xfrm>
                <a:off x="9872870" y="4970284"/>
                <a:ext cx="12896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 sz="1400" b="1">
                    <a:latin typeface="Times New Roman" panose="02020603050405020304" pitchFamily="18" charset="0"/>
                    <a:ea typeface="Open Sans" panose="020B0606030504020204" pitchFamily="34" charset="0"/>
                    <a:cs typeface="Times New Roman" panose="02020603050405020304" pitchFamily="18" charset="0"/>
                  </a:defRPr>
                </a:pPr>
                <a:r>
                  <a:rPr lang="pt-PT" sz="1100" noProof="0" dirty="0"/>
                  <a:t>Análise de Dados Secundários</a:t>
                </a:r>
                <a:endParaRPr lang="pt-PT" sz="1100" b="1" noProof="0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479FD0-E968-0BB3-5C64-67B78A3B3416}"/>
                  </a:ext>
                </a:extLst>
              </p:cNvPr>
              <p:cNvSpPr/>
              <p:nvPr/>
            </p:nvSpPr>
            <p:spPr>
              <a:xfrm>
                <a:off x="8754024" y="4324845"/>
                <a:ext cx="10631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pt-PT" sz="1100" noProof="0" dirty="0"/>
                  <a:t>Metodologia</a:t>
                </a:r>
                <a:endParaRPr lang="pt-PT" sz="1100" noProof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94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Limitações da investigação </a:t>
            </a:r>
            <a:endParaRPr lang="pt-PT" sz="34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39D04-8586-0A9E-6487-9B2893189466}"/>
              </a:ext>
            </a:extLst>
          </p:cNvPr>
          <p:cNvSpPr txBox="1"/>
          <p:nvPr/>
        </p:nvSpPr>
        <p:spPr>
          <a:xfrm>
            <a:off x="819218" y="1225689"/>
            <a:ext cx="110987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800">
                <a:latin typeface="Times New Roman" panose="02020603050405020304" pitchFamily="18" charset="0"/>
                <a:ea typeface="Calibri" panose="020F0502020204030204" pitchFamily="34" charset="0"/>
              </a:defRPr>
            </a:pPr>
            <a:r>
              <a:rPr lang="pt-PT" noProof="0" dirty="0"/>
              <a:t>A </a:t>
            </a:r>
            <a:r>
              <a:rPr lang="pt-PT" noProof="0" dirty="0">
                <a:effectLst/>
              </a:rPr>
              <a:t>dimensão da população tinha uma </a:t>
            </a:r>
            <a:r>
              <a:rPr lang="pt-PT" noProof="0" dirty="0"/>
              <a:t>vasta gama</a:t>
            </a:r>
            <a:r>
              <a:rPr lang="pt-PT" noProof="0" dirty="0">
                <a:effectLst/>
              </a:rPr>
              <a:t> de instituições e indivíduos para participar no inquérito; no entanto, apenas metade </a:t>
            </a:r>
            <a:r>
              <a:rPr lang="pt-PT" noProof="0" dirty="0"/>
              <a:t>da população participou.</a:t>
            </a:r>
            <a:r>
              <a:rPr lang="pt-PT" noProof="0" dirty="0">
                <a:effectLst/>
              </a:rPr>
              <a:t> Portanto, os resultados devem ser tomados com as limitações da população em mente.</a:t>
            </a:r>
            <a:endParaRPr lang="pt-PT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B3E1FE-F947-E121-F038-7DB718B07801}"/>
              </a:ext>
            </a:extLst>
          </p:cNvPr>
          <p:cNvGrpSpPr/>
          <p:nvPr/>
        </p:nvGrpSpPr>
        <p:grpSpPr>
          <a:xfrm>
            <a:off x="3996752" y="3165971"/>
            <a:ext cx="4198496" cy="3534725"/>
            <a:chOff x="556322" y="2103794"/>
            <a:chExt cx="4198496" cy="35347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5EBBFA8-DF54-036B-CBD0-C48F2C49FA1E}"/>
                </a:ext>
              </a:extLst>
            </p:cNvPr>
            <p:cNvSpPr/>
            <p:nvPr/>
          </p:nvSpPr>
          <p:spPr>
            <a:xfrm>
              <a:off x="556322" y="5439771"/>
              <a:ext cx="880143" cy="198748"/>
            </a:xfrm>
            <a:custGeom>
              <a:avLst/>
              <a:gdLst>
                <a:gd name="connsiteX0" fmla="*/ 875054 w 880143"/>
                <a:gd name="connsiteY0" fmla="*/ 96793 h 198748"/>
                <a:gd name="connsiteX1" fmla="*/ 857443 w 880143"/>
                <a:gd name="connsiteY1" fmla="*/ -66 h 198748"/>
                <a:gd name="connsiteX2" fmla="*/ 634793 w 880143"/>
                <a:gd name="connsiteY2" fmla="*/ 25092 h 198748"/>
                <a:gd name="connsiteX3" fmla="*/ 437303 w 880143"/>
                <a:gd name="connsiteY3" fmla="*/ 15029 h 198748"/>
                <a:gd name="connsiteX4" fmla="*/ 239812 w 880143"/>
                <a:gd name="connsiteY4" fmla="*/ 25092 h 198748"/>
                <a:gd name="connsiteX5" fmla="*/ 20936 w 880143"/>
                <a:gd name="connsiteY5" fmla="*/ -66 h 198748"/>
                <a:gd name="connsiteX6" fmla="*/ 809 w 880143"/>
                <a:gd name="connsiteY6" fmla="*/ 96793 h 198748"/>
                <a:gd name="connsiteX7" fmla="*/ 809 w 880143"/>
                <a:gd name="connsiteY7" fmla="*/ 106856 h 198748"/>
                <a:gd name="connsiteX8" fmla="*/ 439819 w 880143"/>
                <a:gd name="connsiteY8" fmla="*/ 198683 h 198748"/>
                <a:gd name="connsiteX9" fmla="*/ 880085 w 880143"/>
                <a:gd name="connsiteY9" fmla="*/ 106856 h 198748"/>
                <a:gd name="connsiteX10" fmla="*/ 875054 w 880143"/>
                <a:gd name="connsiteY10" fmla="*/ 96793 h 19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0143" h="198748">
                  <a:moveTo>
                    <a:pt x="875054" y="96793"/>
                  </a:moveTo>
                  <a:lnTo>
                    <a:pt x="857443" y="-66"/>
                  </a:lnTo>
                  <a:lnTo>
                    <a:pt x="634793" y="25092"/>
                  </a:lnTo>
                  <a:cubicBezTo>
                    <a:pt x="569181" y="18287"/>
                    <a:pt x="503268" y="14928"/>
                    <a:pt x="437303" y="15029"/>
                  </a:cubicBezTo>
                  <a:cubicBezTo>
                    <a:pt x="371338" y="14979"/>
                    <a:pt x="305424" y="18337"/>
                    <a:pt x="239812" y="25092"/>
                  </a:cubicBezTo>
                  <a:lnTo>
                    <a:pt x="20936" y="-66"/>
                  </a:lnTo>
                  <a:lnTo>
                    <a:pt x="809" y="96793"/>
                  </a:lnTo>
                  <a:cubicBezTo>
                    <a:pt x="-348" y="100051"/>
                    <a:pt x="-348" y="103598"/>
                    <a:pt x="809" y="106856"/>
                  </a:cubicBezTo>
                  <a:cubicBezTo>
                    <a:pt x="809" y="157173"/>
                    <a:pt x="197043" y="198683"/>
                    <a:pt x="439819" y="198683"/>
                  </a:cubicBezTo>
                  <a:cubicBezTo>
                    <a:pt x="682594" y="198683"/>
                    <a:pt x="880085" y="157173"/>
                    <a:pt x="880085" y="106856"/>
                  </a:cubicBezTo>
                  <a:cubicBezTo>
                    <a:pt x="879054" y="103221"/>
                    <a:pt x="877343" y="99800"/>
                    <a:pt x="875054" y="96793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1175781-2008-6457-C09C-DA0C399113A9}"/>
                </a:ext>
              </a:extLst>
            </p:cNvPr>
            <p:cNvSpPr/>
            <p:nvPr/>
          </p:nvSpPr>
          <p:spPr>
            <a:xfrm>
              <a:off x="574800" y="5336623"/>
              <a:ext cx="841538" cy="239002"/>
            </a:xfrm>
            <a:custGeom>
              <a:avLst/>
              <a:gdLst>
                <a:gd name="connsiteX0" fmla="*/ 841480 w 841538"/>
                <a:gd name="connsiteY0" fmla="*/ 113145 h 239002"/>
                <a:gd name="connsiteX1" fmla="*/ 418824 w 841538"/>
                <a:gd name="connsiteY1" fmla="*/ 238936 h 239002"/>
                <a:gd name="connsiteX2" fmla="*/ -59 w 841538"/>
                <a:gd name="connsiteY2" fmla="*/ 113145 h 239002"/>
                <a:gd name="connsiteX3" fmla="*/ 418824 w 841538"/>
                <a:gd name="connsiteY3" fmla="*/ -66 h 239002"/>
                <a:gd name="connsiteX4" fmla="*/ 841480 w 841538"/>
                <a:gd name="connsiteY4" fmla="*/ 113145 h 2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538" h="239002">
                  <a:moveTo>
                    <a:pt x="841480" y="113145"/>
                  </a:moveTo>
                  <a:cubicBezTo>
                    <a:pt x="841480" y="178557"/>
                    <a:pt x="656568" y="238936"/>
                    <a:pt x="418824" y="238936"/>
                  </a:cubicBezTo>
                  <a:cubicBezTo>
                    <a:pt x="181080" y="238936"/>
                    <a:pt x="-59" y="183589"/>
                    <a:pt x="-59" y="113145"/>
                  </a:cubicBezTo>
                  <a:cubicBezTo>
                    <a:pt x="-59" y="42703"/>
                    <a:pt x="182338" y="-66"/>
                    <a:pt x="418824" y="-66"/>
                  </a:cubicBezTo>
                  <a:cubicBezTo>
                    <a:pt x="655310" y="-66"/>
                    <a:pt x="841480" y="48993"/>
                    <a:pt x="841480" y="113145"/>
                  </a:cubicBezTo>
                  <a:close/>
                </a:path>
              </a:pathLst>
            </a:custGeom>
            <a:gradFill>
              <a:gsLst>
                <a:gs pos="26000">
                  <a:srgbClr val="4B4C4C"/>
                </a:gs>
                <a:gs pos="48000">
                  <a:srgbClr val="373737"/>
                </a:gs>
                <a:gs pos="78000">
                  <a:srgbClr val="575757"/>
                </a:gs>
              </a:gsLst>
              <a:lin ang="907651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8E2841-7166-178E-1217-9CD01D476796}"/>
                </a:ext>
              </a:extLst>
            </p:cNvPr>
            <p:cNvSpPr/>
            <p:nvPr/>
          </p:nvSpPr>
          <p:spPr>
            <a:xfrm>
              <a:off x="576058" y="5336623"/>
              <a:ext cx="839022" cy="231454"/>
            </a:xfrm>
            <a:custGeom>
              <a:avLst/>
              <a:gdLst>
                <a:gd name="connsiteX0" fmla="*/ 838964 w 839022"/>
                <a:gd name="connsiteY0" fmla="*/ 113145 h 231454"/>
                <a:gd name="connsiteX1" fmla="*/ 418824 w 839022"/>
                <a:gd name="connsiteY1" fmla="*/ 231389 h 231454"/>
                <a:gd name="connsiteX2" fmla="*/ -59 w 839022"/>
                <a:gd name="connsiteY2" fmla="*/ 113145 h 231454"/>
                <a:gd name="connsiteX3" fmla="*/ 418824 w 839022"/>
                <a:gd name="connsiteY3" fmla="*/ -66 h 231454"/>
                <a:gd name="connsiteX4" fmla="*/ 838964 w 839022"/>
                <a:gd name="connsiteY4" fmla="*/ 113145 h 2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022" h="231454">
                  <a:moveTo>
                    <a:pt x="838964" y="113145"/>
                  </a:moveTo>
                  <a:cubicBezTo>
                    <a:pt x="838964" y="176041"/>
                    <a:pt x="655310" y="231389"/>
                    <a:pt x="418824" y="231389"/>
                  </a:cubicBezTo>
                  <a:cubicBezTo>
                    <a:pt x="182338" y="231389"/>
                    <a:pt x="-59" y="176041"/>
                    <a:pt x="-59" y="113145"/>
                  </a:cubicBezTo>
                  <a:cubicBezTo>
                    <a:pt x="-59" y="50250"/>
                    <a:pt x="181080" y="-66"/>
                    <a:pt x="418824" y="-66"/>
                  </a:cubicBezTo>
                  <a:cubicBezTo>
                    <a:pt x="656568" y="-66"/>
                    <a:pt x="838964" y="48993"/>
                    <a:pt x="838964" y="113145"/>
                  </a:cubicBezTo>
                  <a:close/>
                </a:path>
              </a:pathLst>
            </a:custGeom>
            <a:gradFill>
              <a:gsLst>
                <a:gs pos="2000">
                  <a:srgbClr val="525353"/>
                </a:gs>
                <a:gs pos="26000">
                  <a:srgbClr val="505151"/>
                </a:gs>
                <a:gs pos="48000">
                  <a:srgbClr val="3C3C3C"/>
                </a:gs>
                <a:gs pos="68000">
                  <a:srgbClr val="4C4C4C"/>
                </a:gs>
                <a:gs pos="78000">
                  <a:srgbClr val="565656"/>
                </a:gs>
              </a:gsLst>
              <a:lin ang="907498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4C06AF-15B5-2089-9145-A5895E353A00}"/>
                </a:ext>
              </a:extLst>
            </p:cNvPr>
            <p:cNvSpPr/>
            <p:nvPr/>
          </p:nvSpPr>
          <p:spPr>
            <a:xfrm>
              <a:off x="890535" y="5413354"/>
              <a:ext cx="210070" cy="42769"/>
            </a:xfrm>
            <a:custGeom>
              <a:avLst/>
              <a:gdLst>
                <a:gd name="connsiteX0" fmla="*/ 210012 w 210070"/>
                <a:gd name="connsiteY0" fmla="*/ 21319 h 42769"/>
                <a:gd name="connsiteX1" fmla="*/ 104347 w 210070"/>
                <a:gd name="connsiteY1" fmla="*/ 42704 h 42769"/>
                <a:gd name="connsiteX2" fmla="*/ -59 w 210070"/>
                <a:gd name="connsiteY2" fmla="*/ 21319 h 42769"/>
                <a:gd name="connsiteX3" fmla="*/ 104347 w 210070"/>
                <a:gd name="connsiteY3" fmla="*/ -66 h 42769"/>
                <a:gd name="connsiteX4" fmla="*/ 210012 w 210070"/>
                <a:gd name="connsiteY4" fmla="*/ 21319 h 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0" h="42769">
                  <a:moveTo>
                    <a:pt x="210012" y="21319"/>
                  </a:moveTo>
                  <a:cubicBezTo>
                    <a:pt x="210012" y="33898"/>
                    <a:pt x="163469" y="42704"/>
                    <a:pt x="104347" y="42704"/>
                  </a:cubicBezTo>
                  <a:cubicBezTo>
                    <a:pt x="45226" y="42704"/>
                    <a:pt x="-59" y="33898"/>
                    <a:pt x="-59" y="21319"/>
                  </a:cubicBezTo>
                  <a:cubicBezTo>
                    <a:pt x="-59" y="8740"/>
                    <a:pt x="46484" y="-66"/>
                    <a:pt x="104347" y="-66"/>
                  </a:cubicBezTo>
                  <a:cubicBezTo>
                    <a:pt x="162211" y="-66"/>
                    <a:pt x="210012" y="9998"/>
                    <a:pt x="210012" y="21319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908031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7F36FE-5C66-C743-D9D8-4AF1CED19F8C}"/>
                </a:ext>
              </a:extLst>
            </p:cNvPr>
            <p:cNvSpPr/>
            <p:nvPr/>
          </p:nvSpPr>
          <p:spPr>
            <a:xfrm>
              <a:off x="928272" y="2430851"/>
              <a:ext cx="134595" cy="3030304"/>
            </a:xfrm>
            <a:custGeom>
              <a:avLst/>
              <a:gdLst>
                <a:gd name="connsiteX0" fmla="*/ 134537 w 134595"/>
                <a:gd name="connsiteY0" fmla="*/ 3011370 h 3030304"/>
                <a:gd name="connsiteX1" fmla="*/ -59 w 134595"/>
                <a:gd name="connsiteY1" fmla="*/ 3011370 h 3030304"/>
                <a:gd name="connsiteX2" fmla="*/ -59 w 134595"/>
                <a:gd name="connsiteY2" fmla="*/ 45219 h 3030304"/>
                <a:gd name="connsiteX3" fmla="*/ 66610 w 134595"/>
                <a:gd name="connsiteY3" fmla="*/ -66 h 3030304"/>
                <a:gd name="connsiteX4" fmla="*/ 66610 w 134595"/>
                <a:gd name="connsiteY4" fmla="*/ -66 h 3030304"/>
                <a:gd name="connsiteX5" fmla="*/ 134537 w 134595"/>
                <a:gd name="connsiteY5" fmla="*/ 45219 h 30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95" h="3030304">
                  <a:moveTo>
                    <a:pt x="134537" y="3011370"/>
                  </a:moveTo>
                  <a:cubicBezTo>
                    <a:pt x="134537" y="3036528"/>
                    <a:pt x="-59" y="3036528"/>
                    <a:pt x="-59" y="3011370"/>
                  </a:cubicBezTo>
                  <a:lnTo>
                    <a:pt x="-59" y="45219"/>
                  </a:lnTo>
                  <a:cubicBezTo>
                    <a:pt x="-59" y="20061"/>
                    <a:pt x="30131" y="-66"/>
                    <a:pt x="66610" y="-66"/>
                  </a:cubicBezTo>
                  <a:lnTo>
                    <a:pt x="66610" y="-66"/>
                  </a:lnTo>
                  <a:cubicBezTo>
                    <a:pt x="104348" y="-66"/>
                    <a:pt x="134537" y="20061"/>
                    <a:pt x="134537" y="452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E6CB7B-951C-70F6-96EC-1EC1B8D03D90}"/>
                </a:ext>
              </a:extLst>
            </p:cNvPr>
            <p:cNvSpPr/>
            <p:nvPr/>
          </p:nvSpPr>
          <p:spPr>
            <a:xfrm>
              <a:off x="808771" y="2103794"/>
              <a:ext cx="384919" cy="384920"/>
            </a:xfrm>
            <a:custGeom>
              <a:avLst/>
              <a:gdLst>
                <a:gd name="connsiteX0" fmla="*/ 384861 w 384919"/>
                <a:gd name="connsiteY0" fmla="*/ 192394 h 384920"/>
                <a:gd name="connsiteX1" fmla="*/ 192401 w 384919"/>
                <a:gd name="connsiteY1" fmla="*/ 384854 h 384920"/>
                <a:gd name="connsiteX2" fmla="*/ -59 w 384919"/>
                <a:gd name="connsiteY2" fmla="*/ 192394 h 384920"/>
                <a:gd name="connsiteX3" fmla="*/ 192401 w 384919"/>
                <a:gd name="connsiteY3" fmla="*/ -66 h 384920"/>
                <a:gd name="connsiteX4" fmla="*/ 384861 w 384919"/>
                <a:gd name="connsiteY4" fmla="*/ 192394 h 3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19" h="384920">
                  <a:moveTo>
                    <a:pt x="384861" y="192394"/>
                  </a:moveTo>
                  <a:cubicBezTo>
                    <a:pt x="384861" y="298688"/>
                    <a:pt x="298694" y="384854"/>
                    <a:pt x="192401" y="384854"/>
                  </a:cubicBezTo>
                  <a:cubicBezTo>
                    <a:pt x="86108" y="384854"/>
                    <a:pt x="-59" y="298688"/>
                    <a:pt x="-59" y="192394"/>
                  </a:cubicBezTo>
                  <a:cubicBezTo>
                    <a:pt x="-59" y="86101"/>
                    <a:pt x="86108" y="-66"/>
                    <a:pt x="192401" y="-66"/>
                  </a:cubicBezTo>
                  <a:cubicBezTo>
                    <a:pt x="298694" y="-66"/>
                    <a:pt x="384861" y="86101"/>
                    <a:pt x="384861" y="192394"/>
                  </a:cubicBezTo>
                  <a:close/>
                </a:path>
              </a:pathLst>
            </a:custGeom>
            <a:gradFill>
              <a:gsLst>
                <a:gs pos="21000">
                  <a:srgbClr val="C84928"/>
                </a:gs>
                <a:gs pos="39000">
                  <a:srgbClr val="A72F23"/>
                </a:gs>
                <a:gs pos="68000">
                  <a:srgbClr val="D87727"/>
                </a:gs>
              </a:gsLst>
              <a:lin ang="18124755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F30F712-B6C7-6580-142D-FC7F86FF25F9}"/>
                </a:ext>
              </a:extLst>
            </p:cNvPr>
            <p:cNvSpPr/>
            <p:nvPr/>
          </p:nvSpPr>
          <p:spPr>
            <a:xfrm>
              <a:off x="833929" y="2128953"/>
              <a:ext cx="334603" cy="334603"/>
            </a:xfrm>
            <a:custGeom>
              <a:avLst/>
              <a:gdLst>
                <a:gd name="connsiteX0" fmla="*/ 334545 w 334603"/>
                <a:gd name="connsiteY0" fmla="*/ 167236 h 334603"/>
                <a:gd name="connsiteX1" fmla="*/ 167243 w 334603"/>
                <a:gd name="connsiteY1" fmla="*/ 334538 h 334603"/>
                <a:gd name="connsiteX2" fmla="*/ -59 w 334603"/>
                <a:gd name="connsiteY2" fmla="*/ 167236 h 334603"/>
                <a:gd name="connsiteX3" fmla="*/ 167243 w 334603"/>
                <a:gd name="connsiteY3" fmla="*/ -66 h 334603"/>
                <a:gd name="connsiteX4" fmla="*/ 334545 w 334603"/>
                <a:gd name="connsiteY4" fmla="*/ 167236 h 3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03" h="334603">
                  <a:moveTo>
                    <a:pt x="334545" y="167236"/>
                  </a:moveTo>
                  <a:cubicBezTo>
                    <a:pt x="334545" y="259630"/>
                    <a:pt x="259636" y="334538"/>
                    <a:pt x="167243" y="334538"/>
                  </a:cubicBezTo>
                  <a:cubicBezTo>
                    <a:pt x="74850" y="334538"/>
                    <a:pt x="-59" y="259630"/>
                    <a:pt x="-59" y="167236"/>
                  </a:cubicBezTo>
                  <a:cubicBezTo>
                    <a:pt x="-59" y="74842"/>
                    <a:pt x="74850" y="-66"/>
                    <a:pt x="167243" y="-66"/>
                  </a:cubicBezTo>
                  <a:cubicBezTo>
                    <a:pt x="259636" y="-66"/>
                    <a:pt x="334545" y="74842"/>
                    <a:pt x="334545" y="167236"/>
                  </a:cubicBezTo>
                  <a:close/>
                </a:path>
              </a:pathLst>
            </a:custGeom>
            <a:solidFill>
              <a:schemeClr val="accent2"/>
            </a:soli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4460DD-0C51-8A35-861A-F7365E012B83}"/>
                </a:ext>
              </a:extLst>
            </p:cNvPr>
            <p:cNvSpPr/>
            <p:nvPr/>
          </p:nvSpPr>
          <p:spPr>
            <a:xfrm>
              <a:off x="898082" y="2496263"/>
              <a:ext cx="200034" cy="60379"/>
            </a:xfrm>
            <a:custGeom>
              <a:avLst/>
              <a:gdLst>
                <a:gd name="connsiteX0" fmla="*/ 199948 w 200034"/>
                <a:gd name="connsiteY0" fmla="*/ 30124 h 60379"/>
                <a:gd name="connsiteX1" fmla="*/ 172300 w 200034"/>
                <a:gd name="connsiteY1" fmla="*/ 60288 h 60379"/>
                <a:gd name="connsiteX2" fmla="*/ 171017 w 200034"/>
                <a:gd name="connsiteY2" fmla="*/ 60313 h 60379"/>
                <a:gd name="connsiteX3" fmla="*/ 30131 w 200034"/>
                <a:gd name="connsiteY3" fmla="*/ 60313 h 60379"/>
                <a:gd name="connsiteX4" fmla="*/ -59 w 200034"/>
                <a:gd name="connsiteY4" fmla="*/ 30124 h 60379"/>
                <a:gd name="connsiteX5" fmla="*/ -59 w 200034"/>
                <a:gd name="connsiteY5" fmla="*/ 30124 h 60379"/>
                <a:gd name="connsiteX6" fmla="*/ 30131 w 200034"/>
                <a:gd name="connsiteY6" fmla="*/ -66 h 60379"/>
                <a:gd name="connsiteX7" fmla="*/ 167243 w 200034"/>
                <a:gd name="connsiteY7" fmla="*/ -66 h 60379"/>
                <a:gd name="connsiteX8" fmla="*/ 196200 w 200034"/>
                <a:gd name="connsiteY8" fmla="*/ 28841 h 60379"/>
                <a:gd name="connsiteX9" fmla="*/ 196175 w 200034"/>
                <a:gd name="connsiteY9" fmla="*/ 30124 h 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34" h="60379">
                  <a:moveTo>
                    <a:pt x="199948" y="30124"/>
                  </a:moveTo>
                  <a:cubicBezTo>
                    <a:pt x="200640" y="46087"/>
                    <a:pt x="188263" y="59597"/>
                    <a:pt x="172300" y="60288"/>
                  </a:cubicBezTo>
                  <a:cubicBezTo>
                    <a:pt x="171872" y="60301"/>
                    <a:pt x="171444" y="60313"/>
                    <a:pt x="171017" y="60313"/>
                  </a:cubicBezTo>
                  <a:lnTo>
                    <a:pt x="30131" y="60313"/>
                  </a:lnTo>
                  <a:cubicBezTo>
                    <a:pt x="13464" y="60313"/>
                    <a:pt x="-59" y="46791"/>
                    <a:pt x="-59" y="30124"/>
                  </a:cubicBezTo>
                  <a:lnTo>
                    <a:pt x="-59" y="30124"/>
                  </a:lnTo>
                  <a:cubicBezTo>
                    <a:pt x="-59" y="13457"/>
                    <a:pt x="13464" y="-66"/>
                    <a:pt x="30131" y="-66"/>
                  </a:cubicBezTo>
                  <a:lnTo>
                    <a:pt x="167243" y="-66"/>
                  </a:lnTo>
                  <a:cubicBezTo>
                    <a:pt x="183219" y="-78"/>
                    <a:pt x="196187" y="12865"/>
                    <a:pt x="196200" y="28841"/>
                  </a:cubicBezTo>
                  <a:cubicBezTo>
                    <a:pt x="196200" y="29269"/>
                    <a:pt x="196187" y="29696"/>
                    <a:pt x="196175" y="30124"/>
                  </a:cubicBezTo>
                  <a:close/>
                </a:path>
              </a:pathLst>
            </a:custGeom>
            <a:gradFill>
              <a:gsLst>
                <a:gs pos="2000">
                  <a:srgbClr val="949494"/>
                </a:gs>
                <a:gs pos="16000">
                  <a:srgbClr val="8E8E8E"/>
                </a:gs>
                <a:gs pos="35000">
                  <a:srgbClr val="7C7C7C"/>
                </a:gs>
                <a:gs pos="57000">
                  <a:srgbClr val="5F5F5F"/>
                </a:gs>
                <a:gs pos="68000">
                  <a:srgbClr val="4F504F"/>
                </a:gs>
              </a:gsLst>
              <a:lin ang="5525715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BFDBF1-2CE2-62A0-5C8A-ECDFE614E199}"/>
                </a:ext>
              </a:extLst>
            </p:cNvPr>
            <p:cNvSpPr/>
            <p:nvPr/>
          </p:nvSpPr>
          <p:spPr>
            <a:xfrm>
              <a:off x="3868829" y="5439771"/>
              <a:ext cx="880957" cy="198748"/>
            </a:xfrm>
            <a:custGeom>
              <a:avLst/>
              <a:gdLst>
                <a:gd name="connsiteX0" fmla="*/ 874610 w 880957"/>
                <a:gd name="connsiteY0" fmla="*/ 96793 h 198748"/>
                <a:gd name="connsiteX1" fmla="*/ 858257 w 880957"/>
                <a:gd name="connsiteY1" fmla="*/ -66 h 198748"/>
                <a:gd name="connsiteX2" fmla="*/ 635608 w 880957"/>
                <a:gd name="connsiteY2" fmla="*/ 25092 h 198748"/>
                <a:gd name="connsiteX3" fmla="*/ 438117 w 880957"/>
                <a:gd name="connsiteY3" fmla="*/ 15029 h 198748"/>
                <a:gd name="connsiteX4" fmla="*/ 240626 w 880957"/>
                <a:gd name="connsiteY4" fmla="*/ 25092 h 198748"/>
                <a:gd name="connsiteX5" fmla="*/ 20492 w 880957"/>
                <a:gd name="connsiteY5" fmla="*/ -66 h 198748"/>
                <a:gd name="connsiteX6" fmla="*/ 365 w 880957"/>
                <a:gd name="connsiteY6" fmla="*/ 96793 h 198748"/>
                <a:gd name="connsiteX7" fmla="*/ 365 w 880957"/>
                <a:gd name="connsiteY7" fmla="*/ 106856 h 198748"/>
                <a:gd name="connsiteX8" fmla="*/ 440632 w 880957"/>
                <a:gd name="connsiteY8" fmla="*/ 198683 h 198748"/>
                <a:gd name="connsiteX9" fmla="*/ 880899 w 880957"/>
                <a:gd name="connsiteY9" fmla="*/ 106856 h 198748"/>
                <a:gd name="connsiteX10" fmla="*/ 874610 w 880957"/>
                <a:gd name="connsiteY10" fmla="*/ 96793 h 19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0957" h="198748">
                  <a:moveTo>
                    <a:pt x="874610" y="96793"/>
                  </a:moveTo>
                  <a:lnTo>
                    <a:pt x="858257" y="-66"/>
                  </a:lnTo>
                  <a:lnTo>
                    <a:pt x="635608" y="25092"/>
                  </a:lnTo>
                  <a:cubicBezTo>
                    <a:pt x="569996" y="18337"/>
                    <a:pt x="504081" y="14979"/>
                    <a:pt x="438117" y="15029"/>
                  </a:cubicBezTo>
                  <a:cubicBezTo>
                    <a:pt x="372152" y="14928"/>
                    <a:pt x="306238" y="18287"/>
                    <a:pt x="240626" y="25092"/>
                  </a:cubicBezTo>
                  <a:lnTo>
                    <a:pt x="20492" y="-66"/>
                  </a:lnTo>
                  <a:lnTo>
                    <a:pt x="365" y="96793"/>
                  </a:lnTo>
                  <a:cubicBezTo>
                    <a:pt x="-200" y="100126"/>
                    <a:pt x="-200" y="103522"/>
                    <a:pt x="365" y="106856"/>
                  </a:cubicBezTo>
                  <a:cubicBezTo>
                    <a:pt x="365" y="157173"/>
                    <a:pt x="197856" y="198683"/>
                    <a:pt x="440632" y="198683"/>
                  </a:cubicBezTo>
                  <a:cubicBezTo>
                    <a:pt x="683408" y="198683"/>
                    <a:pt x="880899" y="157173"/>
                    <a:pt x="880899" y="106856"/>
                  </a:cubicBezTo>
                  <a:cubicBezTo>
                    <a:pt x="880132" y="102830"/>
                    <a:pt x="877893" y="99246"/>
                    <a:pt x="874610" y="96793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F37A3D-F27E-5E6D-EA14-8EB1353D0C64}"/>
                </a:ext>
              </a:extLst>
            </p:cNvPr>
            <p:cNvSpPr/>
            <p:nvPr/>
          </p:nvSpPr>
          <p:spPr>
            <a:xfrm>
              <a:off x="3886864" y="5336623"/>
              <a:ext cx="840280" cy="239002"/>
            </a:xfrm>
            <a:custGeom>
              <a:avLst/>
              <a:gdLst>
                <a:gd name="connsiteX0" fmla="*/ 840222 w 840280"/>
                <a:gd name="connsiteY0" fmla="*/ 113145 h 239002"/>
                <a:gd name="connsiteX1" fmla="*/ 418824 w 840280"/>
                <a:gd name="connsiteY1" fmla="*/ 238936 h 239002"/>
                <a:gd name="connsiteX2" fmla="*/ -59 w 840280"/>
                <a:gd name="connsiteY2" fmla="*/ 113145 h 239002"/>
                <a:gd name="connsiteX3" fmla="*/ 418824 w 840280"/>
                <a:gd name="connsiteY3" fmla="*/ -66 h 239002"/>
                <a:gd name="connsiteX4" fmla="*/ 840222 w 840280"/>
                <a:gd name="connsiteY4" fmla="*/ 113145 h 2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280" h="239002">
                  <a:moveTo>
                    <a:pt x="840222" y="113145"/>
                  </a:moveTo>
                  <a:cubicBezTo>
                    <a:pt x="840222" y="178557"/>
                    <a:pt x="655311" y="238936"/>
                    <a:pt x="418824" y="238936"/>
                  </a:cubicBezTo>
                  <a:cubicBezTo>
                    <a:pt x="182338" y="238936"/>
                    <a:pt x="-59" y="183589"/>
                    <a:pt x="-59" y="113145"/>
                  </a:cubicBezTo>
                  <a:cubicBezTo>
                    <a:pt x="-59" y="42703"/>
                    <a:pt x="181080" y="-66"/>
                    <a:pt x="418824" y="-66"/>
                  </a:cubicBezTo>
                  <a:cubicBezTo>
                    <a:pt x="656568" y="-66"/>
                    <a:pt x="840222" y="48993"/>
                    <a:pt x="840222" y="113145"/>
                  </a:cubicBezTo>
                  <a:close/>
                </a:path>
              </a:pathLst>
            </a:custGeom>
            <a:gradFill>
              <a:gsLst>
                <a:gs pos="26000">
                  <a:srgbClr val="4B4C4C"/>
                </a:gs>
                <a:gs pos="48000">
                  <a:srgbClr val="373737"/>
                </a:gs>
                <a:gs pos="78000">
                  <a:srgbClr val="575757"/>
                </a:gs>
              </a:gsLst>
              <a:lin ang="9078041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80E159-8DA2-19C6-31FA-60228B6DB70B}"/>
                </a:ext>
              </a:extLst>
            </p:cNvPr>
            <p:cNvSpPr/>
            <p:nvPr/>
          </p:nvSpPr>
          <p:spPr>
            <a:xfrm>
              <a:off x="3886864" y="5336623"/>
              <a:ext cx="840280" cy="231454"/>
            </a:xfrm>
            <a:custGeom>
              <a:avLst/>
              <a:gdLst>
                <a:gd name="connsiteX0" fmla="*/ 840222 w 840280"/>
                <a:gd name="connsiteY0" fmla="*/ 113145 h 231454"/>
                <a:gd name="connsiteX1" fmla="*/ 418824 w 840280"/>
                <a:gd name="connsiteY1" fmla="*/ 231389 h 231454"/>
                <a:gd name="connsiteX2" fmla="*/ -59 w 840280"/>
                <a:gd name="connsiteY2" fmla="*/ 113145 h 231454"/>
                <a:gd name="connsiteX3" fmla="*/ 418824 w 840280"/>
                <a:gd name="connsiteY3" fmla="*/ -66 h 231454"/>
                <a:gd name="connsiteX4" fmla="*/ 840222 w 840280"/>
                <a:gd name="connsiteY4" fmla="*/ 113145 h 23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280" h="231454">
                  <a:moveTo>
                    <a:pt x="840222" y="113145"/>
                  </a:moveTo>
                  <a:cubicBezTo>
                    <a:pt x="840222" y="176041"/>
                    <a:pt x="655311" y="231389"/>
                    <a:pt x="418824" y="231389"/>
                  </a:cubicBezTo>
                  <a:cubicBezTo>
                    <a:pt x="182338" y="231389"/>
                    <a:pt x="-59" y="176041"/>
                    <a:pt x="-59" y="113145"/>
                  </a:cubicBezTo>
                  <a:cubicBezTo>
                    <a:pt x="-59" y="50250"/>
                    <a:pt x="182338" y="-66"/>
                    <a:pt x="418824" y="-66"/>
                  </a:cubicBezTo>
                  <a:cubicBezTo>
                    <a:pt x="655311" y="-66"/>
                    <a:pt x="840222" y="48993"/>
                    <a:pt x="840222" y="113145"/>
                  </a:cubicBezTo>
                  <a:close/>
                </a:path>
              </a:pathLst>
            </a:custGeom>
            <a:gradFill>
              <a:gsLst>
                <a:gs pos="2000">
                  <a:srgbClr val="525353"/>
                </a:gs>
                <a:gs pos="26000">
                  <a:srgbClr val="505151"/>
                </a:gs>
                <a:gs pos="48000">
                  <a:srgbClr val="3C3C3C"/>
                </a:gs>
                <a:gs pos="68000">
                  <a:srgbClr val="4C4C4C"/>
                </a:gs>
                <a:gs pos="78000">
                  <a:srgbClr val="565656"/>
                </a:gs>
              </a:gsLst>
              <a:lin ang="907498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8479E7-9FB9-CCB2-67B5-E4C42E9C32DE}"/>
                </a:ext>
              </a:extLst>
            </p:cNvPr>
            <p:cNvSpPr/>
            <p:nvPr/>
          </p:nvSpPr>
          <p:spPr>
            <a:xfrm>
              <a:off x="4201340" y="5413354"/>
              <a:ext cx="211328" cy="42769"/>
            </a:xfrm>
            <a:custGeom>
              <a:avLst/>
              <a:gdLst>
                <a:gd name="connsiteX0" fmla="*/ 211269 w 211328"/>
                <a:gd name="connsiteY0" fmla="*/ 21319 h 42769"/>
                <a:gd name="connsiteX1" fmla="*/ 105606 w 211328"/>
                <a:gd name="connsiteY1" fmla="*/ 42704 h 42769"/>
                <a:gd name="connsiteX2" fmla="*/ -59 w 211328"/>
                <a:gd name="connsiteY2" fmla="*/ 21319 h 42769"/>
                <a:gd name="connsiteX3" fmla="*/ 105606 w 211328"/>
                <a:gd name="connsiteY3" fmla="*/ -66 h 42769"/>
                <a:gd name="connsiteX4" fmla="*/ 211269 w 211328"/>
                <a:gd name="connsiteY4" fmla="*/ 21319 h 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28" h="42769">
                  <a:moveTo>
                    <a:pt x="211269" y="21319"/>
                  </a:moveTo>
                  <a:cubicBezTo>
                    <a:pt x="211269" y="33898"/>
                    <a:pt x="163469" y="42704"/>
                    <a:pt x="105606" y="42704"/>
                  </a:cubicBezTo>
                  <a:cubicBezTo>
                    <a:pt x="47742" y="42704"/>
                    <a:pt x="-59" y="33898"/>
                    <a:pt x="-59" y="21319"/>
                  </a:cubicBezTo>
                  <a:cubicBezTo>
                    <a:pt x="-59" y="8740"/>
                    <a:pt x="46484" y="-66"/>
                    <a:pt x="105606" y="-66"/>
                  </a:cubicBezTo>
                  <a:cubicBezTo>
                    <a:pt x="164728" y="-66"/>
                    <a:pt x="211269" y="9998"/>
                    <a:pt x="211269" y="21319"/>
                  </a:cubicBezTo>
                  <a:close/>
                </a:path>
              </a:pathLst>
            </a:custGeom>
            <a:gradFill>
              <a:gsLst>
                <a:gs pos="21000">
                  <a:srgbClr val="3D3D3D"/>
                </a:gs>
                <a:gs pos="39000">
                  <a:srgbClr val="323232"/>
                </a:gs>
                <a:gs pos="68000">
                  <a:srgbClr val="4B4A4B"/>
                </a:gs>
              </a:gsLst>
              <a:lin ang="908031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D7928-1D0E-AEE5-9396-5F49CE5AB6D7}"/>
                </a:ext>
              </a:extLst>
            </p:cNvPr>
            <p:cNvSpPr/>
            <p:nvPr/>
          </p:nvSpPr>
          <p:spPr>
            <a:xfrm>
              <a:off x="4239078" y="2430851"/>
              <a:ext cx="134595" cy="3030304"/>
            </a:xfrm>
            <a:custGeom>
              <a:avLst/>
              <a:gdLst>
                <a:gd name="connsiteX0" fmla="*/ 134537 w 134595"/>
                <a:gd name="connsiteY0" fmla="*/ 3011370 h 3030304"/>
                <a:gd name="connsiteX1" fmla="*/ -59 w 134595"/>
                <a:gd name="connsiteY1" fmla="*/ 3011370 h 3030304"/>
                <a:gd name="connsiteX2" fmla="*/ -59 w 134595"/>
                <a:gd name="connsiteY2" fmla="*/ 45219 h 3030304"/>
                <a:gd name="connsiteX3" fmla="*/ 67868 w 134595"/>
                <a:gd name="connsiteY3" fmla="*/ -66 h 3030304"/>
                <a:gd name="connsiteX4" fmla="*/ 67868 w 134595"/>
                <a:gd name="connsiteY4" fmla="*/ -66 h 3030304"/>
                <a:gd name="connsiteX5" fmla="*/ 134537 w 134595"/>
                <a:gd name="connsiteY5" fmla="*/ 45219 h 303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95" h="3030304">
                  <a:moveTo>
                    <a:pt x="134537" y="3011370"/>
                  </a:moveTo>
                  <a:cubicBezTo>
                    <a:pt x="134537" y="3036528"/>
                    <a:pt x="-59" y="3036528"/>
                    <a:pt x="-59" y="3011370"/>
                  </a:cubicBezTo>
                  <a:lnTo>
                    <a:pt x="-59" y="45219"/>
                  </a:lnTo>
                  <a:cubicBezTo>
                    <a:pt x="-59" y="20061"/>
                    <a:pt x="30131" y="-66"/>
                    <a:pt x="67868" y="-66"/>
                  </a:cubicBezTo>
                  <a:lnTo>
                    <a:pt x="67868" y="-66"/>
                  </a:lnTo>
                  <a:cubicBezTo>
                    <a:pt x="104348" y="-66"/>
                    <a:pt x="134537" y="20061"/>
                    <a:pt x="134537" y="452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107274-C196-B1D9-6EB7-93D21797DF41}"/>
                </a:ext>
              </a:extLst>
            </p:cNvPr>
            <p:cNvSpPr/>
            <p:nvPr/>
          </p:nvSpPr>
          <p:spPr>
            <a:xfrm>
              <a:off x="4120834" y="2103794"/>
              <a:ext cx="384919" cy="384920"/>
            </a:xfrm>
            <a:custGeom>
              <a:avLst/>
              <a:gdLst>
                <a:gd name="connsiteX0" fmla="*/ 384861 w 384919"/>
                <a:gd name="connsiteY0" fmla="*/ 192394 h 384920"/>
                <a:gd name="connsiteX1" fmla="*/ 192402 w 384919"/>
                <a:gd name="connsiteY1" fmla="*/ 384854 h 384920"/>
                <a:gd name="connsiteX2" fmla="*/ -59 w 384919"/>
                <a:gd name="connsiteY2" fmla="*/ 192394 h 384920"/>
                <a:gd name="connsiteX3" fmla="*/ 192402 w 384919"/>
                <a:gd name="connsiteY3" fmla="*/ -66 h 384920"/>
                <a:gd name="connsiteX4" fmla="*/ 384861 w 384919"/>
                <a:gd name="connsiteY4" fmla="*/ 192394 h 3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19" h="384920">
                  <a:moveTo>
                    <a:pt x="384861" y="192394"/>
                  </a:moveTo>
                  <a:cubicBezTo>
                    <a:pt x="384861" y="298688"/>
                    <a:pt x="298694" y="384854"/>
                    <a:pt x="192402" y="384854"/>
                  </a:cubicBezTo>
                  <a:cubicBezTo>
                    <a:pt x="86109" y="384854"/>
                    <a:pt x="-59" y="298688"/>
                    <a:pt x="-59" y="192394"/>
                  </a:cubicBezTo>
                  <a:cubicBezTo>
                    <a:pt x="-59" y="86101"/>
                    <a:pt x="86109" y="-66"/>
                    <a:pt x="192402" y="-66"/>
                  </a:cubicBezTo>
                  <a:cubicBezTo>
                    <a:pt x="298405" y="626"/>
                    <a:pt x="384169" y="86391"/>
                    <a:pt x="384861" y="192394"/>
                  </a:cubicBezTo>
                  <a:close/>
                </a:path>
              </a:pathLst>
            </a:custGeom>
            <a:gradFill>
              <a:gsLst>
                <a:gs pos="21000">
                  <a:srgbClr val="C84928"/>
                </a:gs>
                <a:gs pos="39000">
                  <a:srgbClr val="A72F23"/>
                </a:gs>
                <a:gs pos="68000">
                  <a:srgbClr val="D87727"/>
                </a:gs>
              </a:gsLst>
              <a:lin ang="18124755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960EEF-1ED2-2B54-C6CA-AA77DA52CDAD}"/>
                </a:ext>
              </a:extLst>
            </p:cNvPr>
            <p:cNvSpPr/>
            <p:nvPr/>
          </p:nvSpPr>
          <p:spPr>
            <a:xfrm>
              <a:off x="4144735" y="2128953"/>
              <a:ext cx="334603" cy="334603"/>
            </a:xfrm>
            <a:custGeom>
              <a:avLst/>
              <a:gdLst>
                <a:gd name="connsiteX0" fmla="*/ 334545 w 334603"/>
                <a:gd name="connsiteY0" fmla="*/ 167236 h 334603"/>
                <a:gd name="connsiteX1" fmla="*/ 167243 w 334603"/>
                <a:gd name="connsiteY1" fmla="*/ 334538 h 334603"/>
                <a:gd name="connsiteX2" fmla="*/ -59 w 334603"/>
                <a:gd name="connsiteY2" fmla="*/ 167223 h 334603"/>
                <a:gd name="connsiteX3" fmla="*/ 167243 w 334603"/>
                <a:gd name="connsiteY3" fmla="*/ -66 h 334603"/>
                <a:gd name="connsiteX4" fmla="*/ 168501 w 334603"/>
                <a:gd name="connsiteY4" fmla="*/ -66 h 334603"/>
                <a:gd name="connsiteX5" fmla="*/ 334545 w 334603"/>
                <a:gd name="connsiteY5" fmla="*/ 165978 h 334603"/>
                <a:gd name="connsiteX6" fmla="*/ 334545 w 334603"/>
                <a:gd name="connsiteY6" fmla="*/ 167236 h 33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03" h="334603">
                  <a:moveTo>
                    <a:pt x="334545" y="167236"/>
                  </a:moveTo>
                  <a:cubicBezTo>
                    <a:pt x="334545" y="259630"/>
                    <a:pt x="259636" y="334538"/>
                    <a:pt x="167243" y="334538"/>
                  </a:cubicBezTo>
                  <a:cubicBezTo>
                    <a:pt x="74837" y="334525"/>
                    <a:pt x="-59" y="259630"/>
                    <a:pt x="-59" y="167223"/>
                  </a:cubicBezTo>
                  <a:cubicBezTo>
                    <a:pt x="-59" y="74830"/>
                    <a:pt x="74849" y="-79"/>
                    <a:pt x="167243" y="-66"/>
                  </a:cubicBezTo>
                  <a:cubicBezTo>
                    <a:pt x="167670" y="-66"/>
                    <a:pt x="168086" y="-66"/>
                    <a:pt x="168501" y="-66"/>
                  </a:cubicBezTo>
                  <a:cubicBezTo>
                    <a:pt x="260202" y="-66"/>
                    <a:pt x="334545" y="74264"/>
                    <a:pt x="334545" y="165978"/>
                  </a:cubicBezTo>
                  <a:cubicBezTo>
                    <a:pt x="334545" y="166393"/>
                    <a:pt x="334545" y="166808"/>
                    <a:pt x="334545" y="167236"/>
                  </a:cubicBezTo>
                  <a:close/>
                </a:path>
              </a:pathLst>
            </a:custGeom>
            <a:solidFill>
              <a:schemeClr val="accent2"/>
            </a:soli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76BD78-5B0C-8A92-F282-02062FBB828A}"/>
                </a:ext>
              </a:extLst>
            </p:cNvPr>
            <p:cNvSpPr/>
            <p:nvPr/>
          </p:nvSpPr>
          <p:spPr>
            <a:xfrm>
              <a:off x="4212662" y="2496263"/>
              <a:ext cx="197491" cy="60379"/>
            </a:xfrm>
            <a:custGeom>
              <a:avLst/>
              <a:gdLst>
                <a:gd name="connsiteX0" fmla="*/ 197432 w 197491"/>
                <a:gd name="connsiteY0" fmla="*/ 30124 h 60379"/>
                <a:gd name="connsiteX1" fmla="*/ 167243 w 197491"/>
                <a:gd name="connsiteY1" fmla="*/ 60313 h 60379"/>
                <a:gd name="connsiteX2" fmla="*/ 30131 w 197491"/>
                <a:gd name="connsiteY2" fmla="*/ 60313 h 60379"/>
                <a:gd name="connsiteX3" fmla="*/ -59 w 197491"/>
                <a:gd name="connsiteY3" fmla="*/ 30124 h 60379"/>
                <a:gd name="connsiteX4" fmla="*/ -59 w 197491"/>
                <a:gd name="connsiteY4" fmla="*/ 30124 h 60379"/>
                <a:gd name="connsiteX5" fmla="*/ 30131 w 197491"/>
                <a:gd name="connsiteY5" fmla="*/ -66 h 60379"/>
                <a:gd name="connsiteX6" fmla="*/ 167243 w 197491"/>
                <a:gd name="connsiteY6" fmla="*/ -66 h 60379"/>
                <a:gd name="connsiteX7" fmla="*/ 197432 w 197491"/>
                <a:gd name="connsiteY7" fmla="*/ 30124 h 6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491" h="60379">
                  <a:moveTo>
                    <a:pt x="197432" y="30124"/>
                  </a:moveTo>
                  <a:cubicBezTo>
                    <a:pt x="197432" y="46791"/>
                    <a:pt x="183910" y="60313"/>
                    <a:pt x="167243" y="60313"/>
                  </a:cubicBezTo>
                  <a:lnTo>
                    <a:pt x="30131" y="60313"/>
                  </a:lnTo>
                  <a:cubicBezTo>
                    <a:pt x="13464" y="60313"/>
                    <a:pt x="-59" y="46791"/>
                    <a:pt x="-59" y="30124"/>
                  </a:cubicBezTo>
                  <a:lnTo>
                    <a:pt x="-59" y="30124"/>
                  </a:lnTo>
                  <a:cubicBezTo>
                    <a:pt x="-59" y="13457"/>
                    <a:pt x="13464" y="-66"/>
                    <a:pt x="30131" y="-66"/>
                  </a:cubicBezTo>
                  <a:lnTo>
                    <a:pt x="167243" y="-66"/>
                  </a:lnTo>
                  <a:cubicBezTo>
                    <a:pt x="183910" y="-66"/>
                    <a:pt x="197432" y="13457"/>
                    <a:pt x="197432" y="30124"/>
                  </a:cubicBezTo>
                  <a:close/>
                </a:path>
              </a:pathLst>
            </a:custGeom>
            <a:gradFill>
              <a:gsLst>
                <a:gs pos="2000">
                  <a:srgbClr val="949494"/>
                </a:gs>
                <a:gs pos="16000">
                  <a:srgbClr val="8E8E8E"/>
                </a:gs>
                <a:gs pos="35000">
                  <a:srgbClr val="7C7C7C"/>
                </a:gs>
                <a:gs pos="57000">
                  <a:srgbClr val="5F5F5F"/>
                </a:gs>
                <a:gs pos="68000">
                  <a:srgbClr val="4F504F"/>
                </a:gs>
              </a:gsLst>
              <a:lin ang="5569628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27EAFB1-0594-1DBA-9616-40EA319D84B3}"/>
                </a:ext>
              </a:extLst>
            </p:cNvPr>
            <p:cNvSpPr/>
            <p:nvPr/>
          </p:nvSpPr>
          <p:spPr>
            <a:xfrm>
              <a:off x="568511" y="4339100"/>
              <a:ext cx="4186307" cy="598764"/>
            </a:xfrm>
            <a:custGeom>
              <a:avLst/>
              <a:gdLst>
                <a:gd name="connsiteX0" fmla="*/ 0 w 4186307"/>
                <a:gd name="connsiteY0" fmla="*/ 0 h 598764"/>
                <a:gd name="connsiteX1" fmla="*/ 4186308 w 4186307"/>
                <a:gd name="connsiteY1" fmla="*/ 0 h 598764"/>
                <a:gd name="connsiteX2" fmla="*/ 4186308 w 4186307"/>
                <a:gd name="connsiteY2" fmla="*/ 598765 h 598764"/>
                <a:gd name="connsiteX3" fmla="*/ 0 w 4186307"/>
                <a:gd name="connsiteY3" fmla="*/ 598765 h 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307" h="598764">
                  <a:moveTo>
                    <a:pt x="0" y="0"/>
                  </a:moveTo>
                  <a:lnTo>
                    <a:pt x="4186308" y="0"/>
                  </a:lnTo>
                  <a:lnTo>
                    <a:pt x="4186308" y="598765"/>
                  </a:lnTo>
                  <a:lnTo>
                    <a:pt x="0" y="598765"/>
                  </a:lnTo>
                  <a:close/>
                </a:path>
              </a:pathLst>
            </a:custGeom>
            <a:gradFill>
              <a:gsLst>
                <a:gs pos="30000">
                  <a:srgbClr val="AEAEAE"/>
                </a:gs>
                <a:gs pos="39000">
                  <a:srgbClr val="A7A7A7"/>
                </a:gs>
                <a:gs pos="53000">
                  <a:srgbClr val="949494"/>
                </a:gs>
                <a:gs pos="68000">
                  <a:srgbClr val="757575"/>
                </a:gs>
                <a:gs pos="72000">
                  <a:srgbClr val="6D6D6D"/>
                </a:gs>
              </a:gsLst>
              <a:lin ang="791906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B4176E-7F8D-2DFC-AD8C-CDFAD660345B}"/>
                </a:ext>
              </a:extLst>
            </p:cNvPr>
            <p:cNvSpPr/>
            <p:nvPr/>
          </p:nvSpPr>
          <p:spPr>
            <a:xfrm>
              <a:off x="597443" y="4352937"/>
              <a:ext cx="4143539" cy="548448"/>
            </a:xfrm>
            <a:custGeom>
              <a:avLst/>
              <a:gdLst>
                <a:gd name="connsiteX0" fmla="*/ 0 w 4143539"/>
                <a:gd name="connsiteY0" fmla="*/ 0 h 548448"/>
                <a:gd name="connsiteX1" fmla="*/ 4143539 w 4143539"/>
                <a:gd name="connsiteY1" fmla="*/ 0 h 548448"/>
                <a:gd name="connsiteX2" fmla="*/ 4143539 w 4143539"/>
                <a:gd name="connsiteY2" fmla="*/ 548449 h 548448"/>
                <a:gd name="connsiteX3" fmla="*/ 0 w 4143539"/>
                <a:gd name="connsiteY3" fmla="*/ 548449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548448">
                  <a:moveTo>
                    <a:pt x="0" y="0"/>
                  </a:moveTo>
                  <a:lnTo>
                    <a:pt x="4143539" y="0"/>
                  </a:lnTo>
                  <a:lnTo>
                    <a:pt x="4143539" y="548449"/>
                  </a:lnTo>
                  <a:lnTo>
                    <a:pt x="0" y="548449"/>
                  </a:lnTo>
                  <a:close/>
                </a:path>
              </a:pathLst>
            </a:custGeom>
            <a:gradFill>
              <a:gsLst>
                <a:gs pos="5000">
                  <a:srgbClr val="F0EFEF"/>
                </a:gs>
                <a:gs pos="30000">
                  <a:srgbClr val="E9E8E8"/>
                </a:gs>
                <a:gs pos="66000">
                  <a:srgbClr val="D6D6D6"/>
                </a:gs>
                <a:gs pos="72000">
                  <a:srgbClr val="D2D2D2"/>
                </a:gs>
              </a:gsLst>
              <a:lin ang="791894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B95997-455B-76A0-8919-467E516A9985}"/>
                </a:ext>
              </a:extLst>
            </p:cNvPr>
            <p:cNvSpPr/>
            <p:nvPr/>
          </p:nvSpPr>
          <p:spPr>
            <a:xfrm>
              <a:off x="608764" y="4352937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651218-93DA-940A-A9ED-90A1230502B4}"/>
                </a:ext>
              </a:extLst>
            </p:cNvPr>
            <p:cNvSpPr/>
            <p:nvPr/>
          </p:nvSpPr>
          <p:spPr>
            <a:xfrm>
              <a:off x="1303127" y="4352937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BB75FD-0D3C-57D3-5AEB-6F814E78155F}"/>
                </a:ext>
              </a:extLst>
            </p:cNvPr>
            <p:cNvSpPr/>
            <p:nvPr/>
          </p:nvSpPr>
          <p:spPr>
            <a:xfrm>
              <a:off x="1997491" y="4352937"/>
              <a:ext cx="1335895" cy="549706"/>
            </a:xfrm>
            <a:custGeom>
              <a:avLst/>
              <a:gdLst>
                <a:gd name="connsiteX0" fmla="*/ 981166 w 1335895"/>
                <a:gd name="connsiteY0" fmla="*/ 0 h 549706"/>
                <a:gd name="connsiteX1" fmla="*/ 667948 w 1335895"/>
                <a:gd name="connsiteY1" fmla="*/ 518259 h 549706"/>
                <a:gd name="connsiteX2" fmla="*/ 353471 w 1335895"/>
                <a:gd name="connsiteY2" fmla="*/ 0 h 549706"/>
                <a:gd name="connsiteX3" fmla="*/ 0 w 1335895"/>
                <a:gd name="connsiteY3" fmla="*/ 0 h 549706"/>
                <a:gd name="connsiteX4" fmla="*/ 332087 w 1335895"/>
                <a:gd name="connsiteY4" fmla="*/ 549707 h 549706"/>
                <a:gd name="connsiteX5" fmla="*/ 1002550 w 1335895"/>
                <a:gd name="connsiteY5" fmla="*/ 549707 h 549706"/>
                <a:gd name="connsiteX6" fmla="*/ 1335895 w 1335895"/>
                <a:gd name="connsiteY6" fmla="*/ 0 h 549706"/>
                <a:gd name="connsiteX7" fmla="*/ 981166 w 1335895"/>
                <a:gd name="connsiteY7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895" h="549706">
                  <a:moveTo>
                    <a:pt x="981166" y="0"/>
                  </a:moveTo>
                  <a:lnTo>
                    <a:pt x="667948" y="518259"/>
                  </a:lnTo>
                  <a:lnTo>
                    <a:pt x="353471" y="0"/>
                  </a:lnTo>
                  <a:lnTo>
                    <a:pt x="0" y="0"/>
                  </a:lnTo>
                  <a:lnTo>
                    <a:pt x="332087" y="549707"/>
                  </a:lnTo>
                  <a:lnTo>
                    <a:pt x="1002550" y="549707"/>
                  </a:lnTo>
                  <a:lnTo>
                    <a:pt x="1335895" y="0"/>
                  </a:lnTo>
                  <a:lnTo>
                    <a:pt x="981166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EE44967-A728-0709-3ADA-BFFFF286105E}"/>
                </a:ext>
              </a:extLst>
            </p:cNvPr>
            <p:cNvSpPr/>
            <p:nvPr/>
          </p:nvSpPr>
          <p:spPr>
            <a:xfrm>
              <a:off x="4035297" y="4352937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73BBB2-4F53-42EB-3B3D-95DF7B991C0E}"/>
                </a:ext>
              </a:extLst>
            </p:cNvPr>
            <p:cNvSpPr/>
            <p:nvPr/>
          </p:nvSpPr>
          <p:spPr>
            <a:xfrm>
              <a:off x="3340934" y="4352937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796487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AF0BF4-37A6-C513-6587-3AE131F5C4BD}"/>
                </a:ext>
              </a:extLst>
            </p:cNvPr>
            <p:cNvSpPr/>
            <p:nvPr/>
          </p:nvSpPr>
          <p:spPr>
            <a:xfrm>
              <a:off x="597443" y="4352937"/>
              <a:ext cx="4143539" cy="30189"/>
            </a:xfrm>
            <a:custGeom>
              <a:avLst/>
              <a:gdLst>
                <a:gd name="connsiteX0" fmla="*/ 0 w 4143539"/>
                <a:gd name="connsiteY0" fmla="*/ 0 h 30189"/>
                <a:gd name="connsiteX1" fmla="*/ 4143539 w 4143539"/>
                <a:gd name="connsiteY1" fmla="*/ 0 h 30189"/>
                <a:gd name="connsiteX2" fmla="*/ 4143539 w 4143539"/>
                <a:gd name="connsiteY2" fmla="*/ 30190 h 30189"/>
                <a:gd name="connsiteX3" fmla="*/ 0 w 4143539"/>
                <a:gd name="connsiteY3" fmla="*/ 30190 h 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30189">
                  <a:moveTo>
                    <a:pt x="0" y="0"/>
                  </a:moveTo>
                  <a:lnTo>
                    <a:pt x="4143539" y="0"/>
                  </a:lnTo>
                  <a:lnTo>
                    <a:pt x="4143539" y="30190"/>
                  </a:lnTo>
                  <a:lnTo>
                    <a:pt x="0" y="30190"/>
                  </a:lnTo>
                  <a:close/>
                </a:path>
              </a:pathLst>
            </a:custGeom>
            <a:gradFill>
              <a:gsLst>
                <a:gs pos="5000">
                  <a:srgbClr val="DBDADA"/>
                </a:gs>
                <a:gs pos="20000">
                  <a:srgbClr val="D4D3D3"/>
                </a:gs>
                <a:gs pos="42000">
                  <a:srgbClr val="C1C1C1"/>
                </a:gs>
                <a:gs pos="67000">
                  <a:srgbClr val="A2A2A2"/>
                </a:gs>
                <a:gs pos="72000">
                  <a:srgbClr val="9B9B9B"/>
                </a:gs>
              </a:gsLst>
              <a:lin ang="7919149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A433752-3D19-1186-79BE-B34C1E59725A}"/>
                </a:ext>
              </a:extLst>
            </p:cNvPr>
            <p:cNvSpPr/>
            <p:nvPr/>
          </p:nvSpPr>
          <p:spPr>
            <a:xfrm>
              <a:off x="568511" y="3448500"/>
              <a:ext cx="4186307" cy="598764"/>
            </a:xfrm>
            <a:custGeom>
              <a:avLst/>
              <a:gdLst>
                <a:gd name="connsiteX0" fmla="*/ 0 w 4186307"/>
                <a:gd name="connsiteY0" fmla="*/ 0 h 598764"/>
                <a:gd name="connsiteX1" fmla="*/ 4186308 w 4186307"/>
                <a:gd name="connsiteY1" fmla="*/ 0 h 598764"/>
                <a:gd name="connsiteX2" fmla="*/ 4186308 w 4186307"/>
                <a:gd name="connsiteY2" fmla="*/ 598765 h 598764"/>
                <a:gd name="connsiteX3" fmla="*/ 0 w 4186307"/>
                <a:gd name="connsiteY3" fmla="*/ 598765 h 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307" h="598764">
                  <a:moveTo>
                    <a:pt x="0" y="0"/>
                  </a:moveTo>
                  <a:lnTo>
                    <a:pt x="4186308" y="0"/>
                  </a:lnTo>
                  <a:lnTo>
                    <a:pt x="4186308" y="598765"/>
                  </a:lnTo>
                  <a:lnTo>
                    <a:pt x="0" y="598765"/>
                  </a:lnTo>
                  <a:close/>
                </a:path>
              </a:pathLst>
            </a:custGeom>
            <a:gradFill>
              <a:gsLst>
                <a:gs pos="30000">
                  <a:srgbClr val="AEAEAE"/>
                </a:gs>
                <a:gs pos="39000">
                  <a:srgbClr val="A7A7A7"/>
                </a:gs>
                <a:gs pos="53000">
                  <a:srgbClr val="949494"/>
                </a:gs>
                <a:gs pos="68000">
                  <a:srgbClr val="757575"/>
                </a:gs>
                <a:gs pos="72000">
                  <a:srgbClr val="6D6D6D"/>
                </a:gs>
              </a:gsLst>
              <a:lin ang="791906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624CEE-2B42-DF3E-4FB9-E10FCD446BA1}"/>
                </a:ext>
              </a:extLst>
            </p:cNvPr>
            <p:cNvSpPr/>
            <p:nvPr/>
          </p:nvSpPr>
          <p:spPr>
            <a:xfrm>
              <a:off x="597443" y="3463595"/>
              <a:ext cx="4143539" cy="548448"/>
            </a:xfrm>
            <a:custGeom>
              <a:avLst/>
              <a:gdLst>
                <a:gd name="connsiteX0" fmla="*/ 0 w 4143539"/>
                <a:gd name="connsiteY0" fmla="*/ 0 h 548448"/>
                <a:gd name="connsiteX1" fmla="*/ 4143539 w 4143539"/>
                <a:gd name="connsiteY1" fmla="*/ 0 h 548448"/>
                <a:gd name="connsiteX2" fmla="*/ 4143539 w 4143539"/>
                <a:gd name="connsiteY2" fmla="*/ 548449 h 548448"/>
                <a:gd name="connsiteX3" fmla="*/ 0 w 4143539"/>
                <a:gd name="connsiteY3" fmla="*/ 548449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548448">
                  <a:moveTo>
                    <a:pt x="0" y="0"/>
                  </a:moveTo>
                  <a:lnTo>
                    <a:pt x="4143539" y="0"/>
                  </a:lnTo>
                  <a:lnTo>
                    <a:pt x="4143539" y="548449"/>
                  </a:lnTo>
                  <a:lnTo>
                    <a:pt x="0" y="548449"/>
                  </a:lnTo>
                  <a:close/>
                </a:path>
              </a:pathLst>
            </a:custGeom>
            <a:gradFill>
              <a:gsLst>
                <a:gs pos="5000">
                  <a:srgbClr val="F0EFEF"/>
                </a:gs>
                <a:gs pos="30000">
                  <a:srgbClr val="E9E8E8"/>
                </a:gs>
                <a:gs pos="66000">
                  <a:srgbClr val="D6D6D6"/>
                </a:gs>
                <a:gs pos="72000">
                  <a:srgbClr val="D2D2D2"/>
                </a:gs>
              </a:gsLst>
              <a:lin ang="7918868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400604-8CE6-21F4-DD50-9EFA69220BC1}"/>
                </a:ext>
              </a:extLst>
            </p:cNvPr>
            <p:cNvSpPr/>
            <p:nvPr/>
          </p:nvSpPr>
          <p:spPr>
            <a:xfrm>
              <a:off x="608764" y="3463595"/>
              <a:ext cx="686816" cy="548448"/>
            </a:xfrm>
            <a:custGeom>
              <a:avLst/>
              <a:gdLst>
                <a:gd name="connsiteX0" fmla="*/ 0 w 686816"/>
                <a:gd name="connsiteY0" fmla="*/ 0 h 548448"/>
                <a:gd name="connsiteX1" fmla="*/ 332087 w 686816"/>
                <a:gd name="connsiteY1" fmla="*/ 548449 h 548448"/>
                <a:gd name="connsiteX2" fmla="*/ 686816 w 686816"/>
                <a:gd name="connsiteY2" fmla="*/ 548449 h 548448"/>
                <a:gd name="connsiteX3" fmla="*/ 353471 w 686816"/>
                <a:gd name="connsiteY3" fmla="*/ 0 h 548448"/>
                <a:gd name="connsiteX4" fmla="*/ 0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0" y="0"/>
                  </a:moveTo>
                  <a:lnTo>
                    <a:pt x="332087" y="548449"/>
                  </a:lnTo>
                  <a:lnTo>
                    <a:pt x="686816" y="548449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3828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8595F3-7442-AE0B-3CD2-D5E0A75A0F13}"/>
                </a:ext>
              </a:extLst>
            </p:cNvPr>
            <p:cNvSpPr/>
            <p:nvPr/>
          </p:nvSpPr>
          <p:spPr>
            <a:xfrm>
              <a:off x="1303127" y="3463595"/>
              <a:ext cx="686816" cy="548448"/>
            </a:xfrm>
            <a:custGeom>
              <a:avLst/>
              <a:gdLst>
                <a:gd name="connsiteX0" fmla="*/ 0 w 686816"/>
                <a:gd name="connsiteY0" fmla="*/ 0 h 548448"/>
                <a:gd name="connsiteX1" fmla="*/ 332087 w 686816"/>
                <a:gd name="connsiteY1" fmla="*/ 548449 h 548448"/>
                <a:gd name="connsiteX2" fmla="*/ 686816 w 686816"/>
                <a:gd name="connsiteY2" fmla="*/ 548449 h 548448"/>
                <a:gd name="connsiteX3" fmla="*/ 353471 w 686816"/>
                <a:gd name="connsiteY3" fmla="*/ 0 h 548448"/>
                <a:gd name="connsiteX4" fmla="*/ 0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0" y="0"/>
                  </a:moveTo>
                  <a:lnTo>
                    <a:pt x="332087" y="548449"/>
                  </a:lnTo>
                  <a:lnTo>
                    <a:pt x="686816" y="548449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38259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36ADE1-3154-A4AB-B057-4E7CB7E01C70}"/>
                </a:ext>
              </a:extLst>
            </p:cNvPr>
            <p:cNvSpPr/>
            <p:nvPr/>
          </p:nvSpPr>
          <p:spPr>
            <a:xfrm>
              <a:off x="1997491" y="3463595"/>
              <a:ext cx="1335895" cy="548448"/>
            </a:xfrm>
            <a:custGeom>
              <a:avLst/>
              <a:gdLst>
                <a:gd name="connsiteX0" fmla="*/ 981166 w 1335895"/>
                <a:gd name="connsiteY0" fmla="*/ 0 h 548448"/>
                <a:gd name="connsiteX1" fmla="*/ 667948 w 1335895"/>
                <a:gd name="connsiteY1" fmla="*/ 518259 h 548448"/>
                <a:gd name="connsiteX2" fmla="*/ 353471 w 1335895"/>
                <a:gd name="connsiteY2" fmla="*/ 0 h 548448"/>
                <a:gd name="connsiteX3" fmla="*/ 0 w 1335895"/>
                <a:gd name="connsiteY3" fmla="*/ 0 h 548448"/>
                <a:gd name="connsiteX4" fmla="*/ 332087 w 1335895"/>
                <a:gd name="connsiteY4" fmla="*/ 548449 h 548448"/>
                <a:gd name="connsiteX5" fmla="*/ 1002550 w 1335895"/>
                <a:gd name="connsiteY5" fmla="*/ 548449 h 548448"/>
                <a:gd name="connsiteX6" fmla="*/ 1335895 w 1335895"/>
                <a:gd name="connsiteY6" fmla="*/ 0 h 548448"/>
                <a:gd name="connsiteX7" fmla="*/ 981166 w 1335895"/>
                <a:gd name="connsiteY7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895" h="548448">
                  <a:moveTo>
                    <a:pt x="981166" y="0"/>
                  </a:moveTo>
                  <a:lnTo>
                    <a:pt x="667948" y="518259"/>
                  </a:lnTo>
                  <a:lnTo>
                    <a:pt x="353471" y="0"/>
                  </a:lnTo>
                  <a:lnTo>
                    <a:pt x="0" y="0"/>
                  </a:lnTo>
                  <a:lnTo>
                    <a:pt x="332087" y="548449"/>
                  </a:lnTo>
                  <a:lnTo>
                    <a:pt x="1002550" y="548449"/>
                  </a:lnTo>
                  <a:lnTo>
                    <a:pt x="1335895" y="0"/>
                  </a:lnTo>
                  <a:lnTo>
                    <a:pt x="981166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40194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D846095-0981-20EF-DD4B-5F724770D0BF}"/>
                </a:ext>
              </a:extLst>
            </p:cNvPr>
            <p:cNvSpPr/>
            <p:nvPr/>
          </p:nvSpPr>
          <p:spPr>
            <a:xfrm>
              <a:off x="4035297" y="3463595"/>
              <a:ext cx="686816" cy="548448"/>
            </a:xfrm>
            <a:custGeom>
              <a:avLst/>
              <a:gdLst>
                <a:gd name="connsiteX0" fmla="*/ 332087 w 686816"/>
                <a:gd name="connsiteY0" fmla="*/ 0 h 548448"/>
                <a:gd name="connsiteX1" fmla="*/ 0 w 686816"/>
                <a:gd name="connsiteY1" fmla="*/ 548449 h 548448"/>
                <a:gd name="connsiteX2" fmla="*/ 353471 w 686816"/>
                <a:gd name="connsiteY2" fmla="*/ 548449 h 548448"/>
                <a:gd name="connsiteX3" fmla="*/ 686816 w 686816"/>
                <a:gd name="connsiteY3" fmla="*/ 0 h 548448"/>
                <a:gd name="connsiteX4" fmla="*/ 332087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332087" y="0"/>
                  </a:moveTo>
                  <a:lnTo>
                    <a:pt x="0" y="548449"/>
                  </a:lnTo>
                  <a:lnTo>
                    <a:pt x="353471" y="548449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40194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9CE2C3-6BD3-0E3C-CB0C-38BD9A00B21B}"/>
                </a:ext>
              </a:extLst>
            </p:cNvPr>
            <p:cNvSpPr/>
            <p:nvPr/>
          </p:nvSpPr>
          <p:spPr>
            <a:xfrm>
              <a:off x="3340934" y="3463595"/>
              <a:ext cx="686816" cy="548448"/>
            </a:xfrm>
            <a:custGeom>
              <a:avLst/>
              <a:gdLst>
                <a:gd name="connsiteX0" fmla="*/ 332087 w 686816"/>
                <a:gd name="connsiteY0" fmla="*/ 0 h 548448"/>
                <a:gd name="connsiteX1" fmla="*/ 0 w 686816"/>
                <a:gd name="connsiteY1" fmla="*/ 548449 h 548448"/>
                <a:gd name="connsiteX2" fmla="*/ 353471 w 686816"/>
                <a:gd name="connsiteY2" fmla="*/ 548449 h 548448"/>
                <a:gd name="connsiteX3" fmla="*/ 686816 w 686816"/>
                <a:gd name="connsiteY3" fmla="*/ 0 h 548448"/>
                <a:gd name="connsiteX4" fmla="*/ 332087 w 686816"/>
                <a:gd name="connsiteY4" fmla="*/ 0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8448">
                  <a:moveTo>
                    <a:pt x="332087" y="0"/>
                  </a:moveTo>
                  <a:lnTo>
                    <a:pt x="0" y="548449"/>
                  </a:lnTo>
                  <a:lnTo>
                    <a:pt x="353471" y="548449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43828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85F4A3-E852-C1AD-A0AC-89B5FD110CD6}"/>
                </a:ext>
              </a:extLst>
            </p:cNvPr>
            <p:cNvSpPr/>
            <p:nvPr/>
          </p:nvSpPr>
          <p:spPr>
            <a:xfrm>
              <a:off x="568511" y="2604443"/>
              <a:ext cx="4186307" cy="598764"/>
            </a:xfrm>
            <a:custGeom>
              <a:avLst/>
              <a:gdLst>
                <a:gd name="connsiteX0" fmla="*/ 0 w 4186307"/>
                <a:gd name="connsiteY0" fmla="*/ 0 h 598764"/>
                <a:gd name="connsiteX1" fmla="*/ 4186308 w 4186307"/>
                <a:gd name="connsiteY1" fmla="*/ 0 h 598764"/>
                <a:gd name="connsiteX2" fmla="*/ 4186308 w 4186307"/>
                <a:gd name="connsiteY2" fmla="*/ 598765 h 598764"/>
                <a:gd name="connsiteX3" fmla="*/ 0 w 4186307"/>
                <a:gd name="connsiteY3" fmla="*/ 598765 h 5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307" h="598764">
                  <a:moveTo>
                    <a:pt x="0" y="0"/>
                  </a:moveTo>
                  <a:lnTo>
                    <a:pt x="4186308" y="0"/>
                  </a:lnTo>
                  <a:lnTo>
                    <a:pt x="4186308" y="598765"/>
                  </a:lnTo>
                  <a:lnTo>
                    <a:pt x="0" y="598765"/>
                  </a:lnTo>
                  <a:close/>
                </a:path>
              </a:pathLst>
            </a:custGeom>
            <a:gradFill>
              <a:gsLst>
                <a:gs pos="30000">
                  <a:srgbClr val="AEAEAE"/>
                </a:gs>
                <a:gs pos="39000">
                  <a:srgbClr val="A7A7A7"/>
                </a:gs>
                <a:gs pos="53000">
                  <a:srgbClr val="949494"/>
                </a:gs>
                <a:gs pos="68000">
                  <a:srgbClr val="757575"/>
                </a:gs>
                <a:gs pos="72000">
                  <a:srgbClr val="6D6D6D"/>
                </a:gs>
              </a:gsLst>
              <a:lin ang="791906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6944E1-8884-2E7A-C106-63554A94891C}"/>
                </a:ext>
              </a:extLst>
            </p:cNvPr>
            <p:cNvSpPr/>
            <p:nvPr/>
          </p:nvSpPr>
          <p:spPr>
            <a:xfrm>
              <a:off x="597443" y="2618280"/>
              <a:ext cx="4143539" cy="548448"/>
            </a:xfrm>
            <a:custGeom>
              <a:avLst/>
              <a:gdLst>
                <a:gd name="connsiteX0" fmla="*/ 0 w 4143539"/>
                <a:gd name="connsiteY0" fmla="*/ 0 h 548448"/>
                <a:gd name="connsiteX1" fmla="*/ 4143539 w 4143539"/>
                <a:gd name="connsiteY1" fmla="*/ 0 h 548448"/>
                <a:gd name="connsiteX2" fmla="*/ 4143539 w 4143539"/>
                <a:gd name="connsiteY2" fmla="*/ 548449 h 548448"/>
                <a:gd name="connsiteX3" fmla="*/ 0 w 4143539"/>
                <a:gd name="connsiteY3" fmla="*/ 548449 h 5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3539" h="548448">
                  <a:moveTo>
                    <a:pt x="0" y="0"/>
                  </a:moveTo>
                  <a:lnTo>
                    <a:pt x="4143539" y="0"/>
                  </a:lnTo>
                  <a:lnTo>
                    <a:pt x="4143539" y="548449"/>
                  </a:lnTo>
                  <a:lnTo>
                    <a:pt x="0" y="548449"/>
                  </a:lnTo>
                  <a:close/>
                </a:path>
              </a:pathLst>
            </a:custGeom>
            <a:gradFill>
              <a:gsLst>
                <a:gs pos="5000">
                  <a:srgbClr val="F0EFEF"/>
                </a:gs>
                <a:gs pos="30000">
                  <a:srgbClr val="E9E8E8"/>
                </a:gs>
                <a:gs pos="66000">
                  <a:srgbClr val="D6D6D6"/>
                </a:gs>
                <a:gs pos="72000">
                  <a:srgbClr val="D2D2D2"/>
                </a:gs>
              </a:gsLst>
              <a:lin ang="7918212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4FD34A-EBDF-98AB-4681-C0242408F17A}"/>
                </a:ext>
              </a:extLst>
            </p:cNvPr>
            <p:cNvSpPr/>
            <p:nvPr/>
          </p:nvSpPr>
          <p:spPr>
            <a:xfrm>
              <a:off x="608764" y="2630155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21143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82C0BD7-655A-FF02-59AD-753003CDCA0B}"/>
                </a:ext>
              </a:extLst>
            </p:cNvPr>
            <p:cNvSpPr/>
            <p:nvPr/>
          </p:nvSpPr>
          <p:spPr>
            <a:xfrm>
              <a:off x="1303127" y="2630155"/>
              <a:ext cx="686816" cy="549706"/>
            </a:xfrm>
            <a:custGeom>
              <a:avLst/>
              <a:gdLst>
                <a:gd name="connsiteX0" fmla="*/ 0 w 686816"/>
                <a:gd name="connsiteY0" fmla="*/ 0 h 549706"/>
                <a:gd name="connsiteX1" fmla="*/ 332087 w 686816"/>
                <a:gd name="connsiteY1" fmla="*/ 549707 h 549706"/>
                <a:gd name="connsiteX2" fmla="*/ 686816 w 686816"/>
                <a:gd name="connsiteY2" fmla="*/ 549707 h 549706"/>
                <a:gd name="connsiteX3" fmla="*/ 353471 w 686816"/>
                <a:gd name="connsiteY3" fmla="*/ 0 h 549706"/>
                <a:gd name="connsiteX4" fmla="*/ 0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0" y="0"/>
                  </a:moveTo>
                  <a:lnTo>
                    <a:pt x="332087" y="549707"/>
                  </a:lnTo>
                  <a:lnTo>
                    <a:pt x="686816" y="549707"/>
                  </a:lnTo>
                  <a:lnTo>
                    <a:pt x="35347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1819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03ACD4-937C-53AB-687C-0E4522AA2A7A}"/>
                </a:ext>
              </a:extLst>
            </p:cNvPr>
            <p:cNvSpPr/>
            <p:nvPr/>
          </p:nvSpPr>
          <p:spPr>
            <a:xfrm>
              <a:off x="1997491" y="2630155"/>
              <a:ext cx="1335895" cy="549706"/>
            </a:xfrm>
            <a:custGeom>
              <a:avLst/>
              <a:gdLst>
                <a:gd name="connsiteX0" fmla="*/ 981166 w 1335895"/>
                <a:gd name="connsiteY0" fmla="*/ 0 h 549706"/>
                <a:gd name="connsiteX1" fmla="*/ 667948 w 1335895"/>
                <a:gd name="connsiteY1" fmla="*/ 518259 h 549706"/>
                <a:gd name="connsiteX2" fmla="*/ 353471 w 1335895"/>
                <a:gd name="connsiteY2" fmla="*/ 0 h 549706"/>
                <a:gd name="connsiteX3" fmla="*/ 0 w 1335895"/>
                <a:gd name="connsiteY3" fmla="*/ 0 h 549706"/>
                <a:gd name="connsiteX4" fmla="*/ 332087 w 1335895"/>
                <a:gd name="connsiteY4" fmla="*/ 549707 h 549706"/>
                <a:gd name="connsiteX5" fmla="*/ 1002550 w 1335895"/>
                <a:gd name="connsiteY5" fmla="*/ 549707 h 549706"/>
                <a:gd name="connsiteX6" fmla="*/ 1335895 w 1335895"/>
                <a:gd name="connsiteY6" fmla="*/ 0 h 549706"/>
                <a:gd name="connsiteX7" fmla="*/ 981166 w 1335895"/>
                <a:gd name="connsiteY7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895" h="549706">
                  <a:moveTo>
                    <a:pt x="981166" y="0"/>
                  </a:moveTo>
                  <a:lnTo>
                    <a:pt x="667948" y="518259"/>
                  </a:lnTo>
                  <a:lnTo>
                    <a:pt x="353471" y="0"/>
                  </a:lnTo>
                  <a:lnTo>
                    <a:pt x="0" y="0"/>
                  </a:lnTo>
                  <a:lnTo>
                    <a:pt x="332087" y="549707"/>
                  </a:lnTo>
                  <a:lnTo>
                    <a:pt x="1002550" y="549707"/>
                  </a:lnTo>
                  <a:lnTo>
                    <a:pt x="1335895" y="0"/>
                  </a:lnTo>
                  <a:lnTo>
                    <a:pt x="981166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21143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A771EF-FFC2-D7BB-5170-8458D50798F7}"/>
                </a:ext>
              </a:extLst>
            </p:cNvPr>
            <p:cNvSpPr/>
            <p:nvPr/>
          </p:nvSpPr>
          <p:spPr>
            <a:xfrm>
              <a:off x="4035297" y="2630155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21143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AD93F7F-C0F9-8BDD-1E51-23262E78A671}"/>
                </a:ext>
              </a:extLst>
            </p:cNvPr>
            <p:cNvSpPr/>
            <p:nvPr/>
          </p:nvSpPr>
          <p:spPr>
            <a:xfrm>
              <a:off x="3340934" y="2630155"/>
              <a:ext cx="686816" cy="549706"/>
            </a:xfrm>
            <a:custGeom>
              <a:avLst/>
              <a:gdLst>
                <a:gd name="connsiteX0" fmla="*/ 332087 w 686816"/>
                <a:gd name="connsiteY0" fmla="*/ 0 h 549706"/>
                <a:gd name="connsiteX1" fmla="*/ 0 w 686816"/>
                <a:gd name="connsiteY1" fmla="*/ 549707 h 549706"/>
                <a:gd name="connsiteX2" fmla="*/ 353471 w 686816"/>
                <a:gd name="connsiteY2" fmla="*/ 549707 h 549706"/>
                <a:gd name="connsiteX3" fmla="*/ 686816 w 686816"/>
                <a:gd name="connsiteY3" fmla="*/ 0 h 549706"/>
                <a:gd name="connsiteX4" fmla="*/ 332087 w 686816"/>
                <a:gd name="connsiteY4" fmla="*/ 0 h 54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816" h="549706">
                  <a:moveTo>
                    <a:pt x="332087" y="0"/>
                  </a:moveTo>
                  <a:lnTo>
                    <a:pt x="0" y="549707"/>
                  </a:lnTo>
                  <a:lnTo>
                    <a:pt x="353471" y="549707"/>
                  </a:lnTo>
                  <a:lnTo>
                    <a:pt x="686816" y="0"/>
                  </a:lnTo>
                  <a:lnTo>
                    <a:pt x="332087" y="0"/>
                  </a:lnTo>
                  <a:close/>
                </a:path>
              </a:pathLst>
            </a:custGeom>
            <a:gradFill>
              <a:gsLst>
                <a:gs pos="23000">
                  <a:srgbClr val="EC1C24"/>
                </a:gs>
                <a:gs pos="38000">
                  <a:srgbClr val="E71C24"/>
                </a:gs>
                <a:gs pos="56000">
                  <a:srgbClr val="D91D23"/>
                </a:gs>
                <a:gs pos="75000">
                  <a:srgbClr val="C21D23"/>
                </a:gs>
                <a:gs pos="91000">
                  <a:srgbClr val="A71E22"/>
                </a:gs>
              </a:gsLst>
              <a:lin ang="5518190" scaled="1"/>
            </a:gradFill>
            <a:ln w="125677" cap="flat">
              <a:noFill/>
              <a:prstDash val="solid"/>
              <a:miter/>
            </a:ln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589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D7257-FB22-E628-90D6-A9C6A58C1D27}"/>
              </a:ext>
            </a:extLst>
          </p:cNvPr>
          <p:cNvSpPr txBox="1"/>
          <p:nvPr/>
        </p:nvSpPr>
        <p:spPr>
          <a:xfrm>
            <a:off x="1521466" y="2640562"/>
            <a:ext cx="9149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4000" noProof="0"/>
              <a:t>Resultados do estudo</a:t>
            </a:r>
            <a:endParaRPr lang="pt-PT" sz="4000" noProof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1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D7257-FB22-E628-90D6-A9C6A58C1D27}"/>
              </a:ext>
            </a:extLst>
          </p:cNvPr>
          <p:cNvSpPr txBox="1"/>
          <p:nvPr/>
        </p:nvSpPr>
        <p:spPr>
          <a:xfrm>
            <a:off x="1737836" y="-1"/>
            <a:ext cx="9149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Estado dos Sistemas de Educação e Qualificações na Zâmbia antes de 2017: Regulamentos</a:t>
            </a:r>
            <a:endParaRPr lang="pt-PT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71000C3-42FF-8C03-7C32-21A3F9D1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70449"/>
              </p:ext>
            </p:extLst>
          </p:nvPr>
        </p:nvGraphicFramePr>
        <p:xfrm>
          <a:off x="928254" y="954106"/>
          <a:ext cx="10764981" cy="607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346">
                  <a:extLst>
                    <a:ext uri="{9D8B030D-6E8A-4147-A177-3AD203B41FA5}">
                      <a16:colId xmlns:a16="http://schemas.microsoft.com/office/drawing/2014/main" val="1092105442"/>
                    </a:ext>
                  </a:extLst>
                </a:gridCol>
                <a:gridCol w="3863151">
                  <a:extLst>
                    <a:ext uri="{9D8B030D-6E8A-4147-A177-3AD203B41FA5}">
                      <a16:colId xmlns:a16="http://schemas.microsoft.com/office/drawing/2014/main" val="508513624"/>
                    </a:ext>
                  </a:extLst>
                </a:gridCol>
                <a:gridCol w="5911484">
                  <a:extLst>
                    <a:ext uri="{9D8B030D-6E8A-4147-A177-3AD203B41FA5}">
                      <a16:colId xmlns:a16="http://schemas.microsoft.com/office/drawing/2014/main" val="1847648750"/>
                    </a:ext>
                  </a:extLst>
                </a:gridCol>
              </a:tblGrid>
              <a:tr h="194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b="1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Ano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b="1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Política ou ato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b="1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Resultado previsto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774435"/>
                  </a:ext>
                </a:extLst>
              </a:tr>
              <a:tr h="194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1965 </a:t>
                      </a:r>
                      <a:endParaRPr lang="pt-PT" sz="1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da Universidade da Zâmbia</a:t>
                      </a:r>
                      <a:endParaRPr lang="pt-PT" sz="1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Criou a primeira universidade </a:t>
                      </a:r>
                      <a:endParaRPr lang="pt-PT" sz="1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487630"/>
                  </a:ext>
                </a:extLst>
              </a:tr>
              <a:tr h="113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1966 a 1977</a:t>
                      </a:r>
                      <a:endParaRPr lang="pt-PT" sz="1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>
                          <a:effectLst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sz="1200" kern="0" noProof="0" dirty="0">
                          <a:latin typeface="Times New Roman" panose="02020603050405020304" pitchFamily="18" charset="0"/>
                        </a:rPr>
                        <a:t>Lei da Educação</a:t>
                      </a:r>
                      <a:r>
                        <a:rPr lang="pt-PT" sz="1100" kern="100" noProof="0" dirty="0">
                          <a:latin typeface="Aptos" panose="020B0004020202020204" pitchFamily="34" charset="0"/>
                        </a:rPr>
                        <a:t> e </a:t>
                      </a:r>
                      <a:r>
                        <a:rPr lang="pt-PT" sz="1200" kern="0" noProof="0" dirty="0">
                          <a:latin typeface="Times New Roman" panose="02020603050405020304" pitchFamily="18" charset="0"/>
                        </a:rPr>
                        <a:t>Reformas Educativas</a:t>
                      </a:r>
                      <a:endParaRPr lang="pt-PT" sz="1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Acesso aberto a instituições de formação primária, secundária e profissional  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2464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1983 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do Conselho de Exames da Zâmbia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Criou o Conselho de Exames da Zâmbia para executar e regular exames locais e conceder certificados para programas primários, secundários e profissionais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36667"/>
                  </a:ext>
                </a:extLst>
              </a:tr>
              <a:tr h="1988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1987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nº 19 da Universidade de Copperbelt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Criou a Universidade Copperbelt 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071025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1992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das Universidades nº 26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 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 Foco na política de aprendizagem 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Revogados os atos da CBU e da UNZA 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Criação e regulamentação das duas universidades públicas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Registo de universidades privadas e organismos de exame estrangeiros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Preocupações com a qualidade e a participação das partes interessadas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54471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1996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Educar a nossa futura política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Abordar questões de qualidade e relevância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Proposta de um organismo de garantia da qualidade para o ensino superior 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786208"/>
                  </a:ext>
                </a:extLst>
              </a:tr>
              <a:tr h="669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1998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nº 11, de 2005, relativa ao ensino técnico, à formação profissional e ao empreendedorismo (alteração)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Estabeleceu a Educação Técnica, Formação Profissional e Empreendedorismo (TEVETA) como uma Instituição para desenvolver currículos, regular normas, realizar exames nacionais e conceder qualificações no setor de EFTP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470600"/>
                  </a:ext>
                </a:extLst>
              </a:tr>
              <a:tr h="797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1997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de Enfermagem e Parteiras, 1997</a:t>
                      </a:r>
                      <a:endParaRPr lang="pt-PT" sz="1200" kern="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>
                          <a:solidFill>
                            <a:schemeClr val="dk1"/>
                          </a:solidFill>
                        </a:rPr>
                        <a:t>Estabeleceu o Conselho de Enfermagem da Zâmbia para </a:t>
                      </a:r>
                      <a:r>
                        <a:rPr lang="pt-PT" noProof="0" dirty="0"/>
                        <a:t>desenvolver currículo, regular padrões, realizar exames nacionais e conceder qualificações para Enfermeiros</a:t>
                      </a:r>
                      <a:endParaRPr lang="pt-PT" sz="1200" kern="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162067"/>
                  </a:ext>
                </a:extLst>
              </a:tr>
              <a:tr h="7974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1999</a:t>
                      </a:r>
                      <a:endParaRPr lang="pt-PT" sz="1200" kern="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Universitária nº 11</a:t>
                      </a:r>
                      <a:endParaRPr lang="pt-PT" sz="1200" kern="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Revogada a Lei das Universidades de 1992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871218"/>
                  </a:ext>
                </a:extLst>
              </a:tr>
              <a:tr h="60064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2003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2008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200</a:t>
                      </a:r>
                      <a:endParaRPr lang="pt-PT" sz="1200" kern="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do Instituto de Aquisição e Fornecimento da Zâmbia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do Instituto de Marketing da Zâmbia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relativa à instituição de revisores oficiais de contas da Zâmbia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1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>
                          <a:solidFill>
                            <a:schemeClr val="dk1"/>
                          </a:solidFill>
                        </a:rPr>
                        <a:t>Organismos profissionais estabelecidos em Marketing, Compras e Abastecimento e Contabilistas para </a:t>
                      </a:r>
                      <a:r>
                        <a:rPr lang="pt-PT" noProof="0" dirty="0"/>
                        <a:t>desenvolver currículos, regular a prática profissional, conduzir formação e exames e conceder qualificações em suas profissões</a:t>
                      </a:r>
                      <a:endParaRPr lang="pt-PT" sz="1100" kern="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187390"/>
                  </a:ext>
                </a:extLst>
              </a:tr>
              <a:tr h="600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2011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da Educação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Criação e regulamentação das universidades mais públicas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Registo e regulamentação das universidades privadas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Abordar as normas e a qualidade da educação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84854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2011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Leia da Autoridade de Qualificações da Zâmbia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Desenvolvimento do QNQ para fornecer normas de qualificação e uma instituição para coordenar o quadro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84751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2013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Lei relativa às Autoridades do Ensino Superior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defRPr sz="1200" kern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defRPr>
                      </a:pPr>
                      <a:r>
                        <a:rPr lang="pt-PT" noProof="0" dirty="0"/>
                        <a:t>Desenvolveu uma Autoridade para Registar Instituições de Ensino Superior (IES) e Acreditar os Programas de Aprendizagem entre IES</a:t>
                      </a:r>
                      <a:endParaRPr lang="pt-PT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65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8EAB72-54CB-1B7F-BA38-0CD1F4B57EC0}"/>
              </a:ext>
            </a:extLst>
          </p:cNvPr>
          <p:cNvSpPr txBox="1"/>
          <p:nvPr/>
        </p:nvSpPr>
        <p:spPr>
          <a:xfrm>
            <a:off x="2187278" y="-2"/>
            <a:ext cx="914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/>
              <a:t>Estado dos Sistemas de Educação e Qualificações na Zâmbia antes de 2017: Percursos de acesso e aprendizagem e mobilidade</a:t>
            </a:r>
            <a:endParaRPr lang="pt-PT" sz="2800" noProof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5680580-3B50-B71E-EED0-49AF14B83548}"/>
              </a:ext>
            </a:extLst>
          </p:cNvPr>
          <p:cNvGrpSpPr/>
          <p:nvPr/>
        </p:nvGrpSpPr>
        <p:grpSpPr>
          <a:xfrm>
            <a:off x="261256" y="1326605"/>
            <a:ext cx="11813681" cy="5363443"/>
            <a:chOff x="261256" y="1326605"/>
            <a:chExt cx="11813681" cy="53634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49C06C-F26C-F4D9-CE10-58D5D7F8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766" y="1326605"/>
              <a:ext cx="5562171" cy="53634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D531F0-3F18-1EB2-90AC-DFB174BF45C5}"/>
                </a:ext>
              </a:extLst>
            </p:cNvPr>
            <p:cNvSpPr txBox="1"/>
            <p:nvPr/>
          </p:nvSpPr>
          <p:spPr>
            <a:xfrm>
              <a:off x="261256" y="1652252"/>
              <a:ext cx="6251510" cy="4770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>
                  <a:latin typeface="Times New Roman" panose="02020603050405020304" pitchFamily="18" charset="0"/>
                </a:defRPr>
              </a:pPr>
              <a:r>
                <a:rPr lang="pt-PT" sz="1600" noProof="0" dirty="0"/>
                <a:t>No período pré-</a:t>
              </a:r>
              <a:r>
                <a:rPr lang="pt-PT" sz="1600" noProof="0" dirty="0" err="1"/>
                <a:t>ZQA</a:t>
              </a:r>
              <a:r>
                <a:rPr lang="pt-PT" sz="1600" noProof="0" dirty="0"/>
                <a:t>, os regulamentos e as políticas promoveram o acesso à educação em todos os níveis de ensino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sz="1600" noProof="0" dirty="0">
                <a:latin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>
                  <a:latin typeface="Times New Roman" panose="02020603050405020304" pitchFamily="18" charset="0"/>
                </a:defRPr>
              </a:pPr>
              <a:r>
                <a:rPr lang="pt-PT" sz="1600" noProof="0" dirty="0"/>
                <a:t>A expansão da educação e da formação resultou na diversidade do número de instituições a todos os níveis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sz="1600" noProof="0" dirty="0">
                <a:latin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>
                  <a:latin typeface="Times New Roman" panose="02020603050405020304" pitchFamily="18" charset="0"/>
                </a:defRPr>
              </a:pPr>
              <a:r>
                <a:rPr lang="pt-PT" sz="1600" noProof="0" dirty="0"/>
                <a:t>Organismos estrangeiros que concedem qualificações de ensino superior no mercado da Zâmbia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sz="1600" noProof="0" dirty="0">
                <a:latin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>
                  <a:latin typeface="Times New Roman" panose="02020603050405020304" pitchFamily="18" charset="0"/>
                </a:defRPr>
              </a:pPr>
              <a:r>
                <a:rPr lang="pt-PT" sz="1600" noProof="0" dirty="0"/>
                <a:t>Houve percursos de aprendizagem desde o ensino primário e secundário até várias formas de ensino superior. Portanto, muitos alunos alcançaram a progressão do ensino geral para o ensino superior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sz="1600" noProof="0" dirty="0">
                <a:latin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>
                  <a:latin typeface="Times New Roman" panose="02020603050405020304" pitchFamily="18" charset="0"/>
                </a:defRPr>
              </a:pPr>
              <a:r>
                <a:rPr lang="pt-PT" sz="1600" noProof="0" dirty="0"/>
                <a:t>Não reconhecimento de qualificações do ensino profissional e profissional por instituições de ensino superior, como universidades. Não reconhecimento da aprendizagem prévia.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sz="1600" noProof="0" dirty="0">
                <a:latin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>
                  <a:latin typeface="Times New Roman" panose="02020603050405020304" pitchFamily="18" charset="0"/>
                </a:defRPr>
              </a:pPr>
              <a:r>
                <a:rPr lang="pt-PT" sz="1600" noProof="0" dirty="0"/>
                <a:t>Os diplomados do ensino profissional e profissional foram tratados ao mesmo nível que os que abandonaram o ensino secundário nas 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88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8EAB72-54CB-1B7F-BA38-0CD1F4B57EC0}"/>
              </a:ext>
            </a:extLst>
          </p:cNvPr>
          <p:cNvSpPr txBox="1"/>
          <p:nvPr/>
        </p:nvSpPr>
        <p:spPr>
          <a:xfrm>
            <a:off x="1737836" y="-1"/>
            <a:ext cx="914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/>
              <a:t>Estado dos Sistemas de Educação e Qualificações na Zâmbia antes de 2017: Garantia da qualidade</a:t>
            </a:r>
            <a:endParaRPr lang="pt-PT" sz="2800" noProof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EFE64-FB93-DA97-BBE5-F784F1881B51}"/>
              </a:ext>
            </a:extLst>
          </p:cNvPr>
          <p:cNvSpPr txBox="1"/>
          <p:nvPr/>
        </p:nvSpPr>
        <p:spPr>
          <a:xfrm>
            <a:off x="5305444" y="1500854"/>
            <a:ext cx="59583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kern="10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sz="1600" noProof="0" dirty="0">
                <a:effectLst/>
              </a:rPr>
              <a:t>Os regulamentos instituíram os organismos reguladores e de exame </a:t>
            </a:r>
            <a:r>
              <a:rPr lang="pt-PT" sz="1600" noProof="0" dirty="0"/>
              <a:t>para </a:t>
            </a:r>
            <a:r>
              <a:rPr lang="pt-PT" sz="1600" noProof="0" dirty="0">
                <a:effectLst/>
              </a:rPr>
              <a:t>os exames do ensino geral , o</a:t>
            </a:r>
            <a:r>
              <a:rPr lang="pt-PT" sz="1600" noProof="0" dirty="0"/>
              <a:t> </a:t>
            </a:r>
            <a:r>
              <a:rPr lang="pt-PT" sz="1600" noProof="0" dirty="0">
                <a:effectLst/>
              </a:rPr>
              <a:t>EFTP e os programas e qualificações profissionais</a:t>
            </a:r>
            <a:r>
              <a:rPr lang="pt-PT" sz="1600" noProof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kern="100" noProof="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kern="10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sz="1600" noProof="0" dirty="0"/>
              <a:t>Os </a:t>
            </a:r>
            <a:r>
              <a:rPr lang="pt-PT" sz="1600" noProof="0" dirty="0">
                <a:effectLst/>
              </a:rPr>
              <a:t>Estados-Membros (públicos </a:t>
            </a:r>
            <a:r>
              <a:rPr lang="pt-PT" sz="1600" noProof="0" dirty="0"/>
              <a:t>e privados)</a:t>
            </a:r>
            <a:r>
              <a:rPr lang="pt-PT" sz="1600" noProof="0" dirty="0">
                <a:effectLst/>
              </a:rPr>
              <a:t> autorregularam-se através de  normas internas e sistemas de garantia da qualidade.</a:t>
            </a:r>
          </a:p>
          <a:p>
            <a:endParaRPr lang="pt-PT" sz="1600" kern="100" noProof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Aptos" panose="020B0004020202020204" pitchFamily="34" charset="0"/>
              </a:defRPr>
            </a:pPr>
            <a:r>
              <a:rPr lang="pt-PT" sz="1600" noProof="0" dirty="0"/>
              <a:t>Os </a:t>
            </a:r>
            <a:r>
              <a:rPr lang="pt-PT" sz="1600" noProof="0" dirty="0">
                <a:effectLst/>
              </a:rPr>
              <a:t>organismos de atribuição de qualificações públicas que operam no mercado zambiano utilizaram normas e sistemas de garantia da qualidade praticados no seu país de origem.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noProof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>
                <a:effectLst/>
                <a:latin typeface="Times New Roman" panose="02020603050405020304" pitchFamily="18" charset="0"/>
                <a:ea typeface="Aptos" panose="020B0004020202020204" pitchFamily="34" charset="0"/>
              </a:defRPr>
            </a:pPr>
            <a:r>
              <a:rPr lang="pt-PT" sz="1600" noProof="0" dirty="0"/>
              <a:t>Por conseguinte, as normas de qualificação e de garantia da qualidade não eram uniformes devido à falta de um sistema nacional de qualificações ou de um organismo criado para fornecer normas nacionais.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noProof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Aptos" panose="020B0004020202020204" pitchFamily="34" charset="0"/>
              </a:defRPr>
            </a:pPr>
            <a:r>
              <a:rPr lang="pt-PT" sz="1600" noProof="0" dirty="0">
                <a:effectLst/>
              </a:rPr>
              <a:t>Empregadores e organismos estrangeiros reconheceram qualificações zambianas de instituições públicas com base na confiança </a:t>
            </a:r>
            <a:r>
              <a:rPr lang="pt-PT" sz="1600" noProof="0" dirty="0"/>
              <a:t>nos sistemas de garantia de qualidade do governo. </a:t>
            </a:r>
            <a:endParaRPr lang="pt-PT" sz="1600" noProof="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02763-6657-8762-B1B7-4E806307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5487">
            <a:off x="639158" y="1644499"/>
            <a:ext cx="4322618" cy="44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05EA7-922F-AEC2-03C5-A47D2650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127" y="1309520"/>
            <a:ext cx="5984703" cy="52291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defRPr kern="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QNQ foi estabelecido como um conjunto transparente e harmonizado de normas para reconhecer todas as qualificações concedidas na Zâmbia e aqueles obtidos em países estrangeiros. </a:t>
            </a:r>
          </a:p>
          <a:p>
            <a:pPr>
              <a:lnSpc>
                <a:spcPct val="150000"/>
              </a:lnSpc>
              <a:defRPr kern="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Todas as instituições que concedem qualificações na Zâmbia alinharam as suas qualificações com o QNQ, o que criou percursos de aprendizagem para os titulares de EFTP e de qualificações profissionais nas qualificações das instituições de ensino superior</a:t>
            </a:r>
          </a:p>
          <a:p>
            <a:pPr>
              <a:lnSpc>
                <a:spcPct val="150000"/>
              </a:lnSpc>
              <a:defRPr kern="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QNQ permitiu o reconhecimento justo e transparente de qualificações de instituições privadas zambianas (especialmente universidades) por empregadores e instituições em países estrangeiros. </a:t>
            </a:r>
          </a:p>
          <a:p>
            <a:pPr>
              <a:lnSpc>
                <a:spcPct val="150000"/>
              </a:lnSpc>
              <a:defRPr kern="10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noProof="0" dirty="0"/>
              <a:t>O QNQ promoveu o reconhecimento da aprendizagem prévia e das qualificações e criou percursos que melhoraram a progressão, a mobilidade dos aprendentes e a aprendizagem ao longo da vida.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95D33-F814-63A5-B0B3-0DC12BC57188}"/>
              </a:ext>
            </a:extLst>
          </p:cNvPr>
          <p:cNvSpPr txBox="1"/>
          <p:nvPr/>
        </p:nvSpPr>
        <p:spPr>
          <a:xfrm>
            <a:off x="2329150" y="-1"/>
            <a:ext cx="855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/>
              <a:t>Impacto do QNQ no acesso, percursos de aprendizagem e mobilidade</a:t>
            </a:r>
            <a:endParaRPr lang="pt-PT" sz="2800" noProof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10A6B-F5CE-59B8-0335-8DB8919A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485911"/>
            <a:ext cx="5121084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05EA7-922F-AEC2-03C5-A47D2650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688" y="1492470"/>
            <a:ext cx="6107545" cy="44669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QNQ harmonizou e integrou as normas e a garantia da qualidade no país.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Estabeleceu um conjunto transparente de normas de qualificação que todas as partes interessadas do setor da educação, tanto locais como estrangeiras, foram mandatadas para seguir na Zâmbia.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QNQ definiu claramente as normas e os parâmetros de garantia da qualidade que as autoridades reguladoras do ensino geral, do EFTP e do ensino superior devem aplicar e fazer cumprir.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Reforço da integridade das qualificações das instituições (públicas e privadas) que cumprem as normas e os parâmetros de garantia da qualidade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Não reconhecimento e descontinuação de programas de aprendizagem que não cumpram a Norma e Garantia de Qualidade.</a:t>
            </a:r>
            <a:endParaRPr lang="pt-PT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4D09B-1E5E-426D-60DB-D8D39E706D79}"/>
              </a:ext>
            </a:extLst>
          </p:cNvPr>
          <p:cNvSpPr txBox="1"/>
          <p:nvPr/>
        </p:nvSpPr>
        <p:spPr>
          <a:xfrm>
            <a:off x="2329150" y="223583"/>
            <a:ext cx="8557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/>
              <a:t>Impacto do QNQ na garantia da qualidade</a:t>
            </a:r>
            <a:endParaRPr lang="pt-PT" sz="2800" noProof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old medal with blue ribbons  Description automatically generated">
            <a:extLst>
              <a:ext uri="{FF2B5EF4-FFF2-40B4-BE49-F238E27FC236}">
                <a16:creationId xmlns:a16="http://schemas.microsoft.com/office/drawing/2014/main" id="{48A3E6E7-FBB6-1886-DCC2-6C329590B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39" y="970386"/>
            <a:ext cx="4156634" cy="58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9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05EA7-922F-AEC2-03C5-A47D2650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8706" y="2220946"/>
            <a:ext cx="5105400" cy="34073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800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facilitado da Política Nacional de Reconhecimento da Aprendizagem Prévia (RPL) e do Sistema de Acumulação e Transferência de Créditos (CATS), que promovem a progressão, a inclusão e a aprendizagem ao longo da vida dos aprendentes.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PT" sz="1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CATS permitiu a transferência de estudantes de uma IES para outra na Zâmbia devido a várias razões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3EA455-C311-57A4-72C8-2841778F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58" y="1876808"/>
            <a:ext cx="5902162" cy="3954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49174-2FE6-DF98-A86B-79E3F3CB588A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Impacto do QNQ no reconhecimento da aprendizagem prévia e da aprendizagem ao longo da vida</a:t>
            </a:r>
            <a:endParaRPr lang="pt-PT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4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9C4CF-5E4D-FF10-54C3-8A2DB094C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90" y="1300781"/>
            <a:ext cx="4829897" cy="4788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88D7BF-3F1E-C6DC-1B46-3958C39E8835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Impacto do QNQ na mobilidade e portabilidade das qualificações zambianas</a:t>
            </a:r>
            <a:endParaRPr lang="pt-PT" sz="2800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2766F0D-D99B-F067-8909-9E89A413A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35176"/>
            <a:ext cx="5608320" cy="50672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QNQ facilitou a portabilidade e a mobilidade das qualificações da Zâmbia para o resto do mundo.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Criou um conjunto consistente de normas através das quais as qualificações zambianas podem ser medidas e reconhecidas internacionalmente.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P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QNQ incutiu confiança nas autoridades estrangeiras competentes no tratamento do reconhecimento das qualificações zambianas que foram objeto de um processo de garantia da qualidade e estão registadas no quadro. </a:t>
            </a:r>
            <a:endParaRPr lang="pt-P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" y="0"/>
            <a:ext cx="2769450" cy="1101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DDD6D-0DEB-D398-6A25-5F9205BA5DB7}"/>
              </a:ext>
            </a:extLst>
          </p:cNvPr>
          <p:cNvSpPr txBox="1"/>
          <p:nvPr/>
        </p:nvSpPr>
        <p:spPr>
          <a:xfrm>
            <a:off x="2166397" y="199014"/>
            <a:ext cx="802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Apresentação</a:t>
            </a:r>
            <a:endParaRPr lang="pt-PT" sz="36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5278D9D-B0B0-86A9-F9A1-9BF148E186EF}"/>
              </a:ext>
            </a:extLst>
          </p:cNvPr>
          <p:cNvSpPr txBox="1">
            <a:spLocks/>
          </p:cNvSpPr>
          <p:nvPr/>
        </p:nvSpPr>
        <p:spPr>
          <a:xfrm>
            <a:off x="2144834" y="1300303"/>
            <a:ext cx="8489007" cy="525591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all" baseline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77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438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8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15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1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033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75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Breve resumo sobre a Zâmbia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Cronologia do ZAQA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Contexto e fundamentação do estudo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Objetivos do QNQ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Teorias Âncoras para o Estudo sobre o QNQ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Questões de investigação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Objectivos da investigação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Metodologia de investigação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Constatações 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Estado da educação antes do QNQ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Impacto do QNQ na educação, na formação e no emprego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Compreensão das partes interessadas e perceção do QNQ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Limitações da investigação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 sz="200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  Recomendação e caminho a seguir</a:t>
            </a:r>
            <a:endParaRPr lang="pt-PT" sz="1600" cap="none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1A4E6-C29E-39E1-D20B-B8E32CF1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902035"/>
            <a:ext cx="798244" cy="955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F0F4E-8615-2528-90A4-B261FE24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945090" y="-1"/>
            <a:ext cx="1246909" cy="16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392C9-0B25-FDC3-01B6-8FF7E4BF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194473" y="-1"/>
            <a:ext cx="997527" cy="1326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A788B-216B-1A52-F789-A41E35D7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95CFC393-C061-8680-80CE-0EEE797B210D}"/>
              </a:ext>
            </a:extLst>
          </p:cNvPr>
          <p:cNvSpPr/>
          <p:nvPr/>
        </p:nvSpPr>
        <p:spPr>
          <a:xfrm rot="5400000">
            <a:off x="9051521" y="1733081"/>
            <a:ext cx="74126" cy="639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37EA4F-0D22-F21E-6B45-3CD9DCFE535B}"/>
              </a:ext>
            </a:extLst>
          </p:cNvPr>
          <p:cNvGrpSpPr/>
          <p:nvPr/>
        </p:nvGrpSpPr>
        <p:grpSpPr>
          <a:xfrm>
            <a:off x="9056633" y="3568070"/>
            <a:ext cx="2598868" cy="184666"/>
            <a:chOff x="7780809" y="439953"/>
            <a:chExt cx="2598868" cy="18466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C01F09-E295-79D7-0603-92A7BECC9CBA}"/>
                </a:ext>
              </a:extLst>
            </p:cNvPr>
            <p:cNvSpPr txBox="1"/>
            <p:nvPr/>
          </p:nvSpPr>
          <p:spPr>
            <a:xfrm>
              <a:off x="8114709" y="439953"/>
              <a:ext cx="2264968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600"/>
                </a:spcBef>
              </a:pPr>
              <a:endParaRPr sz="1200">
                <a:latin typeface="Georgia Pro Light" panose="02040302050405020303" pitchFamily="18" charset="0"/>
              </a:endParaRPr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E714C130-F61A-F541-0624-D1C58658E6CD}"/>
                </a:ext>
              </a:extLst>
            </p:cNvPr>
            <p:cNvSpPr/>
            <p:nvPr/>
          </p:nvSpPr>
          <p:spPr>
            <a:xfrm rot="5400000">
              <a:off x="7775697" y="538579"/>
              <a:ext cx="74126" cy="6390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DB4957-7D9B-E6DA-A8AC-C8FDE10814EE}"/>
              </a:ext>
            </a:extLst>
          </p:cNvPr>
          <p:cNvGrpSpPr/>
          <p:nvPr/>
        </p:nvGrpSpPr>
        <p:grpSpPr>
          <a:xfrm>
            <a:off x="9056633" y="5501685"/>
            <a:ext cx="2598868" cy="446276"/>
            <a:chOff x="7780809" y="439953"/>
            <a:chExt cx="2598868" cy="44627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46CB60-4C4C-95C1-E7C3-CC65E443B012}"/>
                </a:ext>
              </a:extLst>
            </p:cNvPr>
            <p:cNvSpPr txBox="1"/>
            <p:nvPr/>
          </p:nvSpPr>
          <p:spPr>
            <a:xfrm>
              <a:off x="8114709" y="439953"/>
              <a:ext cx="2264968" cy="44627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600"/>
                </a:spcBef>
              </a:pPr>
              <a:endParaRPr sz="1200" b="1">
                <a:latin typeface="Georgia" panose="02040502050405020303" pitchFamily="18" charset="0"/>
              </a:endParaRPr>
            </a:p>
            <a:p>
              <a:pPr>
                <a:spcBef>
                  <a:spcPts val="600"/>
                </a:spcBef>
                <a:defRPr sz="1200">
                  <a:latin typeface="Georgia Pro Light" panose="02040302050405020303" pitchFamily="18" charset="0"/>
                </a:defRPr>
              </a:pPr>
              <a:r>
                <a:t>.</a:t>
              </a:r>
              <a:endParaRPr sz="1200">
                <a:latin typeface="Georgia Pro Light" panose="02040302050405020303" pitchFamily="18" charset="0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4930DF4C-A2F1-10AB-EE9E-F8FA7E7D8ADD}"/>
                </a:ext>
              </a:extLst>
            </p:cNvPr>
            <p:cNvSpPr/>
            <p:nvPr/>
          </p:nvSpPr>
          <p:spPr>
            <a:xfrm rot="5400000">
              <a:off x="7775697" y="538579"/>
              <a:ext cx="74126" cy="6390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70C1DB1-9F29-DC7B-FFE7-9BDA08047297}"/>
              </a:ext>
            </a:extLst>
          </p:cNvPr>
          <p:cNvSpPr/>
          <p:nvPr/>
        </p:nvSpPr>
        <p:spPr>
          <a:xfrm rot="16200000" flipH="1">
            <a:off x="2716678" y="1733081"/>
            <a:ext cx="74126" cy="639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35F1711-57F6-0F70-8BB6-5B1C2382F107}"/>
              </a:ext>
            </a:extLst>
          </p:cNvPr>
          <p:cNvSpPr/>
          <p:nvPr/>
        </p:nvSpPr>
        <p:spPr>
          <a:xfrm rot="16200000" flipH="1">
            <a:off x="2716678" y="3666696"/>
            <a:ext cx="74126" cy="639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EC50DCE-4A96-668F-4CFF-A0ED8331CAD3}"/>
              </a:ext>
            </a:extLst>
          </p:cNvPr>
          <p:cNvSpPr/>
          <p:nvPr/>
        </p:nvSpPr>
        <p:spPr>
          <a:xfrm rot="16200000" flipH="1">
            <a:off x="2716678" y="5600311"/>
            <a:ext cx="74126" cy="639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Shape 3690">
            <a:extLst>
              <a:ext uri="{FF2B5EF4-FFF2-40B4-BE49-F238E27FC236}">
                <a16:creationId xmlns:a16="http://schemas.microsoft.com/office/drawing/2014/main" id="{AB0CB626-F67F-2FE8-F90C-E1BB78D97DB3}"/>
              </a:ext>
            </a:extLst>
          </p:cNvPr>
          <p:cNvSpPr/>
          <p:nvPr/>
        </p:nvSpPr>
        <p:spPr>
          <a:xfrm>
            <a:off x="7314176" y="4611737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CD4009-A893-86F3-C1B8-81394615814B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t>Compreensão do QNQ pelas partes interessadas e sua perceção do seu impacto</a:t>
            </a:r>
            <a:endParaRPr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Shape 3690">
            <a:extLst>
              <a:ext uri="{FF2B5EF4-FFF2-40B4-BE49-F238E27FC236}">
                <a16:creationId xmlns:a16="http://schemas.microsoft.com/office/drawing/2014/main" id="{D8D84099-9DB8-A922-3963-F42EAA8E168E}"/>
              </a:ext>
            </a:extLst>
          </p:cNvPr>
          <p:cNvSpPr/>
          <p:nvPr/>
        </p:nvSpPr>
        <p:spPr>
          <a:xfrm>
            <a:off x="4256168" y="4489776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Shape 3690">
            <a:extLst>
              <a:ext uri="{FF2B5EF4-FFF2-40B4-BE49-F238E27FC236}">
                <a16:creationId xmlns:a16="http://schemas.microsoft.com/office/drawing/2014/main" id="{7CA4FE75-213B-8E19-E821-D441FB0E11E5}"/>
              </a:ext>
            </a:extLst>
          </p:cNvPr>
          <p:cNvSpPr/>
          <p:nvPr/>
        </p:nvSpPr>
        <p:spPr>
          <a:xfrm>
            <a:off x="5793319" y="2082452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Shape 3690">
            <a:extLst>
              <a:ext uri="{FF2B5EF4-FFF2-40B4-BE49-F238E27FC236}">
                <a16:creationId xmlns:a16="http://schemas.microsoft.com/office/drawing/2014/main" id="{986BDAF1-69C4-0792-E640-210586042C23}"/>
              </a:ext>
            </a:extLst>
          </p:cNvPr>
          <p:cNvSpPr/>
          <p:nvPr/>
        </p:nvSpPr>
        <p:spPr>
          <a:xfrm>
            <a:off x="5762933" y="5392603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Shape 3690">
            <a:extLst>
              <a:ext uri="{FF2B5EF4-FFF2-40B4-BE49-F238E27FC236}">
                <a16:creationId xmlns:a16="http://schemas.microsoft.com/office/drawing/2014/main" id="{B2F4F143-4299-A7E4-9919-9A22B831117A}"/>
              </a:ext>
            </a:extLst>
          </p:cNvPr>
          <p:cNvSpPr/>
          <p:nvPr/>
        </p:nvSpPr>
        <p:spPr>
          <a:xfrm>
            <a:off x="7263574" y="2885843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Shape 3690">
            <a:extLst>
              <a:ext uri="{FF2B5EF4-FFF2-40B4-BE49-F238E27FC236}">
                <a16:creationId xmlns:a16="http://schemas.microsoft.com/office/drawing/2014/main" id="{78FEF6E6-6784-5ACC-4EF5-E9093C06B75D}"/>
              </a:ext>
            </a:extLst>
          </p:cNvPr>
          <p:cNvSpPr/>
          <p:nvPr/>
        </p:nvSpPr>
        <p:spPr>
          <a:xfrm>
            <a:off x="4309007" y="2986230"/>
            <a:ext cx="406003" cy="332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8D41DC9-517D-F035-2607-1BE94D6B5EC8}"/>
              </a:ext>
            </a:extLst>
          </p:cNvPr>
          <p:cNvGrpSpPr/>
          <p:nvPr/>
        </p:nvGrpSpPr>
        <p:grpSpPr>
          <a:xfrm>
            <a:off x="539409" y="1224307"/>
            <a:ext cx="11331684" cy="5046289"/>
            <a:chOff x="539409" y="1224307"/>
            <a:chExt cx="11331684" cy="504628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F51CE7-8E14-64AB-641E-B3D9EB2B1B24}"/>
                </a:ext>
              </a:extLst>
            </p:cNvPr>
            <p:cNvSpPr txBox="1"/>
            <p:nvPr/>
          </p:nvSpPr>
          <p:spPr>
            <a:xfrm flipH="1">
              <a:off x="620194" y="1625639"/>
              <a:ext cx="3525549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pt-PT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maioria das partes interessadas </a:t>
              </a:r>
              <a:r>
                <a:rPr lang="pt-PT" sz="14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compreende de forma abrangente o QNQ </a:t>
              </a:r>
              <a:r>
                <a:rPr lang="pt-PT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o seu papel. Consideram vagamente que se trata de um instrumento utilizado para classificar as qualificações</a:t>
              </a:r>
              <a:r>
                <a:rPr lang="pt-PT" sz="1400" noProof="0" dirty="0">
                  <a:latin typeface="Georgia Pro Light" panose="02040302050405020303" pitchFamily="18" charset="0"/>
                </a:rPr>
                <a:t>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E13A4A-7F13-7E92-0E06-9C298C40B8C9}"/>
                </a:ext>
              </a:extLst>
            </p:cNvPr>
            <p:cNvSpPr txBox="1"/>
            <p:nvPr/>
          </p:nvSpPr>
          <p:spPr>
            <a:xfrm flipH="1">
              <a:off x="7902994" y="5193378"/>
              <a:ext cx="3392106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endParaRPr lang="pt-PT" sz="1400" b="1" noProof="0" dirty="0">
                <a:latin typeface="Georgia" panose="02040502050405020303" pitchFamily="18" charset="0"/>
              </a:endParaRPr>
            </a:p>
            <a:p>
              <a:pPr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pt-PT" sz="1400" b="1" noProof="0" dirty="0"/>
                <a:t>A gestão das instituições de ensino e formação indicou que o QNQ afetou as políticas de inscrição </a:t>
              </a:r>
              <a:r>
                <a:rPr lang="pt-PT" sz="1400" noProof="0" dirty="0"/>
                <a:t>através da promoção do Reconhecimento da Aprendizagem Prévia</a:t>
              </a:r>
              <a:endParaRPr lang="pt-PT" sz="1400" noProof="0" dirty="0">
                <a:latin typeface="Georgia Pro Light" panose="02040302050405020303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801115-4EEE-663A-F786-2EA37E38F5DF}"/>
                </a:ext>
              </a:extLst>
            </p:cNvPr>
            <p:cNvGrpSpPr/>
            <p:nvPr/>
          </p:nvGrpSpPr>
          <p:grpSpPr>
            <a:xfrm>
              <a:off x="3785598" y="1569663"/>
              <a:ext cx="4271128" cy="4627756"/>
              <a:chOff x="3425072" y="535850"/>
              <a:chExt cx="5341857" cy="5787888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D4AB5F81-AE3B-AE00-5E17-3224A11AB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365" y="535850"/>
                <a:ext cx="2771270" cy="2458664"/>
              </a:xfrm>
              <a:custGeom>
                <a:avLst/>
                <a:gdLst>
                  <a:gd name="connsiteX0" fmla="*/ 1214790 w 2430744"/>
                  <a:gd name="connsiteY0" fmla="*/ 0 h 2156551"/>
                  <a:gd name="connsiteX1" fmla="*/ 2424716 w 2430744"/>
                  <a:gd name="connsiteY1" fmla="*/ 306365 h 2156551"/>
                  <a:gd name="connsiteX2" fmla="*/ 2430744 w 2430744"/>
                  <a:gd name="connsiteY2" fmla="*/ 310027 h 2156551"/>
                  <a:gd name="connsiteX3" fmla="*/ 1977342 w 2430744"/>
                  <a:gd name="connsiteY3" fmla="*/ 1094831 h 2156551"/>
                  <a:gd name="connsiteX4" fmla="*/ 1974832 w 2430744"/>
                  <a:gd name="connsiteY4" fmla="*/ 1094831 h 2156551"/>
                  <a:gd name="connsiteX5" fmla="*/ 1482028 w 2430744"/>
                  <a:gd name="connsiteY5" fmla="*/ 1508851 h 2156551"/>
                  <a:gd name="connsiteX6" fmla="*/ 1482072 w 2430744"/>
                  <a:gd name="connsiteY6" fmla="*/ 1508851 h 2156551"/>
                  <a:gd name="connsiteX7" fmla="*/ 1482072 w 2430744"/>
                  <a:gd name="connsiteY7" fmla="*/ 2156551 h 2156551"/>
                  <a:gd name="connsiteX8" fmla="*/ 948672 w 2430744"/>
                  <a:gd name="connsiteY8" fmla="*/ 2156551 h 2156551"/>
                  <a:gd name="connsiteX9" fmla="*/ 948672 w 2430744"/>
                  <a:gd name="connsiteY9" fmla="*/ 1508851 h 2156551"/>
                  <a:gd name="connsiteX10" fmla="*/ 946176 w 2430744"/>
                  <a:gd name="connsiteY10" fmla="*/ 1508851 h 2156551"/>
                  <a:gd name="connsiteX11" fmla="*/ 453372 w 2430744"/>
                  <a:gd name="connsiteY11" fmla="*/ 1094831 h 2156551"/>
                  <a:gd name="connsiteX12" fmla="*/ 452830 w 2430744"/>
                  <a:gd name="connsiteY12" fmla="*/ 1094831 h 2156551"/>
                  <a:gd name="connsiteX13" fmla="*/ 0 w 2430744"/>
                  <a:gd name="connsiteY13" fmla="*/ 309320 h 2156551"/>
                  <a:gd name="connsiteX14" fmla="*/ 4864 w 2430744"/>
                  <a:gd name="connsiteY14" fmla="*/ 306365 h 2156551"/>
                  <a:gd name="connsiteX15" fmla="*/ 1214790 w 2430744"/>
                  <a:gd name="connsiteY15" fmla="*/ 0 h 2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0744" h="2156551">
                    <a:moveTo>
                      <a:pt x="1214790" y="0"/>
                    </a:moveTo>
                    <a:cubicBezTo>
                      <a:pt x="1652881" y="0"/>
                      <a:pt x="2065050" y="110982"/>
                      <a:pt x="2424716" y="306365"/>
                    </a:cubicBezTo>
                    <a:lnTo>
                      <a:pt x="2430744" y="310027"/>
                    </a:lnTo>
                    <a:lnTo>
                      <a:pt x="1977342" y="1094831"/>
                    </a:lnTo>
                    <a:lnTo>
                      <a:pt x="1974832" y="1094831"/>
                    </a:lnTo>
                    <a:lnTo>
                      <a:pt x="1482028" y="1508851"/>
                    </a:lnTo>
                    <a:lnTo>
                      <a:pt x="1482072" y="1508851"/>
                    </a:lnTo>
                    <a:lnTo>
                      <a:pt x="1482072" y="2156551"/>
                    </a:lnTo>
                    <a:lnTo>
                      <a:pt x="948672" y="2156551"/>
                    </a:lnTo>
                    <a:lnTo>
                      <a:pt x="948672" y="1508851"/>
                    </a:lnTo>
                    <a:lnTo>
                      <a:pt x="946176" y="1508851"/>
                    </a:lnTo>
                    <a:lnTo>
                      <a:pt x="453372" y="1094831"/>
                    </a:lnTo>
                    <a:lnTo>
                      <a:pt x="452830" y="1094831"/>
                    </a:lnTo>
                    <a:lnTo>
                      <a:pt x="0" y="309320"/>
                    </a:lnTo>
                    <a:lnTo>
                      <a:pt x="4864" y="306365"/>
                    </a:lnTo>
                    <a:cubicBezTo>
                      <a:pt x="364531" y="110982"/>
                      <a:pt x="776700" y="0"/>
                      <a:pt x="1214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F1BEE87-C011-49E0-0875-F35AB407997D}"/>
                  </a:ext>
                </a:extLst>
              </p:cNvPr>
              <p:cNvSpPr/>
              <p:nvPr/>
            </p:nvSpPr>
            <p:spPr>
              <a:xfrm>
                <a:off x="5791938" y="2256077"/>
                <a:ext cx="608125" cy="738437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Trapezoid 21">
                <a:extLst>
                  <a:ext uri="{FF2B5EF4-FFF2-40B4-BE49-F238E27FC236}">
                    <a16:creationId xmlns:a16="http://schemas.microsoft.com/office/drawing/2014/main" id="{30623369-4E89-DFCE-8C58-E853FC75F8CA}"/>
                  </a:ext>
                </a:extLst>
              </p:cNvPr>
              <p:cNvSpPr/>
              <p:nvPr/>
            </p:nvSpPr>
            <p:spPr>
              <a:xfrm rot="10800000">
                <a:off x="5227251" y="1784057"/>
                <a:ext cx="1734603" cy="472020"/>
              </a:xfrm>
              <a:prstGeom prst="trapezoid">
                <a:avLst>
                  <a:gd name="adj" fmla="val 119029"/>
                </a:avLst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 29">
                <a:extLst>
                  <a:ext uri="{FF2B5EF4-FFF2-40B4-BE49-F238E27FC236}">
                    <a16:creationId xmlns:a16="http://schemas.microsoft.com/office/drawing/2014/main" id="{5F18CEDF-5290-4679-DC6F-A4AFC04759F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0">
                <a:off x="3268770" y="1368156"/>
                <a:ext cx="2771269" cy="2458665"/>
              </a:xfrm>
              <a:custGeom>
                <a:avLst/>
                <a:gdLst>
                  <a:gd name="connsiteX0" fmla="*/ 1214790 w 2430744"/>
                  <a:gd name="connsiteY0" fmla="*/ 0 h 2156551"/>
                  <a:gd name="connsiteX1" fmla="*/ 2424716 w 2430744"/>
                  <a:gd name="connsiteY1" fmla="*/ 306365 h 2156551"/>
                  <a:gd name="connsiteX2" fmla="*/ 2430744 w 2430744"/>
                  <a:gd name="connsiteY2" fmla="*/ 310027 h 2156551"/>
                  <a:gd name="connsiteX3" fmla="*/ 1977342 w 2430744"/>
                  <a:gd name="connsiteY3" fmla="*/ 1094831 h 2156551"/>
                  <a:gd name="connsiteX4" fmla="*/ 1974832 w 2430744"/>
                  <a:gd name="connsiteY4" fmla="*/ 1094831 h 2156551"/>
                  <a:gd name="connsiteX5" fmla="*/ 1482028 w 2430744"/>
                  <a:gd name="connsiteY5" fmla="*/ 1508851 h 2156551"/>
                  <a:gd name="connsiteX6" fmla="*/ 1482072 w 2430744"/>
                  <a:gd name="connsiteY6" fmla="*/ 1508851 h 2156551"/>
                  <a:gd name="connsiteX7" fmla="*/ 1482072 w 2430744"/>
                  <a:gd name="connsiteY7" fmla="*/ 2156551 h 2156551"/>
                  <a:gd name="connsiteX8" fmla="*/ 948672 w 2430744"/>
                  <a:gd name="connsiteY8" fmla="*/ 2156551 h 2156551"/>
                  <a:gd name="connsiteX9" fmla="*/ 948672 w 2430744"/>
                  <a:gd name="connsiteY9" fmla="*/ 1508851 h 2156551"/>
                  <a:gd name="connsiteX10" fmla="*/ 946176 w 2430744"/>
                  <a:gd name="connsiteY10" fmla="*/ 1508851 h 2156551"/>
                  <a:gd name="connsiteX11" fmla="*/ 453372 w 2430744"/>
                  <a:gd name="connsiteY11" fmla="*/ 1094831 h 2156551"/>
                  <a:gd name="connsiteX12" fmla="*/ 452830 w 2430744"/>
                  <a:gd name="connsiteY12" fmla="*/ 1094831 h 2156551"/>
                  <a:gd name="connsiteX13" fmla="*/ 0 w 2430744"/>
                  <a:gd name="connsiteY13" fmla="*/ 309320 h 2156551"/>
                  <a:gd name="connsiteX14" fmla="*/ 4864 w 2430744"/>
                  <a:gd name="connsiteY14" fmla="*/ 306365 h 2156551"/>
                  <a:gd name="connsiteX15" fmla="*/ 1214790 w 2430744"/>
                  <a:gd name="connsiteY15" fmla="*/ 0 h 2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0744" h="2156551">
                    <a:moveTo>
                      <a:pt x="1214790" y="0"/>
                    </a:moveTo>
                    <a:cubicBezTo>
                      <a:pt x="1652881" y="0"/>
                      <a:pt x="2065050" y="110982"/>
                      <a:pt x="2424716" y="306365"/>
                    </a:cubicBezTo>
                    <a:lnTo>
                      <a:pt x="2430744" y="310027"/>
                    </a:lnTo>
                    <a:lnTo>
                      <a:pt x="1977342" y="1094831"/>
                    </a:lnTo>
                    <a:lnTo>
                      <a:pt x="1974832" y="1094831"/>
                    </a:lnTo>
                    <a:lnTo>
                      <a:pt x="1482028" y="1508851"/>
                    </a:lnTo>
                    <a:lnTo>
                      <a:pt x="1482072" y="1508851"/>
                    </a:lnTo>
                    <a:lnTo>
                      <a:pt x="1482072" y="2156551"/>
                    </a:lnTo>
                    <a:lnTo>
                      <a:pt x="948672" y="2156551"/>
                    </a:lnTo>
                    <a:lnTo>
                      <a:pt x="948672" y="1508851"/>
                    </a:lnTo>
                    <a:lnTo>
                      <a:pt x="946176" y="1508851"/>
                    </a:lnTo>
                    <a:lnTo>
                      <a:pt x="453372" y="1094831"/>
                    </a:lnTo>
                    <a:lnTo>
                      <a:pt x="452830" y="1094831"/>
                    </a:lnTo>
                    <a:lnTo>
                      <a:pt x="0" y="309320"/>
                    </a:lnTo>
                    <a:lnTo>
                      <a:pt x="4864" y="306365"/>
                    </a:lnTo>
                    <a:cubicBezTo>
                      <a:pt x="364531" y="110982"/>
                      <a:pt x="776700" y="0"/>
                      <a:pt x="12147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E37C005-524E-17A6-11AE-15A11C6E969B}"/>
                  </a:ext>
                </a:extLst>
              </p:cNvPr>
              <p:cNvSpPr/>
              <p:nvPr/>
            </p:nvSpPr>
            <p:spPr>
              <a:xfrm rot="18000000">
                <a:off x="5095223" y="2658326"/>
                <a:ext cx="608124" cy="738437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3727974-29D3-5C46-58BD-F2BA9BA2E8E5}"/>
                  </a:ext>
                </a:extLst>
              </p:cNvPr>
              <p:cNvSpPr/>
              <p:nvPr/>
            </p:nvSpPr>
            <p:spPr>
              <a:xfrm rot="7200000">
                <a:off x="4007115" y="2490174"/>
                <a:ext cx="1734603" cy="472021"/>
              </a:xfrm>
              <a:prstGeom prst="trapezoid">
                <a:avLst>
                  <a:gd name="adj" fmla="val 119029"/>
                </a:avLst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 34">
                <a:extLst>
                  <a:ext uri="{FF2B5EF4-FFF2-40B4-BE49-F238E27FC236}">
                    <a16:creationId xmlns:a16="http://schemas.microsoft.com/office/drawing/2014/main" id="{DEF8FEE7-5C6C-7071-FE03-5001B98B7244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268770" y="3032767"/>
                <a:ext cx="2771269" cy="2458665"/>
              </a:xfrm>
              <a:custGeom>
                <a:avLst/>
                <a:gdLst>
                  <a:gd name="connsiteX0" fmla="*/ 1214790 w 2430744"/>
                  <a:gd name="connsiteY0" fmla="*/ 0 h 2156551"/>
                  <a:gd name="connsiteX1" fmla="*/ 2424716 w 2430744"/>
                  <a:gd name="connsiteY1" fmla="*/ 306365 h 2156551"/>
                  <a:gd name="connsiteX2" fmla="*/ 2430744 w 2430744"/>
                  <a:gd name="connsiteY2" fmla="*/ 310027 h 2156551"/>
                  <a:gd name="connsiteX3" fmla="*/ 1977342 w 2430744"/>
                  <a:gd name="connsiteY3" fmla="*/ 1094831 h 2156551"/>
                  <a:gd name="connsiteX4" fmla="*/ 1974832 w 2430744"/>
                  <a:gd name="connsiteY4" fmla="*/ 1094831 h 2156551"/>
                  <a:gd name="connsiteX5" fmla="*/ 1482028 w 2430744"/>
                  <a:gd name="connsiteY5" fmla="*/ 1508851 h 2156551"/>
                  <a:gd name="connsiteX6" fmla="*/ 1482072 w 2430744"/>
                  <a:gd name="connsiteY6" fmla="*/ 1508851 h 2156551"/>
                  <a:gd name="connsiteX7" fmla="*/ 1482072 w 2430744"/>
                  <a:gd name="connsiteY7" fmla="*/ 2156551 h 2156551"/>
                  <a:gd name="connsiteX8" fmla="*/ 948672 w 2430744"/>
                  <a:gd name="connsiteY8" fmla="*/ 2156551 h 2156551"/>
                  <a:gd name="connsiteX9" fmla="*/ 948672 w 2430744"/>
                  <a:gd name="connsiteY9" fmla="*/ 1508851 h 2156551"/>
                  <a:gd name="connsiteX10" fmla="*/ 946176 w 2430744"/>
                  <a:gd name="connsiteY10" fmla="*/ 1508851 h 2156551"/>
                  <a:gd name="connsiteX11" fmla="*/ 453372 w 2430744"/>
                  <a:gd name="connsiteY11" fmla="*/ 1094831 h 2156551"/>
                  <a:gd name="connsiteX12" fmla="*/ 452830 w 2430744"/>
                  <a:gd name="connsiteY12" fmla="*/ 1094831 h 2156551"/>
                  <a:gd name="connsiteX13" fmla="*/ 0 w 2430744"/>
                  <a:gd name="connsiteY13" fmla="*/ 309320 h 2156551"/>
                  <a:gd name="connsiteX14" fmla="*/ 4864 w 2430744"/>
                  <a:gd name="connsiteY14" fmla="*/ 306365 h 2156551"/>
                  <a:gd name="connsiteX15" fmla="*/ 1214790 w 2430744"/>
                  <a:gd name="connsiteY15" fmla="*/ 0 h 2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0744" h="2156551">
                    <a:moveTo>
                      <a:pt x="1214790" y="0"/>
                    </a:moveTo>
                    <a:cubicBezTo>
                      <a:pt x="1652881" y="0"/>
                      <a:pt x="2065050" y="110982"/>
                      <a:pt x="2424716" y="306365"/>
                    </a:cubicBezTo>
                    <a:lnTo>
                      <a:pt x="2430744" y="310027"/>
                    </a:lnTo>
                    <a:lnTo>
                      <a:pt x="1977342" y="1094831"/>
                    </a:lnTo>
                    <a:lnTo>
                      <a:pt x="1974832" y="1094831"/>
                    </a:lnTo>
                    <a:lnTo>
                      <a:pt x="1482028" y="1508851"/>
                    </a:lnTo>
                    <a:lnTo>
                      <a:pt x="1482072" y="1508851"/>
                    </a:lnTo>
                    <a:lnTo>
                      <a:pt x="1482072" y="2156551"/>
                    </a:lnTo>
                    <a:lnTo>
                      <a:pt x="948672" y="2156551"/>
                    </a:lnTo>
                    <a:lnTo>
                      <a:pt x="948672" y="1508851"/>
                    </a:lnTo>
                    <a:lnTo>
                      <a:pt x="946176" y="1508851"/>
                    </a:lnTo>
                    <a:lnTo>
                      <a:pt x="453372" y="1094831"/>
                    </a:lnTo>
                    <a:lnTo>
                      <a:pt x="452830" y="1094831"/>
                    </a:lnTo>
                    <a:lnTo>
                      <a:pt x="0" y="309320"/>
                    </a:lnTo>
                    <a:lnTo>
                      <a:pt x="4864" y="306365"/>
                    </a:lnTo>
                    <a:cubicBezTo>
                      <a:pt x="364531" y="110982"/>
                      <a:pt x="776700" y="0"/>
                      <a:pt x="1214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1325BC-8A22-8047-1193-8CD7EBED0714}"/>
                  </a:ext>
                </a:extLst>
              </p:cNvPr>
              <p:cNvSpPr/>
              <p:nvPr/>
            </p:nvSpPr>
            <p:spPr>
              <a:xfrm rot="14400000">
                <a:off x="5095223" y="3462825"/>
                <a:ext cx="608124" cy="738437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06A9EC52-1461-E2BB-BB66-BCAF63176881}"/>
                  </a:ext>
                </a:extLst>
              </p:cNvPr>
              <p:cNvSpPr/>
              <p:nvPr/>
            </p:nvSpPr>
            <p:spPr>
              <a:xfrm rot="3600000">
                <a:off x="4008563" y="3899901"/>
                <a:ext cx="1734603" cy="472021"/>
              </a:xfrm>
              <a:prstGeom prst="trapezoid">
                <a:avLst>
                  <a:gd name="adj" fmla="val 119029"/>
                </a:avLst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BA1C376E-B2A3-7546-FA46-739E99CAFD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710365" y="3865074"/>
                <a:ext cx="2771270" cy="2458664"/>
              </a:xfrm>
              <a:custGeom>
                <a:avLst/>
                <a:gdLst>
                  <a:gd name="connsiteX0" fmla="*/ 1214790 w 2430744"/>
                  <a:gd name="connsiteY0" fmla="*/ 0 h 2156551"/>
                  <a:gd name="connsiteX1" fmla="*/ 2424716 w 2430744"/>
                  <a:gd name="connsiteY1" fmla="*/ 306365 h 2156551"/>
                  <a:gd name="connsiteX2" fmla="*/ 2430744 w 2430744"/>
                  <a:gd name="connsiteY2" fmla="*/ 310027 h 2156551"/>
                  <a:gd name="connsiteX3" fmla="*/ 1977342 w 2430744"/>
                  <a:gd name="connsiteY3" fmla="*/ 1094831 h 2156551"/>
                  <a:gd name="connsiteX4" fmla="*/ 1974832 w 2430744"/>
                  <a:gd name="connsiteY4" fmla="*/ 1094831 h 2156551"/>
                  <a:gd name="connsiteX5" fmla="*/ 1482028 w 2430744"/>
                  <a:gd name="connsiteY5" fmla="*/ 1508851 h 2156551"/>
                  <a:gd name="connsiteX6" fmla="*/ 1482072 w 2430744"/>
                  <a:gd name="connsiteY6" fmla="*/ 1508851 h 2156551"/>
                  <a:gd name="connsiteX7" fmla="*/ 1482072 w 2430744"/>
                  <a:gd name="connsiteY7" fmla="*/ 2156551 h 2156551"/>
                  <a:gd name="connsiteX8" fmla="*/ 948672 w 2430744"/>
                  <a:gd name="connsiteY8" fmla="*/ 2156551 h 2156551"/>
                  <a:gd name="connsiteX9" fmla="*/ 948672 w 2430744"/>
                  <a:gd name="connsiteY9" fmla="*/ 1508851 h 2156551"/>
                  <a:gd name="connsiteX10" fmla="*/ 946176 w 2430744"/>
                  <a:gd name="connsiteY10" fmla="*/ 1508851 h 2156551"/>
                  <a:gd name="connsiteX11" fmla="*/ 453372 w 2430744"/>
                  <a:gd name="connsiteY11" fmla="*/ 1094831 h 2156551"/>
                  <a:gd name="connsiteX12" fmla="*/ 452830 w 2430744"/>
                  <a:gd name="connsiteY12" fmla="*/ 1094831 h 2156551"/>
                  <a:gd name="connsiteX13" fmla="*/ 0 w 2430744"/>
                  <a:gd name="connsiteY13" fmla="*/ 309320 h 2156551"/>
                  <a:gd name="connsiteX14" fmla="*/ 4864 w 2430744"/>
                  <a:gd name="connsiteY14" fmla="*/ 306365 h 2156551"/>
                  <a:gd name="connsiteX15" fmla="*/ 1214790 w 2430744"/>
                  <a:gd name="connsiteY15" fmla="*/ 0 h 2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0744" h="2156551">
                    <a:moveTo>
                      <a:pt x="1214790" y="0"/>
                    </a:moveTo>
                    <a:cubicBezTo>
                      <a:pt x="1652881" y="0"/>
                      <a:pt x="2065050" y="110982"/>
                      <a:pt x="2424716" y="306365"/>
                    </a:cubicBezTo>
                    <a:lnTo>
                      <a:pt x="2430744" y="310027"/>
                    </a:lnTo>
                    <a:lnTo>
                      <a:pt x="1977342" y="1094831"/>
                    </a:lnTo>
                    <a:lnTo>
                      <a:pt x="1974832" y="1094831"/>
                    </a:lnTo>
                    <a:lnTo>
                      <a:pt x="1482028" y="1508851"/>
                    </a:lnTo>
                    <a:lnTo>
                      <a:pt x="1482072" y="1508851"/>
                    </a:lnTo>
                    <a:lnTo>
                      <a:pt x="1482072" y="2156551"/>
                    </a:lnTo>
                    <a:lnTo>
                      <a:pt x="948672" y="2156551"/>
                    </a:lnTo>
                    <a:lnTo>
                      <a:pt x="948672" y="1508851"/>
                    </a:lnTo>
                    <a:lnTo>
                      <a:pt x="946176" y="1508851"/>
                    </a:lnTo>
                    <a:lnTo>
                      <a:pt x="453372" y="1094831"/>
                    </a:lnTo>
                    <a:lnTo>
                      <a:pt x="452830" y="1094831"/>
                    </a:lnTo>
                    <a:lnTo>
                      <a:pt x="0" y="309320"/>
                    </a:lnTo>
                    <a:lnTo>
                      <a:pt x="4864" y="306365"/>
                    </a:lnTo>
                    <a:cubicBezTo>
                      <a:pt x="364531" y="110982"/>
                      <a:pt x="776700" y="0"/>
                      <a:pt x="1214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0955257-A34D-6DA9-4F6D-8415521692FD}"/>
                  </a:ext>
                </a:extLst>
              </p:cNvPr>
              <p:cNvSpPr/>
              <p:nvPr/>
            </p:nvSpPr>
            <p:spPr>
              <a:xfrm rot="10800000">
                <a:off x="5791938" y="3865074"/>
                <a:ext cx="608125" cy="738437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rapezoid 30">
                <a:extLst>
                  <a:ext uri="{FF2B5EF4-FFF2-40B4-BE49-F238E27FC236}">
                    <a16:creationId xmlns:a16="http://schemas.microsoft.com/office/drawing/2014/main" id="{F7838153-626D-DEAD-3789-2446DED897B7}"/>
                  </a:ext>
                </a:extLst>
              </p:cNvPr>
              <p:cNvSpPr/>
              <p:nvPr/>
            </p:nvSpPr>
            <p:spPr>
              <a:xfrm>
                <a:off x="5230147" y="4603511"/>
                <a:ext cx="1734603" cy="472020"/>
              </a:xfrm>
              <a:prstGeom prst="trapezoid">
                <a:avLst>
                  <a:gd name="adj" fmla="val 119029"/>
                </a:avLst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 44">
                <a:extLst>
                  <a:ext uri="{FF2B5EF4-FFF2-40B4-BE49-F238E27FC236}">
                    <a16:creationId xmlns:a16="http://schemas.microsoft.com/office/drawing/2014/main" id="{11CE3045-8AE9-78E5-B46F-B0BB9B1BF265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0">
                <a:off x="6151962" y="3032767"/>
                <a:ext cx="2771269" cy="2458665"/>
              </a:xfrm>
              <a:custGeom>
                <a:avLst/>
                <a:gdLst>
                  <a:gd name="connsiteX0" fmla="*/ 1214790 w 2430744"/>
                  <a:gd name="connsiteY0" fmla="*/ 0 h 2156551"/>
                  <a:gd name="connsiteX1" fmla="*/ 2424716 w 2430744"/>
                  <a:gd name="connsiteY1" fmla="*/ 306365 h 2156551"/>
                  <a:gd name="connsiteX2" fmla="*/ 2430744 w 2430744"/>
                  <a:gd name="connsiteY2" fmla="*/ 310027 h 2156551"/>
                  <a:gd name="connsiteX3" fmla="*/ 1977342 w 2430744"/>
                  <a:gd name="connsiteY3" fmla="*/ 1094831 h 2156551"/>
                  <a:gd name="connsiteX4" fmla="*/ 1974832 w 2430744"/>
                  <a:gd name="connsiteY4" fmla="*/ 1094831 h 2156551"/>
                  <a:gd name="connsiteX5" fmla="*/ 1482028 w 2430744"/>
                  <a:gd name="connsiteY5" fmla="*/ 1508851 h 2156551"/>
                  <a:gd name="connsiteX6" fmla="*/ 1482072 w 2430744"/>
                  <a:gd name="connsiteY6" fmla="*/ 1508851 h 2156551"/>
                  <a:gd name="connsiteX7" fmla="*/ 1482072 w 2430744"/>
                  <a:gd name="connsiteY7" fmla="*/ 2156551 h 2156551"/>
                  <a:gd name="connsiteX8" fmla="*/ 948672 w 2430744"/>
                  <a:gd name="connsiteY8" fmla="*/ 2156551 h 2156551"/>
                  <a:gd name="connsiteX9" fmla="*/ 948672 w 2430744"/>
                  <a:gd name="connsiteY9" fmla="*/ 1508851 h 2156551"/>
                  <a:gd name="connsiteX10" fmla="*/ 946176 w 2430744"/>
                  <a:gd name="connsiteY10" fmla="*/ 1508851 h 2156551"/>
                  <a:gd name="connsiteX11" fmla="*/ 453372 w 2430744"/>
                  <a:gd name="connsiteY11" fmla="*/ 1094831 h 2156551"/>
                  <a:gd name="connsiteX12" fmla="*/ 452830 w 2430744"/>
                  <a:gd name="connsiteY12" fmla="*/ 1094831 h 2156551"/>
                  <a:gd name="connsiteX13" fmla="*/ 0 w 2430744"/>
                  <a:gd name="connsiteY13" fmla="*/ 309320 h 2156551"/>
                  <a:gd name="connsiteX14" fmla="*/ 4864 w 2430744"/>
                  <a:gd name="connsiteY14" fmla="*/ 306365 h 2156551"/>
                  <a:gd name="connsiteX15" fmla="*/ 1214790 w 2430744"/>
                  <a:gd name="connsiteY15" fmla="*/ 0 h 2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0744" h="2156551">
                    <a:moveTo>
                      <a:pt x="1214790" y="0"/>
                    </a:moveTo>
                    <a:cubicBezTo>
                      <a:pt x="1652881" y="0"/>
                      <a:pt x="2065050" y="110982"/>
                      <a:pt x="2424716" y="306365"/>
                    </a:cubicBezTo>
                    <a:lnTo>
                      <a:pt x="2430744" y="310027"/>
                    </a:lnTo>
                    <a:lnTo>
                      <a:pt x="1977342" y="1094831"/>
                    </a:lnTo>
                    <a:lnTo>
                      <a:pt x="1974832" y="1094831"/>
                    </a:lnTo>
                    <a:lnTo>
                      <a:pt x="1482028" y="1508851"/>
                    </a:lnTo>
                    <a:lnTo>
                      <a:pt x="1482072" y="1508851"/>
                    </a:lnTo>
                    <a:lnTo>
                      <a:pt x="1482072" y="2156551"/>
                    </a:lnTo>
                    <a:lnTo>
                      <a:pt x="948672" y="2156551"/>
                    </a:lnTo>
                    <a:lnTo>
                      <a:pt x="948672" y="1508851"/>
                    </a:lnTo>
                    <a:lnTo>
                      <a:pt x="946176" y="1508851"/>
                    </a:lnTo>
                    <a:lnTo>
                      <a:pt x="453372" y="1094831"/>
                    </a:lnTo>
                    <a:lnTo>
                      <a:pt x="452830" y="1094831"/>
                    </a:lnTo>
                    <a:lnTo>
                      <a:pt x="0" y="309320"/>
                    </a:lnTo>
                    <a:lnTo>
                      <a:pt x="4864" y="306365"/>
                    </a:lnTo>
                    <a:cubicBezTo>
                      <a:pt x="364531" y="110982"/>
                      <a:pt x="776700" y="0"/>
                      <a:pt x="1214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646C59-041C-7D1E-4E3A-B7204C83A89D}"/>
                  </a:ext>
                </a:extLst>
              </p:cNvPr>
              <p:cNvSpPr/>
              <p:nvPr/>
            </p:nvSpPr>
            <p:spPr>
              <a:xfrm rot="7200000">
                <a:off x="6488654" y="3462825"/>
                <a:ext cx="608124" cy="738437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27A867DE-473A-891E-230F-5021AECC42AD}"/>
                  </a:ext>
                </a:extLst>
              </p:cNvPr>
              <p:cNvSpPr/>
              <p:nvPr/>
            </p:nvSpPr>
            <p:spPr>
              <a:xfrm rot="18000000">
                <a:off x="6450283" y="3897393"/>
                <a:ext cx="1734603" cy="472021"/>
              </a:xfrm>
              <a:prstGeom prst="trapezoid">
                <a:avLst>
                  <a:gd name="adj" fmla="val 119029"/>
                </a:avLst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 49">
                <a:extLst>
                  <a:ext uri="{FF2B5EF4-FFF2-40B4-BE49-F238E27FC236}">
                    <a16:creationId xmlns:a16="http://schemas.microsoft.com/office/drawing/2014/main" id="{DEE5BF0B-A573-D564-7B5D-A79E37C6CC7C}"/>
                  </a:ext>
                </a:extLst>
              </p:cNvPr>
              <p:cNvSpPr>
                <a:spLocks/>
              </p:cNvSpPr>
              <p:nvPr/>
            </p:nvSpPr>
            <p:spPr bwMode="auto">
              <a:xfrm rot="3600000">
                <a:off x="6151962" y="1368156"/>
                <a:ext cx="2771269" cy="2458665"/>
              </a:xfrm>
              <a:custGeom>
                <a:avLst/>
                <a:gdLst>
                  <a:gd name="connsiteX0" fmla="*/ 1214790 w 2430744"/>
                  <a:gd name="connsiteY0" fmla="*/ 0 h 2156551"/>
                  <a:gd name="connsiteX1" fmla="*/ 2424716 w 2430744"/>
                  <a:gd name="connsiteY1" fmla="*/ 306365 h 2156551"/>
                  <a:gd name="connsiteX2" fmla="*/ 2430744 w 2430744"/>
                  <a:gd name="connsiteY2" fmla="*/ 310027 h 2156551"/>
                  <a:gd name="connsiteX3" fmla="*/ 1977342 w 2430744"/>
                  <a:gd name="connsiteY3" fmla="*/ 1094831 h 2156551"/>
                  <a:gd name="connsiteX4" fmla="*/ 1974832 w 2430744"/>
                  <a:gd name="connsiteY4" fmla="*/ 1094831 h 2156551"/>
                  <a:gd name="connsiteX5" fmla="*/ 1482028 w 2430744"/>
                  <a:gd name="connsiteY5" fmla="*/ 1508851 h 2156551"/>
                  <a:gd name="connsiteX6" fmla="*/ 1482072 w 2430744"/>
                  <a:gd name="connsiteY6" fmla="*/ 1508851 h 2156551"/>
                  <a:gd name="connsiteX7" fmla="*/ 1482072 w 2430744"/>
                  <a:gd name="connsiteY7" fmla="*/ 2156551 h 2156551"/>
                  <a:gd name="connsiteX8" fmla="*/ 948672 w 2430744"/>
                  <a:gd name="connsiteY8" fmla="*/ 2156551 h 2156551"/>
                  <a:gd name="connsiteX9" fmla="*/ 948672 w 2430744"/>
                  <a:gd name="connsiteY9" fmla="*/ 1508851 h 2156551"/>
                  <a:gd name="connsiteX10" fmla="*/ 946176 w 2430744"/>
                  <a:gd name="connsiteY10" fmla="*/ 1508851 h 2156551"/>
                  <a:gd name="connsiteX11" fmla="*/ 453372 w 2430744"/>
                  <a:gd name="connsiteY11" fmla="*/ 1094831 h 2156551"/>
                  <a:gd name="connsiteX12" fmla="*/ 452830 w 2430744"/>
                  <a:gd name="connsiteY12" fmla="*/ 1094831 h 2156551"/>
                  <a:gd name="connsiteX13" fmla="*/ 0 w 2430744"/>
                  <a:gd name="connsiteY13" fmla="*/ 309320 h 2156551"/>
                  <a:gd name="connsiteX14" fmla="*/ 4864 w 2430744"/>
                  <a:gd name="connsiteY14" fmla="*/ 306365 h 2156551"/>
                  <a:gd name="connsiteX15" fmla="*/ 1214790 w 2430744"/>
                  <a:gd name="connsiteY15" fmla="*/ 0 h 21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0744" h="2156551">
                    <a:moveTo>
                      <a:pt x="1214790" y="0"/>
                    </a:moveTo>
                    <a:cubicBezTo>
                      <a:pt x="1652881" y="0"/>
                      <a:pt x="2065050" y="110982"/>
                      <a:pt x="2424716" y="306365"/>
                    </a:cubicBezTo>
                    <a:lnTo>
                      <a:pt x="2430744" y="310027"/>
                    </a:lnTo>
                    <a:lnTo>
                      <a:pt x="1977342" y="1094831"/>
                    </a:lnTo>
                    <a:lnTo>
                      <a:pt x="1974832" y="1094831"/>
                    </a:lnTo>
                    <a:lnTo>
                      <a:pt x="1482028" y="1508851"/>
                    </a:lnTo>
                    <a:lnTo>
                      <a:pt x="1482072" y="1508851"/>
                    </a:lnTo>
                    <a:lnTo>
                      <a:pt x="1482072" y="2156551"/>
                    </a:lnTo>
                    <a:lnTo>
                      <a:pt x="948672" y="2156551"/>
                    </a:lnTo>
                    <a:lnTo>
                      <a:pt x="948672" y="1508851"/>
                    </a:lnTo>
                    <a:lnTo>
                      <a:pt x="946176" y="1508851"/>
                    </a:lnTo>
                    <a:lnTo>
                      <a:pt x="453372" y="1094831"/>
                    </a:lnTo>
                    <a:lnTo>
                      <a:pt x="452830" y="1094831"/>
                    </a:lnTo>
                    <a:lnTo>
                      <a:pt x="0" y="309320"/>
                    </a:lnTo>
                    <a:lnTo>
                      <a:pt x="4864" y="306365"/>
                    </a:lnTo>
                    <a:cubicBezTo>
                      <a:pt x="364531" y="110982"/>
                      <a:pt x="776700" y="0"/>
                      <a:pt x="1214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D7F183C-3E94-73A5-E1E6-98FFE1A02D20}"/>
                  </a:ext>
                </a:extLst>
              </p:cNvPr>
              <p:cNvSpPr/>
              <p:nvPr/>
            </p:nvSpPr>
            <p:spPr>
              <a:xfrm rot="3600000">
                <a:off x="6488654" y="2658326"/>
                <a:ext cx="608124" cy="738437"/>
              </a:xfrm>
              <a:prstGeom prst="rect">
                <a:avLst/>
              </a:prstGeom>
              <a:solidFill>
                <a:schemeClr val="tx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6EBBF748-201E-F8D2-72F3-E55BFB93BE40}"/>
                  </a:ext>
                </a:extLst>
              </p:cNvPr>
              <p:cNvSpPr/>
              <p:nvPr/>
            </p:nvSpPr>
            <p:spPr>
              <a:xfrm rot="14400000">
                <a:off x="6448835" y="2487666"/>
                <a:ext cx="1734603" cy="472021"/>
              </a:xfrm>
              <a:prstGeom prst="trapezoid">
                <a:avLst>
                  <a:gd name="adj" fmla="val 119029"/>
                </a:avLst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F613C88-AD76-95ED-3626-0A90471D8952}"/>
                  </a:ext>
                </a:extLst>
              </p:cNvPr>
              <p:cNvSpPr/>
              <p:nvPr/>
            </p:nvSpPr>
            <p:spPr>
              <a:xfrm>
                <a:off x="5382721" y="2716514"/>
                <a:ext cx="1426560" cy="14265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37E0DFF-5463-F599-3E52-62483A659FC5}"/>
                </a:ext>
              </a:extLst>
            </p:cNvPr>
            <p:cNvSpPr/>
            <p:nvPr/>
          </p:nvSpPr>
          <p:spPr>
            <a:xfrm>
              <a:off x="5471976" y="3419122"/>
              <a:ext cx="916510" cy="923757"/>
            </a:xfrm>
            <a:custGeom>
              <a:avLst/>
              <a:gdLst>
                <a:gd name="connsiteX0" fmla="*/ 0 w 916510"/>
                <a:gd name="connsiteY0" fmla="*/ 461879 h 923757"/>
                <a:gd name="connsiteX1" fmla="*/ 458255 w 916510"/>
                <a:gd name="connsiteY1" fmla="*/ 0 h 923757"/>
                <a:gd name="connsiteX2" fmla="*/ 916510 w 916510"/>
                <a:gd name="connsiteY2" fmla="*/ 461879 h 923757"/>
                <a:gd name="connsiteX3" fmla="*/ 458255 w 916510"/>
                <a:gd name="connsiteY3" fmla="*/ 923758 h 923757"/>
                <a:gd name="connsiteX4" fmla="*/ 0 w 916510"/>
                <a:gd name="connsiteY4" fmla="*/ 461879 h 92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510" h="923757" fill="none" extrusionOk="0">
                  <a:moveTo>
                    <a:pt x="0" y="461879"/>
                  </a:moveTo>
                  <a:cubicBezTo>
                    <a:pt x="20996" y="186834"/>
                    <a:pt x="258862" y="3543"/>
                    <a:pt x="458255" y="0"/>
                  </a:cubicBezTo>
                  <a:cubicBezTo>
                    <a:pt x="733820" y="38422"/>
                    <a:pt x="902132" y="206481"/>
                    <a:pt x="916510" y="461879"/>
                  </a:cubicBezTo>
                  <a:cubicBezTo>
                    <a:pt x="953374" y="722314"/>
                    <a:pt x="686900" y="912603"/>
                    <a:pt x="458255" y="923758"/>
                  </a:cubicBezTo>
                  <a:cubicBezTo>
                    <a:pt x="148979" y="940525"/>
                    <a:pt x="45328" y="655522"/>
                    <a:pt x="0" y="461879"/>
                  </a:cubicBezTo>
                  <a:close/>
                </a:path>
                <a:path w="916510" h="923757" stroke="0" extrusionOk="0">
                  <a:moveTo>
                    <a:pt x="0" y="461879"/>
                  </a:moveTo>
                  <a:cubicBezTo>
                    <a:pt x="-33339" y="265282"/>
                    <a:pt x="157534" y="-19670"/>
                    <a:pt x="458255" y="0"/>
                  </a:cubicBezTo>
                  <a:cubicBezTo>
                    <a:pt x="776867" y="-9673"/>
                    <a:pt x="890171" y="254761"/>
                    <a:pt x="916510" y="461879"/>
                  </a:cubicBezTo>
                  <a:cubicBezTo>
                    <a:pt x="873726" y="731267"/>
                    <a:pt x="671457" y="970922"/>
                    <a:pt x="458255" y="923758"/>
                  </a:cubicBezTo>
                  <a:cubicBezTo>
                    <a:pt x="263927" y="885732"/>
                    <a:pt x="-20364" y="721639"/>
                    <a:pt x="0" y="461879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t>QNQ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89DDDC8-E87F-FD38-916A-7E6537E59A07}"/>
                </a:ext>
              </a:extLst>
            </p:cNvPr>
            <p:cNvSpPr txBox="1"/>
            <p:nvPr/>
          </p:nvSpPr>
          <p:spPr>
            <a:xfrm flipH="1">
              <a:off x="7517177" y="1224307"/>
              <a:ext cx="3392106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pt-PT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PT" sz="14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 empregadores indicaram que o QNQ é útil </a:t>
              </a:r>
              <a:r>
                <a:rPr lang="pt-PT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o reconhecimento adequado das qualificações estrangeiras para efeitos de emprego.</a:t>
              </a:r>
              <a:endParaRPr lang="pt-PT" sz="1400" noProof="0" dirty="0">
                <a:latin typeface="Georgia Pro Light" panose="02040302050405020303" pitchFamily="18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74E856-8DCC-7DC6-BB55-270B01F68B6F}"/>
                </a:ext>
              </a:extLst>
            </p:cNvPr>
            <p:cNvSpPr txBox="1"/>
            <p:nvPr/>
          </p:nvSpPr>
          <p:spPr>
            <a:xfrm flipH="1">
              <a:off x="539409" y="4838829"/>
              <a:ext cx="3392106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endParaRPr lang="pt-PT" sz="1400" b="1" noProof="0" dirty="0">
                <a:latin typeface="Georgia" panose="02040502050405020303" pitchFamily="18" charset="0"/>
              </a:endParaRPr>
            </a:p>
            <a:p>
              <a:pPr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pt-PT" sz="1400" noProof="0" dirty="0"/>
                <a:t>As partes interessadas indicaram igualmente que o QNQ era um instrumento utilizado na verificação das qualificações.</a:t>
              </a:r>
            </a:p>
            <a:p>
              <a:pPr>
                <a:defRPr sz="1200">
                  <a:latin typeface="Georgia Pro Light" panose="02040302050405020303" pitchFamily="18" charset="0"/>
                </a:defRPr>
              </a:pPr>
              <a:r>
                <a:rPr lang="pt-PT" sz="1400" noProof="0" dirty="0"/>
                <a:t>.</a:t>
              </a:r>
              <a:endParaRPr lang="pt-PT" sz="1400" noProof="0" dirty="0">
                <a:latin typeface="Georgia Pro Light" panose="02040302050405020303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0811EDD-31E5-36AF-C2F6-2BBDB252CA19}"/>
                </a:ext>
              </a:extLst>
            </p:cNvPr>
            <p:cNvSpPr txBox="1"/>
            <p:nvPr/>
          </p:nvSpPr>
          <p:spPr>
            <a:xfrm flipH="1">
              <a:off x="8478987" y="3443718"/>
              <a:ext cx="3392106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pt-PT" sz="1400" b="1" noProof="0" dirty="0"/>
                <a:t>Os alunos e o ensino atestaram que o QNQ afetou os padrões de qualificações</a:t>
              </a:r>
              <a:r>
                <a:rPr lang="pt-PT" sz="1400" noProof="0" dirty="0"/>
                <a:t>, uma vez que as qualificações no país são feitas para se alinharem com o QNQ </a:t>
              </a:r>
              <a:endParaRPr lang="pt-PT" sz="1400" noProof="0" dirty="0">
                <a:latin typeface="Georgia Pro Light" panose="020403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9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90;p18">
            <a:extLst>
              <a:ext uri="{FF2B5EF4-FFF2-40B4-BE49-F238E27FC236}">
                <a16:creationId xmlns:a16="http://schemas.microsoft.com/office/drawing/2014/main" id="{30988783-E089-46B2-B3B1-211265A7E13F}"/>
              </a:ext>
            </a:extLst>
          </p:cNvPr>
          <p:cNvGrpSpPr/>
          <p:nvPr/>
        </p:nvGrpSpPr>
        <p:grpSpPr>
          <a:xfrm>
            <a:off x="3383451" y="1155528"/>
            <a:ext cx="5842149" cy="5760198"/>
            <a:chOff x="1650925" y="2578007"/>
            <a:chExt cx="5842149" cy="2565450"/>
          </a:xfrm>
        </p:grpSpPr>
        <p:sp>
          <p:nvSpPr>
            <p:cNvPr id="6" name="Google Shape;291;p18">
              <a:extLst>
                <a:ext uri="{FF2B5EF4-FFF2-40B4-BE49-F238E27FC236}">
                  <a16:creationId xmlns:a16="http://schemas.microsoft.com/office/drawing/2014/main" id="{20D1E8AA-7339-42B3-A7A9-D799A49926F0}"/>
                </a:ext>
              </a:extLst>
            </p:cNvPr>
            <p:cNvSpPr/>
            <p:nvPr/>
          </p:nvSpPr>
          <p:spPr>
            <a:xfrm>
              <a:off x="1650925" y="2578007"/>
              <a:ext cx="5842149" cy="2565450"/>
            </a:xfrm>
            <a:custGeom>
              <a:avLst/>
              <a:gdLst/>
              <a:ahLst/>
              <a:cxnLst/>
              <a:rect l="l" t="t" r="r" b="b"/>
              <a:pathLst>
                <a:path w="206145" h="90524" extrusionOk="0">
                  <a:moveTo>
                    <a:pt x="89690" y="1"/>
                  </a:moveTo>
                  <a:lnTo>
                    <a:pt x="0" y="90524"/>
                  </a:lnTo>
                  <a:lnTo>
                    <a:pt x="103073" y="90440"/>
                  </a:lnTo>
                  <a:lnTo>
                    <a:pt x="206145" y="90524"/>
                  </a:lnTo>
                  <a:lnTo>
                    <a:pt x="11645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2;p18">
              <a:extLst>
                <a:ext uri="{FF2B5EF4-FFF2-40B4-BE49-F238E27FC236}">
                  <a16:creationId xmlns:a16="http://schemas.microsoft.com/office/drawing/2014/main" id="{EBD3D839-1DB8-4E43-AC85-70FCC466DD01}"/>
                </a:ext>
              </a:extLst>
            </p:cNvPr>
            <p:cNvSpPr/>
            <p:nvPr/>
          </p:nvSpPr>
          <p:spPr>
            <a:xfrm>
              <a:off x="4805869" y="2578007"/>
              <a:ext cx="2011063" cy="2565450"/>
            </a:xfrm>
            <a:custGeom>
              <a:avLst/>
              <a:gdLst/>
              <a:ahLst/>
              <a:cxnLst/>
              <a:rect l="l" t="t" r="r" b="b"/>
              <a:pathLst>
                <a:path w="70962" h="90524" extrusionOk="0">
                  <a:moveTo>
                    <a:pt x="1" y="1"/>
                  </a:moveTo>
                  <a:lnTo>
                    <a:pt x="64759" y="90524"/>
                  </a:lnTo>
                  <a:lnTo>
                    <a:pt x="70962" y="9052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3;p18">
              <a:extLst>
                <a:ext uri="{FF2B5EF4-FFF2-40B4-BE49-F238E27FC236}">
                  <a16:creationId xmlns:a16="http://schemas.microsoft.com/office/drawing/2014/main" id="{4CD47E0A-116F-4B1B-B4D9-022CE29D6175}"/>
                </a:ext>
              </a:extLst>
            </p:cNvPr>
            <p:cNvSpPr/>
            <p:nvPr/>
          </p:nvSpPr>
          <p:spPr>
            <a:xfrm>
              <a:off x="2327128" y="2578007"/>
              <a:ext cx="2011063" cy="2565450"/>
            </a:xfrm>
            <a:custGeom>
              <a:avLst/>
              <a:gdLst/>
              <a:ahLst/>
              <a:cxnLst/>
              <a:rect l="l" t="t" r="r" b="b"/>
              <a:pathLst>
                <a:path w="70962" h="90524" extrusionOk="0">
                  <a:moveTo>
                    <a:pt x="70628" y="1"/>
                  </a:moveTo>
                  <a:lnTo>
                    <a:pt x="0" y="90524"/>
                  </a:lnTo>
                  <a:lnTo>
                    <a:pt x="6204" y="90524"/>
                  </a:lnTo>
                  <a:lnTo>
                    <a:pt x="70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94;p18">
              <a:extLst>
                <a:ext uri="{FF2B5EF4-FFF2-40B4-BE49-F238E27FC236}">
                  <a16:creationId xmlns:a16="http://schemas.microsoft.com/office/drawing/2014/main" id="{7D8BA088-FFE6-4010-8629-686FDB48439C}"/>
                </a:ext>
              </a:extLst>
            </p:cNvPr>
            <p:cNvGrpSpPr/>
            <p:nvPr/>
          </p:nvGrpSpPr>
          <p:grpSpPr>
            <a:xfrm>
              <a:off x="4430982" y="2804419"/>
              <a:ext cx="282125" cy="2336724"/>
              <a:chOff x="4430982" y="2804419"/>
              <a:chExt cx="282125" cy="2336724"/>
            </a:xfrm>
          </p:grpSpPr>
          <p:sp>
            <p:nvSpPr>
              <p:cNvPr id="10" name="Google Shape;295;p18">
                <a:extLst>
                  <a:ext uri="{FF2B5EF4-FFF2-40B4-BE49-F238E27FC236}">
                    <a16:creationId xmlns:a16="http://schemas.microsoft.com/office/drawing/2014/main" id="{F3185223-669B-4B80-AEF8-10D9F8CB095C}"/>
                  </a:ext>
                </a:extLst>
              </p:cNvPr>
              <p:cNvSpPr/>
              <p:nvPr/>
            </p:nvSpPr>
            <p:spPr>
              <a:xfrm>
                <a:off x="4520736" y="3227912"/>
                <a:ext cx="128267" cy="354987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2526" extrusionOk="0">
                    <a:moveTo>
                      <a:pt x="727" y="0"/>
                    </a:moveTo>
                    <a:lnTo>
                      <a:pt x="1" y="12525"/>
                    </a:lnTo>
                    <a:lnTo>
                      <a:pt x="4525" y="12525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96;p18">
                <a:extLst>
                  <a:ext uri="{FF2B5EF4-FFF2-40B4-BE49-F238E27FC236}">
                    <a16:creationId xmlns:a16="http://schemas.microsoft.com/office/drawing/2014/main" id="{01397B98-C77C-4D2B-BE8C-E641D2659A0C}"/>
                  </a:ext>
                </a:extLst>
              </p:cNvPr>
              <p:cNvSpPr/>
              <p:nvPr/>
            </p:nvSpPr>
            <p:spPr>
              <a:xfrm>
                <a:off x="4430982" y="4517550"/>
                <a:ext cx="282125" cy="62359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22004" extrusionOk="0">
                    <a:moveTo>
                      <a:pt x="1275" y="1"/>
                    </a:moveTo>
                    <a:lnTo>
                      <a:pt x="1" y="22003"/>
                    </a:lnTo>
                    <a:lnTo>
                      <a:pt x="9955" y="22003"/>
                    </a:lnTo>
                    <a:lnTo>
                      <a:pt x="9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97;p18">
                <a:extLst>
                  <a:ext uri="{FF2B5EF4-FFF2-40B4-BE49-F238E27FC236}">
                    <a16:creationId xmlns:a16="http://schemas.microsoft.com/office/drawing/2014/main" id="{EBE785E0-4F0D-4800-B9FF-23A6064CA361}"/>
                  </a:ext>
                </a:extLst>
              </p:cNvPr>
              <p:cNvSpPr/>
              <p:nvPr/>
            </p:nvSpPr>
            <p:spPr>
              <a:xfrm>
                <a:off x="4481598" y="3777918"/>
                <a:ext cx="195404" cy="483197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17050" extrusionOk="0">
                    <a:moveTo>
                      <a:pt x="989" y="0"/>
                    </a:moveTo>
                    <a:lnTo>
                      <a:pt x="1" y="17050"/>
                    </a:lnTo>
                    <a:lnTo>
                      <a:pt x="6895" y="17050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98;p18">
                <a:extLst>
                  <a:ext uri="{FF2B5EF4-FFF2-40B4-BE49-F238E27FC236}">
                    <a16:creationId xmlns:a16="http://schemas.microsoft.com/office/drawing/2014/main" id="{91C38690-812A-478B-B7E5-DE46F8438F57}"/>
                  </a:ext>
                </a:extLst>
              </p:cNvPr>
              <p:cNvSpPr/>
              <p:nvPr/>
            </p:nvSpPr>
            <p:spPr>
              <a:xfrm>
                <a:off x="4551117" y="2804419"/>
                <a:ext cx="76291" cy="25276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8919" extrusionOk="0">
                    <a:moveTo>
                      <a:pt x="512" y="1"/>
                    </a:moveTo>
                    <a:lnTo>
                      <a:pt x="1" y="8918"/>
                    </a:lnTo>
                    <a:lnTo>
                      <a:pt x="2691" y="8918"/>
                    </a:lnTo>
                    <a:lnTo>
                      <a:pt x="23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Google Shape;406;p20">
            <a:extLst>
              <a:ext uri="{FF2B5EF4-FFF2-40B4-BE49-F238E27FC236}">
                <a16:creationId xmlns:a16="http://schemas.microsoft.com/office/drawing/2014/main" id="{D28E228C-1614-43E0-B6ED-043404A4B672}"/>
              </a:ext>
            </a:extLst>
          </p:cNvPr>
          <p:cNvSpPr/>
          <p:nvPr/>
        </p:nvSpPr>
        <p:spPr>
          <a:xfrm>
            <a:off x="4622535" y="5077649"/>
            <a:ext cx="468250" cy="682550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06;p20">
            <a:extLst>
              <a:ext uri="{FF2B5EF4-FFF2-40B4-BE49-F238E27FC236}">
                <a16:creationId xmlns:a16="http://schemas.microsoft.com/office/drawing/2014/main" id="{199D788B-9D56-4F46-9128-EFFF4FB0B686}"/>
              </a:ext>
            </a:extLst>
          </p:cNvPr>
          <p:cNvSpPr/>
          <p:nvPr/>
        </p:nvSpPr>
        <p:spPr>
          <a:xfrm>
            <a:off x="6668681" y="3718372"/>
            <a:ext cx="381075" cy="555479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06;p20">
            <a:extLst>
              <a:ext uri="{FF2B5EF4-FFF2-40B4-BE49-F238E27FC236}">
                <a16:creationId xmlns:a16="http://schemas.microsoft.com/office/drawing/2014/main" id="{B7E585D6-22B0-41BB-A5C3-DB2B2BE68471}"/>
              </a:ext>
            </a:extLst>
          </p:cNvPr>
          <p:cNvSpPr/>
          <p:nvPr/>
        </p:nvSpPr>
        <p:spPr>
          <a:xfrm>
            <a:off x="5393656" y="2453807"/>
            <a:ext cx="316403" cy="461209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06;p20">
            <a:extLst>
              <a:ext uri="{FF2B5EF4-FFF2-40B4-BE49-F238E27FC236}">
                <a16:creationId xmlns:a16="http://schemas.microsoft.com/office/drawing/2014/main" id="{DC4A08AE-5EF2-4E7E-A332-50F629301E9A}"/>
              </a:ext>
            </a:extLst>
          </p:cNvPr>
          <p:cNvSpPr/>
          <p:nvPr/>
        </p:nvSpPr>
        <p:spPr>
          <a:xfrm>
            <a:off x="6146703" y="1138069"/>
            <a:ext cx="282125" cy="411243"/>
          </a:xfrm>
          <a:custGeom>
            <a:avLst/>
            <a:gdLst/>
            <a:ahLst/>
            <a:cxnLst/>
            <a:rect l="l" t="t" r="r" b="b"/>
            <a:pathLst>
              <a:path w="18730" h="27302" extrusionOk="0">
                <a:moveTo>
                  <a:pt x="9371" y="2346"/>
                </a:moveTo>
                <a:cubicBezTo>
                  <a:pt x="13241" y="2346"/>
                  <a:pt x="16384" y="5489"/>
                  <a:pt x="16384" y="9358"/>
                </a:cubicBezTo>
                <a:cubicBezTo>
                  <a:pt x="16384" y="13240"/>
                  <a:pt x="13241" y="16371"/>
                  <a:pt x="9371" y="16371"/>
                </a:cubicBezTo>
                <a:cubicBezTo>
                  <a:pt x="5490" y="16371"/>
                  <a:pt x="2346" y="13240"/>
                  <a:pt x="2346" y="9358"/>
                </a:cubicBezTo>
                <a:cubicBezTo>
                  <a:pt x="2346" y="5489"/>
                  <a:pt x="5490" y="2346"/>
                  <a:pt x="9371" y="2346"/>
                </a:cubicBezTo>
                <a:close/>
                <a:moveTo>
                  <a:pt x="9371" y="0"/>
                </a:moveTo>
                <a:cubicBezTo>
                  <a:pt x="4192" y="0"/>
                  <a:pt x="1" y="4191"/>
                  <a:pt x="1" y="9358"/>
                </a:cubicBezTo>
                <a:cubicBezTo>
                  <a:pt x="1" y="16621"/>
                  <a:pt x="9371" y="27301"/>
                  <a:pt x="9371" y="27301"/>
                </a:cubicBezTo>
                <a:cubicBezTo>
                  <a:pt x="9371" y="27301"/>
                  <a:pt x="18729" y="16800"/>
                  <a:pt x="18729" y="9358"/>
                </a:cubicBezTo>
                <a:cubicBezTo>
                  <a:pt x="18729" y="4191"/>
                  <a:pt x="14538" y="0"/>
                  <a:pt x="9371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2C9CA5-1858-4517-9BFC-2392B43CD0B2}"/>
              </a:ext>
            </a:extLst>
          </p:cNvPr>
          <p:cNvSpPr txBox="1"/>
          <p:nvPr/>
        </p:nvSpPr>
        <p:spPr>
          <a:xfrm>
            <a:off x="1116573" y="2592078"/>
            <a:ext cx="4044964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sz="1600" noProof="0" dirty="0"/>
              <a:t>Envolver-se na sensibilização nacional do QNQ revisto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1289D-2771-4C10-BB03-EAF216CDB688}"/>
              </a:ext>
            </a:extLst>
          </p:cNvPr>
          <p:cNvSpPr txBox="1"/>
          <p:nvPr/>
        </p:nvSpPr>
        <p:spPr>
          <a:xfrm>
            <a:off x="7391992" y="1144116"/>
            <a:ext cx="4288804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 sz="14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sz="1600" noProof="0" dirty="0">
                <a:latin typeface="Times New Roman" panose="02020603050405020304" pitchFamily="18" charset="0"/>
              </a:rPr>
              <a:t>Aumentar a participação das partes interessadas para melhorar a compreensão do QNQ a nível individual e empresarial, a fim de melhorar a compreensão do quadro e do seu papel na educação, formação e emprego</a:t>
            </a:r>
            <a:r>
              <a:rPr lang="pt-PT" sz="1600" noProof="0" dirty="0">
                <a:latin typeface="+mj-lt"/>
              </a:rPr>
              <a:t> </a:t>
            </a:r>
            <a:endParaRPr lang="pt-PT" sz="1600" noProof="0" dirty="0">
              <a:latin typeface="Georgia Pro Light" panose="020403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48D9D-2869-4C49-B665-EFBEC0E8CF6B}"/>
              </a:ext>
            </a:extLst>
          </p:cNvPr>
          <p:cNvSpPr txBox="1"/>
          <p:nvPr/>
        </p:nvSpPr>
        <p:spPr>
          <a:xfrm>
            <a:off x="1265889" y="5000943"/>
            <a:ext cx="291364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t-PT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 uma política nacional em matéria de microcredenciais.</a:t>
            </a:r>
            <a:endParaRPr lang="pt-PT" sz="1600" b="1" noProof="0" dirty="0">
              <a:latin typeface="Georgia Pro Light" panose="020403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7E6538-5150-498A-8B21-1CB7BA480F0B}"/>
              </a:ext>
            </a:extLst>
          </p:cNvPr>
          <p:cNvSpPr txBox="1"/>
          <p:nvPr/>
        </p:nvSpPr>
        <p:spPr>
          <a:xfrm>
            <a:off x="7994300" y="3519338"/>
            <a:ext cx="339795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>
              <a:defRPr sz="14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pt-PT" sz="1600" noProof="0" dirty="0"/>
              <a:t>Rever o QNQ para ter em conta as qualificações emergentes e as que não são atualmente reconhecidas </a:t>
            </a:r>
            <a:endParaRPr lang="pt-PT" sz="1600" noProof="0" dirty="0">
              <a:latin typeface="Georgia Pro Light" panose="020403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8E4D-5071-6881-5166-D0FD5535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746337"/>
            <a:ext cx="928255" cy="1111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8F2E8-0500-76E4-6704-512020AE21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323114" y="0"/>
            <a:ext cx="868886" cy="11555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6DEEEA-3693-6C50-F981-329DBF6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" y="131470"/>
            <a:ext cx="2272146" cy="9698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8CEE8E-EF02-0EBA-41D2-5AEEBFE1BF6F}"/>
              </a:ext>
            </a:extLst>
          </p:cNvPr>
          <p:cNvSpPr txBox="1"/>
          <p:nvPr/>
        </p:nvSpPr>
        <p:spPr>
          <a:xfrm>
            <a:off x="2329150" y="239072"/>
            <a:ext cx="855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/>
              <a:t>Recomendação do estudo e rumo a seguir </a:t>
            </a:r>
            <a:endParaRPr lang="pt-PT" sz="2800" noProof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81396" y="1410155"/>
            <a:ext cx="10363200" cy="1314443"/>
          </a:xfrm>
        </p:spPr>
        <p:txBody>
          <a:bodyPr>
            <a:normAutofit/>
          </a:bodyPr>
          <a:lstStyle/>
          <a:p>
            <a:pPr algn="ctr">
              <a:defRPr sz="3800">
                <a:solidFill>
                  <a:srgbClr val="004990"/>
                </a:solidFill>
                <a:latin typeface="Arial Black" panose="020B0A04020102020204" pitchFamily="34" charset="0"/>
              </a:defRPr>
            </a:pPr>
            <a:r>
              <a:t>  ZIKOMO, OBRIGADO</a:t>
            </a:r>
            <a:br/>
            <a:r>
              <a:t>VOCÊ</a:t>
            </a:r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42;g1bb0caa554c_0_0">
            <a:extLst>
              <a:ext uri="{FF2B5EF4-FFF2-40B4-BE49-F238E27FC236}">
                <a16:creationId xmlns:a16="http://schemas.microsoft.com/office/drawing/2014/main" id="{B726193C-FB54-FBEE-88C4-1BFC49282E21}"/>
              </a:ext>
            </a:extLst>
          </p:cNvPr>
          <p:cNvGrpSpPr/>
          <p:nvPr/>
        </p:nvGrpSpPr>
        <p:grpSpPr>
          <a:xfrm>
            <a:off x="3846247" y="981847"/>
            <a:ext cx="697095" cy="312564"/>
            <a:chOff x="2240475" y="3205350"/>
            <a:chExt cx="413725" cy="193850"/>
          </a:xfrm>
          <a:solidFill>
            <a:srgbClr val="004990"/>
          </a:solidFill>
        </p:grpSpPr>
        <p:sp>
          <p:nvSpPr>
            <p:cNvPr id="32" name="Google Shape;243;g1bb0caa554c_0_0">
              <a:extLst>
                <a:ext uri="{FF2B5EF4-FFF2-40B4-BE49-F238E27FC236}">
                  <a16:creationId xmlns:a16="http://schemas.microsoft.com/office/drawing/2014/main" id="{8C59CAB2-F673-B7DD-955F-BDEB9C5B1AEB}"/>
                </a:ext>
              </a:extLst>
            </p:cNvPr>
            <p:cNvSpPr/>
            <p:nvPr/>
          </p:nvSpPr>
          <p:spPr>
            <a:xfrm>
              <a:off x="2379975" y="3205350"/>
              <a:ext cx="49925" cy="38600"/>
            </a:xfrm>
            <a:custGeom>
              <a:avLst/>
              <a:gdLst/>
              <a:ahLst/>
              <a:cxnLst/>
              <a:rect l="l" t="t" r="r" b="b"/>
              <a:pathLst>
                <a:path w="1997" h="1544" extrusionOk="0">
                  <a:moveTo>
                    <a:pt x="998" y="0"/>
                  </a:moveTo>
                  <a:cubicBezTo>
                    <a:pt x="0" y="0"/>
                    <a:pt x="0" y="1543"/>
                    <a:pt x="998" y="1543"/>
                  </a:cubicBezTo>
                  <a:cubicBezTo>
                    <a:pt x="1997" y="1543"/>
                    <a:pt x="1997" y="0"/>
                    <a:pt x="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;g1bb0caa554c_0_0">
              <a:extLst>
                <a:ext uri="{FF2B5EF4-FFF2-40B4-BE49-F238E27FC236}">
                  <a16:creationId xmlns:a16="http://schemas.microsoft.com/office/drawing/2014/main" id="{33D91C26-E835-063C-69D9-1EEAA067EFEF}"/>
                </a:ext>
              </a:extLst>
            </p:cNvPr>
            <p:cNvSpPr/>
            <p:nvPr/>
          </p:nvSpPr>
          <p:spPr>
            <a:xfrm>
              <a:off x="2465325" y="3213000"/>
              <a:ext cx="49950" cy="38600"/>
            </a:xfrm>
            <a:custGeom>
              <a:avLst/>
              <a:gdLst/>
              <a:ahLst/>
              <a:cxnLst/>
              <a:rect l="l" t="t" r="r" b="b"/>
              <a:pathLst>
                <a:path w="1998" h="1544" extrusionOk="0">
                  <a:moveTo>
                    <a:pt x="999" y="1"/>
                  </a:moveTo>
                  <a:cubicBezTo>
                    <a:pt x="1" y="1"/>
                    <a:pt x="1" y="1544"/>
                    <a:pt x="999" y="1544"/>
                  </a:cubicBezTo>
                  <a:cubicBezTo>
                    <a:pt x="1998" y="1544"/>
                    <a:pt x="1998" y="1"/>
                    <a:pt x="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;g1bb0caa554c_0_0">
              <a:extLst>
                <a:ext uri="{FF2B5EF4-FFF2-40B4-BE49-F238E27FC236}">
                  <a16:creationId xmlns:a16="http://schemas.microsoft.com/office/drawing/2014/main" id="{261E70E8-A35B-4363-1108-D1AF4F3FD309}"/>
                </a:ext>
              </a:extLst>
            </p:cNvPr>
            <p:cNvSpPr/>
            <p:nvPr/>
          </p:nvSpPr>
          <p:spPr>
            <a:xfrm>
              <a:off x="2240475" y="3205925"/>
              <a:ext cx="413725" cy="193275"/>
            </a:xfrm>
            <a:custGeom>
              <a:avLst/>
              <a:gdLst/>
              <a:ahLst/>
              <a:cxnLst/>
              <a:rect l="l" t="t" r="r" b="b"/>
              <a:pathLst>
                <a:path w="16549" h="7731" extrusionOk="0">
                  <a:moveTo>
                    <a:pt x="15600" y="1"/>
                  </a:moveTo>
                  <a:cubicBezTo>
                    <a:pt x="15299" y="1"/>
                    <a:pt x="15016" y="168"/>
                    <a:pt x="14940" y="556"/>
                  </a:cubicBezTo>
                  <a:cubicBezTo>
                    <a:pt x="14338" y="3562"/>
                    <a:pt x="11627" y="6070"/>
                    <a:pt x="8518" y="6172"/>
                  </a:cubicBezTo>
                  <a:cubicBezTo>
                    <a:pt x="8442" y="6174"/>
                    <a:pt x="8366" y="6176"/>
                    <a:pt x="8289" y="6176"/>
                  </a:cubicBezTo>
                  <a:cubicBezTo>
                    <a:pt x="5267" y="6176"/>
                    <a:pt x="2463" y="4000"/>
                    <a:pt x="1655" y="1101"/>
                  </a:cubicBezTo>
                  <a:cubicBezTo>
                    <a:pt x="1546" y="720"/>
                    <a:pt x="1244" y="555"/>
                    <a:pt x="937" y="555"/>
                  </a:cubicBezTo>
                  <a:cubicBezTo>
                    <a:pt x="474" y="555"/>
                    <a:pt x="0" y="930"/>
                    <a:pt x="157" y="1509"/>
                  </a:cubicBezTo>
                  <a:cubicBezTo>
                    <a:pt x="1143" y="5041"/>
                    <a:pt x="4560" y="7731"/>
                    <a:pt x="8247" y="7731"/>
                  </a:cubicBezTo>
                  <a:cubicBezTo>
                    <a:pt x="8337" y="7731"/>
                    <a:pt x="8428" y="7729"/>
                    <a:pt x="8518" y="7726"/>
                  </a:cubicBezTo>
                  <a:cubicBezTo>
                    <a:pt x="12285" y="7578"/>
                    <a:pt x="15688" y="4663"/>
                    <a:pt x="16426" y="964"/>
                  </a:cubicBezTo>
                  <a:cubicBezTo>
                    <a:pt x="16549" y="384"/>
                    <a:pt x="16055" y="1"/>
                    <a:pt x="15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ZAQA POWERPOINT TEMPLETE-01.png">
            <a:extLst>
              <a:ext uri="{FF2B5EF4-FFF2-40B4-BE49-F238E27FC236}">
                <a16:creationId xmlns:a16="http://schemas.microsoft.com/office/drawing/2014/main" id="{08BF3D9A-A370-9F7D-2A24-A1DB557EC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4040" r="17727"/>
          <a:stretch/>
        </p:blipFill>
        <p:spPr>
          <a:xfrm>
            <a:off x="6985558" y="333828"/>
            <a:ext cx="4677796" cy="44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" y="0"/>
            <a:ext cx="2769450" cy="1101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DDD6D-0DEB-D398-6A25-5F9205BA5DB7}"/>
              </a:ext>
            </a:extLst>
          </p:cNvPr>
          <p:cNvSpPr txBox="1"/>
          <p:nvPr/>
        </p:nvSpPr>
        <p:spPr>
          <a:xfrm>
            <a:off x="1858487" y="454958"/>
            <a:ext cx="802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Breve resumo sobre a Zâmbia</a:t>
            </a:r>
            <a:endParaRPr lang="pt-PT" sz="36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1A4E6-C29E-39E1-D20B-B8E32CF1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10800000">
            <a:off x="0" y="5902035"/>
            <a:ext cx="798244" cy="955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F0F4E-8615-2528-90A4-B261FE24EA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945090" y="-1"/>
            <a:ext cx="1246909" cy="1658259"/>
          </a:xfrm>
          <a:prstGeom prst="rect">
            <a:avLst/>
          </a:prstGeom>
        </p:spPr>
      </p:pic>
      <p:pic>
        <p:nvPicPr>
          <p:cNvPr id="7" name="Picture 6" descr="A blue outline of a country">
            <a:extLst>
              <a:ext uri="{FF2B5EF4-FFF2-40B4-BE49-F238E27FC236}">
                <a16:creationId xmlns:a16="http://schemas.microsoft.com/office/drawing/2014/main" id="{A9AB4FAD-DA93-3B1A-7E37-5E68F6D17F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3197760" y="1658258"/>
            <a:ext cx="5347854" cy="47736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E60260-A0F0-8474-4472-EB854ED5D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266330"/>
            <a:ext cx="9759820" cy="5252711"/>
          </a:xfrm>
        </p:spPr>
        <p:txBody>
          <a:bodyPr>
            <a:noAutofit/>
          </a:bodyPr>
          <a:lstStyle/>
          <a:p>
            <a:pPr algn="just"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A Zâmbia é independente desde 1964</a:t>
            </a:r>
          </a:p>
          <a:p>
            <a:pPr algn="just"/>
            <a:endParaRPr lang="pt-PT" sz="1800" noProof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setor da educação funciona há mais de sessenta anos</a:t>
            </a:r>
          </a:p>
          <a:p>
            <a:pPr algn="just"/>
            <a:endParaRPr lang="pt-PT" sz="1800" noProof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O setor da educação inclui a primeira infância, o ensino básico, secundário, técnico e profissional e o ensino superior e é atualmente gerido por dois ministérios, a saber:</a:t>
            </a:r>
          </a:p>
          <a:p>
            <a:pPr marL="560070" lvl="1" indent="-285750" algn="just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Ministério da Educação</a:t>
            </a:r>
          </a:p>
          <a:p>
            <a:pPr marL="560070" lvl="1" indent="-285750" algn="just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Ministério da Tecnologia e Ciência</a:t>
            </a:r>
          </a:p>
          <a:p>
            <a:pPr marL="0" indent="0" algn="just">
              <a:buNone/>
            </a:pPr>
            <a:endParaRPr lang="pt-PT" sz="1800" noProof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PT" noProof="0" dirty="0"/>
              <a:t>Alguns ministérios governamentais que supervisionam a Agricultura, o Desenvolvimento Comunitário, a Defesa, a Saúde e o Turismo têm instituições de formação especializadas para o Capital Humano.</a:t>
            </a:r>
            <a:endParaRPr lang="pt-PT" sz="1800" noProof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sz="1800" noProof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pt-PT" noProof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F059C-F240-AC06-03A9-EE828C0B73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0912" r="3501" b="14608"/>
          <a:stretch/>
        </p:blipFill>
        <p:spPr>
          <a:xfrm>
            <a:off x="4717361" y="3584182"/>
            <a:ext cx="2442865" cy="18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F2DB438-51EA-4BC4-86F4-87A97BAEFC9A}"/>
              </a:ext>
            </a:extLst>
          </p:cNvPr>
          <p:cNvGrpSpPr/>
          <p:nvPr/>
        </p:nvGrpSpPr>
        <p:grpSpPr>
          <a:xfrm>
            <a:off x="-24050" y="2115950"/>
            <a:ext cx="12216050" cy="3385045"/>
            <a:chOff x="-24050" y="822181"/>
            <a:chExt cx="12276421" cy="36717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E7E61D-93CB-494F-B541-89B53D018564}"/>
                </a:ext>
              </a:extLst>
            </p:cNvPr>
            <p:cNvSpPr/>
            <p:nvPr/>
          </p:nvSpPr>
          <p:spPr>
            <a:xfrm>
              <a:off x="-24050" y="2083172"/>
              <a:ext cx="12276421" cy="2410734"/>
            </a:xfrm>
            <a:custGeom>
              <a:avLst/>
              <a:gdLst>
                <a:gd name="connsiteX0" fmla="*/ 0 w 12316178"/>
                <a:gd name="connsiteY0" fmla="*/ 495027 h 2414699"/>
                <a:gd name="connsiteX1" fmla="*/ 1264355 w 12316178"/>
                <a:gd name="connsiteY1" fmla="*/ 1533604 h 2414699"/>
                <a:gd name="connsiteX2" fmla="*/ 2607733 w 12316178"/>
                <a:gd name="connsiteY2" fmla="*/ 246671 h 2414699"/>
                <a:gd name="connsiteX3" fmla="*/ 3973689 w 12316178"/>
                <a:gd name="connsiteY3" fmla="*/ 2414138 h 2414699"/>
                <a:gd name="connsiteX4" fmla="*/ 5621867 w 12316178"/>
                <a:gd name="connsiteY4" fmla="*/ 9604 h 2414699"/>
                <a:gd name="connsiteX5" fmla="*/ 6807200 w 12316178"/>
                <a:gd name="connsiteY5" fmla="*/ 1533604 h 2414699"/>
                <a:gd name="connsiteX6" fmla="*/ 8229600 w 12316178"/>
                <a:gd name="connsiteY6" fmla="*/ 540182 h 2414699"/>
                <a:gd name="connsiteX7" fmla="*/ 9471378 w 12316178"/>
                <a:gd name="connsiteY7" fmla="*/ 1352982 h 2414699"/>
                <a:gd name="connsiteX8" fmla="*/ 10984089 w 12316178"/>
                <a:gd name="connsiteY8" fmla="*/ 495027 h 2414699"/>
                <a:gd name="connsiteX9" fmla="*/ 12316178 w 12316178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606"/>
                <a:gd name="connsiteX1" fmla="*/ 1184842 w 12223413"/>
                <a:gd name="connsiteY1" fmla="*/ 1401082 h 2414606"/>
                <a:gd name="connsiteX2" fmla="*/ 2514968 w 12223413"/>
                <a:gd name="connsiteY2" fmla="*/ 246671 h 2414606"/>
                <a:gd name="connsiteX3" fmla="*/ 3880924 w 12223413"/>
                <a:gd name="connsiteY3" fmla="*/ 2414138 h 2414606"/>
                <a:gd name="connsiteX4" fmla="*/ 5529102 w 12223413"/>
                <a:gd name="connsiteY4" fmla="*/ 9604 h 2414606"/>
                <a:gd name="connsiteX5" fmla="*/ 6714435 w 12223413"/>
                <a:gd name="connsiteY5" fmla="*/ 1533604 h 2414606"/>
                <a:gd name="connsiteX6" fmla="*/ 8136835 w 12223413"/>
                <a:gd name="connsiteY6" fmla="*/ 540182 h 2414606"/>
                <a:gd name="connsiteX7" fmla="*/ 9378613 w 12223413"/>
                <a:gd name="connsiteY7" fmla="*/ 1352982 h 2414606"/>
                <a:gd name="connsiteX8" fmla="*/ 10891324 w 12223413"/>
                <a:gd name="connsiteY8" fmla="*/ 495027 h 2414606"/>
                <a:gd name="connsiteX9" fmla="*/ 12223413 w 12223413"/>
                <a:gd name="connsiteY9" fmla="*/ 1138493 h 2414606"/>
                <a:gd name="connsiteX0" fmla="*/ 0 w 12223413"/>
                <a:gd name="connsiteY0" fmla="*/ 455270 h 2414632"/>
                <a:gd name="connsiteX1" fmla="*/ 1184842 w 12223413"/>
                <a:gd name="connsiteY1" fmla="*/ 1401082 h 2414632"/>
                <a:gd name="connsiteX2" fmla="*/ 2514968 w 12223413"/>
                <a:gd name="connsiteY2" fmla="*/ 246671 h 2414632"/>
                <a:gd name="connsiteX3" fmla="*/ 3880924 w 12223413"/>
                <a:gd name="connsiteY3" fmla="*/ 2414138 h 2414632"/>
                <a:gd name="connsiteX4" fmla="*/ 5529102 w 12223413"/>
                <a:gd name="connsiteY4" fmla="*/ 9604 h 2414632"/>
                <a:gd name="connsiteX5" fmla="*/ 6714435 w 12223413"/>
                <a:gd name="connsiteY5" fmla="*/ 1533604 h 2414632"/>
                <a:gd name="connsiteX6" fmla="*/ 8136835 w 12223413"/>
                <a:gd name="connsiteY6" fmla="*/ 540182 h 2414632"/>
                <a:gd name="connsiteX7" fmla="*/ 9378613 w 12223413"/>
                <a:gd name="connsiteY7" fmla="*/ 1352982 h 2414632"/>
                <a:gd name="connsiteX8" fmla="*/ 10891324 w 12223413"/>
                <a:gd name="connsiteY8" fmla="*/ 495027 h 2414632"/>
                <a:gd name="connsiteX9" fmla="*/ 12223413 w 12223413"/>
                <a:gd name="connsiteY9" fmla="*/ 1138493 h 2414632"/>
                <a:gd name="connsiteX0" fmla="*/ 0 w 12223413"/>
                <a:gd name="connsiteY0" fmla="*/ 455270 h 2414820"/>
                <a:gd name="connsiteX1" fmla="*/ 1184842 w 12223413"/>
                <a:gd name="connsiteY1" fmla="*/ 1401082 h 2414820"/>
                <a:gd name="connsiteX2" fmla="*/ 2594481 w 12223413"/>
                <a:gd name="connsiteY2" fmla="*/ 286427 h 2414820"/>
                <a:gd name="connsiteX3" fmla="*/ 3880924 w 12223413"/>
                <a:gd name="connsiteY3" fmla="*/ 2414138 h 2414820"/>
                <a:gd name="connsiteX4" fmla="*/ 5529102 w 12223413"/>
                <a:gd name="connsiteY4" fmla="*/ 9604 h 2414820"/>
                <a:gd name="connsiteX5" fmla="*/ 6714435 w 12223413"/>
                <a:gd name="connsiteY5" fmla="*/ 1533604 h 2414820"/>
                <a:gd name="connsiteX6" fmla="*/ 8136835 w 12223413"/>
                <a:gd name="connsiteY6" fmla="*/ 540182 h 2414820"/>
                <a:gd name="connsiteX7" fmla="*/ 9378613 w 12223413"/>
                <a:gd name="connsiteY7" fmla="*/ 1352982 h 2414820"/>
                <a:gd name="connsiteX8" fmla="*/ 10891324 w 12223413"/>
                <a:gd name="connsiteY8" fmla="*/ 495027 h 2414820"/>
                <a:gd name="connsiteX9" fmla="*/ 12223413 w 12223413"/>
                <a:gd name="connsiteY9" fmla="*/ 1138493 h 2414820"/>
                <a:gd name="connsiteX0" fmla="*/ 0 w 12223413"/>
                <a:gd name="connsiteY0" fmla="*/ 455270 h 2414848"/>
                <a:gd name="connsiteX1" fmla="*/ 1184842 w 12223413"/>
                <a:gd name="connsiteY1" fmla="*/ 1401082 h 2414848"/>
                <a:gd name="connsiteX2" fmla="*/ 2594481 w 12223413"/>
                <a:gd name="connsiteY2" fmla="*/ 286427 h 2414848"/>
                <a:gd name="connsiteX3" fmla="*/ 3880924 w 12223413"/>
                <a:gd name="connsiteY3" fmla="*/ 2414138 h 2414848"/>
                <a:gd name="connsiteX4" fmla="*/ 5529102 w 12223413"/>
                <a:gd name="connsiteY4" fmla="*/ 9604 h 2414848"/>
                <a:gd name="connsiteX5" fmla="*/ 6714435 w 12223413"/>
                <a:gd name="connsiteY5" fmla="*/ 1533604 h 2414848"/>
                <a:gd name="connsiteX6" fmla="*/ 8136835 w 12223413"/>
                <a:gd name="connsiteY6" fmla="*/ 540182 h 2414848"/>
                <a:gd name="connsiteX7" fmla="*/ 9378613 w 12223413"/>
                <a:gd name="connsiteY7" fmla="*/ 1352982 h 2414848"/>
                <a:gd name="connsiteX8" fmla="*/ 10891324 w 12223413"/>
                <a:gd name="connsiteY8" fmla="*/ 495027 h 2414848"/>
                <a:gd name="connsiteX9" fmla="*/ 12223413 w 12223413"/>
                <a:gd name="connsiteY9" fmla="*/ 1138493 h 2414848"/>
                <a:gd name="connsiteX0" fmla="*/ 0 w 12223413"/>
                <a:gd name="connsiteY0" fmla="*/ 455270 h 2414151"/>
                <a:gd name="connsiteX1" fmla="*/ 1184842 w 12223413"/>
                <a:gd name="connsiteY1" fmla="*/ 1401082 h 2414151"/>
                <a:gd name="connsiteX2" fmla="*/ 2594481 w 12223413"/>
                <a:gd name="connsiteY2" fmla="*/ 286427 h 2414151"/>
                <a:gd name="connsiteX3" fmla="*/ 3880924 w 12223413"/>
                <a:gd name="connsiteY3" fmla="*/ 2414138 h 2414151"/>
                <a:gd name="connsiteX4" fmla="*/ 5529102 w 12223413"/>
                <a:gd name="connsiteY4" fmla="*/ 9604 h 2414151"/>
                <a:gd name="connsiteX5" fmla="*/ 6714435 w 12223413"/>
                <a:gd name="connsiteY5" fmla="*/ 1533604 h 2414151"/>
                <a:gd name="connsiteX6" fmla="*/ 8136835 w 12223413"/>
                <a:gd name="connsiteY6" fmla="*/ 540182 h 2414151"/>
                <a:gd name="connsiteX7" fmla="*/ 9378613 w 12223413"/>
                <a:gd name="connsiteY7" fmla="*/ 1352982 h 2414151"/>
                <a:gd name="connsiteX8" fmla="*/ 10891324 w 12223413"/>
                <a:gd name="connsiteY8" fmla="*/ 495027 h 2414151"/>
                <a:gd name="connsiteX9" fmla="*/ 12223413 w 12223413"/>
                <a:gd name="connsiteY9" fmla="*/ 1138493 h 2414151"/>
                <a:gd name="connsiteX0" fmla="*/ 0 w 12223413"/>
                <a:gd name="connsiteY0" fmla="*/ 455270 h 2421300"/>
                <a:gd name="connsiteX1" fmla="*/ 1184842 w 12223413"/>
                <a:gd name="connsiteY1" fmla="*/ 1401082 h 2421300"/>
                <a:gd name="connsiteX2" fmla="*/ 2594481 w 12223413"/>
                <a:gd name="connsiteY2" fmla="*/ 286427 h 2421300"/>
                <a:gd name="connsiteX3" fmla="*/ 3880924 w 12223413"/>
                <a:gd name="connsiteY3" fmla="*/ 2414138 h 2421300"/>
                <a:gd name="connsiteX4" fmla="*/ 5529102 w 12223413"/>
                <a:gd name="connsiteY4" fmla="*/ 9604 h 2421300"/>
                <a:gd name="connsiteX5" fmla="*/ 6714435 w 12223413"/>
                <a:gd name="connsiteY5" fmla="*/ 1533604 h 2421300"/>
                <a:gd name="connsiteX6" fmla="*/ 8136835 w 12223413"/>
                <a:gd name="connsiteY6" fmla="*/ 540182 h 2421300"/>
                <a:gd name="connsiteX7" fmla="*/ 9378613 w 12223413"/>
                <a:gd name="connsiteY7" fmla="*/ 1352982 h 2421300"/>
                <a:gd name="connsiteX8" fmla="*/ 10891324 w 12223413"/>
                <a:gd name="connsiteY8" fmla="*/ 495027 h 2421300"/>
                <a:gd name="connsiteX9" fmla="*/ 12223413 w 12223413"/>
                <a:gd name="connsiteY9" fmla="*/ 1138493 h 2421300"/>
                <a:gd name="connsiteX0" fmla="*/ 0 w 12223413"/>
                <a:gd name="connsiteY0" fmla="*/ 468772 h 2434802"/>
                <a:gd name="connsiteX1" fmla="*/ 1184842 w 12223413"/>
                <a:gd name="connsiteY1" fmla="*/ 1414584 h 2434802"/>
                <a:gd name="connsiteX2" fmla="*/ 2594481 w 12223413"/>
                <a:gd name="connsiteY2" fmla="*/ 299929 h 2434802"/>
                <a:gd name="connsiteX3" fmla="*/ 3880924 w 12223413"/>
                <a:gd name="connsiteY3" fmla="*/ 2427640 h 2434802"/>
                <a:gd name="connsiteX4" fmla="*/ 5529102 w 12223413"/>
                <a:gd name="connsiteY4" fmla="*/ 23106 h 2434802"/>
                <a:gd name="connsiteX5" fmla="*/ 6714435 w 12223413"/>
                <a:gd name="connsiteY5" fmla="*/ 1547106 h 2434802"/>
                <a:gd name="connsiteX6" fmla="*/ 8136835 w 12223413"/>
                <a:gd name="connsiteY6" fmla="*/ 553684 h 2434802"/>
                <a:gd name="connsiteX7" fmla="*/ 9378613 w 12223413"/>
                <a:gd name="connsiteY7" fmla="*/ 1366484 h 2434802"/>
                <a:gd name="connsiteX8" fmla="*/ 10891324 w 12223413"/>
                <a:gd name="connsiteY8" fmla="*/ 508529 h 2434802"/>
                <a:gd name="connsiteX9" fmla="*/ 12223413 w 12223413"/>
                <a:gd name="connsiteY9" fmla="*/ 1151995 h 2434802"/>
                <a:gd name="connsiteX0" fmla="*/ 0 w 12223413"/>
                <a:gd name="connsiteY0" fmla="*/ 469219 h 2440650"/>
                <a:gd name="connsiteX1" fmla="*/ 1184842 w 12223413"/>
                <a:gd name="connsiteY1" fmla="*/ 1415031 h 2440650"/>
                <a:gd name="connsiteX2" fmla="*/ 2594481 w 12223413"/>
                <a:gd name="connsiteY2" fmla="*/ 300376 h 2440650"/>
                <a:gd name="connsiteX3" fmla="*/ 3880924 w 12223413"/>
                <a:gd name="connsiteY3" fmla="*/ 2428087 h 2440650"/>
                <a:gd name="connsiteX4" fmla="*/ 5529102 w 12223413"/>
                <a:gd name="connsiteY4" fmla="*/ 23553 h 2440650"/>
                <a:gd name="connsiteX5" fmla="*/ 6714435 w 12223413"/>
                <a:gd name="connsiteY5" fmla="*/ 1547553 h 2440650"/>
                <a:gd name="connsiteX6" fmla="*/ 8136835 w 12223413"/>
                <a:gd name="connsiteY6" fmla="*/ 554131 h 2440650"/>
                <a:gd name="connsiteX7" fmla="*/ 9378613 w 12223413"/>
                <a:gd name="connsiteY7" fmla="*/ 1366931 h 2440650"/>
                <a:gd name="connsiteX8" fmla="*/ 10891324 w 12223413"/>
                <a:gd name="connsiteY8" fmla="*/ 508976 h 2440650"/>
                <a:gd name="connsiteX9" fmla="*/ 12223413 w 12223413"/>
                <a:gd name="connsiteY9" fmla="*/ 1152442 h 2440650"/>
                <a:gd name="connsiteX0" fmla="*/ 0 w 12223413"/>
                <a:gd name="connsiteY0" fmla="*/ 454481 h 2387495"/>
                <a:gd name="connsiteX1" fmla="*/ 1184842 w 12223413"/>
                <a:gd name="connsiteY1" fmla="*/ 1400293 h 2387495"/>
                <a:gd name="connsiteX2" fmla="*/ 2594481 w 12223413"/>
                <a:gd name="connsiteY2" fmla="*/ 285638 h 2387495"/>
                <a:gd name="connsiteX3" fmla="*/ 4106211 w 12223413"/>
                <a:gd name="connsiteY3" fmla="*/ 2373593 h 2387495"/>
                <a:gd name="connsiteX4" fmla="*/ 5529102 w 12223413"/>
                <a:gd name="connsiteY4" fmla="*/ 8815 h 2387495"/>
                <a:gd name="connsiteX5" fmla="*/ 6714435 w 12223413"/>
                <a:gd name="connsiteY5" fmla="*/ 1532815 h 2387495"/>
                <a:gd name="connsiteX6" fmla="*/ 8136835 w 12223413"/>
                <a:gd name="connsiteY6" fmla="*/ 539393 h 2387495"/>
                <a:gd name="connsiteX7" fmla="*/ 9378613 w 12223413"/>
                <a:gd name="connsiteY7" fmla="*/ 1352193 h 2387495"/>
                <a:gd name="connsiteX8" fmla="*/ 10891324 w 12223413"/>
                <a:gd name="connsiteY8" fmla="*/ 494238 h 2387495"/>
                <a:gd name="connsiteX9" fmla="*/ 12223413 w 12223413"/>
                <a:gd name="connsiteY9" fmla="*/ 1137704 h 2387495"/>
                <a:gd name="connsiteX0" fmla="*/ 0 w 12223413"/>
                <a:gd name="connsiteY0" fmla="*/ 453231 h 2320331"/>
                <a:gd name="connsiteX1" fmla="*/ 1184842 w 12223413"/>
                <a:gd name="connsiteY1" fmla="*/ 1399043 h 2320331"/>
                <a:gd name="connsiteX2" fmla="*/ 2594481 w 12223413"/>
                <a:gd name="connsiteY2" fmla="*/ 284388 h 2320331"/>
                <a:gd name="connsiteX3" fmla="*/ 4000193 w 12223413"/>
                <a:gd name="connsiteY3" fmla="*/ 2306082 h 2320331"/>
                <a:gd name="connsiteX4" fmla="*/ 5529102 w 12223413"/>
                <a:gd name="connsiteY4" fmla="*/ 7565 h 2320331"/>
                <a:gd name="connsiteX5" fmla="*/ 6714435 w 12223413"/>
                <a:gd name="connsiteY5" fmla="*/ 1531565 h 2320331"/>
                <a:gd name="connsiteX6" fmla="*/ 8136835 w 12223413"/>
                <a:gd name="connsiteY6" fmla="*/ 538143 h 2320331"/>
                <a:gd name="connsiteX7" fmla="*/ 9378613 w 12223413"/>
                <a:gd name="connsiteY7" fmla="*/ 1350943 h 2320331"/>
                <a:gd name="connsiteX8" fmla="*/ 10891324 w 12223413"/>
                <a:gd name="connsiteY8" fmla="*/ 492988 h 2320331"/>
                <a:gd name="connsiteX9" fmla="*/ 12223413 w 12223413"/>
                <a:gd name="connsiteY9" fmla="*/ 1136454 h 2320331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46880 h 2300093"/>
                <a:gd name="connsiteX1" fmla="*/ 1184842 w 12223413"/>
                <a:gd name="connsiteY1" fmla="*/ 1392692 h 2300093"/>
                <a:gd name="connsiteX2" fmla="*/ 2594481 w 12223413"/>
                <a:gd name="connsiteY2" fmla="*/ 278037 h 2300093"/>
                <a:gd name="connsiteX3" fmla="*/ 4000193 w 12223413"/>
                <a:gd name="connsiteY3" fmla="*/ 2299731 h 2300093"/>
                <a:gd name="connsiteX4" fmla="*/ 5529102 w 12223413"/>
                <a:gd name="connsiteY4" fmla="*/ 1214 h 2300093"/>
                <a:gd name="connsiteX5" fmla="*/ 6714435 w 12223413"/>
                <a:gd name="connsiteY5" fmla="*/ 1525214 h 2300093"/>
                <a:gd name="connsiteX6" fmla="*/ 8136835 w 12223413"/>
                <a:gd name="connsiteY6" fmla="*/ 531792 h 2300093"/>
                <a:gd name="connsiteX7" fmla="*/ 9378613 w 12223413"/>
                <a:gd name="connsiteY7" fmla="*/ 1344592 h 2300093"/>
                <a:gd name="connsiteX8" fmla="*/ 10891324 w 12223413"/>
                <a:gd name="connsiteY8" fmla="*/ 486637 h 2300093"/>
                <a:gd name="connsiteX9" fmla="*/ 12223413 w 12223413"/>
                <a:gd name="connsiteY9" fmla="*/ 1130103 h 2300093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1099"/>
                <a:gd name="connsiteX1" fmla="*/ 1184842 w 12223413"/>
                <a:gd name="connsiteY1" fmla="*/ 1400815 h 2401099"/>
                <a:gd name="connsiteX2" fmla="*/ 2501715 w 12223413"/>
                <a:gd name="connsiteY2" fmla="*/ 246403 h 2401099"/>
                <a:gd name="connsiteX3" fmla="*/ 4000193 w 12223413"/>
                <a:gd name="connsiteY3" fmla="*/ 2400619 h 2401099"/>
                <a:gd name="connsiteX4" fmla="*/ 5529102 w 12223413"/>
                <a:gd name="connsiteY4" fmla="*/ 9337 h 2401099"/>
                <a:gd name="connsiteX5" fmla="*/ 6714435 w 12223413"/>
                <a:gd name="connsiteY5" fmla="*/ 1533337 h 2401099"/>
                <a:gd name="connsiteX6" fmla="*/ 8136835 w 12223413"/>
                <a:gd name="connsiteY6" fmla="*/ 539915 h 2401099"/>
                <a:gd name="connsiteX7" fmla="*/ 9378613 w 12223413"/>
                <a:gd name="connsiteY7" fmla="*/ 1352715 h 2401099"/>
                <a:gd name="connsiteX8" fmla="*/ 10891324 w 12223413"/>
                <a:gd name="connsiteY8" fmla="*/ 494760 h 2401099"/>
                <a:gd name="connsiteX9" fmla="*/ 12223413 w 12223413"/>
                <a:gd name="connsiteY9" fmla="*/ 1138226 h 2401099"/>
                <a:gd name="connsiteX0" fmla="*/ 0 w 12223413"/>
                <a:gd name="connsiteY0" fmla="*/ 455003 h 2401067"/>
                <a:gd name="connsiteX1" fmla="*/ 1184842 w 12223413"/>
                <a:gd name="connsiteY1" fmla="*/ 1400815 h 2401067"/>
                <a:gd name="connsiteX2" fmla="*/ 2501715 w 12223413"/>
                <a:gd name="connsiteY2" fmla="*/ 246403 h 2401067"/>
                <a:gd name="connsiteX3" fmla="*/ 4000193 w 12223413"/>
                <a:gd name="connsiteY3" fmla="*/ 2400619 h 2401067"/>
                <a:gd name="connsiteX4" fmla="*/ 5529102 w 12223413"/>
                <a:gd name="connsiteY4" fmla="*/ 9337 h 2401067"/>
                <a:gd name="connsiteX5" fmla="*/ 6714435 w 12223413"/>
                <a:gd name="connsiteY5" fmla="*/ 1533337 h 2401067"/>
                <a:gd name="connsiteX6" fmla="*/ 8136835 w 12223413"/>
                <a:gd name="connsiteY6" fmla="*/ 539915 h 2401067"/>
                <a:gd name="connsiteX7" fmla="*/ 9378613 w 12223413"/>
                <a:gd name="connsiteY7" fmla="*/ 1352715 h 2401067"/>
                <a:gd name="connsiteX8" fmla="*/ 10891324 w 12223413"/>
                <a:gd name="connsiteY8" fmla="*/ 494760 h 2401067"/>
                <a:gd name="connsiteX9" fmla="*/ 12223413 w 12223413"/>
                <a:gd name="connsiteY9" fmla="*/ 1138226 h 2401067"/>
                <a:gd name="connsiteX0" fmla="*/ 0 w 12223413"/>
                <a:gd name="connsiteY0" fmla="*/ 455003 h 2401118"/>
                <a:gd name="connsiteX1" fmla="*/ 1184842 w 12223413"/>
                <a:gd name="connsiteY1" fmla="*/ 1400815 h 2401118"/>
                <a:gd name="connsiteX2" fmla="*/ 2501715 w 12223413"/>
                <a:gd name="connsiteY2" fmla="*/ 246403 h 2401118"/>
                <a:gd name="connsiteX3" fmla="*/ 4000193 w 12223413"/>
                <a:gd name="connsiteY3" fmla="*/ 2400619 h 2401118"/>
                <a:gd name="connsiteX4" fmla="*/ 5529102 w 12223413"/>
                <a:gd name="connsiteY4" fmla="*/ 9337 h 2401118"/>
                <a:gd name="connsiteX5" fmla="*/ 6714435 w 12223413"/>
                <a:gd name="connsiteY5" fmla="*/ 1533337 h 2401118"/>
                <a:gd name="connsiteX6" fmla="*/ 8136835 w 12223413"/>
                <a:gd name="connsiteY6" fmla="*/ 539915 h 2401118"/>
                <a:gd name="connsiteX7" fmla="*/ 9378613 w 12223413"/>
                <a:gd name="connsiteY7" fmla="*/ 1352715 h 2401118"/>
                <a:gd name="connsiteX8" fmla="*/ 10891324 w 12223413"/>
                <a:gd name="connsiteY8" fmla="*/ 494760 h 2401118"/>
                <a:gd name="connsiteX9" fmla="*/ 12223413 w 12223413"/>
                <a:gd name="connsiteY9" fmla="*/ 1138226 h 2401118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145452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54995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12135"/>
                <a:gd name="connsiteX1" fmla="*/ 1184842 w 12249917"/>
                <a:gd name="connsiteY1" fmla="*/ 1408041 h 2412135"/>
                <a:gd name="connsiteX2" fmla="*/ 2501715 w 12249917"/>
                <a:gd name="connsiteY2" fmla="*/ 253629 h 2412135"/>
                <a:gd name="connsiteX3" fmla="*/ 4000193 w 12249917"/>
                <a:gd name="connsiteY3" fmla="*/ 2407845 h 2412135"/>
                <a:gd name="connsiteX4" fmla="*/ 5529102 w 12249917"/>
                <a:gd name="connsiteY4" fmla="*/ 16563 h 2412135"/>
                <a:gd name="connsiteX5" fmla="*/ 6714435 w 12249917"/>
                <a:gd name="connsiteY5" fmla="*/ 1540563 h 2412135"/>
                <a:gd name="connsiteX6" fmla="*/ 8136835 w 12249917"/>
                <a:gd name="connsiteY6" fmla="*/ 547141 h 2412135"/>
                <a:gd name="connsiteX7" fmla="*/ 9378613 w 12249917"/>
                <a:gd name="connsiteY7" fmla="*/ 1359941 h 2412135"/>
                <a:gd name="connsiteX8" fmla="*/ 10891324 w 12249917"/>
                <a:gd name="connsiteY8" fmla="*/ 554995 h 2412135"/>
                <a:gd name="connsiteX9" fmla="*/ 12249917 w 12249917"/>
                <a:gd name="connsiteY9" fmla="*/ 1105696 h 2412135"/>
                <a:gd name="connsiteX0" fmla="*/ 0 w 12249917"/>
                <a:gd name="connsiteY0" fmla="*/ 462229 h 2412045"/>
                <a:gd name="connsiteX1" fmla="*/ 1184842 w 12249917"/>
                <a:gd name="connsiteY1" fmla="*/ 1408041 h 2412045"/>
                <a:gd name="connsiteX2" fmla="*/ 2501715 w 12249917"/>
                <a:gd name="connsiteY2" fmla="*/ 253629 h 2412045"/>
                <a:gd name="connsiteX3" fmla="*/ 4000193 w 12249917"/>
                <a:gd name="connsiteY3" fmla="*/ 2407845 h 2412045"/>
                <a:gd name="connsiteX4" fmla="*/ 5529102 w 12249917"/>
                <a:gd name="connsiteY4" fmla="*/ 16563 h 2412045"/>
                <a:gd name="connsiteX5" fmla="*/ 6714435 w 12249917"/>
                <a:gd name="connsiteY5" fmla="*/ 1540563 h 2412045"/>
                <a:gd name="connsiteX6" fmla="*/ 8136835 w 12249917"/>
                <a:gd name="connsiteY6" fmla="*/ 547141 h 2412045"/>
                <a:gd name="connsiteX7" fmla="*/ 9378613 w 12249917"/>
                <a:gd name="connsiteY7" fmla="*/ 1359941 h 2412045"/>
                <a:gd name="connsiteX8" fmla="*/ 10891324 w 12249917"/>
                <a:gd name="connsiteY8" fmla="*/ 554995 h 2412045"/>
                <a:gd name="connsiteX9" fmla="*/ 12249917 w 12249917"/>
                <a:gd name="connsiteY9" fmla="*/ 1105696 h 2412045"/>
                <a:gd name="connsiteX0" fmla="*/ 0 w 12249917"/>
                <a:gd name="connsiteY0" fmla="*/ 462229 h 2410428"/>
                <a:gd name="connsiteX1" fmla="*/ 1184842 w 12249917"/>
                <a:gd name="connsiteY1" fmla="*/ 1408041 h 2410428"/>
                <a:gd name="connsiteX2" fmla="*/ 2501715 w 12249917"/>
                <a:gd name="connsiteY2" fmla="*/ 253629 h 2410428"/>
                <a:gd name="connsiteX3" fmla="*/ 4000193 w 12249917"/>
                <a:gd name="connsiteY3" fmla="*/ 2407845 h 2410428"/>
                <a:gd name="connsiteX4" fmla="*/ 5529102 w 12249917"/>
                <a:gd name="connsiteY4" fmla="*/ 16563 h 2410428"/>
                <a:gd name="connsiteX5" fmla="*/ 6714435 w 12249917"/>
                <a:gd name="connsiteY5" fmla="*/ 1540563 h 2410428"/>
                <a:gd name="connsiteX6" fmla="*/ 8136835 w 12249917"/>
                <a:gd name="connsiteY6" fmla="*/ 547141 h 2410428"/>
                <a:gd name="connsiteX7" fmla="*/ 9378613 w 12249917"/>
                <a:gd name="connsiteY7" fmla="*/ 1359941 h 2410428"/>
                <a:gd name="connsiteX8" fmla="*/ 10891324 w 12249917"/>
                <a:gd name="connsiteY8" fmla="*/ 554995 h 2410428"/>
                <a:gd name="connsiteX9" fmla="*/ 12249917 w 12249917"/>
                <a:gd name="connsiteY9" fmla="*/ 1105696 h 2410428"/>
                <a:gd name="connsiteX0" fmla="*/ 0 w 12249917"/>
                <a:gd name="connsiteY0" fmla="*/ 462229 h 2410557"/>
                <a:gd name="connsiteX1" fmla="*/ 1184842 w 12249917"/>
                <a:gd name="connsiteY1" fmla="*/ 1408041 h 2410557"/>
                <a:gd name="connsiteX2" fmla="*/ 2501715 w 12249917"/>
                <a:gd name="connsiteY2" fmla="*/ 253629 h 2410557"/>
                <a:gd name="connsiteX3" fmla="*/ 4000193 w 12249917"/>
                <a:gd name="connsiteY3" fmla="*/ 2407845 h 2410557"/>
                <a:gd name="connsiteX4" fmla="*/ 5529102 w 12249917"/>
                <a:gd name="connsiteY4" fmla="*/ 16563 h 2410557"/>
                <a:gd name="connsiteX5" fmla="*/ 6714435 w 12249917"/>
                <a:gd name="connsiteY5" fmla="*/ 1540563 h 2410557"/>
                <a:gd name="connsiteX6" fmla="*/ 8136835 w 12249917"/>
                <a:gd name="connsiteY6" fmla="*/ 547141 h 2410557"/>
                <a:gd name="connsiteX7" fmla="*/ 9378613 w 12249917"/>
                <a:gd name="connsiteY7" fmla="*/ 1359941 h 2410557"/>
                <a:gd name="connsiteX8" fmla="*/ 10891324 w 12249917"/>
                <a:gd name="connsiteY8" fmla="*/ 554995 h 2410557"/>
                <a:gd name="connsiteX9" fmla="*/ 12249917 w 12249917"/>
                <a:gd name="connsiteY9" fmla="*/ 1105696 h 2410557"/>
                <a:gd name="connsiteX0" fmla="*/ 0 w 12249917"/>
                <a:gd name="connsiteY0" fmla="*/ 462229 h 2410469"/>
                <a:gd name="connsiteX1" fmla="*/ 1184842 w 12249917"/>
                <a:gd name="connsiteY1" fmla="*/ 1408041 h 2410469"/>
                <a:gd name="connsiteX2" fmla="*/ 2501715 w 12249917"/>
                <a:gd name="connsiteY2" fmla="*/ 253629 h 2410469"/>
                <a:gd name="connsiteX3" fmla="*/ 4000193 w 12249917"/>
                <a:gd name="connsiteY3" fmla="*/ 2407845 h 2410469"/>
                <a:gd name="connsiteX4" fmla="*/ 5529102 w 12249917"/>
                <a:gd name="connsiteY4" fmla="*/ 16563 h 2410469"/>
                <a:gd name="connsiteX5" fmla="*/ 6714435 w 12249917"/>
                <a:gd name="connsiteY5" fmla="*/ 1540563 h 2410469"/>
                <a:gd name="connsiteX6" fmla="*/ 8136835 w 12249917"/>
                <a:gd name="connsiteY6" fmla="*/ 547141 h 2410469"/>
                <a:gd name="connsiteX7" fmla="*/ 9378613 w 12249917"/>
                <a:gd name="connsiteY7" fmla="*/ 1359941 h 2410469"/>
                <a:gd name="connsiteX8" fmla="*/ 10891324 w 12249917"/>
                <a:gd name="connsiteY8" fmla="*/ 554995 h 2410469"/>
                <a:gd name="connsiteX9" fmla="*/ 12249917 w 12249917"/>
                <a:gd name="connsiteY9" fmla="*/ 1105696 h 2410469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316178"/>
                <a:gd name="connsiteY0" fmla="*/ 462229 h 2410734"/>
                <a:gd name="connsiteX1" fmla="*/ 1251103 w 12316178"/>
                <a:gd name="connsiteY1" fmla="*/ 1408041 h 2410734"/>
                <a:gd name="connsiteX2" fmla="*/ 2567976 w 12316178"/>
                <a:gd name="connsiteY2" fmla="*/ 253629 h 2410734"/>
                <a:gd name="connsiteX3" fmla="*/ 4066454 w 12316178"/>
                <a:gd name="connsiteY3" fmla="*/ 2407845 h 2410734"/>
                <a:gd name="connsiteX4" fmla="*/ 5595363 w 12316178"/>
                <a:gd name="connsiteY4" fmla="*/ 16563 h 2410734"/>
                <a:gd name="connsiteX5" fmla="*/ 6780696 w 12316178"/>
                <a:gd name="connsiteY5" fmla="*/ 1540563 h 2410734"/>
                <a:gd name="connsiteX6" fmla="*/ 8203096 w 12316178"/>
                <a:gd name="connsiteY6" fmla="*/ 547141 h 2410734"/>
                <a:gd name="connsiteX7" fmla="*/ 9444874 w 12316178"/>
                <a:gd name="connsiteY7" fmla="*/ 1359941 h 2410734"/>
                <a:gd name="connsiteX8" fmla="*/ 10957585 w 12316178"/>
                <a:gd name="connsiteY8" fmla="*/ 554995 h 2410734"/>
                <a:gd name="connsiteX9" fmla="*/ 12316178 w 12316178"/>
                <a:gd name="connsiteY9" fmla="*/ 1105696 h 2410734"/>
                <a:gd name="connsiteX0" fmla="*/ 0 w 12263169"/>
                <a:gd name="connsiteY0" fmla="*/ 448977 h 2410734"/>
                <a:gd name="connsiteX1" fmla="*/ 1198094 w 12263169"/>
                <a:gd name="connsiteY1" fmla="*/ 1408041 h 2410734"/>
                <a:gd name="connsiteX2" fmla="*/ 2514967 w 12263169"/>
                <a:gd name="connsiteY2" fmla="*/ 253629 h 2410734"/>
                <a:gd name="connsiteX3" fmla="*/ 4013445 w 12263169"/>
                <a:gd name="connsiteY3" fmla="*/ 2407845 h 2410734"/>
                <a:gd name="connsiteX4" fmla="*/ 5542354 w 12263169"/>
                <a:gd name="connsiteY4" fmla="*/ 16563 h 2410734"/>
                <a:gd name="connsiteX5" fmla="*/ 6727687 w 12263169"/>
                <a:gd name="connsiteY5" fmla="*/ 1540563 h 2410734"/>
                <a:gd name="connsiteX6" fmla="*/ 8150087 w 12263169"/>
                <a:gd name="connsiteY6" fmla="*/ 547141 h 2410734"/>
                <a:gd name="connsiteX7" fmla="*/ 9391865 w 12263169"/>
                <a:gd name="connsiteY7" fmla="*/ 1359941 h 2410734"/>
                <a:gd name="connsiteX8" fmla="*/ 10904576 w 12263169"/>
                <a:gd name="connsiteY8" fmla="*/ 554995 h 2410734"/>
                <a:gd name="connsiteX9" fmla="*/ 12263169 w 12263169"/>
                <a:gd name="connsiteY9" fmla="*/ 1105696 h 2410734"/>
                <a:gd name="connsiteX0" fmla="*/ 0 w 12276421"/>
                <a:gd name="connsiteY0" fmla="*/ 501986 h 2410734"/>
                <a:gd name="connsiteX1" fmla="*/ 1211346 w 12276421"/>
                <a:gd name="connsiteY1" fmla="*/ 1408041 h 2410734"/>
                <a:gd name="connsiteX2" fmla="*/ 2528219 w 12276421"/>
                <a:gd name="connsiteY2" fmla="*/ 253629 h 2410734"/>
                <a:gd name="connsiteX3" fmla="*/ 4026697 w 12276421"/>
                <a:gd name="connsiteY3" fmla="*/ 2407845 h 2410734"/>
                <a:gd name="connsiteX4" fmla="*/ 5555606 w 12276421"/>
                <a:gd name="connsiteY4" fmla="*/ 16563 h 2410734"/>
                <a:gd name="connsiteX5" fmla="*/ 6740939 w 12276421"/>
                <a:gd name="connsiteY5" fmla="*/ 1540563 h 2410734"/>
                <a:gd name="connsiteX6" fmla="*/ 8163339 w 12276421"/>
                <a:gd name="connsiteY6" fmla="*/ 547141 h 2410734"/>
                <a:gd name="connsiteX7" fmla="*/ 9405117 w 12276421"/>
                <a:gd name="connsiteY7" fmla="*/ 1359941 h 2410734"/>
                <a:gd name="connsiteX8" fmla="*/ 10917828 w 12276421"/>
                <a:gd name="connsiteY8" fmla="*/ 554995 h 2410734"/>
                <a:gd name="connsiteX9" fmla="*/ 12276421 w 12276421"/>
                <a:gd name="connsiteY9" fmla="*/ 1105696 h 241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6421" h="2410734">
                  <a:moveTo>
                    <a:pt x="0" y="501986"/>
                  </a:moveTo>
                  <a:cubicBezTo>
                    <a:pt x="534135" y="445624"/>
                    <a:pt x="789976" y="1449434"/>
                    <a:pt x="1211346" y="1408041"/>
                  </a:cubicBezTo>
                  <a:cubicBezTo>
                    <a:pt x="1632716" y="1366648"/>
                    <a:pt x="1648176" y="166509"/>
                    <a:pt x="2528219" y="253629"/>
                  </a:cubicBezTo>
                  <a:cubicBezTo>
                    <a:pt x="3408262" y="340749"/>
                    <a:pt x="3124568" y="2500365"/>
                    <a:pt x="4026697" y="2407845"/>
                  </a:cubicBezTo>
                  <a:cubicBezTo>
                    <a:pt x="4928826" y="2315325"/>
                    <a:pt x="4917702" y="214119"/>
                    <a:pt x="5555606" y="16563"/>
                  </a:cubicBezTo>
                  <a:cubicBezTo>
                    <a:pt x="6193510" y="-180993"/>
                    <a:pt x="6306317" y="1452133"/>
                    <a:pt x="6740939" y="1540563"/>
                  </a:cubicBezTo>
                  <a:cubicBezTo>
                    <a:pt x="7175561" y="1628993"/>
                    <a:pt x="7719309" y="577245"/>
                    <a:pt x="8163339" y="547141"/>
                  </a:cubicBezTo>
                  <a:cubicBezTo>
                    <a:pt x="8607369" y="517037"/>
                    <a:pt x="8946036" y="1358632"/>
                    <a:pt x="9405117" y="1359941"/>
                  </a:cubicBezTo>
                  <a:cubicBezTo>
                    <a:pt x="9864198" y="1361250"/>
                    <a:pt x="10399521" y="544360"/>
                    <a:pt x="10917828" y="554995"/>
                  </a:cubicBezTo>
                  <a:cubicBezTo>
                    <a:pt x="11436135" y="565630"/>
                    <a:pt x="11542643" y="1084141"/>
                    <a:pt x="12276421" y="1105696"/>
                  </a:cubicBezTo>
                </a:path>
              </a:pathLst>
            </a:custGeom>
            <a:noFill/>
            <a:ln w="317500">
              <a:solidFill>
                <a:schemeClr val="tx1"/>
              </a:solidFill>
            </a:ln>
            <a:effectLst>
              <a:outerShdw blurRad="101600" dist="88900" dir="5400000" sx="101000" sy="101000" algn="t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mbria" panose="020405030504060302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EAD5E1-6FE1-4FBA-9133-F45A60785FC2}"/>
                </a:ext>
              </a:extLst>
            </p:cNvPr>
            <p:cNvSpPr/>
            <p:nvPr/>
          </p:nvSpPr>
          <p:spPr>
            <a:xfrm>
              <a:off x="-24050" y="2056665"/>
              <a:ext cx="12276421" cy="2410734"/>
            </a:xfrm>
            <a:custGeom>
              <a:avLst/>
              <a:gdLst>
                <a:gd name="connsiteX0" fmla="*/ 0 w 12316178"/>
                <a:gd name="connsiteY0" fmla="*/ 495027 h 2414699"/>
                <a:gd name="connsiteX1" fmla="*/ 1264355 w 12316178"/>
                <a:gd name="connsiteY1" fmla="*/ 1533604 h 2414699"/>
                <a:gd name="connsiteX2" fmla="*/ 2607733 w 12316178"/>
                <a:gd name="connsiteY2" fmla="*/ 246671 h 2414699"/>
                <a:gd name="connsiteX3" fmla="*/ 3973689 w 12316178"/>
                <a:gd name="connsiteY3" fmla="*/ 2414138 h 2414699"/>
                <a:gd name="connsiteX4" fmla="*/ 5621867 w 12316178"/>
                <a:gd name="connsiteY4" fmla="*/ 9604 h 2414699"/>
                <a:gd name="connsiteX5" fmla="*/ 6807200 w 12316178"/>
                <a:gd name="connsiteY5" fmla="*/ 1533604 h 2414699"/>
                <a:gd name="connsiteX6" fmla="*/ 8229600 w 12316178"/>
                <a:gd name="connsiteY6" fmla="*/ 540182 h 2414699"/>
                <a:gd name="connsiteX7" fmla="*/ 9471378 w 12316178"/>
                <a:gd name="connsiteY7" fmla="*/ 1352982 h 2414699"/>
                <a:gd name="connsiteX8" fmla="*/ 10984089 w 12316178"/>
                <a:gd name="connsiteY8" fmla="*/ 495027 h 2414699"/>
                <a:gd name="connsiteX9" fmla="*/ 12316178 w 12316178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699"/>
                <a:gd name="connsiteX1" fmla="*/ 1171590 w 12223413"/>
                <a:gd name="connsiteY1" fmla="*/ 1533604 h 2414699"/>
                <a:gd name="connsiteX2" fmla="*/ 2514968 w 12223413"/>
                <a:gd name="connsiteY2" fmla="*/ 246671 h 2414699"/>
                <a:gd name="connsiteX3" fmla="*/ 3880924 w 12223413"/>
                <a:gd name="connsiteY3" fmla="*/ 2414138 h 2414699"/>
                <a:gd name="connsiteX4" fmla="*/ 5529102 w 12223413"/>
                <a:gd name="connsiteY4" fmla="*/ 9604 h 2414699"/>
                <a:gd name="connsiteX5" fmla="*/ 6714435 w 12223413"/>
                <a:gd name="connsiteY5" fmla="*/ 1533604 h 2414699"/>
                <a:gd name="connsiteX6" fmla="*/ 8136835 w 12223413"/>
                <a:gd name="connsiteY6" fmla="*/ 540182 h 2414699"/>
                <a:gd name="connsiteX7" fmla="*/ 9378613 w 12223413"/>
                <a:gd name="connsiteY7" fmla="*/ 1352982 h 2414699"/>
                <a:gd name="connsiteX8" fmla="*/ 10891324 w 12223413"/>
                <a:gd name="connsiteY8" fmla="*/ 495027 h 2414699"/>
                <a:gd name="connsiteX9" fmla="*/ 12223413 w 12223413"/>
                <a:gd name="connsiteY9" fmla="*/ 1138493 h 2414699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704"/>
                <a:gd name="connsiteX1" fmla="*/ 1184842 w 12223413"/>
                <a:gd name="connsiteY1" fmla="*/ 1401082 h 2414704"/>
                <a:gd name="connsiteX2" fmla="*/ 2514968 w 12223413"/>
                <a:gd name="connsiteY2" fmla="*/ 246671 h 2414704"/>
                <a:gd name="connsiteX3" fmla="*/ 3880924 w 12223413"/>
                <a:gd name="connsiteY3" fmla="*/ 2414138 h 2414704"/>
                <a:gd name="connsiteX4" fmla="*/ 5529102 w 12223413"/>
                <a:gd name="connsiteY4" fmla="*/ 9604 h 2414704"/>
                <a:gd name="connsiteX5" fmla="*/ 6714435 w 12223413"/>
                <a:gd name="connsiteY5" fmla="*/ 1533604 h 2414704"/>
                <a:gd name="connsiteX6" fmla="*/ 8136835 w 12223413"/>
                <a:gd name="connsiteY6" fmla="*/ 540182 h 2414704"/>
                <a:gd name="connsiteX7" fmla="*/ 9378613 w 12223413"/>
                <a:gd name="connsiteY7" fmla="*/ 1352982 h 2414704"/>
                <a:gd name="connsiteX8" fmla="*/ 10891324 w 12223413"/>
                <a:gd name="connsiteY8" fmla="*/ 495027 h 2414704"/>
                <a:gd name="connsiteX9" fmla="*/ 12223413 w 12223413"/>
                <a:gd name="connsiteY9" fmla="*/ 1138493 h 2414704"/>
                <a:gd name="connsiteX0" fmla="*/ 0 w 12223413"/>
                <a:gd name="connsiteY0" fmla="*/ 455270 h 2414606"/>
                <a:gd name="connsiteX1" fmla="*/ 1184842 w 12223413"/>
                <a:gd name="connsiteY1" fmla="*/ 1401082 h 2414606"/>
                <a:gd name="connsiteX2" fmla="*/ 2514968 w 12223413"/>
                <a:gd name="connsiteY2" fmla="*/ 246671 h 2414606"/>
                <a:gd name="connsiteX3" fmla="*/ 3880924 w 12223413"/>
                <a:gd name="connsiteY3" fmla="*/ 2414138 h 2414606"/>
                <a:gd name="connsiteX4" fmla="*/ 5529102 w 12223413"/>
                <a:gd name="connsiteY4" fmla="*/ 9604 h 2414606"/>
                <a:gd name="connsiteX5" fmla="*/ 6714435 w 12223413"/>
                <a:gd name="connsiteY5" fmla="*/ 1533604 h 2414606"/>
                <a:gd name="connsiteX6" fmla="*/ 8136835 w 12223413"/>
                <a:gd name="connsiteY6" fmla="*/ 540182 h 2414606"/>
                <a:gd name="connsiteX7" fmla="*/ 9378613 w 12223413"/>
                <a:gd name="connsiteY7" fmla="*/ 1352982 h 2414606"/>
                <a:gd name="connsiteX8" fmla="*/ 10891324 w 12223413"/>
                <a:gd name="connsiteY8" fmla="*/ 495027 h 2414606"/>
                <a:gd name="connsiteX9" fmla="*/ 12223413 w 12223413"/>
                <a:gd name="connsiteY9" fmla="*/ 1138493 h 2414606"/>
                <a:gd name="connsiteX0" fmla="*/ 0 w 12223413"/>
                <a:gd name="connsiteY0" fmla="*/ 455270 h 2414632"/>
                <a:gd name="connsiteX1" fmla="*/ 1184842 w 12223413"/>
                <a:gd name="connsiteY1" fmla="*/ 1401082 h 2414632"/>
                <a:gd name="connsiteX2" fmla="*/ 2514968 w 12223413"/>
                <a:gd name="connsiteY2" fmla="*/ 246671 h 2414632"/>
                <a:gd name="connsiteX3" fmla="*/ 3880924 w 12223413"/>
                <a:gd name="connsiteY3" fmla="*/ 2414138 h 2414632"/>
                <a:gd name="connsiteX4" fmla="*/ 5529102 w 12223413"/>
                <a:gd name="connsiteY4" fmla="*/ 9604 h 2414632"/>
                <a:gd name="connsiteX5" fmla="*/ 6714435 w 12223413"/>
                <a:gd name="connsiteY5" fmla="*/ 1533604 h 2414632"/>
                <a:gd name="connsiteX6" fmla="*/ 8136835 w 12223413"/>
                <a:gd name="connsiteY6" fmla="*/ 540182 h 2414632"/>
                <a:gd name="connsiteX7" fmla="*/ 9378613 w 12223413"/>
                <a:gd name="connsiteY7" fmla="*/ 1352982 h 2414632"/>
                <a:gd name="connsiteX8" fmla="*/ 10891324 w 12223413"/>
                <a:gd name="connsiteY8" fmla="*/ 495027 h 2414632"/>
                <a:gd name="connsiteX9" fmla="*/ 12223413 w 12223413"/>
                <a:gd name="connsiteY9" fmla="*/ 1138493 h 2414632"/>
                <a:gd name="connsiteX0" fmla="*/ 0 w 12223413"/>
                <a:gd name="connsiteY0" fmla="*/ 455270 h 2414820"/>
                <a:gd name="connsiteX1" fmla="*/ 1184842 w 12223413"/>
                <a:gd name="connsiteY1" fmla="*/ 1401082 h 2414820"/>
                <a:gd name="connsiteX2" fmla="*/ 2594481 w 12223413"/>
                <a:gd name="connsiteY2" fmla="*/ 286427 h 2414820"/>
                <a:gd name="connsiteX3" fmla="*/ 3880924 w 12223413"/>
                <a:gd name="connsiteY3" fmla="*/ 2414138 h 2414820"/>
                <a:gd name="connsiteX4" fmla="*/ 5529102 w 12223413"/>
                <a:gd name="connsiteY4" fmla="*/ 9604 h 2414820"/>
                <a:gd name="connsiteX5" fmla="*/ 6714435 w 12223413"/>
                <a:gd name="connsiteY5" fmla="*/ 1533604 h 2414820"/>
                <a:gd name="connsiteX6" fmla="*/ 8136835 w 12223413"/>
                <a:gd name="connsiteY6" fmla="*/ 540182 h 2414820"/>
                <a:gd name="connsiteX7" fmla="*/ 9378613 w 12223413"/>
                <a:gd name="connsiteY7" fmla="*/ 1352982 h 2414820"/>
                <a:gd name="connsiteX8" fmla="*/ 10891324 w 12223413"/>
                <a:gd name="connsiteY8" fmla="*/ 495027 h 2414820"/>
                <a:gd name="connsiteX9" fmla="*/ 12223413 w 12223413"/>
                <a:gd name="connsiteY9" fmla="*/ 1138493 h 2414820"/>
                <a:gd name="connsiteX0" fmla="*/ 0 w 12223413"/>
                <a:gd name="connsiteY0" fmla="*/ 455270 h 2414848"/>
                <a:gd name="connsiteX1" fmla="*/ 1184842 w 12223413"/>
                <a:gd name="connsiteY1" fmla="*/ 1401082 h 2414848"/>
                <a:gd name="connsiteX2" fmla="*/ 2594481 w 12223413"/>
                <a:gd name="connsiteY2" fmla="*/ 286427 h 2414848"/>
                <a:gd name="connsiteX3" fmla="*/ 3880924 w 12223413"/>
                <a:gd name="connsiteY3" fmla="*/ 2414138 h 2414848"/>
                <a:gd name="connsiteX4" fmla="*/ 5529102 w 12223413"/>
                <a:gd name="connsiteY4" fmla="*/ 9604 h 2414848"/>
                <a:gd name="connsiteX5" fmla="*/ 6714435 w 12223413"/>
                <a:gd name="connsiteY5" fmla="*/ 1533604 h 2414848"/>
                <a:gd name="connsiteX6" fmla="*/ 8136835 w 12223413"/>
                <a:gd name="connsiteY6" fmla="*/ 540182 h 2414848"/>
                <a:gd name="connsiteX7" fmla="*/ 9378613 w 12223413"/>
                <a:gd name="connsiteY7" fmla="*/ 1352982 h 2414848"/>
                <a:gd name="connsiteX8" fmla="*/ 10891324 w 12223413"/>
                <a:gd name="connsiteY8" fmla="*/ 495027 h 2414848"/>
                <a:gd name="connsiteX9" fmla="*/ 12223413 w 12223413"/>
                <a:gd name="connsiteY9" fmla="*/ 1138493 h 2414848"/>
                <a:gd name="connsiteX0" fmla="*/ 0 w 12223413"/>
                <a:gd name="connsiteY0" fmla="*/ 455270 h 2414151"/>
                <a:gd name="connsiteX1" fmla="*/ 1184842 w 12223413"/>
                <a:gd name="connsiteY1" fmla="*/ 1401082 h 2414151"/>
                <a:gd name="connsiteX2" fmla="*/ 2594481 w 12223413"/>
                <a:gd name="connsiteY2" fmla="*/ 286427 h 2414151"/>
                <a:gd name="connsiteX3" fmla="*/ 3880924 w 12223413"/>
                <a:gd name="connsiteY3" fmla="*/ 2414138 h 2414151"/>
                <a:gd name="connsiteX4" fmla="*/ 5529102 w 12223413"/>
                <a:gd name="connsiteY4" fmla="*/ 9604 h 2414151"/>
                <a:gd name="connsiteX5" fmla="*/ 6714435 w 12223413"/>
                <a:gd name="connsiteY5" fmla="*/ 1533604 h 2414151"/>
                <a:gd name="connsiteX6" fmla="*/ 8136835 w 12223413"/>
                <a:gd name="connsiteY6" fmla="*/ 540182 h 2414151"/>
                <a:gd name="connsiteX7" fmla="*/ 9378613 w 12223413"/>
                <a:gd name="connsiteY7" fmla="*/ 1352982 h 2414151"/>
                <a:gd name="connsiteX8" fmla="*/ 10891324 w 12223413"/>
                <a:gd name="connsiteY8" fmla="*/ 495027 h 2414151"/>
                <a:gd name="connsiteX9" fmla="*/ 12223413 w 12223413"/>
                <a:gd name="connsiteY9" fmla="*/ 1138493 h 2414151"/>
                <a:gd name="connsiteX0" fmla="*/ 0 w 12223413"/>
                <a:gd name="connsiteY0" fmla="*/ 455270 h 2421300"/>
                <a:gd name="connsiteX1" fmla="*/ 1184842 w 12223413"/>
                <a:gd name="connsiteY1" fmla="*/ 1401082 h 2421300"/>
                <a:gd name="connsiteX2" fmla="*/ 2594481 w 12223413"/>
                <a:gd name="connsiteY2" fmla="*/ 286427 h 2421300"/>
                <a:gd name="connsiteX3" fmla="*/ 3880924 w 12223413"/>
                <a:gd name="connsiteY3" fmla="*/ 2414138 h 2421300"/>
                <a:gd name="connsiteX4" fmla="*/ 5529102 w 12223413"/>
                <a:gd name="connsiteY4" fmla="*/ 9604 h 2421300"/>
                <a:gd name="connsiteX5" fmla="*/ 6714435 w 12223413"/>
                <a:gd name="connsiteY5" fmla="*/ 1533604 h 2421300"/>
                <a:gd name="connsiteX6" fmla="*/ 8136835 w 12223413"/>
                <a:gd name="connsiteY6" fmla="*/ 540182 h 2421300"/>
                <a:gd name="connsiteX7" fmla="*/ 9378613 w 12223413"/>
                <a:gd name="connsiteY7" fmla="*/ 1352982 h 2421300"/>
                <a:gd name="connsiteX8" fmla="*/ 10891324 w 12223413"/>
                <a:gd name="connsiteY8" fmla="*/ 495027 h 2421300"/>
                <a:gd name="connsiteX9" fmla="*/ 12223413 w 12223413"/>
                <a:gd name="connsiteY9" fmla="*/ 1138493 h 2421300"/>
                <a:gd name="connsiteX0" fmla="*/ 0 w 12223413"/>
                <a:gd name="connsiteY0" fmla="*/ 468772 h 2434802"/>
                <a:gd name="connsiteX1" fmla="*/ 1184842 w 12223413"/>
                <a:gd name="connsiteY1" fmla="*/ 1414584 h 2434802"/>
                <a:gd name="connsiteX2" fmla="*/ 2594481 w 12223413"/>
                <a:gd name="connsiteY2" fmla="*/ 299929 h 2434802"/>
                <a:gd name="connsiteX3" fmla="*/ 3880924 w 12223413"/>
                <a:gd name="connsiteY3" fmla="*/ 2427640 h 2434802"/>
                <a:gd name="connsiteX4" fmla="*/ 5529102 w 12223413"/>
                <a:gd name="connsiteY4" fmla="*/ 23106 h 2434802"/>
                <a:gd name="connsiteX5" fmla="*/ 6714435 w 12223413"/>
                <a:gd name="connsiteY5" fmla="*/ 1547106 h 2434802"/>
                <a:gd name="connsiteX6" fmla="*/ 8136835 w 12223413"/>
                <a:gd name="connsiteY6" fmla="*/ 553684 h 2434802"/>
                <a:gd name="connsiteX7" fmla="*/ 9378613 w 12223413"/>
                <a:gd name="connsiteY7" fmla="*/ 1366484 h 2434802"/>
                <a:gd name="connsiteX8" fmla="*/ 10891324 w 12223413"/>
                <a:gd name="connsiteY8" fmla="*/ 508529 h 2434802"/>
                <a:gd name="connsiteX9" fmla="*/ 12223413 w 12223413"/>
                <a:gd name="connsiteY9" fmla="*/ 1151995 h 2434802"/>
                <a:gd name="connsiteX0" fmla="*/ 0 w 12223413"/>
                <a:gd name="connsiteY0" fmla="*/ 469219 h 2440650"/>
                <a:gd name="connsiteX1" fmla="*/ 1184842 w 12223413"/>
                <a:gd name="connsiteY1" fmla="*/ 1415031 h 2440650"/>
                <a:gd name="connsiteX2" fmla="*/ 2594481 w 12223413"/>
                <a:gd name="connsiteY2" fmla="*/ 300376 h 2440650"/>
                <a:gd name="connsiteX3" fmla="*/ 3880924 w 12223413"/>
                <a:gd name="connsiteY3" fmla="*/ 2428087 h 2440650"/>
                <a:gd name="connsiteX4" fmla="*/ 5529102 w 12223413"/>
                <a:gd name="connsiteY4" fmla="*/ 23553 h 2440650"/>
                <a:gd name="connsiteX5" fmla="*/ 6714435 w 12223413"/>
                <a:gd name="connsiteY5" fmla="*/ 1547553 h 2440650"/>
                <a:gd name="connsiteX6" fmla="*/ 8136835 w 12223413"/>
                <a:gd name="connsiteY6" fmla="*/ 554131 h 2440650"/>
                <a:gd name="connsiteX7" fmla="*/ 9378613 w 12223413"/>
                <a:gd name="connsiteY7" fmla="*/ 1366931 h 2440650"/>
                <a:gd name="connsiteX8" fmla="*/ 10891324 w 12223413"/>
                <a:gd name="connsiteY8" fmla="*/ 508976 h 2440650"/>
                <a:gd name="connsiteX9" fmla="*/ 12223413 w 12223413"/>
                <a:gd name="connsiteY9" fmla="*/ 1152442 h 2440650"/>
                <a:gd name="connsiteX0" fmla="*/ 0 w 12223413"/>
                <a:gd name="connsiteY0" fmla="*/ 454481 h 2387495"/>
                <a:gd name="connsiteX1" fmla="*/ 1184842 w 12223413"/>
                <a:gd name="connsiteY1" fmla="*/ 1400293 h 2387495"/>
                <a:gd name="connsiteX2" fmla="*/ 2594481 w 12223413"/>
                <a:gd name="connsiteY2" fmla="*/ 285638 h 2387495"/>
                <a:gd name="connsiteX3" fmla="*/ 4106211 w 12223413"/>
                <a:gd name="connsiteY3" fmla="*/ 2373593 h 2387495"/>
                <a:gd name="connsiteX4" fmla="*/ 5529102 w 12223413"/>
                <a:gd name="connsiteY4" fmla="*/ 8815 h 2387495"/>
                <a:gd name="connsiteX5" fmla="*/ 6714435 w 12223413"/>
                <a:gd name="connsiteY5" fmla="*/ 1532815 h 2387495"/>
                <a:gd name="connsiteX6" fmla="*/ 8136835 w 12223413"/>
                <a:gd name="connsiteY6" fmla="*/ 539393 h 2387495"/>
                <a:gd name="connsiteX7" fmla="*/ 9378613 w 12223413"/>
                <a:gd name="connsiteY7" fmla="*/ 1352193 h 2387495"/>
                <a:gd name="connsiteX8" fmla="*/ 10891324 w 12223413"/>
                <a:gd name="connsiteY8" fmla="*/ 494238 h 2387495"/>
                <a:gd name="connsiteX9" fmla="*/ 12223413 w 12223413"/>
                <a:gd name="connsiteY9" fmla="*/ 1137704 h 2387495"/>
                <a:gd name="connsiteX0" fmla="*/ 0 w 12223413"/>
                <a:gd name="connsiteY0" fmla="*/ 453231 h 2320331"/>
                <a:gd name="connsiteX1" fmla="*/ 1184842 w 12223413"/>
                <a:gd name="connsiteY1" fmla="*/ 1399043 h 2320331"/>
                <a:gd name="connsiteX2" fmla="*/ 2594481 w 12223413"/>
                <a:gd name="connsiteY2" fmla="*/ 284388 h 2320331"/>
                <a:gd name="connsiteX3" fmla="*/ 4000193 w 12223413"/>
                <a:gd name="connsiteY3" fmla="*/ 2306082 h 2320331"/>
                <a:gd name="connsiteX4" fmla="*/ 5529102 w 12223413"/>
                <a:gd name="connsiteY4" fmla="*/ 7565 h 2320331"/>
                <a:gd name="connsiteX5" fmla="*/ 6714435 w 12223413"/>
                <a:gd name="connsiteY5" fmla="*/ 1531565 h 2320331"/>
                <a:gd name="connsiteX6" fmla="*/ 8136835 w 12223413"/>
                <a:gd name="connsiteY6" fmla="*/ 538143 h 2320331"/>
                <a:gd name="connsiteX7" fmla="*/ 9378613 w 12223413"/>
                <a:gd name="connsiteY7" fmla="*/ 1350943 h 2320331"/>
                <a:gd name="connsiteX8" fmla="*/ 10891324 w 12223413"/>
                <a:gd name="connsiteY8" fmla="*/ 492988 h 2320331"/>
                <a:gd name="connsiteX9" fmla="*/ 12223413 w 12223413"/>
                <a:gd name="connsiteY9" fmla="*/ 1136454 h 2320331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53231 h 2306457"/>
                <a:gd name="connsiteX1" fmla="*/ 1184842 w 12223413"/>
                <a:gd name="connsiteY1" fmla="*/ 1399043 h 2306457"/>
                <a:gd name="connsiteX2" fmla="*/ 2594481 w 12223413"/>
                <a:gd name="connsiteY2" fmla="*/ 284388 h 2306457"/>
                <a:gd name="connsiteX3" fmla="*/ 4000193 w 12223413"/>
                <a:gd name="connsiteY3" fmla="*/ 2306082 h 2306457"/>
                <a:gd name="connsiteX4" fmla="*/ 5529102 w 12223413"/>
                <a:gd name="connsiteY4" fmla="*/ 7565 h 2306457"/>
                <a:gd name="connsiteX5" fmla="*/ 6714435 w 12223413"/>
                <a:gd name="connsiteY5" fmla="*/ 1531565 h 2306457"/>
                <a:gd name="connsiteX6" fmla="*/ 8136835 w 12223413"/>
                <a:gd name="connsiteY6" fmla="*/ 538143 h 2306457"/>
                <a:gd name="connsiteX7" fmla="*/ 9378613 w 12223413"/>
                <a:gd name="connsiteY7" fmla="*/ 1350943 h 2306457"/>
                <a:gd name="connsiteX8" fmla="*/ 10891324 w 12223413"/>
                <a:gd name="connsiteY8" fmla="*/ 492988 h 2306457"/>
                <a:gd name="connsiteX9" fmla="*/ 12223413 w 12223413"/>
                <a:gd name="connsiteY9" fmla="*/ 1136454 h 2306457"/>
                <a:gd name="connsiteX0" fmla="*/ 0 w 12223413"/>
                <a:gd name="connsiteY0" fmla="*/ 446880 h 2300093"/>
                <a:gd name="connsiteX1" fmla="*/ 1184842 w 12223413"/>
                <a:gd name="connsiteY1" fmla="*/ 1392692 h 2300093"/>
                <a:gd name="connsiteX2" fmla="*/ 2594481 w 12223413"/>
                <a:gd name="connsiteY2" fmla="*/ 278037 h 2300093"/>
                <a:gd name="connsiteX3" fmla="*/ 4000193 w 12223413"/>
                <a:gd name="connsiteY3" fmla="*/ 2299731 h 2300093"/>
                <a:gd name="connsiteX4" fmla="*/ 5529102 w 12223413"/>
                <a:gd name="connsiteY4" fmla="*/ 1214 h 2300093"/>
                <a:gd name="connsiteX5" fmla="*/ 6714435 w 12223413"/>
                <a:gd name="connsiteY5" fmla="*/ 1525214 h 2300093"/>
                <a:gd name="connsiteX6" fmla="*/ 8136835 w 12223413"/>
                <a:gd name="connsiteY6" fmla="*/ 531792 h 2300093"/>
                <a:gd name="connsiteX7" fmla="*/ 9378613 w 12223413"/>
                <a:gd name="connsiteY7" fmla="*/ 1344592 h 2300093"/>
                <a:gd name="connsiteX8" fmla="*/ 10891324 w 12223413"/>
                <a:gd name="connsiteY8" fmla="*/ 486637 h 2300093"/>
                <a:gd name="connsiteX9" fmla="*/ 12223413 w 12223413"/>
                <a:gd name="connsiteY9" fmla="*/ 1130103 h 2300093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0981"/>
                <a:gd name="connsiteX1" fmla="*/ 1184842 w 12223413"/>
                <a:gd name="connsiteY1" fmla="*/ 1400815 h 2400981"/>
                <a:gd name="connsiteX2" fmla="*/ 2594481 w 12223413"/>
                <a:gd name="connsiteY2" fmla="*/ 286160 h 2400981"/>
                <a:gd name="connsiteX3" fmla="*/ 4000193 w 12223413"/>
                <a:gd name="connsiteY3" fmla="*/ 2400619 h 2400981"/>
                <a:gd name="connsiteX4" fmla="*/ 5529102 w 12223413"/>
                <a:gd name="connsiteY4" fmla="*/ 9337 h 2400981"/>
                <a:gd name="connsiteX5" fmla="*/ 6714435 w 12223413"/>
                <a:gd name="connsiteY5" fmla="*/ 1533337 h 2400981"/>
                <a:gd name="connsiteX6" fmla="*/ 8136835 w 12223413"/>
                <a:gd name="connsiteY6" fmla="*/ 539915 h 2400981"/>
                <a:gd name="connsiteX7" fmla="*/ 9378613 w 12223413"/>
                <a:gd name="connsiteY7" fmla="*/ 1352715 h 2400981"/>
                <a:gd name="connsiteX8" fmla="*/ 10891324 w 12223413"/>
                <a:gd name="connsiteY8" fmla="*/ 494760 h 2400981"/>
                <a:gd name="connsiteX9" fmla="*/ 12223413 w 12223413"/>
                <a:gd name="connsiteY9" fmla="*/ 1138226 h 2400981"/>
                <a:gd name="connsiteX0" fmla="*/ 0 w 12223413"/>
                <a:gd name="connsiteY0" fmla="*/ 455003 h 2401099"/>
                <a:gd name="connsiteX1" fmla="*/ 1184842 w 12223413"/>
                <a:gd name="connsiteY1" fmla="*/ 1400815 h 2401099"/>
                <a:gd name="connsiteX2" fmla="*/ 2501715 w 12223413"/>
                <a:gd name="connsiteY2" fmla="*/ 246403 h 2401099"/>
                <a:gd name="connsiteX3" fmla="*/ 4000193 w 12223413"/>
                <a:gd name="connsiteY3" fmla="*/ 2400619 h 2401099"/>
                <a:gd name="connsiteX4" fmla="*/ 5529102 w 12223413"/>
                <a:gd name="connsiteY4" fmla="*/ 9337 h 2401099"/>
                <a:gd name="connsiteX5" fmla="*/ 6714435 w 12223413"/>
                <a:gd name="connsiteY5" fmla="*/ 1533337 h 2401099"/>
                <a:gd name="connsiteX6" fmla="*/ 8136835 w 12223413"/>
                <a:gd name="connsiteY6" fmla="*/ 539915 h 2401099"/>
                <a:gd name="connsiteX7" fmla="*/ 9378613 w 12223413"/>
                <a:gd name="connsiteY7" fmla="*/ 1352715 h 2401099"/>
                <a:gd name="connsiteX8" fmla="*/ 10891324 w 12223413"/>
                <a:gd name="connsiteY8" fmla="*/ 494760 h 2401099"/>
                <a:gd name="connsiteX9" fmla="*/ 12223413 w 12223413"/>
                <a:gd name="connsiteY9" fmla="*/ 1138226 h 2401099"/>
                <a:gd name="connsiteX0" fmla="*/ 0 w 12223413"/>
                <a:gd name="connsiteY0" fmla="*/ 455003 h 2401067"/>
                <a:gd name="connsiteX1" fmla="*/ 1184842 w 12223413"/>
                <a:gd name="connsiteY1" fmla="*/ 1400815 h 2401067"/>
                <a:gd name="connsiteX2" fmla="*/ 2501715 w 12223413"/>
                <a:gd name="connsiteY2" fmla="*/ 246403 h 2401067"/>
                <a:gd name="connsiteX3" fmla="*/ 4000193 w 12223413"/>
                <a:gd name="connsiteY3" fmla="*/ 2400619 h 2401067"/>
                <a:gd name="connsiteX4" fmla="*/ 5529102 w 12223413"/>
                <a:gd name="connsiteY4" fmla="*/ 9337 h 2401067"/>
                <a:gd name="connsiteX5" fmla="*/ 6714435 w 12223413"/>
                <a:gd name="connsiteY5" fmla="*/ 1533337 h 2401067"/>
                <a:gd name="connsiteX6" fmla="*/ 8136835 w 12223413"/>
                <a:gd name="connsiteY6" fmla="*/ 539915 h 2401067"/>
                <a:gd name="connsiteX7" fmla="*/ 9378613 w 12223413"/>
                <a:gd name="connsiteY7" fmla="*/ 1352715 h 2401067"/>
                <a:gd name="connsiteX8" fmla="*/ 10891324 w 12223413"/>
                <a:gd name="connsiteY8" fmla="*/ 494760 h 2401067"/>
                <a:gd name="connsiteX9" fmla="*/ 12223413 w 12223413"/>
                <a:gd name="connsiteY9" fmla="*/ 1138226 h 2401067"/>
                <a:gd name="connsiteX0" fmla="*/ 0 w 12223413"/>
                <a:gd name="connsiteY0" fmla="*/ 455003 h 2401118"/>
                <a:gd name="connsiteX1" fmla="*/ 1184842 w 12223413"/>
                <a:gd name="connsiteY1" fmla="*/ 1400815 h 2401118"/>
                <a:gd name="connsiteX2" fmla="*/ 2501715 w 12223413"/>
                <a:gd name="connsiteY2" fmla="*/ 246403 h 2401118"/>
                <a:gd name="connsiteX3" fmla="*/ 4000193 w 12223413"/>
                <a:gd name="connsiteY3" fmla="*/ 2400619 h 2401118"/>
                <a:gd name="connsiteX4" fmla="*/ 5529102 w 12223413"/>
                <a:gd name="connsiteY4" fmla="*/ 9337 h 2401118"/>
                <a:gd name="connsiteX5" fmla="*/ 6714435 w 12223413"/>
                <a:gd name="connsiteY5" fmla="*/ 1533337 h 2401118"/>
                <a:gd name="connsiteX6" fmla="*/ 8136835 w 12223413"/>
                <a:gd name="connsiteY6" fmla="*/ 539915 h 2401118"/>
                <a:gd name="connsiteX7" fmla="*/ 9378613 w 12223413"/>
                <a:gd name="connsiteY7" fmla="*/ 1352715 h 2401118"/>
                <a:gd name="connsiteX8" fmla="*/ 10891324 w 12223413"/>
                <a:gd name="connsiteY8" fmla="*/ 494760 h 2401118"/>
                <a:gd name="connsiteX9" fmla="*/ 12223413 w 12223413"/>
                <a:gd name="connsiteY9" fmla="*/ 1138226 h 2401118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145452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23413"/>
                <a:gd name="connsiteY0" fmla="*/ 462229 h 2408344"/>
                <a:gd name="connsiteX1" fmla="*/ 1184842 w 12223413"/>
                <a:gd name="connsiteY1" fmla="*/ 1408041 h 2408344"/>
                <a:gd name="connsiteX2" fmla="*/ 2501715 w 12223413"/>
                <a:gd name="connsiteY2" fmla="*/ 253629 h 2408344"/>
                <a:gd name="connsiteX3" fmla="*/ 4000193 w 12223413"/>
                <a:gd name="connsiteY3" fmla="*/ 2407845 h 2408344"/>
                <a:gd name="connsiteX4" fmla="*/ 5529102 w 12223413"/>
                <a:gd name="connsiteY4" fmla="*/ 16563 h 2408344"/>
                <a:gd name="connsiteX5" fmla="*/ 6714435 w 12223413"/>
                <a:gd name="connsiteY5" fmla="*/ 1540563 h 2408344"/>
                <a:gd name="connsiteX6" fmla="*/ 8136835 w 12223413"/>
                <a:gd name="connsiteY6" fmla="*/ 547141 h 2408344"/>
                <a:gd name="connsiteX7" fmla="*/ 9378613 w 12223413"/>
                <a:gd name="connsiteY7" fmla="*/ 1359941 h 2408344"/>
                <a:gd name="connsiteX8" fmla="*/ 10891324 w 12223413"/>
                <a:gd name="connsiteY8" fmla="*/ 501986 h 2408344"/>
                <a:gd name="connsiteX9" fmla="*/ 12223413 w 12223413"/>
                <a:gd name="connsiteY9" fmla="*/ 1211713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01986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08344"/>
                <a:gd name="connsiteX1" fmla="*/ 1184842 w 12249917"/>
                <a:gd name="connsiteY1" fmla="*/ 1408041 h 2408344"/>
                <a:gd name="connsiteX2" fmla="*/ 2501715 w 12249917"/>
                <a:gd name="connsiteY2" fmla="*/ 253629 h 2408344"/>
                <a:gd name="connsiteX3" fmla="*/ 4000193 w 12249917"/>
                <a:gd name="connsiteY3" fmla="*/ 2407845 h 2408344"/>
                <a:gd name="connsiteX4" fmla="*/ 5529102 w 12249917"/>
                <a:gd name="connsiteY4" fmla="*/ 16563 h 2408344"/>
                <a:gd name="connsiteX5" fmla="*/ 6714435 w 12249917"/>
                <a:gd name="connsiteY5" fmla="*/ 1540563 h 2408344"/>
                <a:gd name="connsiteX6" fmla="*/ 8136835 w 12249917"/>
                <a:gd name="connsiteY6" fmla="*/ 547141 h 2408344"/>
                <a:gd name="connsiteX7" fmla="*/ 9378613 w 12249917"/>
                <a:gd name="connsiteY7" fmla="*/ 1359941 h 2408344"/>
                <a:gd name="connsiteX8" fmla="*/ 10891324 w 12249917"/>
                <a:gd name="connsiteY8" fmla="*/ 554995 h 2408344"/>
                <a:gd name="connsiteX9" fmla="*/ 12249917 w 12249917"/>
                <a:gd name="connsiteY9" fmla="*/ 1105696 h 2408344"/>
                <a:gd name="connsiteX0" fmla="*/ 0 w 12249917"/>
                <a:gd name="connsiteY0" fmla="*/ 462229 h 2412135"/>
                <a:gd name="connsiteX1" fmla="*/ 1184842 w 12249917"/>
                <a:gd name="connsiteY1" fmla="*/ 1408041 h 2412135"/>
                <a:gd name="connsiteX2" fmla="*/ 2501715 w 12249917"/>
                <a:gd name="connsiteY2" fmla="*/ 253629 h 2412135"/>
                <a:gd name="connsiteX3" fmla="*/ 4000193 w 12249917"/>
                <a:gd name="connsiteY3" fmla="*/ 2407845 h 2412135"/>
                <a:gd name="connsiteX4" fmla="*/ 5529102 w 12249917"/>
                <a:gd name="connsiteY4" fmla="*/ 16563 h 2412135"/>
                <a:gd name="connsiteX5" fmla="*/ 6714435 w 12249917"/>
                <a:gd name="connsiteY5" fmla="*/ 1540563 h 2412135"/>
                <a:gd name="connsiteX6" fmla="*/ 8136835 w 12249917"/>
                <a:gd name="connsiteY6" fmla="*/ 547141 h 2412135"/>
                <a:gd name="connsiteX7" fmla="*/ 9378613 w 12249917"/>
                <a:gd name="connsiteY7" fmla="*/ 1359941 h 2412135"/>
                <a:gd name="connsiteX8" fmla="*/ 10891324 w 12249917"/>
                <a:gd name="connsiteY8" fmla="*/ 554995 h 2412135"/>
                <a:gd name="connsiteX9" fmla="*/ 12249917 w 12249917"/>
                <a:gd name="connsiteY9" fmla="*/ 1105696 h 2412135"/>
                <a:gd name="connsiteX0" fmla="*/ 0 w 12249917"/>
                <a:gd name="connsiteY0" fmla="*/ 462229 h 2412045"/>
                <a:gd name="connsiteX1" fmla="*/ 1184842 w 12249917"/>
                <a:gd name="connsiteY1" fmla="*/ 1408041 h 2412045"/>
                <a:gd name="connsiteX2" fmla="*/ 2501715 w 12249917"/>
                <a:gd name="connsiteY2" fmla="*/ 253629 h 2412045"/>
                <a:gd name="connsiteX3" fmla="*/ 4000193 w 12249917"/>
                <a:gd name="connsiteY3" fmla="*/ 2407845 h 2412045"/>
                <a:gd name="connsiteX4" fmla="*/ 5529102 w 12249917"/>
                <a:gd name="connsiteY4" fmla="*/ 16563 h 2412045"/>
                <a:gd name="connsiteX5" fmla="*/ 6714435 w 12249917"/>
                <a:gd name="connsiteY5" fmla="*/ 1540563 h 2412045"/>
                <a:gd name="connsiteX6" fmla="*/ 8136835 w 12249917"/>
                <a:gd name="connsiteY6" fmla="*/ 547141 h 2412045"/>
                <a:gd name="connsiteX7" fmla="*/ 9378613 w 12249917"/>
                <a:gd name="connsiteY7" fmla="*/ 1359941 h 2412045"/>
                <a:gd name="connsiteX8" fmla="*/ 10891324 w 12249917"/>
                <a:gd name="connsiteY8" fmla="*/ 554995 h 2412045"/>
                <a:gd name="connsiteX9" fmla="*/ 12249917 w 12249917"/>
                <a:gd name="connsiteY9" fmla="*/ 1105696 h 2412045"/>
                <a:gd name="connsiteX0" fmla="*/ 0 w 12249917"/>
                <a:gd name="connsiteY0" fmla="*/ 462229 h 2410428"/>
                <a:gd name="connsiteX1" fmla="*/ 1184842 w 12249917"/>
                <a:gd name="connsiteY1" fmla="*/ 1408041 h 2410428"/>
                <a:gd name="connsiteX2" fmla="*/ 2501715 w 12249917"/>
                <a:gd name="connsiteY2" fmla="*/ 253629 h 2410428"/>
                <a:gd name="connsiteX3" fmla="*/ 4000193 w 12249917"/>
                <a:gd name="connsiteY3" fmla="*/ 2407845 h 2410428"/>
                <a:gd name="connsiteX4" fmla="*/ 5529102 w 12249917"/>
                <a:gd name="connsiteY4" fmla="*/ 16563 h 2410428"/>
                <a:gd name="connsiteX5" fmla="*/ 6714435 w 12249917"/>
                <a:gd name="connsiteY5" fmla="*/ 1540563 h 2410428"/>
                <a:gd name="connsiteX6" fmla="*/ 8136835 w 12249917"/>
                <a:gd name="connsiteY6" fmla="*/ 547141 h 2410428"/>
                <a:gd name="connsiteX7" fmla="*/ 9378613 w 12249917"/>
                <a:gd name="connsiteY7" fmla="*/ 1359941 h 2410428"/>
                <a:gd name="connsiteX8" fmla="*/ 10891324 w 12249917"/>
                <a:gd name="connsiteY8" fmla="*/ 554995 h 2410428"/>
                <a:gd name="connsiteX9" fmla="*/ 12249917 w 12249917"/>
                <a:gd name="connsiteY9" fmla="*/ 1105696 h 2410428"/>
                <a:gd name="connsiteX0" fmla="*/ 0 w 12249917"/>
                <a:gd name="connsiteY0" fmla="*/ 462229 h 2410557"/>
                <a:gd name="connsiteX1" fmla="*/ 1184842 w 12249917"/>
                <a:gd name="connsiteY1" fmla="*/ 1408041 h 2410557"/>
                <a:gd name="connsiteX2" fmla="*/ 2501715 w 12249917"/>
                <a:gd name="connsiteY2" fmla="*/ 253629 h 2410557"/>
                <a:gd name="connsiteX3" fmla="*/ 4000193 w 12249917"/>
                <a:gd name="connsiteY3" fmla="*/ 2407845 h 2410557"/>
                <a:gd name="connsiteX4" fmla="*/ 5529102 w 12249917"/>
                <a:gd name="connsiteY4" fmla="*/ 16563 h 2410557"/>
                <a:gd name="connsiteX5" fmla="*/ 6714435 w 12249917"/>
                <a:gd name="connsiteY5" fmla="*/ 1540563 h 2410557"/>
                <a:gd name="connsiteX6" fmla="*/ 8136835 w 12249917"/>
                <a:gd name="connsiteY6" fmla="*/ 547141 h 2410557"/>
                <a:gd name="connsiteX7" fmla="*/ 9378613 w 12249917"/>
                <a:gd name="connsiteY7" fmla="*/ 1359941 h 2410557"/>
                <a:gd name="connsiteX8" fmla="*/ 10891324 w 12249917"/>
                <a:gd name="connsiteY8" fmla="*/ 554995 h 2410557"/>
                <a:gd name="connsiteX9" fmla="*/ 12249917 w 12249917"/>
                <a:gd name="connsiteY9" fmla="*/ 1105696 h 2410557"/>
                <a:gd name="connsiteX0" fmla="*/ 0 w 12249917"/>
                <a:gd name="connsiteY0" fmla="*/ 462229 h 2410469"/>
                <a:gd name="connsiteX1" fmla="*/ 1184842 w 12249917"/>
                <a:gd name="connsiteY1" fmla="*/ 1408041 h 2410469"/>
                <a:gd name="connsiteX2" fmla="*/ 2501715 w 12249917"/>
                <a:gd name="connsiteY2" fmla="*/ 253629 h 2410469"/>
                <a:gd name="connsiteX3" fmla="*/ 4000193 w 12249917"/>
                <a:gd name="connsiteY3" fmla="*/ 2407845 h 2410469"/>
                <a:gd name="connsiteX4" fmla="*/ 5529102 w 12249917"/>
                <a:gd name="connsiteY4" fmla="*/ 16563 h 2410469"/>
                <a:gd name="connsiteX5" fmla="*/ 6714435 w 12249917"/>
                <a:gd name="connsiteY5" fmla="*/ 1540563 h 2410469"/>
                <a:gd name="connsiteX6" fmla="*/ 8136835 w 12249917"/>
                <a:gd name="connsiteY6" fmla="*/ 547141 h 2410469"/>
                <a:gd name="connsiteX7" fmla="*/ 9378613 w 12249917"/>
                <a:gd name="connsiteY7" fmla="*/ 1359941 h 2410469"/>
                <a:gd name="connsiteX8" fmla="*/ 10891324 w 12249917"/>
                <a:gd name="connsiteY8" fmla="*/ 554995 h 2410469"/>
                <a:gd name="connsiteX9" fmla="*/ 12249917 w 12249917"/>
                <a:gd name="connsiteY9" fmla="*/ 1105696 h 2410469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249917"/>
                <a:gd name="connsiteY0" fmla="*/ 462229 h 2410734"/>
                <a:gd name="connsiteX1" fmla="*/ 1184842 w 12249917"/>
                <a:gd name="connsiteY1" fmla="*/ 1408041 h 2410734"/>
                <a:gd name="connsiteX2" fmla="*/ 2501715 w 12249917"/>
                <a:gd name="connsiteY2" fmla="*/ 253629 h 2410734"/>
                <a:gd name="connsiteX3" fmla="*/ 4000193 w 12249917"/>
                <a:gd name="connsiteY3" fmla="*/ 2407845 h 2410734"/>
                <a:gd name="connsiteX4" fmla="*/ 5529102 w 12249917"/>
                <a:gd name="connsiteY4" fmla="*/ 16563 h 2410734"/>
                <a:gd name="connsiteX5" fmla="*/ 6714435 w 12249917"/>
                <a:gd name="connsiteY5" fmla="*/ 1540563 h 2410734"/>
                <a:gd name="connsiteX6" fmla="*/ 8136835 w 12249917"/>
                <a:gd name="connsiteY6" fmla="*/ 547141 h 2410734"/>
                <a:gd name="connsiteX7" fmla="*/ 9378613 w 12249917"/>
                <a:gd name="connsiteY7" fmla="*/ 1359941 h 2410734"/>
                <a:gd name="connsiteX8" fmla="*/ 10891324 w 12249917"/>
                <a:gd name="connsiteY8" fmla="*/ 554995 h 2410734"/>
                <a:gd name="connsiteX9" fmla="*/ 12249917 w 12249917"/>
                <a:gd name="connsiteY9" fmla="*/ 1105696 h 2410734"/>
                <a:gd name="connsiteX0" fmla="*/ 0 w 12316178"/>
                <a:gd name="connsiteY0" fmla="*/ 462229 h 2410734"/>
                <a:gd name="connsiteX1" fmla="*/ 1251103 w 12316178"/>
                <a:gd name="connsiteY1" fmla="*/ 1408041 h 2410734"/>
                <a:gd name="connsiteX2" fmla="*/ 2567976 w 12316178"/>
                <a:gd name="connsiteY2" fmla="*/ 253629 h 2410734"/>
                <a:gd name="connsiteX3" fmla="*/ 4066454 w 12316178"/>
                <a:gd name="connsiteY3" fmla="*/ 2407845 h 2410734"/>
                <a:gd name="connsiteX4" fmla="*/ 5595363 w 12316178"/>
                <a:gd name="connsiteY4" fmla="*/ 16563 h 2410734"/>
                <a:gd name="connsiteX5" fmla="*/ 6780696 w 12316178"/>
                <a:gd name="connsiteY5" fmla="*/ 1540563 h 2410734"/>
                <a:gd name="connsiteX6" fmla="*/ 8203096 w 12316178"/>
                <a:gd name="connsiteY6" fmla="*/ 547141 h 2410734"/>
                <a:gd name="connsiteX7" fmla="*/ 9444874 w 12316178"/>
                <a:gd name="connsiteY7" fmla="*/ 1359941 h 2410734"/>
                <a:gd name="connsiteX8" fmla="*/ 10957585 w 12316178"/>
                <a:gd name="connsiteY8" fmla="*/ 554995 h 2410734"/>
                <a:gd name="connsiteX9" fmla="*/ 12316178 w 12316178"/>
                <a:gd name="connsiteY9" fmla="*/ 1105696 h 2410734"/>
                <a:gd name="connsiteX0" fmla="*/ 0 w 12263169"/>
                <a:gd name="connsiteY0" fmla="*/ 448977 h 2410734"/>
                <a:gd name="connsiteX1" fmla="*/ 1198094 w 12263169"/>
                <a:gd name="connsiteY1" fmla="*/ 1408041 h 2410734"/>
                <a:gd name="connsiteX2" fmla="*/ 2514967 w 12263169"/>
                <a:gd name="connsiteY2" fmla="*/ 253629 h 2410734"/>
                <a:gd name="connsiteX3" fmla="*/ 4013445 w 12263169"/>
                <a:gd name="connsiteY3" fmla="*/ 2407845 h 2410734"/>
                <a:gd name="connsiteX4" fmla="*/ 5542354 w 12263169"/>
                <a:gd name="connsiteY4" fmla="*/ 16563 h 2410734"/>
                <a:gd name="connsiteX5" fmla="*/ 6727687 w 12263169"/>
                <a:gd name="connsiteY5" fmla="*/ 1540563 h 2410734"/>
                <a:gd name="connsiteX6" fmla="*/ 8150087 w 12263169"/>
                <a:gd name="connsiteY6" fmla="*/ 547141 h 2410734"/>
                <a:gd name="connsiteX7" fmla="*/ 9391865 w 12263169"/>
                <a:gd name="connsiteY7" fmla="*/ 1359941 h 2410734"/>
                <a:gd name="connsiteX8" fmla="*/ 10904576 w 12263169"/>
                <a:gd name="connsiteY8" fmla="*/ 554995 h 2410734"/>
                <a:gd name="connsiteX9" fmla="*/ 12263169 w 12263169"/>
                <a:gd name="connsiteY9" fmla="*/ 1105696 h 2410734"/>
                <a:gd name="connsiteX0" fmla="*/ 0 w 12276421"/>
                <a:gd name="connsiteY0" fmla="*/ 501986 h 2410734"/>
                <a:gd name="connsiteX1" fmla="*/ 1211346 w 12276421"/>
                <a:gd name="connsiteY1" fmla="*/ 1408041 h 2410734"/>
                <a:gd name="connsiteX2" fmla="*/ 2528219 w 12276421"/>
                <a:gd name="connsiteY2" fmla="*/ 253629 h 2410734"/>
                <a:gd name="connsiteX3" fmla="*/ 4026697 w 12276421"/>
                <a:gd name="connsiteY3" fmla="*/ 2407845 h 2410734"/>
                <a:gd name="connsiteX4" fmla="*/ 5555606 w 12276421"/>
                <a:gd name="connsiteY4" fmla="*/ 16563 h 2410734"/>
                <a:gd name="connsiteX5" fmla="*/ 6740939 w 12276421"/>
                <a:gd name="connsiteY5" fmla="*/ 1540563 h 2410734"/>
                <a:gd name="connsiteX6" fmla="*/ 8163339 w 12276421"/>
                <a:gd name="connsiteY6" fmla="*/ 547141 h 2410734"/>
                <a:gd name="connsiteX7" fmla="*/ 9405117 w 12276421"/>
                <a:gd name="connsiteY7" fmla="*/ 1359941 h 2410734"/>
                <a:gd name="connsiteX8" fmla="*/ 10917828 w 12276421"/>
                <a:gd name="connsiteY8" fmla="*/ 554995 h 2410734"/>
                <a:gd name="connsiteX9" fmla="*/ 12276421 w 12276421"/>
                <a:gd name="connsiteY9" fmla="*/ 1105696 h 241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6421" h="2410734">
                  <a:moveTo>
                    <a:pt x="0" y="501986"/>
                  </a:moveTo>
                  <a:cubicBezTo>
                    <a:pt x="534135" y="445624"/>
                    <a:pt x="789976" y="1449434"/>
                    <a:pt x="1211346" y="1408041"/>
                  </a:cubicBezTo>
                  <a:cubicBezTo>
                    <a:pt x="1632716" y="1366648"/>
                    <a:pt x="1648176" y="166509"/>
                    <a:pt x="2528219" y="253629"/>
                  </a:cubicBezTo>
                  <a:cubicBezTo>
                    <a:pt x="3408262" y="340749"/>
                    <a:pt x="3124568" y="2500365"/>
                    <a:pt x="4026697" y="2407845"/>
                  </a:cubicBezTo>
                  <a:cubicBezTo>
                    <a:pt x="4928826" y="2315325"/>
                    <a:pt x="4917702" y="214119"/>
                    <a:pt x="5555606" y="16563"/>
                  </a:cubicBezTo>
                  <a:cubicBezTo>
                    <a:pt x="6193510" y="-180993"/>
                    <a:pt x="6306317" y="1452133"/>
                    <a:pt x="6740939" y="1540563"/>
                  </a:cubicBezTo>
                  <a:cubicBezTo>
                    <a:pt x="7175561" y="1628993"/>
                    <a:pt x="7719309" y="577245"/>
                    <a:pt x="8163339" y="547141"/>
                  </a:cubicBezTo>
                  <a:cubicBezTo>
                    <a:pt x="8607369" y="517037"/>
                    <a:pt x="8946036" y="1358632"/>
                    <a:pt x="9405117" y="1359941"/>
                  </a:cubicBezTo>
                  <a:cubicBezTo>
                    <a:pt x="9864198" y="1361250"/>
                    <a:pt x="10399521" y="544360"/>
                    <a:pt x="10917828" y="554995"/>
                  </a:cubicBezTo>
                  <a:cubicBezTo>
                    <a:pt x="11436135" y="565630"/>
                    <a:pt x="11542643" y="1084141"/>
                    <a:pt x="12276421" y="1105696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mbria" panose="020405030504060302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05B6ED-97CD-42B4-8768-73FF89C8C578}"/>
                </a:ext>
              </a:extLst>
            </p:cNvPr>
            <p:cNvGrpSpPr/>
            <p:nvPr/>
          </p:nvGrpSpPr>
          <p:grpSpPr>
            <a:xfrm>
              <a:off x="744355" y="2236119"/>
              <a:ext cx="764937" cy="764937"/>
              <a:chOff x="7619559" y="1012894"/>
              <a:chExt cx="1100644" cy="1100644"/>
            </a:xfrm>
          </p:grpSpPr>
          <p:sp>
            <p:nvSpPr>
              <p:cNvPr id="9" name="Teardrop 8">
                <a:extLst>
                  <a:ext uri="{FF2B5EF4-FFF2-40B4-BE49-F238E27FC236}">
                    <a16:creationId xmlns:a16="http://schemas.microsoft.com/office/drawing/2014/main" id="{00CD58E4-36CD-4A3C-894E-DB0FE6E81A36}"/>
                  </a:ext>
                </a:extLst>
              </p:cNvPr>
              <p:cNvSpPr/>
              <p:nvPr/>
            </p:nvSpPr>
            <p:spPr>
              <a:xfrm rot="8156728">
                <a:off x="7619559" y="1012894"/>
                <a:ext cx="1100644" cy="1100644"/>
              </a:xfrm>
              <a:prstGeom prst="teardrop">
                <a:avLst>
                  <a:gd name="adj" fmla="val 11507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BDDD83-AEE7-4853-BEE9-203E0CE5FD50}"/>
                  </a:ext>
                </a:extLst>
              </p:cNvPr>
              <p:cNvSpPr/>
              <p:nvPr/>
            </p:nvSpPr>
            <p:spPr>
              <a:xfrm>
                <a:off x="7702088" y="1108404"/>
                <a:ext cx="835310" cy="83531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4E5E5A-6ADD-4AE9-9B91-E90B467B3654}"/>
                  </a:ext>
                </a:extLst>
              </p:cNvPr>
              <p:cNvSpPr/>
              <p:nvPr/>
            </p:nvSpPr>
            <p:spPr>
              <a:xfrm>
                <a:off x="7806481" y="1155955"/>
                <a:ext cx="649356" cy="649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2385A36-2820-4C7F-B6C2-099FBFB83559}"/>
                </a:ext>
              </a:extLst>
            </p:cNvPr>
            <p:cNvGrpSpPr/>
            <p:nvPr/>
          </p:nvGrpSpPr>
          <p:grpSpPr>
            <a:xfrm>
              <a:off x="2191697" y="1112274"/>
              <a:ext cx="764937" cy="764937"/>
              <a:chOff x="7960967" y="755261"/>
              <a:chExt cx="1100644" cy="1100644"/>
            </a:xfrm>
          </p:grpSpPr>
          <p:sp>
            <p:nvSpPr>
              <p:cNvPr id="28" name="Teardrop 27">
                <a:extLst>
                  <a:ext uri="{FF2B5EF4-FFF2-40B4-BE49-F238E27FC236}">
                    <a16:creationId xmlns:a16="http://schemas.microsoft.com/office/drawing/2014/main" id="{BFD71B51-F3DF-462B-B305-2C664F179C6C}"/>
                  </a:ext>
                </a:extLst>
              </p:cNvPr>
              <p:cNvSpPr/>
              <p:nvPr/>
            </p:nvSpPr>
            <p:spPr>
              <a:xfrm rot="8156728">
                <a:off x="7960967" y="755261"/>
                <a:ext cx="1100644" cy="1100644"/>
              </a:xfrm>
              <a:prstGeom prst="teardrop">
                <a:avLst>
                  <a:gd name="adj" fmla="val 115070"/>
                </a:avLst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FDA2D48-D8C4-4F6C-8F48-197FFBF4A3CA}"/>
                  </a:ext>
                </a:extLst>
              </p:cNvPr>
              <p:cNvSpPr/>
              <p:nvPr/>
            </p:nvSpPr>
            <p:spPr>
              <a:xfrm>
                <a:off x="8068872" y="902923"/>
                <a:ext cx="835310" cy="8353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DE52EED-92CE-4994-BCE3-4173B5F82605}"/>
                  </a:ext>
                </a:extLst>
              </p:cNvPr>
              <p:cNvSpPr/>
              <p:nvPr/>
            </p:nvSpPr>
            <p:spPr>
              <a:xfrm>
                <a:off x="8186610" y="1010975"/>
                <a:ext cx="649356" cy="649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6B1D2A2-844E-4E6B-8A35-323EE7C1372D}"/>
                </a:ext>
              </a:extLst>
            </p:cNvPr>
            <p:cNvGrpSpPr/>
            <p:nvPr/>
          </p:nvGrpSpPr>
          <p:grpSpPr>
            <a:xfrm>
              <a:off x="3624184" y="3165959"/>
              <a:ext cx="764937" cy="764937"/>
              <a:chOff x="609216" y="1519597"/>
              <a:chExt cx="1100644" cy="110064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C825B03-7C74-4FFD-B807-A4645BB46D9D}"/>
                  </a:ext>
                </a:extLst>
              </p:cNvPr>
              <p:cNvGrpSpPr/>
              <p:nvPr/>
            </p:nvGrpSpPr>
            <p:grpSpPr>
              <a:xfrm>
                <a:off x="609216" y="1519597"/>
                <a:ext cx="1100644" cy="1100644"/>
                <a:chOff x="7695816" y="754683"/>
                <a:chExt cx="1100644" cy="1100644"/>
              </a:xfrm>
            </p:grpSpPr>
            <p:sp>
              <p:nvSpPr>
                <p:cNvPr id="34" name="Teardrop 33">
                  <a:extLst>
                    <a:ext uri="{FF2B5EF4-FFF2-40B4-BE49-F238E27FC236}">
                      <a16:creationId xmlns:a16="http://schemas.microsoft.com/office/drawing/2014/main" id="{1458C01E-EB0A-4D7D-929C-DB3A571E8132}"/>
                    </a:ext>
                  </a:extLst>
                </p:cNvPr>
                <p:cNvSpPr/>
                <p:nvPr/>
              </p:nvSpPr>
              <p:spPr>
                <a:xfrm rot="8156728">
                  <a:off x="7695816" y="754683"/>
                  <a:ext cx="1100644" cy="1100644"/>
                </a:xfrm>
                <a:prstGeom prst="teardrop">
                  <a:avLst>
                    <a:gd name="adj" fmla="val 115070"/>
                  </a:avLst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360B4E2-690E-4E3E-9DA8-8887265D8532}"/>
                    </a:ext>
                  </a:extLst>
                </p:cNvPr>
                <p:cNvSpPr/>
                <p:nvPr/>
              </p:nvSpPr>
              <p:spPr>
                <a:xfrm>
                  <a:off x="7828483" y="888178"/>
                  <a:ext cx="835310" cy="83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B7EDF32-EB97-4659-8518-395FB59448F5}"/>
                    </a:ext>
                  </a:extLst>
                </p:cNvPr>
                <p:cNvSpPr/>
                <p:nvPr/>
              </p:nvSpPr>
              <p:spPr>
                <a:xfrm>
                  <a:off x="7924653" y="980327"/>
                  <a:ext cx="649356" cy="6493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816DF-85A8-4758-B0DA-D1C97F540544}"/>
                  </a:ext>
                </a:extLst>
              </p:cNvPr>
              <p:cNvSpPr txBox="1"/>
              <p:nvPr/>
            </p:nvSpPr>
            <p:spPr>
              <a:xfrm>
                <a:off x="789968" y="1731130"/>
                <a:ext cx="739140" cy="624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sz="2000" b="1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D208D06-F3C6-46F7-A473-5866249D7DD6}"/>
                </a:ext>
              </a:extLst>
            </p:cNvPr>
            <p:cNvGrpSpPr/>
            <p:nvPr/>
          </p:nvGrpSpPr>
          <p:grpSpPr>
            <a:xfrm>
              <a:off x="5174688" y="822181"/>
              <a:ext cx="764937" cy="764937"/>
              <a:chOff x="609216" y="1519597"/>
              <a:chExt cx="1100644" cy="110064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334DC26-AA68-4D7E-BC6F-FB2A5B120124}"/>
                  </a:ext>
                </a:extLst>
              </p:cNvPr>
              <p:cNvGrpSpPr/>
              <p:nvPr/>
            </p:nvGrpSpPr>
            <p:grpSpPr>
              <a:xfrm>
                <a:off x="609216" y="1519597"/>
                <a:ext cx="1100644" cy="1100644"/>
                <a:chOff x="7695816" y="754683"/>
                <a:chExt cx="1100644" cy="1100644"/>
              </a:xfrm>
            </p:grpSpPr>
            <p:sp>
              <p:nvSpPr>
                <p:cNvPr id="40" name="Teardrop 39">
                  <a:extLst>
                    <a:ext uri="{FF2B5EF4-FFF2-40B4-BE49-F238E27FC236}">
                      <a16:creationId xmlns:a16="http://schemas.microsoft.com/office/drawing/2014/main" id="{00DDB63F-266D-416C-80F6-BE9F30CD1F04}"/>
                    </a:ext>
                  </a:extLst>
                </p:cNvPr>
                <p:cNvSpPr/>
                <p:nvPr/>
              </p:nvSpPr>
              <p:spPr>
                <a:xfrm rot="8156728">
                  <a:off x="7695816" y="754683"/>
                  <a:ext cx="1100644" cy="1100644"/>
                </a:xfrm>
                <a:prstGeom prst="teardrop">
                  <a:avLst>
                    <a:gd name="adj" fmla="val 115070"/>
                  </a:avLst>
                </a:prstGeom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39C7AC3-16BD-4CD4-9A8F-0CDD012BA83D}"/>
                    </a:ext>
                  </a:extLst>
                </p:cNvPr>
                <p:cNvSpPr/>
                <p:nvPr/>
              </p:nvSpPr>
              <p:spPr>
                <a:xfrm>
                  <a:off x="7828483" y="888178"/>
                  <a:ext cx="835310" cy="8353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7E00EAD-160C-4FCB-932C-4284210FC9CB}"/>
                    </a:ext>
                  </a:extLst>
                </p:cNvPr>
                <p:cNvSpPr/>
                <p:nvPr/>
              </p:nvSpPr>
              <p:spPr>
                <a:xfrm>
                  <a:off x="7924653" y="980327"/>
                  <a:ext cx="649356" cy="6493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AF73B7-A935-4EC0-A7F8-AEBE8159B673}"/>
                  </a:ext>
                </a:extLst>
              </p:cNvPr>
              <p:cNvSpPr txBox="1"/>
              <p:nvPr/>
            </p:nvSpPr>
            <p:spPr>
              <a:xfrm>
                <a:off x="789968" y="1731130"/>
                <a:ext cx="739140" cy="624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sz="2000" b="1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04EBBB2-42CF-4032-828F-AD9B4C2A1A5A}"/>
                </a:ext>
              </a:extLst>
            </p:cNvPr>
            <p:cNvGrpSpPr/>
            <p:nvPr/>
          </p:nvGrpSpPr>
          <p:grpSpPr>
            <a:xfrm>
              <a:off x="10725424" y="1408677"/>
              <a:ext cx="764936" cy="764937"/>
              <a:chOff x="1037765" y="1585321"/>
              <a:chExt cx="1100644" cy="1100644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ADB4B9C-5E6D-4133-84C5-A0408CD948E2}"/>
                  </a:ext>
                </a:extLst>
              </p:cNvPr>
              <p:cNvGrpSpPr/>
              <p:nvPr/>
            </p:nvGrpSpPr>
            <p:grpSpPr>
              <a:xfrm>
                <a:off x="1037765" y="1585321"/>
                <a:ext cx="1100644" cy="1100644"/>
                <a:chOff x="8124365" y="820407"/>
                <a:chExt cx="1100644" cy="1100644"/>
              </a:xfrm>
            </p:grpSpPr>
            <p:sp>
              <p:nvSpPr>
                <p:cNvPr id="52" name="Teardrop 51">
                  <a:extLst>
                    <a:ext uri="{FF2B5EF4-FFF2-40B4-BE49-F238E27FC236}">
                      <a16:creationId xmlns:a16="http://schemas.microsoft.com/office/drawing/2014/main" id="{C84EC25A-76EA-460F-B187-2BD711A543E8}"/>
                    </a:ext>
                  </a:extLst>
                </p:cNvPr>
                <p:cNvSpPr/>
                <p:nvPr/>
              </p:nvSpPr>
              <p:spPr>
                <a:xfrm rot="8156728">
                  <a:off x="8124365" y="820407"/>
                  <a:ext cx="1100644" cy="1100644"/>
                </a:xfrm>
                <a:prstGeom prst="teardrop">
                  <a:avLst>
                    <a:gd name="adj" fmla="val 115070"/>
                  </a:avLst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ECDB53E-4D35-4848-96D2-8EADA4F0052A}"/>
                    </a:ext>
                  </a:extLst>
                </p:cNvPr>
                <p:cNvSpPr/>
                <p:nvPr/>
              </p:nvSpPr>
              <p:spPr>
                <a:xfrm>
                  <a:off x="8257031" y="959237"/>
                  <a:ext cx="835309" cy="83530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16013634-63A6-4BA5-92EB-8F8FC7F7C784}"/>
                    </a:ext>
                  </a:extLst>
                </p:cNvPr>
                <p:cNvSpPr/>
                <p:nvPr/>
              </p:nvSpPr>
              <p:spPr>
                <a:xfrm>
                  <a:off x="8416007" y="1068995"/>
                  <a:ext cx="649357" cy="6493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5B969A-0472-404B-9D2A-DD7E9EDB95E5}"/>
                  </a:ext>
                </a:extLst>
              </p:cNvPr>
              <p:cNvSpPr txBox="1"/>
              <p:nvPr/>
            </p:nvSpPr>
            <p:spPr>
              <a:xfrm>
                <a:off x="1345388" y="1846356"/>
                <a:ext cx="739141" cy="624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sz="2000" b="1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6C89EA6-1B98-4A53-8783-EDAC763042F0}"/>
              </a:ext>
            </a:extLst>
          </p:cNvPr>
          <p:cNvSpPr txBox="1"/>
          <p:nvPr/>
        </p:nvSpPr>
        <p:spPr>
          <a:xfrm>
            <a:off x="499640" y="2651595"/>
            <a:ext cx="146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b="1"/>
            </a:pPr>
            <a:r>
              <a:rPr lang="pt-PT" sz="1200" noProof="0" dirty="0"/>
              <a:t>        </a:t>
            </a:r>
            <a:r>
              <a:rPr lang="pt-PT" noProof="0" dirty="0">
                <a:solidFill>
                  <a:schemeClr val="accent1"/>
                </a:solidFill>
                <a:latin typeface="Cambria" panose="02040503050406030204" pitchFamily="18" charset="0"/>
              </a:rPr>
              <a:t>2011</a:t>
            </a:r>
          </a:p>
          <a:p>
            <a:pPr>
              <a:defRPr sz="1400">
                <a:latin typeface="Cambria" panose="02040503050406030204" pitchFamily="18" charset="0"/>
              </a:defRPr>
            </a:pPr>
            <a:r>
              <a:rPr lang="pt-PT" noProof="0" dirty="0"/>
              <a:t>Adoção da Lei ZAQA</a:t>
            </a:r>
          </a:p>
          <a:p>
            <a:pPr lvl="0" algn="just"/>
            <a:endParaRPr lang="pt-PT" b="1" noProof="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F90E76-F8C4-4578-9FBB-93E2560F6D02}"/>
              </a:ext>
            </a:extLst>
          </p:cNvPr>
          <p:cNvSpPr txBox="1"/>
          <p:nvPr/>
        </p:nvSpPr>
        <p:spPr>
          <a:xfrm>
            <a:off x="1586253" y="1088294"/>
            <a:ext cx="21165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 b="1">
                <a:latin typeface="Cambria" panose="02040503050406030204" pitchFamily="18" charset="0"/>
              </a:defRPr>
            </a:pPr>
            <a:r>
              <a:rPr lang="pt-PT" sz="1200" noProof="0" dirty="0"/>
              <a:t>               </a:t>
            </a:r>
            <a:r>
              <a:rPr lang="pt-PT" sz="2400" noProof="0" dirty="0">
                <a:solidFill>
                  <a:schemeClr val="accent2">
                    <a:lumMod val="75000"/>
                  </a:schemeClr>
                </a:solidFill>
              </a:rPr>
              <a:t>2015</a:t>
            </a:r>
          </a:p>
          <a:p>
            <a:pPr lvl="0">
              <a:defRPr sz="1400">
                <a:latin typeface="Cambria" panose="02040503050406030204" pitchFamily="18" charset="0"/>
              </a:defRPr>
            </a:pPr>
            <a:r>
              <a:rPr lang="pt-PT" noProof="0" dirty="0"/>
              <a:t>Criação da Instituição e nomeação do Diretor-Geral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19BFA2-AFDC-41DD-AE83-9BCEA51DFC74}"/>
              </a:ext>
            </a:extLst>
          </p:cNvPr>
          <p:cNvGrpSpPr/>
          <p:nvPr/>
        </p:nvGrpSpPr>
        <p:grpSpPr>
          <a:xfrm>
            <a:off x="3103382" y="2433789"/>
            <a:ext cx="1870366" cy="1317290"/>
            <a:chOff x="494652" y="2294654"/>
            <a:chExt cx="2324748" cy="147626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A7A814A-348E-480F-AE9C-C53381917850}"/>
                </a:ext>
              </a:extLst>
            </p:cNvPr>
            <p:cNvSpPr txBox="1"/>
            <p:nvPr/>
          </p:nvSpPr>
          <p:spPr>
            <a:xfrm>
              <a:off x="494652" y="2294654"/>
              <a:ext cx="2293882" cy="1414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sz="2000" b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</a:defRPr>
              </a:pPr>
              <a:r>
                <a:rPr lang="pt-PT" noProof="0" dirty="0"/>
                <a:t>        2016</a:t>
              </a:r>
            </a:p>
            <a:p>
              <a:pPr>
                <a:defRPr sz="1400">
                  <a:latin typeface="Cambria" panose="02040503050406030204" pitchFamily="18" charset="0"/>
                </a:defRPr>
              </a:pPr>
              <a:r>
                <a:rPr lang="pt-PT" noProof="0" dirty="0"/>
                <a:t>Implementação do QNQ de 10 níveis, início dos descritores de nível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DB219D-2D89-4752-8DE4-0DC96D5F64BD}"/>
                </a:ext>
              </a:extLst>
            </p:cNvPr>
            <p:cNvSpPr txBox="1"/>
            <p:nvPr/>
          </p:nvSpPr>
          <p:spPr>
            <a:xfrm>
              <a:off x="639003" y="3493919"/>
              <a:ext cx="218039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endParaRPr lang="pt-PT" sz="1200" b="1" noProof="0" dirty="0">
                <a:latin typeface="Cambria" panose="0204050305040603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E0DC43B-C3A9-4F62-ABF0-1DD4F5DB6385}"/>
              </a:ext>
            </a:extLst>
          </p:cNvPr>
          <p:cNvSpPr txBox="1"/>
          <p:nvPr/>
        </p:nvSpPr>
        <p:spPr>
          <a:xfrm>
            <a:off x="4699580" y="1040510"/>
            <a:ext cx="18996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defRPr>
            </a:pPr>
            <a:r>
              <a:rPr lang="pt-PT" noProof="0" dirty="0"/>
              <a:t>           </a:t>
            </a:r>
            <a:r>
              <a:rPr lang="pt-PT" b="1" noProof="0" dirty="0"/>
              <a:t>2018</a:t>
            </a:r>
          </a:p>
          <a:p>
            <a:pPr lvl="0">
              <a:defRPr sz="1200">
                <a:latin typeface="Cambria" panose="02040503050406030204" pitchFamily="18" charset="0"/>
              </a:defRPr>
            </a:pPr>
            <a:r>
              <a:rPr lang="pt-PT" noProof="0" dirty="0"/>
              <a:t>Emissão de um instrumento legal para operacionalizar algumas funções da lei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AC8658F-A81B-44E9-9B7B-9AAC62B5564E}"/>
              </a:ext>
            </a:extLst>
          </p:cNvPr>
          <p:cNvSpPr txBox="1"/>
          <p:nvPr/>
        </p:nvSpPr>
        <p:spPr>
          <a:xfrm>
            <a:off x="10346997" y="1873483"/>
            <a:ext cx="1825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pt-PT" noProof="0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pt-PT" b="1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r>
              <a:rPr lang="pt-PT" noProof="0" dirty="0">
                <a:solidFill>
                  <a:srgbClr val="FF0000"/>
                </a:solidFill>
              </a:rPr>
              <a:t> </a:t>
            </a:r>
          </a:p>
          <a:p>
            <a:pPr>
              <a:defRPr sz="1400" b="1"/>
            </a:pPr>
            <a:r>
              <a:rPr lang="pt-PT" noProof="0" dirty="0"/>
              <a:t>ZAQA ACT revogado e substituído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03413-283E-EF6D-AC65-16F0F8E9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8259D-845A-91A7-9D55-C3ABA4327D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79DD2-FB68-66A2-2DAF-BD287B66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1" y="122999"/>
            <a:ext cx="2017552" cy="1038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432F1-EBCA-4A08-9166-288A26615C0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Cronologia da ZAQA</a:t>
            </a:r>
            <a:endParaRPr lang="pt-PT" sz="3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82A4257C-4D4A-65A0-92CB-570BA5C9833A}"/>
              </a:ext>
            </a:extLst>
          </p:cNvPr>
          <p:cNvSpPr/>
          <p:nvPr/>
        </p:nvSpPr>
        <p:spPr>
          <a:xfrm rot="8156728">
            <a:off x="7930395" y="2744351"/>
            <a:ext cx="761175" cy="705212"/>
          </a:xfrm>
          <a:prstGeom prst="teardrop">
            <a:avLst>
              <a:gd name="adj" fmla="val 11507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latin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1BA407-BF29-41F2-3A77-8EB2689A2FCA}"/>
              </a:ext>
            </a:extLst>
          </p:cNvPr>
          <p:cNvSpPr/>
          <p:nvPr/>
        </p:nvSpPr>
        <p:spPr>
          <a:xfrm>
            <a:off x="8050855" y="2849050"/>
            <a:ext cx="577679" cy="5352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600"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FB1544-2FE7-383B-90DD-89987477E726}"/>
              </a:ext>
            </a:extLst>
          </p:cNvPr>
          <p:cNvSpPr txBox="1"/>
          <p:nvPr/>
        </p:nvSpPr>
        <p:spPr>
          <a:xfrm>
            <a:off x="5510886" y="2387447"/>
            <a:ext cx="511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sz="2000" b="1">
              <a:latin typeface="Cambria" panose="0204050305040603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E2E161-2BC6-8918-8F20-0F9E32E90616}"/>
              </a:ext>
            </a:extLst>
          </p:cNvPr>
          <p:cNvSpPr/>
          <p:nvPr/>
        </p:nvSpPr>
        <p:spPr>
          <a:xfrm>
            <a:off x="8134865" y="2908622"/>
            <a:ext cx="449077" cy="4160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E65151-ECB1-8310-63F3-D53148DB32B7}"/>
              </a:ext>
            </a:extLst>
          </p:cNvPr>
          <p:cNvSpPr txBox="1"/>
          <p:nvPr/>
        </p:nvSpPr>
        <p:spPr>
          <a:xfrm>
            <a:off x="7378676" y="1435877"/>
            <a:ext cx="214420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Cambria" panose="02040503050406030204" pitchFamily="18" charset="0"/>
              </a:defRPr>
            </a:pPr>
            <a:r>
              <a:rPr lang="pt-PT" noProof="0" dirty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pt-PT" b="1" noProof="0" dirty="0">
                <a:solidFill>
                  <a:srgbClr val="C00000"/>
                </a:solidFill>
              </a:rPr>
              <a:t>2020</a:t>
            </a:r>
            <a:endParaRPr lang="pt-PT" b="1" noProof="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lvl="0">
              <a:defRPr sz="1400">
                <a:latin typeface="Cambria" panose="02040503050406030204" pitchFamily="18" charset="0"/>
              </a:defRPr>
            </a:pPr>
            <a:r>
              <a:rPr lang="pt-PT" noProof="0" dirty="0"/>
              <a:t>Zâmbia Sistemas de Informação de Gestão de Qualificações Desenvolvido</a:t>
            </a:r>
          </a:p>
        </p:txBody>
      </p:sp>
    </p:spTree>
    <p:extLst>
      <p:ext uri="{BB962C8B-B14F-4D97-AF65-F5344CB8AC3E}">
        <p14:creationId xmlns:p14="http://schemas.microsoft.com/office/powerpoint/2010/main" val="52773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Contexto e fundamentação do estudo</a:t>
            </a:r>
            <a:endParaRPr lang="pt-PT" sz="3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E6341C-B0F6-02A0-B1CC-A4474B6E0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861273"/>
              </p:ext>
            </p:extLst>
          </p:nvPr>
        </p:nvGraphicFramePr>
        <p:xfrm>
          <a:off x="1000405" y="1194314"/>
          <a:ext cx="10395490" cy="493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323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953147"/>
            <a:ext cx="764498" cy="91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032761" y="-1"/>
            <a:ext cx="1159239" cy="1541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747679" y="-1"/>
            <a:ext cx="91490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Objetivos do QNQ na ZAQA ACT </a:t>
            </a:r>
            <a:endParaRPr lang="pt-PT" sz="3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66AFDF7-D22C-749F-4204-8051F9F73F06}"/>
              </a:ext>
            </a:extLst>
          </p:cNvPr>
          <p:cNvGrpSpPr/>
          <p:nvPr/>
        </p:nvGrpSpPr>
        <p:grpSpPr>
          <a:xfrm>
            <a:off x="1888971" y="992402"/>
            <a:ext cx="8721969" cy="5363339"/>
            <a:chOff x="1660371" y="1047582"/>
            <a:chExt cx="8721969" cy="53633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3E2FB5-E1F9-EFC6-81FF-481C22B6F3AC}"/>
                </a:ext>
              </a:extLst>
            </p:cNvPr>
            <p:cNvSpPr/>
            <p:nvPr/>
          </p:nvSpPr>
          <p:spPr>
            <a:xfrm>
              <a:off x="4832283" y="2157755"/>
              <a:ext cx="5518052" cy="9872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lvl="1" indent="-28575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1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pt-PT" noProof="0" dirty="0"/>
                <a:t>Facilitar o acesso, a mobilidade e a progressão no ensino, na formação e nos percursos profissionais</a:t>
              </a:r>
            </a:p>
            <a:p>
              <a:endParaRPr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A2E118CB-4F5C-8B50-D064-AF5DF8D42B38}"/>
                </a:ext>
              </a:extLst>
            </p:cNvPr>
            <p:cNvGrpSpPr/>
            <p:nvPr/>
          </p:nvGrpSpPr>
          <p:grpSpPr>
            <a:xfrm>
              <a:off x="1660371" y="1047582"/>
              <a:ext cx="8721969" cy="5363339"/>
              <a:chOff x="1660371" y="1244203"/>
              <a:chExt cx="8721969" cy="5363339"/>
            </a:xfrm>
          </p:grpSpPr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C20694AD-4062-0BE1-6EA1-A8885D7941B2}"/>
                  </a:ext>
                </a:extLst>
              </p:cNvPr>
              <p:cNvGrpSpPr/>
              <p:nvPr/>
            </p:nvGrpSpPr>
            <p:grpSpPr>
              <a:xfrm>
                <a:off x="1660371" y="1244203"/>
                <a:ext cx="8721969" cy="5363339"/>
                <a:chOff x="1735015" y="1259968"/>
                <a:chExt cx="8721969" cy="5363339"/>
              </a:xfrm>
            </p:grpSpPr>
            <p:sp>
              <p:nvSpPr>
                <p:cNvPr id="8" name="Forma livre: Forma 7">
                  <a:extLst>
                    <a:ext uri="{FF2B5EF4-FFF2-40B4-BE49-F238E27FC236}">
                      <a16:creationId xmlns:a16="http://schemas.microsoft.com/office/drawing/2014/main" id="{43C0806C-AD79-6395-B052-C0C05F6708A9}"/>
                    </a:ext>
                  </a:extLst>
                </p:cNvPr>
                <p:cNvSpPr/>
                <p:nvPr/>
              </p:nvSpPr>
              <p:spPr>
                <a:xfrm>
                  <a:off x="4874923" y="1269565"/>
                  <a:ext cx="5582060" cy="1007482"/>
                </a:xfrm>
                <a:custGeom>
                  <a:avLst/>
                  <a:gdLst>
                    <a:gd name="connsiteX0" fmla="*/ 167917 w 1007482"/>
                    <a:gd name="connsiteY0" fmla="*/ 0 h 5582060"/>
                    <a:gd name="connsiteX1" fmla="*/ 839565 w 1007482"/>
                    <a:gd name="connsiteY1" fmla="*/ 0 h 5582060"/>
                    <a:gd name="connsiteX2" fmla="*/ 1007482 w 1007482"/>
                    <a:gd name="connsiteY2" fmla="*/ 167917 h 5582060"/>
                    <a:gd name="connsiteX3" fmla="*/ 1007482 w 1007482"/>
                    <a:gd name="connsiteY3" fmla="*/ 5582060 h 5582060"/>
                    <a:gd name="connsiteX4" fmla="*/ 1007482 w 1007482"/>
                    <a:gd name="connsiteY4" fmla="*/ 5582060 h 5582060"/>
                    <a:gd name="connsiteX5" fmla="*/ 0 w 1007482"/>
                    <a:gd name="connsiteY5" fmla="*/ 5582060 h 5582060"/>
                    <a:gd name="connsiteX6" fmla="*/ 0 w 1007482"/>
                    <a:gd name="connsiteY6" fmla="*/ 5582060 h 5582060"/>
                    <a:gd name="connsiteX7" fmla="*/ 0 w 1007482"/>
                    <a:gd name="connsiteY7" fmla="*/ 167917 h 5582060"/>
                    <a:gd name="connsiteX8" fmla="*/ 167917 w 1007482"/>
                    <a:gd name="connsiteY8" fmla="*/ 0 h 558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7482" h="5582060">
                      <a:moveTo>
                        <a:pt x="1007482" y="930364"/>
                      </a:moveTo>
                      <a:lnTo>
                        <a:pt x="1007482" y="4651696"/>
                      </a:lnTo>
                      <a:cubicBezTo>
                        <a:pt x="1007482" y="5165520"/>
                        <a:pt x="993913" y="5582057"/>
                        <a:pt x="977175" y="5582057"/>
                      </a:cubicBezTo>
                      <a:lnTo>
                        <a:pt x="0" y="5582057"/>
                      </a:lnTo>
                      <a:lnTo>
                        <a:pt x="0" y="558205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977175" y="3"/>
                      </a:lnTo>
                      <a:cubicBezTo>
                        <a:pt x="993913" y="3"/>
                        <a:pt x="1007482" y="416540"/>
                        <a:pt x="1007482" y="9303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1" tIns="173005" rIns="296830" bIns="173007" numCol="1" spcCol="1270" anchor="ctr" anchorCtr="0">
                  <a:noAutofit/>
                </a:bodyPr>
                <a:lstStyle/>
                <a:p>
                  <a:pPr marL="285750" lvl="1" indent="-285750" algn="l" defTabSz="8890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  <a:defRPr sz="1800" kern="120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pt-PT" sz="1800" kern="1200" noProof="0" dirty="0"/>
                    <a:t>Criar um quadro nacional de qualificações único, coerente e integrado para os resultados da aprendizagem</a:t>
                  </a:r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7118B771-EE58-1FDA-EADE-02C5DC58B42C}"/>
                    </a:ext>
                  </a:extLst>
                </p:cNvPr>
                <p:cNvSpPr/>
                <p:nvPr/>
              </p:nvSpPr>
              <p:spPr>
                <a:xfrm>
                  <a:off x="1735015" y="1259968"/>
                  <a:ext cx="3139908" cy="1031411"/>
                </a:xfrm>
                <a:custGeom>
                  <a:avLst/>
                  <a:gdLst>
                    <a:gd name="connsiteX0" fmla="*/ 0 w 3139908"/>
                    <a:gd name="connsiteY0" fmla="*/ 171905 h 1031411"/>
                    <a:gd name="connsiteX1" fmla="*/ 171905 w 3139908"/>
                    <a:gd name="connsiteY1" fmla="*/ 0 h 1031411"/>
                    <a:gd name="connsiteX2" fmla="*/ 2968003 w 3139908"/>
                    <a:gd name="connsiteY2" fmla="*/ 0 h 1031411"/>
                    <a:gd name="connsiteX3" fmla="*/ 3139908 w 3139908"/>
                    <a:gd name="connsiteY3" fmla="*/ 171905 h 1031411"/>
                    <a:gd name="connsiteX4" fmla="*/ 3139908 w 3139908"/>
                    <a:gd name="connsiteY4" fmla="*/ 859506 h 1031411"/>
                    <a:gd name="connsiteX5" fmla="*/ 2968003 w 3139908"/>
                    <a:gd name="connsiteY5" fmla="*/ 1031411 h 1031411"/>
                    <a:gd name="connsiteX6" fmla="*/ 171905 w 3139908"/>
                    <a:gd name="connsiteY6" fmla="*/ 1031411 h 1031411"/>
                    <a:gd name="connsiteX7" fmla="*/ 0 w 3139908"/>
                    <a:gd name="connsiteY7" fmla="*/ 859506 h 1031411"/>
                    <a:gd name="connsiteX8" fmla="*/ 0 w 3139908"/>
                    <a:gd name="connsiteY8" fmla="*/ 171905 h 103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9908" h="1031411">
                      <a:moveTo>
                        <a:pt x="0" y="171905"/>
                      </a:moveTo>
                      <a:cubicBezTo>
                        <a:pt x="0" y="76964"/>
                        <a:pt x="76964" y="0"/>
                        <a:pt x="171905" y="0"/>
                      </a:cubicBezTo>
                      <a:lnTo>
                        <a:pt x="2968003" y="0"/>
                      </a:lnTo>
                      <a:cubicBezTo>
                        <a:pt x="3062944" y="0"/>
                        <a:pt x="3139908" y="76964"/>
                        <a:pt x="3139908" y="171905"/>
                      </a:cubicBezTo>
                      <a:lnTo>
                        <a:pt x="3139908" y="859506"/>
                      </a:lnTo>
                      <a:cubicBezTo>
                        <a:pt x="3139908" y="954447"/>
                        <a:pt x="3062944" y="1031411"/>
                        <a:pt x="2968003" y="1031411"/>
                      </a:cubicBezTo>
                      <a:lnTo>
                        <a:pt x="171905" y="1031411"/>
                      </a:lnTo>
                      <a:cubicBezTo>
                        <a:pt x="76964" y="1031411"/>
                        <a:pt x="0" y="954447"/>
                        <a:pt x="0" y="859506"/>
                      </a:cubicBezTo>
                      <a:lnTo>
                        <a:pt x="0" y="171905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6549" tIns="88449" rIns="126549" bIns="88449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 b="1" i="1">
                      <a:effectLst>
                        <a:outerShdw blurRad="60007" dist="310007" dir="7680000" sy="30000" kx="1300200" algn="ctr" rotWithShape="0">
                          <a:prstClr val="black">
                            <a:alpha val="32000"/>
                          </a:prstClr>
                        </a:outerShdw>
                      </a:effectLst>
                    </a:defRPr>
                  </a:pPr>
                  <a:r>
                    <a:rPr lang="pt-PT" sz="2000" kern="1200" noProof="0" dirty="0"/>
                    <a:t>Integração</a:t>
                  </a:r>
                </a:p>
              </p:txBody>
            </p:sp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7FDE2DF5-B4A2-6EBB-5841-7DDBA16A5F8D}"/>
                    </a:ext>
                  </a:extLst>
                </p:cNvPr>
                <p:cNvSpPr/>
                <p:nvPr/>
              </p:nvSpPr>
              <p:spPr>
                <a:xfrm>
                  <a:off x="1735015" y="2342950"/>
                  <a:ext cx="3139908" cy="1031411"/>
                </a:xfrm>
                <a:custGeom>
                  <a:avLst/>
                  <a:gdLst>
                    <a:gd name="connsiteX0" fmla="*/ 0 w 3139908"/>
                    <a:gd name="connsiteY0" fmla="*/ 171905 h 1031411"/>
                    <a:gd name="connsiteX1" fmla="*/ 171905 w 3139908"/>
                    <a:gd name="connsiteY1" fmla="*/ 0 h 1031411"/>
                    <a:gd name="connsiteX2" fmla="*/ 2968003 w 3139908"/>
                    <a:gd name="connsiteY2" fmla="*/ 0 h 1031411"/>
                    <a:gd name="connsiteX3" fmla="*/ 3139908 w 3139908"/>
                    <a:gd name="connsiteY3" fmla="*/ 171905 h 1031411"/>
                    <a:gd name="connsiteX4" fmla="*/ 3139908 w 3139908"/>
                    <a:gd name="connsiteY4" fmla="*/ 859506 h 1031411"/>
                    <a:gd name="connsiteX5" fmla="*/ 2968003 w 3139908"/>
                    <a:gd name="connsiteY5" fmla="*/ 1031411 h 1031411"/>
                    <a:gd name="connsiteX6" fmla="*/ 171905 w 3139908"/>
                    <a:gd name="connsiteY6" fmla="*/ 1031411 h 1031411"/>
                    <a:gd name="connsiteX7" fmla="*/ 0 w 3139908"/>
                    <a:gd name="connsiteY7" fmla="*/ 859506 h 1031411"/>
                    <a:gd name="connsiteX8" fmla="*/ 0 w 3139908"/>
                    <a:gd name="connsiteY8" fmla="*/ 171905 h 103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9908" h="1031411">
                      <a:moveTo>
                        <a:pt x="0" y="171905"/>
                      </a:moveTo>
                      <a:cubicBezTo>
                        <a:pt x="0" y="76964"/>
                        <a:pt x="76964" y="0"/>
                        <a:pt x="171905" y="0"/>
                      </a:cubicBezTo>
                      <a:lnTo>
                        <a:pt x="2968003" y="0"/>
                      </a:lnTo>
                      <a:cubicBezTo>
                        <a:pt x="3062944" y="0"/>
                        <a:pt x="3139908" y="76964"/>
                        <a:pt x="3139908" y="171905"/>
                      </a:cubicBezTo>
                      <a:lnTo>
                        <a:pt x="3139908" y="859506"/>
                      </a:lnTo>
                      <a:cubicBezTo>
                        <a:pt x="3139908" y="954447"/>
                        <a:pt x="3062944" y="1031411"/>
                        <a:pt x="2968003" y="1031411"/>
                      </a:cubicBezTo>
                      <a:lnTo>
                        <a:pt x="171905" y="1031411"/>
                      </a:lnTo>
                      <a:cubicBezTo>
                        <a:pt x="76964" y="1031411"/>
                        <a:pt x="0" y="954447"/>
                        <a:pt x="0" y="859506"/>
                      </a:cubicBezTo>
                      <a:lnTo>
                        <a:pt x="0" y="171905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6549" tIns="88449" rIns="126549" bIns="88449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 b="1" i="1">
                      <a:effectLst>
                        <a:outerShdw blurRad="60007" dist="310007" dir="7680000" sy="30000" kx="1300200" algn="ctr" rotWithShape="0">
                          <a:prstClr val="black">
                            <a:alpha val="32000"/>
                          </a:prstClr>
                        </a:outerShdw>
                      </a:effectLst>
                    </a:defRPr>
                  </a:pPr>
                  <a:r>
                    <a:rPr lang="pt-PT" sz="2000" kern="1200" noProof="0" dirty="0"/>
                    <a:t>Acesso, Mobilidade e Progressão</a:t>
                  </a:r>
                </a:p>
              </p:txBody>
            </p:sp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212BA2D-FE97-1798-8C0C-1907BEFD5D75}"/>
                    </a:ext>
                  </a:extLst>
                </p:cNvPr>
                <p:cNvSpPr/>
                <p:nvPr/>
              </p:nvSpPr>
              <p:spPr>
                <a:xfrm>
                  <a:off x="4832283" y="3460530"/>
                  <a:ext cx="5582061" cy="1003754"/>
                </a:xfrm>
                <a:custGeom>
                  <a:avLst/>
                  <a:gdLst>
                    <a:gd name="connsiteX0" fmla="*/ 167296 w 1003753"/>
                    <a:gd name="connsiteY0" fmla="*/ 0 h 5582060"/>
                    <a:gd name="connsiteX1" fmla="*/ 836457 w 1003753"/>
                    <a:gd name="connsiteY1" fmla="*/ 0 h 5582060"/>
                    <a:gd name="connsiteX2" fmla="*/ 1003753 w 1003753"/>
                    <a:gd name="connsiteY2" fmla="*/ 167296 h 5582060"/>
                    <a:gd name="connsiteX3" fmla="*/ 1003753 w 1003753"/>
                    <a:gd name="connsiteY3" fmla="*/ 5582060 h 5582060"/>
                    <a:gd name="connsiteX4" fmla="*/ 1003753 w 1003753"/>
                    <a:gd name="connsiteY4" fmla="*/ 5582060 h 5582060"/>
                    <a:gd name="connsiteX5" fmla="*/ 0 w 1003753"/>
                    <a:gd name="connsiteY5" fmla="*/ 5582060 h 5582060"/>
                    <a:gd name="connsiteX6" fmla="*/ 0 w 1003753"/>
                    <a:gd name="connsiteY6" fmla="*/ 5582060 h 5582060"/>
                    <a:gd name="connsiteX7" fmla="*/ 0 w 1003753"/>
                    <a:gd name="connsiteY7" fmla="*/ 167296 h 5582060"/>
                    <a:gd name="connsiteX8" fmla="*/ 167296 w 1003753"/>
                    <a:gd name="connsiteY8" fmla="*/ 0 h 558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03753" h="5582060">
                      <a:moveTo>
                        <a:pt x="1003753" y="930367"/>
                      </a:moveTo>
                      <a:lnTo>
                        <a:pt x="1003753" y="4651693"/>
                      </a:lnTo>
                      <a:cubicBezTo>
                        <a:pt x="1003753" y="5165519"/>
                        <a:pt x="990284" y="5582057"/>
                        <a:pt x="973670" y="5582057"/>
                      </a:cubicBezTo>
                      <a:lnTo>
                        <a:pt x="0" y="5582057"/>
                      </a:lnTo>
                      <a:lnTo>
                        <a:pt x="0" y="558205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973670" y="3"/>
                      </a:lnTo>
                      <a:cubicBezTo>
                        <a:pt x="990284" y="3"/>
                        <a:pt x="1003753" y="416541"/>
                        <a:pt x="1003753" y="930367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3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1" tIns="172824" rIns="296649" bIns="172825" numCol="1" spcCol="1270" anchor="ctr" anchorCtr="0">
                  <a:noAutofit/>
                </a:bodyPr>
                <a:lstStyle/>
                <a:p>
                  <a:pPr marL="285750" lvl="1" indent="-285750" algn="l" defTabSz="8890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  <a:defRPr sz="1800" kern="120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pt-PT" sz="1800" kern="1200" noProof="0" dirty="0"/>
                    <a:t>Normalizar e assegurar a qualidade da educação e da formação</a:t>
                  </a:r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E6018E34-963F-B32E-A1BC-7E2314FD3834}"/>
                    </a:ext>
                  </a:extLst>
                </p:cNvPr>
                <p:cNvSpPr/>
                <p:nvPr/>
              </p:nvSpPr>
              <p:spPr>
                <a:xfrm>
                  <a:off x="1735015" y="3425932"/>
                  <a:ext cx="3139908" cy="1031411"/>
                </a:xfrm>
                <a:custGeom>
                  <a:avLst/>
                  <a:gdLst>
                    <a:gd name="connsiteX0" fmla="*/ 0 w 3139908"/>
                    <a:gd name="connsiteY0" fmla="*/ 171905 h 1031411"/>
                    <a:gd name="connsiteX1" fmla="*/ 171905 w 3139908"/>
                    <a:gd name="connsiteY1" fmla="*/ 0 h 1031411"/>
                    <a:gd name="connsiteX2" fmla="*/ 2968003 w 3139908"/>
                    <a:gd name="connsiteY2" fmla="*/ 0 h 1031411"/>
                    <a:gd name="connsiteX3" fmla="*/ 3139908 w 3139908"/>
                    <a:gd name="connsiteY3" fmla="*/ 171905 h 1031411"/>
                    <a:gd name="connsiteX4" fmla="*/ 3139908 w 3139908"/>
                    <a:gd name="connsiteY4" fmla="*/ 859506 h 1031411"/>
                    <a:gd name="connsiteX5" fmla="*/ 2968003 w 3139908"/>
                    <a:gd name="connsiteY5" fmla="*/ 1031411 h 1031411"/>
                    <a:gd name="connsiteX6" fmla="*/ 171905 w 3139908"/>
                    <a:gd name="connsiteY6" fmla="*/ 1031411 h 1031411"/>
                    <a:gd name="connsiteX7" fmla="*/ 0 w 3139908"/>
                    <a:gd name="connsiteY7" fmla="*/ 859506 h 1031411"/>
                    <a:gd name="connsiteX8" fmla="*/ 0 w 3139908"/>
                    <a:gd name="connsiteY8" fmla="*/ 171905 h 103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9908" h="1031411">
                      <a:moveTo>
                        <a:pt x="0" y="171905"/>
                      </a:moveTo>
                      <a:cubicBezTo>
                        <a:pt x="0" y="76964"/>
                        <a:pt x="76964" y="0"/>
                        <a:pt x="171905" y="0"/>
                      </a:cubicBezTo>
                      <a:lnTo>
                        <a:pt x="2968003" y="0"/>
                      </a:lnTo>
                      <a:cubicBezTo>
                        <a:pt x="3062944" y="0"/>
                        <a:pt x="3139908" y="76964"/>
                        <a:pt x="3139908" y="171905"/>
                      </a:cubicBezTo>
                      <a:lnTo>
                        <a:pt x="3139908" y="859506"/>
                      </a:lnTo>
                      <a:cubicBezTo>
                        <a:pt x="3139908" y="954447"/>
                        <a:pt x="3062944" y="1031411"/>
                        <a:pt x="2968003" y="1031411"/>
                      </a:cubicBezTo>
                      <a:lnTo>
                        <a:pt x="171905" y="1031411"/>
                      </a:lnTo>
                      <a:cubicBezTo>
                        <a:pt x="76964" y="1031411"/>
                        <a:pt x="0" y="954447"/>
                        <a:pt x="0" y="859506"/>
                      </a:cubicBezTo>
                      <a:lnTo>
                        <a:pt x="0" y="171905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6549" tIns="88449" rIns="126549" bIns="88449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 b="1" i="1">
                      <a:effectLst>
                        <a:outerShdw blurRad="60007" dist="310007" dir="7680000" sy="30000" kx="1300200" algn="ctr" rotWithShape="0">
                          <a:prstClr val="black">
                            <a:alpha val="32000"/>
                          </a:prstClr>
                        </a:outerShdw>
                      </a:effectLst>
                    </a:defRPr>
                  </a:pPr>
                  <a:r>
                    <a:rPr lang="pt-PT" sz="2000" kern="1200" noProof="0" dirty="0"/>
                    <a:t>Qualidade</a:t>
                  </a:r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DADE9E50-A831-FCB9-EFEE-53672473EFE0}"/>
                    </a:ext>
                  </a:extLst>
                </p:cNvPr>
                <p:cNvSpPr/>
                <p:nvPr/>
              </p:nvSpPr>
              <p:spPr>
                <a:xfrm>
                  <a:off x="4874923" y="4612055"/>
                  <a:ext cx="5582061" cy="825130"/>
                </a:xfrm>
                <a:custGeom>
                  <a:avLst/>
                  <a:gdLst>
                    <a:gd name="connsiteX0" fmla="*/ 137524 w 825129"/>
                    <a:gd name="connsiteY0" fmla="*/ 0 h 5582060"/>
                    <a:gd name="connsiteX1" fmla="*/ 687605 w 825129"/>
                    <a:gd name="connsiteY1" fmla="*/ 0 h 5582060"/>
                    <a:gd name="connsiteX2" fmla="*/ 825129 w 825129"/>
                    <a:gd name="connsiteY2" fmla="*/ 137524 h 5582060"/>
                    <a:gd name="connsiteX3" fmla="*/ 825129 w 825129"/>
                    <a:gd name="connsiteY3" fmla="*/ 5582060 h 5582060"/>
                    <a:gd name="connsiteX4" fmla="*/ 825129 w 825129"/>
                    <a:gd name="connsiteY4" fmla="*/ 5582060 h 5582060"/>
                    <a:gd name="connsiteX5" fmla="*/ 0 w 825129"/>
                    <a:gd name="connsiteY5" fmla="*/ 5582060 h 5582060"/>
                    <a:gd name="connsiteX6" fmla="*/ 0 w 825129"/>
                    <a:gd name="connsiteY6" fmla="*/ 5582060 h 5582060"/>
                    <a:gd name="connsiteX7" fmla="*/ 0 w 825129"/>
                    <a:gd name="connsiteY7" fmla="*/ 137524 h 5582060"/>
                    <a:gd name="connsiteX8" fmla="*/ 137524 w 825129"/>
                    <a:gd name="connsiteY8" fmla="*/ 0 h 558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5129" h="5582060">
                      <a:moveTo>
                        <a:pt x="825129" y="930363"/>
                      </a:moveTo>
                      <a:lnTo>
                        <a:pt x="825129" y="4651697"/>
                      </a:lnTo>
                      <a:cubicBezTo>
                        <a:pt x="825129" y="5165518"/>
                        <a:pt x="816027" y="5582057"/>
                        <a:pt x="804800" y="5582057"/>
                      </a:cubicBezTo>
                      <a:lnTo>
                        <a:pt x="0" y="5582057"/>
                      </a:lnTo>
                      <a:lnTo>
                        <a:pt x="0" y="558205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04800" y="3"/>
                      </a:lnTo>
                      <a:cubicBezTo>
                        <a:pt x="816027" y="3"/>
                        <a:pt x="825129" y="416542"/>
                        <a:pt x="825129" y="930363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47651" tIns="164105" rIns="287929" bIns="164104" numCol="1" spcCol="1270" anchor="ctr" anchorCtr="0">
                  <a:noAutofit/>
                </a:bodyPr>
                <a:lstStyle/>
                <a:p>
                  <a:pPr marL="285750" lvl="1" indent="-285750" algn="l" defTabSz="8890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  <a:defRPr sz="1800" kern="120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pt-PT" sz="1800" kern="1200" noProof="0" dirty="0"/>
                    <a:t>A ZQF promove oportunidades de educação, formação e emprego</a:t>
                  </a:r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26F3EAB3-1C33-7198-F9DD-152E35FF7F29}"/>
                    </a:ext>
                  </a:extLst>
                </p:cNvPr>
                <p:cNvSpPr/>
                <p:nvPr/>
              </p:nvSpPr>
              <p:spPr>
                <a:xfrm>
                  <a:off x="1735015" y="4508914"/>
                  <a:ext cx="3139908" cy="1031411"/>
                </a:xfrm>
                <a:custGeom>
                  <a:avLst/>
                  <a:gdLst>
                    <a:gd name="connsiteX0" fmla="*/ 0 w 3139908"/>
                    <a:gd name="connsiteY0" fmla="*/ 171905 h 1031411"/>
                    <a:gd name="connsiteX1" fmla="*/ 171905 w 3139908"/>
                    <a:gd name="connsiteY1" fmla="*/ 0 h 1031411"/>
                    <a:gd name="connsiteX2" fmla="*/ 2968003 w 3139908"/>
                    <a:gd name="connsiteY2" fmla="*/ 0 h 1031411"/>
                    <a:gd name="connsiteX3" fmla="*/ 3139908 w 3139908"/>
                    <a:gd name="connsiteY3" fmla="*/ 171905 h 1031411"/>
                    <a:gd name="connsiteX4" fmla="*/ 3139908 w 3139908"/>
                    <a:gd name="connsiteY4" fmla="*/ 859506 h 1031411"/>
                    <a:gd name="connsiteX5" fmla="*/ 2968003 w 3139908"/>
                    <a:gd name="connsiteY5" fmla="*/ 1031411 h 1031411"/>
                    <a:gd name="connsiteX6" fmla="*/ 171905 w 3139908"/>
                    <a:gd name="connsiteY6" fmla="*/ 1031411 h 1031411"/>
                    <a:gd name="connsiteX7" fmla="*/ 0 w 3139908"/>
                    <a:gd name="connsiteY7" fmla="*/ 859506 h 1031411"/>
                    <a:gd name="connsiteX8" fmla="*/ 0 w 3139908"/>
                    <a:gd name="connsiteY8" fmla="*/ 171905 h 103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9908" h="1031411">
                      <a:moveTo>
                        <a:pt x="0" y="171905"/>
                      </a:moveTo>
                      <a:cubicBezTo>
                        <a:pt x="0" y="76964"/>
                        <a:pt x="76964" y="0"/>
                        <a:pt x="171905" y="0"/>
                      </a:cubicBezTo>
                      <a:lnTo>
                        <a:pt x="2968003" y="0"/>
                      </a:lnTo>
                      <a:cubicBezTo>
                        <a:pt x="3062944" y="0"/>
                        <a:pt x="3139908" y="76964"/>
                        <a:pt x="3139908" y="171905"/>
                      </a:cubicBezTo>
                      <a:lnTo>
                        <a:pt x="3139908" y="859506"/>
                      </a:lnTo>
                      <a:cubicBezTo>
                        <a:pt x="3139908" y="954447"/>
                        <a:pt x="3062944" y="1031411"/>
                        <a:pt x="2968003" y="1031411"/>
                      </a:cubicBezTo>
                      <a:lnTo>
                        <a:pt x="171905" y="1031411"/>
                      </a:lnTo>
                      <a:cubicBezTo>
                        <a:pt x="76964" y="1031411"/>
                        <a:pt x="0" y="954447"/>
                        <a:pt x="0" y="859506"/>
                      </a:cubicBezTo>
                      <a:lnTo>
                        <a:pt x="0" y="171905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6549" tIns="88449" rIns="126549" bIns="88449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 b="1" i="1">
                      <a:effectLst>
                        <a:outerShdw blurRad="60007" dist="310007" dir="7680000" sy="30000" kx="1300200" algn="ctr" rotWithShape="0">
                          <a:prstClr val="black">
                            <a:alpha val="32000"/>
                          </a:prstClr>
                        </a:outerShdw>
                      </a:effectLst>
                    </a:defRPr>
                  </a:pPr>
                  <a:r>
                    <a:rPr lang="pt-PT" sz="2000" kern="1200" noProof="0" dirty="0"/>
                    <a:t>Emprego</a:t>
                  </a:r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6EEA82FC-F1A7-11C2-E7DC-52ACA28C13CF}"/>
                    </a:ext>
                  </a:extLst>
                </p:cNvPr>
                <p:cNvSpPr/>
                <p:nvPr/>
              </p:nvSpPr>
              <p:spPr>
                <a:xfrm>
                  <a:off x="1735015" y="5591896"/>
                  <a:ext cx="3139908" cy="1031411"/>
                </a:xfrm>
                <a:custGeom>
                  <a:avLst/>
                  <a:gdLst>
                    <a:gd name="connsiteX0" fmla="*/ 0 w 3139908"/>
                    <a:gd name="connsiteY0" fmla="*/ 171905 h 1031411"/>
                    <a:gd name="connsiteX1" fmla="*/ 171905 w 3139908"/>
                    <a:gd name="connsiteY1" fmla="*/ 0 h 1031411"/>
                    <a:gd name="connsiteX2" fmla="*/ 2968003 w 3139908"/>
                    <a:gd name="connsiteY2" fmla="*/ 0 h 1031411"/>
                    <a:gd name="connsiteX3" fmla="*/ 3139908 w 3139908"/>
                    <a:gd name="connsiteY3" fmla="*/ 171905 h 1031411"/>
                    <a:gd name="connsiteX4" fmla="*/ 3139908 w 3139908"/>
                    <a:gd name="connsiteY4" fmla="*/ 859506 h 1031411"/>
                    <a:gd name="connsiteX5" fmla="*/ 2968003 w 3139908"/>
                    <a:gd name="connsiteY5" fmla="*/ 1031411 h 1031411"/>
                    <a:gd name="connsiteX6" fmla="*/ 171905 w 3139908"/>
                    <a:gd name="connsiteY6" fmla="*/ 1031411 h 1031411"/>
                    <a:gd name="connsiteX7" fmla="*/ 0 w 3139908"/>
                    <a:gd name="connsiteY7" fmla="*/ 859506 h 1031411"/>
                    <a:gd name="connsiteX8" fmla="*/ 0 w 3139908"/>
                    <a:gd name="connsiteY8" fmla="*/ 171905 h 103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9908" h="1031411">
                      <a:moveTo>
                        <a:pt x="0" y="171905"/>
                      </a:moveTo>
                      <a:cubicBezTo>
                        <a:pt x="0" y="76964"/>
                        <a:pt x="76964" y="0"/>
                        <a:pt x="171905" y="0"/>
                      </a:cubicBezTo>
                      <a:lnTo>
                        <a:pt x="2968003" y="0"/>
                      </a:lnTo>
                      <a:cubicBezTo>
                        <a:pt x="3062944" y="0"/>
                        <a:pt x="3139908" y="76964"/>
                        <a:pt x="3139908" y="171905"/>
                      </a:cubicBezTo>
                      <a:lnTo>
                        <a:pt x="3139908" y="859506"/>
                      </a:lnTo>
                      <a:cubicBezTo>
                        <a:pt x="3139908" y="954447"/>
                        <a:pt x="3062944" y="1031411"/>
                        <a:pt x="2968003" y="1031411"/>
                      </a:cubicBezTo>
                      <a:lnTo>
                        <a:pt x="171905" y="1031411"/>
                      </a:lnTo>
                      <a:cubicBezTo>
                        <a:pt x="76964" y="1031411"/>
                        <a:pt x="0" y="954447"/>
                        <a:pt x="0" y="859506"/>
                      </a:cubicBezTo>
                      <a:lnTo>
                        <a:pt x="0" y="171905"/>
                      </a:lnTo>
                      <a:close/>
                    </a:path>
                  </a:pathLst>
                </a:cu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6549" tIns="88449" rIns="126549" bIns="88449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 b="1" i="1"/>
                  </a:pPr>
                  <a:r>
                    <a:rPr lang="pt-PT" sz="2000" kern="1200" noProof="0" dirty="0"/>
                    <a:t>Desenvolvimento</a:t>
                  </a:r>
                  <a:endParaRPr lang="pt-PT" sz="2000" b="1" i="1" kern="1200" noProof="0" dirty="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B594B0-3B4E-E2EF-53CC-991293D667DA}"/>
                  </a:ext>
                </a:extLst>
              </p:cNvPr>
              <p:cNvSpPr/>
              <p:nvPr/>
            </p:nvSpPr>
            <p:spPr>
              <a:xfrm>
                <a:off x="4864288" y="5628599"/>
                <a:ext cx="5518052" cy="9162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85750" lvl="1" indent="-28575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t-PT" noProof="0" dirty="0"/>
                  <a:t>A ZQF contribui para o pleno desenvolvimento pessoal de cada aluno e para o desenvolvimento social e económico da nação.</a:t>
                </a:r>
                <a:endParaRPr lang="pt-PT" noProof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22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Teorias que ancoram o estudo</a:t>
            </a:r>
            <a:endParaRPr lang="pt-PT" sz="34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906D4DC-C7C4-E4B7-85ED-27BE67862E92}"/>
              </a:ext>
            </a:extLst>
          </p:cNvPr>
          <p:cNvGrpSpPr/>
          <p:nvPr/>
        </p:nvGrpSpPr>
        <p:grpSpPr>
          <a:xfrm>
            <a:off x="609960" y="1101289"/>
            <a:ext cx="11572767" cy="5542107"/>
            <a:chOff x="609960" y="1101289"/>
            <a:chExt cx="11572767" cy="5542107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ECE6341C-B0F6-02A0-B1CC-A4474B6E01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8296383"/>
                </p:ext>
              </p:extLst>
            </p:nvPr>
          </p:nvGraphicFramePr>
          <p:xfrm>
            <a:off x="609960" y="1101289"/>
            <a:ext cx="11572767" cy="55421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3E7172-2CEB-23A3-6431-3C6773A3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18380" y="4827154"/>
              <a:ext cx="2013593" cy="1176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6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/>
              <a:t>Questões de investigação</a:t>
            </a:r>
            <a:endParaRPr lang="pt-PT" sz="3400" noProof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  Description automatically generated">
            <a:extLst>
              <a:ext uri="{FF2B5EF4-FFF2-40B4-BE49-F238E27FC236}">
                <a16:creationId xmlns:a16="http://schemas.microsoft.com/office/drawing/2014/main" id="{688E9E38-D854-5888-11D0-FBA33348A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58" y="932794"/>
            <a:ext cx="4114990" cy="5744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39D04-8586-0A9E-6487-9B2893189466}"/>
              </a:ext>
            </a:extLst>
          </p:cNvPr>
          <p:cNvSpPr txBox="1"/>
          <p:nvPr/>
        </p:nvSpPr>
        <p:spPr>
          <a:xfrm>
            <a:off x="881712" y="1363300"/>
            <a:ext cx="71814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pt-PT" noProof="0" dirty="0"/>
              <a:t>Qual era o estado da educação e das qualificações antes da aplicação do QNQ (antes de 2016)?</a:t>
            </a:r>
          </a:p>
          <a:p>
            <a:pPr marL="342900" indent="-342900">
              <a:buAutoNum type="arabicPeriod"/>
            </a:pPr>
            <a:endParaRPr lang="pt-PT" sz="24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2"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pt-PT" noProof="0" dirty="0"/>
              <a:t>Qual é o impacto do QNQ na educação, na formação e no emprego na Zâmbia entre 2017 e 2024?</a:t>
            </a:r>
          </a:p>
          <a:p>
            <a:pPr marL="342900" indent="-342900">
              <a:buAutoNum type="arabicPeriod" startAt="2"/>
            </a:pPr>
            <a:endParaRPr lang="pt-PT" sz="24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2"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pt-PT" noProof="0" dirty="0"/>
              <a:t>Como é que as partes interessadas compreendem o QNQ e o seu papel?</a:t>
            </a:r>
          </a:p>
          <a:p>
            <a:endParaRPr lang="pt-PT" sz="24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4"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pt-PT" noProof="0" dirty="0"/>
              <a:t>Quais são as perceções das partes interessadas sobre o impacto do QNQ na educação, na formação e no emprego na Zâmbia desde a sua aplicação?</a:t>
            </a:r>
          </a:p>
        </p:txBody>
      </p:sp>
    </p:spTree>
    <p:extLst>
      <p:ext uri="{BB962C8B-B14F-4D97-AF65-F5344CB8AC3E}">
        <p14:creationId xmlns:p14="http://schemas.microsoft.com/office/powerpoint/2010/main" val="7247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6D804-4849-08FC-6672-1600C193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rot="10800000">
            <a:off x="0" y="5887615"/>
            <a:ext cx="819218" cy="981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9456-7124-F78C-D6A9-542CF566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1237816" y="0"/>
            <a:ext cx="954183" cy="1268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16CAD-449C-5336-BA3B-0B403CD0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" y="0"/>
            <a:ext cx="2139526" cy="1101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45CA-D71C-C7D6-B9E6-AF8927E72E38}"/>
              </a:ext>
            </a:extLst>
          </p:cNvPr>
          <p:cNvSpPr txBox="1"/>
          <p:nvPr/>
        </p:nvSpPr>
        <p:spPr>
          <a:xfrm>
            <a:off x="1821811" y="326705"/>
            <a:ext cx="91490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>
              <a:defRPr sz="3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t-PT" noProof="0" dirty="0"/>
              <a:t>Objectivos da investigação</a:t>
            </a:r>
            <a:endParaRPr lang="pt-PT" sz="34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2CA79B2-02D1-7677-7DF9-39F85C1F0365}"/>
              </a:ext>
            </a:extLst>
          </p:cNvPr>
          <p:cNvGrpSpPr/>
          <p:nvPr/>
        </p:nvGrpSpPr>
        <p:grpSpPr>
          <a:xfrm>
            <a:off x="167950" y="1225689"/>
            <a:ext cx="11749973" cy="4524315"/>
            <a:chOff x="167950" y="1225689"/>
            <a:chExt cx="11749973" cy="45243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739D04-8586-0A9E-6487-9B2893189466}"/>
                </a:ext>
              </a:extLst>
            </p:cNvPr>
            <p:cNvSpPr txBox="1"/>
            <p:nvPr/>
          </p:nvSpPr>
          <p:spPr>
            <a:xfrm>
              <a:off x="5415417" y="1225689"/>
              <a:ext cx="6502506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 sz="2400">
                  <a:latin typeface="Cambria" panose="02040503050406030204" pitchFamily="18" charset="0"/>
                  <a:ea typeface="Cambria" panose="02040503050406030204" pitchFamily="18" charset="0"/>
                </a:defRPr>
              </a:pPr>
              <a:r>
                <a:rPr lang="pt-PT" noProof="0" dirty="0"/>
                <a:t>O estudo teve como objetivo avaliar o impacto do Quadro Nacional de Qualificações na educação, na formação e no emprego na Zâmbia entre 2016 e 2024.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4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 sz="2400">
                  <a:latin typeface="Cambria" panose="02040503050406030204" pitchFamily="18" charset="0"/>
                  <a:ea typeface="Cambria" panose="02040503050406030204" pitchFamily="18" charset="0"/>
                </a:defRPr>
              </a:pPr>
              <a:r>
                <a:rPr lang="pt-PT" noProof="0" dirty="0"/>
                <a:t>Acompanhar e avaliar a pertinência do QNQ </a:t>
              </a:r>
            </a:p>
            <a:p>
              <a:endParaRPr lang="pt-PT" sz="24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 sz="2400">
                  <a:latin typeface="Cambria" panose="02040503050406030204" pitchFamily="18" charset="0"/>
                  <a:ea typeface="Cambria" panose="02040503050406030204" pitchFamily="18" charset="0"/>
                </a:defRPr>
              </a:pPr>
              <a:r>
                <a:rPr lang="pt-PT" noProof="0" dirty="0"/>
                <a:t>Desenvolver um estudo de base do QNQ e estudos conexos no futuro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4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 sz="2400">
                  <a:latin typeface="Cambria" panose="02040503050406030204" pitchFamily="18" charset="0"/>
                  <a:ea typeface="Cambria" panose="02040503050406030204" pitchFamily="18" charset="0"/>
                </a:defRPr>
              </a:pPr>
              <a:r>
                <a:rPr lang="pt-PT" noProof="0" dirty="0"/>
                <a:t>Fornecer literatura sobre o QNQ na Zâmbia</a:t>
              </a:r>
            </a:p>
            <a:p>
              <a:endParaRPr lang="pt-PT" sz="240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ED3736-0539-5BD9-D5BD-C2AC203C0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950" y="1858643"/>
              <a:ext cx="5148480" cy="3869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55522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custGeom>
          <a:avLst/>
          <a:gdLst>
            <a:gd name="connsiteX0" fmla="*/ 0 w 11320669"/>
            <a:gd name="connsiteY0" fmla="*/ 0 h 71728"/>
            <a:gd name="connsiteX1" fmla="*/ 709031 w 11320669"/>
            <a:gd name="connsiteY1" fmla="*/ 0 h 71728"/>
            <a:gd name="connsiteX2" fmla="*/ 1418063 w 11320669"/>
            <a:gd name="connsiteY2" fmla="*/ 0 h 71728"/>
            <a:gd name="connsiteX3" fmla="*/ 2127094 w 11320669"/>
            <a:gd name="connsiteY3" fmla="*/ 0 h 71728"/>
            <a:gd name="connsiteX4" fmla="*/ 2496505 w 11320669"/>
            <a:gd name="connsiteY4" fmla="*/ 0 h 71728"/>
            <a:gd name="connsiteX5" fmla="*/ 2752710 w 11320669"/>
            <a:gd name="connsiteY5" fmla="*/ 0 h 71728"/>
            <a:gd name="connsiteX6" fmla="*/ 3122121 w 11320669"/>
            <a:gd name="connsiteY6" fmla="*/ 0 h 71728"/>
            <a:gd name="connsiteX7" fmla="*/ 3944359 w 11320669"/>
            <a:gd name="connsiteY7" fmla="*/ 0 h 71728"/>
            <a:gd name="connsiteX8" fmla="*/ 4313771 w 11320669"/>
            <a:gd name="connsiteY8" fmla="*/ 0 h 71728"/>
            <a:gd name="connsiteX9" fmla="*/ 4796389 w 11320669"/>
            <a:gd name="connsiteY9" fmla="*/ 0 h 71728"/>
            <a:gd name="connsiteX10" fmla="*/ 5392213 w 11320669"/>
            <a:gd name="connsiteY10" fmla="*/ 0 h 71728"/>
            <a:gd name="connsiteX11" fmla="*/ 6101245 w 11320669"/>
            <a:gd name="connsiteY11" fmla="*/ 0 h 71728"/>
            <a:gd name="connsiteX12" fmla="*/ 6810276 w 11320669"/>
            <a:gd name="connsiteY12" fmla="*/ 0 h 71728"/>
            <a:gd name="connsiteX13" fmla="*/ 7066481 w 11320669"/>
            <a:gd name="connsiteY13" fmla="*/ 0 h 71728"/>
            <a:gd name="connsiteX14" fmla="*/ 7549099 w 11320669"/>
            <a:gd name="connsiteY14" fmla="*/ 0 h 71728"/>
            <a:gd name="connsiteX15" fmla="*/ 8258130 w 11320669"/>
            <a:gd name="connsiteY15" fmla="*/ 0 h 71728"/>
            <a:gd name="connsiteX16" fmla="*/ 9080368 w 11320669"/>
            <a:gd name="connsiteY16" fmla="*/ 0 h 71728"/>
            <a:gd name="connsiteX17" fmla="*/ 9902606 w 11320669"/>
            <a:gd name="connsiteY17" fmla="*/ 0 h 71728"/>
            <a:gd name="connsiteX18" fmla="*/ 10272018 w 11320669"/>
            <a:gd name="connsiteY18" fmla="*/ 0 h 71728"/>
            <a:gd name="connsiteX19" fmla="*/ 10528222 w 11320669"/>
            <a:gd name="connsiteY19" fmla="*/ 0 h 71728"/>
            <a:gd name="connsiteX20" fmla="*/ 11320669 w 11320669"/>
            <a:gd name="connsiteY20" fmla="*/ 0 h 71728"/>
            <a:gd name="connsiteX21" fmla="*/ 11320669 w 11320669"/>
            <a:gd name="connsiteY21" fmla="*/ 71728 h 71728"/>
            <a:gd name="connsiteX22" fmla="*/ 10611638 w 11320669"/>
            <a:gd name="connsiteY22" fmla="*/ 71728 h 71728"/>
            <a:gd name="connsiteX23" fmla="*/ 10355433 w 11320669"/>
            <a:gd name="connsiteY23" fmla="*/ 71728 h 71728"/>
            <a:gd name="connsiteX24" fmla="*/ 9533195 w 11320669"/>
            <a:gd name="connsiteY24" fmla="*/ 71728 h 71728"/>
            <a:gd name="connsiteX25" fmla="*/ 9276990 w 11320669"/>
            <a:gd name="connsiteY25" fmla="*/ 71728 h 71728"/>
            <a:gd name="connsiteX26" fmla="*/ 8454752 w 11320669"/>
            <a:gd name="connsiteY26" fmla="*/ 71728 h 71728"/>
            <a:gd name="connsiteX27" fmla="*/ 7632514 w 11320669"/>
            <a:gd name="connsiteY27" fmla="*/ 71728 h 71728"/>
            <a:gd name="connsiteX28" fmla="*/ 7036690 w 11320669"/>
            <a:gd name="connsiteY28" fmla="*/ 71728 h 71728"/>
            <a:gd name="connsiteX29" fmla="*/ 6780485 w 11320669"/>
            <a:gd name="connsiteY29" fmla="*/ 71728 h 71728"/>
            <a:gd name="connsiteX30" fmla="*/ 6524280 w 11320669"/>
            <a:gd name="connsiteY30" fmla="*/ 71728 h 71728"/>
            <a:gd name="connsiteX31" fmla="*/ 5702042 w 11320669"/>
            <a:gd name="connsiteY31" fmla="*/ 71728 h 71728"/>
            <a:gd name="connsiteX32" fmla="*/ 5332631 w 11320669"/>
            <a:gd name="connsiteY32" fmla="*/ 71728 h 71728"/>
            <a:gd name="connsiteX33" fmla="*/ 4963220 w 11320669"/>
            <a:gd name="connsiteY33" fmla="*/ 71728 h 71728"/>
            <a:gd name="connsiteX34" fmla="*/ 4367395 w 11320669"/>
            <a:gd name="connsiteY34" fmla="*/ 71728 h 71728"/>
            <a:gd name="connsiteX35" fmla="*/ 3997984 w 11320669"/>
            <a:gd name="connsiteY35" fmla="*/ 71728 h 71728"/>
            <a:gd name="connsiteX36" fmla="*/ 3628572 w 11320669"/>
            <a:gd name="connsiteY36" fmla="*/ 71728 h 71728"/>
            <a:gd name="connsiteX37" fmla="*/ 2806334 w 11320669"/>
            <a:gd name="connsiteY37" fmla="*/ 71728 h 71728"/>
            <a:gd name="connsiteX38" fmla="*/ 2210510 w 11320669"/>
            <a:gd name="connsiteY38" fmla="*/ 71728 h 71728"/>
            <a:gd name="connsiteX39" fmla="*/ 1954305 w 11320669"/>
            <a:gd name="connsiteY39" fmla="*/ 71728 h 71728"/>
            <a:gd name="connsiteX40" fmla="*/ 1584894 w 11320669"/>
            <a:gd name="connsiteY40" fmla="*/ 71728 h 71728"/>
            <a:gd name="connsiteX41" fmla="*/ 875862 w 11320669"/>
            <a:gd name="connsiteY41" fmla="*/ 71728 h 71728"/>
            <a:gd name="connsiteX42" fmla="*/ 0 w 11320669"/>
            <a:gd name="connsiteY42" fmla="*/ 71728 h 71728"/>
            <a:gd name="connsiteX43" fmla="*/ 0 w 11320669"/>
            <a:gd name="connsiteY43" fmla="*/ 0 h 7172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</a:cxnLst>
          <a:rect l="l" t="t" r="r" b="b"/>
          <a:pathLst>
            <a:path w="11320669" h="71728" fill="none" extrusionOk="0">
              <a:moveTo>
                <a:pt x="0" y="0"/>
              </a:moveTo>
              <a:cubicBezTo>
                <a:pt x="194556" y="-31910"/>
                <a:pt x="456680" y="2352"/>
                <a:pt x="709031" y="0"/>
              </a:cubicBezTo>
              <a:cubicBezTo>
                <a:pt x="961382" y="-2352"/>
                <a:pt x="1156785" y="8551"/>
                <a:pt x="1418063" y="0"/>
              </a:cubicBezTo>
              <a:cubicBezTo>
                <a:pt x="1679341" y="-8551"/>
                <a:pt x="1795576" y="34864"/>
                <a:pt x="2127094" y="0"/>
              </a:cubicBezTo>
              <a:cubicBezTo>
                <a:pt x="2458612" y="-34864"/>
                <a:pt x="2363847" y="27077"/>
                <a:pt x="2496505" y="0"/>
              </a:cubicBezTo>
              <a:cubicBezTo>
                <a:pt x="2629163" y="-27077"/>
                <a:pt x="2625327" y="5963"/>
                <a:pt x="2752710" y="0"/>
              </a:cubicBezTo>
              <a:cubicBezTo>
                <a:pt x="2880094" y="-5963"/>
                <a:pt x="2948952" y="10481"/>
                <a:pt x="3122121" y="0"/>
              </a:cubicBezTo>
              <a:cubicBezTo>
                <a:pt x="3295290" y="-10481"/>
                <a:pt x="3558844" y="4498"/>
                <a:pt x="3944359" y="0"/>
              </a:cubicBezTo>
              <a:cubicBezTo>
                <a:pt x="4329874" y="-4498"/>
                <a:pt x="4142121" y="28568"/>
                <a:pt x="4313771" y="0"/>
              </a:cubicBezTo>
              <a:cubicBezTo>
                <a:pt x="4485421" y="-28568"/>
                <a:pt x="4603564" y="38644"/>
                <a:pt x="4796389" y="0"/>
              </a:cubicBezTo>
              <a:cubicBezTo>
                <a:pt x="4989214" y="-38644"/>
                <a:pt x="5148612" y="53999"/>
                <a:pt x="5392213" y="0"/>
              </a:cubicBezTo>
              <a:cubicBezTo>
                <a:pt x="5635814" y="-53999"/>
                <a:pt x="5869224" y="48009"/>
                <a:pt x="6101245" y="0"/>
              </a:cubicBezTo>
              <a:cubicBezTo>
                <a:pt x="6333266" y="-48009"/>
                <a:pt x="6646179" y="33817"/>
                <a:pt x="6810276" y="0"/>
              </a:cubicBezTo>
              <a:cubicBezTo>
                <a:pt x="6974373" y="-33817"/>
                <a:pt x="6981516" y="25981"/>
                <a:pt x="7066481" y="0"/>
              </a:cubicBezTo>
              <a:cubicBezTo>
                <a:pt x="7151447" y="-25981"/>
                <a:pt x="7356171" y="23641"/>
                <a:pt x="7549099" y="0"/>
              </a:cubicBezTo>
              <a:cubicBezTo>
                <a:pt x="7742027" y="-23641"/>
                <a:pt x="8081492" y="9707"/>
                <a:pt x="8258130" y="0"/>
              </a:cubicBezTo>
              <a:cubicBezTo>
                <a:pt x="8434768" y="-9707"/>
                <a:pt x="8798677" y="27268"/>
                <a:pt x="9080368" y="0"/>
              </a:cubicBezTo>
              <a:cubicBezTo>
                <a:pt x="9362059" y="-27268"/>
                <a:pt x="9521540" y="7206"/>
                <a:pt x="9902606" y="0"/>
              </a:cubicBezTo>
              <a:cubicBezTo>
                <a:pt x="10283672" y="-7206"/>
                <a:pt x="10120417" y="15319"/>
                <a:pt x="10272018" y="0"/>
              </a:cubicBezTo>
              <a:cubicBezTo>
                <a:pt x="10423619" y="-15319"/>
                <a:pt x="10427665" y="5240"/>
                <a:pt x="10528222" y="0"/>
              </a:cubicBezTo>
              <a:cubicBezTo>
                <a:pt x="10628779" y="-5240"/>
                <a:pt x="11111780" y="91856"/>
                <a:pt x="11320669" y="0"/>
              </a:cubicBezTo>
              <a:cubicBezTo>
                <a:pt x="11324470" y="21276"/>
                <a:pt x="11317973" y="56268"/>
                <a:pt x="11320669" y="71728"/>
              </a:cubicBezTo>
              <a:cubicBezTo>
                <a:pt x="10976901" y="128272"/>
                <a:pt x="10865313" y="40988"/>
                <a:pt x="10611638" y="71728"/>
              </a:cubicBezTo>
              <a:cubicBezTo>
                <a:pt x="10357963" y="102468"/>
                <a:pt x="10461868" y="43723"/>
                <a:pt x="10355433" y="71728"/>
              </a:cubicBezTo>
              <a:cubicBezTo>
                <a:pt x="10248999" y="99733"/>
                <a:pt x="9746909" y="27137"/>
                <a:pt x="9533195" y="71728"/>
              </a:cubicBezTo>
              <a:cubicBezTo>
                <a:pt x="9319481" y="116319"/>
                <a:pt x="9347025" y="42280"/>
                <a:pt x="9276990" y="71728"/>
              </a:cubicBezTo>
              <a:cubicBezTo>
                <a:pt x="9206956" y="101176"/>
                <a:pt x="8770444" y="16630"/>
                <a:pt x="8454752" y="71728"/>
              </a:cubicBezTo>
              <a:cubicBezTo>
                <a:pt x="8139060" y="126826"/>
                <a:pt x="7868043" y="20625"/>
                <a:pt x="7632514" y="71728"/>
              </a:cubicBezTo>
              <a:cubicBezTo>
                <a:pt x="7396985" y="122831"/>
                <a:pt x="7322603" y="14415"/>
                <a:pt x="7036690" y="71728"/>
              </a:cubicBezTo>
              <a:cubicBezTo>
                <a:pt x="6750777" y="129041"/>
                <a:pt x="6896855" y="58228"/>
                <a:pt x="6780485" y="71728"/>
              </a:cubicBezTo>
              <a:cubicBezTo>
                <a:pt x="6664115" y="85228"/>
                <a:pt x="6641368" y="42061"/>
                <a:pt x="6524280" y="71728"/>
              </a:cubicBezTo>
              <a:cubicBezTo>
                <a:pt x="6407192" y="101395"/>
                <a:pt x="6027766" y="51680"/>
                <a:pt x="5702042" y="71728"/>
              </a:cubicBezTo>
              <a:cubicBezTo>
                <a:pt x="5376318" y="91776"/>
                <a:pt x="5472964" y="59281"/>
                <a:pt x="5332631" y="71728"/>
              </a:cubicBezTo>
              <a:cubicBezTo>
                <a:pt x="5192298" y="84175"/>
                <a:pt x="5060600" y="58518"/>
                <a:pt x="4963220" y="71728"/>
              </a:cubicBezTo>
              <a:cubicBezTo>
                <a:pt x="4865840" y="84938"/>
                <a:pt x="4654755" y="33929"/>
                <a:pt x="4367395" y="71728"/>
              </a:cubicBezTo>
              <a:cubicBezTo>
                <a:pt x="4080035" y="109527"/>
                <a:pt x="4175024" y="30099"/>
                <a:pt x="3997984" y="71728"/>
              </a:cubicBezTo>
              <a:cubicBezTo>
                <a:pt x="3820944" y="113357"/>
                <a:pt x="3811784" y="53803"/>
                <a:pt x="3628572" y="71728"/>
              </a:cubicBezTo>
              <a:cubicBezTo>
                <a:pt x="3445360" y="89653"/>
                <a:pt x="2987719" y="47510"/>
                <a:pt x="2806334" y="71728"/>
              </a:cubicBezTo>
              <a:cubicBezTo>
                <a:pt x="2624949" y="95946"/>
                <a:pt x="2478637" y="71628"/>
                <a:pt x="2210510" y="71728"/>
              </a:cubicBezTo>
              <a:cubicBezTo>
                <a:pt x="1942383" y="71828"/>
                <a:pt x="2050854" y="70481"/>
                <a:pt x="1954305" y="71728"/>
              </a:cubicBezTo>
              <a:cubicBezTo>
                <a:pt x="1857756" y="72975"/>
                <a:pt x="1760002" y="65654"/>
                <a:pt x="1584894" y="71728"/>
              </a:cubicBezTo>
              <a:cubicBezTo>
                <a:pt x="1409786" y="77802"/>
                <a:pt x="1143255" y="-265"/>
                <a:pt x="875862" y="71728"/>
              </a:cubicBezTo>
              <a:cubicBezTo>
                <a:pt x="608469" y="143721"/>
                <a:pt x="298670" y="28518"/>
                <a:pt x="0" y="71728"/>
              </a:cubicBezTo>
              <a:cubicBezTo>
                <a:pt x="-2817" y="50728"/>
                <a:pt x="3293" y="26908"/>
                <a:pt x="0" y="0"/>
              </a:cubicBezTo>
              <a:close/>
            </a:path>
            <a:path w="11320669" h="71728" stroke="0" extrusionOk="0">
              <a:moveTo>
                <a:pt x="0" y="0"/>
              </a:moveTo>
              <a:cubicBezTo>
                <a:pt x="205744" y="-77620"/>
                <a:pt x="618747" y="2539"/>
                <a:pt x="822238" y="0"/>
              </a:cubicBezTo>
              <a:cubicBezTo>
                <a:pt x="1025729" y="-2539"/>
                <a:pt x="1171196" y="37735"/>
                <a:pt x="1418063" y="0"/>
              </a:cubicBezTo>
              <a:cubicBezTo>
                <a:pt x="1664930" y="-37735"/>
                <a:pt x="1672385" y="27104"/>
                <a:pt x="1787474" y="0"/>
              </a:cubicBezTo>
              <a:cubicBezTo>
                <a:pt x="1902563" y="-27104"/>
                <a:pt x="2120681" y="103"/>
                <a:pt x="2383299" y="0"/>
              </a:cubicBezTo>
              <a:cubicBezTo>
                <a:pt x="2645917" y="-103"/>
                <a:pt x="2855139" y="39225"/>
                <a:pt x="3205537" y="0"/>
              </a:cubicBezTo>
              <a:cubicBezTo>
                <a:pt x="3555935" y="-39225"/>
                <a:pt x="3407597" y="23127"/>
                <a:pt x="3574948" y="0"/>
              </a:cubicBezTo>
              <a:cubicBezTo>
                <a:pt x="3742299" y="-23127"/>
                <a:pt x="3772197" y="9094"/>
                <a:pt x="3831153" y="0"/>
              </a:cubicBezTo>
              <a:cubicBezTo>
                <a:pt x="3890110" y="-9094"/>
                <a:pt x="4141423" y="57086"/>
                <a:pt x="4426977" y="0"/>
              </a:cubicBezTo>
              <a:cubicBezTo>
                <a:pt x="4712531" y="-57086"/>
                <a:pt x="4853548" y="55961"/>
                <a:pt x="5022802" y="0"/>
              </a:cubicBezTo>
              <a:cubicBezTo>
                <a:pt x="5192057" y="-55961"/>
                <a:pt x="5439948" y="69766"/>
                <a:pt x="5731833" y="0"/>
              </a:cubicBezTo>
              <a:cubicBezTo>
                <a:pt x="6023718" y="-69766"/>
                <a:pt x="6001191" y="36986"/>
                <a:pt x="6214451" y="0"/>
              </a:cubicBezTo>
              <a:cubicBezTo>
                <a:pt x="6427711" y="-36986"/>
                <a:pt x="6351083" y="4050"/>
                <a:pt x="6470656" y="0"/>
              </a:cubicBezTo>
              <a:cubicBezTo>
                <a:pt x="6590229" y="-4050"/>
                <a:pt x="6668872" y="32884"/>
                <a:pt x="6840067" y="0"/>
              </a:cubicBezTo>
              <a:cubicBezTo>
                <a:pt x="7011262" y="-32884"/>
                <a:pt x="7261068" y="6670"/>
                <a:pt x="7662305" y="0"/>
              </a:cubicBezTo>
              <a:cubicBezTo>
                <a:pt x="8063542" y="-6670"/>
                <a:pt x="7957269" y="838"/>
                <a:pt x="8031717" y="0"/>
              </a:cubicBezTo>
              <a:cubicBezTo>
                <a:pt x="8106165" y="-838"/>
                <a:pt x="8226415" y="19497"/>
                <a:pt x="8401128" y="0"/>
              </a:cubicBezTo>
              <a:cubicBezTo>
                <a:pt x="8575841" y="-19497"/>
                <a:pt x="8657306" y="33634"/>
                <a:pt x="8770539" y="0"/>
              </a:cubicBezTo>
              <a:cubicBezTo>
                <a:pt x="8883772" y="-33634"/>
                <a:pt x="9398737" y="68588"/>
                <a:pt x="9592777" y="0"/>
              </a:cubicBezTo>
              <a:cubicBezTo>
                <a:pt x="9786817" y="-68588"/>
                <a:pt x="10062764" y="11443"/>
                <a:pt x="10301809" y="0"/>
              </a:cubicBezTo>
              <a:cubicBezTo>
                <a:pt x="10540854" y="-11443"/>
                <a:pt x="10525110" y="32581"/>
                <a:pt x="10671220" y="0"/>
              </a:cubicBezTo>
              <a:cubicBezTo>
                <a:pt x="10817330" y="-32581"/>
                <a:pt x="11104572" y="59600"/>
                <a:pt x="11320669" y="0"/>
              </a:cubicBezTo>
              <a:cubicBezTo>
                <a:pt x="11321544" y="21735"/>
                <a:pt x="11314622" y="39540"/>
                <a:pt x="11320669" y="71728"/>
              </a:cubicBezTo>
              <a:cubicBezTo>
                <a:pt x="11102025" y="155029"/>
                <a:pt x="10793783" y="8997"/>
                <a:pt x="10611638" y="71728"/>
              </a:cubicBezTo>
              <a:cubicBezTo>
                <a:pt x="10429493" y="134459"/>
                <a:pt x="10305600" y="44937"/>
                <a:pt x="10015813" y="71728"/>
              </a:cubicBezTo>
              <a:cubicBezTo>
                <a:pt x="9726027" y="98519"/>
                <a:pt x="9635427" y="30823"/>
                <a:pt x="9306782" y="71728"/>
              </a:cubicBezTo>
              <a:cubicBezTo>
                <a:pt x="8978137" y="112633"/>
                <a:pt x="8836442" y="7841"/>
                <a:pt x="8484544" y="71728"/>
              </a:cubicBezTo>
              <a:cubicBezTo>
                <a:pt x="8132646" y="135615"/>
                <a:pt x="8315525" y="65322"/>
                <a:pt x="8228339" y="71728"/>
              </a:cubicBezTo>
              <a:cubicBezTo>
                <a:pt x="8141153" y="78134"/>
                <a:pt x="8047581" y="59499"/>
                <a:pt x="7972134" y="71728"/>
              </a:cubicBezTo>
              <a:cubicBezTo>
                <a:pt x="7896688" y="83957"/>
                <a:pt x="7691722" y="24518"/>
                <a:pt x="7489516" y="71728"/>
              </a:cubicBezTo>
              <a:cubicBezTo>
                <a:pt x="7287310" y="118938"/>
                <a:pt x="7106604" y="56789"/>
                <a:pt x="6893692" y="71728"/>
              </a:cubicBezTo>
              <a:cubicBezTo>
                <a:pt x="6680780" y="86667"/>
                <a:pt x="6641617" y="27047"/>
                <a:pt x="6411074" y="71728"/>
              </a:cubicBezTo>
              <a:cubicBezTo>
                <a:pt x="6180531" y="116409"/>
                <a:pt x="5917294" y="34763"/>
                <a:pt x="5702042" y="71728"/>
              </a:cubicBezTo>
              <a:cubicBezTo>
                <a:pt x="5486790" y="108693"/>
                <a:pt x="5198598" y="4527"/>
                <a:pt x="4879804" y="71728"/>
              </a:cubicBezTo>
              <a:cubicBezTo>
                <a:pt x="4561010" y="138929"/>
                <a:pt x="4482566" y="28371"/>
                <a:pt x="4283979" y="71728"/>
              </a:cubicBezTo>
              <a:cubicBezTo>
                <a:pt x="4085392" y="115085"/>
                <a:pt x="3986230" y="30597"/>
                <a:pt x="3801361" y="71728"/>
              </a:cubicBezTo>
              <a:cubicBezTo>
                <a:pt x="3616492" y="112859"/>
                <a:pt x="3189657" y="17147"/>
                <a:pt x="2979123" y="71728"/>
              </a:cubicBezTo>
              <a:cubicBezTo>
                <a:pt x="2768589" y="126309"/>
                <a:pt x="2611368" y="68583"/>
                <a:pt x="2270092" y="71728"/>
              </a:cubicBezTo>
              <a:cubicBezTo>
                <a:pt x="1928816" y="74873"/>
                <a:pt x="1725654" y="44564"/>
                <a:pt x="1561061" y="71728"/>
              </a:cubicBezTo>
              <a:cubicBezTo>
                <a:pt x="1396468" y="98892"/>
                <a:pt x="1354811" y="64714"/>
                <a:pt x="1191649" y="71728"/>
              </a:cubicBezTo>
              <a:cubicBezTo>
                <a:pt x="1028487" y="78742"/>
                <a:pt x="536866" y="58537"/>
                <a:pt x="0" y="71728"/>
              </a:cubicBezTo>
              <a:cubicBezTo>
                <a:pt x="-5156" y="43964"/>
                <a:pt x="7593" y="22860"/>
                <a:pt x="0" y="0"/>
              </a:cubicBezTo>
              <a:close/>
            </a:path>
          </a:pathLst>
        </a:custGeom>
        <a:ln>
          <a:noFill/>
          <a:extLst>
            <a:ext uri="{C807C97D-BFC1-408E-A445-0C87EB9F89A2}">
              <ask:lineSketchStyleProps xmlns:ask="http://schemas.microsoft.com/office/drawing/2018/sketchyshapes" sd="981765707">
                <ask:type>
                  <ask:lineSketchScribble/>
                </ask:type>
              </ask:lineSketchStyleProps>
            </a:ext>
          </a:extLst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5DB78-8475-41FD-A205-202C05297E6A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BFE11026-68B4-4908-BF8F-0577C4FA6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20DC1-F546-49A9-BC60-3312EBEE5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Microsoft Office PowerPoint</Application>
  <PresentationFormat>Widescreen</PresentationFormat>
  <Paragraphs>229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ZIKOMO, OBRIGADO VOCÊ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Jusdas Masha</dc:creator>
  <cp:lastModifiedBy>Olavo Delgado Correia</cp:lastModifiedBy>
  <cp:revision>85</cp:revision>
  <dcterms:created xsi:type="dcterms:W3CDTF">2023-03-13T10:21:02Z</dcterms:created>
  <dcterms:modified xsi:type="dcterms:W3CDTF">2025-08-11T12:15:33Z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