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17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906000" cy="6858000" type="A4"/>
  <p:notesSz cx="7010400" cy="9296400"/>
  <p:embeddedFontLst>
    <p:embeddedFont>
      <p:font typeface="Open Sans" panose="020B0606030504020204" pitchFamily="3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iwE4VGaS9c7sIfl4nBahXRNrN7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96" y="6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1.fntdata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font" Target="fonts/font4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3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3038155" cy="46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673" y="0"/>
            <a:ext cx="3038155" cy="46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91" cy="4183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8830517"/>
            <a:ext cx="3038155" cy="46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673" y="8830517"/>
            <a:ext cx="3038155" cy="46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91" cy="418313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71cd52a578_0_35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g371cd52a578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71cd52a578_0_40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g371cd52a578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5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91" cy="418313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91" cy="418313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91" cy="418313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91" cy="418313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71cd52a578_0_0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g371cd52a57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71cd52a578_0_10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g371cd52a578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71cd52a578_0_15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g371cd52a578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71cd52a578_0_25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g371cd52a578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71cd52a578_0_30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g371cd52a578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 rot="5400000">
            <a:off x="2690019" y="-594518"/>
            <a:ext cx="4525963" cy="89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 rot="5400000">
            <a:off x="6061869" y="1993107"/>
            <a:ext cx="5851525" cy="241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 rot="5400000">
            <a:off x="1150144" y="-338930"/>
            <a:ext cx="5851525" cy="7078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7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body" idx="1"/>
          </p:nvPr>
        </p:nvSpPr>
        <p:spPr>
          <a:xfrm>
            <a:off x="536575" y="1600201"/>
            <a:ext cx="4746625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2"/>
          </p:nvPr>
        </p:nvSpPr>
        <p:spPr>
          <a:xfrm>
            <a:off x="5448300" y="1600201"/>
            <a:ext cx="4746625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1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2"/>
          </p:nvPr>
        </p:nvSpPr>
        <p:spPr>
          <a:xfrm>
            <a:off x="495300" y="2174875"/>
            <a:ext cx="437687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3"/>
          </p:nvPr>
        </p:nvSpPr>
        <p:spPr>
          <a:xfrm>
            <a:off x="5032111" y="1535113"/>
            <a:ext cx="437859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4"/>
          </p:nvPr>
        </p:nvSpPr>
        <p:spPr>
          <a:xfrm>
            <a:off x="5032111" y="2174875"/>
            <a:ext cx="437859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872971" y="273051"/>
            <a:ext cx="5537729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2"/>
          </p:nvPr>
        </p:nvSpPr>
        <p:spPr>
          <a:xfrm>
            <a:off x="495300" y="1435101"/>
            <a:ext cx="3259006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>
            <a:spLocks noGrp="1"/>
          </p:cNvSpPr>
          <p:nvPr>
            <p:ph type="pic" idx="2"/>
          </p:nvPr>
        </p:nvSpPr>
        <p:spPr>
          <a:xfrm>
            <a:off x="1941645" y="612775"/>
            <a:ext cx="59436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>
            <a:off x="1941645" y="5367338"/>
            <a:ext cx="59436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lang="en-US"/>
          </a:p>
        </p:txBody>
      </p:sp>
      <p:pic>
        <p:nvPicPr>
          <p:cNvPr id="15" name="Google Shape;15;p6" descr="PPT-02.jpg"/>
          <p:cNvPicPr preferRelativeResize="0"/>
          <p:nvPr/>
        </p:nvPicPr>
        <p:blipFill rotWithShape="1">
          <a:blip r:embed="rId13">
            <a:alphaModFix/>
          </a:blip>
          <a:srcRect t="76666" b="6435"/>
          <a:stretch/>
        </p:blipFill>
        <p:spPr>
          <a:xfrm>
            <a:off x="0" y="5699124"/>
            <a:ext cx="9906000" cy="1158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6" descr="PPT-02.jpg"/>
          <p:cNvPicPr preferRelativeResize="0"/>
          <p:nvPr/>
        </p:nvPicPr>
        <p:blipFill rotWithShape="1">
          <a:blip r:embed="rId13">
            <a:alphaModFix/>
          </a:blip>
          <a:srcRect r="82308" b="80000"/>
          <a:stretch/>
        </p:blipFill>
        <p:spPr>
          <a:xfrm>
            <a:off x="0" y="76200"/>
            <a:ext cx="1371600" cy="107342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>
            <a:spLocks noGrp="1"/>
          </p:cNvSpPr>
          <p:nvPr>
            <p:ph type="subTitle" idx="1"/>
          </p:nvPr>
        </p:nvSpPr>
        <p:spPr>
          <a:xfrm>
            <a:off x="119275" y="3048000"/>
            <a:ext cx="95655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2300">
                <a:solidFill>
                  <a:srgbClr val="274388"/>
                </a:solidFill>
              </a:defRPr>
            </a:pPr>
            <a:r>
              <a:rPr b="1" dirty="0" err="1"/>
              <a:t>Reconhecimento</a:t>
            </a:r>
            <a:r>
              <a:rPr b="1" dirty="0"/>
              <a:t> da </a:t>
            </a:r>
            <a:r>
              <a:rPr b="1" dirty="0" err="1"/>
              <a:t>Aprendizagem</a:t>
            </a:r>
            <a:r>
              <a:rPr b="1" dirty="0"/>
              <a:t> </a:t>
            </a:r>
            <a:r>
              <a:rPr b="1" dirty="0" err="1"/>
              <a:t>Prévia</a:t>
            </a:r>
            <a:r>
              <a:rPr b="1" dirty="0"/>
              <a:t> (RPL) </a:t>
            </a:r>
            <a:r>
              <a:rPr b="1" dirty="0" err="1"/>
              <a:t>na</a:t>
            </a:r>
            <a:r>
              <a:rPr b="1" dirty="0"/>
              <a:t> </a:t>
            </a:r>
            <a:r>
              <a:rPr b="1" dirty="0" err="1"/>
              <a:t>Namíbia</a:t>
            </a:r>
            <a:br>
              <a:rPr b="1" dirty="0"/>
            </a:br>
            <a:r>
              <a:rPr i="1" dirty="0" err="1"/>
              <a:t>Reforçar</a:t>
            </a:r>
            <a:r>
              <a:rPr i="1" dirty="0"/>
              <a:t> o </a:t>
            </a:r>
            <a:r>
              <a:rPr i="1" dirty="0" err="1"/>
              <a:t>reconhecimento</a:t>
            </a:r>
            <a:r>
              <a:rPr i="1" dirty="0"/>
              <a:t> de </a:t>
            </a:r>
            <a:r>
              <a:rPr i="1" dirty="0" err="1"/>
              <a:t>competências</a:t>
            </a:r>
            <a:r>
              <a:rPr i="1" dirty="0"/>
              <a:t> para o </a:t>
            </a:r>
            <a:r>
              <a:rPr i="1" dirty="0" err="1"/>
              <a:t>desenvolvimento</a:t>
            </a:r>
            <a:r>
              <a:rPr i="1" dirty="0"/>
              <a:t> </a:t>
            </a:r>
            <a:r>
              <a:rPr i="1" dirty="0" err="1"/>
              <a:t>inclusivo</a:t>
            </a:r>
            <a:r>
              <a:rPr i="1" dirty="0"/>
              <a:t> da </a:t>
            </a:r>
            <a:r>
              <a:rPr i="1" dirty="0" err="1"/>
              <a:t>mão</a:t>
            </a:r>
            <a:r>
              <a:rPr i="1" dirty="0"/>
              <a:t> de </a:t>
            </a:r>
            <a:r>
              <a:rPr i="1" dirty="0" err="1"/>
              <a:t>obra</a:t>
            </a:r>
            <a:r>
              <a:rPr i="1" dirty="0"/>
              <a:t> </a:t>
            </a:r>
            <a:br>
              <a:rPr i="1" dirty="0"/>
            </a:br>
            <a:r>
              <a:rPr i="1" dirty="0"/>
              <a:t> </a:t>
            </a:r>
            <a:endParaRPr sz="3800" dirty="0">
              <a:solidFill>
                <a:srgbClr val="274388"/>
              </a:solidFill>
            </a:endParaRPr>
          </a:p>
          <a:p>
            <a:pPr marL="0" lvl="0" indent="0" algn="ctr" rtl="0">
              <a:spcBef>
                <a:spcPts val="140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</a:pPr>
            <a:endParaRPr sz="2800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720"/>
              </a:spcBef>
              <a:spcAft>
                <a:spcPts val="0"/>
              </a:spcAft>
              <a:buClr>
                <a:srgbClr val="888888"/>
              </a:buClr>
              <a:buSzPts val="3600"/>
              <a:buNone/>
            </a:pPr>
            <a:endParaRPr sz="3600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2196925" y="3962400"/>
            <a:ext cx="5410200" cy="1426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  <a:defRPr sz="2000" b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dirty="0"/>
              <a:t>Sr. Joseph </a:t>
            </a:r>
            <a:r>
              <a:rPr dirty="0" err="1"/>
              <a:t>Amunyela</a:t>
            </a:r>
            <a:endParaRPr sz="2000" b="1" dirty="0"/>
          </a:p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B68C16"/>
              </a:buClr>
              <a:buSzPts val="2000"/>
              <a:buFont typeface="Arial"/>
              <a:buNone/>
              <a:defRPr sz="2000" b="1">
                <a:solidFill>
                  <a:srgbClr val="B68C16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dirty="0"/>
              <a:t>Cabeça: </a:t>
            </a:r>
            <a:r>
              <a:rPr dirty="0" err="1"/>
              <a:t>Qualificações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B68C16"/>
              </a:buClr>
              <a:buSzPts val="2000"/>
              <a:buFont typeface="Arial"/>
              <a:buNone/>
              <a:defRPr b="1"/>
            </a:pPr>
            <a:r>
              <a:rPr dirty="0" err="1"/>
              <a:t>5o</a:t>
            </a:r>
            <a:r>
              <a:rPr dirty="0"/>
              <a:t> </a:t>
            </a:r>
            <a:r>
              <a:rPr dirty="0" err="1"/>
              <a:t>Fórum</a:t>
            </a:r>
            <a:r>
              <a:rPr dirty="0"/>
              <a:t> Continental do ACQF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B68C16"/>
              </a:buClr>
              <a:buSzPts val="2000"/>
              <a:buFont typeface="Arial"/>
              <a:buNone/>
              <a:defRPr sz="1400" b="1">
                <a:effectLst/>
                <a:latin typeface="Arial" panose="020B0604020202020204" pitchFamily="34" charset="0"/>
                <a:ea typeface="Aptos" panose="020B0004020202020204" pitchFamily="34" charset="0"/>
              </a:defRPr>
            </a:pPr>
            <a:r>
              <a:rPr dirty="0"/>
              <a:t>Sandton Hotel, Sandton, </a:t>
            </a:r>
            <a:r>
              <a:rPr dirty="0" err="1"/>
              <a:t>Joanesburgo</a:t>
            </a:r>
            <a:r>
              <a:rPr dirty="0"/>
              <a:t> – África do Sul</a:t>
            </a:r>
            <a:endParaRPr b="1" dirty="0"/>
          </a:p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  <a:defRPr sz="2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dirty="0"/>
              <a:t>Data: 30 de julho de 2025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71cd52a578_0_35"/>
          <p:cNvSpPr txBox="1"/>
          <p:nvPr/>
        </p:nvSpPr>
        <p:spPr>
          <a:xfrm>
            <a:off x="1657350" y="1255650"/>
            <a:ext cx="7315200" cy="44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2000">
                <a:solidFill>
                  <a:schemeClr val="dk1"/>
                </a:solidFill>
              </a:defRPr>
            </a:pPr>
            <a:r>
              <a:rPr lang="pt-PT" noProof="0" dirty="0"/>
              <a:t>O RPL tem potencial para: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457200" lvl="0" indent="-355600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 b="1">
                <a:solidFill>
                  <a:schemeClr val="dk1"/>
                </a:solidFill>
              </a:defRPr>
            </a:pPr>
            <a:r>
              <a:rPr lang="pt-PT" noProof="0" dirty="0"/>
              <a:t>Colmatar as disparidades em matéria de educação e emprego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 b="1">
                <a:solidFill>
                  <a:schemeClr val="dk1"/>
                </a:solidFill>
              </a:defRPr>
            </a:pPr>
            <a:r>
              <a:rPr lang="pt-PT" noProof="0" dirty="0"/>
              <a:t>Capacitar os trabalhadores informais e os aprendentes adultos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 b="1">
                <a:solidFill>
                  <a:schemeClr val="dk1"/>
                </a:solidFill>
              </a:defRPr>
            </a:pPr>
            <a:r>
              <a:rPr lang="pt-PT" noProof="0" dirty="0"/>
              <a:t>Aumentar a eficiência do recrutamento no setor público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0" lvl="0" indent="0" rtl="0">
              <a:spcBef>
                <a:spcPts val="1400"/>
              </a:spcBef>
              <a:spcAft>
                <a:spcPts val="1400"/>
              </a:spcAft>
              <a:buNone/>
              <a:defRPr sz="2000">
                <a:solidFill>
                  <a:schemeClr val="dk1"/>
                </a:solidFill>
              </a:defRPr>
            </a:pPr>
            <a:r>
              <a:rPr lang="pt-PT" noProof="0" dirty="0"/>
              <a:t>A Namíbia deve aproveitar plenamente o RPL como instrumento estratégico para a </a:t>
            </a:r>
            <a:r>
              <a:rPr lang="pt-PT" b="1" noProof="0" dirty="0"/>
              <a:t>inclusão social,</a:t>
            </a:r>
            <a:r>
              <a:rPr lang="pt-PT" noProof="0" dirty="0"/>
              <a:t> </a:t>
            </a:r>
            <a:r>
              <a:rPr lang="pt-PT" b="1" noProof="0" dirty="0"/>
              <a:t>o desenvolvimento da mão de obra</a:t>
            </a:r>
            <a:r>
              <a:rPr lang="pt-PT" noProof="0" dirty="0"/>
              <a:t> e </a:t>
            </a:r>
            <a:r>
              <a:rPr lang="pt-PT" b="1" noProof="0" dirty="0"/>
              <a:t>a transformação económica.</a:t>
            </a:r>
            <a:endParaRPr lang="pt-PT" sz="3800" b="1" noProof="0" dirty="0">
              <a:solidFill>
                <a:schemeClr val="dk1"/>
              </a:solidFill>
            </a:endParaRPr>
          </a:p>
        </p:txBody>
      </p:sp>
      <p:sp>
        <p:nvSpPr>
          <p:cNvPr id="153" name="Google Shape;153;g371cd52a578_0_35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defRPr sz="3200">
                <a:solidFill>
                  <a:schemeClr val="lt1"/>
                </a:solidFill>
              </a:defRPr>
            </a:pPr>
            <a:r>
              <a:rPr lang="pt-PT" noProof="0" dirty="0"/>
              <a:t>Conclusão</a:t>
            </a:r>
            <a:endParaRPr sz="32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4" name="Google Shape;154;g371cd52a578_0_35" title="6825649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825" y="4758850"/>
            <a:ext cx="1275525" cy="1275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71cd52a578_0_40"/>
          <p:cNvSpPr txBox="1"/>
          <p:nvPr/>
        </p:nvSpPr>
        <p:spPr>
          <a:xfrm>
            <a:off x="1657350" y="1255650"/>
            <a:ext cx="7315200" cy="35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rPr lang="pt-PT" noProof="0" dirty="0"/>
              <a:t>Autoridade de Qualificações da Namíbia (NQA). (2011). </a:t>
            </a:r>
            <a:r>
              <a:rPr lang="pt-PT" i="1" noProof="0" dirty="0"/>
              <a:t>Orientações para a aplicação da RPL.</a:t>
            </a:r>
            <a:endParaRPr lang="pt-PT" sz="1800" noProof="0" dirty="0">
              <a:solidFill>
                <a:schemeClr val="dk1"/>
              </a:solidFill>
            </a:endParaRP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rPr lang="pt-PT" noProof="0" dirty="0"/>
              <a:t>Lei da Autoridade de Qualificações da Namíbia (Lei 29 de 1996).</a:t>
            </a:r>
            <a:endParaRPr lang="pt-PT" sz="1800" noProof="0" dirty="0">
              <a:solidFill>
                <a:schemeClr val="dk1"/>
              </a:solidFill>
            </a:endParaRP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rPr lang="pt-PT" noProof="0" dirty="0"/>
              <a:t>Lei relativa ao ensino e formação profissionais (Lei nº 1 de 2008).</a:t>
            </a:r>
            <a:endParaRPr lang="pt-PT" sz="1800" noProof="0" dirty="0">
              <a:solidFill>
                <a:schemeClr val="dk1"/>
              </a:solidFill>
            </a:endParaRP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rPr lang="pt-PT" noProof="0" dirty="0"/>
              <a:t>Gabinete do Primeiro-Ministro. (2018). </a:t>
            </a:r>
            <a:r>
              <a:rPr lang="pt-PT" i="1" noProof="0" dirty="0"/>
              <a:t>Regras aplicáveis ao pessoal do serviço público.</a:t>
            </a:r>
            <a:endParaRPr lang="pt-PT" sz="1800" noProof="0" dirty="0">
              <a:solidFill>
                <a:schemeClr val="dk1"/>
              </a:solidFill>
            </a:endParaRP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rPr lang="pt-PT" noProof="0" dirty="0"/>
              <a:t>OIT. (2015). </a:t>
            </a:r>
            <a:r>
              <a:rPr lang="pt-PT" i="1" noProof="0" dirty="0"/>
              <a:t>Reconhecimento da Aprendizagem Prévia: Fatores-chave de sucesso.</a:t>
            </a:r>
            <a:endParaRPr lang="pt-PT" sz="1800" noProof="0" dirty="0">
              <a:solidFill>
                <a:schemeClr val="dk1"/>
              </a:solidFill>
            </a:endParaRP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rPr lang="pt-PT" noProof="0" dirty="0"/>
              <a:t>UNESCO-UNEVOC (em inglês). (n.d.). </a:t>
            </a:r>
            <a:r>
              <a:rPr lang="pt-PT" i="1" noProof="0" dirty="0"/>
              <a:t>TVETipedia: Reconhecimento da Aprendizagem Prévia.</a:t>
            </a:r>
            <a:endParaRPr lang="pt-PT" sz="1800" noProof="0" dirty="0">
              <a:solidFill>
                <a:schemeClr val="dk1"/>
              </a:solidFill>
            </a:endParaRP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rPr lang="pt-PT" noProof="0" dirty="0"/>
              <a:t>Ministério da Saúde, do Trabalho e do Bem-Estar (Japão). (2023). </a:t>
            </a:r>
            <a:r>
              <a:rPr lang="pt-PT" i="1" noProof="0" dirty="0"/>
              <a:t>Livro Branco sobre a economia do trabalho.</a:t>
            </a:r>
            <a:endParaRPr lang="pt-PT" sz="1800" noProof="0" dirty="0">
              <a:solidFill>
                <a:schemeClr val="dk1"/>
              </a:solidFill>
            </a:endParaRPr>
          </a:p>
          <a:p>
            <a:pPr marL="457200" lvl="0" indent="-342900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rPr lang="pt-PT" noProof="0" dirty="0"/>
              <a:t>Miharu Kato (2024). </a:t>
            </a:r>
            <a:r>
              <a:rPr lang="pt-PT" i="1" noProof="0" dirty="0"/>
              <a:t>Promover o reconhecimento da aprendizagem prévia no Japão.</a:t>
            </a:r>
          </a:p>
          <a:p>
            <a:pPr marL="457200" lvl="0" indent="-342900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defRPr>
            </a:pPr>
            <a:r>
              <a:rPr lang="pt-PT" noProof="0" dirty="0">
                <a:solidFill>
                  <a:schemeClr val="dk1"/>
                </a:solidFill>
              </a:rPr>
              <a:t>Constituição</a:t>
            </a:r>
            <a:r>
              <a:rPr lang="pt-PT" i="1" noProof="0" dirty="0">
                <a:solidFill>
                  <a:schemeClr val="dk1"/>
                </a:solidFill>
              </a:rPr>
              <a:t> </a:t>
            </a:r>
            <a:r>
              <a:rPr lang="pt-PT" noProof="0" dirty="0">
                <a:solidFill>
                  <a:srgbClr val="000000"/>
                </a:solidFill>
              </a:rPr>
              <a:t>da República da Namíbia, Artigo 20º</a:t>
            </a:r>
          </a:p>
          <a:p>
            <a:pPr marL="114300" lvl="0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1800"/>
            </a:pPr>
            <a:endParaRPr lang="pt-PT" sz="2700" noProof="0" dirty="0">
              <a:solidFill>
                <a:schemeClr val="dk1"/>
              </a:solidFill>
            </a:endParaRPr>
          </a:p>
        </p:txBody>
      </p:sp>
      <p:sp>
        <p:nvSpPr>
          <p:cNvPr id="160" name="Google Shape;160;g371cd52a578_0_40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defRPr sz="3200">
                <a:solidFill>
                  <a:schemeClr val="lt1"/>
                </a:solidFill>
              </a:defRPr>
            </a:pPr>
            <a:r>
              <a:rPr dirty="0" err="1"/>
              <a:t>Referências</a:t>
            </a:r>
            <a:endParaRPr sz="32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1" name="Google Shape;161;g371cd52a578_0_40" title="430889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375" y="4711275"/>
            <a:ext cx="1481475" cy="1481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5"/>
          <p:cNvSpPr txBox="1"/>
          <p:nvPr/>
        </p:nvSpPr>
        <p:spPr>
          <a:xfrm>
            <a:off x="1447800" y="2971800"/>
            <a:ext cx="69342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  <a:defRPr sz="36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Obrigado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/>
        </p:nvSpPr>
        <p:spPr>
          <a:xfrm>
            <a:off x="1714500" y="1172175"/>
            <a:ext cx="7707900" cy="3967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2000" b="1">
                <a:solidFill>
                  <a:schemeClr val="dk1"/>
                </a:solidFill>
              </a:defRPr>
            </a:pPr>
            <a:r>
              <a:rPr lang="pt-PT" noProof="0" dirty="0"/>
              <a:t>Por que o RPL é importante na Namíbia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457200" lvl="0" indent="-355600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lang="pt-PT" noProof="0" dirty="0"/>
              <a:t>A Namíbia enfrenta uma inadequação de competências, um elevado desemprego e um grande setor informal.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endParaRPr lang="pt-PT" noProof="0" dirty="0"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lang="pt-PT" noProof="0" dirty="0"/>
              <a:t>Muitos namibianos ganham competências valiosas através do trabalho, voluntariado e experiência de vida, mas carecem de certificação formal.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endParaRPr lang="pt-PT" noProof="0" dirty="0"/>
          </a:p>
          <a:p>
            <a:pPr marL="457200" lvl="0" indent="-355600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lang="pt-PT" noProof="0" dirty="0"/>
              <a:t>O RPL ajuda a reconhecer essas competências, abrindo caminhos para o emprego, o crescimento da carreira e a educação formal.</a:t>
            </a:r>
            <a:endParaRPr lang="pt-PT" sz="2500" noProof="0" dirty="0">
              <a:solidFill>
                <a:srgbClr val="3F3F3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7" name="Google Shape;97;p2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defRPr sz="3200">
                <a:solidFill>
                  <a:schemeClr val="lt1"/>
                </a:solidFill>
              </a:defRPr>
            </a:pPr>
            <a:r>
              <a:rPr lang="pt-PT" noProof="0"/>
              <a:t>Introdução</a:t>
            </a:r>
          </a:p>
        </p:txBody>
      </p:sp>
      <p:pic>
        <p:nvPicPr>
          <p:cNvPr id="98" name="Google Shape;98;p2" title="4917036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0559" y="4631266"/>
            <a:ext cx="1343941" cy="1229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/>
        </p:nvSpPr>
        <p:spPr>
          <a:xfrm>
            <a:off x="1657350" y="1136375"/>
            <a:ext cx="7315200" cy="345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2000">
                <a:solidFill>
                  <a:schemeClr val="dk1"/>
                </a:solidFill>
              </a:defRPr>
            </a:pPr>
            <a:r>
              <a:rPr lang="pt-PT" b="1" noProof="0" dirty="0"/>
              <a:t>Definição:</a:t>
            </a:r>
            <a:br>
              <a:rPr lang="pt-PT" b="1" noProof="0" dirty="0"/>
            </a:br>
            <a:r>
              <a:rPr lang="pt-PT" noProof="0" dirty="0"/>
              <a:t>Reconhecimento da Aprendizagem Prévia (RPL) é </a:t>
            </a:r>
            <a:r>
              <a:rPr lang="pt-PT" i="1" noProof="0" dirty="0"/>
              <a:t>"o processo de identificação, avaliação e certificação das competências de uma pessoa, adquiridas através da aprendizagem formal, não formal ou informal, com base nas normas nacionais de qualificação".</a:t>
            </a:r>
            <a:r>
              <a:rPr lang="pt-PT" noProof="0" dirty="0"/>
              <a:t> </a:t>
            </a:r>
            <a:br>
              <a:rPr lang="pt-PT" noProof="0" dirty="0"/>
            </a:br>
            <a:r>
              <a:rPr lang="pt-PT" noProof="0" dirty="0"/>
              <a:t>— </a:t>
            </a:r>
            <a:r>
              <a:rPr lang="pt-PT" i="1" noProof="0" dirty="0"/>
              <a:t>(OIT, 2023)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0" lvl="0" indent="0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2000">
                <a:solidFill>
                  <a:schemeClr val="dk1"/>
                </a:solidFill>
              </a:defRPr>
            </a:pPr>
            <a:r>
              <a:rPr lang="pt-PT" noProof="0" dirty="0"/>
              <a:t>Também referido como: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457200" lvl="0" indent="-355600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lang="pt-PT" noProof="0" dirty="0"/>
              <a:t>Validação da aprendizagem informal e não formal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lang="pt-PT" noProof="0" dirty="0"/>
              <a:t>Avaliação e Reconhecimento de Aprendizagem Prévia (PLAR)</a:t>
            </a:r>
            <a:endParaRPr lang="pt-PT" sz="2000" noProof="0" dirty="0">
              <a:solidFill>
                <a:schemeClr val="dk1"/>
              </a:solidFill>
            </a:endParaRPr>
          </a:p>
        </p:txBody>
      </p:sp>
      <p:sp>
        <p:nvSpPr>
          <p:cNvPr id="104" name="Google Shape;104;p3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defRPr sz="3200">
                <a:solidFill>
                  <a:schemeClr val="lt1"/>
                </a:solidFill>
              </a:defRPr>
            </a:pPr>
            <a:r>
              <a:rPr lang="pt-PT" noProof="0"/>
              <a:t>O que é o RPL?</a:t>
            </a:r>
            <a:endParaRPr lang="pt-PT" sz="3200" noProof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5" name="Google Shape;105;p3" title="566985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3600" y="4401025"/>
            <a:ext cx="1791700" cy="179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/>
          <p:nvPr/>
        </p:nvSpPr>
        <p:spPr>
          <a:xfrm>
            <a:off x="1657350" y="1136375"/>
            <a:ext cx="7315200" cy="334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lang="pt-PT" noProof="0" dirty="0"/>
              <a:t>Promove a </a:t>
            </a:r>
            <a:r>
              <a:rPr lang="pt-PT" b="1" noProof="0" dirty="0"/>
              <a:t>aprendizagem ao longo da vida</a:t>
            </a:r>
            <a:r>
              <a:rPr lang="pt-PT" noProof="0" dirty="0"/>
              <a:t> e a melhoria de competências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lang="pt-PT" noProof="0" dirty="0"/>
              <a:t>Melhora </a:t>
            </a:r>
            <a:r>
              <a:rPr lang="pt-PT" b="1" noProof="0" dirty="0"/>
              <a:t>a empregabilidade,</a:t>
            </a:r>
            <a:r>
              <a:rPr lang="pt-PT" noProof="0" dirty="0"/>
              <a:t> especialmente na economia informal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lang="pt-PT" noProof="0" dirty="0"/>
              <a:t>Apoia a </a:t>
            </a:r>
            <a:r>
              <a:rPr lang="pt-PT" b="1" noProof="0" dirty="0"/>
              <a:t>entrada no serviço público</a:t>
            </a:r>
            <a:r>
              <a:rPr lang="pt-PT" noProof="0" dirty="0"/>
              <a:t> através de uma avaliação baseada nas competências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lang="pt-PT" noProof="0" dirty="0"/>
              <a:t>Incentiva o </a:t>
            </a:r>
            <a:r>
              <a:rPr lang="pt-PT" b="1" noProof="0" dirty="0"/>
              <a:t>acesso ao ensino superior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lang="pt-PT" noProof="0" dirty="0"/>
              <a:t>Reduz a redundância ao </a:t>
            </a:r>
            <a:r>
              <a:rPr lang="pt-PT" b="1" noProof="0" dirty="0"/>
              <a:t>evitar a reaprendizagem de</a:t>
            </a:r>
            <a:r>
              <a:rPr lang="pt-PT" noProof="0" dirty="0"/>
              <a:t> conteúdo conhecido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lang="pt-PT" noProof="0" dirty="0"/>
              <a:t>Promove a </a:t>
            </a:r>
            <a:r>
              <a:rPr lang="pt-PT" b="1" noProof="0" dirty="0"/>
              <a:t>equidade e a inclusão</a:t>
            </a:r>
            <a:r>
              <a:rPr lang="pt-PT" noProof="0" dirty="0"/>
              <a:t> dos grupos marginalizados (abandono escolar precoce, adultos, populações rurais)</a:t>
            </a:r>
            <a:endParaRPr lang="pt-PT" sz="2000" noProof="0" dirty="0">
              <a:solidFill>
                <a:srgbClr val="3F3F3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1" name="Google Shape;111;p4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defRPr sz="3200">
                <a:solidFill>
                  <a:schemeClr val="lt1"/>
                </a:solidFill>
              </a:defRPr>
            </a:pPr>
            <a:r>
              <a:rPr lang="pt-PT" noProof="0" dirty="0"/>
              <a:t>Benefícios do RPL na Namíbia</a:t>
            </a:r>
            <a:endParaRPr lang="pt-PT" sz="3200" noProof="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2" name="Google Shape;112;p4" title="stylized-outline-map-of-namibia-with-national-flag-icon-flag-color-map-of-namibia-illustration-vector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4484675"/>
            <a:ext cx="1695382" cy="17473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g371cd52a578_0_0" title="business-law-icon-free-vector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040575"/>
            <a:ext cx="2206500" cy="2206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g371cd52a578_0_0"/>
          <p:cNvSpPr txBox="1"/>
          <p:nvPr/>
        </p:nvSpPr>
        <p:spPr>
          <a:xfrm>
            <a:off x="1657350" y="1029049"/>
            <a:ext cx="7315200" cy="6447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800" b="1">
                <a:solidFill>
                  <a:schemeClr val="dk1"/>
                </a:solidFill>
              </a:defRPr>
            </a:pPr>
            <a:r>
              <a:rPr lang="pt-PT" sz="1600" noProof="0" dirty="0"/>
              <a:t>Principais instrumentos jurídicos:</a:t>
            </a:r>
            <a:endParaRPr lang="pt-PT" sz="1600" noProof="0" dirty="0">
              <a:solidFill>
                <a:schemeClr val="dk1"/>
              </a:solidFill>
            </a:endParaRPr>
          </a:p>
          <a:p>
            <a:pPr marL="457200" marR="0" lvl="0" indent="-342900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tabLst/>
              <a:defRPr sz="180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defRPr>
            </a:pPr>
            <a:endParaRPr lang="pt-PT" sz="1600" b="1" noProof="0" dirty="0"/>
          </a:p>
          <a:p>
            <a:pPr marL="457200" marR="0" lvl="0" indent="-342900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tabLst/>
              <a:defRPr sz="180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defRPr>
            </a:pPr>
            <a:r>
              <a:rPr lang="pt-PT" sz="1600" b="1" noProof="0" dirty="0"/>
              <a:t>Constituição da República da Namíbia,</a:t>
            </a:r>
            <a:r>
              <a:rPr lang="pt-PT" sz="1600" noProof="0" dirty="0"/>
              <a:t> </a:t>
            </a:r>
            <a:r>
              <a:rPr lang="pt-PT" sz="1600" b="1" noProof="0" dirty="0"/>
              <a:t>Artigo 20º</a:t>
            </a:r>
            <a:endParaRPr lang="pt-PT" sz="1600" b="1" noProof="0" dirty="0">
              <a:solidFill>
                <a:schemeClr val="dk1"/>
              </a:solidFill>
            </a:endParaRPr>
          </a:p>
          <a:p>
            <a:pPr marL="457200" lvl="0" indent="-342900" rtl="0"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1">
                <a:solidFill>
                  <a:schemeClr val="dk1"/>
                </a:solidFill>
              </a:defRPr>
            </a:pPr>
            <a:r>
              <a:rPr lang="pt-PT" sz="1600" noProof="0" dirty="0"/>
              <a:t>Lei da Autoridade de Qualificações da Namíbia, nº 29, de 1996</a:t>
            </a:r>
            <a:endParaRPr lang="pt-PT" sz="1600" noProof="0" dirty="0">
              <a:solidFill>
                <a:schemeClr val="dk1"/>
              </a:solidFill>
            </a:endParaRPr>
          </a:p>
          <a:p>
            <a:pPr marL="457200" lvl="0" indent="-342900" rtl="0"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1">
                <a:solidFill>
                  <a:schemeClr val="dk1"/>
                </a:solidFill>
              </a:defRPr>
            </a:pPr>
            <a:r>
              <a:rPr lang="pt-PT" sz="1600" noProof="0" dirty="0"/>
              <a:t>Lei sobre o ensino e a formação profissionais, nº 1, de 2008</a:t>
            </a:r>
            <a:endParaRPr lang="pt-PT" sz="1600" noProof="0" dirty="0">
              <a:solidFill>
                <a:schemeClr val="dk1"/>
              </a:solidFill>
            </a:endParaRPr>
          </a:p>
          <a:p>
            <a:pPr marL="457200" lvl="0" indent="-342900" rtl="0"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1">
                <a:solidFill>
                  <a:schemeClr val="dk1"/>
                </a:solidFill>
              </a:defRPr>
            </a:pPr>
            <a:r>
              <a:rPr lang="pt-PT" sz="1600" noProof="0" dirty="0"/>
              <a:t>Lei relativa ao serviço público, nº 13, de 1995</a:t>
            </a:r>
            <a:endParaRPr lang="pt-PT" sz="1600" noProof="0" dirty="0">
              <a:solidFill>
                <a:schemeClr val="dk1"/>
              </a:solidFill>
            </a:endParaRPr>
          </a:p>
          <a:p>
            <a:pPr marL="457200" lvl="0" indent="-342900" rtl="0"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1">
                <a:solidFill>
                  <a:schemeClr val="dk1"/>
                </a:solidFill>
              </a:defRPr>
            </a:pPr>
            <a:r>
              <a:rPr lang="pt-PT" sz="1600" noProof="0" dirty="0"/>
              <a:t>Política Nacional de Desenvolvimento dos Recursos Humanos (2010)</a:t>
            </a:r>
          </a:p>
          <a:p>
            <a:pPr marL="457200" lvl="0" indent="-342900" rtl="0"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1">
                <a:solidFill>
                  <a:schemeClr val="dk1"/>
                </a:solidFill>
              </a:defRPr>
            </a:pPr>
            <a:r>
              <a:rPr lang="pt-PT" sz="1600" noProof="0" dirty="0"/>
              <a:t>Política Nacional de RPL, 2011</a:t>
            </a:r>
            <a:endParaRPr lang="pt-PT" sz="1600" noProof="0" dirty="0">
              <a:solidFill>
                <a:schemeClr val="dk1"/>
              </a:solidFill>
            </a:endParaRPr>
          </a:p>
          <a:p>
            <a:pPr marL="0" lvl="0" indent="0" rtl="0"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800" b="1">
                <a:solidFill>
                  <a:schemeClr val="dk1"/>
                </a:solidFill>
              </a:defRPr>
            </a:pPr>
            <a:endParaRPr lang="pt-PT" sz="1600" noProof="0" dirty="0"/>
          </a:p>
          <a:p>
            <a:pPr marL="0" lvl="0" indent="0" rtl="0"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800" b="1">
                <a:solidFill>
                  <a:schemeClr val="dk1"/>
                </a:solidFill>
              </a:defRPr>
            </a:pPr>
            <a:r>
              <a:rPr lang="pt-PT" sz="1600" noProof="0" dirty="0"/>
              <a:t>Instituições:</a:t>
            </a:r>
            <a:endParaRPr lang="pt-PT" sz="1600" noProof="0" dirty="0">
              <a:solidFill>
                <a:schemeClr val="dk1"/>
              </a:solidFill>
            </a:endParaRPr>
          </a:p>
          <a:p>
            <a:pPr marL="457200" lvl="0" indent="-342900" rtl="0"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rPr lang="pt-PT" sz="1600" b="1" noProof="0" dirty="0"/>
              <a:t>Namíbia Qualifications Authority (NQA) – Oversees RPL framework [Autoridade de Qualificações da Namíbia (NQA)]</a:t>
            </a:r>
          </a:p>
          <a:p>
            <a:pPr marL="457200" lvl="0" indent="-342900" rtl="0"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rPr lang="pt-PT" sz="1600" b="1" noProof="0" dirty="0"/>
              <a:t>Autoridade de Formação da Namíbia (NTA)</a:t>
            </a:r>
            <a:r>
              <a:rPr lang="pt-PT" sz="1600" noProof="0" dirty="0"/>
              <a:t> – implementação da RPL no ensino profissional</a:t>
            </a:r>
            <a:endParaRPr lang="pt-PT" sz="1600" noProof="0" dirty="0">
              <a:solidFill>
                <a:schemeClr val="dk1"/>
              </a:solidFill>
            </a:endParaRPr>
          </a:p>
          <a:p>
            <a:pPr marL="457200" lvl="0" indent="-342900" rtl="0"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rPr lang="pt-PT" sz="1600" b="1" noProof="0" dirty="0"/>
              <a:t>Gabinete do Primeiro-Ministro (OPM)</a:t>
            </a:r>
            <a:r>
              <a:rPr lang="pt-PT" sz="1600" noProof="0" dirty="0"/>
              <a:t> – Recrutamento de funcionários públicos</a:t>
            </a:r>
            <a:endParaRPr lang="pt-PT" sz="1600" noProof="0" dirty="0">
              <a:solidFill>
                <a:schemeClr val="dk1"/>
              </a:solidFill>
            </a:endParaRPr>
          </a:p>
          <a:p>
            <a:pPr marL="457200" lvl="0" indent="-342900" rtl="0"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rPr lang="pt-PT" sz="1600" b="1" noProof="0" dirty="0"/>
              <a:t>Instituições de ensino superior</a:t>
            </a:r>
            <a:r>
              <a:rPr lang="pt-PT" sz="1600" noProof="0" dirty="0"/>
              <a:t> – A Universidade da Namíbia e a Universidade Internacional de Gestão permitem o acesso baseado na RPL</a:t>
            </a:r>
            <a:endParaRPr lang="pt-PT" sz="1600" noProof="0" dirty="0">
              <a:solidFill>
                <a:schemeClr val="dk1"/>
              </a:solidFill>
            </a:endParaRPr>
          </a:p>
          <a:p>
            <a:pPr marL="0" lvl="0" indent="0" rtl="0">
              <a:spcAft>
                <a:spcPts val="1400"/>
              </a:spcAft>
              <a:buNone/>
            </a:pPr>
            <a:endParaRPr lang="pt-PT" sz="500" b="1" noProof="0" dirty="0">
              <a:solidFill>
                <a:schemeClr val="dk1"/>
              </a:solidFill>
            </a:endParaRPr>
          </a:p>
        </p:txBody>
      </p:sp>
      <p:sp>
        <p:nvSpPr>
          <p:cNvPr id="119" name="Google Shape;119;g371cd52a578_0_0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defRPr sz="3200">
                <a:solidFill>
                  <a:schemeClr val="lt1"/>
                </a:solidFill>
              </a:defRPr>
            </a:pPr>
            <a:r>
              <a:t>Quadro legislativo e institucional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71cd52a578_0_10"/>
          <p:cNvSpPr txBox="1"/>
          <p:nvPr/>
        </p:nvSpPr>
        <p:spPr>
          <a:xfrm>
            <a:off x="1657350" y="1017125"/>
            <a:ext cx="7315200" cy="44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lang="pt-PT" noProof="0" dirty="0"/>
              <a:t>A Comissão do Serviço Público da Namíbia apoia a contratação baseada nas competências.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lang="pt-PT" b="1" noProof="0" dirty="0"/>
              <a:t>O RPL é utilizada para avaliar a experiência em vez de qualificações formais</a:t>
            </a:r>
            <a:r>
              <a:rPr lang="pt-PT" noProof="0" dirty="0"/>
              <a:t> para alguns cargos, especialmente em: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o"/>
              <a:defRPr sz="2000" b="1">
                <a:solidFill>
                  <a:schemeClr val="dk1"/>
                </a:solidFill>
              </a:defRPr>
            </a:pPr>
            <a:r>
              <a:rPr lang="pt-PT" noProof="0" dirty="0"/>
              <a:t>Funções técnicas e profissionais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o"/>
              <a:defRPr sz="2000" b="1">
                <a:solidFill>
                  <a:schemeClr val="dk1"/>
                </a:solidFill>
              </a:defRPr>
            </a:pPr>
            <a:r>
              <a:rPr lang="pt-PT" noProof="0" dirty="0"/>
              <a:t>Setores da educação e da formação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o"/>
              <a:defRPr sz="2000" b="1">
                <a:solidFill>
                  <a:schemeClr val="dk1"/>
                </a:solidFill>
              </a:defRPr>
            </a:pPr>
            <a:r>
              <a:rPr lang="pt-PT" noProof="0" dirty="0"/>
              <a:t>Desenvolvimento comunitário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lang="pt-PT" noProof="0" dirty="0"/>
              <a:t>Os candidatos podem enviar </a:t>
            </a:r>
            <a:r>
              <a:rPr lang="pt-PT" b="1" noProof="0" dirty="0"/>
              <a:t>certificados de RPL</a:t>
            </a:r>
            <a:r>
              <a:rPr lang="pt-PT" noProof="0" dirty="0"/>
              <a:t> de provedores credenciados pela NQA/NTA para consideração no recrutamento do governo.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0" lvl="0" indent="0" rtl="0">
              <a:spcBef>
                <a:spcPts val="1400"/>
              </a:spcBef>
              <a:spcAft>
                <a:spcPts val="1400"/>
              </a:spcAft>
              <a:buClr>
                <a:schemeClr val="dk1"/>
              </a:buClr>
              <a:buSzPts val="1100"/>
              <a:buFont typeface="Arial"/>
              <a:buNone/>
              <a:defRPr sz="2000" i="1">
                <a:solidFill>
                  <a:schemeClr val="dk1"/>
                </a:solidFill>
              </a:defRPr>
            </a:pPr>
            <a:r>
              <a:rPr lang="pt-PT" noProof="0" dirty="0"/>
              <a:t>Referência: Regras aplicáveis ao pessoal do serviço público, OPM da Namíbia (2018); Orientações NQA para os NPL (2011)</a:t>
            </a:r>
            <a:endParaRPr lang="pt-PT" sz="2700" b="1" noProof="0" dirty="0">
              <a:solidFill>
                <a:schemeClr val="dk1"/>
              </a:solidFill>
            </a:endParaRPr>
          </a:p>
        </p:txBody>
      </p:sp>
      <p:sp>
        <p:nvSpPr>
          <p:cNvPr id="125" name="Google Shape;125;g371cd52a578_0_10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defRPr sz="3200">
                <a:solidFill>
                  <a:schemeClr val="lt1"/>
                </a:solidFill>
              </a:defRPr>
            </a:pPr>
            <a:r>
              <a:rPr lang="pt-PT" noProof="0"/>
              <a:t>RPL no recrutamento do Setor Público</a:t>
            </a:r>
            <a:endParaRPr lang="pt-PT" sz="3200" noProof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6" name="Google Shape;126;g371cd52a578_0_10" title="343928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1150" y="4842350"/>
            <a:ext cx="1716826" cy="17168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71cd52a578_0_15"/>
          <p:cNvSpPr txBox="1"/>
          <p:nvPr/>
        </p:nvSpPr>
        <p:spPr>
          <a:xfrm>
            <a:off x="1657350" y="1017125"/>
            <a:ext cx="7816850" cy="45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400"/>
              </a:spcBef>
              <a:spcAft>
                <a:spcPts val="0"/>
              </a:spcAft>
              <a:buNone/>
              <a:defRPr sz="1900" b="1">
                <a:solidFill>
                  <a:schemeClr val="dk1"/>
                </a:solidFill>
              </a:defRPr>
            </a:pPr>
            <a:r>
              <a:rPr lang="pt-PT" noProof="0" dirty="0"/>
              <a:t>O que o Japão fez (resumo):</a:t>
            </a:r>
            <a:endParaRPr lang="pt-PT" sz="1900" noProof="0" dirty="0">
              <a:solidFill>
                <a:schemeClr val="dk1"/>
              </a:solidFill>
            </a:endParaRPr>
          </a:p>
          <a:p>
            <a:pPr marL="457200" lvl="0" indent="-349250" algn="l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●"/>
              <a:defRPr sz="1900">
                <a:solidFill>
                  <a:schemeClr val="dk1"/>
                </a:solidFill>
              </a:defRPr>
            </a:pPr>
            <a:r>
              <a:rPr lang="pt-PT" b="1" noProof="0" dirty="0"/>
              <a:t>Normas de capacidade profissional</a:t>
            </a:r>
            <a:r>
              <a:rPr lang="pt-PT" noProof="0" dirty="0"/>
              <a:t> (desde 2002) – Níveis estruturados de competências por ramo de atividade</a:t>
            </a:r>
            <a:endParaRPr lang="pt-PT" sz="1900" noProof="0" dirty="0">
              <a:solidFill>
                <a:schemeClr val="dk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●"/>
              <a:defRPr sz="1900">
                <a:solidFill>
                  <a:schemeClr val="dk1"/>
                </a:solidFill>
              </a:defRPr>
            </a:pPr>
            <a:r>
              <a:rPr lang="pt-PT" b="1" noProof="0" dirty="0"/>
              <a:t>Sistema de Cartões de Emprego</a:t>
            </a:r>
            <a:r>
              <a:rPr lang="pt-PT" noProof="0" dirty="0"/>
              <a:t> (desde 2008) – Carreira, competências, qualificações, experiência</a:t>
            </a:r>
            <a:endParaRPr lang="pt-PT" sz="1900" noProof="0" dirty="0">
              <a:solidFill>
                <a:schemeClr val="dk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●"/>
              <a:defRPr sz="1900">
                <a:solidFill>
                  <a:schemeClr val="dk1"/>
                </a:solidFill>
              </a:defRPr>
            </a:pPr>
            <a:r>
              <a:rPr lang="pt-PT" b="1" noProof="0" dirty="0"/>
              <a:t>Reconhecimento de créditos nas universidades</a:t>
            </a:r>
            <a:r>
              <a:rPr lang="pt-PT" noProof="0" dirty="0"/>
              <a:t> (desde 2019) – Reconhecimento da aprendizagem em contexto laboral</a:t>
            </a:r>
            <a:endParaRPr lang="pt-PT" sz="1900" noProof="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400"/>
              </a:spcBef>
              <a:spcAft>
                <a:spcPts val="0"/>
              </a:spcAft>
              <a:buNone/>
              <a:defRPr sz="1900" b="1">
                <a:solidFill>
                  <a:schemeClr val="dk1"/>
                </a:solidFill>
              </a:defRPr>
            </a:pPr>
            <a:r>
              <a:rPr lang="pt-PT" noProof="0" dirty="0"/>
              <a:t>Aplicação na Namíbia:</a:t>
            </a:r>
            <a:endParaRPr lang="pt-PT" sz="1900" noProof="0" dirty="0">
              <a:solidFill>
                <a:schemeClr val="dk1"/>
              </a:solidFill>
            </a:endParaRPr>
          </a:p>
          <a:p>
            <a:pPr marL="457200" lvl="0" indent="-349250" algn="l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●"/>
              <a:defRPr sz="1900">
                <a:solidFill>
                  <a:schemeClr val="dk1"/>
                </a:solidFill>
              </a:defRPr>
            </a:pPr>
            <a:r>
              <a:rPr lang="pt-PT" noProof="0" dirty="0"/>
              <a:t>Existem ou estão a ser desenvolvidos sistemas semelhantes:</a:t>
            </a:r>
            <a:endParaRPr lang="pt-PT" sz="1900" noProof="0" dirty="0">
              <a:solidFill>
                <a:schemeClr val="dk1"/>
              </a:solidFill>
            </a:endParaRPr>
          </a:p>
          <a:p>
            <a:pPr marL="914400" lvl="1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o"/>
              <a:defRPr sz="1900" b="1">
                <a:solidFill>
                  <a:schemeClr val="dk1"/>
                </a:solidFill>
              </a:defRPr>
            </a:pPr>
            <a:r>
              <a:rPr lang="pt-PT" noProof="0" dirty="0"/>
              <a:t>Normas Profissionais da NTA</a:t>
            </a:r>
            <a:endParaRPr lang="pt-PT" sz="1900" noProof="0" dirty="0">
              <a:solidFill>
                <a:schemeClr val="dk1"/>
              </a:solidFill>
            </a:endParaRPr>
          </a:p>
          <a:p>
            <a:pPr marL="914400" lvl="1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o"/>
              <a:defRPr sz="1900" b="1">
                <a:solidFill>
                  <a:schemeClr val="dk1"/>
                </a:solidFill>
              </a:defRPr>
            </a:pPr>
            <a:r>
              <a:rPr lang="pt-PT" noProof="0" dirty="0"/>
              <a:t>Quadros de percursos profissionais (setor EFP)</a:t>
            </a:r>
            <a:endParaRPr lang="pt-PT" sz="1900" noProof="0" dirty="0">
              <a:solidFill>
                <a:schemeClr val="dk1"/>
              </a:solidFill>
            </a:endParaRPr>
          </a:p>
          <a:p>
            <a:pPr marL="914400" lvl="1" indent="-349250" algn="l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1900"/>
              <a:buFont typeface="Arial"/>
              <a:buChar char="o"/>
              <a:defRPr sz="1900">
                <a:solidFill>
                  <a:schemeClr val="dk1"/>
                </a:solidFill>
              </a:defRPr>
            </a:pPr>
            <a:r>
              <a:rPr lang="pt-PT" b="1" noProof="0" dirty="0"/>
              <a:t>RPL para admissão universitária</a:t>
            </a:r>
            <a:r>
              <a:rPr lang="pt-PT" noProof="0" dirty="0"/>
              <a:t> em instituições como UNAM e </a:t>
            </a:r>
            <a:r>
              <a:rPr lang="pt-PT" noProof="0" dirty="0" err="1"/>
              <a:t>IUM</a:t>
            </a:r>
            <a:endParaRPr lang="pt-PT" sz="3500" b="1" noProof="0" dirty="0">
              <a:solidFill>
                <a:schemeClr val="dk1"/>
              </a:solidFill>
            </a:endParaRPr>
          </a:p>
          <a:p>
            <a:pPr marL="914400" lvl="1" indent="-349250" algn="l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1900"/>
              <a:buFont typeface="Arial"/>
              <a:buChar char="o"/>
            </a:pPr>
            <a:endParaRPr lang="pt-PT" sz="1900" noProof="0" dirty="0">
              <a:solidFill>
                <a:schemeClr val="dk1"/>
              </a:solidFill>
            </a:endParaRPr>
          </a:p>
        </p:txBody>
      </p:sp>
      <p:sp>
        <p:nvSpPr>
          <p:cNvPr id="132" name="Google Shape;132;g371cd52a578_0_15"/>
          <p:cNvSpPr txBox="1">
            <a:spLocks noGrp="1"/>
          </p:cNvSpPr>
          <p:nvPr>
            <p:ph type="title"/>
          </p:nvPr>
        </p:nvSpPr>
        <p:spPr>
          <a:xfrm>
            <a:off x="1348316" y="329704"/>
            <a:ext cx="8286751" cy="71549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l">
              <a:buClr>
                <a:schemeClr val="lt1"/>
              </a:buClr>
              <a:buSzPct val="132110"/>
              <a:defRPr sz="2422">
                <a:solidFill>
                  <a:schemeClr val="lt1"/>
                </a:solidFill>
              </a:defRPr>
            </a:pPr>
            <a:r>
              <a:rPr lang="pt-PT" sz="2000" b="1" dirty="0"/>
              <a:t>Visão comparativa– Sistema de Reconhecimento de Competências do Japão</a:t>
            </a:r>
            <a:endParaRPr sz="28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3" name="Google Shape;133;g371cd52a578_0_15" title="1324046-200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9300" y="4842350"/>
            <a:ext cx="1328200" cy="132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71cd52a578_0_25"/>
          <p:cNvSpPr txBox="1"/>
          <p:nvPr/>
        </p:nvSpPr>
        <p:spPr>
          <a:xfrm>
            <a:off x="1657350" y="1255650"/>
            <a:ext cx="7315200" cy="44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lang="pt-PT" b="1" noProof="0" dirty="0"/>
              <a:t>Limitada sensibilização dos empregadores e dos aprendentes para</a:t>
            </a:r>
            <a:r>
              <a:rPr lang="pt-PT" noProof="0" dirty="0"/>
              <a:t> o RPL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endParaRPr lang="pt-PT" b="1" noProof="0" dirty="0"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lang="pt-PT" b="1" noProof="0" dirty="0"/>
              <a:t>Restrições de recursos</a:t>
            </a:r>
            <a:r>
              <a:rPr lang="pt-PT" noProof="0" dirty="0"/>
              <a:t> na avaliação e certificação da aprendizagem prévia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endParaRPr lang="pt-PT" b="1" noProof="0" dirty="0"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lang="pt-PT" b="1" noProof="0" dirty="0"/>
              <a:t>Aplicação incoerente</a:t>
            </a:r>
            <a:r>
              <a:rPr lang="pt-PT" noProof="0" dirty="0"/>
              <a:t> entre regiões e instituições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endParaRPr lang="pt-PT" b="1" noProof="0" dirty="0"/>
          </a:p>
          <a:p>
            <a:pPr marL="457200" lvl="0" indent="-355600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lang="pt-PT" b="1" noProof="0" dirty="0"/>
              <a:t>Falta de integração</a:t>
            </a:r>
            <a:r>
              <a:rPr lang="pt-PT" noProof="0" dirty="0"/>
              <a:t> com os sistemas de recrutamento no setor privado</a:t>
            </a:r>
            <a:endParaRPr lang="pt-PT" sz="3600" b="1" noProof="0" dirty="0">
              <a:solidFill>
                <a:schemeClr val="dk1"/>
              </a:solidFill>
            </a:endParaRPr>
          </a:p>
        </p:txBody>
      </p:sp>
      <p:sp>
        <p:nvSpPr>
          <p:cNvPr id="139" name="Google Shape;139;g371cd52a578_0_25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defRPr sz="3200">
                <a:solidFill>
                  <a:schemeClr val="lt1"/>
                </a:solidFill>
              </a:defRPr>
            </a:pPr>
            <a:r>
              <a:rPr lang="pt-PT" noProof="0"/>
              <a:t>Categoria: Desafios da Namíbia</a:t>
            </a:r>
            <a:endParaRPr lang="pt-PT" sz="3200" noProof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0" name="Google Shape;140;g371cd52a578_0_25" title="1933917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0317" y="4517292"/>
            <a:ext cx="1800325" cy="1800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71cd52a578_0_30"/>
          <p:cNvSpPr txBox="1"/>
          <p:nvPr/>
        </p:nvSpPr>
        <p:spPr>
          <a:xfrm>
            <a:off x="1657350" y="1255650"/>
            <a:ext cx="7315200" cy="44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 b="1">
                <a:solidFill>
                  <a:schemeClr val="dk1"/>
                </a:solidFill>
              </a:defRPr>
            </a:pPr>
            <a:r>
              <a:rPr lang="pt-PT" noProof="0" dirty="0"/>
              <a:t>Integrar o RPL em todo o recrutamento de funcionários públicos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 b="1">
                <a:solidFill>
                  <a:schemeClr val="dk1"/>
                </a:solidFill>
              </a:defRPr>
            </a:pPr>
            <a:endParaRPr lang="pt-PT" noProof="0" dirty="0"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 b="1">
                <a:solidFill>
                  <a:schemeClr val="dk1"/>
                </a:solidFill>
              </a:defRPr>
            </a:pPr>
            <a:r>
              <a:rPr lang="pt-PT" noProof="0" dirty="0"/>
              <a:t>Promover o RPL através de campanhas nacionais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 b="1">
                <a:solidFill>
                  <a:schemeClr val="dk1"/>
                </a:solidFill>
              </a:defRPr>
            </a:pPr>
            <a:endParaRPr lang="pt-PT" noProof="0" dirty="0"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 b="1">
                <a:solidFill>
                  <a:schemeClr val="dk1"/>
                </a:solidFill>
              </a:defRPr>
            </a:pPr>
            <a:r>
              <a:rPr lang="pt-PT" noProof="0" dirty="0"/>
              <a:t>Formar mais profissionais e avaliadores de RPL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 b="1">
                <a:solidFill>
                  <a:schemeClr val="dk1"/>
                </a:solidFill>
              </a:defRPr>
            </a:pPr>
            <a:endParaRPr lang="pt-PT" noProof="0" dirty="0"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 b="1">
                <a:solidFill>
                  <a:schemeClr val="dk1"/>
                </a:solidFill>
              </a:defRPr>
            </a:pPr>
            <a:r>
              <a:rPr lang="pt-PT" noProof="0" dirty="0"/>
              <a:t>Digitalizar carteiras de RPL (por exemplo, cartões de emprego eletrónico)</a:t>
            </a:r>
            <a:endParaRPr lang="pt-PT" sz="2000" noProof="0" dirty="0">
              <a:solidFill>
                <a:schemeClr val="dk1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endParaRPr lang="pt-PT" b="1" noProof="0" dirty="0"/>
          </a:p>
          <a:p>
            <a:pPr marL="457200" lvl="0" indent="-355600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lang="pt-PT" b="1" noProof="0" dirty="0"/>
              <a:t>Reforçar o alinhamento do QNQ</a:t>
            </a:r>
            <a:r>
              <a:rPr lang="pt-PT" noProof="0" dirty="0"/>
              <a:t> para melhorar a portabilidade das qualificações</a:t>
            </a:r>
            <a:endParaRPr lang="pt-PT" sz="2900" b="1" noProof="0" dirty="0">
              <a:solidFill>
                <a:schemeClr val="dk1"/>
              </a:solidFill>
            </a:endParaRPr>
          </a:p>
        </p:txBody>
      </p:sp>
      <p:sp>
        <p:nvSpPr>
          <p:cNvPr id="146" name="Google Shape;146;g371cd52a578_0_30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defRPr sz="3200">
                <a:solidFill>
                  <a:schemeClr val="lt1"/>
                </a:solidFill>
              </a:defRPr>
            </a:pPr>
            <a:r>
              <a:rPr lang="pt-PT" noProof="0"/>
              <a:t>Oportunidades &amp; Caminho a seguir</a:t>
            </a:r>
            <a:endParaRPr lang="pt-PT" sz="3200" noProof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7" name="Google Shape;147;g371cd52a578_0_30" title="85eaafa2c7c92e9184631591ca8063d9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9075" y="4595550"/>
            <a:ext cx="1478275" cy="1478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2203B17F16D040A1E444A021DFF119" ma:contentTypeVersion="13" ma:contentTypeDescription="Create a new document." ma:contentTypeScope="" ma:versionID="a4477b7aaefebf49d9f3fa8c19f258ff">
  <xsd:schema xmlns:xsd="http://www.w3.org/2001/XMLSchema" xmlns:xs="http://www.w3.org/2001/XMLSchema" xmlns:p="http://schemas.microsoft.com/office/2006/metadata/properties" xmlns:ns2="05ef24fd-2dda-45b0-83fd-a9e6f5cd7406" xmlns:ns3="9cf1f23c-94c0-4dcc-a7fa-999e323c9245" targetNamespace="http://schemas.microsoft.com/office/2006/metadata/properties" ma:root="true" ma:fieldsID="b45f155593f15e42cc3a772c45272010" ns2:_="" ns3:_="">
    <xsd:import namespace="05ef24fd-2dda-45b0-83fd-a9e6f5cd7406"/>
    <xsd:import namespace="9cf1f23c-94c0-4dcc-a7fa-999e323c92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f24fd-2dda-45b0-83fd-a9e6f5cd74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1f23c-94c0-4dcc-a7fa-999e323c924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c3438c5-9aa0-4ee5-85a2-9e811049bc4c}" ma:internalName="TaxCatchAll" ma:showField="CatchAllData" ma:web="9cf1f23c-94c0-4dcc-a7fa-999e323c92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f24fd-2dda-45b0-83fd-a9e6f5cd7406">
      <Terms xmlns="http://schemas.microsoft.com/office/infopath/2007/PartnerControls"/>
    </lcf76f155ced4ddcb4097134ff3c332f>
    <TaxCatchAll xmlns="9cf1f23c-94c0-4dcc-a7fa-999e323c9245" xsi:nil="true"/>
  </documentManagement>
</p:properties>
</file>

<file path=customXml/itemProps1.xml><?xml version="1.0" encoding="utf-8"?>
<ds:datastoreItem xmlns:ds="http://schemas.openxmlformats.org/officeDocument/2006/customXml" ds:itemID="{22BC8724-67A8-4939-AE28-C7634D27065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6E8E1A7-9FD9-45C0-B02B-BC95AB7BDC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ef24fd-2dda-45b0-83fd-a9e6f5cd7406"/>
    <ds:schemaRef ds:uri="9cf1f23c-94c0-4dcc-a7fa-999e323c92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BDB5F25-8562-4151-B14F-F57387EA7409}">
  <ds:schemaRefs>
    <ds:schemaRef ds:uri="http://schemas.microsoft.com/office/2006/metadata/properties"/>
    <ds:schemaRef ds:uri="http://schemas.microsoft.com/office/infopath/2007/PartnerControls"/>
    <ds:schemaRef ds:uri="05ef24fd-2dda-45b0-83fd-a9e6f5cd7406"/>
    <ds:schemaRef ds:uri="9cf1f23c-94c0-4dcc-a7fa-999e323c924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904</Words>
  <Application>Microsoft Office PowerPoint</Application>
  <PresentationFormat>Papel A4 (210x297 mm)</PresentationFormat>
  <Paragraphs>93</Paragraphs>
  <Slides>12</Slides>
  <Notes>12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12</vt:i4>
      </vt:variant>
    </vt:vector>
  </HeadingPairs>
  <TitlesOfParts>
    <vt:vector size="16" baseType="lpstr">
      <vt:lpstr>Open Sans</vt:lpstr>
      <vt:lpstr>Arial</vt:lpstr>
      <vt:lpstr>Calibri</vt:lpstr>
      <vt:lpstr>Office Theme</vt:lpstr>
      <vt:lpstr>Apresentação do PowerPoint</vt:lpstr>
      <vt:lpstr>Introdução</vt:lpstr>
      <vt:lpstr>O que é o RPL?</vt:lpstr>
      <vt:lpstr>Benefícios do RPL na Namíbia</vt:lpstr>
      <vt:lpstr>Quadro legislativo e institucional</vt:lpstr>
      <vt:lpstr>RPL no recrutamento do Setor Público</vt:lpstr>
      <vt:lpstr>Visão comparativa– Sistema de Reconhecimento de Competências do Japão</vt:lpstr>
      <vt:lpstr>Categoria: Desafios da Namíbia</vt:lpstr>
      <vt:lpstr>Oportunidades &amp; Caminho a seguir</vt:lpstr>
      <vt:lpstr>Conclusão</vt:lpstr>
      <vt:lpstr>Referências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mac</dc:creator>
  <cp:lastModifiedBy>Olavo Delgado Correia</cp:lastModifiedBy>
  <cp:revision>3</cp:revision>
  <dcterms:created xsi:type="dcterms:W3CDTF">2014-11-21T10:22:39Z</dcterms:created>
  <dcterms:modified xsi:type="dcterms:W3CDTF">2025-07-29T20:35:42Z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0x0101009B2203B17F16D040A1E444A021DFF119</vt:lpwstr>
  </property>
  <property fmtid="{D5CDD505-2E9C-101B-9397-08002B2CF9AE}" pid="3" name="MediaServiceImageTags">
    <vt:lpwstr/>
  </property>
</Properties>
</file>