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59" r:id="rId7"/>
    <p:sldId id="275" r:id="rId8"/>
    <p:sldId id="285" r:id="rId9"/>
    <p:sldId id="277" r:id="rId10"/>
    <p:sldId id="278" r:id="rId11"/>
    <p:sldId id="280" r:id="rId12"/>
    <p:sldId id="284" r:id="rId13"/>
    <p:sldId id="281" r:id="rId14"/>
    <p:sldId id="282" r:id="rId15"/>
    <p:sldId id="283" r:id="rId16"/>
    <p:sldId id="286" r:id="rId17"/>
    <p:sldId id="279" r:id="rId18"/>
    <p:sldId id="262" r:id="rId19"/>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1" autoAdjust="0"/>
    <p:restoredTop sz="68910" autoAdjust="0"/>
  </p:normalViewPr>
  <p:slideViewPr>
    <p:cSldViewPr snapToGrid="0">
      <p:cViewPr>
        <p:scale>
          <a:sx n="80" d="100"/>
          <a:sy n="80" d="100"/>
        </p:scale>
        <p:origin x="-508" y="-104"/>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iconchunking_colorful5">
  <dgm:title val="iconchunking_colorful5"/>
  <dgm:desc val="iconchunking_colorful5"/>
  <dgm:catLst>
    <dgm:cat type="Other" pri="2"/>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A4241-EE9F-4C68-BBB9-DD3BF62CFD2C}" type="doc">
      <dgm:prSet loTypeId="urn:microsoft.com/office/officeart/2005/8/layout/default" loCatId="list" qsTypeId="urn:microsoft.com/office/officeart/2005/8/quickstyle/simple1" qsCatId="simple" csTypeId="urn:microsoft.com/office/officeart/2005/8/colors/iconchunking_colorful5" csCatId="other" phldr="1"/>
      <dgm:spPr/>
      <dgm:t>
        <a:bodyPr/>
        <a:lstStyle/>
        <a:p>
          <a:endParaRPr/>
        </a:p>
      </dgm:t>
    </dgm:pt>
    <dgm:pt modelId="{D45006C0-BE4A-4241-836B-7474C80F7951}">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lang="pt-PT" noProof="0" dirty="0"/>
            <a:t>Introdução: A importância dos Quadros de Qualificações</a:t>
          </a:r>
          <a:endParaRPr lang="pt-PT" sz="1600" noProof="0" dirty="0"/>
        </a:p>
      </dgm:t>
    </dgm:pt>
    <dgm:pt modelId="{9F731C56-B47A-42D6-8EA0-DBB0B42F3FFC}" type="parTrans" cxnId="{2A9D03A5-4247-442E-8B69-8BEB92FA9BF9}">
      <dgm:prSet/>
      <dgm:spPr/>
      <dgm:t>
        <a:bodyPr/>
        <a:lstStyle/>
        <a:p>
          <a:endParaRPr sz="1800"/>
        </a:p>
      </dgm:t>
    </dgm:pt>
    <dgm:pt modelId="{02DAEB8F-FC83-4FE7-81E4-1B4837765E26}" type="sibTrans" cxnId="{2A9D03A5-4247-442E-8B69-8BEB92FA9BF9}">
      <dgm:prSet/>
      <dgm:spPr/>
      <dgm:t>
        <a:bodyPr/>
        <a:lstStyle/>
        <a:p>
          <a:endParaRPr sz="1800"/>
        </a:p>
      </dgm:t>
    </dgm:pt>
    <dgm:pt modelId="{4532355A-FD3D-45D1-99A2-939D6C1E271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lang="pt-PT" noProof="0" dirty="0"/>
            <a:t>Princípios e processos gerais</a:t>
          </a:r>
          <a:endParaRPr lang="pt-PT" sz="1600" noProof="0" dirty="0"/>
        </a:p>
      </dgm:t>
    </dgm:pt>
    <dgm:pt modelId="{5F3BEC9A-C51F-4A37-B9B0-3D1C45F15E8E}" type="parTrans" cxnId="{655F9657-ADEC-40AD-80F0-BD230721A6D3}">
      <dgm:prSet/>
      <dgm:spPr/>
      <dgm:t>
        <a:bodyPr/>
        <a:lstStyle/>
        <a:p>
          <a:endParaRPr sz="1800"/>
        </a:p>
      </dgm:t>
    </dgm:pt>
    <dgm:pt modelId="{5933EFDC-CC22-45F0-A57B-0EC1BA4CC163}" type="sibTrans" cxnId="{655F9657-ADEC-40AD-80F0-BD230721A6D3}">
      <dgm:prSet/>
      <dgm:spPr/>
      <dgm:t>
        <a:bodyPr/>
        <a:lstStyle/>
        <a:p>
          <a:endParaRPr sz="1800"/>
        </a:p>
      </dgm:t>
    </dgm:pt>
    <dgm:pt modelId="{2D041605-D130-4F3C-8F92-C56B5FF838E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lang="pt-PT" noProof="0" dirty="0"/>
            <a:t>Processo de referenciação do SNQF ao ACQF</a:t>
          </a:r>
          <a:endParaRPr lang="pt-PT" sz="1600" noProof="0" dirty="0"/>
        </a:p>
      </dgm:t>
    </dgm:pt>
    <dgm:pt modelId="{A02BD9A2-1B6F-4470-BEA6-26501B67BD46}" type="parTrans" cxnId="{FA80CA08-AB6B-4BA6-B15D-CAC18571135B}">
      <dgm:prSet/>
      <dgm:spPr/>
      <dgm:t>
        <a:bodyPr/>
        <a:lstStyle/>
        <a:p>
          <a:endParaRPr sz="1800"/>
        </a:p>
      </dgm:t>
    </dgm:pt>
    <dgm:pt modelId="{D3E31BAA-F23C-4DC7-95DA-223EF45E08C4}" type="sibTrans" cxnId="{FA80CA08-AB6B-4BA6-B15D-CAC18571135B}">
      <dgm:prSet/>
      <dgm:spPr/>
      <dgm:t>
        <a:bodyPr/>
        <a:lstStyle/>
        <a:p>
          <a:endParaRPr sz="1800"/>
        </a:p>
      </dgm:t>
    </dgm:pt>
    <dgm:pt modelId="{F31307D0-03F7-4A37-B0C6-A026CC190CF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lang="pt-PT" noProof="0" dirty="0"/>
            <a:t>Resultados da viagem de referência da SQA</a:t>
          </a:r>
          <a:endParaRPr lang="pt-PT" sz="1600" noProof="0" dirty="0"/>
        </a:p>
      </dgm:t>
    </dgm:pt>
    <dgm:pt modelId="{28471EBB-6EB2-4014-B057-BFF9D5D16453}" type="parTrans" cxnId="{BAA70A3C-6637-450C-AEC1-1D5B139FF02E}">
      <dgm:prSet/>
      <dgm:spPr/>
      <dgm:t>
        <a:bodyPr/>
        <a:lstStyle/>
        <a:p>
          <a:endParaRPr sz="1800"/>
        </a:p>
      </dgm:t>
    </dgm:pt>
    <dgm:pt modelId="{DFEBF483-0FE4-435B-AE58-FDB9D9D20559}" type="sibTrans" cxnId="{BAA70A3C-6637-450C-AEC1-1D5B139FF02E}">
      <dgm:prSet/>
      <dgm:spPr/>
      <dgm:t>
        <a:bodyPr/>
        <a:lstStyle/>
        <a:p>
          <a:endParaRPr sz="1800"/>
        </a:p>
      </dgm:t>
    </dgm:pt>
    <dgm:pt modelId="{AEDB6E59-B101-49C2-8104-C6F0200CA7AE}">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a:pPr>
          <a:r>
            <a:rPr lang="pt-PT" sz="1600" noProof="0" dirty="0"/>
            <a:t>Diagrama do Sistema Educativo das </a:t>
          </a:r>
          <a:r>
            <a:rPr lang="pt-PT" sz="1600" b="1" noProof="0" dirty="0"/>
            <a:t>Seicheles</a:t>
          </a:r>
        </a:p>
      </dgm:t>
    </dgm:pt>
    <dgm:pt modelId="{E0323F69-0AC3-4C36-A2F3-D10644DAC5CC}" type="parTrans" cxnId="{92E44F9A-8DB3-4B02-8615-AC9BE0BF488B}">
      <dgm:prSet/>
      <dgm:spPr/>
      <dgm:t>
        <a:bodyPr/>
        <a:lstStyle/>
        <a:p>
          <a:endParaRPr/>
        </a:p>
      </dgm:t>
    </dgm:pt>
    <dgm:pt modelId="{40D4923C-4700-430D-9C5E-DB590515462E}" type="sibTrans" cxnId="{92E44F9A-8DB3-4B02-8615-AC9BE0BF488B}">
      <dgm:prSet/>
      <dgm:spPr/>
      <dgm:t>
        <a:bodyPr/>
        <a:lstStyle/>
        <a:p>
          <a:endParaRPr/>
        </a:p>
      </dgm:t>
    </dgm:pt>
    <dgm:pt modelId="{CF60A534-68E2-41AF-8E10-C10D702A6B87}">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lang="pt-PT" noProof="0" dirty="0"/>
            <a:t>Progresso do SNQF na referenciação do ACQF</a:t>
          </a:r>
          <a:endParaRPr lang="pt-PT" sz="1600" noProof="0" dirty="0"/>
        </a:p>
      </dgm:t>
    </dgm:pt>
    <dgm:pt modelId="{55792E72-6672-4058-A18D-54AE90932BEC}" type="parTrans" cxnId="{F5F9CD1E-3CCD-439F-BF91-64C47B887F8B}">
      <dgm:prSet/>
      <dgm:spPr/>
      <dgm:t>
        <a:bodyPr/>
        <a:lstStyle/>
        <a:p>
          <a:endParaRPr/>
        </a:p>
      </dgm:t>
    </dgm:pt>
    <dgm:pt modelId="{E02A8985-DF9F-4B0B-92A3-EE51AD9F9CDD}" type="sibTrans" cxnId="{F5F9CD1E-3CCD-439F-BF91-64C47B887F8B}">
      <dgm:prSet/>
      <dgm:spPr/>
      <dgm:t>
        <a:bodyPr/>
        <a:lstStyle/>
        <a:p>
          <a:endParaRPr/>
        </a:p>
      </dgm:t>
    </dgm:pt>
    <dgm:pt modelId="{C7FB20BD-9702-4BEF-80A3-6366EC27C6E9}">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a:pPr>
          <a:r>
            <a:rPr lang="pt-PT" sz="1400" b="1" noProof="0" dirty="0"/>
            <a:t>Mapa de comparação de nível SNQF a nível ACQF</a:t>
          </a:r>
        </a:p>
      </dgm:t>
    </dgm:pt>
    <dgm:pt modelId="{CA85A494-AD9E-4607-8B9B-DEE5E1467F14}" type="parTrans" cxnId="{D291A368-2EF9-4D4B-935A-B8C29417FC45}">
      <dgm:prSet/>
      <dgm:spPr/>
      <dgm:t>
        <a:bodyPr/>
        <a:lstStyle/>
        <a:p>
          <a:endParaRPr/>
        </a:p>
      </dgm:t>
    </dgm:pt>
    <dgm:pt modelId="{BDD5BBBC-9EAF-453F-8C7F-1035EDCA85D5}" type="sibTrans" cxnId="{D291A368-2EF9-4D4B-935A-B8C29417FC45}">
      <dgm:prSet/>
      <dgm:spPr/>
      <dgm:t>
        <a:bodyPr/>
        <a:lstStyle/>
        <a:p>
          <a:endParaRPr/>
        </a:p>
      </dgm:t>
    </dgm:pt>
    <dgm:pt modelId="{41C5015E-7E9C-46FD-83C5-3BF2EB23CFF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a:pPr>
          <a:r>
            <a:rPr lang="pt-PT" b="1" noProof="0" dirty="0"/>
            <a:t>Questões a tratar</a:t>
          </a:r>
          <a:endParaRPr lang="pt-PT" sz="1600" b="1" noProof="0" dirty="0"/>
        </a:p>
      </dgm:t>
    </dgm:pt>
    <dgm:pt modelId="{4E579D27-2B44-4954-876B-F55F5448CA29}" type="parTrans" cxnId="{91E79A09-7F29-4A59-8488-8DD23E47CF18}">
      <dgm:prSet/>
      <dgm:spPr/>
      <dgm:t>
        <a:bodyPr/>
        <a:lstStyle/>
        <a:p>
          <a:endParaRPr/>
        </a:p>
      </dgm:t>
    </dgm:pt>
    <dgm:pt modelId="{1BB76389-1976-4296-9492-FADC52DAF20B}" type="sibTrans" cxnId="{91E79A09-7F29-4A59-8488-8DD23E47CF18}">
      <dgm:prSet/>
      <dgm:spPr/>
      <dgm:t>
        <a:bodyPr/>
        <a:lstStyle/>
        <a:p>
          <a:endParaRPr/>
        </a:p>
      </dgm:t>
    </dgm:pt>
    <dgm:pt modelId="{0E8F2440-72A2-4149-94E8-878B08D8CB88}" type="pres">
      <dgm:prSet presAssocID="{A70A4241-EE9F-4C68-BBB9-DD3BF62CFD2C}" presName="diagram" presStyleCnt="0">
        <dgm:presLayoutVars>
          <dgm:dir/>
          <dgm:resizeHandles val="exact"/>
        </dgm:presLayoutVars>
      </dgm:prSet>
      <dgm:spPr/>
    </dgm:pt>
    <dgm:pt modelId="{67E3A498-0445-49A4-B03D-C267891E6F87}" type="pres">
      <dgm:prSet presAssocID="{D45006C0-BE4A-4241-836B-7474C80F7951}" presName="node" presStyleLbl="node1" presStyleIdx="0" presStyleCnt="8">
        <dgm:presLayoutVars>
          <dgm:bulletEnabled val="1"/>
        </dgm:presLayoutVars>
      </dgm:prSet>
      <dgm:spPr/>
    </dgm:pt>
    <dgm:pt modelId="{F7D1E235-E20D-4B65-959F-1F8D5F22C3CE}" type="pres">
      <dgm:prSet presAssocID="{02DAEB8F-FC83-4FE7-81E4-1B4837765E26}" presName="sibTrans" presStyleCnt="0"/>
      <dgm:spPr/>
    </dgm:pt>
    <dgm:pt modelId="{5B4E3E5D-A04A-4042-A7BA-C6B4BD588134}" type="pres">
      <dgm:prSet presAssocID="{4532355A-FD3D-45D1-99A2-939D6C1E271B}" presName="node" presStyleLbl="node1" presStyleIdx="1" presStyleCnt="8">
        <dgm:presLayoutVars>
          <dgm:bulletEnabled val="1"/>
        </dgm:presLayoutVars>
      </dgm:prSet>
      <dgm:spPr/>
    </dgm:pt>
    <dgm:pt modelId="{817AE9D2-C666-4449-9BB4-67827318FDB6}" type="pres">
      <dgm:prSet presAssocID="{5933EFDC-CC22-45F0-A57B-0EC1BA4CC163}" presName="sibTrans" presStyleCnt="0"/>
      <dgm:spPr/>
    </dgm:pt>
    <dgm:pt modelId="{A786A2EC-364D-426A-A8A5-BC191E6DA8E0}" type="pres">
      <dgm:prSet presAssocID="{AEDB6E59-B101-49C2-8104-C6F0200CA7AE}" presName="node" presStyleLbl="node1" presStyleIdx="2" presStyleCnt="8">
        <dgm:presLayoutVars>
          <dgm:bulletEnabled val="1"/>
        </dgm:presLayoutVars>
      </dgm:prSet>
      <dgm:spPr/>
    </dgm:pt>
    <dgm:pt modelId="{D789DC60-1127-40E1-9B2F-6D7B6167A55F}" type="pres">
      <dgm:prSet presAssocID="{40D4923C-4700-430D-9C5E-DB590515462E}" presName="sibTrans" presStyleCnt="0"/>
      <dgm:spPr/>
    </dgm:pt>
    <dgm:pt modelId="{F71633FD-AE75-4037-94F6-2802A8288F46}" type="pres">
      <dgm:prSet presAssocID="{2D041605-D130-4F3C-8F92-C56B5FF838E0}" presName="node" presStyleLbl="node1" presStyleIdx="3" presStyleCnt="8">
        <dgm:presLayoutVars>
          <dgm:bulletEnabled val="1"/>
        </dgm:presLayoutVars>
      </dgm:prSet>
      <dgm:spPr/>
    </dgm:pt>
    <dgm:pt modelId="{E64DFDC1-1A65-4E48-A193-CB9C6FF99446}" type="pres">
      <dgm:prSet presAssocID="{D3E31BAA-F23C-4DC7-95DA-223EF45E08C4}" presName="sibTrans" presStyleCnt="0"/>
      <dgm:spPr/>
    </dgm:pt>
    <dgm:pt modelId="{DD7AA83D-2996-4B38-83D0-AABB9D42B005}" type="pres">
      <dgm:prSet presAssocID="{F31307D0-03F7-4A37-B0C6-A026CC190CFB}" presName="node" presStyleLbl="node1" presStyleIdx="4" presStyleCnt="8">
        <dgm:presLayoutVars>
          <dgm:bulletEnabled val="1"/>
        </dgm:presLayoutVars>
      </dgm:prSet>
      <dgm:spPr/>
    </dgm:pt>
    <dgm:pt modelId="{F5EE226D-9E12-4D6E-8027-19DBC41B0664}" type="pres">
      <dgm:prSet presAssocID="{DFEBF483-0FE4-435B-AE58-FDB9D9D20559}" presName="sibTrans" presStyleCnt="0"/>
      <dgm:spPr/>
    </dgm:pt>
    <dgm:pt modelId="{9B8AE7F2-9A3B-4822-8402-5BAB573DF024}" type="pres">
      <dgm:prSet presAssocID="{C7FB20BD-9702-4BEF-80A3-6366EC27C6E9}" presName="node" presStyleLbl="node1" presStyleIdx="5" presStyleCnt="8">
        <dgm:presLayoutVars>
          <dgm:bulletEnabled val="1"/>
        </dgm:presLayoutVars>
      </dgm:prSet>
      <dgm:spPr/>
    </dgm:pt>
    <dgm:pt modelId="{1FAA7DF8-265B-4722-922F-A228E0DBBB1B}" type="pres">
      <dgm:prSet presAssocID="{BDD5BBBC-9EAF-453F-8C7F-1035EDCA85D5}" presName="sibTrans" presStyleCnt="0"/>
      <dgm:spPr/>
    </dgm:pt>
    <dgm:pt modelId="{99D71EA2-78A4-406B-8F02-54D5D04E6055}" type="pres">
      <dgm:prSet presAssocID="{41C5015E-7E9C-46FD-83C5-3BF2EB23CFF0}" presName="node" presStyleLbl="node1" presStyleIdx="6" presStyleCnt="8">
        <dgm:presLayoutVars>
          <dgm:bulletEnabled val="1"/>
        </dgm:presLayoutVars>
      </dgm:prSet>
      <dgm:spPr/>
    </dgm:pt>
    <dgm:pt modelId="{3C520947-9F08-4177-A109-1E84E8302F09}" type="pres">
      <dgm:prSet presAssocID="{1BB76389-1976-4296-9492-FADC52DAF20B}" presName="sibTrans" presStyleCnt="0"/>
      <dgm:spPr/>
    </dgm:pt>
    <dgm:pt modelId="{C36C4966-C5AE-42FD-9120-E28F8CBDAC01}" type="pres">
      <dgm:prSet presAssocID="{CF60A534-68E2-41AF-8E10-C10D702A6B87}" presName="node" presStyleLbl="node1" presStyleIdx="7" presStyleCnt="8">
        <dgm:presLayoutVars>
          <dgm:bulletEnabled val="1"/>
        </dgm:presLayoutVars>
      </dgm:prSet>
      <dgm:spPr/>
    </dgm:pt>
  </dgm:ptLst>
  <dgm:cxnLst>
    <dgm:cxn modelId="{FA80CA08-AB6B-4BA6-B15D-CAC18571135B}" srcId="{A70A4241-EE9F-4C68-BBB9-DD3BF62CFD2C}" destId="{2D041605-D130-4F3C-8F92-C56B5FF838E0}" srcOrd="3" destOrd="0" parTransId="{A02BD9A2-1B6F-4470-BEA6-26501B67BD46}" sibTransId="{D3E31BAA-F23C-4DC7-95DA-223EF45E08C4}"/>
    <dgm:cxn modelId="{91E79A09-7F29-4A59-8488-8DD23E47CF18}" srcId="{A70A4241-EE9F-4C68-BBB9-DD3BF62CFD2C}" destId="{41C5015E-7E9C-46FD-83C5-3BF2EB23CFF0}" srcOrd="6" destOrd="0" parTransId="{4E579D27-2B44-4954-876B-F55F5448CA29}" sibTransId="{1BB76389-1976-4296-9492-FADC52DAF20B}"/>
    <dgm:cxn modelId="{2D40000C-82F6-456C-B070-A708D944BAFF}" type="presOf" srcId="{F31307D0-03F7-4A37-B0C6-A026CC190CFB}" destId="{DD7AA83D-2996-4B38-83D0-AABB9D42B005}" srcOrd="0" destOrd="0" presId="urn:microsoft.com/office/officeart/2005/8/layout/default"/>
    <dgm:cxn modelId="{94F67316-F0FD-4A53-86F5-9533193A61EF}" type="presOf" srcId="{D45006C0-BE4A-4241-836B-7474C80F7951}" destId="{67E3A498-0445-49A4-B03D-C267891E6F87}" srcOrd="0" destOrd="0" presId="urn:microsoft.com/office/officeart/2005/8/layout/default"/>
    <dgm:cxn modelId="{F5F9CD1E-3CCD-439F-BF91-64C47B887F8B}" srcId="{A70A4241-EE9F-4C68-BBB9-DD3BF62CFD2C}" destId="{CF60A534-68E2-41AF-8E10-C10D702A6B87}" srcOrd="7" destOrd="0" parTransId="{55792E72-6672-4058-A18D-54AE90932BEC}" sibTransId="{E02A8985-DF9F-4B0B-92A3-EE51AD9F9CDD}"/>
    <dgm:cxn modelId="{9242D723-DA7A-4C78-BA97-0DEE060AFBC3}" type="presOf" srcId="{2D041605-D130-4F3C-8F92-C56B5FF838E0}" destId="{F71633FD-AE75-4037-94F6-2802A8288F46}" srcOrd="0" destOrd="0" presId="urn:microsoft.com/office/officeart/2005/8/layout/default"/>
    <dgm:cxn modelId="{BFF35326-6882-4172-9C12-AF3A04DE05C0}" type="presOf" srcId="{AEDB6E59-B101-49C2-8104-C6F0200CA7AE}" destId="{A786A2EC-364D-426A-A8A5-BC191E6DA8E0}" srcOrd="0" destOrd="0" presId="urn:microsoft.com/office/officeart/2005/8/layout/default"/>
    <dgm:cxn modelId="{2B5C8926-7F0E-4BFB-8715-09D0A688035F}" type="presOf" srcId="{4532355A-FD3D-45D1-99A2-939D6C1E271B}" destId="{5B4E3E5D-A04A-4042-A7BA-C6B4BD588134}" srcOrd="0" destOrd="0" presId="urn:microsoft.com/office/officeart/2005/8/layout/default"/>
    <dgm:cxn modelId="{BE69BC28-57B8-4AF5-87E9-1E55401CBB94}" type="presOf" srcId="{41C5015E-7E9C-46FD-83C5-3BF2EB23CFF0}" destId="{99D71EA2-78A4-406B-8F02-54D5D04E6055}" srcOrd="0" destOrd="0" presId="urn:microsoft.com/office/officeart/2005/8/layout/default"/>
    <dgm:cxn modelId="{2EE7212F-94E1-4EB9-9CA1-EB4FC2F0E1D0}" type="presOf" srcId="{CF60A534-68E2-41AF-8E10-C10D702A6B87}" destId="{C36C4966-C5AE-42FD-9120-E28F8CBDAC01}" srcOrd="0" destOrd="0" presId="urn:microsoft.com/office/officeart/2005/8/layout/default"/>
    <dgm:cxn modelId="{BAA70A3C-6637-450C-AEC1-1D5B139FF02E}" srcId="{A70A4241-EE9F-4C68-BBB9-DD3BF62CFD2C}" destId="{F31307D0-03F7-4A37-B0C6-A026CC190CFB}" srcOrd="4" destOrd="0" parTransId="{28471EBB-6EB2-4014-B057-BFF9D5D16453}" sibTransId="{DFEBF483-0FE4-435B-AE58-FDB9D9D20559}"/>
    <dgm:cxn modelId="{D291A368-2EF9-4D4B-935A-B8C29417FC45}" srcId="{A70A4241-EE9F-4C68-BBB9-DD3BF62CFD2C}" destId="{C7FB20BD-9702-4BEF-80A3-6366EC27C6E9}" srcOrd="5" destOrd="0" parTransId="{CA85A494-AD9E-4607-8B9B-DEE5E1467F14}" sibTransId="{BDD5BBBC-9EAF-453F-8C7F-1035EDCA85D5}"/>
    <dgm:cxn modelId="{655F9657-ADEC-40AD-80F0-BD230721A6D3}" srcId="{A70A4241-EE9F-4C68-BBB9-DD3BF62CFD2C}" destId="{4532355A-FD3D-45D1-99A2-939D6C1E271B}" srcOrd="1" destOrd="0" parTransId="{5F3BEC9A-C51F-4A37-B9B0-3D1C45F15E8E}" sibTransId="{5933EFDC-CC22-45F0-A57B-0EC1BA4CC163}"/>
    <dgm:cxn modelId="{92E44F9A-8DB3-4B02-8615-AC9BE0BF488B}" srcId="{A70A4241-EE9F-4C68-BBB9-DD3BF62CFD2C}" destId="{AEDB6E59-B101-49C2-8104-C6F0200CA7AE}" srcOrd="2" destOrd="0" parTransId="{E0323F69-0AC3-4C36-A2F3-D10644DAC5CC}" sibTransId="{40D4923C-4700-430D-9C5E-DB590515462E}"/>
    <dgm:cxn modelId="{2A9D03A5-4247-442E-8B69-8BEB92FA9BF9}" srcId="{A70A4241-EE9F-4C68-BBB9-DD3BF62CFD2C}" destId="{D45006C0-BE4A-4241-836B-7474C80F7951}" srcOrd="0" destOrd="0" parTransId="{9F731C56-B47A-42D6-8EA0-DBB0B42F3FFC}" sibTransId="{02DAEB8F-FC83-4FE7-81E4-1B4837765E26}"/>
    <dgm:cxn modelId="{E041D5C2-E894-4FFA-9189-48F74AC97221}" type="presOf" srcId="{C7FB20BD-9702-4BEF-80A3-6366EC27C6E9}" destId="{9B8AE7F2-9A3B-4822-8402-5BAB573DF024}" srcOrd="0" destOrd="0" presId="urn:microsoft.com/office/officeart/2005/8/layout/default"/>
    <dgm:cxn modelId="{C83F6AD5-B0A1-4F3C-825A-6CAA99E2443A}" type="presOf" srcId="{A70A4241-EE9F-4C68-BBB9-DD3BF62CFD2C}" destId="{0E8F2440-72A2-4149-94E8-878B08D8CB88}" srcOrd="0" destOrd="0" presId="urn:microsoft.com/office/officeart/2005/8/layout/default"/>
    <dgm:cxn modelId="{6687DB64-9E3E-4B35-BDE9-E1AB1A6438E8}" type="presParOf" srcId="{0E8F2440-72A2-4149-94E8-878B08D8CB88}" destId="{67E3A498-0445-49A4-B03D-C267891E6F87}" srcOrd="0" destOrd="0" presId="urn:microsoft.com/office/officeart/2005/8/layout/default"/>
    <dgm:cxn modelId="{574D5715-4F1F-4798-9DD0-D1AE0681342B}" type="presParOf" srcId="{0E8F2440-72A2-4149-94E8-878B08D8CB88}" destId="{F7D1E235-E20D-4B65-959F-1F8D5F22C3CE}" srcOrd="1" destOrd="0" presId="urn:microsoft.com/office/officeart/2005/8/layout/default"/>
    <dgm:cxn modelId="{85EE25A2-6E00-4E46-AAC1-A1BE993D61C8}" type="presParOf" srcId="{0E8F2440-72A2-4149-94E8-878B08D8CB88}" destId="{5B4E3E5D-A04A-4042-A7BA-C6B4BD588134}" srcOrd="2" destOrd="0" presId="urn:microsoft.com/office/officeart/2005/8/layout/default"/>
    <dgm:cxn modelId="{FD8311A5-EDF3-416C-9B99-981E050A50B9}" type="presParOf" srcId="{0E8F2440-72A2-4149-94E8-878B08D8CB88}" destId="{817AE9D2-C666-4449-9BB4-67827318FDB6}" srcOrd="3" destOrd="0" presId="urn:microsoft.com/office/officeart/2005/8/layout/default"/>
    <dgm:cxn modelId="{887EDE67-178E-4BC0-9A48-09F5EBD7D318}" type="presParOf" srcId="{0E8F2440-72A2-4149-94E8-878B08D8CB88}" destId="{A786A2EC-364D-426A-A8A5-BC191E6DA8E0}" srcOrd="4" destOrd="0" presId="urn:microsoft.com/office/officeart/2005/8/layout/default"/>
    <dgm:cxn modelId="{CBC794F4-0836-4BB2-AD5B-F4670389E21D}" type="presParOf" srcId="{0E8F2440-72A2-4149-94E8-878B08D8CB88}" destId="{D789DC60-1127-40E1-9B2F-6D7B6167A55F}" srcOrd="5" destOrd="0" presId="urn:microsoft.com/office/officeart/2005/8/layout/default"/>
    <dgm:cxn modelId="{500C4695-099B-4E62-B997-E1D8D508D09A}" type="presParOf" srcId="{0E8F2440-72A2-4149-94E8-878B08D8CB88}" destId="{F71633FD-AE75-4037-94F6-2802A8288F46}" srcOrd="6" destOrd="0" presId="urn:microsoft.com/office/officeart/2005/8/layout/default"/>
    <dgm:cxn modelId="{F717C942-ED82-4AF5-A7B5-419416A16F6E}" type="presParOf" srcId="{0E8F2440-72A2-4149-94E8-878B08D8CB88}" destId="{E64DFDC1-1A65-4E48-A193-CB9C6FF99446}" srcOrd="7" destOrd="0" presId="urn:microsoft.com/office/officeart/2005/8/layout/default"/>
    <dgm:cxn modelId="{7AEB0756-10D9-4721-B5C9-48C064E30D1E}" type="presParOf" srcId="{0E8F2440-72A2-4149-94E8-878B08D8CB88}" destId="{DD7AA83D-2996-4B38-83D0-AABB9D42B005}" srcOrd="8" destOrd="0" presId="urn:microsoft.com/office/officeart/2005/8/layout/default"/>
    <dgm:cxn modelId="{A664553C-2AB3-45EA-8D0E-4D6E18D2A729}" type="presParOf" srcId="{0E8F2440-72A2-4149-94E8-878B08D8CB88}" destId="{F5EE226D-9E12-4D6E-8027-19DBC41B0664}" srcOrd="9" destOrd="0" presId="urn:microsoft.com/office/officeart/2005/8/layout/default"/>
    <dgm:cxn modelId="{00C2ABB6-D7F8-40ED-8E5A-E9F313B898F4}" type="presParOf" srcId="{0E8F2440-72A2-4149-94E8-878B08D8CB88}" destId="{9B8AE7F2-9A3B-4822-8402-5BAB573DF024}" srcOrd="10" destOrd="0" presId="urn:microsoft.com/office/officeart/2005/8/layout/default"/>
    <dgm:cxn modelId="{EAEA0C37-80A3-44FE-A64F-E5BFD797286E}" type="presParOf" srcId="{0E8F2440-72A2-4149-94E8-878B08D8CB88}" destId="{1FAA7DF8-265B-4722-922F-A228E0DBBB1B}" srcOrd="11" destOrd="0" presId="urn:microsoft.com/office/officeart/2005/8/layout/default"/>
    <dgm:cxn modelId="{96EAD907-0264-445F-AD8C-B2159B7631A1}" type="presParOf" srcId="{0E8F2440-72A2-4149-94E8-878B08D8CB88}" destId="{99D71EA2-78A4-406B-8F02-54D5D04E6055}" srcOrd="12" destOrd="0" presId="urn:microsoft.com/office/officeart/2005/8/layout/default"/>
    <dgm:cxn modelId="{49D39A26-04C6-41BC-8B81-46D85A21661A}" type="presParOf" srcId="{0E8F2440-72A2-4149-94E8-878B08D8CB88}" destId="{3C520947-9F08-4177-A109-1E84E8302F09}" srcOrd="13" destOrd="0" presId="urn:microsoft.com/office/officeart/2005/8/layout/default"/>
    <dgm:cxn modelId="{205652DB-BC8F-4139-A2B1-791A7C88D7D9}" type="presParOf" srcId="{0E8F2440-72A2-4149-94E8-878B08D8CB88}" destId="{C36C4966-C5AE-42FD-9120-E28F8CBDAC01}" srcOrd="14" destOrd="0" presId="urn:microsoft.com/office/officeart/2005/8/layout/defaul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3A498-0445-49A4-B03D-C267891E6F87}">
      <dsp:nvSpPr>
        <dsp:cNvPr id="0" name=""/>
        <dsp:cNvSpPr/>
      </dsp:nvSpPr>
      <dsp:spPr>
        <a:xfrm>
          <a:off x="814506"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00" b="1"/>
          </a:pPr>
          <a:r>
            <a:rPr lang="pt-PT" kern="1200" noProof="0" dirty="0"/>
            <a:t>Introdução: A importância dos Quadros de Qualificações</a:t>
          </a:r>
          <a:endParaRPr lang="pt-PT" sz="1600" kern="1200" noProof="0" dirty="0"/>
        </a:p>
      </dsp:txBody>
      <dsp:txXfrm>
        <a:off x="814506" y="1216"/>
        <a:ext cx="2002208" cy="1201325"/>
      </dsp:txXfrm>
    </dsp:sp>
    <dsp:sp modelId="{5B4E3E5D-A04A-4042-A7BA-C6B4BD588134}">
      <dsp:nvSpPr>
        <dsp:cNvPr id="0" name=""/>
        <dsp:cNvSpPr/>
      </dsp:nvSpPr>
      <dsp:spPr>
        <a:xfrm>
          <a:off x="3016935"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00" b="1"/>
          </a:pPr>
          <a:r>
            <a:rPr lang="pt-PT" kern="1200" noProof="0" dirty="0"/>
            <a:t>Princípios e processos gerais</a:t>
          </a:r>
          <a:endParaRPr lang="pt-PT" sz="1600" kern="1200" noProof="0" dirty="0"/>
        </a:p>
      </dsp:txBody>
      <dsp:txXfrm>
        <a:off x="3016935" y="1216"/>
        <a:ext cx="2002208" cy="1201325"/>
      </dsp:txXfrm>
    </dsp:sp>
    <dsp:sp modelId="{A786A2EC-364D-426A-A8A5-BC191E6DA8E0}">
      <dsp:nvSpPr>
        <dsp:cNvPr id="0" name=""/>
        <dsp:cNvSpPr/>
      </dsp:nvSpPr>
      <dsp:spPr>
        <a:xfrm>
          <a:off x="5219365"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sz="1600"/>
          </a:pPr>
          <a:r>
            <a:rPr lang="pt-PT" sz="1600" kern="1200" noProof="0" dirty="0"/>
            <a:t>Diagrama do Sistema Educativo das </a:t>
          </a:r>
          <a:r>
            <a:rPr lang="pt-PT" sz="1600" b="1" kern="1200" noProof="0" dirty="0"/>
            <a:t>Seicheles</a:t>
          </a:r>
        </a:p>
      </dsp:txBody>
      <dsp:txXfrm>
        <a:off x="5219365" y="1216"/>
        <a:ext cx="2002208" cy="1201325"/>
      </dsp:txXfrm>
    </dsp:sp>
    <dsp:sp modelId="{F71633FD-AE75-4037-94F6-2802A8288F46}">
      <dsp:nvSpPr>
        <dsp:cNvPr id="0" name=""/>
        <dsp:cNvSpPr/>
      </dsp:nvSpPr>
      <dsp:spPr>
        <a:xfrm>
          <a:off x="7421794"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00" b="1"/>
          </a:pPr>
          <a:r>
            <a:rPr lang="pt-PT" kern="1200" noProof="0" dirty="0"/>
            <a:t>Processo de referenciação do SNQF ao ACQF</a:t>
          </a:r>
          <a:endParaRPr lang="pt-PT" sz="1600" kern="1200" noProof="0" dirty="0"/>
        </a:p>
      </dsp:txBody>
      <dsp:txXfrm>
        <a:off x="7421794" y="1216"/>
        <a:ext cx="2002208" cy="1201325"/>
      </dsp:txXfrm>
    </dsp:sp>
    <dsp:sp modelId="{DD7AA83D-2996-4B38-83D0-AABB9D42B005}">
      <dsp:nvSpPr>
        <dsp:cNvPr id="0" name=""/>
        <dsp:cNvSpPr/>
      </dsp:nvSpPr>
      <dsp:spPr>
        <a:xfrm>
          <a:off x="814506"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00" b="1"/>
          </a:pPr>
          <a:r>
            <a:rPr lang="pt-PT" kern="1200" noProof="0" dirty="0"/>
            <a:t>Resultados da viagem de referência da SQA</a:t>
          </a:r>
          <a:endParaRPr lang="pt-PT" sz="1600" kern="1200" noProof="0" dirty="0"/>
        </a:p>
      </dsp:txBody>
      <dsp:txXfrm>
        <a:off x="814506" y="1402762"/>
        <a:ext cx="2002208" cy="1201325"/>
      </dsp:txXfrm>
    </dsp:sp>
    <dsp:sp modelId="{9B8AE7F2-9A3B-4822-8402-5BAB573DF024}">
      <dsp:nvSpPr>
        <dsp:cNvPr id="0" name=""/>
        <dsp:cNvSpPr/>
      </dsp:nvSpPr>
      <dsp:spPr>
        <a:xfrm>
          <a:off x="3016935"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a:pPr>
          <a:r>
            <a:rPr lang="pt-PT" sz="1400" b="1" kern="1200" noProof="0" dirty="0"/>
            <a:t>Mapa de comparação de nível SNQF a nível ACQF</a:t>
          </a:r>
        </a:p>
      </dsp:txBody>
      <dsp:txXfrm>
        <a:off x="3016935" y="1402762"/>
        <a:ext cx="2002208" cy="1201325"/>
      </dsp:txXfrm>
    </dsp:sp>
    <dsp:sp modelId="{99D71EA2-78A4-406B-8F02-54D5D04E6055}">
      <dsp:nvSpPr>
        <dsp:cNvPr id="0" name=""/>
        <dsp:cNvSpPr/>
      </dsp:nvSpPr>
      <dsp:spPr>
        <a:xfrm>
          <a:off x="5219365"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00"/>
          </a:pPr>
          <a:r>
            <a:rPr lang="pt-PT" b="1" kern="1200" noProof="0" dirty="0"/>
            <a:t>Questões a tratar</a:t>
          </a:r>
          <a:endParaRPr lang="pt-PT" sz="1600" b="1" kern="1200" noProof="0" dirty="0"/>
        </a:p>
      </dsp:txBody>
      <dsp:txXfrm>
        <a:off x="5219365" y="1402762"/>
        <a:ext cx="2002208" cy="1201325"/>
      </dsp:txXfrm>
    </dsp:sp>
    <dsp:sp modelId="{C36C4966-C5AE-42FD-9120-E28F8CBDAC01}">
      <dsp:nvSpPr>
        <dsp:cNvPr id="0" name=""/>
        <dsp:cNvSpPr/>
      </dsp:nvSpPr>
      <dsp:spPr>
        <a:xfrm>
          <a:off x="7421794"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00" b="1"/>
          </a:pPr>
          <a:r>
            <a:rPr lang="pt-PT" kern="1200" noProof="0" dirty="0"/>
            <a:t>Progresso do SNQF na referenciação do ACQF</a:t>
          </a:r>
          <a:endParaRPr lang="pt-PT" sz="1600" kern="1200" noProof="0" dirty="0"/>
        </a:p>
      </dsp:txBody>
      <dsp:txXfrm>
        <a:off x="7421794" y="1402762"/>
        <a:ext cx="2002208" cy="12013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DF988-5CAB-432B-8D0B-D8C3E059D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E356AA-AEFC-428A-8BD0-AA2D3C591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7DEA4-367D-4080-83F2-8D3D2CA6B32A}" type="datetimeFigureOut">
              <a:rPr lang="en-US" smtClean="0"/>
              <a:t>7/29/2025</a:t>
            </a:fld>
            <a:endParaRPr lang="en-US" dirty="0"/>
          </a:p>
        </p:txBody>
      </p:sp>
      <p:sp>
        <p:nvSpPr>
          <p:cNvPr id="4" name="Footer Placeholder 3">
            <a:extLst>
              <a:ext uri="{FF2B5EF4-FFF2-40B4-BE49-F238E27FC236}">
                <a16:creationId xmlns:a16="http://schemas.microsoft.com/office/drawing/2014/main" id="{E4865BBC-F712-4550-A53A-E3704893E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944CF1-DDB6-4D6E-8031-215AE9043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8541-035C-4B65-9610-76D15F8AC213}" type="slidenum">
              <a:rPr lang="en-US" smtClean="0"/>
              <a:t>‹nº›</a:t>
            </a:fld>
            <a:endParaRPr lang="en-US" dirty="0"/>
          </a:p>
        </p:txBody>
      </p:sp>
    </p:spTree>
    <p:extLst>
      <p:ext uri="{BB962C8B-B14F-4D97-AF65-F5344CB8AC3E}">
        <p14:creationId xmlns:p14="http://schemas.microsoft.com/office/powerpoint/2010/main" val="41955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2F70E602-17AB-462D-97EB-415C7E6D4A8D}"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Clique para editar os estilos de texto mestre</a:t>
            </a:r>
          </a:p>
          <a:p>
            <a:pPr lvl="1"/>
            <a:r>
              <a:t>Segundo nível</a:t>
            </a:r>
          </a:p>
          <a:p>
            <a:pPr lvl="2"/>
            <a:r>
              <a:t>Terceiro nível</a:t>
            </a:r>
          </a:p>
          <a:p>
            <a:pPr lvl="3"/>
            <a:r>
              <a:t>Quarto nível</a:t>
            </a:r>
          </a:p>
          <a:p>
            <a:pPr lvl="4"/>
            <a:r>
              <a:t>Quinto nível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0B9CF3A1-9863-43A3-B39B-8E6FEFD6E20B}" type="slidenum">
              <a:rPr lang="en-US" smtClean="0"/>
              <a:t>‹nº›</a:t>
            </a:fld>
            <a:endParaRPr lang="en-US"/>
          </a:p>
        </p:txBody>
      </p:sp>
    </p:spTree>
    <p:extLst>
      <p:ext uri="{BB962C8B-B14F-4D97-AF65-F5344CB8AC3E}">
        <p14:creationId xmlns:p14="http://schemas.microsoft.com/office/powerpoint/2010/main" val="584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B9CF3A1-9863-43A3-B39B-8E6FEFD6E20B}" type="slidenum">
              <a:rPr lang="en-US" smtClean="0"/>
              <a:t>1</a:t>
            </a:fld>
            <a:endParaRPr lang="en-US"/>
          </a:p>
        </p:txBody>
      </p:sp>
    </p:spTree>
    <p:extLst>
      <p:ext uri="{BB962C8B-B14F-4D97-AF65-F5344CB8AC3E}">
        <p14:creationId xmlns:p14="http://schemas.microsoft.com/office/powerpoint/2010/main" val="197894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10</a:t>
            </a:fld>
            <a:endParaRPr lang="en-US"/>
          </a:p>
        </p:txBody>
      </p:sp>
    </p:spTree>
    <p:extLst>
      <p:ext uri="{BB962C8B-B14F-4D97-AF65-F5344CB8AC3E}">
        <p14:creationId xmlns:p14="http://schemas.microsoft.com/office/powerpoint/2010/main" val="351492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11</a:t>
            </a:fld>
            <a:endParaRPr lang="en-US"/>
          </a:p>
        </p:txBody>
      </p:sp>
    </p:spTree>
    <p:extLst>
      <p:ext uri="{BB962C8B-B14F-4D97-AF65-F5344CB8AC3E}">
        <p14:creationId xmlns:p14="http://schemas.microsoft.com/office/powerpoint/2010/main" val="19915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12</a:t>
            </a:fld>
            <a:endParaRPr lang="en-US"/>
          </a:p>
        </p:txBody>
      </p:sp>
    </p:spTree>
    <p:extLst>
      <p:ext uri="{BB962C8B-B14F-4D97-AF65-F5344CB8AC3E}">
        <p14:creationId xmlns:p14="http://schemas.microsoft.com/office/powerpoint/2010/main" val="324204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effectLst/>
              </a:defRPr>
            </a:pPr>
            <a:r>
              <a:rPr b="1"/>
              <a:t>Ausência de um sistema centralizado de gestão da informação</a:t>
            </a:r>
            <a:br>
              <a:rPr b="1"/>
            </a:br>
            <a:r>
              <a:t>o que limita o acompanhamento, o planeamento e a tomada de decisões com base em</a:t>
            </a:r>
            <a:r>
              <a:rPr b="1"/>
              <a:t> </a:t>
            </a:r>
            <a:r>
              <a:t>dados concretos. Precisamos dela para apoiar a transparência, a rastreabilidade e a supervisão estratégica, especialmente num mundo cada vez mais digitalizado e em rápida evolução.</a:t>
            </a:r>
            <a:endParaRPr sz="1200" kern="1200">
              <a:solidFill>
                <a:schemeClr val="tx1"/>
              </a:solidFill>
              <a:effectLst/>
              <a:latin typeface="+mn-lt"/>
              <a:ea typeface="+mn-ea"/>
              <a:cs typeface="+mn-cs"/>
            </a:endParaRPr>
          </a:p>
          <a:p>
            <a:pPr lvl="0">
              <a:defRPr>
                <a:effectLst/>
              </a:defRPr>
            </a:pPr>
            <a:r>
              <a:rPr b="1"/>
              <a:t>Mecanismos internos de garantia da qualidade deficientes</a:t>
            </a:r>
            <a:br>
              <a:rPr b="1"/>
            </a:br>
            <a:r>
              <a:t>Estão a ser realizados processos internos de autoavaliação no âmbito do SQA, mas estes não estão adequadamente estruturados ou documentados. Temos de trabalhar numa política ou num quadro formal de garantia interna da qualidade (GQ).</a:t>
            </a:r>
            <a:endParaRPr sz="1200" kern="1200">
              <a:solidFill>
                <a:schemeClr val="tx1"/>
              </a:solidFill>
              <a:effectLst/>
              <a:latin typeface="+mn-lt"/>
              <a:ea typeface="+mn-ea"/>
              <a:cs typeface="+mn-cs"/>
            </a:endParaRPr>
          </a:p>
          <a:p>
            <a:pPr lvl="0">
              <a:defRPr b="1">
                <a:effectLst/>
              </a:defRPr>
            </a:pPr>
            <a:r>
              <a:t>Necessidade de revisão externa</a:t>
            </a:r>
            <a:endParaRPr sz="1200" kern="1200">
              <a:solidFill>
                <a:schemeClr val="tx1"/>
              </a:solidFill>
              <a:effectLst/>
              <a:latin typeface="+mn-lt"/>
              <a:ea typeface="+mn-ea"/>
              <a:cs typeface="+mn-cs"/>
            </a:endParaRPr>
          </a:p>
          <a:p>
            <a:pPr>
              <a:defRPr>
                <a:effectLst/>
              </a:defRPr>
            </a:pPr>
            <a:r>
              <a:t>A avaliação da qualidade do SQA deve ser sujeita a uma revisão externa periódica por organismos de avaliação da qualidade regionais, continentais ou internacionais, mas, devido a várias razões, principalmente relacionadas com a falta de recursos, ainda não foi capaz de o fazer.</a:t>
            </a:r>
            <a:endParaRPr sz="1200" kern="1200">
              <a:solidFill>
                <a:schemeClr val="tx1"/>
              </a:solidFill>
              <a:effectLst/>
              <a:latin typeface="+mn-lt"/>
              <a:ea typeface="+mn-ea"/>
              <a:cs typeface="+mn-cs"/>
            </a:endParaRPr>
          </a:p>
          <a:p>
            <a:pPr>
              <a:defRPr>
                <a:effectLst/>
              </a:defRPr>
            </a:pPr>
            <a:r>
              <a:rPr b="1"/>
              <a:t>Participação inadequada das partes interessadas na conceção das qualificações</a:t>
            </a:r>
            <a:br>
              <a:rPr b="1"/>
            </a:br>
            <a:r>
              <a:t>O desenvolvimento de qualificações e normas exige uma colaboração mais forte com a indústria, os conselhos profissionais e outras partes interessadas, a fim de assegurar que as qualificações refletem as competências do mundo real e as necessidades da mão de obra.</a:t>
            </a:r>
            <a:endParaRPr sz="1200" kern="1200">
              <a:solidFill>
                <a:schemeClr val="tx1"/>
              </a:solidFill>
              <a:effectLst/>
              <a:latin typeface="+mn-lt"/>
              <a:ea typeface="+mn-ea"/>
              <a:cs typeface="+mn-cs"/>
            </a:endParaRPr>
          </a:p>
          <a:p>
            <a:pPr lvl="0">
              <a:defRPr>
                <a:effectLst/>
              </a:defRPr>
            </a:pPr>
            <a:r>
              <a:rPr b="1"/>
              <a:t>Definição e âmbito dos três domínios de aprendizagem do QSNQ </a:t>
            </a:r>
            <a:br>
              <a:rPr b="1"/>
            </a:br>
            <a:r>
              <a:t>Mencionei isto quando estava a falar da comparação estrutural do SNQF com o ACQF. O SQA agora precisa definir os domínios de aprendizagem do SNQF, bem como fornecer detalhes do escopo de cada um.</a:t>
            </a:r>
            <a:endParaRPr sz="1200" kern="1200">
              <a:solidFill>
                <a:schemeClr val="tx1"/>
              </a:solidFill>
              <a:effectLst/>
              <a:latin typeface="+mn-lt"/>
              <a:ea typeface="+mn-ea"/>
              <a:cs typeface="+mn-cs"/>
            </a:endParaRPr>
          </a:p>
          <a:p>
            <a:pPr>
              <a:defRPr>
                <a:effectLst/>
              </a:defRPr>
            </a:pPr>
            <a:r>
              <a:rPr b="1"/>
              <a:t>Falta de dados sistemáticos sobre a eficácia das qualificações</a:t>
            </a:r>
            <a:br>
              <a:rPr b="1"/>
            </a:br>
            <a:r>
              <a:t>Não existe um mecanismo estabelecido para recolher e analisar dados sobre a qualidade e o impacto das qualificações para os aprendentes, os empregadores e a sociedade. Existe um inquérito ao destino, mas as informações recolhidas não são partilhadas e a forma como o inquérito é realizado também não é bem conhecida. Estes dados são vitais para assegurar a responsabilização, orientar as reformas e reforçar a confiança no sistema nacional de qualificações.</a:t>
            </a:r>
          </a:p>
        </p:txBody>
      </p:sp>
      <p:sp>
        <p:nvSpPr>
          <p:cNvPr id="4" name="Slide Number Placeholder 3"/>
          <p:cNvSpPr>
            <a:spLocks noGrp="1"/>
          </p:cNvSpPr>
          <p:nvPr>
            <p:ph type="sldNum" sz="quarter" idx="10"/>
          </p:nvPr>
        </p:nvSpPr>
        <p:spPr/>
        <p:txBody>
          <a:bodyPr/>
          <a:lstStyle/>
          <a:p>
            <a:fld id="{0B9CF3A1-9863-43A3-B39B-8E6FEFD6E20B}" type="slidenum">
              <a:rPr lang="en-US" smtClean="0"/>
              <a:t>13</a:t>
            </a:fld>
            <a:endParaRPr lang="en-US"/>
          </a:p>
        </p:txBody>
      </p:sp>
    </p:spTree>
    <p:extLst>
      <p:ext uri="{BB962C8B-B14F-4D97-AF65-F5344CB8AC3E}">
        <p14:creationId xmlns:p14="http://schemas.microsoft.com/office/powerpoint/2010/main" val="403957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14</a:t>
            </a:fld>
            <a:endParaRPr lang="en-US"/>
          </a:p>
        </p:txBody>
      </p:sp>
    </p:spTree>
    <p:extLst>
      <p:ext uri="{BB962C8B-B14F-4D97-AF65-F5344CB8AC3E}">
        <p14:creationId xmlns:p14="http://schemas.microsoft.com/office/powerpoint/2010/main" val="6973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B9CF3A1-9863-43A3-B39B-8E6FEFD6E20B}" type="slidenum">
              <a:rPr lang="en-US" smtClean="0"/>
              <a:t>15</a:t>
            </a:fld>
            <a:endParaRPr lang="en-US"/>
          </a:p>
        </p:txBody>
      </p:sp>
    </p:spTree>
    <p:extLst>
      <p:ext uri="{BB962C8B-B14F-4D97-AF65-F5344CB8AC3E}">
        <p14:creationId xmlns:p14="http://schemas.microsoft.com/office/powerpoint/2010/main" val="57871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B9CF3A1-9863-43A3-B39B-8E6FEFD6E20B}" type="slidenum">
              <a:rPr lang="en-US" smtClean="0"/>
              <a:t>2</a:t>
            </a:fld>
            <a:endParaRPr lang="en-US"/>
          </a:p>
        </p:txBody>
      </p:sp>
    </p:spTree>
    <p:extLst>
      <p:ext uri="{BB962C8B-B14F-4D97-AF65-F5344CB8AC3E}">
        <p14:creationId xmlns:p14="http://schemas.microsoft.com/office/powerpoint/2010/main" val="31263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B9CF3A1-9863-43A3-B39B-8E6FEFD6E20B}" type="slidenum">
              <a:rPr lang="en-US" smtClean="0"/>
              <a:t>3</a:t>
            </a:fld>
            <a:endParaRPr lang="en-US"/>
          </a:p>
        </p:txBody>
      </p:sp>
    </p:spTree>
    <p:extLst>
      <p:ext uri="{BB962C8B-B14F-4D97-AF65-F5344CB8AC3E}">
        <p14:creationId xmlns:p14="http://schemas.microsoft.com/office/powerpoint/2010/main" val="320821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B9CF3A1-9863-43A3-B39B-8E6FEFD6E20B}" type="slidenum">
              <a:rPr lang="en-US" smtClean="0"/>
              <a:t>4</a:t>
            </a:fld>
            <a:endParaRPr lang="en-US"/>
          </a:p>
        </p:txBody>
      </p:sp>
    </p:spTree>
    <p:extLst>
      <p:ext uri="{BB962C8B-B14F-4D97-AF65-F5344CB8AC3E}">
        <p14:creationId xmlns:p14="http://schemas.microsoft.com/office/powerpoint/2010/main" val="309277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B9CF3A1-9863-43A3-B39B-8E6FEFD6E20B}" type="slidenum">
              <a:rPr lang="en-US" smtClean="0"/>
              <a:t>5</a:t>
            </a:fld>
            <a:endParaRPr lang="en-US"/>
          </a:p>
        </p:txBody>
      </p:sp>
    </p:spTree>
    <p:extLst>
      <p:ext uri="{BB962C8B-B14F-4D97-AF65-F5344CB8AC3E}">
        <p14:creationId xmlns:p14="http://schemas.microsoft.com/office/powerpoint/2010/main" val="307512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b="1">
                <a:effectLst/>
              </a:defRPr>
            </a:pPr>
            <a:r>
              <a:rPr dirty="0"/>
              <a:t>O </a:t>
            </a:r>
            <a:r>
              <a:rPr dirty="0" err="1"/>
              <a:t>processo</a:t>
            </a:r>
            <a:r>
              <a:rPr dirty="0"/>
              <a:t> de </a:t>
            </a:r>
            <a:r>
              <a:rPr dirty="0" err="1"/>
              <a:t>referenciação</a:t>
            </a:r>
            <a:r>
              <a:rPr dirty="0"/>
              <a:t> do SNQF </a:t>
            </a:r>
            <a:r>
              <a:rPr dirty="0" err="1"/>
              <a:t>ao</a:t>
            </a:r>
            <a:r>
              <a:rPr dirty="0"/>
              <a:t> ACQF</a:t>
            </a:r>
            <a:endParaRPr sz="1200" kern="1200" dirty="0">
              <a:solidFill>
                <a:schemeClr val="tx1"/>
              </a:solidFill>
              <a:effectLst/>
              <a:latin typeface="+mn-lt"/>
              <a:ea typeface="+mn-ea"/>
              <a:cs typeface="+mn-cs"/>
            </a:endParaRPr>
          </a:p>
          <a:p>
            <a:pPr>
              <a:defRPr>
                <a:effectLst/>
              </a:defRPr>
            </a:pPr>
            <a:r>
              <a:rPr dirty="0"/>
              <a:t> </a:t>
            </a:r>
          </a:p>
          <a:p>
            <a:pPr>
              <a:defRPr>
                <a:effectLst/>
              </a:defRPr>
            </a:pPr>
            <a:r>
              <a:rPr dirty="0"/>
              <a:t>Primeiro, </a:t>
            </a:r>
            <a:r>
              <a:rPr dirty="0" err="1"/>
              <a:t>criámos</a:t>
            </a:r>
            <a:r>
              <a:rPr dirty="0"/>
              <a:t> a </a:t>
            </a:r>
            <a:r>
              <a:rPr dirty="0" err="1"/>
              <a:t>equipa</a:t>
            </a:r>
            <a:r>
              <a:rPr dirty="0"/>
              <a:t> </a:t>
            </a:r>
            <a:r>
              <a:rPr dirty="0" err="1"/>
              <a:t>nacional</a:t>
            </a:r>
            <a:r>
              <a:rPr dirty="0"/>
              <a:t> de </a:t>
            </a:r>
            <a:r>
              <a:rPr dirty="0" err="1"/>
              <a:t>referenciação</a:t>
            </a:r>
            <a:r>
              <a:rPr dirty="0"/>
              <a:t>.</a:t>
            </a:r>
          </a:p>
          <a:p>
            <a:pPr>
              <a:defRPr>
                <a:effectLst/>
              </a:defRPr>
            </a:pPr>
            <a:r>
              <a:rPr dirty="0"/>
              <a:t>No </a:t>
            </a:r>
            <a:r>
              <a:rPr dirty="0" err="1"/>
              <a:t>caso</a:t>
            </a:r>
            <a:r>
              <a:rPr dirty="0"/>
              <a:t> das </a:t>
            </a:r>
            <a:r>
              <a:rPr dirty="0" err="1"/>
              <a:t>Seicheles</a:t>
            </a:r>
            <a:r>
              <a:rPr dirty="0"/>
              <a:t>, a </a:t>
            </a:r>
            <a:r>
              <a:rPr dirty="0" err="1"/>
              <a:t>equipa</a:t>
            </a:r>
            <a:r>
              <a:rPr dirty="0"/>
              <a:t> </a:t>
            </a:r>
            <a:r>
              <a:rPr dirty="0" err="1"/>
              <a:t>nacional</a:t>
            </a:r>
            <a:r>
              <a:rPr dirty="0"/>
              <a:t> de </a:t>
            </a:r>
            <a:r>
              <a:rPr dirty="0" err="1"/>
              <a:t>referenciação</a:t>
            </a:r>
            <a:r>
              <a:rPr dirty="0"/>
              <a:t> é </a:t>
            </a:r>
            <a:r>
              <a:rPr dirty="0" err="1"/>
              <a:t>composta</a:t>
            </a:r>
            <a:r>
              <a:rPr dirty="0"/>
              <a:t> pelo </a:t>
            </a:r>
            <a:r>
              <a:rPr dirty="0" err="1"/>
              <a:t>diretor</a:t>
            </a:r>
            <a:r>
              <a:rPr dirty="0"/>
              <a:t> </a:t>
            </a:r>
            <a:r>
              <a:rPr dirty="0" err="1"/>
              <a:t>executivo</a:t>
            </a:r>
            <a:r>
              <a:rPr dirty="0"/>
              <a:t> da SQA e </a:t>
            </a:r>
            <a:r>
              <a:rPr dirty="0" err="1"/>
              <a:t>por</a:t>
            </a:r>
            <a:r>
              <a:rPr dirty="0"/>
              <a:t> </a:t>
            </a:r>
            <a:r>
              <a:rPr dirty="0" err="1"/>
              <a:t>três</a:t>
            </a:r>
            <a:r>
              <a:rPr dirty="0"/>
              <a:t> </a:t>
            </a:r>
            <a:r>
              <a:rPr dirty="0" err="1"/>
              <a:t>diretores</a:t>
            </a:r>
            <a:r>
              <a:rPr dirty="0"/>
              <a:t> </a:t>
            </a:r>
            <a:r>
              <a:rPr dirty="0" err="1"/>
              <a:t>principais</a:t>
            </a:r>
            <a:r>
              <a:rPr dirty="0"/>
              <a:t> da SQA.</a:t>
            </a:r>
          </a:p>
          <a:p>
            <a:pPr>
              <a:defRPr>
                <a:effectLst/>
              </a:defRPr>
            </a:pPr>
            <a:r>
              <a:rPr dirty="0"/>
              <a:t> </a:t>
            </a:r>
          </a:p>
          <a:p>
            <a:pPr>
              <a:defRPr>
                <a:effectLst/>
              </a:defRPr>
            </a:pPr>
            <a:r>
              <a:rPr dirty="0"/>
              <a:t>O Tribunal </a:t>
            </a:r>
            <a:r>
              <a:rPr dirty="0" err="1"/>
              <a:t>bloqueou</a:t>
            </a:r>
            <a:r>
              <a:rPr dirty="0"/>
              <a:t> </a:t>
            </a:r>
            <a:r>
              <a:rPr dirty="0" err="1"/>
              <a:t>os</a:t>
            </a:r>
            <a:r>
              <a:rPr dirty="0"/>
              <a:t> </a:t>
            </a:r>
            <a:r>
              <a:rPr dirty="0" err="1"/>
              <a:t>horários</a:t>
            </a:r>
            <a:r>
              <a:rPr dirty="0"/>
              <a:t> das </a:t>
            </a:r>
            <a:r>
              <a:rPr dirty="0" err="1"/>
              <a:t>reuniões</a:t>
            </a:r>
            <a:r>
              <a:rPr dirty="0"/>
              <a:t> para </a:t>
            </a:r>
            <a:r>
              <a:rPr dirty="0" err="1"/>
              <a:t>garantir</a:t>
            </a:r>
            <a:r>
              <a:rPr dirty="0"/>
              <a:t> que o tempo era </a:t>
            </a:r>
            <a:r>
              <a:rPr dirty="0" err="1"/>
              <a:t>dedicado</a:t>
            </a:r>
            <a:r>
              <a:rPr dirty="0"/>
              <a:t> </a:t>
            </a:r>
            <a:r>
              <a:rPr dirty="0" err="1"/>
              <a:t>ao</a:t>
            </a:r>
            <a:r>
              <a:rPr dirty="0"/>
              <a:t> </a:t>
            </a:r>
            <a:r>
              <a:rPr dirty="0" err="1"/>
              <a:t>exercício</a:t>
            </a:r>
            <a:r>
              <a:rPr dirty="0"/>
              <a:t>, de modo a que </a:t>
            </a:r>
            <a:r>
              <a:rPr dirty="0" err="1"/>
              <a:t>pudesse</a:t>
            </a:r>
            <a:r>
              <a:rPr dirty="0"/>
              <a:t> ser </a:t>
            </a:r>
            <a:r>
              <a:rPr dirty="0" err="1"/>
              <a:t>concluído</a:t>
            </a:r>
            <a:r>
              <a:rPr dirty="0"/>
              <a:t> em tempo </a:t>
            </a:r>
            <a:r>
              <a:rPr dirty="0" err="1"/>
              <a:t>útil</a:t>
            </a:r>
            <a:r>
              <a:rPr dirty="0"/>
              <a:t>.</a:t>
            </a:r>
          </a:p>
          <a:p>
            <a:pPr>
              <a:defRPr>
                <a:effectLst/>
              </a:defRPr>
            </a:pPr>
            <a:r>
              <a:rPr dirty="0"/>
              <a:t> </a:t>
            </a:r>
          </a:p>
          <a:p>
            <a:pPr>
              <a:defRPr>
                <a:effectLst/>
              </a:defRPr>
            </a:pPr>
            <a:r>
              <a:rPr dirty="0" err="1"/>
              <a:t>Dividimos</a:t>
            </a:r>
            <a:r>
              <a:rPr dirty="0"/>
              <a:t> o </a:t>
            </a:r>
            <a:r>
              <a:rPr dirty="0" err="1"/>
              <a:t>trabalho</a:t>
            </a:r>
            <a:r>
              <a:rPr dirty="0"/>
              <a:t> de </a:t>
            </a:r>
            <a:r>
              <a:rPr dirty="0" err="1"/>
              <a:t>acordo</a:t>
            </a:r>
            <a:r>
              <a:rPr dirty="0"/>
              <a:t> com as </a:t>
            </a:r>
            <a:r>
              <a:rPr dirty="0" err="1"/>
              <a:t>diretrizes</a:t>
            </a:r>
            <a:r>
              <a:rPr dirty="0"/>
              <a:t> de </a:t>
            </a:r>
            <a:r>
              <a:rPr dirty="0" err="1"/>
              <a:t>referenciação</a:t>
            </a:r>
            <a:r>
              <a:rPr dirty="0"/>
              <a:t>. </a:t>
            </a:r>
            <a:r>
              <a:rPr dirty="0" err="1"/>
              <a:t>cada</a:t>
            </a:r>
            <a:r>
              <a:rPr dirty="0"/>
              <a:t> </a:t>
            </a:r>
            <a:r>
              <a:rPr dirty="0" err="1"/>
              <a:t>membro</a:t>
            </a:r>
            <a:r>
              <a:rPr dirty="0"/>
              <a:t> </a:t>
            </a:r>
            <a:r>
              <a:rPr dirty="0" err="1"/>
              <a:t>tinha</a:t>
            </a:r>
            <a:r>
              <a:rPr dirty="0"/>
              <a:t> </a:t>
            </a:r>
            <a:r>
              <a:rPr dirty="0" err="1"/>
              <a:t>uma</a:t>
            </a:r>
            <a:r>
              <a:rPr dirty="0"/>
              <a:t> </a:t>
            </a:r>
            <a:r>
              <a:rPr dirty="0" err="1"/>
              <a:t>secção</a:t>
            </a:r>
            <a:r>
              <a:rPr dirty="0"/>
              <a:t> do </a:t>
            </a:r>
            <a:r>
              <a:rPr dirty="0" err="1"/>
              <a:t>documento</a:t>
            </a:r>
            <a:r>
              <a:rPr dirty="0"/>
              <a:t> e </a:t>
            </a:r>
            <a:r>
              <a:rPr dirty="0" err="1"/>
              <a:t>algumas</a:t>
            </a:r>
            <a:r>
              <a:rPr dirty="0"/>
              <a:t> </a:t>
            </a:r>
            <a:r>
              <a:rPr dirty="0" err="1"/>
              <a:t>secções</a:t>
            </a:r>
            <a:r>
              <a:rPr dirty="0"/>
              <a:t> </a:t>
            </a:r>
            <a:r>
              <a:rPr dirty="0" err="1"/>
              <a:t>foram</a:t>
            </a:r>
            <a:r>
              <a:rPr dirty="0"/>
              <a:t> </a:t>
            </a:r>
            <a:r>
              <a:rPr dirty="0" err="1"/>
              <a:t>trabalhadas</a:t>
            </a:r>
            <a:r>
              <a:rPr dirty="0"/>
              <a:t> em </a:t>
            </a:r>
            <a:r>
              <a:rPr dirty="0" err="1"/>
              <a:t>equipa</a:t>
            </a:r>
            <a:r>
              <a:rPr dirty="0"/>
              <a:t>, </a:t>
            </a:r>
            <a:r>
              <a:rPr dirty="0" err="1"/>
              <a:t>por</a:t>
            </a:r>
            <a:r>
              <a:rPr dirty="0"/>
              <a:t> </a:t>
            </a:r>
            <a:r>
              <a:rPr dirty="0" err="1"/>
              <a:t>exemplo</a:t>
            </a:r>
            <a:r>
              <a:rPr dirty="0"/>
              <a:t>, o </a:t>
            </a:r>
            <a:r>
              <a:rPr dirty="0" err="1"/>
              <a:t>resumo</a:t>
            </a:r>
            <a:r>
              <a:rPr dirty="0"/>
              <a:t> e as </a:t>
            </a:r>
            <a:r>
              <a:rPr dirty="0" err="1"/>
              <a:t>conclusões</a:t>
            </a:r>
            <a:r>
              <a:rPr dirty="0"/>
              <a:t>.</a:t>
            </a:r>
          </a:p>
          <a:p>
            <a:pPr>
              <a:defRPr>
                <a:effectLst/>
              </a:defRPr>
            </a:pPr>
            <a:r>
              <a:rPr dirty="0"/>
              <a:t> </a:t>
            </a:r>
          </a:p>
          <a:p>
            <a:pPr>
              <a:defRPr>
                <a:effectLst/>
              </a:defRPr>
            </a:pPr>
            <a:r>
              <a:rPr dirty="0"/>
              <a:t>O Tribunal </a:t>
            </a:r>
            <a:r>
              <a:rPr dirty="0" err="1"/>
              <a:t>assegurou</a:t>
            </a:r>
            <a:r>
              <a:rPr dirty="0"/>
              <a:t> a consulta das partes </a:t>
            </a:r>
            <a:r>
              <a:rPr dirty="0" err="1"/>
              <a:t>interessadas</a:t>
            </a:r>
            <a:r>
              <a:rPr dirty="0"/>
              <a:t> </a:t>
            </a:r>
            <a:r>
              <a:rPr dirty="0" err="1"/>
              <a:t>pertinentes</a:t>
            </a:r>
            <a:r>
              <a:rPr dirty="0"/>
              <a:t> para </a:t>
            </a:r>
            <a:r>
              <a:rPr dirty="0" err="1"/>
              <a:t>obter</a:t>
            </a:r>
            <a:r>
              <a:rPr dirty="0"/>
              <a:t> </a:t>
            </a:r>
            <a:r>
              <a:rPr dirty="0" err="1"/>
              <a:t>informações</a:t>
            </a:r>
            <a:r>
              <a:rPr dirty="0"/>
              <a:t> </a:t>
            </a:r>
            <a:r>
              <a:rPr dirty="0" err="1"/>
              <a:t>exatas</a:t>
            </a:r>
            <a:r>
              <a:rPr dirty="0"/>
              <a:t>, </a:t>
            </a:r>
            <a:r>
              <a:rPr dirty="0" err="1"/>
              <a:t>como</a:t>
            </a:r>
            <a:r>
              <a:rPr dirty="0"/>
              <a:t> o </a:t>
            </a:r>
            <a:r>
              <a:rPr dirty="0" err="1"/>
              <a:t>Ministério</a:t>
            </a:r>
            <a:r>
              <a:rPr dirty="0"/>
              <a:t> da </a:t>
            </a:r>
            <a:r>
              <a:rPr dirty="0" err="1"/>
              <a:t>Educação</a:t>
            </a:r>
            <a:r>
              <a:rPr dirty="0"/>
              <a:t>, o </a:t>
            </a:r>
            <a:r>
              <a:rPr dirty="0" err="1"/>
              <a:t>Serviço</a:t>
            </a:r>
            <a:r>
              <a:rPr dirty="0"/>
              <a:t> Nacional de </a:t>
            </a:r>
            <a:r>
              <a:rPr dirty="0" err="1"/>
              <a:t>Estatística</a:t>
            </a:r>
            <a:r>
              <a:rPr dirty="0"/>
              <a:t>, entre outros.</a:t>
            </a:r>
          </a:p>
          <a:p>
            <a:pPr>
              <a:defRPr>
                <a:effectLst/>
              </a:defRPr>
            </a:pPr>
            <a:r>
              <a:rPr dirty="0"/>
              <a:t> </a:t>
            </a:r>
          </a:p>
          <a:p>
            <a:pPr>
              <a:defRPr>
                <a:effectLst/>
              </a:defRPr>
            </a:pPr>
            <a:r>
              <a:rPr dirty="0" err="1"/>
              <a:t>Trabalhámos</a:t>
            </a:r>
            <a:r>
              <a:rPr dirty="0"/>
              <a:t> </a:t>
            </a:r>
            <a:r>
              <a:rPr dirty="0" err="1"/>
              <a:t>na</a:t>
            </a:r>
            <a:r>
              <a:rPr dirty="0"/>
              <a:t> </a:t>
            </a:r>
            <a:r>
              <a:rPr dirty="0" err="1"/>
              <a:t>análise</a:t>
            </a:r>
            <a:r>
              <a:rPr dirty="0"/>
              <a:t> </a:t>
            </a:r>
            <a:r>
              <a:rPr dirty="0" err="1"/>
              <a:t>técnica</a:t>
            </a:r>
            <a:r>
              <a:rPr dirty="0"/>
              <a:t> </a:t>
            </a:r>
            <a:r>
              <a:rPr dirty="0" err="1"/>
              <a:t>como</a:t>
            </a:r>
            <a:r>
              <a:rPr dirty="0"/>
              <a:t> </a:t>
            </a:r>
            <a:r>
              <a:rPr dirty="0" err="1"/>
              <a:t>uma</a:t>
            </a:r>
            <a:r>
              <a:rPr dirty="0"/>
              <a:t> </a:t>
            </a:r>
            <a:r>
              <a:rPr dirty="0" err="1"/>
              <a:t>equipa</a:t>
            </a:r>
            <a:r>
              <a:rPr dirty="0"/>
              <a:t>, </a:t>
            </a:r>
            <a:r>
              <a:rPr dirty="0" err="1"/>
              <a:t>faríamos</a:t>
            </a:r>
            <a:r>
              <a:rPr dirty="0"/>
              <a:t> </a:t>
            </a:r>
            <a:r>
              <a:rPr dirty="0" err="1"/>
              <a:t>isso</a:t>
            </a:r>
            <a:r>
              <a:rPr dirty="0"/>
              <a:t> </a:t>
            </a:r>
            <a:r>
              <a:rPr dirty="0" err="1"/>
              <a:t>durante</a:t>
            </a:r>
            <a:r>
              <a:rPr dirty="0"/>
              <a:t> as </a:t>
            </a:r>
            <a:r>
              <a:rPr dirty="0" err="1"/>
              <a:t>reuniões</a:t>
            </a:r>
            <a:r>
              <a:rPr dirty="0"/>
              <a:t> </a:t>
            </a:r>
            <a:r>
              <a:rPr dirty="0" err="1"/>
              <a:t>definidas</a:t>
            </a:r>
            <a:r>
              <a:rPr dirty="0"/>
              <a:t>.</a:t>
            </a:r>
          </a:p>
          <a:p>
            <a:pPr>
              <a:defRPr>
                <a:effectLst/>
              </a:defRPr>
            </a:pPr>
            <a:r>
              <a:rPr dirty="0"/>
              <a:t> </a:t>
            </a:r>
          </a:p>
          <a:p>
            <a:pPr>
              <a:defRPr>
                <a:effectLst/>
              </a:defRPr>
            </a:pPr>
            <a:r>
              <a:rPr dirty="0"/>
              <a:t>Por </a:t>
            </a:r>
            <a:r>
              <a:rPr dirty="0" err="1"/>
              <a:t>fim</a:t>
            </a:r>
            <a:r>
              <a:rPr dirty="0"/>
              <a:t>, </a:t>
            </a:r>
            <a:r>
              <a:rPr dirty="0" err="1"/>
              <a:t>finalizámos</a:t>
            </a:r>
            <a:r>
              <a:rPr dirty="0"/>
              <a:t> o </a:t>
            </a:r>
            <a:r>
              <a:rPr dirty="0" err="1"/>
              <a:t>Relatório</a:t>
            </a:r>
            <a:r>
              <a:rPr dirty="0"/>
              <a:t> de </a:t>
            </a:r>
            <a:r>
              <a:rPr dirty="0" err="1"/>
              <a:t>Referência</a:t>
            </a:r>
            <a:r>
              <a:rPr dirty="0"/>
              <a:t> </a:t>
            </a:r>
          </a:p>
        </p:txBody>
      </p:sp>
      <p:sp>
        <p:nvSpPr>
          <p:cNvPr id="4" name="Slide Number Placeholder 3"/>
          <p:cNvSpPr>
            <a:spLocks noGrp="1"/>
          </p:cNvSpPr>
          <p:nvPr>
            <p:ph type="sldNum" sz="quarter" idx="5"/>
          </p:nvPr>
        </p:nvSpPr>
        <p:spPr/>
        <p:txBody>
          <a:bodyPr/>
          <a:lstStyle/>
          <a:p>
            <a:fld id="{0B9CF3A1-9863-43A3-B39B-8E6FEFD6E20B}" type="slidenum">
              <a:rPr lang="en-US" smtClean="0"/>
              <a:t>6</a:t>
            </a:fld>
            <a:endParaRPr lang="en-US"/>
          </a:p>
        </p:txBody>
      </p:sp>
    </p:spTree>
    <p:extLst>
      <p:ext uri="{BB962C8B-B14F-4D97-AF65-F5344CB8AC3E}">
        <p14:creationId xmlns:p14="http://schemas.microsoft.com/office/powerpoint/2010/main" val="72491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b="1">
                <a:effectLst/>
              </a:defRPr>
            </a:pPr>
            <a:r>
              <a:t>Comparação conceptual:</a:t>
            </a:r>
          </a:p>
          <a:p>
            <a:endParaRPr sz="1200" kern="1200">
              <a:solidFill>
                <a:schemeClr val="tx1"/>
              </a:solidFill>
              <a:effectLst/>
              <a:latin typeface="+mn-lt"/>
              <a:ea typeface="+mn-ea"/>
              <a:cs typeface="+mn-cs"/>
            </a:endParaRPr>
          </a:p>
          <a:p>
            <a:pPr lvl="0">
              <a:defRPr>
                <a:effectLst/>
              </a:defRPr>
            </a:pPr>
            <a:r>
              <a:t>Para ambos os quadros, os descritores de nível são escritos como uma hierarquia de aprendizagem. </a:t>
            </a:r>
            <a:endParaRPr sz="1200" kern="1200">
              <a:solidFill>
                <a:schemeClr val="tx1"/>
              </a:solidFill>
              <a:effectLst/>
              <a:latin typeface="+mn-lt"/>
              <a:ea typeface="+mn-ea"/>
              <a:cs typeface="+mn-cs"/>
            </a:endParaRPr>
          </a:p>
          <a:p>
            <a:pPr lvl="0"/>
            <a:endParaRPr sz="1200" kern="1200">
              <a:solidFill>
                <a:schemeClr val="tx1"/>
              </a:solidFill>
              <a:effectLst/>
              <a:latin typeface="+mn-lt"/>
              <a:ea typeface="+mn-ea"/>
              <a:cs typeface="+mn-cs"/>
            </a:endParaRPr>
          </a:p>
          <a:p>
            <a:pPr lvl="0">
              <a:defRPr>
                <a:effectLst/>
              </a:defRPr>
            </a:pPr>
            <a:r>
              <a:t>Os descritores de nível para ambos os quadros mostram como os três domínios de conhecimento, competências e autonomia e responsabilidade aumentam em amplitude, profundidade e complexidade quando passam de níveis inferiores para níveis superiores.</a:t>
            </a:r>
            <a:endParaRPr sz="1200" kern="1200">
              <a:solidFill>
                <a:schemeClr val="tx1"/>
              </a:solidFill>
              <a:effectLst/>
              <a:latin typeface="+mn-lt"/>
              <a:ea typeface="+mn-ea"/>
              <a:cs typeface="+mn-cs"/>
            </a:endParaRPr>
          </a:p>
          <a:p>
            <a:pPr lvl="0"/>
            <a:endParaRPr sz="1200" kern="1200">
              <a:solidFill>
                <a:schemeClr val="tx1"/>
              </a:solidFill>
              <a:effectLst/>
              <a:latin typeface="+mn-lt"/>
              <a:ea typeface="+mn-ea"/>
              <a:cs typeface="+mn-cs"/>
            </a:endParaRPr>
          </a:p>
          <a:p>
            <a:pPr lvl="0">
              <a:defRPr>
                <a:effectLst/>
              </a:defRPr>
            </a:pPr>
            <a:r>
              <a:t>Ambos os quadros utilizam conceitos/declarações muito amplos, o que é mais proeminente a nível do QACQ.  </a:t>
            </a:r>
            <a:endParaRPr sz="1200" kern="1200">
              <a:solidFill>
                <a:schemeClr val="tx1"/>
              </a:solidFill>
              <a:effectLst/>
              <a:latin typeface="+mn-lt"/>
              <a:ea typeface="+mn-ea"/>
              <a:cs typeface="+mn-cs"/>
            </a:endParaRPr>
          </a:p>
          <a:p>
            <a:r>
              <a:t> </a:t>
            </a:r>
          </a:p>
        </p:txBody>
      </p:sp>
      <p:sp>
        <p:nvSpPr>
          <p:cNvPr id="4" name="Slide Number Placeholder 3"/>
          <p:cNvSpPr>
            <a:spLocks noGrp="1"/>
          </p:cNvSpPr>
          <p:nvPr>
            <p:ph type="sldNum" sz="quarter" idx="5"/>
          </p:nvPr>
        </p:nvSpPr>
        <p:spPr/>
        <p:txBody>
          <a:bodyPr/>
          <a:lstStyle/>
          <a:p>
            <a:fld id="{0B9CF3A1-9863-43A3-B39B-8E6FEFD6E20B}" type="slidenum">
              <a:rPr lang="en-US" smtClean="0"/>
              <a:t>7</a:t>
            </a:fld>
            <a:endParaRPr lang="en-US"/>
          </a:p>
        </p:txBody>
      </p:sp>
    </p:spTree>
    <p:extLst>
      <p:ext uri="{BB962C8B-B14F-4D97-AF65-F5344CB8AC3E}">
        <p14:creationId xmlns:p14="http://schemas.microsoft.com/office/powerpoint/2010/main" val="246444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8</a:t>
            </a:fld>
            <a:endParaRPr lang="en-US"/>
          </a:p>
        </p:txBody>
      </p:sp>
    </p:spTree>
    <p:extLst>
      <p:ext uri="{BB962C8B-B14F-4D97-AF65-F5344CB8AC3E}">
        <p14:creationId xmlns:p14="http://schemas.microsoft.com/office/powerpoint/2010/main" val="141538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9</a:t>
            </a:fld>
            <a:endParaRPr lang="en-US"/>
          </a:p>
        </p:txBody>
      </p:sp>
    </p:spTree>
    <p:extLst>
      <p:ext uri="{BB962C8B-B14F-4D97-AF65-F5344CB8AC3E}">
        <p14:creationId xmlns:p14="http://schemas.microsoft.com/office/powerpoint/2010/main" val="220099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2"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2"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2" y="5739961"/>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1"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1"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‹nº›</a:t>
            </a:fld>
            <a:endParaRPr lang="en-US" dirty="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3"/>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3086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8"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7"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1" y="360000"/>
            <a:ext cx="4015409" cy="1330688"/>
          </a:xfrm>
        </p:spPr>
        <p:txBody>
          <a:bodyPr anchor="b"/>
          <a:lstStyle>
            <a:lvl1pPr algn="ctr">
              <a:defRPr i="0">
                <a:solidFill>
                  <a:schemeClr val="bg1"/>
                </a:solidFill>
              </a:defRPr>
            </a:lvl1pPr>
          </a:lstStyle>
          <a:p>
            <a:r>
              <a:t>Clique para editar o estilo do título Master</a:t>
            </a:r>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‹nº›</a:t>
            </a:fld>
            <a:endParaRPr lang="en-US"/>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a:endParaRPr sz="1800"/>
          </a:p>
        </p:txBody>
      </p:sp>
    </p:spTree>
    <p:extLst>
      <p:ext uri="{BB962C8B-B14F-4D97-AF65-F5344CB8AC3E}">
        <p14:creationId xmlns:p14="http://schemas.microsoft.com/office/powerpoint/2010/main" val="2260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8"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7"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1"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18490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3"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6768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2"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2000"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0019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3" y="2453081"/>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7404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‹nº›</a:t>
            </a:fld>
            <a:endParaRPr lang="en-US" dirty="0"/>
          </a:p>
        </p:txBody>
      </p:sp>
    </p:spTree>
    <p:extLst>
      <p:ext uri="{BB962C8B-B14F-4D97-AF65-F5344CB8AC3E}">
        <p14:creationId xmlns:p14="http://schemas.microsoft.com/office/powerpoint/2010/main" val="248941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57086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6"/>
            <a:ext cx="3932237" cy="1069975"/>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‹nº›</a:t>
            </a:fld>
            <a:endParaRPr lang="en-US" dirty="0"/>
          </a:p>
        </p:txBody>
      </p:sp>
    </p:spTree>
    <p:extLst>
      <p:ext uri="{BB962C8B-B14F-4D97-AF65-F5344CB8AC3E}">
        <p14:creationId xmlns:p14="http://schemas.microsoft.com/office/powerpoint/2010/main" val="30034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3" name="Rectangle 12">
            <a:extLst>
              <a:ext uri="{FF2B5EF4-FFF2-40B4-BE49-F238E27FC236}">
                <a16:creationId xmlns:a16="http://schemas.microsoft.com/office/drawing/2014/main" id="{33C0D9D9-BD9E-4496-B006-48F8564772EA}"/>
              </a:ext>
            </a:extLst>
          </p:cNvPr>
          <p:cNvSpPr/>
          <p:nvPr/>
        </p:nvSpPr>
        <p:spPr>
          <a:xfrm>
            <a:off x="7180412"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2"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2" y="5739961"/>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3"/>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1" y="2042319"/>
            <a:ext cx="3168000" cy="2387600"/>
          </a:xfrm>
        </p:spPr>
        <p:txBody>
          <a:bodyPr lIns="0" tIns="0" rIns="0" bIns="0" anchor="b">
            <a:normAutofit/>
          </a:bodyPr>
          <a:lstStyle>
            <a:lvl1pPr algn="ctr">
              <a:lnSpc>
                <a:spcPct val="80000"/>
              </a:lnSpc>
              <a:defRPr sz="4800">
                <a:solidFill>
                  <a:schemeClr val="bg1"/>
                </a:solidFill>
              </a:defRPr>
            </a:lvl1pPr>
          </a:lstStyle>
          <a:p>
            <a:r>
              <a:t>Clique para editar o estilo do título Master</a:t>
            </a:r>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1"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Clique para editar o estilo de legenda Master</a:t>
            </a:r>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‹nº›</a:t>
            </a:fld>
            <a:endParaRPr lang="en-US"/>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1" y="720000"/>
            <a:ext cx="6818300" cy="5382000"/>
          </a:xfrm>
        </p:spPr>
        <p:txBody>
          <a:bodyPr anchor="ctr">
            <a:normAutofit/>
          </a:bodyPr>
          <a:lstStyle>
            <a:lvl1pPr marL="0" indent="0" algn="ctr">
              <a:buNone/>
              <a:defRPr sz="1800" i="1"/>
            </a:lvl1pPr>
          </a:lstStyle>
          <a:p>
            <a:r>
              <a:t>Insira a sua imagem aqui</a:t>
            </a:r>
          </a:p>
        </p:txBody>
      </p:sp>
    </p:spTree>
    <p:extLst>
      <p:ext uri="{BB962C8B-B14F-4D97-AF65-F5344CB8AC3E}">
        <p14:creationId xmlns:p14="http://schemas.microsoft.com/office/powerpoint/2010/main" val="387440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a:lstStyle>
            <a:lvl1pPr>
              <a:defRPr i="0"/>
            </a:lvl1pPr>
          </a:lstStyle>
          <a:p>
            <a:r>
              <a:rPr lang="en-US"/>
              <a:t>Click to edit Master title style</a:t>
            </a:r>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Tree>
    <p:extLst>
      <p:ext uri="{BB962C8B-B14F-4D97-AF65-F5344CB8AC3E}">
        <p14:creationId xmlns:p14="http://schemas.microsoft.com/office/powerpoint/2010/main" val="10051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1" y="894523"/>
            <a:ext cx="2577549" cy="1858617"/>
          </a:xfrm>
        </p:spPr>
        <p:txBody>
          <a:bodyPr anchor="b">
            <a:normAutofit/>
          </a:bodyPr>
          <a:lstStyle>
            <a:lvl1pPr algn="ctr">
              <a:defRPr sz="3200" i="0">
                <a:solidFill>
                  <a:schemeClr val="tx1">
                    <a:lumMod val="85000"/>
                    <a:lumOff val="1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3" y="3856385"/>
            <a:ext cx="2577548" cy="2107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3" y="0"/>
            <a:ext cx="2211763"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anchor="ctr"/>
          <a:lstStyle>
            <a:lvl1pPr marL="0" indent="0" algn="ctr">
              <a:buNone/>
              <a:defRPr i="1"/>
            </a:lvl1pPr>
          </a:lstStyle>
          <a:p>
            <a:r>
              <a:rPr lang="en-US" dirty="0"/>
              <a:t>Insert Your Picture Here</a:t>
            </a:r>
          </a:p>
        </p:txBody>
      </p:sp>
    </p:spTree>
    <p:extLst>
      <p:ext uri="{BB962C8B-B14F-4D97-AF65-F5344CB8AC3E}">
        <p14:creationId xmlns:p14="http://schemas.microsoft.com/office/powerpoint/2010/main" val="40144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8" y="213693"/>
            <a:ext cx="2279373" cy="1858617"/>
          </a:xfrm>
        </p:spPr>
        <p:txBody>
          <a:bodyPr anchor="b">
            <a:normAutofit/>
          </a:bodyPr>
          <a:lstStyle>
            <a:lvl1pPr algn="ctr">
              <a:defRPr sz="3200" i="0">
                <a:solidFill>
                  <a:schemeClr val="bg1"/>
                </a:solidFill>
              </a:defRPr>
            </a:lvl1pPr>
          </a:lstStyle>
          <a:p>
            <a:r>
              <a:t>Clique para editar o estilo do título Master</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‹nº›</a:t>
            </a:fld>
            <a:endParaRPr lang="en-US"/>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2"/>
            <a:ext cx="2520000" cy="3454357"/>
          </a:xfrm>
        </p:spPr>
        <p:txBody>
          <a:bodyPr anchor="ctr"/>
          <a:lstStyle>
            <a:lvl1pPr marL="0" indent="0" algn="ctr">
              <a:buNone/>
              <a:defRPr i="1">
                <a:solidFill>
                  <a:schemeClr val="bg1"/>
                </a:solidFill>
              </a:defRPr>
            </a:lvl1pPr>
          </a:lstStyle>
          <a:p>
            <a:r>
              <a:t>Insira a sua imagem aqui</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4" y="2674146"/>
            <a:ext cx="6529387" cy="1509713"/>
          </a:xfrm>
        </p:spPr>
        <p:txBody>
          <a:bodyPr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t>Escrever algo memorável...</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7"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sz="1800"/>
          </a:p>
        </p:txBody>
      </p:sp>
    </p:spTree>
    <p:extLst>
      <p:ext uri="{BB962C8B-B14F-4D97-AF65-F5344CB8AC3E}">
        <p14:creationId xmlns:p14="http://schemas.microsoft.com/office/powerpoint/2010/main" val="175211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anchor="ctr">
            <a:noAutofit/>
          </a:bodyPr>
          <a:lstStyle>
            <a:lvl1pPr marL="0" indent="0" algn="l">
              <a:buNone/>
              <a:defRPr sz="1800" i="1"/>
            </a:lvl1pPr>
          </a:lstStyle>
          <a:p>
            <a:r>
              <a:t>Insira a sua imagem aqui</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3" y="360002"/>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anchor="b">
            <a:normAutofit/>
          </a:bodyPr>
          <a:lstStyle>
            <a:lvl1pPr algn="ctr">
              <a:lnSpc>
                <a:spcPct val="80000"/>
              </a:lnSpc>
              <a:defRPr sz="4000" i="0">
                <a:solidFill>
                  <a:schemeClr val="bg1"/>
                </a:solidFill>
              </a:defRPr>
            </a:lvl1pPr>
          </a:lstStyle>
          <a:p>
            <a:r>
              <a:t>Clique para editar o estilo do título Master</a:t>
            </a:r>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Clique para editar o estilo de legenda Master</a:t>
            </a:r>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‹nº›</a:t>
            </a:fld>
            <a:endParaRPr lang="en-US"/>
          </a:p>
        </p:txBody>
      </p:sp>
    </p:spTree>
    <p:extLst>
      <p:ext uri="{BB962C8B-B14F-4D97-AF65-F5344CB8AC3E}">
        <p14:creationId xmlns:p14="http://schemas.microsoft.com/office/powerpoint/2010/main" val="35871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1" y="985840"/>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1" y="4005265"/>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9"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382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a:lstStyle/>
          <a:p>
            <a:fld id="{BA282B3E-4E3B-4D3F-AC29-B6E963F9C7A1}" type="slidenum">
              <a:rPr lang="en-US" smtClean="0"/>
              <a:t>‹nº›</a:t>
            </a:fld>
            <a:endParaRPr lang="en-US" dirty="0"/>
          </a:p>
        </p:txBody>
      </p:sp>
    </p:spTree>
    <p:extLst>
      <p:ext uri="{BB962C8B-B14F-4D97-AF65-F5344CB8AC3E}">
        <p14:creationId xmlns:p14="http://schemas.microsoft.com/office/powerpoint/2010/main" val="30498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9" y="1737875"/>
            <a:ext cx="5157787"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1" y="1737875"/>
            <a:ext cx="5183188"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a:lstStyle/>
          <a:p>
            <a:fld id="{BA282B3E-4E3B-4D3F-AC29-B6E963F9C7A1}" type="slidenum">
              <a:rPr lang="en-US" smtClean="0"/>
              <a:t>‹nº›</a:t>
            </a:fld>
            <a:endParaRPr lang="en-US" dirty="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anchor="ctr">
            <a:normAutofit/>
          </a:bodyPr>
          <a:lstStyle/>
          <a:p>
            <a:r>
              <a:t>Clique para editar o estilo do título Master</a:t>
            </a:r>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7"/>
            <a:ext cx="10515600" cy="4137853"/>
          </a:xfrm>
          <a:prstGeom prst="rect">
            <a:avLst/>
          </a:prstGeom>
        </p:spPr>
        <p:txBody>
          <a:bodyPr vert="horz" lIns="91440" tIns="45720" rIns="91440" bIns="45720">
            <a:normAutofit/>
          </a:bodyPr>
          <a:lstStyle/>
          <a:p>
            <a:pPr lvl="0"/>
            <a:r>
              <a:t>Editar estilos de texto principais</a:t>
            </a:r>
          </a:p>
          <a:p>
            <a:pPr lvl="1"/>
            <a:r>
              <a:t>Segundo nível</a:t>
            </a:r>
          </a:p>
          <a:p>
            <a:pPr lvl="2"/>
            <a:r>
              <a:t>Terceiro nível</a:t>
            </a:r>
          </a:p>
          <a:p>
            <a:pPr lvl="3"/>
            <a:r>
              <a:t>Quarto nível</a:t>
            </a:r>
          </a:p>
          <a:p>
            <a:pPr lvl="4"/>
            <a:r>
              <a:t>Quinto nível</a:t>
            </a:r>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9" y="6236851"/>
            <a:ext cx="4114800" cy="150101"/>
          </a:xfrm>
          <a:prstGeom prst="rect">
            <a:avLst/>
          </a:prstGeom>
        </p:spPr>
        <p:txBody>
          <a:bodyPr vert="horz" lIns="91440" tIns="45720" rIns="91440" bIns="45720" anchor="ctr"/>
          <a:lstStyle>
            <a:lvl1pPr algn="l">
              <a:defRPr sz="1200" i="1">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51"/>
            <a:ext cx="2743200" cy="150101"/>
          </a:xfrm>
          <a:prstGeom prst="rect">
            <a:avLst/>
          </a:prstGeom>
        </p:spPr>
        <p:txBody>
          <a:bodyPr vert="horz" lIns="91440" tIns="45720" rIns="91440" bIns="45720" anchor="ctr"/>
          <a:lstStyle>
            <a:lvl1pPr algn="r">
              <a:defRPr sz="1200">
                <a:solidFill>
                  <a:schemeClr val="tx1">
                    <a:tint val="75000"/>
                  </a:schemeClr>
                </a:solidFill>
              </a:defRPr>
            </a:lvl1pPr>
          </a:lstStyle>
          <a:p>
            <a:fld id="{BA282B3E-4E3B-4D3F-AC29-B6E963F9C7A1}" type="slidenum">
              <a:rPr lang="en-US" smtClean="0"/>
              <a:t>‹nº›</a:t>
            </a:fld>
            <a:endParaRPr lang="en-US"/>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a:endParaRPr sz="1800"/>
          </a:p>
        </p:txBody>
      </p:sp>
    </p:spTree>
    <p:extLst>
      <p:ext uri="{BB962C8B-B14F-4D97-AF65-F5344CB8AC3E}">
        <p14:creationId xmlns:p14="http://schemas.microsoft.com/office/powerpoint/2010/main" val="1085343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4" r:id="rId6"/>
    <p:sldLayoutId id="2147483651" r:id="rId7"/>
    <p:sldLayoutId id="2147483652" r:id="rId8"/>
    <p:sldLayoutId id="2147483653" r:id="rId9"/>
    <p:sldLayoutId id="2147483654" r:id="rId10"/>
    <p:sldLayoutId id="2147483661" r:id="rId11"/>
    <p:sldLayoutId id="2147483665" r:id="rId12"/>
    <p:sldLayoutId id="2147483666" r:id="rId13"/>
    <p:sldLayoutId id="2147483668" r:id="rId14"/>
    <p:sldLayoutId id="2147483655" r:id="rId15"/>
    <p:sldLayoutId id="2147483667" r:id="rId16"/>
    <p:sldLayoutId id="2147483656" r:id="rId17"/>
  </p:sldLayoutIdLst>
  <p:txStyles>
    <p:titleStyle>
      <a:lvl1pPr algn="ctr" defTabSz="914400" rtl="0" eaLnBrk="1" latinLnBrk="0" hangingPunct="1">
        <a:lnSpc>
          <a:spcPct val="90000"/>
        </a:lnSpc>
        <a:spcBef>
          <a:spcPct val="0"/>
        </a:spcBef>
        <a:buNone/>
        <a:defRPr sz="4400" i="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D730A-05C3-4824-99A7-4911AE0DFCDD}"/>
              </a:ext>
            </a:extLst>
          </p:cNvPr>
          <p:cNvSpPr>
            <a:spLocks noGrp="1"/>
          </p:cNvSpPr>
          <p:nvPr>
            <p:ph type="ctrTitle"/>
          </p:nvPr>
        </p:nvSpPr>
        <p:spPr>
          <a:xfrm>
            <a:off x="7649397" y="1639001"/>
            <a:ext cx="3777241" cy="2375731"/>
          </a:xfrm>
        </p:spPr>
        <p:txBody>
          <a:bodyPr>
            <a:noAutofit/>
          </a:bodyPr>
          <a:lstStyle/>
          <a:p>
            <a:pPr>
              <a:defRPr sz="4000" b="1">
                <a:effectLst>
                  <a:outerShdw blurRad="38100" dist="38100" dir="2700000" algn="tl">
                    <a:srgbClr val="000000">
                      <a:alpha val="43137"/>
                    </a:srgbClr>
                  </a:outerShdw>
                </a:effectLst>
              </a:defRPr>
            </a:pPr>
            <a:r>
              <a:rPr lang="pt-PT" sz="3200" noProof="0" dirty="0"/>
              <a:t>Viagem de referenciação da SQA: Melhorar a qualidade, o reconhecimento e a mobilidade</a:t>
            </a:r>
            <a:br>
              <a:rPr lang="pt-PT" sz="3200" noProof="0" dirty="0"/>
            </a:br>
            <a:endParaRPr lang="pt-PT" sz="2800" noProof="0" dirty="0"/>
          </a:p>
        </p:txBody>
      </p:sp>
      <p:sp>
        <p:nvSpPr>
          <p:cNvPr id="5" name="Subtitle 4">
            <a:extLst>
              <a:ext uri="{FF2B5EF4-FFF2-40B4-BE49-F238E27FC236}">
                <a16:creationId xmlns:a16="http://schemas.microsoft.com/office/drawing/2014/main" id="{D6AC3F12-360E-4CF2-98CE-B7BC1F2858CA}"/>
              </a:ext>
            </a:extLst>
          </p:cNvPr>
          <p:cNvSpPr>
            <a:spLocks noGrp="1"/>
          </p:cNvSpPr>
          <p:nvPr>
            <p:ph type="subTitle" idx="1"/>
          </p:nvPr>
        </p:nvSpPr>
        <p:spPr/>
        <p:txBody>
          <a:bodyPr>
            <a:normAutofit fontScale="92500" lnSpcReduction="20000"/>
          </a:bodyPr>
          <a:lstStyle/>
          <a:p>
            <a:r>
              <a:rPr lang="pt-PT" noProof="0" dirty="0"/>
              <a:t>Autoridade de Qualificações das Seicheles</a:t>
            </a:r>
          </a:p>
          <a:p>
            <a:r>
              <a:rPr lang="pt-PT" noProof="0" dirty="0"/>
              <a:t>30 de julho de 2025</a:t>
            </a:r>
          </a:p>
        </p:txBody>
      </p:sp>
      <p:pic>
        <p:nvPicPr>
          <p:cNvPr id="12" name="Picture Placeholder 11">
            <a:extLst>
              <a:ext uri="{FF2B5EF4-FFF2-40B4-BE49-F238E27FC236}">
                <a16:creationId xmlns:a16="http://schemas.microsoft.com/office/drawing/2014/main" id="{4E1D3972-2DD0-4391-858D-59E2607DB48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684" t="2678" r="10154" b="5702"/>
          <a:stretch/>
        </p:blipFill>
        <p:spPr>
          <a:xfrm>
            <a:off x="477672" y="668740"/>
            <a:ext cx="6474432" cy="5104262"/>
          </a:xfrm>
        </p:spPr>
      </p:pic>
      <p:sp>
        <p:nvSpPr>
          <p:cNvPr id="6" name="Title 3">
            <a:extLst>
              <a:ext uri="{FF2B5EF4-FFF2-40B4-BE49-F238E27FC236}">
                <a16:creationId xmlns:a16="http://schemas.microsoft.com/office/drawing/2014/main" id="{B27D730A-05C3-4824-99A7-4911AE0DFCDD}"/>
              </a:ext>
            </a:extLst>
          </p:cNvPr>
          <p:cNvSpPr txBox="1">
            <a:spLocks/>
          </p:cNvSpPr>
          <p:nvPr/>
        </p:nvSpPr>
        <p:spPr>
          <a:xfrm>
            <a:off x="7649397" y="4014732"/>
            <a:ext cx="3810515" cy="1315323"/>
          </a:xfrm>
          <a:prstGeom prst="rect">
            <a:avLst/>
          </a:prstGeom>
        </p:spPr>
        <p:txBody>
          <a:bodyPr vert="horz" lIns="0" tIns="0" rIns="0" bIns="0" anchor="b">
            <a:noAutofit/>
          </a:bodyPr>
          <a:lstStyle>
            <a:lvl1pPr algn="ctr" defTabSz="914400" rtl="0" eaLnBrk="1" latinLnBrk="0" hangingPunct="1">
              <a:lnSpc>
                <a:spcPct val="80000"/>
              </a:lnSpc>
              <a:spcBef>
                <a:spcPct val="0"/>
              </a:spcBef>
              <a:buNone/>
              <a:defRPr sz="4800" i="0" kern="1200">
                <a:solidFill>
                  <a:schemeClr val="bg1"/>
                </a:solidFill>
                <a:latin typeface="+mj-lt"/>
                <a:ea typeface="+mj-ea"/>
                <a:cs typeface="+mj-cs"/>
              </a:defRPr>
            </a:lvl1pPr>
          </a:lstStyle>
          <a:p>
            <a:pPr>
              <a:defRPr sz="2800"/>
            </a:pPr>
            <a:r>
              <a:rPr lang="pt-PT" noProof="0" dirty="0"/>
              <a:t>Dos Quadros Nacionais ao Alinhamento Continental</a:t>
            </a:r>
          </a:p>
          <a:p>
            <a:br>
              <a:rPr lang="en-US" sz="3200" dirty="0"/>
            </a:br>
            <a:endParaRPr sz="3200" dirty="0"/>
          </a:p>
        </p:txBody>
      </p:sp>
    </p:spTree>
    <p:extLst>
      <p:ext uri="{BB962C8B-B14F-4D97-AF65-F5344CB8AC3E}">
        <p14:creationId xmlns:p14="http://schemas.microsoft.com/office/powerpoint/2010/main" val="253715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rPr lang="pt-PT" sz="2400" noProof="0"/>
              <a:t>Resultados da viagem de </a:t>
            </a:r>
            <a:r>
              <a:rPr lang="pt-PT" sz="2400" noProof="0" dirty="0" err="1"/>
              <a:t>referenciaçõ</a:t>
            </a:r>
            <a:r>
              <a:rPr lang="pt-PT" sz="2400" noProof="0" dirty="0"/>
              <a:t> da SQA </a:t>
            </a:r>
            <a:endParaRPr lang="pt-PT" sz="2800" b="1" noProof="0"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rPr lang="pt-PT" sz="2400" noProof="0" dirty="0"/>
              <a:t>Observaram-se também algumas diferenças:</a:t>
            </a:r>
          </a:p>
          <a:p>
            <a:pPr algn="l"/>
            <a:r>
              <a:rPr lang="pt-PT" sz="2400" noProof="0" dirty="0"/>
              <a:t>Comparação </a:t>
            </a:r>
            <a:r>
              <a:rPr lang="pt-PT" sz="2400" b="1" noProof="0" dirty="0">
                <a:solidFill>
                  <a:srgbClr val="FFFF00"/>
                </a:solidFill>
                <a:effectLst>
                  <a:outerShdw blurRad="38100" dist="38100" dir="2700000" algn="tl">
                    <a:srgbClr val="000000">
                      <a:alpha val="43137"/>
                    </a:srgbClr>
                  </a:outerShdw>
                </a:effectLst>
              </a:rPr>
              <a:t>estrutural: </a:t>
            </a:r>
            <a:r>
              <a:rPr lang="pt-PT" sz="2400" noProof="0" dirty="0"/>
              <a:t>O SNQF não define os domínios de aprendizagem e não fornece detalhes do escopo dos três domínios, em comparação com o ACQF.</a:t>
            </a:r>
          </a:p>
          <a:p>
            <a:pPr algn="l"/>
            <a:r>
              <a:rPr lang="pt-PT" sz="2400" b="1" noProof="0" dirty="0">
                <a:solidFill>
                  <a:srgbClr val="FFFF00"/>
                </a:solidFill>
                <a:effectLst>
                  <a:outerShdw blurRad="38100" dist="38100" dir="2700000" algn="tl">
                    <a:srgbClr val="000000">
                      <a:alpha val="43137"/>
                    </a:srgbClr>
                  </a:outerShdw>
                </a:effectLst>
              </a:rPr>
              <a:t>Comparação conceptual e técnica: </a:t>
            </a:r>
            <a:r>
              <a:rPr lang="pt-PT" sz="2400" noProof="0" dirty="0"/>
              <a:t>a formulação dos descritores de nível é diferente, nomeadamente nos níveis 3 e 5 em relação à autonomia e à responsabilidade; Os descritores do nível do ACQF são mais genéricos, uma vez que se trata de um quadro meta e de referência, e os do SNQF são específicos, uma vez que estão associados a tipos de qualificação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
        <p:nvSpPr>
          <p:cNvPr id="5" name="TextBox 4"/>
          <p:cNvSpPr txBox="1"/>
          <p:nvPr/>
        </p:nvSpPr>
        <p:spPr>
          <a:xfrm>
            <a:off x="3209540" y="1846082"/>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3</a:t>
            </a:r>
          </a:p>
        </p:txBody>
      </p:sp>
    </p:spTree>
    <p:extLst>
      <p:ext uri="{BB962C8B-B14F-4D97-AF65-F5344CB8AC3E}">
        <p14:creationId xmlns:p14="http://schemas.microsoft.com/office/powerpoint/2010/main" val="375998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t>Resultados da viagem de referência da SQA </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t>Observaram-se também algumas pequenas diferenças: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4" name="Picture 3"/>
          <p:cNvPicPr>
            <a:picLocks noChangeAspect="1"/>
          </p:cNvPicPr>
          <p:nvPr/>
        </p:nvPicPr>
        <p:blipFill>
          <a:blip r:embed="rId4"/>
          <a:stretch>
            <a:fillRect/>
          </a:stretch>
        </p:blipFill>
        <p:spPr>
          <a:xfrm>
            <a:off x="40995" y="366090"/>
            <a:ext cx="12087931" cy="6034710"/>
          </a:xfrm>
          <a:prstGeom prst="rect">
            <a:avLst/>
          </a:prstGeom>
        </p:spPr>
      </p:pic>
      <p:sp>
        <p:nvSpPr>
          <p:cNvPr id="6" name="TextBox 5"/>
          <p:cNvSpPr txBox="1"/>
          <p:nvPr/>
        </p:nvSpPr>
        <p:spPr>
          <a:xfrm>
            <a:off x="3280580" y="0"/>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4</a:t>
            </a:r>
          </a:p>
        </p:txBody>
      </p:sp>
    </p:spTree>
    <p:extLst>
      <p:ext uri="{BB962C8B-B14F-4D97-AF65-F5344CB8AC3E}">
        <p14:creationId xmlns:p14="http://schemas.microsoft.com/office/powerpoint/2010/main" val="387084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t>Resultados da viagem de referência da SQA </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t>Observaram-se também algumas pequenas diferenças: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5" name="Picture 4"/>
          <p:cNvPicPr>
            <a:picLocks noChangeAspect="1"/>
          </p:cNvPicPr>
          <p:nvPr/>
        </p:nvPicPr>
        <p:blipFill>
          <a:blip r:embed="rId4"/>
          <a:stretch>
            <a:fillRect/>
          </a:stretch>
        </p:blipFill>
        <p:spPr>
          <a:xfrm>
            <a:off x="247650" y="269288"/>
            <a:ext cx="11741666" cy="6388186"/>
          </a:xfrm>
          <a:prstGeom prst="rect">
            <a:avLst/>
          </a:prstGeom>
        </p:spPr>
      </p:pic>
      <p:sp>
        <p:nvSpPr>
          <p:cNvPr id="8" name="TextBox 7"/>
          <p:cNvSpPr txBox="1"/>
          <p:nvPr/>
        </p:nvSpPr>
        <p:spPr>
          <a:xfrm>
            <a:off x="3335236" y="-22292"/>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5</a:t>
            </a:r>
          </a:p>
        </p:txBody>
      </p:sp>
    </p:spTree>
    <p:extLst>
      <p:ext uri="{BB962C8B-B14F-4D97-AF65-F5344CB8AC3E}">
        <p14:creationId xmlns:p14="http://schemas.microsoft.com/office/powerpoint/2010/main" val="309477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b="1">
                <a:effectLst>
                  <a:outerShdw blurRad="38100" dist="38100" dir="2700000" algn="tl">
                    <a:srgbClr val="000000">
                      <a:alpha val="43137"/>
                    </a:srgbClr>
                  </a:outerShdw>
                </a:effectLst>
              </a:defRPr>
            </a:pPr>
            <a:r>
              <a:rPr lang="pt-PT" sz="2800" noProof="0"/>
              <a:t>Questões a tratar</a:t>
            </a:r>
          </a:p>
        </p:txBody>
      </p:sp>
      <p:sp>
        <p:nvSpPr>
          <p:cNvPr id="3" name="Picture Placeholder 2"/>
          <p:cNvSpPr>
            <a:spLocks noGrp="1"/>
          </p:cNvSpPr>
          <p:nvPr>
            <p:ph type="pic" sz="quarter" idx="12"/>
          </p:nvPr>
        </p:nvSpPr>
        <p:spPr/>
        <p:txBody>
          <a:bodyPr/>
          <a:lstStyle/>
          <a:p>
            <a:endParaRPr/>
          </a:p>
        </p:txBody>
      </p:sp>
      <p:sp>
        <p:nvSpPr>
          <p:cNvPr id="4" name="Text Placeholder 3"/>
          <p:cNvSpPr>
            <a:spLocks noGrp="1"/>
          </p:cNvSpPr>
          <p:nvPr>
            <p:ph type="body" sz="quarter" idx="13"/>
          </p:nvPr>
        </p:nvSpPr>
        <p:spPr>
          <a:xfrm>
            <a:off x="3826933" y="999067"/>
            <a:ext cx="7315200" cy="5046134"/>
          </a:xfrm>
        </p:spPr>
        <p:txBody>
          <a:bodyPr>
            <a:normAutofit/>
          </a:bodyPr>
          <a:lstStyle/>
          <a:p>
            <a:pPr marL="571500" indent="-571500" algn="l">
              <a:buFont typeface="Arial" panose="020B0604020202020204" pitchFamily="34" charset="0"/>
              <a:buChar char="•"/>
              <a:defRPr b="1"/>
            </a:pPr>
            <a:r>
              <a:rPr lang="pt-PT" sz="2600" noProof="0" dirty="0"/>
              <a:t>Ausência de um sistema centralizado de gestão da informação</a:t>
            </a:r>
          </a:p>
          <a:p>
            <a:pPr marL="571500" indent="-571500" algn="l">
              <a:buFont typeface="Arial" panose="020B0604020202020204" pitchFamily="34" charset="0"/>
              <a:buChar char="•"/>
              <a:defRPr b="1"/>
            </a:pPr>
            <a:r>
              <a:rPr lang="pt-PT" sz="2600" noProof="0" dirty="0"/>
              <a:t>Mecanismos internos de garantia da qualidade deficientes</a:t>
            </a:r>
          </a:p>
          <a:p>
            <a:pPr marL="571500" lvl="0" indent="-571500" algn="l">
              <a:buFont typeface="Arial" panose="020B0604020202020204" pitchFamily="34" charset="0"/>
              <a:buChar char="•"/>
              <a:defRPr b="1"/>
            </a:pPr>
            <a:r>
              <a:rPr lang="pt-PT" sz="2600" noProof="0" dirty="0"/>
              <a:t>Necessidade de revisão externa</a:t>
            </a:r>
          </a:p>
          <a:p>
            <a:pPr marL="571500" indent="-571500" algn="l">
              <a:buFont typeface="Arial" panose="020B0604020202020204" pitchFamily="34" charset="0"/>
              <a:buChar char="•"/>
              <a:defRPr b="1"/>
            </a:pPr>
            <a:r>
              <a:rPr lang="pt-PT" sz="2600" noProof="0" dirty="0"/>
              <a:t>Participação inadequada das partes interessadas na conceção das qualificações</a:t>
            </a:r>
          </a:p>
          <a:p>
            <a:pPr marL="571500" indent="-571500" algn="l">
              <a:buFont typeface="Arial" panose="020B0604020202020204" pitchFamily="34" charset="0"/>
              <a:buChar char="•"/>
              <a:defRPr b="1"/>
            </a:pPr>
            <a:r>
              <a:rPr lang="pt-PT" sz="2600" noProof="0" dirty="0"/>
              <a:t>Definição e âmbito dos três domínios de aprendizagem do SNQF</a:t>
            </a:r>
          </a:p>
          <a:p>
            <a:pPr marL="571500" indent="-571500" algn="l">
              <a:buFont typeface="Arial" panose="020B0604020202020204" pitchFamily="34" charset="0"/>
              <a:buChar char="•"/>
              <a:defRPr b="1"/>
            </a:pPr>
            <a:r>
              <a:rPr lang="pt-PT" sz="2600" noProof="0" dirty="0"/>
              <a:t>Falta de dados sistemáticos sobre a eficácia das qualificações</a:t>
            </a:r>
          </a:p>
          <a:p>
            <a:pPr marL="571500" indent="-571500" algn="l">
              <a:buFont typeface="Arial" panose="020B0604020202020204" pitchFamily="34" charset="0"/>
              <a:buChar char="•"/>
            </a:pPr>
            <a:endParaRP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089" y="2335427"/>
            <a:ext cx="2265404" cy="3398107"/>
          </a:xfrm>
          <a:prstGeom prst="rect">
            <a:avLst/>
          </a:prstGeom>
        </p:spPr>
      </p:pic>
    </p:spTree>
    <p:extLst>
      <p:ext uri="{BB962C8B-B14F-4D97-AF65-F5344CB8AC3E}">
        <p14:creationId xmlns:p14="http://schemas.microsoft.com/office/powerpoint/2010/main" val="129923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rPr lang="pt-PT" sz="2800" noProof="0" dirty="0">
                <a:solidFill>
                  <a:srgbClr val="FFC000"/>
                </a:solidFill>
              </a:rPr>
              <a:t>Progresso</a:t>
            </a:r>
            <a:r>
              <a:rPr lang="pt-PT" sz="2800" noProof="0" dirty="0"/>
              <a:t> do SNQF na referenciação do ACQF</a:t>
            </a:r>
            <a:endParaRPr lang="pt-PT" b="1" noProof="0"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lgn="l"/>
            <a:r>
              <a:rPr lang="pt-PT" sz="2800" noProof="0" dirty="0"/>
              <a:t>Situação </a:t>
            </a:r>
            <a:r>
              <a:rPr lang="pt-PT" sz="2800" b="1" noProof="0" dirty="0">
                <a:solidFill>
                  <a:srgbClr val="FFFF00"/>
                </a:solidFill>
                <a:effectLst>
                  <a:outerShdw blurRad="38100" dist="38100" dir="2700000" algn="tl">
                    <a:srgbClr val="000000">
                      <a:alpha val="43137"/>
                    </a:srgbClr>
                  </a:outerShdw>
                </a:effectLst>
              </a:rPr>
              <a:t>atual: </a:t>
            </a:r>
            <a:r>
              <a:rPr lang="pt-PT" sz="2800" noProof="0" dirty="0"/>
              <a:t>O primeiro projeto do relatório de referenciação foi apresentado ao ACQF</a:t>
            </a:r>
          </a:p>
          <a:p>
            <a:pPr algn="l">
              <a:defRPr b="1">
                <a:solidFill>
                  <a:srgbClr val="FFFF00"/>
                </a:solidFill>
              </a:defRPr>
            </a:pPr>
            <a:r>
              <a:rPr lang="pt-PT" sz="2800" noProof="0" dirty="0"/>
              <a:t>Validação e aprovação: </a:t>
            </a:r>
          </a:p>
          <a:p>
            <a:pPr marL="571500" indent="-571500" algn="l">
              <a:buFont typeface="Courier New" panose="02070309020205020404" pitchFamily="49" charset="0"/>
              <a:buChar char="o"/>
            </a:pPr>
            <a:r>
              <a:rPr lang="pt-PT" sz="2800" noProof="0" dirty="0"/>
              <a:t>Temos a aprovação oficial do Conselho da SQA, </a:t>
            </a:r>
          </a:p>
          <a:p>
            <a:pPr marL="571500" indent="-571500" algn="l">
              <a:buFont typeface="Courier New" panose="02070309020205020404" pitchFamily="49" charset="0"/>
              <a:buChar char="o"/>
            </a:pPr>
            <a:r>
              <a:rPr lang="pt-PT" sz="2800" noProof="0" dirty="0"/>
              <a:t>Apresentaremos ao Comité Executivo do Ministério da Educação um pedido de apoio semelhante ao</a:t>
            </a:r>
          </a:p>
          <a:p>
            <a:pPr marL="571500" indent="-571500" algn="l">
              <a:buFont typeface="Courier New" panose="02070309020205020404" pitchFamily="49" charset="0"/>
              <a:buChar char="o"/>
            </a:pPr>
            <a:r>
              <a:rPr lang="pt-PT" sz="2800" noProof="0" dirty="0"/>
              <a:t>do Gabinete de Ministros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Tree>
    <p:extLst>
      <p:ext uri="{BB962C8B-B14F-4D97-AF65-F5344CB8AC3E}">
        <p14:creationId xmlns:p14="http://schemas.microsoft.com/office/powerpoint/2010/main" val="26834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B250915-F951-46A6-946A-64AF796FD6FC}"/>
              </a:ext>
            </a:extLst>
          </p:cNvPr>
          <p:cNvSpPr>
            <a:spLocks noGrp="1"/>
          </p:cNvSpPr>
          <p:nvPr>
            <p:ph type="subTitle" idx="1"/>
          </p:nvPr>
        </p:nvSpPr>
        <p:spPr/>
        <p:txBody>
          <a:bodyPr/>
          <a:lstStyle/>
          <a:p>
            <a:r>
              <a:t>SQA, julho de 2025</a:t>
            </a:r>
          </a:p>
        </p:txBody>
      </p:sp>
      <p:pic>
        <p:nvPicPr>
          <p:cNvPr id="8" name="Picture Placeholder 7" descr="Person overlooking the horizon from the top of a mountain">
            <a:extLst>
              <a:ext uri="{FF2B5EF4-FFF2-40B4-BE49-F238E27FC236}">
                <a16:creationId xmlns:a16="http://schemas.microsoft.com/office/drawing/2014/main" id="{42F1E451-4432-414C-8016-DC76C94EF2F9}"/>
              </a:ext>
            </a:extLst>
          </p:cNvPr>
          <p:cNvPicPr>
            <a:picLocks noGrp="1" noChangeAspect="1"/>
          </p:cNvPicPr>
          <p:nvPr>
            <p:ph type="pic" sz="quarter" idx="12"/>
          </p:nvPr>
        </p:nvPicPr>
        <p:blipFill>
          <a:blip r:embed="rId3"/>
          <a:srcRect t="9324" b="9324"/>
          <a:stretch>
            <a:fillRect/>
          </a:stretch>
        </p:blipFill>
        <p:spPr/>
      </p:pic>
      <p:sp>
        <p:nvSpPr>
          <p:cNvPr id="2" name="Title 1"/>
          <p:cNvSpPr>
            <a:spLocks noGrp="1"/>
          </p:cNvSpPr>
          <p:nvPr>
            <p:ph type="ctrTitle"/>
          </p:nvPr>
        </p:nvSpPr>
        <p:spPr/>
        <p:txBody>
          <a:bodyPr/>
          <a:lstStyle/>
          <a:p>
            <a:r>
              <a:t>Obrigado!</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97" y="704100"/>
            <a:ext cx="4063171" cy="2579791"/>
          </a:xfrm>
          <a:prstGeom prst="rect">
            <a:avLst/>
          </a:prstGeom>
        </p:spPr>
      </p:pic>
    </p:spTree>
    <p:extLst>
      <p:ext uri="{BB962C8B-B14F-4D97-AF65-F5344CB8AC3E}">
        <p14:creationId xmlns:p14="http://schemas.microsoft.com/office/powerpoint/2010/main" val="198227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1B4-63BA-4078-9B2C-250F5A3F53B8}"/>
              </a:ext>
            </a:extLst>
          </p:cNvPr>
          <p:cNvSpPr>
            <a:spLocks noGrp="1"/>
          </p:cNvSpPr>
          <p:nvPr>
            <p:ph type="title"/>
          </p:nvPr>
        </p:nvSpPr>
        <p:spPr/>
        <p:txBody>
          <a:bodyPr/>
          <a:lstStyle/>
          <a:p>
            <a:pPr>
              <a:defRPr b="1">
                <a:effectLst>
                  <a:outerShdw blurRad="38100" dist="38100" dir="2700000" algn="tl">
                    <a:srgbClr val="000000">
                      <a:alpha val="43137"/>
                    </a:srgbClr>
                  </a:outerShdw>
                </a:effectLst>
              </a:defRPr>
            </a:pPr>
            <a:r>
              <a:t>Panorâmica geral</a:t>
            </a:r>
          </a:p>
        </p:txBody>
      </p:sp>
      <p:graphicFrame>
        <p:nvGraphicFramePr>
          <p:cNvPr id="3" name="Content Placeholder 2" descr="SmartArt Placeholder - Block List">
            <a:extLst>
              <a:ext uri="{FF2B5EF4-FFF2-40B4-BE49-F238E27FC236}">
                <a16:creationId xmlns:a16="http://schemas.microsoft.com/office/drawing/2014/main" id="{B098FAB2-7AED-46E2-9AED-B30E23E92AA6}"/>
              </a:ext>
            </a:extLst>
          </p:cNvPr>
          <p:cNvGraphicFramePr>
            <a:graphicFrameLocks/>
          </p:cNvGraphicFramePr>
          <p:nvPr>
            <p:extLst>
              <p:ext uri="{D42A27DB-BD31-4B8C-83A1-F6EECF244321}">
                <p14:modId xmlns:p14="http://schemas.microsoft.com/office/powerpoint/2010/main" val="1380511691"/>
              </p:ext>
            </p:extLst>
          </p:nvPr>
        </p:nvGraphicFramePr>
        <p:xfrm>
          <a:off x="976745" y="2618082"/>
          <a:ext cx="10238510" cy="2605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29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80000" y="213690"/>
            <a:ext cx="2603316" cy="1858617"/>
          </a:xfrm>
        </p:spPr>
        <p:txBody>
          <a:bodyPr>
            <a:noAutofit/>
          </a:bodyPr>
          <a:lstStyle/>
          <a:p>
            <a:pPr>
              <a:defRPr b="1">
                <a:effectLst>
                  <a:outerShdw blurRad="38100" dist="38100" dir="2700000" algn="tl">
                    <a:srgbClr val="000000">
                      <a:alpha val="43137"/>
                    </a:srgbClr>
                  </a:outerShdw>
                </a:effectLst>
              </a:defRPr>
            </a:pPr>
            <a:r>
              <a:rPr lang="pt-PT" sz="2800" noProof="0" dirty="0"/>
              <a:t>Introdução: A importância dos Quadros de Qualificações</a:t>
            </a:r>
          </a:p>
        </p:txBody>
      </p:sp>
      <p:sp>
        <p:nvSpPr>
          <p:cNvPr id="3" name="Text Placeholder 2"/>
          <p:cNvSpPr>
            <a:spLocks noGrp="1"/>
          </p:cNvSpPr>
          <p:nvPr>
            <p:ph type="body" sz="quarter" idx="13"/>
          </p:nvPr>
        </p:nvSpPr>
        <p:spPr>
          <a:xfrm>
            <a:off x="3920384" y="905931"/>
            <a:ext cx="7462837" cy="5003802"/>
          </a:xfrm>
        </p:spPr>
        <p:txBody>
          <a:bodyPr>
            <a:normAutofit fontScale="47500" lnSpcReduction="20000"/>
          </a:bodyPr>
          <a:lstStyle/>
          <a:p>
            <a:pPr algn="l">
              <a:defRPr sz="4700" b="1">
                <a:effectLst>
                  <a:outerShdw blurRad="38100" dist="38100" dir="2700000" algn="tl">
                    <a:srgbClr val="000000">
                      <a:alpha val="43137"/>
                    </a:srgbClr>
                  </a:outerShdw>
                </a:effectLst>
              </a:defRPr>
            </a:pPr>
            <a:r>
              <a:rPr lang="pt-PT" noProof="0" dirty="0"/>
              <a:t>O que é um Quadro Nacional de Qualificações (QNQ)?</a:t>
            </a:r>
          </a:p>
          <a:p>
            <a:pPr marL="571500" indent="-571500" algn="l">
              <a:buFont typeface="Arial" panose="020B0604020202020204" pitchFamily="34" charset="0"/>
              <a:buChar char="•"/>
              <a:defRPr sz="4700"/>
            </a:pPr>
            <a:r>
              <a:rPr lang="pt-PT" noProof="0" dirty="0"/>
              <a:t>Sistema que descreve os tipos, níveis e normas de qualificações.</a:t>
            </a:r>
          </a:p>
          <a:p>
            <a:pPr marL="571500" indent="-571500" algn="l">
              <a:buFont typeface="Arial" panose="020B0604020202020204" pitchFamily="34" charset="0"/>
              <a:buChar char="•"/>
              <a:defRPr sz="4700"/>
            </a:pPr>
            <a:r>
              <a:rPr lang="pt-PT" noProof="0" dirty="0"/>
              <a:t>Facilita a garantia da qualidade, o reconhecimento nacional e a coerência.</a:t>
            </a:r>
          </a:p>
          <a:p>
            <a:pPr algn="l"/>
            <a:endParaRPr lang="pt-PT" sz="4700" noProof="0" dirty="0"/>
          </a:p>
          <a:p>
            <a:pPr algn="l">
              <a:defRPr sz="4700"/>
            </a:pPr>
            <a:r>
              <a:rPr lang="pt-PT" noProof="0" dirty="0"/>
              <a:t> </a:t>
            </a:r>
            <a:r>
              <a:rPr lang="pt-PT" b="1" noProof="0" dirty="0">
                <a:effectLst>
                  <a:outerShdw blurRad="38100" dist="38100" dir="2700000" algn="tl">
                    <a:srgbClr val="000000">
                      <a:alpha val="43137"/>
                    </a:srgbClr>
                  </a:outerShdw>
                </a:effectLst>
              </a:rPr>
              <a:t>Porquê Quadros de Qualificações de Referenciação?</a:t>
            </a:r>
          </a:p>
          <a:p>
            <a:pPr marL="571500" indent="-571500" algn="l">
              <a:buFont typeface="Arial" panose="020B0604020202020204" pitchFamily="34" charset="0"/>
              <a:buChar char="•"/>
              <a:defRPr sz="4700"/>
            </a:pPr>
            <a:r>
              <a:rPr lang="pt-PT" noProof="0" dirty="0"/>
              <a:t>Assegurar a comparabilidade internacional e a compreensão das qualificações.</a:t>
            </a:r>
          </a:p>
          <a:p>
            <a:pPr marL="571500" indent="-571500" algn="l">
              <a:buFont typeface="Arial" panose="020B0604020202020204" pitchFamily="34" charset="0"/>
              <a:buChar char="•"/>
              <a:defRPr sz="4700"/>
            </a:pPr>
            <a:r>
              <a:rPr lang="pt-PT" noProof="0" dirty="0"/>
              <a:t>Promover a mobilidade dos aprendentes e dos trabalhadores (nacional, regional, internacional).</a:t>
            </a:r>
          </a:p>
          <a:p>
            <a:pPr marL="571500" indent="-571500" algn="l">
              <a:buFont typeface="Arial" panose="020B0604020202020204" pitchFamily="34" charset="0"/>
              <a:buChar char="•"/>
              <a:defRPr sz="4700"/>
            </a:pPr>
            <a:r>
              <a:rPr lang="pt-PT" noProof="0" dirty="0"/>
              <a:t>Reforçar a confiança e facilitar o reconhecimento mútuo.</a:t>
            </a:r>
          </a:p>
          <a:p>
            <a:pPr algn="l"/>
            <a:endParaRPr dirty="0"/>
          </a:p>
        </p:txBody>
      </p:sp>
      <p:pic>
        <p:nvPicPr>
          <p:cNvPr id="5"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64" b="1564"/>
          <a:stretch>
            <a:fillRect/>
          </a:stretch>
        </p:blipFill>
        <p:spPr/>
      </p:pic>
    </p:spTree>
    <p:extLst>
      <p:ext uri="{BB962C8B-B14F-4D97-AF65-F5344CB8AC3E}">
        <p14:creationId xmlns:p14="http://schemas.microsoft.com/office/powerpoint/2010/main" val="187662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52778"/>
            <a:ext cx="2603316" cy="1447447"/>
          </a:xfrm>
        </p:spPr>
        <p:txBody>
          <a:bodyPr>
            <a:normAutofit/>
          </a:bodyPr>
          <a:lstStyle/>
          <a:p>
            <a:pPr>
              <a:defRPr b="1">
                <a:effectLst>
                  <a:outerShdw blurRad="38100" dist="38100" dir="2700000" algn="tl">
                    <a:srgbClr val="000000">
                      <a:alpha val="43137"/>
                    </a:srgbClr>
                  </a:outerShdw>
                </a:effectLst>
              </a:defRPr>
            </a:pPr>
            <a:r>
              <a:rPr lang="pt-PT" sz="2800" noProof="0"/>
              <a:t>Princípios e processos gerais</a:t>
            </a:r>
            <a:endParaRPr lang="pt-PT" b="1" noProof="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768068"/>
            <a:ext cx="7462837" cy="5384799"/>
          </a:xfrm>
        </p:spPr>
        <p:txBody>
          <a:bodyPr>
            <a:normAutofit/>
          </a:bodyPr>
          <a:lstStyle/>
          <a:p>
            <a:pPr>
              <a:defRPr sz="4000" b="1">
                <a:effectLst>
                  <a:outerShdw blurRad="38100" dist="38100" dir="2700000" algn="tl">
                    <a:srgbClr val="000000">
                      <a:alpha val="43137"/>
                    </a:srgbClr>
                  </a:outerShdw>
                </a:effectLst>
              </a:defRPr>
            </a:pPr>
            <a:r>
              <a:rPr lang="pt-PT" noProof="0" dirty="0"/>
              <a:t>O que é referenciação?</a:t>
            </a:r>
          </a:p>
          <a:p>
            <a:pPr marL="571500" indent="-571500" algn="l">
              <a:buFont typeface="Arial" panose="020B0604020202020204" pitchFamily="34" charset="0"/>
              <a:buChar char="•"/>
            </a:pPr>
            <a:r>
              <a:rPr lang="pt-PT" noProof="0" dirty="0"/>
              <a:t>Processo de ligação formal dos níveis de um quadro de qualificações a outro.</a:t>
            </a:r>
          </a:p>
          <a:p>
            <a:pPr marL="571500" indent="-571500" algn="l">
              <a:buFont typeface="Arial" panose="020B0604020202020204" pitchFamily="34" charset="0"/>
              <a:buChar char="•"/>
            </a:pPr>
            <a:r>
              <a:rPr lang="pt-PT" noProof="0" dirty="0"/>
              <a:t>Envolve análise técnica de descritores de nível, resultados de aprendizagem e informações contextuais.</a:t>
            </a:r>
          </a:p>
          <a:p>
            <a:pPr marL="571500" indent="-571500" algn="l">
              <a:buFont typeface="Arial" panose="020B0604020202020204" pitchFamily="34" charset="0"/>
              <a:buChar char="•"/>
            </a:pPr>
            <a:r>
              <a:rPr lang="pt-PT" noProof="0" dirty="0"/>
              <a:t>Uma abordagem de "melhor ajuste" é frequentemente usada.</a:t>
            </a:r>
          </a:p>
        </p:txBody>
      </p:sp>
      <p:pic>
        <p:nvPicPr>
          <p:cNvPr id="6"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64" b="1564"/>
          <a:stretch>
            <a:fillRect/>
          </a:stretch>
        </p:blipFill>
        <p:spPr>
          <a:xfrm>
            <a:off x="1080000" y="2304000"/>
            <a:ext cx="2520000" cy="3454357"/>
          </a:xfrm>
        </p:spPr>
      </p:pic>
    </p:spTree>
    <p:extLst>
      <p:ext uri="{BB962C8B-B14F-4D97-AF65-F5344CB8AC3E}">
        <p14:creationId xmlns:p14="http://schemas.microsoft.com/office/powerpoint/2010/main" val="129457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52055" y="0"/>
            <a:ext cx="7838725" cy="67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98370" y="0"/>
            <a:ext cx="7392410" cy="6783210"/>
          </a:xfrm>
          <a:prstGeom prst="rect">
            <a:avLst/>
          </a:prstGeom>
          <a:ln>
            <a:noFill/>
          </a:ln>
        </p:spPr>
      </p:pic>
      <p:sp>
        <p:nvSpPr>
          <p:cNvPr id="6" name="Title 1">
            <a:extLst>
              <a:ext uri="{FF2B5EF4-FFF2-40B4-BE49-F238E27FC236}">
                <a16:creationId xmlns:a16="http://schemas.microsoft.com/office/drawing/2014/main" id="{F27FD1B8-6082-40D7-BC80-25D75796C25A}"/>
              </a:ext>
            </a:extLst>
          </p:cNvPr>
          <p:cNvSpPr>
            <a:spLocks noGrp="1"/>
          </p:cNvSpPr>
          <p:nvPr>
            <p:ph type="title"/>
          </p:nvPr>
        </p:nvSpPr>
        <p:spPr>
          <a:xfrm>
            <a:off x="1027987" y="400340"/>
            <a:ext cx="2603316" cy="1858617"/>
          </a:xfrm>
        </p:spPr>
        <p:txBody>
          <a:bodyPr>
            <a:normAutofit/>
          </a:bodyPr>
          <a:lstStyle/>
          <a:p>
            <a:pPr>
              <a:defRPr b="1">
                <a:effectLst>
                  <a:outerShdw blurRad="38100" dist="38100" dir="2700000" algn="tl">
                    <a:srgbClr val="000000">
                      <a:alpha val="43137"/>
                    </a:srgbClr>
                  </a:outerShdw>
                </a:effectLst>
              </a:defRPr>
            </a:pPr>
            <a:r>
              <a:rPr lang="pt-PT" sz="2800" noProof="0"/>
              <a:t>Diagrama do Sistema Educativo das Seicheles</a:t>
            </a:r>
            <a:endParaRPr lang="pt-PT" b="1" noProof="0">
              <a:effectLst>
                <a:outerShdw blurRad="38100" dist="38100" dir="2700000" algn="tl">
                  <a:srgbClr val="000000">
                    <a:alpha val="43137"/>
                  </a:srgbClr>
                </a:outerShdw>
              </a:effectLst>
            </a:endParaRPr>
          </a:p>
        </p:txBody>
      </p:sp>
      <p:pic>
        <p:nvPicPr>
          <p:cNvPr id="8" name="Picture Placeholder 4"/>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564" b="1564"/>
          <a:stretch>
            <a:fillRect/>
          </a:stretch>
        </p:blipFill>
        <p:spPr>
          <a:xfrm>
            <a:off x="1080000" y="2304000"/>
            <a:ext cx="2520000" cy="3454357"/>
          </a:xfrm>
        </p:spPr>
      </p:pic>
    </p:spTree>
    <p:extLst>
      <p:ext uri="{BB962C8B-B14F-4D97-AF65-F5344CB8AC3E}">
        <p14:creationId xmlns:p14="http://schemas.microsoft.com/office/powerpoint/2010/main" val="296454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rPr lang="pt-PT" sz="2800" noProof="0">
                <a:solidFill>
                  <a:srgbClr val="FFC000"/>
                </a:solidFill>
              </a:rPr>
              <a:t>Processo</a:t>
            </a:r>
            <a:r>
              <a:rPr lang="pt-PT" sz="2800" noProof="0"/>
              <a:t> de referenciação do SNQF ao ACQF</a:t>
            </a:r>
            <a:endParaRPr lang="pt-PT" b="1" noProof="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869582" y="694269"/>
            <a:ext cx="7509618" cy="5621867"/>
          </a:xfrm>
        </p:spPr>
        <p:txBody>
          <a:bodyPr>
            <a:normAutofit fontScale="70000" lnSpcReduction="20000"/>
          </a:bodyPr>
          <a:lstStyle/>
          <a:p>
            <a:pPr marL="571500" indent="-571500" algn="l">
              <a:buFont typeface="Arial" panose="020B0604020202020204" pitchFamily="34" charset="0"/>
              <a:buChar char="•"/>
            </a:pPr>
            <a:r>
              <a:rPr lang="pt-PT" b="1" noProof="0" dirty="0">
                <a:solidFill>
                  <a:srgbClr val="FFFF00"/>
                </a:solidFill>
              </a:rPr>
              <a:t>Criar a Equipa Nacional de Referência </a:t>
            </a:r>
            <a:r>
              <a:rPr lang="pt-PT" noProof="0" dirty="0"/>
              <a:t>(NRT)</a:t>
            </a:r>
          </a:p>
          <a:p>
            <a:pPr marL="571500" indent="-571500" algn="l">
              <a:buFont typeface="Arial" panose="020B0604020202020204" pitchFamily="34" charset="0"/>
              <a:buChar char="•"/>
            </a:pPr>
            <a:r>
              <a:rPr lang="pt-PT" noProof="0" dirty="0"/>
              <a:t>Elaborar um </a:t>
            </a:r>
            <a:r>
              <a:rPr lang="pt-PT" b="1" noProof="0" dirty="0">
                <a:solidFill>
                  <a:srgbClr val="FFFF00"/>
                </a:solidFill>
              </a:rPr>
              <a:t>calendário de reuniões</a:t>
            </a:r>
            <a:r>
              <a:rPr lang="pt-PT" noProof="0" dirty="0"/>
              <a:t> do NRT</a:t>
            </a:r>
          </a:p>
          <a:p>
            <a:pPr marL="571500" indent="-571500" algn="l">
              <a:buFont typeface="Arial" panose="020B0604020202020204" pitchFamily="34" charset="0"/>
              <a:buChar char="•"/>
            </a:pPr>
            <a:r>
              <a:rPr lang="pt-PT" b="1" noProof="0" dirty="0">
                <a:solidFill>
                  <a:srgbClr val="FFFF00"/>
                </a:solidFill>
              </a:rPr>
              <a:t>Dividir e conquistar: </a:t>
            </a:r>
            <a:r>
              <a:rPr lang="pt-PT" noProof="0" dirty="0"/>
              <a:t>dividir tarefas entre os membros do NRT</a:t>
            </a:r>
          </a:p>
          <a:p>
            <a:pPr marL="571500" indent="-571500" algn="l">
              <a:buFont typeface="Arial" panose="020B0604020202020204" pitchFamily="34" charset="0"/>
              <a:buChar char="•"/>
            </a:pPr>
            <a:r>
              <a:rPr lang="pt-PT" b="1" noProof="0" dirty="0">
                <a:solidFill>
                  <a:srgbClr val="FFFF00"/>
                </a:solidFill>
              </a:rPr>
              <a:t>Envolver-se com as partes interessadas: </a:t>
            </a:r>
            <a:r>
              <a:rPr lang="pt-PT" noProof="0" dirty="0"/>
              <a:t>Nomeadamente o Ministério da Educação, o Serviço Nacional de Estatística, o Ministério das Finanças, o Instituto de Desenvolvimento da Primeira Infância, os prestadores de serviços de educação e formação</a:t>
            </a:r>
            <a:endParaRPr lang="pt-PT" b="1" noProof="0" dirty="0">
              <a:solidFill>
                <a:srgbClr val="FFFF00"/>
              </a:solidFill>
            </a:endParaRPr>
          </a:p>
          <a:p>
            <a:pPr marL="571500" indent="-571500" algn="l">
              <a:buFont typeface="Arial" panose="020B0604020202020204" pitchFamily="34" charset="0"/>
              <a:buChar char="•"/>
            </a:pPr>
            <a:r>
              <a:rPr lang="pt-PT" b="1" noProof="0" dirty="0">
                <a:solidFill>
                  <a:srgbClr val="FFFF00"/>
                </a:solidFill>
              </a:rPr>
              <a:t>Trabalhe na análise técnica como uma equipa: Comparação </a:t>
            </a:r>
            <a:r>
              <a:rPr lang="pt-PT" noProof="0" dirty="0"/>
              <a:t>pormenorizada dos descritores e princípios do SNQF e do ACQF.</a:t>
            </a:r>
          </a:p>
          <a:p>
            <a:pPr marL="571500" indent="-571500" algn="l">
              <a:buFont typeface="Arial" panose="020B0604020202020204" pitchFamily="34" charset="0"/>
              <a:buChar char="•"/>
            </a:pPr>
            <a:r>
              <a:rPr lang="pt-PT" b="1" noProof="0" dirty="0">
                <a:solidFill>
                  <a:srgbClr val="FFFF00"/>
                </a:solidFill>
              </a:rPr>
              <a:t>Preparação do relatório de referência:</a:t>
            </a:r>
            <a:r>
              <a:rPr lang="pt-PT" noProof="0" dirty="0">
                <a:solidFill>
                  <a:srgbClr val="FFFF00"/>
                </a:solidFill>
              </a:rPr>
              <a:t> </a:t>
            </a:r>
            <a:r>
              <a:rPr lang="pt-PT" noProof="0" dirty="0"/>
              <a:t>Documentar o processo, os resultados e as conclusões.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Tree>
    <p:extLst>
      <p:ext uri="{BB962C8B-B14F-4D97-AF65-F5344CB8AC3E}">
        <p14:creationId xmlns:p14="http://schemas.microsoft.com/office/powerpoint/2010/main" val="161625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973559" y="356797"/>
            <a:ext cx="2603316" cy="1858617"/>
          </a:xfrm>
        </p:spPr>
        <p:txBody>
          <a:bodyPr>
            <a:normAutofit/>
          </a:bodyPr>
          <a:lstStyle/>
          <a:p>
            <a:pPr>
              <a:defRPr b="1">
                <a:effectLst>
                  <a:outerShdw blurRad="38100" dist="38100" dir="2700000" algn="tl">
                    <a:srgbClr val="000000">
                      <a:alpha val="43137"/>
                    </a:srgbClr>
                  </a:outerShdw>
                </a:effectLst>
              </a:defRPr>
            </a:pPr>
            <a:r>
              <a:rPr lang="pt-PT" sz="2400" noProof="0" dirty="0"/>
              <a:t>Resultados da viagem de referenciação da SQA </a:t>
            </a:r>
            <a:endParaRPr lang="pt-PT" sz="2800" b="1" noProof="0"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fontScale="92500" lnSpcReduction="20000"/>
          </a:bodyPr>
          <a:lstStyle/>
          <a:p>
            <a:pPr>
              <a:defRPr b="1"/>
            </a:pPr>
            <a:r>
              <a:rPr lang="pt-PT" noProof="0" dirty="0"/>
              <a:t>O exercício de referenciação demonstrou ligações claras:</a:t>
            </a:r>
          </a:p>
          <a:p>
            <a:pPr algn="l"/>
            <a:r>
              <a:rPr lang="pt-PT" noProof="0" dirty="0"/>
              <a:t>Comparação </a:t>
            </a:r>
            <a:r>
              <a:rPr lang="pt-PT" b="1" noProof="0" dirty="0">
                <a:solidFill>
                  <a:srgbClr val="FFFF00"/>
                </a:solidFill>
                <a:effectLst>
                  <a:outerShdw blurRad="38100" dist="38100" dir="2700000" algn="tl">
                    <a:srgbClr val="000000">
                      <a:alpha val="43137"/>
                    </a:srgbClr>
                  </a:outerShdw>
                </a:effectLst>
              </a:rPr>
              <a:t>estrutural: </a:t>
            </a:r>
            <a:r>
              <a:rPr lang="pt-PT" noProof="0" dirty="0"/>
              <a:t>Arquitetura 10 níveis semelhantes, uso de descritores de nível para cada nível, domínios idênticos, ambos são sustentados por descritores de nível e o paradigma de resultados de aprendizagem.</a:t>
            </a:r>
          </a:p>
          <a:p>
            <a:pPr algn="l"/>
            <a:r>
              <a:rPr lang="pt-PT" noProof="0" dirty="0"/>
              <a:t>Comparação </a:t>
            </a:r>
            <a:r>
              <a:rPr lang="pt-PT" b="1" noProof="0" dirty="0">
                <a:solidFill>
                  <a:srgbClr val="FFFF00"/>
                </a:solidFill>
                <a:effectLst>
                  <a:outerShdw blurRad="38100" dist="38100" dir="2700000" algn="tl">
                    <a:srgbClr val="000000">
                      <a:alpha val="43137"/>
                    </a:srgbClr>
                  </a:outerShdw>
                </a:effectLst>
              </a:rPr>
              <a:t>conceptual: </a:t>
            </a:r>
            <a:r>
              <a:rPr lang="pt-PT" noProof="0" dirty="0"/>
              <a:t>A análise de nível a nível mostra comparação, com correspondências específicas (por exemplo, SNQF Nível 6 estreitamente correspondentes ACQF Nível 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
        <p:nvSpPr>
          <p:cNvPr id="8" name="TextBox 7"/>
          <p:cNvSpPr txBox="1"/>
          <p:nvPr/>
        </p:nvSpPr>
        <p:spPr>
          <a:xfrm>
            <a:off x="3209540" y="1846082"/>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1</a:t>
            </a:r>
          </a:p>
        </p:txBody>
      </p:sp>
    </p:spTree>
    <p:extLst>
      <p:ext uri="{BB962C8B-B14F-4D97-AF65-F5344CB8AC3E}">
        <p14:creationId xmlns:p14="http://schemas.microsoft.com/office/powerpoint/2010/main" val="40208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51857" y="0"/>
            <a:ext cx="8454759" cy="631666"/>
          </a:xfrm>
          <a:solidFill>
            <a:schemeClr val="accent4"/>
          </a:solidFill>
        </p:spPr>
        <p:txBody>
          <a:bodyPr>
            <a:normAutofit fontScale="92500"/>
          </a:bodyPr>
          <a:lstStyle/>
          <a:p>
            <a:pPr>
              <a:defRPr sz="3100" b="1">
                <a:effectLst>
                  <a:outerShdw blurRad="38100" dist="38100" dir="2700000" algn="tl">
                    <a:srgbClr val="000000">
                      <a:alpha val="43137"/>
                    </a:srgbClr>
                  </a:outerShdw>
                </a:effectLst>
                <a:latin typeface="+mj-lt"/>
              </a:defRPr>
            </a:pPr>
            <a:r>
              <a:t>Mapa de comparação de nível SNQF a nível ACQF</a:t>
            </a:r>
            <a:endParaRPr sz="3100" b="1">
              <a:effectLst>
                <a:outerShdw blurRad="38100" dist="38100" dir="2700000" algn="tl">
                  <a:srgbClr val="000000">
                    <a:alpha val="43137"/>
                  </a:srgbClr>
                </a:outerShdw>
              </a:effectLst>
              <a:latin typeface="+mj-l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48565" y="533696"/>
            <a:ext cx="10548778" cy="6226333"/>
          </a:xfrm>
          <a:prstGeom prst="rect">
            <a:avLst/>
          </a:prstGeom>
          <a:ln>
            <a:solidFill>
              <a:schemeClr val="accent1"/>
            </a:solidFill>
          </a:ln>
        </p:spPr>
      </p:pic>
    </p:spTree>
    <p:extLst>
      <p:ext uri="{BB962C8B-B14F-4D97-AF65-F5344CB8AC3E}">
        <p14:creationId xmlns:p14="http://schemas.microsoft.com/office/powerpoint/2010/main" val="181339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t>Resultados da viagem de referência da SQA </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t>Observaram-se também algumas pequenas diferenças: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5" name="Picture 4"/>
          <p:cNvPicPr>
            <a:picLocks noChangeAspect="1"/>
          </p:cNvPicPr>
          <p:nvPr/>
        </p:nvPicPr>
        <p:blipFill>
          <a:blip r:embed="rId4"/>
          <a:stretch>
            <a:fillRect/>
          </a:stretch>
        </p:blipFill>
        <p:spPr>
          <a:xfrm>
            <a:off x="129082" y="366090"/>
            <a:ext cx="11998750" cy="6008506"/>
          </a:xfrm>
          <a:prstGeom prst="rect">
            <a:avLst/>
          </a:prstGeom>
        </p:spPr>
      </p:pic>
      <p:sp>
        <p:nvSpPr>
          <p:cNvPr id="8" name="TextBox 7"/>
          <p:cNvSpPr txBox="1"/>
          <p:nvPr/>
        </p:nvSpPr>
        <p:spPr>
          <a:xfrm>
            <a:off x="3284127" y="0"/>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2</a:t>
            </a:r>
          </a:p>
        </p:txBody>
      </p:sp>
    </p:spTree>
    <p:extLst>
      <p:ext uri="{BB962C8B-B14F-4D97-AF65-F5344CB8AC3E}">
        <p14:creationId xmlns:p14="http://schemas.microsoft.com/office/powerpoint/2010/main" val="2428749165"/>
      </p:ext>
    </p:extLst>
  </p:cSld>
  <p:clrMapOvr>
    <a:masterClrMapping/>
  </p:clrMapOvr>
</p:sld>
</file>

<file path=ppt/theme/theme1.xml><?xml version="1.0" encoding="utf-8"?>
<a:theme xmlns:a="http://schemas.openxmlformats.org/drawingml/2006/main" name="Office Theme">
  <a:themeElements>
    <a:clrScheme name="MS-Theme-Wat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Conference Presentation_Win32_SB v2" id="{BC88B365-8E38-4ABB-98F4-3EC291BC7C6D}" vid="{68186960-B69F-4045-8CE0-AF496D95D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4B7CA-1290-47DA-A8FD-EC74EF42B4FE}">
  <ds:schemaRef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16c05727-aa75-4e4a-9b5f-8a80a1165891"/>
    <ds:schemaRef ds:uri="71af3243-3dd4-4a8d-8c0d-dd76da1f02a5"/>
    <ds:schemaRef ds:uri="05ef24fd-2dda-45b0-83fd-a9e6f5cd7406"/>
    <ds:schemaRef ds:uri="9cf1f23c-94c0-4dcc-a7fa-999e323c9245"/>
  </ds:schemaRefs>
</ds:datastoreItem>
</file>

<file path=customXml/itemProps2.xml><?xml version="1.0" encoding="utf-8"?>
<ds:datastoreItem xmlns:ds="http://schemas.openxmlformats.org/officeDocument/2006/customXml" ds:itemID="{B7FF9F3B-DE24-4577-9CF6-31E167D48E2E}">
  <ds:schemaRefs>
    <ds:schemaRef ds:uri="http://schemas.microsoft.com/sharepoint/v3/contenttype/forms"/>
  </ds:schemaRefs>
</ds:datastoreItem>
</file>

<file path=customXml/itemProps3.xml><?xml version="1.0" encoding="utf-8"?>
<ds:datastoreItem xmlns:ds="http://schemas.openxmlformats.org/officeDocument/2006/customXml" ds:itemID="{B2B993F5-F966-4A73-84F4-B4294F652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conference presentation</Template>
  <TotalTime>0</TotalTime>
  <Words>1283</Words>
  <Application>Microsoft Office PowerPoint</Application>
  <PresentationFormat>Ecrã Panorâmico</PresentationFormat>
  <Paragraphs>115</Paragraphs>
  <Slides>15</Slides>
  <Notes>15</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15</vt:i4>
      </vt:variant>
    </vt:vector>
  </HeadingPairs>
  <TitlesOfParts>
    <vt:vector size="20" baseType="lpstr">
      <vt:lpstr>Arial</vt:lpstr>
      <vt:lpstr>Calibri</vt:lpstr>
      <vt:lpstr>Courier New</vt:lpstr>
      <vt:lpstr>Garamond</vt:lpstr>
      <vt:lpstr>Office Theme</vt:lpstr>
      <vt:lpstr>Viagem de referenciação da SQA: Melhorar a qualidade, o reconhecimento e a mobilidade </vt:lpstr>
      <vt:lpstr>Panorâmica geral</vt:lpstr>
      <vt:lpstr>Introdução: A importância dos Quadros de Qualificações</vt:lpstr>
      <vt:lpstr>Princípios e processos gerais</vt:lpstr>
      <vt:lpstr>Diagrama do Sistema Educativo das Seicheles</vt:lpstr>
      <vt:lpstr>Processo de referenciação do SNQF ao ACQF</vt:lpstr>
      <vt:lpstr>Resultados da viagem de referenciação da SQA </vt:lpstr>
      <vt:lpstr>Apresentação do PowerPoint</vt:lpstr>
      <vt:lpstr>Resultados da viagem de referência da SQA </vt:lpstr>
      <vt:lpstr>Resultados da viagem de referenciaçõ da SQA </vt:lpstr>
      <vt:lpstr>Resultados da viagem de referência da SQA </vt:lpstr>
      <vt:lpstr>Resultados da viagem de referência da SQA </vt:lpstr>
      <vt:lpstr>Questões a tratar</vt:lpstr>
      <vt:lpstr>Progresso do SNQF na referenciação do ACQF</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2025-07-22T10:02:55Z</dcterms:created>
  <dcterms:modified xsi:type="dcterms:W3CDTF">2025-07-29T22:48:06Z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