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diagrams/data1.xml" ContentType="application/vnd.openxmlformats-officedocument.drawingml.diagramData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8.xml" ContentType="application/vnd.openxmlformats-officedocument.presentationml.notesSlide+xml"/>
  <Override PartName="/ppt/slideLayouts/slideLayout1.xml" ContentType="application/vnd.openxmlformats-officedocument.presentationml.slideLayout+xml"/>
  <Override PartName="/ppt/notesSlides/notesSlide7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1.xml" ContentType="application/vnd.openxmlformats-officedocument.presentationml.notesSlide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microsoft.com/office/2020/02/relationships/classificationlabels" Target="docMetadata/LabelInfo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3" r:id="rId6"/>
    <p:sldId id="265" r:id="rId7"/>
    <p:sldId id="260" r:id="rId8"/>
    <p:sldId id="261" r:id="rId9"/>
    <p:sldId id="262" r:id="rId10"/>
    <p:sldId id="266" r:id="rId11"/>
    <p:sldId id="267" r:id="rId12"/>
  </p:sldIdLst>
  <p:sldSz cx="9144000" cy="5143500" type="screen16x9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98" d="100"/>
          <a:sy n="98" d="100"/>
        </p:scale>
        <p:origin x="36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20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924E05A-35D7-C14D-9E6C-35927E337446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F4412CB4-7D93-E94F-BF37-B7EF41F3340A}">
      <dgm:prSet/>
      <dgm:spPr/>
      <dgm:t>
        <a:bodyPr/>
        <a:lstStyle/>
        <a:p>
          <a:r>
            <a:rPr lang="en-US" b="1" dirty="0"/>
            <a:t>PAQAF </a:t>
          </a:r>
          <a:endParaRPr lang="en-NG" dirty="0"/>
        </a:p>
      </dgm:t>
    </dgm:pt>
    <dgm:pt modelId="{ED56AB9A-3312-974D-A637-E8AA855736BD}" type="parTrans" cxnId="{AE1052F7-5717-0B49-98CA-DCFA4F56E407}">
      <dgm:prSet/>
      <dgm:spPr/>
      <dgm:t>
        <a:bodyPr/>
        <a:lstStyle/>
        <a:p>
          <a:endParaRPr lang="en-GB"/>
        </a:p>
      </dgm:t>
    </dgm:pt>
    <dgm:pt modelId="{B3C66FFF-67B0-4446-928F-BDDC0FBE2358}" type="sibTrans" cxnId="{AE1052F7-5717-0B49-98CA-DCFA4F56E407}">
      <dgm:prSet/>
      <dgm:spPr/>
      <dgm:t>
        <a:bodyPr/>
        <a:lstStyle/>
        <a:p>
          <a:endParaRPr lang="en-GB"/>
        </a:p>
      </dgm:t>
    </dgm:pt>
    <dgm:pt modelId="{B73E12E8-840B-124A-A929-1D5B6229F9BF}" type="pres">
      <dgm:prSet presAssocID="{3924E05A-35D7-C14D-9E6C-35927E337446}" presName="linear" presStyleCnt="0">
        <dgm:presLayoutVars>
          <dgm:animLvl val="lvl"/>
          <dgm:resizeHandles val="exact"/>
        </dgm:presLayoutVars>
      </dgm:prSet>
      <dgm:spPr/>
    </dgm:pt>
    <dgm:pt modelId="{3602B30F-093B-E640-9FC7-574A514E3F2B}" type="pres">
      <dgm:prSet presAssocID="{F4412CB4-7D93-E94F-BF37-B7EF41F3340A}" presName="parentText" presStyleLbl="node1" presStyleIdx="0" presStyleCnt="1" custScaleX="100000" custScaleY="187859" custLinFactY="-102630" custLinFactNeighborX="999" custLinFactNeighborY="-200000">
        <dgm:presLayoutVars>
          <dgm:chMax val="0"/>
          <dgm:bulletEnabled val="1"/>
        </dgm:presLayoutVars>
      </dgm:prSet>
      <dgm:spPr/>
    </dgm:pt>
  </dgm:ptLst>
  <dgm:cxnLst>
    <dgm:cxn modelId="{51B21E2C-074B-AC42-9DC6-54F35B51B082}" type="presOf" srcId="{3924E05A-35D7-C14D-9E6C-35927E337446}" destId="{B73E12E8-840B-124A-A929-1D5B6229F9BF}" srcOrd="0" destOrd="0" presId="urn:microsoft.com/office/officeart/2005/8/layout/vList2"/>
    <dgm:cxn modelId="{4561D597-50DA-7D40-9DCB-4F6FA7037076}" type="presOf" srcId="{F4412CB4-7D93-E94F-BF37-B7EF41F3340A}" destId="{3602B30F-093B-E640-9FC7-574A514E3F2B}" srcOrd="0" destOrd="0" presId="urn:microsoft.com/office/officeart/2005/8/layout/vList2"/>
    <dgm:cxn modelId="{AE1052F7-5717-0B49-98CA-DCFA4F56E407}" srcId="{3924E05A-35D7-C14D-9E6C-35927E337446}" destId="{F4412CB4-7D93-E94F-BF37-B7EF41F3340A}" srcOrd="0" destOrd="0" parTransId="{ED56AB9A-3312-974D-A637-E8AA855736BD}" sibTransId="{B3C66FFF-67B0-4446-928F-BDDC0FBE2358}"/>
    <dgm:cxn modelId="{3A052322-24FC-EE4C-B232-3D75CD6186F1}" type="presParOf" srcId="{B73E12E8-840B-124A-A929-1D5B6229F9BF}" destId="{3602B30F-093B-E640-9FC7-574A514E3F2B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02B30F-093B-E640-9FC7-574A514E3F2B}">
      <dsp:nvSpPr>
        <dsp:cNvPr id="0" name=""/>
        <dsp:cNvSpPr/>
      </dsp:nvSpPr>
      <dsp:spPr>
        <a:xfrm>
          <a:off x="0" y="1525487"/>
          <a:ext cx="560302" cy="49563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dirty="0"/>
            <a:t>PAQAF </a:t>
          </a:r>
          <a:endParaRPr lang="en-NG" sz="1100" kern="1200" dirty="0"/>
        </a:p>
      </dsp:txBody>
      <dsp:txXfrm>
        <a:off x="24195" y="1549682"/>
        <a:ext cx="511912" cy="44724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92445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6069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4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25.pn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26.png"/><Relationship Id="rId9" Type="http://schemas.microsoft.com/office/2007/relationships/diagramDrawing" Target="../diagrams/drawing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1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21.png"/><Relationship Id="rId4" Type="http://schemas.openxmlformats.org/officeDocument/2006/relationships/image" Target="../media/image14.png"/><Relationship Id="rId9" Type="http://schemas.openxmlformats.org/officeDocument/2006/relationships/image" Target="../media/image2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1.png"/><Relationship Id="rId7" Type="http://schemas.openxmlformats.org/officeDocument/2006/relationships/image" Target="../media/image32.png"/><Relationship Id="rId12" Type="http://schemas.openxmlformats.org/officeDocument/2006/relationships/image" Target="../media/image3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11" Type="http://schemas.openxmlformats.org/officeDocument/2006/relationships/image" Target="../media/image36.png"/><Relationship Id="rId5" Type="http://schemas.openxmlformats.org/officeDocument/2006/relationships/image" Target="../media/image30.png"/><Relationship Id="rId10" Type="http://schemas.openxmlformats.org/officeDocument/2006/relationships/image" Target="../media/image35.png"/><Relationship Id="rId4" Type="http://schemas.openxmlformats.org/officeDocument/2006/relationships/image" Target="../media/image14.png"/><Relationship Id="rId9" Type="http://schemas.openxmlformats.org/officeDocument/2006/relationships/image" Target="../media/image3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1.pn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14.png"/><Relationship Id="rId9" Type="http://schemas.openxmlformats.org/officeDocument/2006/relationships/image" Target="../media/image4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9144000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57625" y="886327"/>
            <a:ext cx="1428750" cy="690544"/>
          </a:xfrm>
          <a:prstGeom prst="rect">
            <a:avLst/>
          </a:prstGeom>
        </p:spPr>
      </p:pic>
      <p:sp>
        <p:nvSpPr>
          <p:cNvPr id="5" name="Text 0"/>
          <p:cNvSpPr/>
          <p:nvPr/>
        </p:nvSpPr>
        <p:spPr>
          <a:xfrm>
            <a:off x="457200" y="1862621"/>
            <a:ext cx="8229600" cy="123441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marL="0" indent="0" algn="ctr">
              <a:buNone/>
            </a:pPr>
            <a:r>
              <a:rPr lang="en-US" sz="4050" b="1" dirty="0">
                <a:solidFill>
                  <a:srgbClr val="3D7DCA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Mobility in Qualifications and Credentials</a:t>
            </a:r>
            <a:endParaRPr lang="en-US" sz="4050" dirty="0"/>
          </a:p>
        </p:txBody>
      </p:sp>
      <p:sp>
        <p:nvSpPr>
          <p:cNvPr id="6" name="Text 1"/>
          <p:cNvSpPr/>
          <p:nvPr/>
        </p:nvSpPr>
        <p:spPr>
          <a:xfrm>
            <a:off x="2270088" y="3292694"/>
            <a:ext cx="4603824" cy="311624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 algn="ctr">
              <a:buNone/>
            </a:pPr>
            <a:r>
              <a:rPr lang="en-US" sz="2025" dirty="0">
                <a:solidFill>
                  <a:srgbClr val="4C9F38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AU Initiatives: Digital and Non-Digital</a:t>
            </a:r>
            <a:endParaRPr lang="en-US" sz="2025" dirty="0"/>
          </a:p>
        </p:txBody>
      </p:sp>
      <p:sp>
        <p:nvSpPr>
          <p:cNvPr id="7" name="Shape 2"/>
          <p:cNvSpPr/>
          <p:nvPr/>
        </p:nvSpPr>
        <p:spPr>
          <a:xfrm>
            <a:off x="3657600" y="4200023"/>
            <a:ext cx="571500" cy="57150"/>
          </a:xfrm>
          <a:prstGeom prst="rect">
            <a:avLst/>
          </a:prstGeom>
          <a:solidFill>
            <a:srgbClr val="2563EB"/>
          </a:solidFill>
          <a:ln/>
        </p:spPr>
        <p:txBody>
          <a:bodyPr/>
          <a:lstStyle/>
          <a:p>
            <a:endParaRPr lang="en-NG"/>
          </a:p>
        </p:txBody>
      </p:sp>
      <p:sp>
        <p:nvSpPr>
          <p:cNvPr id="8" name="Shape 3"/>
          <p:cNvSpPr/>
          <p:nvPr/>
        </p:nvSpPr>
        <p:spPr>
          <a:xfrm>
            <a:off x="4286250" y="4200023"/>
            <a:ext cx="571500" cy="57150"/>
          </a:xfrm>
          <a:prstGeom prst="rect">
            <a:avLst/>
          </a:prstGeom>
          <a:solidFill>
            <a:srgbClr val="059669"/>
          </a:solidFill>
          <a:ln/>
        </p:spPr>
        <p:txBody>
          <a:bodyPr/>
          <a:lstStyle/>
          <a:p>
            <a:endParaRPr lang="en-NG"/>
          </a:p>
        </p:txBody>
      </p:sp>
      <p:sp>
        <p:nvSpPr>
          <p:cNvPr id="9" name="Shape 4"/>
          <p:cNvSpPr/>
          <p:nvPr/>
        </p:nvSpPr>
        <p:spPr>
          <a:xfrm>
            <a:off x="4914900" y="4200023"/>
            <a:ext cx="571500" cy="57150"/>
          </a:xfrm>
          <a:prstGeom prst="rect">
            <a:avLst/>
          </a:prstGeom>
          <a:solidFill>
            <a:srgbClr val="F59E0B"/>
          </a:solidFill>
          <a:ln/>
        </p:spPr>
        <p:txBody>
          <a:bodyPr/>
          <a:lstStyle/>
          <a:p>
            <a:endParaRPr lang="en-NG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4864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285750" y="285750"/>
            <a:ext cx="4315662" cy="308604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2025" b="1" dirty="0">
                <a:solidFill>
                  <a:srgbClr val="3D7DCA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Digital vs Non-Digital Approaches</a:t>
            </a:r>
            <a:endParaRPr lang="en-US" sz="2025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01000" y="285750"/>
            <a:ext cx="857250" cy="414338"/>
          </a:xfrm>
          <a:prstGeom prst="rect">
            <a:avLst/>
          </a:prstGeom>
        </p:spPr>
      </p:pic>
      <p:sp>
        <p:nvSpPr>
          <p:cNvPr id="5" name="Shape 1"/>
          <p:cNvSpPr/>
          <p:nvPr/>
        </p:nvSpPr>
        <p:spPr>
          <a:xfrm>
            <a:off x="285750" y="871538"/>
            <a:ext cx="571500" cy="28575"/>
          </a:xfrm>
          <a:prstGeom prst="rect">
            <a:avLst/>
          </a:prstGeom>
          <a:solidFill>
            <a:srgbClr val="F7D618"/>
          </a:solidFill>
          <a:ln/>
        </p:spPr>
        <p:txBody>
          <a:bodyPr/>
          <a:lstStyle/>
          <a:p>
            <a:endParaRPr lang="en-NG"/>
          </a:p>
        </p:txBody>
      </p:sp>
      <p:sp>
        <p:nvSpPr>
          <p:cNvPr id="6" name="Shape 2"/>
          <p:cNvSpPr/>
          <p:nvPr/>
        </p:nvSpPr>
        <p:spPr>
          <a:xfrm>
            <a:off x="285750" y="1071563"/>
            <a:ext cx="357188" cy="357188"/>
          </a:xfrm>
          <a:prstGeom prst="ellipse">
            <a:avLst/>
          </a:prstGeom>
          <a:solidFill>
            <a:srgbClr val="3D7DCA"/>
          </a:solidFill>
          <a:ln/>
        </p:spPr>
        <p:txBody>
          <a:bodyPr/>
          <a:lstStyle/>
          <a:p>
            <a:endParaRPr lang="en-NG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7188" y="1164431"/>
            <a:ext cx="214313" cy="171450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728663" y="1132284"/>
            <a:ext cx="1421383" cy="235744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1238" b="1" dirty="0">
                <a:solidFill>
                  <a:srgbClr val="3D7DCA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Digital Approaches</a:t>
            </a:r>
            <a:endParaRPr lang="en-US" sz="1238" dirty="0"/>
          </a:p>
        </p:txBody>
      </p:sp>
      <p:sp>
        <p:nvSpPr>
          <p:cNvPr id="9" name="Shape 4"/>
          <p:cNvSpPr/>
          <p:nvPr/>
        </p:nvSpPr>
        <p:spPr>
          <a:xfrm>
            <a:off x="285750" y="1543050"/>
            <a:ext cx="4171950" cy="828675"/>
          </a:xfrm>
          <a:prstGeom prst="rect">
            <a:avLst/>
          </a:prstGeom>
          <a:solidFill>
            <a:srgbClr val="EFF6FF"/>
          </a:solidFill>
          <a:ln/>
        </p:spPr>
        <p:txBody>
          <a:bodyPr/>
          <a:lstStyle/>
          <a:p>
            <a:endParaRPr lang="en-NG"/>
          </a:p>
        </p:txBody>
      </p:sp>
      <p:sp>
        <p:nvSpPr>
          <p:cNvPr id="10" name="Shape 5"/>
          <p:cNvSpPr/>
          <p:nvPr/>
        </p:nvSpPr>
        <p:spPr>
          <a:xfrm>
            <a:off x="285750" y="1543050"/>
            <a:ext cx="21431" cy="828675"/>
          </a:xfrm>
          <a:prstGeom prst="rect">
            <a:avLst/>
          </a:prstGeom>
          <a:solidFill>
            <a:srgbClr val="3D7DCA"/>
          </a:solidFill>
          <a:ln/>
        </p:spPr>
        <p:txBody>
          <a:bodyPr/>
          <a:lstStyle/>
          <a:p>
            <a:endParaRPr lang="en-NG"/>
          </a:p>
        </p:txBody>
      </p:sp>
      <p:sp>
        <p:nvSpPr>
          <p:cNvPr id="11" name="Text 6"/>
          <p:cNvSpPr/>
          <p:nvPr/>
        </p:nvSpPr>
        <p:spPr>
          <a:xfrm>
            <a:off x="392906" y="1628775"/>
            <a:ext cx="3979069" cy="200025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1046" b="1" dirty="0">
                <a:solidFill>
                  <a:srgbClr val="000000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Digital Credentials</a:t>
            </a:r>
            <a:endParaRPr lang="en-US" sz="1046" dirty="0"/>
          </a:p>
        </p:txBody>
      </p:sp>
      <p:sp>
        <p:nvSpPr>
          <p:cNvPr id="12" name="Text 7"/>
          <p:cNvSpPr/>
          <p:nvPr/>
        </p:nvSpPr>
        <p:spPr>
          <a:xfrm>
            <a:off x="392906" y="1857375"/>
            <a:ext cx="3979069" cy="42862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1046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Electronic certificates and badges that can be verified online and shared instantly across borders.</a:t>
            </a:r>
            <a:endParaRPr lang="en-US" sz="1046" dirty="0"/>
          </a:p>
        </p:txBody>
      </p:sp>
      <p:sp>
        <p:nvSpPr>
          <p:cNvPr id="13" name="Shape 8"/>
          <p:cNvSpPr/>
          <p:nvPr/>
        </p:nvSpPr>
        <p:spPr>
          <a:xfrm>
            <a:off x="285750" y="2486025"/>
            <a:ext cx="4171950" cy="828675"/>
          </a:xfrm>
          <a:prstGeom prst="rect">
            <a:avLst/>
          </a:prstGeom>
          <a:solidFill>
            <a:srgbClr val="EFF6FF"/>
          </a:solidFill>
          <a:ln/>
        </p:spPr>
        <p:txBody>
          <a:bodyPr/>
          <a:lstStyle/>
          <a:p>
            <a:endParaRPr lang="en-NG"/>
          </a:p>
        </p:txBody>
      </p:sp>
      <p:sp>
        <p:nvSpPr>
          <p:cNvPr id="14" name="Shape 9"/>
          <p:cNvSpPr/>
          <p:nvPr/>
        </p:nvSpPr>
        <p:spPr>
          <a:xfrm>
            <a:off x="285750" y="2486025"/>
            <a:ext cx="21431" cy="828675"/>
          </a:xfrm>
          <a:prstGeom prst="rect">
            <a:avLst/>
          </a:prstGeom>
          <a:solidFill>
            <a:srgbClr val="3D7DCA"/>
          </a:solidFill>
          <a:ln/>
        </p:spPr>
        <p:txBody>
          <a:bodyPr/>
          <a:lstStyle/>
          <a:p>
            <a:endParaRPr lang="en-NG"/>
          </a:p>
        </p:txBody>
      </p:sp>
      <p:sp>
        <p:nvSpPr>
          <p:cNvPr id="15" name="Text 10"/>
          <p:cNvSpPr/>
          <p:nvPr/>
        </p:nvSpPr>
        <p:spPr>
          <a:xfrm>
            <a:off x="392906" y="2571750"/>
            <a:ext cx="3979069" cy="200025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1046" b="1" dirty="0">
                <a:solidFill>
                  <a:srgbClr val="000000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Online Verification Systems</a:t>
            </a:r>
            <a:endParaRPr lang="en-US" sz="1046" dirty="0"/>
          </a:p>
        </p:txBody>
      </p:sp>
      <p:sp>
        <p:nvSpPr>
          <p:cNvPr id="16" name="Text 11"/>
          <p:cNvSpPr/>
          <p:nvPr/>
        </p:nvSpPr>
        <p:spPr>
          <a:xfrm>
            <a:off x="392906" y="2800350"/>
            <a:ext cx="3979069" cy="42862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1046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Centralized databases allowing real-time verification of qualifications by employers and institutions.</a:t>
            </a:r>
            <a:endParaRPr lang="en-US" sz="1046" dirty="0"/>
          </a:p>
        </p:txBody>
      </p:sp>
      <p:sp>
        <p:nvSpPr>
          <p:cNvPr id="17" name="Shape 12"/>
          <p:cNvSpPr/>
          <p:nvPr/>
        </p:nvSpPr>
        <p:spPr>
          <a:xfrm>
            <a:off x="285750" y="3429000"/>
            <a:ext cx="4171950" cy="828675"/>
          </a:xfrm>
          <a:prstGeom prst="rect">
            <a:avLst/>
          </a:prstGeom>
          <a:solidFill>
            <a:srgbClr val="EFF6FF"/>
          </a:solidFill>
          <a:ln/>
        </p:spPr>
        <p:txBody>
          <a:bodyPr/>
          <a:lstStyle/>
          <a:p>
            <a:endParaRPr lang="en-NG"/>
          </a:p>
        </p:txBody>
      </p:sp>
      <p:sp>
        <p:nvSpPr>
          <p:cNvPr id="18" name="Shape 13"/>
          <p:cNvSpPr/>
          <p:nvPr/>
        </p:nvSpPr>
        <p:spPr>
          <a:xfrm>
            <a:off x="285750" y="3429000"/>
            <a:ext cx="21431" cy="828675"/>
          </a:xfrm>
          <a:prstGeom prst="rect">
            <a:avLst/>
          </a:prstGeom>
          <a:solidFill>
            <a:srgbClr val="3D7DCA"/>
          </a:solidFill>
          <a:ln/>
        </p:spPr>
        <p:txBody>
          <a:bodyPr/>
          <a:lstStyle/>
          <a:p>
            <a:endParaRPr lang="en-NG"/>
          </a:p>
        </p:txBody>
      </p:sp>
      <p:sp>
        <p:nvSpPr>
          <p:cNvPr id="19" name="Text 14"/>
          <p:cNvSpPr/>
          <p:nvPr/>
        </p:nvSpPr>
        <p:spPr>
          <a:xfrm>
            <a:off x="392906" y="3514725"/>
            <a:ext cx="3979069" cy="200025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1046" b="1" dirty="0">
                <a:solidFill>
                  <a:srgbClr val="000000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Blockchain for Credential Verification</a:t>
            </a:r>
            <a:endParaRPr lang="en-US" sz="1046" dirty="0"/>
          </a:p>
        </p:txBody>
      </p:sp>
      <p:sp>
        <p:nvSpPr>
          <p:cNvPr id="20" name="Text 15"/>
          <p:cNvSpPr/>
          <p:nvPr/>
        </p:nvSpPr>
        <p:spPr>
          <a:xfrm>
            <a:off x="392906" y="3743325"/>
            <a:ext cx="3979069" cy="42862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1046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Secure, tamper-proof records of qualifications that can be trusted without third-party verification.</a:t>
            </a:r>
            <a:endParaRPr lang="en-US" sz="1046" dirty="0"/>
          </a:p>
        </p:txBody>
      </p:sp>
      <p:sp>
        <p:nvSpPr>
          <p:cNvPr id="21" name="Shape 16"/>
          <p:cNvSpPr/>
          <p:nvPr/>
        </p:nvSpPr>
        <p:spPr>
          <a:xfrm>
            <a:off x="285750" y="4371975"/>
            <a:ext cx="4171950" cy="828675"/>
          </a:xfrm>
          <a:prstGeom prst="rect">
            <a:avLst/>
          </a:prstGeom>
          <a:solidFill>
            <a:srgbClr val="EFF6FF"/>
          </a:solidFill>
          <a:ln/>
        </p:spPr>
        <p:txBody>
          <a:bodyPr/>
          <a:lstStyle/>
          <a:p>
            <a:endParaRPr lang="en-NG"/>
          </a:p>
        </p:txBody>
      </p:sp>
      <p:sp>
        <p:nvSpPr>
          <p:cNvPr id="22" name="Shape 17"/>
          <p:cNvSpPr/>
          <p:nvPr/>
        </p:nvSpPr>
        <p:spPr>
          <a:xfrm>
            <a:off x="285750" y="4371975"/>
            <a:ext cx="21431" cy="828675"/>
          </a:xfrm>
          <a:prstGeom prst="rect">
            <a:avLst/>
          </a:prstGeom>
          <a:solidFill>
            <a:srgbClr val="3D7DCA"/>
          </a:solidFill>
          <a:ln/>
        </p:spPr>
        <p:txBody>
          <a:bodyPr/>
          <a:lstStyle/>
          <a:p>
            <a:endParaRPr lang="en-NG"/>
          </a:p>
        </p:txBody>
      </p:sp>
      <p:sp>
        <p:nvSpPr>
          <p:cNvPr id="23" name="Text 18"/>
          <p:cNvSpPr/>
          <p:nvPr/>
        </p:nvSpPr>
        <p:spPr>
          <a:xfrm>
            <a:off x="392906" y="4457700"/>
            <a:ext cx="3979069" cy="200025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1046" b="1" dirty="0">
                <a:solidFill>
                  <a:srgbClr val="000000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Virtual Mobility</a:t>
            </a:r>
            <a:endParaRPr lang="en-US" sz="1046" dirty="0"/>
          </a:p>
        </p:txBody>
      </p:sp>
      <p:sp>
        <p:nvSpPr>
          <p:cNvPr id="24" name="Text 19"/>
          <p:cNvSpPr/>
          <p:nvPr/>
        </p:nvSpPr>
        <p:spPr>
          <a:xfrm>
            <a:off x="392906" y="4686300"/>
            <a:ext cx="3979069" cy="42862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1046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Remote learning and assessment allowing students to gain qualifications from institutions across borders.</a:t>
            </a:r>
            <a:endParaRPr lang="en-US" sz="1046" dirty="0"/>
          </a:p>
        </p:txBody>
      </p:sp>
      <p:sp>
        <p:nvSpPr>
          <p:cNvPr id="25" name="Shape 20"/>
          <p:cNvSpPr/>
          <p:nvPr/>
        </p:nvSpPr>
        <p:spPr>
          <a:xfrm>
            <a:off x="4686300" y="1071563"/>
            <a:ext cx="357188" cy="357188"/>
          </a:xfrm>
          <a:prstGeom prst="ellipse">
            <a:avLst/>
          </a:prstGeom>
          <a:solidFill>
            <a:srgbClr val="4C9F38"/>
          </a:solidFill>
          <a:ln/>
        </p:spPr>
        <p:txBody>
          <a:bodyPr/>
          <a:lstStyle/>
          <a:p>
            <a:endParaRPr lang="en-NG"/>
          </a:p>
        </p:txBody>
      </p:sp>
      <p:pic>
        <p:nvPicPr>
          <p:cNvPr id="26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00600" y="1164431"/>
            <a:ext cx="128588" cy="171450"/>
          </a:xfrm>
          <a:prstGeom prst="rect">
            <a:avLst/>
          </a:prstGeom>
        </p:spPr>
      </p:pic>
      <p:sp>
        <p:nvSpPr>
          <p:cNvPr id="27" name="Text 21"/>
          <p:cNvSpPr/>
          <p:nvPr/>
        </p:nvSpPr>
        <p:spPr>
          <a:xfrm>
            <a:off x="5129213" y="1132284"/>
            <a:ext cx="1788672" cy="235744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1238" b="1" dirty="0">
                <a:solidFill>
                  <a:srgbClr val="4C9F38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Non-Digital Approaches</a:t>
            </a:r>
            <a:endParaRPr lang="en-US" sz="1238" dirty="0"/>
          </a:p>
        </p:txBody>
      </p:sp>
      <p:sp>
        <p:nvSpPr>
          <p:cNvPr id="28" name="Shape 22"/>
          <p:cNvSpPr/>
          <p:nvPr/>
        </p:nvSpPr>
        <p:spPr>
          <a:xfrm>
            <a:off x="4686300" y="1543050"/>
            <a:ext cx="4171950" cy="828675"/>
          </a:xfrm>
          <a:prstGeom prst="rect">
            <a:avLst/>
          </a:prstGeom>
          <a:solidFill>
            <a:srgbClr val="ECFDF5"/>
          </a:solidFill>
          <a:ln/>
        </p:spPr>
        <p:txBody>
          <a:bodyPr/>
          <a:lstStyle/>
          <a:p>
            <a:endParaRPr lang="en-NG"/>
          </a:p>
        </p:txBody>
      </p:sp>
      <p:sp>
        <p:nvSpPr>
          <p:cNvPr id="29" name="Shape 23"/>
          <p:cNvSpPr/>
          <p:nvPr/>
        </p:nvSpPr>
        <p:spPr>
          <a:xfrm>
            <a:off x="4686300" y="1543050"/>
            <a:ext cx="21431" cy="828675"/>
          </a:xfrm>
          <a:prstGeom prst="rect">
            <a:avLst/>
          </a:prstGeom>
          <a:solidFill>
            <a:srgbClr val="4C9F38"/>
          </a:solidFill>
          <a:ln/>
        </p:spPr>
        <p:txBody>
          <a:bodyPr/>
          <a:lstStyle/>
          <a:p>
            <a:endParaRPr lang="en-NG"/>
          </a:p>
        </p:txBody>
      </p:sp>
      <p:sp>
        <p:nvSpPr>
          <p:cNvPr id="30" name="Text 24"/>
          <p:cNvSpPr/>
          <p:nvPr/>
        </p:nvSpPr>
        <p:spPr>
          <a:xfrm>
            <a:off x="4793456" y="1628775"/>
            <a:ext cx="3979069" cy="200025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1046" b="1" dirty="0">
                <a:solidFill>
                  <a:srgbClr val="000000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Paper-Based Documentation</a:t>
            </a:r>
            <a:endParaRPr lang="en-US" sz="1046" dirty="0"/>
          </a:p>
        </p:txBody>
      </p:sp>
      <p:sp>
        <p:nvSpPr>
          <p:cNvPr id="31" name="Text 25"/>
          <p:cNvSpPr/>
          <p:nvPr/>
        </p:nvSpPr>
        <p:spPr>
          <a:xfrm>
            <a:off x="4793456" y="1857375"/>
            <a:ext cx="3979069" cy="42862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1046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Traditional certificates and diplomas requiring physical handling and manual verification processes.</a:t>
            </a:r>
            <a:endParaRPr lang="en-US" sz="1046" dirty="0"/>
          </a:p>
        </p:txBody>
      </p:sp>
      <p:sp>
        <p:nvSpPr>
          <p:cNvPr id="32" name="Shape 26"/>
          <p:cNvSpPr/>
          <p:nvPr/>
        </p:nvSpPr>
        <p:spPr>
          <a:xfrm>
            <a:off x="4686300" y="2486025"/>
            <a:ext cx="4171950" cy="828675"/>
          </a:xfrm>
          <a:prstGeom prst="rect">
            <a:avLst/>
          </a:prstGeom>
          <a:solidFill>
            <a:srgbClr val="ECFDF5"/>
          </a:solidFill>
          <a:ln/>
        </p:spPr>
        <p:txBody>
          <a:bodyPr/>
          <a:lstStyle/>
          <a:p>
            <a:endParaRPr lang="en-NG"/>
          </a:p>
        </p:txBody>
      </p:sp>
      <p:sp>
        <p:nvSpPr>
          <p:cNvPr id="33" name="Shape 27"/>
          <p:cNvSpPr/>
          <p:nvPr/>
        </p:nvSpPr>
        <p:spPr>
          <a:xfrm>
            <a:off x="4686300" y="2486025"/>
            <a:ext cx="21431" cy="828675"/>
          </a:xfrm>
          <a:prstGeom prst="rect">
            <a:avLst/>
          </a:prstGeom>
          <a:solidFill>
            <a:srgbClr val="4C9F38"/>
          </a:solidFill>
          <a:ln/>
        </p:spPr>
        <p:txBody>
          <a:bodyPr/>
          <a:lstStyle/>
          <a:p>
            <a:endParaRPr lang="en-NG"/>
          </a:p>
        </p:txBody>
      </p:sp>
      <p:sp>
        <p:nvSpPr>
          <p:cNvPr id="34" name="Text 28"/>
          <p:cNvSpPr/>
          <p:nvPr/>
        </p:nvSpPr>
        <p:spPr>
          <a:xfrm>
            <a:off x="4793456" y="2571750"/>
            <a:ext cx="3979069" cy="200025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1046" b="1" dirty="0">
                <a:solidFill>
                  <a:srgbClr val="000000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In-Person Verification</a:t>
            </a:r>
            <a:endParaRPr lang="en-US" sz="1046" dirty="0"/>
          </a:p>
        </p:txBody>
      </p:sp>
      <p:sp>
        <p:nvSpPr>
          <p:cNvPr id="35" name="Text 29"/>
          <p:cNvSpPr/>
          <p:nvPr/>
        </p:nvSpPr>
        <p:spPr>
          <a:xfrm>
            <a:off x="4793456" y="2800350"/>
            <a:ext cx="3979069" cy="42862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1046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Face-to-face assessment of skills and qualifications through interviews and practical demonstrations.</a:t>
            </a:r>
            <a:endParaRPr lang="en-US" sz="1046" dirty="0"/>
          </a:p>
        </p:txBody>
      </p:sp>
      <p:sp>
        <p:nvSpPr>
          <p:cNvPr id="36" name="Shape 30"/>
          <p:cNvSpPr/>
          <p:nvPr/>
        </p:nvSpPr>
        <p:spPr>
          <a:xfrm>
            <a:off x="4686300" y="3429000"/>
            <a:ext cx="4171950" cy="828675"/>
          </a:xfrm>
          <a:prstGeom prst="rect">
            <a:avLst/>
          </a:prstGeom>
          <a:solidFill>
            <a:srgbClr val="ECFDF5"/>
          </a:solidFill>
          <a:ln/>
        </p:spPr>
        <p:txBody>
          <a:bodyPr/>
          <a:lstStyle/>
          <a:p>
            <a:endParaRPr lang="en-NG"/>
          </a:p>
        </p:txBody>
      </p:sp>
      <p:sp>
        <p:nvSpPr>
          <p:cNvPr id="37" name="Shape 31"/>
          <p:cNvSpPr/>
          <p:nvPr/>
        </p:nvSpPr>
        <p:spPr>
          <a:xfrm>
            <a:off x="4686300" y="3429000"/>
            <a:ext cx="21431" cy="828675"/>
          </a:xfrm>
          <a:prstGeom prst="rect">
            <a:avLst/>
          </a:prstGeom>
          <a:solidFill>
            <a:srgbClr val="4C9F38"/>
          </a:solidFill>
          <a:ln/>
        </p:spPr>
        <p:txBody>
          <a:bodyPr/>
          <a:lstStyle/>
          <a:p>
            <a:endParaRPr lang="en-NG"/>
          </a:p>
        </p:txBody>
      </p:sp>
      <p:sp>
        <p:nvSpPr>
          <p:cNvPr id="38" name="Text 32"/>
          <p:cNvSpPr/>
          <p:nvPr/>
        </p:nvSpPr>
        <p:spPr>
          <a:xfrm>
            <a:off x="4793456" y="3514725"/>
            <a:ext cx="3979069" cy="200025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1046" b="1" dirty="0">
                <a:solidFill>
                  <a:srgbClr val="000000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Traditional Recognition Agreements</a:t>
            </a:r>
            <a:endParaRPr lang="en-US" sz="1046" dirty="0"/>
          </a:p>
        </p:txBody>
      </p:sp>
      <p:sp>
        <p:nvSpPr>
          <p:cNvPr id="39" name="Text 33"/>
          <p:cNvSpPr/>
          <p:nvPr/>
        </p:nvSpPr>
        <p:spPr>
          <a:xfrm>
            <a:off x="4793456" y="3743325"/>
            <a:ext cx="3979069" cy="42862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1046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Bilateral or multilateral agreements between countries or institutions for qualification recognition.</a:t>
            </a:r>
            <a:endParaRPr lang="en-US" sz="1046" dirty="0"/>
          </a:p>
        </p:txBody>
      </p:sp>
      <p:sp>
        <p:nvSpPr>
          <p:cNvPr id="40" name="Shape 34"/>
          <p:cNvSpPr/>
          <p:nvPr/>
        </p:nvSpPr>
        <p:spPr>
          <a:xfrm>
            <a:off x="4686300" y="4371975"/>
            <a:ext cx="4171950" cy="828675"/>
          </a:xfrm>
          <a:prstGeom prst="rect">
            <a:avLst/>
          </a:prstGeom>
          <a:solidFill>
            <a:srgbClr val="ECFDF5"/>
          </a:solidFill>
          <a:ln/>
        </p:spPr>
        <p:txBody>
          <a:bodyPr/>
          <a:lstStyle/>
          <a:p>
            <a:endParaRPr lang="en-NG"/>
          </a:p>
        </p:txBody>
      </p:sp>
      <p:sp>
        <p:nvSpPr>
          <p:cNvPr id="41" name="Shape 35"/>
          <p:cNvSpPr/>
          <p:nvPr/>
        </p:nvSpPr>
        <p:spPr>
          <a:xfrm>
            <a:off x="4686300" y="4371975"/>
            <a:ext cx="21431" cy="828675"/>
          </a:xfrm>
          <a:prstGeom prst="rect">
            <a:avLst/>
          </a:prstGeom>
          <a:solidFill>
            <a:srgbClr val="4C9F38"/>
          </a:solidFill>
          <a:ln/>
        </p:spPr>
        <p:txBody>
          <a:bodyPr/>
          <a:lstStyle/>
          <a:p>
            <a:endParaRPr lang="en-NG"/>
          </a:p>
        </p:txBody>
      </p:sp>
      <p:sp>
        <p:nvSpPr>
          <p:cNvPr id="42" name="Text 36"/>
          <p:cNvSpPr/>
          <p:nvPr/>
        </p:nvSpPr>
        <p:spPr>
          <a:xfrm>
            <a:off x="4793456" y="4457700"/>
            <a:ext cx="3979069" cy="200025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1046" b="1" dirty="0">
                <a:solidFill>
                  <a:srgbClr val="000000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Physical Mobility</a:t>
            </a:r>
            <a:endParaRPr lang="en-US" sz="1046" dirty="0"/>
          </a:p>
        </p:txBody>
      </p:sp>
      <p:sp>
        <p:nvSpPr>
          <p:cNvPr id="43" name="Text 37"/>
          <p:cNvSpPr/>
          <p:nvPr/>
        </p:nvSpPr>
        <p:spPr>
          <a:xfrm>
            <a:off x="4793456" y="4686300"/>
            <a:ext cx="3979069" cy="42862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1046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Movement of students and professionals across borders for education, training, and employment.</a:t>
            </a:r>
            <a:endParaRPr lang="en-US" sz="1046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8000" y="2857500"/>
            <a:ext cx="2143125" cy="2143125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285750" y="285750"/>
            <a:ext cx="3962577" cy="308604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2025" b="1" dirty="0">
                <a:solidFill>
                  <a:srgbClr val="3D7DCA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Future Outlook and Next Steps</a:t>
            </a:r>
            <a:endParaRPr lang="en-US" sz="2025" dirty="0"/>
          </a:p>
        </p:txBody>
      </p:sp>
      <p:pic>
        <p:nvPicPr>
          <p:cNvPr id="5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01000" y="285750"/>
            <a:ext cx="857250" cy="414338"/>
          </a:xfrm>
          <a:prstGeom prst="rect">
            <a:avLst/>
          </a:prstGeom>
        </p:spPr>
      </p:pic>
      <p:sp>
        <p:nvSpPr>
          <p:cNvPr id="6" name="Shape 1"/>
          <p:cNvSpPr/>
          <p:nvPr/>
        </p:nvSpPr>
        <p:spPr>
          <a:xfrm>
            <a:off x="285750" y="871538"/>
            <a:ext cx="571500" cy="28575"/>
          </a:xfrm>
          <a:prstGeom prst="rect">
            <a:avLst/>
          </a:prstGeom>
          <a:solidFill>
            <a:srgbClr val="F7D618"/>
          </a:solidFill>
          <a:ln/>
        </p:spPr>
        <p:txBody>
          <a:bodyPr/>
          <a:lstStyle/>
          <a:p>
            <a:endParaRPr lang="en-NG"/>
          </a:p>
        </p:txBody>
      </p:sp>
      <p:sp>
        <p:nvSpPr>
          <p:cNvPr id="7" name="Text 2"/>
          <p:cNvSpPr/>
          <p:nvPr/>
        </p:nvSpPr>
        <p:spPr>
          <a:xfrm>
            <a:off x="285750" y="1071563"/>
            <a:ext cx="8572500" cy="228600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1350" b="1" dirty="0">
                <a:solidFill>
                  <a:srgbClr val="059669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Key Takeaways</a:t>
            </a:r>
            <a:endParaRPr lang="en-US" sz="1350" dirty="0"/>
          </a:p>
        </p:txBody>
      </p:sp>
      <p:sp>
        <p:nvSpPr>
          <p:cNvPr id="8" name="Text 3"/>
          <p:cNvSpPr/>
          <p:nvPr/>
        </p:nvSpPr>
        <p:spPr>
          <a:xfrm>
            <a:off x="285750" y="1414463"/>
            <a:ext cx="8572500" cy="42862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1046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 Qualification mobility is essential for Africa's economic integration and development, enabling the continent to leverage its human capital effectively. </a:t>
            </a:r>
            <a:endParaRPr lang="en-US" sz="1046" dirty="0"/>
          </a:p>
        </p:txBody>
      </p:sp>
      <p:sp>
        <p:nvSpPr>
          <p:cNvPr id="9" name="Text 4"/>
          <p:cNvSpPr/>
          <p:nvPr/>
        </p:nvSpPr>
        <p:spPr>
          <a:xfrm>
            <a:off x="285750" y="1982184"/>
            <a:ext cx="8572500" cy="32188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r>
              <a:rPr lang="en-US" sz="1046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 The AU has developed strategic instruments (ACQF, AfCFTA, TVET Strategy, PAQAF, and its tools ) that work together to create a comprehensive framework for qualification recognition and mobility. </a:t>
            </a:r>
            <a:endParaRPr lang="en-US" sz="1046" dirty="0"/>
          </a:p>
        </p:txBody>
      </p:sp>
      <p:sp>
        <p:nvSpPr>
          <p:cNvPr id="10" name="Text 5"/>
          <p:cNvSpPr/>
          <p:nvPr/>
        </p:nvSpPr>
        <p:spPr>
          <a:xfrm>
            <a:off x="285750" y="2586038"/>
            <a:ext cx="8572500" cy="228600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1350" b="1" dirty="0">
                <a:solidFill>
                  <a:srgbClr val="059669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Recommendations for Advancing Qualification Mobility</a:t>
            </a:r>
            <a:endParaRPr lang="en-US" sz="1350" dirty="0"/>
          </a:p>
        </p:txBody>
      </p:sp>
      <p:sp>
        <p:nvSpPr>
          <p:cNvPr id="11" name="Shape 6"/>
          <p:cNvSpPr/>
          <p:nvPr/>
        </p:nvSpPr>
        <p:spPr>
          <a:xfrm>
            <a:off x="285750" y="2928938"/>
            <a:ext cx="219391" cy="285750"/>
          </a:xfrm>
          <a:prstGeom prst="roundRect">
            <a:avLst/>
          </a:prstGeom>
          <a:solidFill>
            <a:srgbClr val="3D7DCA"/>
          </a:solidFill>
          <a:ln/>
        </p:spPr>
        <p:txBody>
          <a:bodyPr/>
          <a:lstStyle/>
          <a:p>
            <a:endParaRPr lang="en-NG"/>
          </a:p>
        </p:txBody>
      </p:sp>
      <p:sp>
        <p:nvSpPr>
          <p:cNvPr id="12" name="Text 7"/>
          <p:cNvSpPr/>
          <p:nvPr/>
        </p:nvSpPr>
        <p:spPr>
          <a:xfrm>
            <a:off x="285750" y="2928938"/>
            <a:ext cx="219391" cy="28575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marL="0" indent="0" algn="ctr">
              <a:buNone/>
            </a:pPr>
            <a:r>
              <a:rPr lang="en-US" sz="837" b="1" dirty="0">
                <a:solidFill>
                  <a:srgbClr val="FFFFFF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1</a:t>
            </a:r>
            <a:endParaRPr lang="en-US" sz="837" dirty="0"/>
          </a:p>
        </p:txBody>
      </p:sp>
      <p:sp>
        <p:nvSpPr>
          <p:cNvPr id="13" name="Text 8"/>
          <p:cNvSpPr/>
          <p:nvPr/>
        </p:nvSpPr>
        <p:spPr>
          <a:xfrm>
            <a:off x="590866" y="2928938"/>
            <a:ext cx="3895409" cy="42862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1046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Strengthen national qualification frameworks and align them with the ACQF</a:t>
            </a:r>
            <a:endParaRPr lang="en-US" sz="1046" dirty="0"/>
          </a:p>
        </p:txBody>
      </p:sp>
      <p:sp>
        <p:nvSpPr>
          <p:cNvPr id="14" name="Shape 9"/>
          <p:cNvSpPr/>
          <p:nvPr/>
        </p:nvSpPr>
        <p:spPr>
          <a:xfrm>
            <a:off x="4657725" y="2928938"/>
            <a:ext cx="271965" cy="285750"/>
          </a:xfrm>
          <a:prstGeom prst="ellipse">
            <a:avLst/>
          </a:prstGeom>
          <a:solidFill>
            <a:srgbClr val="3D7DCA"/>
          </a:solidFill>
          <a:ln/>
        </p:spPr>
        <p:txBody>
          <a:bodyPr/>
          <a:lstStyle/>
          <a:p>
            <a:endParaRPr lang="en-NG"/>
          </a:p>
        </p:txBody>
      </p:sp>
      <p:sp>
        <p:nvSpPr>
          <p:cNvPr id="15" name="Text 10"/>
          <p:cNvSpPr/>
          <p:nvPr/>
        </p:nvSpPr>
        <p:spPr>
          <a:xfrm>
            <a:off x="4657725" y="2928938"/>
            <a:ext cx="271965" cy="28575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marL="0" indent="0" algn="ctr">
              <a:buNone/>
            </a:pPr>
            <a:r>
              <a:rPr lang="en-US" sz="837" b="1" dirty="0">
                <a:solidFill>
                  <a:srgbClr val="FFFFFF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2</a:t>
            </a:r>
            <a:endParaRPr lang="en-US" sz="837" dirty="0"/>
          </a:p>
        </p:txBody>
      </p:sp>
      <p:sp>
        <p:nvSpPr>
          <p:cNvPr id="16" name="Text 11"/>
          <p:cNvSpPr/>
          <p:nvPr/>
        </p:nvSpPr>
        <p:spPr>
          <a:xfrm>
            <a:off x="5015415" y="2928938"/>
            <a:ext cx="3842835" cy="42862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1046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Expand AfCFTA's scope on services and professional mobility</a:t>
            </a:r>
            <a:endParaRPr lang="en-US" sz="1046" dirty="0"/>
          </a:p>
        </p:txBody>
      </p:sp>
      <p:sp>
        <p:nvSpPr>
          <p:cNvPr id="17" name="Shape 12"/>
          <p:cNvSpPr/>
          <p:nvPr/>
        </p:nvSpPr>
        <p:spPr>
          <a:xfrm>
            <a:off x="285750" y="3529013"/>
            <a:ext cx="215401" cy="285750"/>
          </a:xfrm>
          <a:prstGeom prst="roundRect">
            <a:avLst/>
          </a:prstGeom>
          <a:solidFill>
            <a:srgbClr val="3D7DCA"/>
          </a:solidFill>
          <a:ln/>
        </p:spPr>
        <p:txBody>
          <a:bodyPr/>
          <a:lstStyle/>
          <a:p>
            <a:endParaRPr lang="en-NG"/>
          </a:p>
        </p:txBody>
      </p:sp>
      <p:sp>
        <p:nvSpPr>
          <p:cNvPr id="18" name="Text 13"/>
          <p:cNvSpPr/>
          <p:nvPr/>
        </p:nvSpPr>
        <p:spPr>
          <a:xfrm>
            <a:off x="285750" y="3529013"/>
            <a:ext cx="215401" cy="28575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marL="0" indent="0" algn="ctr">
              <a:buNone/>
            </a:pPr>
            <a:r>
              <a:rPr lang="en-US" sz="837" b="1" dirty="0">
                <a:solidFill>
                  <a:srgbClr val="FFFFFF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3</a:t>
            </a:r>
            <a:endParaRPr lang="en-US" sz="837" dirty="0"/>
          </a:p>
        </p:txBody>
      </p:sp>
      <p:sp>
        <p:nvSpPr>
          <p:cNvPr id="19" name="Text 14"/>
          <p:cNvSpPr/>
          <p:nvPr/>
        </p:nvSpPr>
        <p:spPr>
          <a:xfrm>
            <a:off x="586876" y="3529013"/>
            <a:ext cx="3899399" cy="42862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1046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Recognize informal and experiential learning through validation mechanisms</a:t>
            </a:r>
            <a:endParaRPr lang="en-US" sz="1046" dirty="0"/>
          </a:p>
        </p:txBody>
      </p:sp>
      <p:sp>
        <p:nvSpPr>
          <p:cNvPr id="20" name="Shape 15"/>
          <p:cNvSpPr/>
          <p:nvPr/>
        </p:nvSpPr>
        <p:spPr>
          <a:xfrm>
            <a:off x="4657725" y="3529013"/>
            <a:ext cx="285750" cy="285750"/>
          </a:xfrm>
          <a:prstGeom prst="ellipse">
            <a:avLst/>
          </a:prstGeom>
          <a:solidFill>
            <a:srgbClr val="3D7DCA"/>
          </a:solidFill>
          <a:ln/>
        </p:spPr>
        <p:txBody>
          <a:bodyPr/>
          <a:lstStyle/>
          <a:p>
            <a:endParaRPr lang="en-NG"/>
          </a:p>
        </p:txBody>
      </p:sp>
      <p:sp>
        <p:nvSpPr>
          <p:cNvPr id="21" name="Text 16"/>
          <p:cNvSpPr/>
          <p:nvPr/>
        </p:nvSpPr>
        <p:spPr>
          <a:xfrm>
            <a:off x="4657725" y="3529013"/>
            <a:ext cx="285750" cy="28575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marL="0" indent="0" algn="ctr">
              <a:buNone/>
            </a:pPr>
            <a:r>
              <a:rPr lang="en-US" sz="837" b="1" dirty="0">
                <a:solidFill>
                  <a:srgbClr val="FFFFFF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4</a:t>
            </a:r>
            <a:endParaRPr lang="en-US" sz="837" dirty="0"/>
          </a:p>
        </p:txBody>
      </p:sp>
      <p:sp>
        <p:nvSpPr>
          <p:cNvPr id="22" name="Text 17"/>
          <p:cNvSpPr/>
          <p:nvPr/>
        </p:nvSpPr>
        <p:spPr>
          <a:xfrm>
            <a:off x="5029200" y="3529013"/>
            <a:ext cx="3500438" cy="214313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1046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Invest in data systems and labor market intelligence</a:t>
            </a:r>
            <a:endParaRPr lang="en-US" sz="1046" dirty="0"/>
          </a:p>
        </p:txBody>
      </p:sp>
      <p:sp>
        <p:nvSpPr>
          <p:cNvPr id="23" name="Text 18"/>
          <p:cNvSpPr/>
          <p:nvPr/>
        </p:nvSpPr>
        <p:spPr>
          <a:xfrm>
            <a:off x="285750" y="4186238"/>
            <a:ext cx="8572500" cy="228600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 algn="ctr">
              <a:buNone/>
            </a:pPr>
            <a:r>
              <a:rPr lang="en-US" sz="1350" b="1" dirty="0">
                <a:solidFill>
                  <a:srgbClr val="2563EB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 "Transforming migration from a challenge into a strategic development lever for Africa" </a:t>
            </a:r>
            <a:endParaRPr lang="en-US" sz="1350" dirty="0"/>
          </a:p>
        </p:txBody>
      </p:sp>
      <p:sp>
        <p:nvSpPr>
          <p:cNvPr id="24" name="Shape 19"/>
          <p:cNvSpPr/>
          <p:nvPr/>
        </p:nvSpPr>
        <p:spPr>
          <a:xfrm>
            <a:off x="3657600" y="4586288"/>
            <a:ext cx="571500" cy="57150"/>
          </a:xfrm>
          <a:prstGeom prst="rect">
            <a:avLst/>
          </a:prstGeom>
          <a:solidFill>
            <a:srgbClr val="2563EB"/>
          </a:solidFill>
          <a:ln/>
        </p:spPr>
        <p:txBody>
          <a:bodyPr/>
          <a:lstStyle/>
          <a:p>
            <a:endParaRPr lang="en-NG"/>
          </a:p>
        </p:txBody>
      </p:sp>
      <p:sp>
        <p:nvSpPr>
          <p:cNvPr id="25" name="Shape 20"/>
          <p:cNvSpPr/>
          <p:nvPr/>
        </p:nvSpPr>
        <p:spPr>
          <a:xfrm>
            <a:off x="4286250" y="4586288"/>
            <a:ext cx="571500" cy="57150"/>
          </a:xfrm>
          <a:prstGeom prst="rect">
            <a:avLst/>
          </a:prstGeom>
          <a:solidFill>
            <a:srgbClr val="059669"/>
          </a:solidFill>
          <a:ln/>
        </p:spPr>
        <p:txBody>
          <a:bodyPr/>
          <a:lstStyle/>
          <a:p>
            <a:endParaRPr lang="en-NG"/>
          </a:p>
        </p:txBody>
      </p:sp>
      <p:sp>
        <p:nvSpPr>
          <p:cNvPr id="26" name="Shape 21"/>
          <p:cNvSpPr/>
          <p:nvPr/>
        </p:nvSpPr>
        <p:spPr>
          <a:xfrm>
            <a:off x="4914900" y="4586288"/>
            <a:ext cx="571500" cy="57150"/>
          </a:xfrm>
          <a:prstGeom prst="rect">
            <a:avLst/>
          </a:prstGeom>
          <a:solidFill>
            <a:srgbClr val="F59E0B"/>
          </a:solidFill>
          <a:ln/>
        </p:spPr>
        <p:txBody>
          <a:bodyPr/>
          <a:lstStyle/>
          <a:p>
            <a:endParaRPr lang="en-NG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342900" y="342900"/>
            <a:ext cx="4792731" cy="308604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2025" b="1" dirty="0">
                <a:solidFill>
                  <a:srgbClr val="3D7DCA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Understanding Qualification Mobility</a:t>
            </a:r>
            <a:endParaRPr lang="en-US" sz="2025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43850" y="342900"/>
            <a:ext cx="857250" cy="414338"/>
          </a:xfrm>
          <a:prstGeom prst="rect">
            <a:avLst/>
          </a:prstGeom>
        </p:spPr>
      </p:pic>
      <p:sp>
        <p:nvSpPr>
          <p:cNvPr id="5" name="Shape 1"/>
          <p:cNvSpPr/>
          <p:nvPr/>
        </p:nvSpPr>
        <p:spPr>
          <a:xfrm>
            <a:off x="342900" y="985838"/>
            <a:ext cx="571500" cy="28575"/>
          </a:xfrm>
          <a:prstGeom prst="rect">
            <a:avLst/>
          </a:prstGeom>
          <a:solidFill>
            <a:srgbClr val="F7D618"/>
          </a:solidFill>
          <a:ln/>
        </p:spPr>
        <p:txBody>
          <a:bodyPr/>
          <a:lstStyle/>
          <a:p>
            <a:endParaRPr lang="en-NG"/>
          </a:p>
        </p:txBody>
      </p:sp>
      <p:sp>
        <p:nvSpPr>
          <p:cNvPr id="6" name="Text 2"/>
          <p:cNvSpPr/>
          <p:nvPr/>
        </p:nvSpPr>
        <p:spPr>
          <a:xfrm>
            <a:off x="342900" y="1251942"/>
            <a:ext cx="1469352" cy="194667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1046" b="1" dirty="0">
                <a:solidFill>
                  <a:srgbClr val="4C9F38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Qualification mobility</a:t>
            </a:r>
            <a:endParaRPr lang="en-US" sz="1046" dirty="0"/>
          </a:p>
        </p:txBody>
      </p:sp>
      <p:sp>
        <p:nvSpPr>
          <p:cNvPr id="7" name="Text 3"/>
          <p:cNvSpPr/>
          <p:nvPr/>
        </p:nvSpPr>
        <p:spPr>
          <a:xfrm>
            <a:off x="1812252" y="1251942"/>
            <a:ext cx="2410039" cy="194667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1046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 refers to the ability of individuals to </a:t>
            </a:r>
            <a:endParaRPr lang="en-US" sz="1046" dirty="0"/>
          </a:p>
        </p:txBody>
      </p:sp>
      <p:sp>
        <p:nvSpPr>
          <p:cNvPr id="8" name="Text 4"/>
          <p:cNvSpPr/>
          <p:nvPr/>
        </p:nvSpPr>
        <p:spPr>
          <a:xfrm>
            <a:off x="342900" y="1466255"/>
            <a:ext cx="3918068" cy="194667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1046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have their qualifications and credentials recognized across </a:t>
            </a:r>
            <a:endParaRPr lang="en-US" sz="1046" dirty="0"/>
          </a:p>
        </p:txBody>
      </p:sp>
      <p:sp>
        <p:nvSpPr>
          <p:cNvPr id="9" name="Text 5"/>
          <p:cNvSpPr/>
          <p:nvPr/>
        </p:nvSpPr>
        <p:spPr>
          <a:xfrm>
            <a:off x="342900" y="1680567"/>
            <a:ext cx="2118987" cy="194667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1046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different countries and regions. </a:t>
            </a:r>
            <a:endParaRPr lang="en-US" sz="1046" dirty="0"/>
          </a:p>
        </p:txBody>
      </p:sp>
      <p:sp>
        <p:nvSpPr>
          <p:cNvPr id="10" name="Text 6"/>
          <p:cNvSpPr/>
          <p:nvPr/>
        </p:nvSpPr>
        <p:spPr>
          <a:xfrm>
            <a:off x="342900" y="2000250"/>
            <a:ext cx="4000500" cy="214313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1046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 For Africa, this mobility is crucial as it: </a:t>
            </a:r>
            <a:endParaRPr lang="en-US" sz="1046" dirty="0"/>
          </a:p>
        </p:txBody>
      </p:sp>
      <p:sp>
        <p:nvSpPr>
          <p:cNvPr id="11" name="Text 7"/>
          <p:cNvSpPr/>
          <p:nvPr/>
        </p:nvSpPr>
        <p:spPr>
          <a:xfrm>
            <a:off x="514350" y="2328863"/>
            <a:ext cx="3829050" cy="214313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 algn="l">
              <a:buNone/>
            </a:pPr>
            <a:r>
              <a:rPr lang="en-US" sz="1046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Facilitates labor migration and skills utilization</a:t>
            </a:r>
            <a:endParaRPr lang="en-US" sz="1046" dirty="0"/>
          </a:p>
        </p:txBody>
      </p:sp>
      <p:sp>
        <p:nvSpPr>
          <p:cNvPr id="12" name="Text 8"/>
          <p:cNvSpPr/>
          <p:nvPr/>
        </p:nvSpPr>
        <p:spPr>
          <a:xfrm>
            <a:off x="514350" y="2600325"/>
            <a:ext cx="3829050" cy="214313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 algn="l">
              <a:buNone/>
            </a:pPr>
            <a:r>
              <a:rPr lang="en-US" sz="1046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Supports regional economic integration</a:t>
            </a:r>
            <a:endParaRPr lang="en-US" sz="1046" dirty="0"/>
          </a:p>
        </p:txBody>
      </p:sp>
      <p:sp>
        <p:nvSpPr>
          <p:cNvPr id="13" name="Text 9"/>
          <p:cNvSpPr/>
          <p:nvPr/>
        </p:nvSpPr>
        <p:spPr>
          <a:xfrm>
            <a:off x="514350" y="2871788"/>
            <a:ext cx="3829050" cy="214313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 algn="l">
              <a:buNone/>
            </a:pPr>
            <a:r>
              <a:rPr lang="en-US" sz="1046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Addresses skills shortages in key sectors</a:t>
            </a:r>
            <a:endParaRPr lang="en-US" sz="1046" dirty="0"/>
          </a:p>
        </p:txBody>
      </p:sp>
      <p:sp>
        <p:nvSpPr>
          <p:cNvPr id="14" name="Text 10"/>
          <p:cNvSpPr/>
          <p:nvPr/>
        </p:nvSpPr>
        <p:spPr>
          <a:xfrm>
            <a:off x="514350" y="3143250"/>
            <a:ext cx="3829050" cy="214313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 algn="l">
              <a:buNone/>
            </a:pPr>
            <a:r>
              <a:rPr lang="en-US" sz="1046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Enhances educational and professional opportunities</a:t>
            </a:r>
            <a:endParaRPr lang="en-US" sz="1046" dirty="0"/>
          </a:p>
        </p:txBody>
      </p:sp>
      <p:sp>
        <p:nvSpPr>
          <p:cNvPr id="15" name="Text 11"/>
          <p:cNvSpPr/>
          <p:nvPr/>
        </p:nvSpPr>
        <p:spPr>
          <a:xfrm>
            <a:off x="342900" y="3529013"/>
            <a:ext cx="4000500" cy="64293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1046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 Without effective credential recognition, Africa loses an estimated 10-15% of potential economic value from skilled labor mobility. </a:t>
            </a:r>
            <a:endParaRPr lang="en-US" sz="1046" dirty="0"/>
          </a:p>
        </p:txBody>
      </p:sp>
      <p:sp>
        <p:nvSpPr>
          <p:cNvPr id="16" name="Text 12"/>
          <p:cNvSpPr/>
          <p:nvPr/>
        </p:nvSpPr>
        <p:spPr>
          <a:xfrm>
            <a:off x="4572000" y="1243013"/>
            <a:ext cx="4229100" cy="228600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1350" b="1" dirty="0">
                <a:solidFill>
                  <a:srgbClr val="059669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Types of Qualifications</a:t>
            </a:r>
            <a:endParaRPr lang="en-US" sz="1350" dirty="0"/>
          </a:p>
        </p:txBody>
      </p:sp>
      <p:pic>
        <p:nvPicPr>
          <p:cNvPr id="1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0" y="1585913"/>
            <a:ext cx="1571625" cy="1143000"/>
          </a:xfrm>
          <a:prstGeom prst="rect">
            <a:avLst/>
          </a:prstGeom>
        </p:spPr>
      </p:pic>
      <p:sp>
        <p:nvSpPr>
          <p:cNvPr id="18" name="Text 13"/>
          <p:cNvSpPr/>
          <p:nvPr/>
        </p:nvSpPr>
        <p:spPr>
          <a:xfrm>
            <a:off x="4572000" y="2786063"/>
            <a:ext cx="2057400" cy="200025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 algn="ctr">
              <a:buNone/>
            </a:pPr>
            <a:r>
              <a:rPr lang="en-US" sz="942" b="1" dirty="0">
                <a:solidFill>
                  <a:srgbClr val="000000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Academic Degrees</a:t>
            </a:r>
            <a:endParaRPr lang="en-US" sz="942" dirty="0"/>
          </a:p>
        </p:txBody>
      </p:sp>
      <p:pic>
        <p:nvPicPr>
          <p:cNvPr id="19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43700" y="1585913"/>
            <a:ext cx="1571625" cy="1143000"/>
          </a:xfrm>
          <a:prstGeom prst="rect">
            <a:avLst/>
          </a:prstGeom>
        </p:spPr>
      </p:pic>
      <p:sp>
        <p:nvSpPr>
          <p:cNvPr id="20" name="Text 14"/>
          <p:cNvSpPr/>
          <p:nvPr/>
        </p:nvSpPr>
        <p:spPr>
          <a:xfrm>
            <a:off x="6743700" y="2786063"/>
            <a:ext cx="2057400" cy="200025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 algn="ctr">
              <a:buNone/>
            </a:pPr>
            <a:r>
              <a:rPr lang="en-US" sz="942" b="1" dirty="0">
                <a:solidFill>
                  <a:srgbClr val="000000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Diplomas</a:t>
            </a:r>
            <a:endParaRPr lang="en-US" sz="942" dirty="0"/>
          </a:p>
        </p:txBody>
      </p:sp>
      <p:pic>
        <p:nvPicPr>
          <p:cNvPr id="21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72000" y="3100388"/>
            <a:ext cx="1571625" cy="1143000"/>
          </a:xfrm>
          <a:prstGeom prst="rect">
            <a:avLst/>
          </a:prstGeom>
        </p:spPr>
      </p:pic>
      <p:sp>
        <p:nvSpPr>
          <p:cNvPr id="22" name="Text 15"/>
          <p:cNvSpPr/>
          <p:nvPr/>
        </p:nvSpPr>
        <p:spPr>
          <a:xfrm>
            <a:off x="4572000" y="4300538"/>
            <a:ext cx="2057400" cy="200025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 algn="ctr">
              <a:buNone/>
            </a:pPr>
            <a:r>
              <a:rPr lang="en-US" sz="942" b="1" dirty="0">
                <a:solidFill>
                  <a:srgbClr val="000000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Certificates</a:t>
            </a:r>
            <a:endParaRPr lang="en-US" sz="942" dirty="0"/>
          </a:p>
        </p:txBody>
      </p:sp>
      <p:pic>
        <p:nvPicPr>
          <p:cNvPr id="23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43700" y="3100388"/>
            <a:ext cx="1571625" cy="1143000"/>
          </a:xfrm>
          <a:prstGeom prst="rect">
            <a:avLst/>
          </a:prstGeom>
        </p:spPr>
      </p:pic>
      <p:sp>
        <p:nvSpPr>
          <p:cNvPr id="24" name="Text 16"/>
          <p:cNvSpPr/>
          <p:nvPr/>
        </p:nvSpPr>
        <p:spPr>
          <a:xfrm>
            <a:off x="6743700" y="4300538"/>
            <a:ext cx="2057400" cy="200025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 algn="ctr">
              <a:buNone/>
            </a:pPr>
            <a:r>
              <a:rPr lang="en-US" sz="942" b="1" dirty="0">
                <a:solidFill>
                  <a:srgbClr val="000000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Professional Credentials</a:t>
            </a:r>
            <a:endParaRPr lang="en-US" sz="942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342900" y="342900"/>
            <a:ext cx="5067653" cy="308604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2025" b="1" dirty="0">
                <a:solidFill>
                  <a:srgbClr val="3D7DCA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Challenges in Qualification Recognition</a:t>
            </a:r>
            <a:endParaRPr lang="en-US" sz="2025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43850" y="342900"/>
            <a:ext cx="857250" cy="414338"/>
          </a:xfrm>
          <a:prstGeom prst="rect">
            <a:avLst/>
          </a:prstGeom>
        </p:spPr>
      </p:pic>
      <p:sp>
        <p:nvSpPr>
          <p:cNvPr id="5" name="Shape 1"/>
          <p:cNvSpPr/>
          <p:nvPr/>
        </p:nvSpPr>
        <p:spPr>
          <a:xfrm>
            <a:off x="342900" y="985838"/>
            <a:ext cx="571500" cy="28575"/>
          </a:xfrm>
          <a:prstGeom prst="rect">
            <a:avLst/>
          </a:prstGeom>
          <a:solidFill>
            <a:srgbClr val="F7D618"/>
          </a:solidFill>
          <a:ln/>
        </p:spPr>
        <p:txBody>
          <a:bodyPr/>
          <a:lstStyle/>
          <a:p>
            <a:endParaRPr lang="en-NG"/>
          </a:p>
        </p:txBody>
      </p:sp>
      <p:sp>
        <p:nvSpPr>
          <p:cNvPr id="6" name="Shape 2"/>
          <p:cNvSpPr/>
          <p:nvPr/>
        </p:nvSpPr>
        <p:spPr>
          <a:xfrm>
            <a:off x="342900" y="1243013"/>
            <a:ext cx="4114800" cy="1307306"/>
          </a:xfrm>
          <a:prstGeom prst="rect">
            <a:avLst/>
          </a:prstGeom>
          <a:solidFill>
            <a:srgbClr val="FFFFFF">
              <a:alpha val="80000"/>
            </a:srgbClr>
          </a:solidFill>
          <a:ln/>
        </p:spPr>
        <p:txBody>
          <a:bodyPr/>
          <a:lstStyle/>
          <a:p>
            <a:endParaRPr lang="en-NG"/>
          </a:p>
        </p:txBody>
      </p:sp>
      <p:sp>
        <p:nvSpPr>
          <p:cNvPr id="7" name="Shape 3"/>
          <p:cNvSpPr/>
          <p:nvPr/>
        </p:nvSpPr>
        <p:spPr>
          <a:xfrm>
            <a:off x="342900" y="1243013"/>
            <a:ext cx="28575" cy="1307306"/>
          </a:xfrm>
          <a:prstGeom prst="rect">
            <a:avLst/>
          </a:prstGeom>
          <a:solidFill>
            <a:srgbClr val="F7D618"/>
          </a:solidFill>
          <a:ln/>
        </p:spPr>
        <p:txBody>
          <a:bodyPr/>
          <a:lstStyle/>
          <a:p>
            <a:endParaRPr lang="en-NG"/>
          </a:p>
        </p:txBody>
      </p:sp>
      <p:pic>
        <p:nvPicPr>
          <p:cNvPr id="8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4350" y="1418034"/>
            <a:ext cx="228600" cy="228600"/>
          </a:xfrm>
          <a:prstGeom prst="rect">
            <a:avLst/>
          </a:prstGeom>
        </p:spPr>
      </p:pic>
      <p:sp>
        <p:nvSpPr>
          <p:cNvPr id="9" name="Text 4"/>
          <p:cNvSpPr/>
          <p:nvPr/>
        </p:nvSpPr>
        <p:spPr>
          <a:xfrm>
            <a:off x="857250" y="1414463"/>
            <a:ext cx="1831284" cy="235744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1238" b="1" dirty="0">
                <a:solidFill>
                  <a:srgbClr val="4C9F38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Underutilization of Skills</a:t>
            </a:r>
            <a:endParaRPr lang="en-US" sz="1238" dirty="0"/>
          </a:p>
        </p:txBody>
      </p:sp>
      <p:sp>
        <p:nvSpPr>
          <p:cNvPr id="10" name="Text 5"/>
          <p:cNvSpPr/>
          <p:nvPr/>
        </p:nvSpPr>
        <p:spPr>
          <a:xfrm>
            <a:off x="514350" y="1735931"/>
            <a:ext cx="3771900" cy="64293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1046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 Qualified professionals unable to practice their professions due to non-recognition of their qualifications, leading to brain waste and deskilling. </a:t>
            </a:r>
            <a:endParaRPr lang="en-US" sz="1046" dirty="0"/>
          </a:p>
        </p:txBody>
      </p:sp>
      <p:sp>
        <p:nvSpPr>
          <p:cNvPr id="11" name="Shape 6"/>
          <p:cNvSpPr/>
          <p:nvPr/>
        </p:nvSpPr>
        <p:spPr>
          <a:xfrm>
            <a:off x="4686300" y="1243013"/>
            <a:ext cx="4114800" cy="1307306"/>
          </a:xfrm>
          <a:prstGeom prst="rect">
            <a:avLst/>
          </a:prstGeom>
          <a:solidFill>
            <a:srgbClr val="FFFFFF">
              <a:alpha val="80000"/>
            </a:srgbClr>
          </a:solidFill>
          <a:ln/>
        </p:spPr>
        <p:txBody>
          <a:bodyPr/>
          <a:lstStyle/>
          <a:p>
            <a:endParaRPr lang="en-NG"/>
          </a:p>
        </p:txBody>
      </p:sp>
      <p:sp>
        <p:nvSpPr>
          <p:cNvPr id="12" name="Shape 7"/>
          <p:cNvSpPr/>
          <p:nvPr/>
        </p:nvSpPr>
        <p:spPr>
          <a:xfrm>
            <a:off x="4686300" y="1243013"/>
            <a:ext cx="28575" cy="1307306"/>
          </a:xfrm>
          <a:prstGeom prst="rect">
            <a:avLst/>
          </a:prstGeom>
          <a:solidFill>
            <a:srgbClr val="F7D618"/>
          </a:solidFill>
          <a:ln/>
        </p:spPr>
        <p:txBody>
          <a:bodyPr/>
          <a:lstStyle/>
          <a:p>
            <a:endParaRPr lang="en-NG"/>
          </a:p>
        </p:txBody>
      </p:sp>
      <p:pic>
        <p:nvPicPr>
          <p:cNvPr id="13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57750" y="1418034"/>
            <a:ext cx="200025" cy="228600"/>
          </a:xfrm>
          <a:prstGeom prst="rect">
            <a:avLst/>
          </a:prstGeom>
        </p:spPr>
      </p:pic>
      <p:sp>
        <p:nvSpPr>
          <p:cNvPr id="14" name="Text 8"/>
          <p:cNvSpPr/>
          <p:nvPr/>
        </p:nvSpPr>
        <p:spPr>
          <a:xfrm>
            <a:off x="5172075" y="1414463"/>
            <a:ext cx="2166817" cy="235744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1238" b="1" dirty="0">
                <a:solidFill>
                  <a:srgbClr val="4C9F38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Lack of Credential Portability</a:t>
            </a:r>
            <a:endParaRPr lang="en-US" sz="1238" dirty="0"/>
          </a:p>
        </p:txBody>
      </p:sp>
      <p:sp>
        <p:nvSpPr>
          <p:cNvPr id="15" name="Text 9"/>
          <p:cNvSpPr/>
          <p:nvPr/>
        </p:nvSpPr>
        <p:spPr>
          <a:xfrm>
            <a:off x="4857750" y="1735931"/>
            <a:ext cx="3771900" cy="64293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1046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 Absence of mechanisms to ensure qualifications are recognized across borders, hindering labor mobility and regional integration. </a:t>
            </a:r>
            <a:endParaRPr lang="en-US" sz="1046" dirty="0"/>
          </a:p>
        </p:txBody>
      </p:sp>
      <p:sp>
        <p:nvSpPr>
          <p:cNvPr id="16" name="Shape 10"/>
          <p:cNvSpPr/>
          <p:nvPr/>
        </p:nvSpPr>
        <p:spPr>
          <a:xfrm>
            <a:off x="342900" y="2778919"/>
            <a:ext cx="4114800" cy="1307306"/>
          </a:xfrm>
          <a:prstGeom prst="rect">
            <a:avLst/>
          </a:prstGeom>
          <a:solidFill>
            <a:srgbClr val="FFFFFF">
              <a:alpha val="80000"/>
            </a:srgbClr>
          </a:solidFill>
          <a:ln/>
        </p:spPr>
        <p:txBody>
          <a:bodyPr/>
          <a:lstStyle/>
          <a:p>
            <a:endParaRPr lang="en-NG"/>
          </a:p>
        </p:txBody>
      </p:sp>
      <p:sp>
        <p:nvSpPr>
          <p:cNvPr id="17" name="Shape 11"/>
          <p:cNvSpPr/>
          <p:nvPr/>
        </p:nvSpPr>
        <p:spPr>
          <a:xfrm>
            <a:off x="342900" y="2778919"/>
            <a:ext cx="28575" cy="1307306"/>
          </a:xfrm>
          <a:prstGeom prst="rect">
            <a:avLst/>
          </a:prstGeom>
          <a:solidFill>
            <a:srgbClr val="F7D618"/>
          </a:solidFill>
          <a:ln/>
        </p:spPr>
        <p:txBody>
          <a:bodyPr/>
          <a:lstStyle/>
          <a:p>
            <a:endParaRPr lang="en-NG"/>
          </a:p>
        </p:txBody>
      </p:sp>
      <p:pic>
        <p:nvPicPr>
          <p:cNvPr id="18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4350" y="2953941"/>
            <a:ext cx="257175" cy="228600"/>
          </a:xfrm>
          <a:prstGeom prst="rect">
            <a:avLst/>
          </a:prstGeom>
        </p:spPr>
      </p:pic>
      <p:sp>
        <p:nvSpPr>
          <p:cNvPr id="19" name="Text 12"/>
          <p:cNvSpPr/>
          <p:nvPr/>
        </p:nvSpPr>
        <p:spPr>
          <a:xfrm>
            <a:off x="885825" y="2950369"/>
            <a:ext cx="2067027" cy="235744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1238" b="1" dirty="0">
                <a:solidFill>
                  <a:srgbClr val="4C9F38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Limited Policy Coordination</a:t>
            </a:r>
            <a:endParaRPr lang="en-US" sz="1238" dirty="0"/>
          </a:p>
        </p:txBody>
      </p:sp>
      <p:sp>
        <p:nvSpPr>
          <p:cNvPr id="20" name="Text 13"/>
          <p:cNvSpPr/>
          <p:nvPr/>
        </p:nvSpPr>
        <p:spPr>
          <a:xfrm>
            <a:off x="514350" y="3271838"/>
            <a:ext cx="3771900" cy="64293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1046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 Insufficient coordination between migration, education, and labor market policies, creating barriers to effective qualification recognition. </a:t>
            </a:r>
            <a:endParaRPr lang="en-US" sz="1046" dirty="0"/>
          </a:p>
        </p:txBody>
      </p:sp>
      <p:sp>
        <p:nvSpPr>
          <p:cNvPr id="21" name="Shape 14"/>
          <p:cNvSpPr/>
          <p:nvPr/>
        </p:nvSpPr>
        <p:spPr>
          <a:xfrm>
            <a:off x="4686300" y="2778919"/>
            <a:ext cx="4114800" cy="1307306"/>
          </a:xfrm>
          <a:prstGeom prst="rect">
            <a:avLst/>
          </a:prstGeom>
          <a:solidFill>
            <a:srgbClr val="FFFFFF">
              <a:alpha val="80000"/>
            </a:srgbClr>
          </a:solidFill>
          <a:ln/>
        </p:spPr>
        <p:txBody>
          <a:bodyPr/>
          <a:lstStyle/>
          <a:p>
            <a:endParaRPr lang="en-NG"/>
          </a:p>
        </p:txBody>
      </p:sp>
      <p:sp>
        <p:nvSpPr>
          <p:cNvPr id="22" name="Shape 15"/>
          <p:cNvSpPr/>
          <p:nvPr/>
        </p:nvSpPr>
        <p:spPr>
          <a:xfrm>
            <a:off x="4686300" y="2778919"/>
            <a:ext cx="28575" cy="1307306"/>
          </a:xfrm>
          <a:prstGeom prst="rect">
            <a:avLst/>
          </a:prstGeom>
          <a:solidFill>
            <a:srgbClr val="F7D618"/>
          </a:solidFill>
          <a:ln/>
        </p:spPr>
        <p:txBody>
          <a:bodyPr/>
          <a:lstStyle/>
          <a:p>
            <a:endParaRPr lang="en-NG"/>
          </a:p>
        </p:txBody>
      </p:sp>
      <p:pic>
        <p:nvPicPr>
          <p:cNvPr id="23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57750" y="2953941"/>
            <a:ext cx="228600" cy="228600"/>
          </a:xfrm>
          <a:prstGeom prst="rect">
            <a:avLst/>
          </a:prstGeom>
        </p:spPr>
      </p:pic>
      <p:sp>
        <p:nvSpPr>
          <p:cNvPr id="24" name="Text 16"/>
          <p:cNvSpPr/>
          <p:nvPr/>
        </p:nvSpPr>
        <p:spPr>
          <a:xfrm>
            <a:off x="5200650" y="2950369"/>
            <a:ext cx="2236747" cy="235744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1238" b="1" dirty="0">
                <a:solidFill>
                  <a:srgbClr val="4C9F38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Varying Qualification Systems</a:t>
            </a:r>
            <a:endParaRPr lang="en-US" sz="1238" dirty="0"/>
          </a:p>
        </p:txBody>
      </p:sp>
      <p:sp>
        <p:nvSpPr>
          <p:cNvPr id="25" name="Text 17"/>
          <p:cNvSpPr/>
          <p:nvPr/>
        </p:nvSpPr>
        <p:spPr>
          <a:xfrm>
            <a:off x="4857750" y="3271838"/>
            <a:ext cx="3771900" cy="64293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1046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 Diverse education and qualification systems across countries with different standards, making comparability and recognition difficult. </a:t>
            </a:r>
            <a:endParaRPr lang="en-US" sz="1046" dirty="0"/>
          </a:p>
        </p:txBody>
      </p:sp>
      <p:sp>
        <p:nvSpPr>
          <p:cNvPr id="26" name="Text 18"/>
          <p:cNvSpPr/>
          <p:nvPr/>
        </p:nvSpPr>
        <p:spPr>
          <a:xfrm>
            <a:off x="1298153" y="4314825"/>
            <a:ext cx="6547693" cy="214313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 algn="ctr">
              <a:buNone/>
            </a:pPr>
            <a:r>
              <a:rPr lang="en-US" sz="1046" i="1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 "These interconnected challenges require a coordinated continental approach to qualification mobility." </a:t>
            </a:r>
            <a:endParaRPr lang="en-US" sz="1046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86363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285750" y="285750"/>
            <a:ext cx="2971940" cy="308604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2025" b="1" dirty="0">
                <a:solidFill>
                  <a:srgbClr val="3D7DCA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AU Strategic Initiatives</a:t>
            </a:r>
            <a:endParaRPr lang="en-US" sz="2025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01000" y="285750"/>
            <a:ext cx="857250" cy="414338"/>
          </a:xfrm>
          <a:prstGeom prst="rect">
            <a:avLst/>
          </a:prstGeom>
        </p:spPr>
      </p:pic>
      <p:sp>
        <p:nvSpPr>
          <p:cNvPr id="5" name="Shape 1"/>
          <p:cNvSpPr/>
          <p:nvPr/>
        </p:nvSpPr>
        <p:spPr>
          <a:xfrm>
            <a:off x="285750" y="871538"/>
            <a:ext cx="571500" cy="28575"/>
          </a:xfrm>
          <a:prstGeom prst="rect">
            <a:avLst/>
          </a:prstGeom>
          <a:solidFill>
            <a:srgbClr val="F7D618"/>
          </a:solidFill>
          <a:ln/>
        </p:spPr>
        <p:txBody>
          <a:bodyPr/>
          <a:lstStyle/>
          <a:p>
            <a:endParaRPr lang="en-NG"/>
          </a:p>
        </p:txBody>
      </p:sp>
      <p:sp>
        <p:nvSpPr>
          <p:cNvPr id="6" name="Shape 2"/>
          <p:cNvSpPr/>
          <p:nvPr/>
        </p:nvSpPr>
        <p:spPr>
          <a:xfrm>
            <a:off x="857250" y="1071563"/>
            <a:ext cx="500063" cy="500063"/>
          </a:xfrm>
          <a:prstGeom prst="ellipse">
            <a:avLst/>
          </a:prstGeom>
          <a:solidFill>
            <a:srgbClr val="F7D618">
              <a:alpha val="20000"/>
            </a:srgbClr>
          </a:solidFill>
          <a:ln/>
        </p:spPr>
        <p:txBody>
          <a:bodyPr/>
          <a:lstStyle/>
          <a:p>
            <a:endParaRPr lang="en-NG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8694" y="1193006"/>
            <a:ext cx="257175" cy="257175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1471613" y="1193006"/>
            <a:ext cx="438922" cy="257175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1350" b="1" dirty="0">
                <a:solidFill>
                  <a:srgbClr val="4C9F38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ACQF</a:t>
            </a:r>
            <a:endParaRPr lang="en-US" sz="1350" dirty="0"/>
          </a:p>
        </p:txBody>
      </p:sp>
      <p:sp>
        <p:nvSpPr>
          <p:cNvPr id="9" name="Text 4"/>
          <p:cNvSpPr/>
          <p:nvPr/>
        </p:nvSpPr>
        <p:spPr>
          <a:xfrm>
            <a:off x="857250" y="1637705"/>
            <a:ext cx="3112108" cy="194667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1046" b="1" dirty="0">
                <a:solidFill>
                  <a:srgbClr val="4C9F38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African Continental Qualifications Framework</a:t>
            </a:r>
            <a:endParaRPr lang="en-US" sz="1046" dirty="0"/>
          </a:p>
        </p:txBody>
      </p:sp>
      <p:sp>
        <p:nvSpPr>
          <p:cNvPr id="10" name="Text 5"/>
          <p:cNvSpPr/>
          <p:nvPr/>
        </p:nvSpPr>
        <p:spPr>
          <a:xfrm>
            <a:off x="3969358" y="1637705"/>
            <a:ext cx="83158" cy="194667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1046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 - </a:t>
            </a:r>
            <a:endParaRPr lang="en-US" sz="1046" dirty="0"/>
          </a:p>
        </p:txBody>
      </p:sp>
      <p:sp>
        <p:nvSpPr>
          <p:cNvPr id="11" name="Text 6"/>
          <p:cNvSpPr/>
          <p:nvPr/>
        </p:nvSpPr>
        <p:spPr>
          <a:xfrm>
            <a:off x="857250" y="1852017"/>
            <a:ext cx="2985111" cy="194667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1046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Promotes transparency and comparability of </a:t>
            </a:r>
            <a:endParaRPr lang="en-US" sz="1046" dirty="0"/>
          </a:p>
        </p:txBody>
      </p:sp>
      <p:sp>
        <p:nvSpPr>
          <p:cNvPr id="12" name="Text 7"/>
          <p:cNvSpPr/>
          <p:nvPr/>
        </p:nvSpPr>
        <p:spPr>
          <a:xfrm>
            <a:off x="857250" y="2066330"/>
            <a:ext cx="934715" cy="194667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1046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qualifications. </a:t>
            </a:r>
            <a:endParaRPr lang="en-US" sz="1046" dirty="0"/>
          </a:p>
        </p:txBody>
      </p:sp>
      <p:sp>
        <p:nvSpPr>
          <p:cNvPr id="13" name="Shape 8"/>
          <p:cNvSpPr/>
          <p:nvPr/>
        </p:nvSpPr>
        <p:spPr>
          <a:xfrm>
            <a:off x="4857750" y="1071563"/>
            <a:ext cx="500063" cy="500063"/>
          </a:xfrm>
          <a:prstGeom prst="ellipse">
            <a:avLst/>
          </a:prstGeom>
          <a:solidFill>
            <a:srgbClr val="F7D618">
              <a:alpha val="20000"/>
            </a:srgbClr>
          </a:solidFill>
          <a:ln/>
        </p:spPr>
        <p:txBody>
          <a:bodyPr/>
          <a:lstStyle/>
          <a:p>
            <a:endParaRPr lang="en-NG"/>
          </a:p>
        </p:txBody>
      </p:sp>
      <p:pic>
        <p:nvPicPr>
          <p:cNvPr id="14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47047" y="1193006"/>
            <a:ext cx="321469" cy="257175"/>
          </a:xfrm>
          <a:prstGeom prst="rect">
            <a:avLst/>
          </a:prstGeom>
        </p:spPr>
      </p:pic>
      <p:sp>
        <p:nvSpPr>
          <p:cNvPr id="15" name="Text 9"/>
          <p:cNvSpPr/>
          <p:nvPr/>
        </p:nvSpPr>
        <p:spPr>
          <a:xfrm>
            <a:off x="5472113" y="1193006"/>
            <a:ext cx="569044" cy="257175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1350" b="1" dirty="0">
                <a:solidFill>
                  <a:srgbClr val="4C9F38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AfCFTA</a:t>
            </a:r>
            <a:endParaRPr lang="en-US" sz="1350" dirty="0"/>
          </a:p>
        </p:txBody>
      </p:sp>
      <p:sp>
        <p:nvSpPr>
          <p:cNvPr id="16" name="Text 10"/>
          <p:cNvSpPr/>
          <p:nvPr/>
        </p:nvSpPr>
        <p:spPr>
          <a:xfrm>
            <a:off x="4857750" y="1637705"/>
            <a:ext cx="2428317" cy="194667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1046" b="1" dirty="0">
                <a:solidFill>
                  <a:srgbClr val="4C9F38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African Continental Free Trade Area</a:t>
            </a:r>
            <a:endParaRPr lang="en-US" sz="1046" dirty="0"/>
          </a:p>
        </p:txBody>
      </p:sp>
      <p:sp>
        <p:nvSpPr>
          <p:cNvPr id="17" name="Text 11"/>
          <p:cNvSpPr/>
          <p:nvPr/>
        </p:nvSpPr>
        <p:spPr>
          <a:xfrm>
            <a:off x="7286067" y="1637705"/>
            <a:ext cx="786119" cy="194667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1046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 - Facilitates </a:t>
            </a:r>
            <a:endParaRPr lang="en-US" sz="1046" dirty="0"/>
          </a:p>
        </p:txBody>
      </p:sp>
      <p:sp>
        <p:nvSpPr>
          <p:cNvPr id="18" name="Text 12"/>
          <p:cNvSpPr/>
          <p:nvPr/>
        </p:nvSpPr>
        <p:spPr>
          <a:xfrm>
            <a:off x="4857750" y="1852017"/>
            <a:ext cx="2472882" cy="194667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1046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professional mobility across borders. </a:t>
            </a:r>
            <a:endParaRPr lang="en-US" sz="1046" dirty="0"/>
          </a:p>
        </p:txBody>
      </p:sp>
      <p:pic>
        <p:nvPicPr>
          <p:cNvPr id="19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00500" y="2414588"/>
            <a:ext cx="1143000" cy="1143000"/>
          </a:xfrm>
          <a:prstGeom prst="rect">
            <a:avLst/>
          </a:prstGeom>
        </p:spPr>
      </p:pic>
      <p:sp>
        <p:nvSpPr>
          <p:cNvPr id="20" name="Shape 13"/>
          <p:cNvSpPr/>
          <p:nvPr/>
        </p:nvSpPr>
        <p:spPr>
          <a:xfrm>
            <a:off x="857250" y="3700463"/>
            <a:ext cx="500063" cy="500063"/>
          </a:xfrm>
          <a:prstGeom prst="ellipse">
            <a:avLst/>
          </a:prstGeom>
          <a:solidFill>
            <a:srgbClr val="F7D618">
              <a:alpha val="20000"/>
            </a:srgbClr>
          </a:solidFill>
          <a:ln/>
        </p:spPr>
        <p:txBody>
          <a:bodyPr/>
          <a:lstStyle/>
          <a:p>
            <a:endParaRPr lang="en-NG"/>
          </a:p>
        </p:txBody>
      </p:sp>
      <p:pic>
        <p:nvPicPr>
          <p:cNvPr id="21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46547" y="3821906"/>
            <a:ext cx="321469" cy="257175"/>
          </a:xfrm>
          <a:prstGeom prst="rect">
            <a:avLst/>
          </a:prstGeom>
        </p:spPr>
      </p:pic>
      <p:sp>
        <p:nvSpPr>
          <p:cNvPr id="22" name="Text 14"/>
          <p:cNvSpPr/>
          <p:nvPr/>
        </p:nvSpPr>
        <p:spPr>
          <a:xfrm>
            <a:off x="1471613" y="3821906"/>
            <a:ext cx="1410026" cy="257175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1350" b="1" dirty="0">
                <a:solidFill>
                  <a:srgbClr val="4C9F38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AU TVET Strategy</a:t>
            </a:r>
            <a:endParaRPr lang="en-US" sz="1350" dirty="0"/>
          </a:p>
        </p:txBody>
      </p:sp>
      <p:sp>
        <p:nvSpPr>
          <p:cNvPr id="23" name="Text 15"/>
          <p:cNvSpPr/>
          <p:nvPr/>
        </p:nvSpPr>
        <p:spPr>
          <a:xfrm>
            <a:off x="857250" y="4266605"/>
            <a:ext cx="2400300" cy="194667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1046" b="1" dirty="0">
                <a:solidFill>
                  <a:srgbClr val="4C9F38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Technical and Vocational Education</a:t>
            </a:r>
            <a:endParaRPr lang="en-US" sz="1046" dirty="0"/>
          </a:p>
        </p:txBody>
      </p:sp>
      <p:sp>
        <p:nvSpPr>
          <p:cNvPr id="24" name="Text 16"/>
          <p:cNvSpPr/>
          <p:nvPr/>
        </p:nvSpPr>
        <p:spPr>
          <a:xfrm>
            <a:off x="3257550" y="4266605"/>
            <a:ext cx="555371" cy="194667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1046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 - Makes </a:t>
            </a:r>
            <a:endParaRPr lang="en-US" sz="1046" dirty="0"/>
          </a:p>
        </p:txBody>
      </p:sp>
      <p:sp>
        <p:nvSpPr>
          <p:cNvPr id="25" name="Text 17"/>
          <p:cNvSpPr/>
          <p:nvPr/>
        </p:nvSpPr>
        <p:spPr>
          <a:xfrm>
            <a:off x="857250" y="4480917"/>
            <a:ext cx="3200846" cy="194667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1046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education systems responsive to labor markets. </a:t>
            </a:r>
            <a:endParaRPr lang="en-US" sz="1046" dirty="0"/>
          </a:p>
        </p:txBody>
      </p:sp>
      <p:sp>
        <p:nvSpPr>
          <p:cNvPr id="26" name="Shape 18"/>
          <p:cNvSpPr/>
          <p:nvPr/>
        </p:nvSpPr>
        <p:spPr>
          <a:xfrm>
            <a:off x="4857750" y="3700463"/>
            <a:ext cx="500063" cy="500063"/>
          </a:xfrm>
          <a:prstGeom prst="ellipse">
            <a:avLst/>
          </a:prstGeom>
          <a:solidFill>
            <a:srgbClr val="F7D618">
              <a:alpha val="20000"/>
            </a:srgbClr>
          </a:solidFill>
          <a:ln/>
        </p:spPr>
        <p:txBody>
          <a:bodyPr/>
          <a:lstStyle/>
          <a:p>
            <a:endParaRPr lang="en-NG"/>
          </a:p>
        </p:txBody>
      </p:sp>
      <p:pic>
        <p:nvPicPr>
          <p:cNvPr id="27" name="Image 6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79194" y="3821906"/>
            <a:ext cx="257175" cy="257175"/>
          </a:xfrm>
          <a:prstGeom prst="rect">
            <a:avLst/>
          </a:prstGeom>
        </p:spPr>
      </p:pic>
      <p:sp>
        <p:nvSpPr>
          <p:cNvPr id="28" name="Text 19"/>
          <p:cNvSpPr/>
          <p:nvPr/>
        </p:nvSpPr>
        <p:spPr>
          <a:xfrm>
            <a:off x="5472113" y="3846619"/>
            <a:ext cx="1524305" cy="207749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1350" b="1" dirty="0">
                <a:solidFill>
                  <a:srgbClr val="4C9F38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PAQAF</a:t>
            </a:r>
            <a:endParaRPr lang="en-US" sz="1350" dirty="0"/>
          </a:p>
        </p:txBody>
      </p:sp>
      <p:sp>
        <p:nvSpPr>
          <p:cNvPr id="29" name="Text 20"/>
          <p:cNvSpPr/>
          <p:nvPr/>
        </p:nvSpPr>
        <p:spPr>
          <a:xfrm>
            <a:off x="4857750" y="4266605"/>
            <a:ext cx="2590195" cy="194667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1046" b="1" dirty="0">
                <a:solidFill>
                  <a:srgbClr val="4C9F38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Harmonisation and Quality Assurance</a:t>
            </a:r>
            <a:endParaRPr lang="en-US" sz="1046" dirty="0"/>
          </a:p>
        </p:txBody>
      </p:sp>
      <p:sp>
        <p:nvSpPr>
          <p:cNvPr id="30" name="Text 21"/>
          <p:cNvSpPr/>
          <p:nvPr/>
        </p:nvSpPr>
        <p:spPr>
          <a:xfrm>
            <a:off x="7447945" y="4266605"/>
            <a:ext cx="83158" cy="194667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1046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 - </a:t>
            </a:r>
            <a:endParaRPr lang="en-US" sz="1046" dirty="0"/>
          </a:p>
        </p:txBody>
      </p:sp>
      <p:sp>
        <p:nvSpPr>
          <p:cNvPr id="31" name="Text 22"/>
          <p:cNvSpPr/>
          <p:nvPr/>
        </p:nvSpPr>
        <p:spPr>
          <a:xfrm>
            <a:off x="4857750" y="4480917"/>
            <a:ext cx="3122544" cy="194667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1046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Establishes harmonized accreditation systems. </a:t>
            </a:r>
            <a:endParaRPr lang="en-US" sz="1046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285750" y="285750"/>
            <a:ext cx="3708471" cy="308604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2025" b="1" dirty="0">
                <a:solidFill>
                  <a:srgbClr val="3D7DCA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AU TVET Strategy (2025-2034)</a:t>
            </a:r>
            <a:endParaRPr lang="en-US" sz="2025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01000" y="285750"/>
            <a:ext cx="857250" cy="414338"/>
          </a:xfrm>
          <a:prstGeom prst="rect">
            <a:avLst/>
          </a:prstGeom>
        </p:spPr>
      </p:pic>
      <p:sp>
        <p:nvSpPr>
          <p:cNvPr id="5" name="Shape 1"/>
          <p:cNvSpPr/>
          <p:nvPr/>
        </p:nvSpPr>
        <p:spPr>
          <a:xfrm>
            <a:off x="285750" y="871538"/>
            <a:ext cx="571500" cy="28575"/>
          </a:xfrm>
          <a:prstGeom prst="rect">
            <a:avLst/>
          </a:prstGeom>
          <a:solidFill>
            <a:srgbClr val="F7D618"/>
          </a:solidFill>
          <a:ln/>
        </p:spPr>
        <p:txBody>
          <a:bodyPr/>
          <a:lstStyle/>
          <a:p>
            <a:endParaRPr lang="en-NG"/>
          </a:p>
        </p:txBody>
      </p:sp>
      <p:sp>
        <p:nvSpPr>
          <p:cNvPr id="6" name="Text 2"/>
          <p:cNvSpPr/>
          <p:nvPr/>
        </p:nvSpPr>
        <p:spPr>
          <a:xfrm>
            <a:off x="285750" y="1080492"/>
            <a:ext cx="285471" cy="194667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1046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 The </a:t>
            </a:r>
            <a:endParaRPr lang="en-US" sz="1046" dirty="0"/>
          </a:p>
        </p:txBody>
      </p:sp>
      <p:sp>
        <p:nvSpPr>
          <p:cNvPr id="7" name="Text 3"/>
          <p:cNvSpPr/>
          <p:nvPr/>
        </p:nvSpPr>
        <p:spPr>
          <a:xfrm>
            <a:off x="571221" y="1080492"/>
            <a:ext cx="3530743" cy="194667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1046" b="1" dirty="0">
                <a:solidFill>
                  <a:srgbClr val="4C9F38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AU Technical and Vocational Education and Training </a:t>
            </a:r>
            <a:endParaRPr lang="en-US" sz="1046" dirty="0"/>
          </a:p>
        </p:txBody>
      </p:sp>
      <p:sp>
        <p:nvSpPr>
          <p:cNvPr id="8" name="Text 4"/>
          <p:cNvSpPr/>
          <p:nvPr/>
        </p:nvSpPr>
        <p:spPr>
          <a:xfrm>
            <a:off x="285750" y="1294805"/>
            <a:ext cx="1028142" cy="194667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1046" b="1" dirty="0">
                <a:solidFill>
                  <a:srgbClr val="4C9F38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(TVET) Strategy</a:t>
            </a:r>
            <a:endParaRPr lang="en-US" sz="1046" dirty="0"/>
          </a:p>
        </p:txBody>
      </p:sp>
      <p:sp>
        <p:nvSpPr>
          <p:cNvPr id="9" name="Text 5"/>
          <p:cNvSpPr/>
          <p:nvPr/>
        </p:nvSpPr>
        <p:spPr>
          <a:xfrm>
            <a:off x="1313892" y="1294805"/>
            <a:ext cx="2619915" cy="194667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1046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 aims to make education systems more </a:t>
            </a:r>
            <a:endParaRPr lang="en-US" sz="1046" dirty="0"/>
          </a:p>
        </p:txBody>
      </p:sp>
      <p:sp>
        <p:nvSpPr>
          <p:cNvPr id="10" name="Text 6"/>
          <p:cNvSpPr/>
          <p:nvPr/>
        </p:nvSpPr>
        <p:spPr>
          <a:xfrm>
            <a:off x="285750" y="1509117"/>
            <a:ext cx="3753343" cy="194667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1046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flexible, inclusive, and responsive to labor market needs </a:t>
            </a:r>
            <a:endParaRPr lang="en-US" sz="1046" dirty="0"/>
          </a:p>
        </p:txBody>
      </p:sp>
      <p:sp>
        <p:nvSpPr>
          <p:cNvPr id="11" name="Text 7"/>
          <p:cNvSpPr/>
          <p:nvPr/>
        </p:nvSpPr>
        <p:spPr>
          <a:xfrm>
            <a:off x="285750" y="1723430"/>
            <a:ext cx="888699" cy="194667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1046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across Africa. </a:t>
            </a:r>
            <a:endParaRPr lang="en-US" sz="1046" dirty="0"/>
          </a:p>
        </p:txBody>
      </p:sp>
      <p:sp>
        <p:nvSpPr>
          <p:cNvPr id="12" name="Text 8"/>
          <p:cNvSpPr/>
          <p:nvPr/>
        </p:nvSpPr>
        <p:spPr>
          <a:xfrm>
            <a:off x="285750" y="2100263"/>
            <a:ext cx="4171950" cy="228600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1350" b="1" dirty="0">
                <a:solidFill>
                  <a:srgbClr val="059669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Key Elements for Qualification Mobility</a:t>
            </a:r>
            <a:endParaRPr lang="en-US" sz="1350" dirty="0"/>
          </a:p>
        </p:txBody>
      </p:sp>
      <p:sp>
        <p:nvSpPr>
          <p:cNvPr id="13" name="Shape 9"/>
          <p:cNvSpPr/>
          <p:nvPr/>
        </p:nvSpPr>
        <p:spPr>
          <a:xfrm>
            <a:off x="285750" y="2443163"/>
            <a:ext cx="285750" cy="285750"/>
          </a:xfrm>
          <a:prstGeom prst="ellipse">
            <a:avLst/>
          </a:prstGeom>
          <a:solidFill>
            <a:srgbClr val="F7D618">
              <a:alpha val="20000"/>
            </a:srgbClr>
          </a:solidFill>
          <a:ln/>
        </p:spPr>
        <p:txBody>
          <a:bodyPr/>
          <a:lstStyle/>
          <a:p>
            <a:endParaRPr lang="en-NG"/>
          </a:p>
        </p:txBody>
      </p:sp>
      <p:pic>
        <p:nvPicPr>
          <p:cNvPr id="14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7188" y="2528888"/>
            <a:ext cx="142875" cy="114300"/>
          </a:xfrm>
          <a:prstGeom prst="rect">
            <a:avLst/>
          </a:prstGeom>
        </p:spPr>
      </p:pic>
      <p:sp>
        <p:nvSpPr>
          <p:cNvPr id="15" name="Text 10"/>
          <p:cNvSpPr/>
          <p:nvPr/>
        </p:nvSpPr>
        <p:spPr>
          <a:xfrm>
            <a:off x="657225" y="2443163"/>
            <a:ext cx="3346707" cy="214313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1046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Skills partnerships between countries and regions</a:t>
            </a:r>
            <a:endParaRPr lang="en-US" sz="1046" dirty="0"/>
          </a:p>
        </p:txBody>
      </p:sp>
      <p:sp>
        <p:nvSpPr>
          <p:cNvPr id="16" name="Shape 11"/>
          <p:cNvSpPr/>
          <p:nvPr/>
        </p:nvSpPr>
        <p:spPr>
          <a:xfrm>
            <a:off x="285750" y="2814638"/>
            <a:ext cx="281062" cy="285750"/>
          </a:xfrm>
          <a:prstGeom prst="ellipse">
            <a:avLst/>
          </a:prstGeom>
          <a:solidFill>
            <a:srgbClr val="F7D618">
              <a:alpha val="20000"/>
            </a:srgbClr>
          </a:solidFill>
          <a:ln/>
        </p:spPr>
        <p:txBody>
          <a:bodyPr/>
          <a:lstStyle/>
          <a:p>
            <a:endParaRPr lang="en-NG"/>
          </a:p>
        </p:txBody>
      </p:sp>
      <p:pic>
        <p:nvPicPr>
          <p:cNvPr id="17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9131" y="2900363"/>
            <a:ext cx="114300" cy="114300"/>
          </a:xfrm>
          <a:prstGeom prst="rect">
            <a:avLst/>
          </a:prstGeom>
        </p:spPr>
      </p:pic>
      <p:sp>
        <p:nvSpPr>
          <p:cNvPr id="18" name="Text 12"/>
          <p:cNvSpPr/>
          <p:nvPr/>
        </p:nvSpPr>
        <p:spPr>
          <a:xfrm>
            <a:off x="652537" y="2814638"/>
            <a:ext cx="3805163" cy="42862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1046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Harmonization of TVET qualifications across the continent</a:t>
            </a:r>
            <a:endParaRPr lang="en-US" sz="1046" dirty="0"/>
          </a:p>
        </p:txBody>
      </p:sp>
      <p:sp>
        <p:nvSpPr>
          <p:cNvPr id="19" name="Shape 13"/>
          <p:cNvSpPr/>
          <p:nvPr/>
        </p:nvSpPr>
        <p:spPr>
          <a:xfrm>
            <a:off x="285750" y="3328988"/>
            <a:ext cx="274281" cy="285750"/>
          </a:xfrm>
          <a:prstGeom prst="ellipse">
            <a:avLst/>
          </a:prstGeom>
          <a:solidFill>
            <a:srgbClr val="F7D618">
              <a:alpha val="20000"/>
            </a:srgbClr>
          </a:solidFill>
          <a:ln/>
        </p:spPr>
        <p:txBody>
          <a:bodyPr/>
          <a:lstStyle/>
          <a:p>
            <a:endParaRPr lang="en-NG"/>
          </a:p>
        </p:txBody>
      </p:sp>
      <p:pic>
        <p:nvPicPr>
          <p:cNvPr id="20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5727" y="3414713"/>
            <a:ext cx="114300" cy="114300"/>
          </a:xfrm>
          <a:prstGeom prst="rect">
            <a:avLst/>
          </a:prstGeom>
        </p:spPr>
      </p:pic>
      <p:sp>
        <p:nvSpPr>
          <p:cNvPr id="21" name="Text 14"/>
          <p:cNvSpPr/>
          <p:nvPr/>
        </p:nvSpPr>
        <p:spPr>
          <a:xfrm>
            <a:off x="645756" y="3328988"/>
            <a:ext cx="3811944" cy="42862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1046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Mutual recognition frameworks for skills and competencies</a:t>
            </a:r>
            <a:endParaRPr lang="en-US" sz="1046" dirty="0"/>
          </a:p>
        </p:txBody>
      </p:sp>
      <p:sp>
        <p:nvSpPr>
          <p:cNvPr id="22" name="Shape 15"/>
          <p:cNvSpPr/>
          <p:nvPr/>
        </p:nvSpPr>
        <p:spPr>
          <a:xfrm>
            <a:off x="285750" y="3843338"/>
            <a:ext cx="285750" cy="285750"/>
          </a:xfrm>
          <a:prstGeom prst="ellipse">
            <a:avLst/>
          </a:prstGeom>
          <a:solidFill>
            <a:srgbClr val="F7D618">
              <a:alpha val="20000"/>
            </a:srgbClr>
          </a:solidFill>
          <a:ln/>
        </p:spPr>
        <p:txBody>
          <a:bodyPr/>
          <a:lstStyle/>
          <a:p>
            <a:endParaRPr lang="en-NG"/>
          </a:p>
        </p:txBody>
      </p:sp>
      <p:pic>
        <p:nvPicPr>
          <p:cNvPr id="23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7188" y="3929063"/>
            <a:ext cx="142875" cy="114300"/>
          </a:xfrm>
          <a:prstGeom prst="rect">
            <a:avLst/>
          </a:prstGeom>
        </p:spPr>
      </p:pic>
      <p:sp>
        <p:nvSpPr>
          <p:cNvPr id="24" name="Text 16"/>
          <p:cNvSpPr/>
          <p:nvPr/>
        </p:nvSpPr>
        <p:spPr>
          <a:xfrm>
            <a:off x="657225" y="3843338"/>
            <a:ext cx="3196689" cy="214313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1046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Recognition of prior learning and informal skills</a:t>
            </a:r>
            <a:endParaRPr lang="en-US" sz="1046" dirty="0"/>
          </a:p>
        </p:txBody>
      </p:sp>
      <p:sp>
        <p:nvSpPr>
          <p:cNvPr id="25" name="Text 17"/>
          <p:cNvSpPr/>
          <p:nvPr/>
        </p:nvSpPr>
        <p:spPr>
          <a:xfrm>
            <a:off x="4686300" y="1071563"/>
            <a:ext cx="4171950" cy="228600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 algn="ctr">
              <a:buNone/>
            </a:pPr>
            <a:r>
              <a:rPr lang="en-US" sz="1350" b="1" dirty="0">
                <a:solidFill>
                  <a:srgbClr val="059669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Implementation Timeline</a:t>
            </a:r>
            <a:endParaRPr lang="en-US" sz="1350" dirty="0"/>
          </a:p>
        </p:txBody>
      </p:sp>
      <p:pic>
        <p:nvPicPr>
          <p:cNvPr id="26" name="Image 6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86300" y="1414463"/>
            <a:ext cx="417195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91732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37349"/>
            <a:ext cx="9144000" cy="6386513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228600" y="228600"/>
            <a:ext cx="6895086" cy="300038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1575" b="1" dirty="0">
                <a:solidFill>
                  <a:srgbClr val="F26522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Pan-African Quality Assurance and Accreditation Framework (PAQAF)</a:t>
            </a:r>
            <a:endParaRPr lang="en-US" sz="1575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58150" y="228600"/>
            <a:ext cx="857250" cy="414338"/>
          </a:xfrm>
          <a:prstGeom prst="rect">
            <a:avLst/>
          </a:prstGeom>
        </p:spPr>
      </p:pic>
      <p:sp>
        <p:nvSpPr>
          <p:cNvPr id="5" name="Shape 1"/>
          <p:cNvSpPr/>
          <p:nvPr/>
        </p:nvSpPr>
        <p:spPr>
          <a:xfrm>
            <a:off x="228600" y="814388"/>
            <a:ext cx="571500" cy="28575"/>
          </a:xfrm>
          <a:prstGeom prst="rect">
            <a:avLst/>
          </a:prstGeom>
          <a:solidFill>
            <a:srgbClr val="F7D618"/>
          </a:solidFill>
          <a:ln/>
        </p:spPr>
        <p:txBody>
          <a:bodyPr/>
          <a:lstStyle/>
          <a:p>
            <a:endParaRPr lang="en-NG"/>
          </a:p>
        </p:txBody>
      </p:sp>
      <p:sp>
        <p:nvSpPr>
          <p:cNvPr id="6" name="Shape 2"/>
          <p:cNvSpPr/>
          <p:nvPr/>
        </p:nvSpPr>
        <p:spPr>
          <a:xfrm rot="10800000">
            <a:off x="228600" y="1014413"/>
            <a:ext cx="385763" cy="5143500"/>
          </a:xfrm>
          <a:prstGeom prst="rect">
            <a:avLst/>
          </a:prstGeom>
          <a:solidFill>
            <a:srgbClr val="FFF2CC"/>
          </a:solidFill>
          <a:ln/>
        </p:spPr>
        <p:txBody>
          <a:bodyPr/>
          <a:lstStyle/>
          <a:p>
            <a:endParaRPr lang="en-NG"/>
          </a:p>
        </p:txBody>
      </p:sp>
      <p:graphicFrame>
        <p:nvGraphicFramePr>
          <p:cNvPr id="41" name="Diagram 40">
            <a:extLst>
              <a:ext uri="{FF2B5EF4-FFF2-40B4-BE49-F238E27FC236}">
                <a16:creationId xmlns:a16="http://schemas.microsoft.com/office/drawing/2014/main" id="{9EC42953-1C23-E79E-3B3E-2578A83D839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64352435"/>
              </p:ext>
            </p:extLst>
          </p:nvPr>
        </p:nvGraphicFramePr>
        <p:xfrm>
          <a:off x="228600" y="1014413"/>
          <a:ext cx="560302" cy="51435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8" name="Shape 4"/>
          <p:cNvSpPr/>
          <p:nvPr/>
        </p:nvSpPr>
        <p:spPr>
          <a:xfrm>
            <a:off x="800100" y="1014413"/>
            <a:ext cx="8115300" cy="385763"/>
          </a:xfrm>
          <a:prstGeom prst="rect">
            <a:avLst/>
          </a:prstGeom>
          <a:solidFill>
            <a:srgbClr val="FFCC66"/>
          </a:solidFill>
          <a:ln/>
        </p:spPr>
        <p:txBody>
          <a:bodyPr/>
          <a:lstStyle/>
          <a:p>
            <a:endParaRPr lang="en-NG"/>
          </a:p>
        </p:txBody>
      </p:sp>
      <p:sp>
        <p:nvSpPr>
          <p:cNvPr id="9" name="Text 5"/>
          <p:cNvSpPr/>
          <p:nvPr/>
        </p:nvSpPr>
        <p:spPr>
          <a:xfrm>
            <a:off x="907256" y="1121569"/>
            <a:ext cx="7306047" cy="171450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837" b="1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African Standards and Guidelines for Quality Assurance (ASG-QA)</a:t>
            </a:r>
            <a:endParaRPr lang="en-US" sz="837" dirty="0"/>
          </a:p>
        </p:txBody>
      </p:sp>
      <p:sp>
        <p:nvSpPr>
          <p:cNvPr id="10" name="Shape 6"/>
          <p:cNvSpPr/>
          <p:nvPr/>
        </p:nvSpPr>
        <p:spPr>
          <a:xfrm>
            <a:off x="8270453" y="1085850"/>
            <a:ext cx="537790" cy="242888"/>
          </a:xfrm>
          <a:prstGeom prst="rect">
            <a:avLst/>
          </a:prstGeom>
          <a:solidFill>
            <a:srgbClr val="4C9F38"/>
          </a:solidFill>
          <a:ln/>
        </p:spPr>
        <p:txBody>
          <a:bodyPr/>
          <a:lstStyle/>
          <a:p>
            <a:endParaRPr lang="en-NG"/>
          </a:p>
        </p:txBody>
      </p:sp>
      <p:sp>
        <p:nvSpPr>
          <p:cNvPr id="11" name="Text 7"/>
          <p:cNvSpPr/>
          <p:nvPr/>
        </p:nvSpPr>
        <p:spPr>
          <a:xfrm>
            <a:off x="8270453" y="1085850"/>
            <a:ext cx="537790" cy="242888"/>
          </a:xfrm>
          <a:prstGeom prst="rect">
            <a:avLst/>
          </a:prstGeom>
          <a:noFill/>
          <a:ln/>
        </p:spPr>
        <p:txBody>
          <a:bodyPr wrap="none" lIns="85090" tIns="42545" rIns="85090" bIns="42545" rtlCol="0" anchor="ctr">
            <a:spAutoFit/>
          </a:bodyPr>
          <a:lstStyle/>
          <a:p>
            <a:pPr marL="0" indent="0" algn="ctr">
              <a:buNone/>
            </a:pPr>
            <a:r>
              <a:rPr lang="en-US" sz="837" b="1" dirty="0">
                <a:solidFill>
                  <a:srgbClr val="FFFFFF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HAQAA</a:t>
            </a:r>
            <a:endParaRPr lang="en-US" sz="837" dirty="0"/>
          </a:p>
        </p:txBody>
      </p:sp>
      <p:sp>
        <p:nvSpPr>
          <p:cNvPr id="12" name="Shape 8"/>
          <p:cNvSpPr/>
          <p:nvPr/>
        </p:nvSpPr>
        <p:spPr>
          <a:xfrm>
            <a:off x="800100" y="1457325"/>
            <a:ext cx="8115300" cy="385763"/>
          </a:xfrm>
          <a:prstGeom prst="rect">
            <a:avLst/>
          </a:prstGeom>
          <a:solidFill>
            <a:srgbClr val="FFCC66"/>
          </a:solidFill>
          <a:ln/>
        </p:spPr>
        <p:txBody>
          <a:bodyPr/>
          <a:lstStyle/>
          <a:p>
            <a:endParaRPr lang="en-NG"/>
          </a:p>
        </p:txBody>
      </p:sp>
      <p:sp>
        <p:nvSpPr>
          <p:cNvPr id="13" name="Text 9"/>
          <p:cNvSpPr/>
          <p:nvPr/>
        </p:nvSpPr>
        <p:spPr>
          <a:xfrm>
            <a:off x="907256" y="1564481"/>
            <a:ext cx="7306047" cy="171450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837" b="1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AQRM for Institutional Evaluation/Data</a:t>
            </a:r>
            <a:endParaRPr lang="en-US" sz="837" dirty="0"/>
          </a:p>
        </p:txBody>
      </p:sp>
      <p:sp>
        <p:nvSpPr>
          <p:cNvPr id="14" name="Shape 10"/>
          <p:cNvSpPr/>
          <p:nvPr/>
        </p:nvSpPr>
        <p:spPr>
          <a:xfrm>
            <a:off x="8270453" y="1528763"/>
            <a:ext cx="537790" cy="242888"/>
          </a:xfrm>
          <a:prstGeom prst="rect">
            <a:avLst/>
          </a:prstGeom>
          <a:solidFill>
            <a:srgbClr val="4C9F38"/>
          </a:solidFill>
          <a:ln/>
        </p:spPr>
        <p:txBody>
          <a:bodyPr/>
          <a:lstStyle/>
          <a:p>
            <a:endParaRPr lang="en-NG"/>
          </a:p>
        </p:txBody>
      </p:sp>
      <p:sp>
        <p:nvSpPr>
          <p:cNvPr id="15" name="Text 11"/>
          <p:cNvSpPr/>
          <p:nvPr/>
        </p:nvSpPr>
        <p:spPr>
          <a:xfrm>
            <a:off x="8270453" y="1528763"/>
            <a:ext cx="537790" cy="242888"/>
          </a:xfrm>
          <a:prstGeom prst="rect">
            <a:avLst/>
          </a:prstGeom>
          <a:noFill/>
          <a:ln/>
        </p:spPr>
        <p:txBody>
          <a:bodyPr wrap="none" lIns="85090" tIns="42545" rIns="85090" bIns="42545" rtlCol="0" anchor="ctr">
            <a:spAutoFit/>
          </a:bodyPr>
          <a:lstStyle/>
          <a:p>
            <a:pPr marL="0" indent="0" algn="ctr">
              <a:buNone/>
            </a:pPr>
            <a:r>
              <a:rPr lang="en-US" sz="837" b="1" dirty="0">
                <a:solidFill>
                  <a:srgbClr val="FFFFFF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HAQAA</a:t>
            </a:r>
            <a:endParaRPr lang="en-US" sz="837" dirty="0"/>
          </a:p>
        </p:txBody>
      </p:sp>
      <p:sp>
        <p:nvSpPr>
          <p:cNvPr id="16" name="Shape 12"/>
          <p:cNvSpPr/>
          <p:nvPr/>
        </p:nvSpPr>
        <p:spPr>
          <a:xfrm>
            <a:off x="800100" y="1900238"/>
            <a:ext cx="8115300" cy="385763"/>
          </a:xfrm>
          <a:prstGeom prst="rect">
            <a:avLst/>
          </a:prstGeom>
          <a:solidFill>
            <a:srgbClr val="FFCC66"/>
          </a:solidFill>
          <a:ln/>
        </p:spPr>
        <p:txBody>
          <a:bodyPr/>
          <a:lstStyle/>
          <a:p>
            <a:endParaRPr lang="en-NG"/>
          </a:p>
        </p:txBody>
      </p:sp>
      <p:sp>
        <p:nvSpPr>
          <p:cNvPr id="17" name="Text 13"/>
          <p:cNvSpPr/>
          <p:nvPr/>
        </p:nvSpPr>
        <p:spPr>
          <a:xfrm>
            <a:off x="907256" y="2007394"/>
            <a:ext cx="7306047" cy="171450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837" b="1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Capacity Building Trainings in Quality Assurance for National QA Agencies</a:t>
            </a:r>
            <a:endParaRPr lang="en-US" sz="837" dirty="0"/>
          </a:p>
        </p:txBody>
      </p:sp>
      <p:sp>
        <p:nvSpPr>
          <p:cNvPr id="18" name="Shape 14"/>
          <p:cNvSpPr/>
          <p:nvPr/>
        </p:nvSpPr>
        <p:spPr>
          <a:xfrm>
            <a:off x="8270453" y="1971675"/>
            <a:ext cx="537790" cy="242888"/>
          </a:xfrm>
          <a:prstGeom prst="rect">
            <a:avLst/>
          </a:prstGeom>
          <a:solidFill>
            <a:srgbClr val="4C9F38"/>
          </a:solidFill>
          <a:ln/>
        </p:spPr>
        <p:txBody>
          <a:bodyPr/>
          <a:lstStyle/>
          <a:p>
            <a:endParaRPr lang="en-NG"/>
          </a:p>
        </p:txBody>
      </p:sp>
      <p:sp>
        <p:nvSpPr>
          <p:cNvPr id="19" name="Text 15"/>
          <p:cNvSpPr/>
          <p:nvPr/>
        </p:nvSpPr>
        <p:spPr>
          <a:xfrm>
            <a:off x="8270453" y="1971675"/>
            <a:ext cx="537790" cy="242888"/>
          </a:xfrm>
          <a:prstGeom prst="rect">
            <a:avLst/>
          </a:prstGeom>
          <a:noFill/>
          <a:ln/>
        </p:spPr>
        <p:txBody>
          <a:bodyPr wrap="none" lIns="85090" tIns="42545" rIns="85090" bIns="42545" rtlCol="0" anchor="ctr">
            <a:spAutoFit/>
          </a:bodyPr>
          <a:lstStyle/>
          <a:p>
            <a:pPr marL="0" indent="0" algn="ctr">
              <a:buNone/>
            </a:pPr>
            <a:r>
              <a:rPr lang="en-US" sz="837" b="1" dirty="0">
                <a:solidFill>
                  <a:srgbClr val="FFFFFF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HAQAA</a:t>
            </a:r>
            <a:endParaRPr lang="en-US" sz="837" dirty="0"/>
          </a:p>
        </p:txBody>
      </p:sp>
      <p:sp>
        <p:nvSpPr>
          <p:cNvPr id="20" name="Shape 16"/>
          <p:cNvSpPr/>
          <p:nvPr/>
        </p:nvSpPr>
        <p:spPr>
          <a:xfrm>
            <a:off x="800100" y="2343150"/>
            <a:ext cx="8115300" cy="385763"/>
          </a:xfrm>
          <a:prstGeom prst="rect">
            <a:avLst/>
          </a:prstGeom>
          <a:solidFill>
            <a:srgbClr val="FFCC66"/>
          </a:solidFill>
          <a:ln/>
        </p:spPr>
        <p:txBody>
          <a:bodyPr/>
          <a:lstStyle/>
          <a:p>
            <a:endParaRPr lang="en-NG"/>
          </a:p>
        </p:txBody>
      </p:sp>
      <p:sp>
        <p:nvSpPr>
          <p:cNvPr id="21" name="Text 17"/>
          <p:cNvSpPr/>
          <p:nvPr/>
        </p:nvSpPr>
        <p:spPr>
          <a:xfrm>
            <a:off x="907256" y="2450306"/>
            <a:ext cx="7272896" cy="171450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837" b="1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African Continental Qualifications Framework</a:t>
            </a:r>
            <a:endParaRPr lang="en-US" sz="837" dirty="0"/>
          </a:p>
        </p:txBody>
      </p:sp>
      <p:sp>
        <p:nvSpPr>
          <p:cNvPr id="22" name="Shape 18"/>
          <p:cNvSpPr/>
          <p:nvPr/>
        </p:nvSpPr>
        <p:spPr>
          <a:xfrm>
            <a:off x="8237302" y="2414588"/>
            <a:ext cx="570942" cy="242888"/>
          </a:xfrm>
          <a:prstGeom prst="rect">
            <a:avLst/>
          </a:prstGeom>
          <a:solidFill>
            <a:srgbClr val="F4A460"/>
          </a:solidFill>
          <a:ln/>
        </p:spPr>
        <p:txBody>
          <a:bodyPr/>
          <a:lstStyle/>
          <a:p>
            <a:endParaRPr lang="en-NG"/>
          </a:p>
        </p:txBody>
      </p:sp>
      <p:sp>
        <p:nvSpPr>
          <p:cNvPr id="23" name="Text 19"/>
          <p:cNvSpPr/>
          <p:nvPr/>
        </p:nvSpPr>
        <p:spPr>
          <a:xfrm>
            <a:off x="8248498" y="2428662"/>
            <a:ext cx="548548" cy="214739"/>
          </a:xfrm>
          <a:prstGeom prst="rect">
            <a:avLst/>
          </a:prstGeom>
          <a:noFill/>
          <a:ln/>
        </p:spPr>
        <p:txBody>
          <a:bodyPr wrap="none" lIns="85090" tIns="42545" rIns="85090" bIns="42545" rtlCol="0" anchor="ctr">
            <a:spAutoFit/>
          </a:bodyPr>
          <a:lstStyle/>
          <a:p>
            <a:pPr marL="0" indent="0" algn="ctr">
              <a:buNone/>
            </a:pPr>
            <a:r>
              <a:rPr lang="en-US" sz="837" b="1" dirty="0">
                <a:solidFill>
                  <a:srgbClr val="FFFFFF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EU/ETF</a:t>
            </a:r>
            <a:endParaRPr lang="en-US" sz="837" dirty="0"/>
          </a:p>
        </p:txBody>
      </p:sp>
      <p:sp>
        <p:nvSpPr>
          <p:cNvPr id="24" name="Shape 20"/>
          <p:cNvSpPr/>
          <p:nvPr/>
        </p:nvSpPr>
        <p:spPr>
          <a:xfrm>
            <a:off x="800100" y="2786063"/>
            <a:ext cx="8115300" cy="385763"/>
          </a:xfrm>
          <a:prstGeom prst="rect">
            <a:avLst/>
          </a:prstGeom>
          <a:solidFill>
            <a:srgbClr val="FFCC66"/>
          </a:solidFill>
          <a:ln/>
        </p:spPr>
        <p:txBody>
          <a:bodyPr/>
          <a:lstStyle/>
          <a:p>
            <a:endParaRPr lang="en-NG"/>
          </a:p>
        </p:txBody>
      </p:sp>
      <p:sp>
        <p:nvSpPr>
          <p:cNvPr id="25" name="Text 21"/>
          <p:cNvSpPr/>
          <p:nvPr/>
        </p:nvSpPr>
        <p:spPr>
          <a:xfrm>
            <a:off x="907256" y="2893219"/>
            <a:ext cx="7306047" cy="171450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837" b="1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African Credit Accumulation and Transfer System</a:t>
            </a:r>
            <a:endParaRPr lang="en-US" sz="837" dirty="0"/>
          </a:p>
        </p:txBody>
      </p:sp>
      <p:sp>
        <p:nvSpPr>
          <p:cNvPr id="26" name="Shape 22"/>
          <p:cNvSpPr/>
          <p:nvPr/>
        </p:nvSpPr>
        <p:spPr>
          <a:xfrm>
            <a:off x="8270453" y="2857500"/>
            <a:ext cx="537790" cy="242888"/>
          </a:xfrm>
          <a:prstGeom prst="rect">
            <a:avLst/>
          </a:prstGeom>
          <a:solidFill>
            <a:srgbClr val="4C9F38"/>
          </a:solidFill>
          <a:ln/>
        </p:spPr>
        <p:txBody>
          <a:bodyPr/>
          <a:lstStyle/>
          <a:p>
            <a:endParaRPr lang="en-NG"/>
          </a:p>
        </p:txBody>
      </p:sp>
      <p:sp>
        <p:nvSpPr>
          <p:cNvPr id="27" name="Text 23"/>
          <p:cNvSpPr/>
          <p:nvPr/>
        </p:nvSpPr>
        <p:spPr>
          <a:xfrm>
            <a:off x="8270453" y="2857500"/>
            <a:ext cx="537790" cy="242888"/>
          </a:xfrm>
          <a:prstGeom prst="rect">
            <a:avLst/>
          </a:prstGeom>
          <a:noFill/>
          <a:ln/>
        </p:spPr>
        <p:txBody>
          <a:bodyPr wrap="none" lIns="85090" tIns="42545" rIns="85090" bIns="42545" rtlCol="0" anchor="ctr">
            <a:spAutoFit/>
          </a:bodyPr>
          <a:lstStyle/>
          <a:p>
            <a:pPr marL="0" indent="0" algn="ctr">
              <a:buNone/>
            </a:pPr>
            <a:r>
              <a:rPr lang="en-US" sz="837" b="1" dirty="0">
                <a:solidFill>
                  <a:srgbClr val="FFFFFF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HAQAA</a:t>
            </a:r>
            <a:endParaRPr lang="en-US" sz="837" dirty="0"/>
          </a:p>
        </p:txBody>
      </p:sp>
      <p:sp>
        <p:nvSpPr>
          <p:cNvPr id="28" name="Shape 24"/>
          <p:cNvSpPr/>
          <p:nvPr/>
        </p:nvSpPr>
        <p:spPr>
          <a:xfrm>
            <a:off x="800100" y="3228975"/>
            <a:ext cx="8115300" cy="385763"/>
          </a:xfrm>
          <a:prstGeom prst="rect">
            <a:avLst/>
          </a:prstGeom>
          <a:solidFill>
            <a:srgbClr val="FFCC66"/>
          </a:solidFill>
          <a:ln/>
        </p:spPr>
        <p:txBody>
          <a:bodyPr/>
          <a:lstStyle/>
          <a:p>
            <a:endParaRPr lang="en-NG"/>
          </a:p>
        </p:txBody>
      </p:sp>
      <p:sp>
        <p:nvSpPr>
          <p:cNvPr id="29" name="Text 25"/>
          <p:cNvSpPr/>
          <p:nvPr/>
        </p:nvSpPr>
        <p:spPr>
          <a:xfrm>
            <a:off x="907256" y="3336131"/>
            <a:ext cx="7241586" cy="171450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837" b="1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Addis Recognition Convention</a:t>
            </a:r>
            <a:endParaRPr lang="en-US" sz="837" dirty="0"/>
          </a:p>
        </p:txBody>
      </p:sp>
      <p:sp>
        <p:nvSpPr>
          <p:cNvPr id="30" name="Shape 26"/>
          <p:cNvSpPr/>
          <p:nvPr/>
        </p:nvSpPr>
        <p:spPr>
          <a:xfrm>
            <a:off x="8205992" y="3300413"/>
            <a:ext cx="602252" cy="242888"/>
          </a:xfrm>
          <a:prstGeom prst="rect">
            <a:avLst/>
          </a:prstGeom>
          <a:solidFill>
            <a:srgbClr val="87CEEB"/>
          </a:solidFill>
          <a:ln/>
        </p:spPr>
        <p:txBody>
          <a:bodyPr/>
          <a:lstStyle/>
          <a:p>
            <a:endParaRPr lang="en-NG"/>
          </a:p>
        </p:txBody>
      </p:sp>
      <p:sp>
        <p:nvSpPr>
          <p:cNvPr id="31" name="Text 27"/>
          <p:cNvSpPr/>
          <p:nvPr/>
        </p:nvSpPr>
        <p:spPr>
          <a:xfrm>
            <a:off x="8205992" y="3300413"/>
            <a:ext cx="602252" cy="242888"/>
          </a:xfrm>
          <a:prstGeom prst="rect">
            <a:avLst/>
          </a:prstGeom>
          <a:noFill/>
          <a:ln/>
        </p:spPr>
        <p:txBody>
          <a:bodyPr wrap="none" lIns="85090" tIns="42545" rIns="85090" bIns="42545" rtlCol="0" anchor="ctr">
            <a:spAutoFit/>
          </a:bodyPr>
          <a:lstStyle/>
          <a:p>
            <a:pPr marL="0" indent="0" algn="ctr">
              <a:buNone/>
            </a:pPr>
            <a:r>
              <a:rPr lang="en-US" sz="837" b="1" dirty="0">
                <a:solidFill>
                  <a:srgbClr val="FFFFFF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UNESCO</a:t>
            </a:r>
            <a:endParaRPr lang="en-US" sz="837" dirty="0"/>
          </a:p>
        </p:txBody>
      </p:sp>
      <p:sp>
        <p:nvSpPr>
          <p:cNvPr id="32" name="Shape 28"/>
          <p:cNvSpPr/>
          <p:nvPr/>
        </p:nvSpPr>
        <p:spPr>
          <a:xfrm>
            <a:off x="800100" y="3671888"/>
            <a:ext cx="8115300" cy="385763"/>
          </a:xfrm>
          <a:prstGeom prst="rect">
            <a:avLst/>
          </a:prstGeom>
          <a:solidFill>
            <a:srgbClr val="FFCC66"/>
          </a:solidFill>
          <a:ln/>
        </p:spPr>
        <p:txBody>
          <a:bodyPr/>
          <a:lstStyle/>
          <a:p>
            <a:endParaRPr lang="en-NG"/>
          </a:p>
        </p:txBody>
      </p:sp>
      <p:sp>
        <p:nvSpPr>
          <p:cNvPr id="33" name="Text 29"/>
          <p:cNvSpPr/>
          <p:nvPr/>
        </p:nvSpPr>
        <p:spPr>
          <a:xfrm>
            <a:off x="907256" y="3779044"/>
            <a:ext cx="7306047" cy="171450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837" b="1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Pan African QA and Accreditation Agency</a:t>
            </a:r>
            <a:endParaRPr lang="en-US" sz="837" dirty="0"/>
          </a:p>
        </p:txBody>
      </p:sp>
      <p:sp>
        <p:nvSpPr>
          <p:cNvPr id="34" name="Shape 30"/>
          <p:cNvSpPr/>
          <p:nvPr/>
        </p:nvSpPr>
        <p:spPr>
          <a:xfrm>
            <a:off x="8270453" y="3743325"/>
            <a:ext cx="537790" cy="242888"/>
          </a:xfrm>
          <a:prstGeom prst="rect">
            <a:avLst/>
          </a:prstGeom>
          <a:solidFill>
            <a:srgbClr val="4C9F38"/>
          </a:solidFill>
          <a:ln/>
        </p:spPr>
        <p:txBody>
          <a:bodyPr/>
          <a:lstStyle/>
          <a:p>
            <a:endParaRPr lang="en-NG"/>
          </a:p>
        </p:txBody>
      </p:sp>
      <p:sp>
        <p:nvSpPr>
          <p:cNvPr id="35" name="Text 31"/>
          <p:cNvSpPr/>
          <p:nvPr/>
        </p:nvSpPr>
        <p:spPr>
          <a:xfrm>
            <a:off x="8270453" y="3743325"/>
            <a:ext cx="537790" cy="242888"/>
          </a:xfrm>
          <a:prstGeom prst="rect">
            <a:avLst/>
          </a:prstGeom>
          <a:noFill/>
          <a:ln/>
        </p:spPr>
        <p:txBody>
          <a:bodyPr wrap="none" lIns="85090" tIns="42545" rIns="85090" bIns="42545" rtlCol="0" anchor="ctr">
            <a:spAutoFit/>
          </a:bodyPr>
          <a:lstStyle/>
          <a:p>
            <a:pPr marL="0" indent="0" algn="ctr">
              <a:buNone/>
            </a:pPr>
            <a:r>
              <a:rPr lang="en-US" sz="837" b="1" dirty="0">
                <a:solidFill>
                  <a:srgbClr val="FFFFFF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HAQAA</a:t>
            </a:r>
            <a:endParaRPr lang="en-US" sz="837" dirty="0"/>
          </a:p>
        </p:txBody>
      </p:sp>
      <p:sp>
        <p:nvSpPr>
          <p:cNvPr id="36" name="Shape 32"/>
          <p:cNvSpPr/>
          <p:nvPr/>
        </p:nvSpPr>
        <p:spPr>
          <a:xfrm>
            <a:off x="800100" y="4171950"/>
            <a:ext cx="8115300" cy="314325"/>
          </a:xfrm>
          <a:prstGeom prst="rect">
            <a:avLst/>
          </a:prstGeom>
          <a:solidFill>
            <a:srgbClr val="FFF2CC"/>
          </a:solidFill>
          <a:ln/>
        </p:spPr>
        <p:txBody>
          <a:bodyPr/>
          <a:lstStyle/>
          <a:p>
            <a:endParaRPr lang="en-NG"/>
          </a:p>
        </p:txBody>
      </p:sp>
      <p:sp>
        <p:nvSpPr>
          <p:cNvPr id="37" name="Text 33"/>
          <p:cNvSpPr/>
          <p:nvPr/>
        </p:nvSpPr>
        <p:spPr>
          <a:xfrm>
            <a:off x="800100" y="4178782"/>
            <a:ext cx="8115300" cy="300660"/>
          </a:xfrm>
          <a:prstGeom prst="rect">
            <a:avLst/>
          </a:prstGeom>
          <a:noFill/>
          <a:ln/>
        </p:spPr>
        <p:txBody>
          <a:bodyPr wrap="square" lIns="85090" tIns="85090" rIns="85090" bIns="85090" rtlCol="0" anchor="ctr">
            <a:spAutoFit/>
          </a:bodyPr>
          <a:lstStyle/>
          <a:p>
            <a:pPr marL="0" indent="0" algn="ctr">
              <a:buNone/>
            </a:pPr>
            <a:r>
              <a:rPr lang="en-US" sz="837" b="1" dirty="0">
                <a:solidFill>
                  <a:srgbClr val="000000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 CESA 2035/ Second Ten-Year Implementation Plan of Agenda 2063 </a:t>
            </a:r>
            <a:endParaRPr lang="en-US" sz="837" dirty="0"/>
          </a:p>
        </p:txBody>
      </p:sp>
      <p:sp>
        <p:nvSpPr>
          <p:cNvPr id="38" name="Text 34"/>
          <p:cNvSpPr/>
          <p:nvPr/>
        </p:nvSpPr>
        <p:spPr>
          <a:xfrm>
            <a:off x="3418117" y="4604147"/>
            <a:ext cx="2879266" cy="135731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 algn="ctr">
              <a:buNone/>
            </a:pPr>
            <a:r>
              <a:rPr lang="en-US" sz="732" i="1" dirty="0">
                <a:solidFill>
                  <a:srgbClr val="000000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 **Tools and action lines for transparency between systems, trust,</a:t>
            </a:r>
            <a:endParaRPr lang="en-US" sz="732" dirty="0"/>
          </a:p>
        </p:txBody>
      </p:sp>
      <p:sp>
        <p:nvSpPr>
          <p:cNvPr id="39" name="Text 35"/>
          <p:cNvSpPr/>
          <p:nvPr/>
        </p:nvSpPr>
        <p:spPr>
          <a:xfrm>
            <a:off x="2968061" y="4747022"/>
            <a:ext cx="3779379" cy="135731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 algn="ctr">
              <a:buNone/>
            </a:pPr>
            <a:r>
              <a:rPr lang="en-US" sz="732" i="1" dirty="0">
                <a:solidFill>
                  <a:srgbClr val="000000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 a common language for quality, mobility and recognition, embedded in Agenda 2063 </a:t>
            </a:r>
            <a:endParaRPr lang="en-US" sz="732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285750" y="285750"/>
            <a:ext cx="5907072" cy="308604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2025" b="1" dirty="0">
                <a:solidFill>
                  <a:srgbClr val="3D7DCA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African Continental Qualifications Framework</a:t>
            </a:r>
            <a:endParaRPr lang="en-US" sz="2025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01000" y="285750"/>
            <a:ext cx="857250" cy="414338"/>
          </a:xfrm>
          <a:prstGeom prst="rect">
            <a:avLst/>
          </a:prstGeom>
        </p:spPr>
      </p:pic>
      <p:sp>
        <p:nvSpPr>
          <p:cNvPr id="5" name="Shape 1"/>
          <p:cNvSpPr/>
          <p:nvPr/>
        </p:nvSpPr>
        <p:spPr>
          <a:xfrm>
            <a:off x="285750" y="871538"/>
            <a:ext cx="571500" cy="28575"/>
          </a:xfrm>
          <a:prstGeom prst="rect">
            <a:avLst/>
          </a:prstGeom>
          <a:solidFill>
            <a:srgbClr val="F7D618"/>
          </a:solidFill>
          <a:ln/>
        </p:spPr>
        <p:txBody>
          <a:bodyPr/>
          <a:lstStyle/>
          <a:p>
            <a:endParaRPr lang="en-NG"/>
          </a:p>
        </p:txBody>
      </p:sp>
      <p:sp>
        <p:nvSpPr>
          <p:cNvPr id="6" name="Text 2"/>
          <p:cNvSpPr/>
          <p:nvPr/>
        </p:nvSpPr>
        <p:spPr>
          <a:xfrm>
            <a:off x="285750" y="1080492"/>
            <a:ext cx="285471" cy="194667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1046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 The </a:t>
            </a:r>
            <a:endParaRPr lang="en-US" sz="1046" dirty="0"/>
          </a:p>
        </p:txBody>
      </p:sp>
      <p:sp>
        <p:nvSpPr>
          <p:cNvPr id="7" name="Text 3"/>
          <p:cNvSpPr/>
          <p:nvPr/>
        </p:nvSpPr>
        <p:spPr>
          <a:xfrm>
            <a:off x="571221" y="1080492"/>
            <a:ext cx="3607036" cy="194667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1046" b="1" dirty="0">
                <a:solidFill>
                  <a:srgbClr val="4C9F38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African Continental Qualifications Framework (ACQF)</a:t>
            </a:r>
            <a:endParaRPr lang="en-US" sz="1046" dirty="0"/>
          </a:p>
        </p:txBody>
      </p:sp>
      <p:sp>
        <p:nvSpPr>
          <p:cNvPr id="8" name="Text 4"/>
          <p:cNvSpPr/>
          <p:nvPr/>
        </p:nvSpPr>
        <p:spPr>
          <a:xfrm>
            <a:off x="4178257" y="1080492"/>
            <a:ext cx="259770" cy="194667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1046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 is a </a:t>
            </a:r>
            <a:endParaRPr lang="en-US" sz="1046" dirty="0"/>
          </a:p>
        </p:txBody>
      </p:sp>
      <p:sp>
        <p:nvSpPr>
          <p:cNvPr id="9" name="Text 5"/>
          <p:cNvSpPr/>
          <p:nvPr/>
        </p:nvSpPr>
        <p:spPr>
          <a:xfrm>
            <a:off x="285750" y="1294805"/>
            <a:ext cx="4137515" cy="194667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1046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policy instrument designed to enable comparison and mutual </a:t>
            </a:r>
            <a:endParaRPr lang="en-US" sz="1046" dirty="0"/>
          </a:p>
        </p:txBody>
      </p:sp>
      <p:sp>
        <p:nvSpPr>
          <p:cNvPr id="10" name="Text 6"/>
          <p:cNvSpPr/>
          <p:nvPr/>
        </p:nvSpPr>
        <p:spPr>
          <a:xfrm>
            <a:off x="285750" y="1509117"/>
            <a:ext cx="2800071" cy="194667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1046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recognition of qualifications across Africa. </a:t>
            </a:r>
            <a:endParaRPr lang="en-US" sz="1046" dirty="0"/>
          </a:p>
        </p:txBody>
      </p:sp>
      <p:sp>
        <p:nvSpPr>
          <p:cNvPr id="11" name="Text 7"/>
          <p:cNvSpPr/>
          <p:nvPr/>
        </p:nvSpPr>
        <p:spPr>
          <a:xfrm>
            <a:off x="285750" y="1885950"/>
            <a:ext cx="4171950" cy="228600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1350" b="1" dirty="0">
                <a:solidFill>
                  <a:srgbClr val="059669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Key Objectives</a:t>
            </a:r>
            <a:endParaRPr lang="en-US" sz="1350" dirty="0"/>
          </a:p>
        </p:txBody>
      </p:sp>
      <p:sp>
        <p:nvSpPr>
          <p:cNvPr id="12" name="Shape 8"/>
          <p:cNvSpPr/>
          <p:nvPr/>
        </p:nvSpPr>
        <p:spPr>
          <a:xfrm>
            <a:off x="285750" y="2228850"/>
            <a:ext cx="282318" cy="285750"/>
          </a:xfrm>
          <a:prstGeom prst="ellipse">
            <a:avLst/>
          </a:prstGeom>
          <a:solidFill>
            <a:srgbClr val="F7D618">
              <a:alpha val="20000"/>
            </a:srgbClr>
          </a:solidFill>
          <a:ln/>
        </p:spPr>
        <p:txBody>
          <a:bodyPr/>
          <a:lstStyle/>
          <a:p>
            <a:endParaRPr lang="en-NG"/>
          </a:p>
        </p:txBody>
      </p:sp>
      <p:pic>
        <p:nvPicPr>
          <p:cNvPr id="13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9745" y="2314575"/>
            <a:ext cx="114300" cy="114300"/>
          </a:xfrm>
          <a:prstGeom prst="rect">
            <a:avLst/>
          </a:prstGeom>
        </p:spPr>
      </p:pic>
      <p:sp>
        <p:nvSpPr>
          <p:cNvPr id="14" name="Text 9"/>
          <p:cNvSpPr/>
          <p:nvPr/>
        </p:nvSpPr>
        <p:spPr>
          <a:xfrm>
            <a:off x="653793" y="2228850"/>
            <a:ext cx="3803907" cy="42862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1046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Promote transparency and comparability of qualifications</a:t>
            </a:r>
            <a:endParaRPr lang="en-US" sz="1046" dirty="0"/>
          </a:p>
        </p:txBody>
      </p:sp>
      <p:sp>
        <p:nvSpPr>
          <p:cNvPr id="15" name="Shape 10"/>
          <p:cNvSpPr/>
          <p:nvPr/>
        </p:nvSpPr>
        <p:spPr>
          <a:xfrm>
            <a:off x="285750" y="2743200"/>
            <a:ext cx="285750" cy="285750"/>
          </a:xfrm>
          <a:prstGeom prst="ellipse">
            <a:avLst/>
          </a:prstGeom>
          <a:solidFill>
            <a:srgbClr val="F7D618">
              <a:alpha val="20000"/>
            </a:srgbClr>
          </a:solidFill>
          <a:ln/>
        </p:spPr>
        <p:txBody>
          <a:bodyPr/>
          <a:lstStyle/>
          <a:p>
            <a:endParaRPr lang="en-NG"/>
          </a:p>
        </p:txBody>
      </p:sp>
      <p:pic>
        <p:nvPicPr>
          <p:cNvPr id="16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7188" y="2828925"/>
            <a:ext cx="142875" cy="114300"/>
          </a:xfrm>
          <a:prstGeom prst="rect">
            <a:avLst/>
          </a:prstGeom>
        </p:spPr>
      </p:pic>
      <p:sp>
        <p:nvSpPr>
          <p:cNvPr id="17" name="Text 11"/>
          <p:cNvSpPr/>
          <p:nvPr/>
        </p:nvSpPr>
        <p:spPr>
          <a:xfrm>
            <a:off x="657225" y="2743200"/>
            <a:ext cx="3534454" cy="214313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1046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Facilitate mutual trust between qualification systems</a:t>
            </a:r>
            <a:endParaRPr lang="en-US" sz="1046" dirty="0"/>
          </a:p>
        </p:txBody>
      </p:sp>
      <p:sp>
        <p:nvSpPr>
          <p:cNvPr id="18" name="Shape 12"/>
          <p:cNvSpPr/>
          <p:nvPr/>
        </p:nvSpPr>
        <p:spPr>
          <a:xfrm>
            <a:off x="285750" y="3114675"/>
            <a:ext cx="285750" cy="285750"/>
          </a:xfrm>
          <a:prstGeom prst="ellipse">
            <a:avLst/>
          </a:prstGeom>
          <a:solidFill>
            <a:srgbClr val="F7D618">
              <a:alpha val="20000"/>
            </a:srgbClr>
          </a:solidFill>
          <a:ln/>
        </p:spPr>
        <p:txBody>
          <a:bodyPr/>
          <a:lstStyle/>
          <a:p>
            <a:endParaRPr lang="en-NG"/>
          </a:p>
        </p:txBody>
      </p:sp>
      <p:pic>
        <p:nvPicPr>
          <p:cNvPr id="19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1475" y="3200400"/>
            <a:ext cx="114300" cy="114300"/>
          </a:xfrm>
          <a:prstGeom prst="rect">
            <a:avLst/>
          </a:prstGeom>
        </p:spPr>
      </p:pic>
      <p:sp>
        <p:nvSpPr>
          <p:cNvPr id="20" name="Text 13"/>
          <p:cNvSpPr/>
          <p:nvPr/>
        </p:nvSpPr>
        <p:spPr>
          <a:xfrm>
            <a:off x="657225" y="3114675"/>
            <a:ext cx="3675180" cy="214313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1046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Enable credit transfer and recognition of prior learning</a:t>
            </a:r>
            <a:endParaRPr lang="en-US" sz="1046" dirty="0"/>
          </a:p>
        </p:txBody>
      </p:sp>
      <p:sp>
        <p:nvSpPr>
          <p:cNvPr id="21" name="Shape 14"/>
          <p:cNvSpPr/>
          <p:nvPr/>
        </p:nvSpPr>
        <p:spPr>
          <a:xfrm>
            <a:off x="285750" y="3486150"/>
            <a:ext cx="285750" cy="285750"/>
          </a:xfrm>
          <a:prstGeom prst="ellipse">
            <a:avLst/>
          </a:prstGeom>
          <a:solidFill>
            <a:srgbClr val="F7D618">
              <a:alpha val="20000"/>
            </a:srgbClr>
          </a:solidFill>
          <a:ln/>
        </p:spPr>
        <p:txBody>
          <a:bodyPr/>
          <a:lstStyle/>
          <a:p>
            <a:endParaRPr lang="en-NG"/>
          </a:p>
        </p:txBody>
      </p:sp>
      <p:pic>
        <p:nvPicPr>
          <p:cNvPr id="22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71475" y="3571875"/>
            <a:ext cx="114300" cy="114300"/>
          </a:xfrm>
          <a:prstGeom prst="rect">
            <a:avLst/>
          </a:prstGeom>
        </p:spPr>
      </p:pic>
      <p:sp>
        <p:nvSpPr>
          <p:cNvPr id="23" name="Text 15"/>
          <p:cNvSpPr/>
          <p:nvPr/>
        </p:nvSpPr>
        <p:spPr>
          <a:xfrm>
            <a:off x="657225" y="3486150"/>
            <a:ext cx="3549746" cy="214313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1046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Support continental mobility of learners and workers</a:t>
            </a:r>
            <a:endParaRPr lang="en-US" sz="1046" dirty="0"/>
          </a:p>
        </p:txBody>
      </p:sp>
      <p:pic>
        <p:nvPicPr>
          <p:cNvPr id="24" name="Image 6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86300" y="1071563"/>
            <a:ext cx="4286250" cy="357187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285750" y="285750"/>
            <a:ext cx="3909585" cy="308604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2025" b="1" dirty="0">
                <a:solidFill>
                  <a:srgbClr val="3D7DCA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African Credit Transfer System</a:t>
            </a:r>
            <a:endParaRPr lang="en-US" sz="2025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01000" y="285750"/>
            <a:ext cx="857250" cy="414338"/>
          </a:xfrm>
          <a:prstGeom prst="rect">
            <a:avLst/>
          </a:prstGeom>
        </p:spPr>
      </p:pic>
      <p:sp>
        <p:nvSpPr>
          <p:cNvPr id="5" name="Shape 1"/>
          <p:cNvSpPr/>
          <p:nvPr/>
        </p:nvSpPr>
        <p:spPr>
          <a:xfrm>
            <a:off x="285750" y="871538"/>
            <a:ext cx="571500" cy="28575"/>
          </a:xfrm>
          <a:prstGeom prst="rect">
            <a:avLst/>
          </a:prstGeom>
          <a:solidFill>
            <a:srgbClr val="F7D618"/>
          </a:solidFill>
          <a:ln/>
        </p:spPr>
        <p:txBody>
          <a:bodyPr/>
          <a:lstStyle/>
          <a:p>
            <a:endParaRPr lang="en-NG"/>
          </a:p>
        </p:txBody>
      </p:sp>
      <p:sp>
        <p:nvSpPr>
          <p:cNvPr id="6" name="Text 2"/>
          <p:cNvSpPr/>
          <p:nvPr/>
        </p:nvSpPr>
        <p:spPr>
          <a:xfrm>
            <a:off x="285750" y="1080492"/>
            <a:ext cx="285471" cy="194667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1046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 The </a:t>
            </a:r>
            <a:endParaRPr lang="en-US" sz="1046" dirty="0"/>
          </a:p>
        </p:txBody>
      </p:sp>
      <p:sp>
        <p:nvSpPr>
          <p:cNvPr id="7" name="Text 3"/>
          <p:cNvSpPr/>
          <p:nvPr/>
        </p:nvSpPr>
        <p:spPr>
          <a:xfrm>
            <a:off x="571221" y="1080492"/>
            <a:ext cx="2536896" cy="194667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1046" b="1" dirty="0">
                <a:solidFill>
                  <a:srgbClr val="4C9F38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African Credit Transfer System (ACTS)</a:t>
            </a:r>
            <a:endParaRPr lang="en-US" sz="1046" dirty="0"/>
          </a:p>
        </p:txBody>
      </p:sp>
      <p:sp>
        <p:nvSpPr>
          <p:cNvPr id="8" name="Text 4"/>
          <p:cNvSpPr/>
          <p:nvPr/>
        </p:nvSpPr>
        <p:spPr>
          <a:xfrm>
            <a:off x="3108117" y="1080492"/>
            <a:ext cx="1293744" cy="194667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1046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 is a tool developed </a:t>
            </a:r>
            <a:endParaRPr lang="en-US" sz="1046" dirty="0"/>
          </a:p>
        </p:txBody>
      </p:sp>
      <p:sp>
        <p:nvSpPr>
          <p:cNvPr id="9" name="Text 5"/>
          <p:cNvSpPr/>
          <p:nvPr/>
        </p:nvSpPr>
        <p:spPr>
          <a:xfrm>
            <a:off x="285750" y="1294805"/>
            <a:ext cx="3934644" cy="194667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1046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under the HAQAA initiative to facilitate the recognition and </a:t>
            </a:r>
            <a:endParaRPr lang="en-US" sz="1046" dirty="0"/>
          </a:p>
        </p:txBody>
      </p:sp>
      <p:sp>
        <p:nvSpPr>
          <p:cNvPr id="10" name="Text 6"/>
          <p:cNvSpPr/>
          <p:nvPr/>
        </p:nvSpPr>
        <p:spPr>
          <a:xfrm>
            <a:off x="285750" y="1509117"/>
            <a:ext cx="4068366" cy="194667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1046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transfer of learning achievements between higher education </a:t>
            </a:r>
            <a:endParaRPr lang="en-US" sz="1046" dirty="0"/>
          </a:p>
        </p:txBody>
      </p:sp>
      <p:sp>
        <p:nvSpPr>
          <p:cNvPr id="11" name="Text 7"/>
          <p:cNvSpPr/>
          <p:nvPr/>
        </p:nvSpPr>
        <p:spPr>
          <a:xfrm>
            <a:off x="285750" y="1723430"/>
            <a:ext cx="1679367" cy="194667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1046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institutions across Africa. </a:t>
            </a:r>
            <a:endParaRPr lang="en-US" sz="1046" dirty="0"/>
          </a:p>
        </p:txBody>
      </p:sp>
      <p:sp>
        <p:nvSpPr>
          <p:cNvPr id="12" name="Text 8"/>
          <p:cNvSpPr/>
          <p:nvPr/>
        </p:nvSpPr>
        <p:spPr>
          <a:xfrm>
            <a:off x="285750" y="2100263"/>
            <a:ext cx="4171950" cy="228600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1350" b="1" dirty="0">
                <a:solidFill>
                  <a:srgbClr val="059669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Key Features</a:t>
            </a:r>
            <a:endParaRPr lang="en-US" sz="1350" dirty="0"/>
          </a:p>
        </p:txBody>
      </p:sp>
      <p:sp>
        <p:nvSpPr>
          <p:cNvPr id="13" name="Shape 9"/>
          <p:cNvSpPr/>
          <p:nvPr/>
        </p:nvSpPr>
        <p:spPr>
          <a:xfrm>
            <a:off x="285750" y="2443163"/>
            <a:ext cx="193746" cy="285750"/>
          </a:xfrm>
          <a:prstGeom prst="roundRect">
            <a:avLst/>
          </a:prstGeom>
          <a:solidFill>
            <a:srgbClr val="F7D618">
              <a:alpha val="20000"/>
            </a:srgbClr>
          </a:solidFill>
          <a:ln/>
        </p:spPr>
        <p:txBody>
          <a:bodyPr/>
          <a:lstStyle/>
          <a:p>
            <a:endParaRPr lang="en-NG"/>
          </a:p>
        </p:txBody>
      </p:sp>
      <p:pic>
        <p:nvPicPr>
          <p:cNvPr id="14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5459" y="2528888"/>
            <a:ext cx="114300" cy="114300"/>
          </a:xfrm>
          <a:prstGeom prst="rect">
            <a:avLst/>
          </a:prstGeom>
        </p:spPr>
      </p:pic>
      <p:sp>
        <p:nvSpPr>
          <p:cNvPr id="15" name="Text 10"/>
          <p:cNvSpPr/>
          <p:nvPr/>
        </p:nvSpPr>
        <p:spPr>
          <a:xfrm>
            <a:off x="565221" y="2443163"/>
            <a:ext cx="3892479" cy="42862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1046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Standardized credit measurement based on student workload and learning outcomes</a:t>
            </a:r>
            <a:endParaRPr lang="en-US" sz="1046" dirty="0"/>
          </a:p>
        </p:txBody>
      </p:sp>
      <p:sp>
        <p:nvSpPr>
          <p:cNvPr id="16" name="Shape 11"/>
          <p:cNvSpPr/>
          <p:nvPr/>
        </p:nvSpPr>
        <p:spPr>
          <a:xfrm>
            <a:off x="285750" y="2957513"/>
            <a:ext cx="240823" cy="285750"/>
          </a:xfrm>
          <a:prstGeom prst="roundRect">
            <a:avLst/>
          </a:prstGeom>
          <a:solidFill>
            <a:srgbClr val="F7D618">
              <a:alpha val="20000"/>
            </a:srgbClr>
          </a:solidFill>
          <a:ln/>
        </p:spPr>
        <p:txBody>
          <a:bodyPr/>
          <a:lstStyle/>
          <a:p>
            <a:endParaRPr lang="en-NG"/>
          </a:p>
        </p:txBody>
      </p:sp>
      <p:pic>
        <p:nvPicPr>
          <p:cNvPr id="17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9011" y="3043238"/>
            <a:ext cx="114300" cy="114300"/>
          </a:xfrm>
          <a:prstGeom prst="rect">
            <a:avLst/>
          </a:prstGeom>
        </p:spPr>
      </p:pic>
      <p:sp>
        <p:nvSpPr>
          <p:cNvPr id="18" name="Text 12"/>
          <p:cNvSpPr/>
          <p:nvPr/>
        </p:nvSpPr>
        <p:spPr>
          <a:xfrm>
            <a:off x="612298" y="2957513"/>
            <a:ext cx="3845402" cy="42862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1046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Continental framework compatible with international credit systems</a:t>
            </a:r>
            <a:endParaRPr lang="en-US" sz="1046" dirty="0"/>
          </a:p>
        </p:txBody>
      </p:sp>
      <p:sp>
        <p:nvSpPr>
          <p:cNvPr id="19" name="Shape 13"/>
          <p:cNvSpPr/>
          <p:nvPr/>
        </p:nvSpPr>
        <p:spPr>
          <a:xfrm>
            <a:off x="285750" y="3471863"/>
            <a:ext cx="274448" cy="285750"/>
          </a:xfrm>
          <a:prstGeom prst="ellipse">
            <a:avLst/>
          </a:prstGeom>
          <a:solidFill>
            <a:srgbClr val="F7D618">
              <a:alpha val="20000"/>
            </a:srgbClr>
          </a:solidFill>
          <a:ln/>
        </p:spPr>
        <p:txBody>
          <a:bodyPr/>
          <a:lstStyle/>
          <a:p>
            <a:endParaRPr lang="en-NG"/>
          </a:p>
        </p:txBody>
      </p:sp>
      <p:pic>
        <p:nvPicPr>
          <p:cNvPr id="20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1523" y="3557588"/>
            <a:ext cx="142875" cy="114300"/>
          </a:xfrm>
          <a:prstGeom prst="rect">
            <a:avLst/>
          </a:prstGeom>
        </p:spPr>
      </p:pic>
      <p:sp>
        <p:nvSpPr>
          <p:cNvPr id="21" name="Text 14"/>
          <p:cNvSpPr/>
          <p:nvPr/>
        </p:nvSpPr>
        <p:spPr>
          <a:xfrm>
            <a:off x="645923" y="3471863"/>
            <a:ext cx="3811777" cy="42862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1046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Supports academic mobility and lifelong learning pathways</a:t>
            </a:r>
            <a:endParaRPr lang="en-US" sz="1046" dirty="0"/>
          </a:p>
        </p:txBody>
      </p:sp>
      <p:sp>
        <p:nvSpPr>
          <p:cNvPr id="22" name="Shape 15"/>
          <p:cNvSpPr/>
          <p:nvPr/>
        </p:nvSpPr>
        <p:spPr>
          <a:xfrm>
            <a:off x="285750" y="3986213"/>
            <a:ext cx="227707" cy="285750"/>
          </a:xfrm>
          <a:prstGeom prst="roundRect">
            <a:avLst/>
          </a:prstGeom>
          <a:solidFill>
            <a:srgbClr val="F7D618">
              <a:alpha val="20000"/>
            </a:srgbClr>
          </a:solidFill>
          <a:ln/>
        </p:spPr>
        <p:txBody>
          <a:bodyPr/>
          <a:lstStyle/>
          <a:p>
            <a:endParaRPr lang="en-NG"/>
          </a:p>
        </p:txBody>
      </p:sp>
      <p:pic>
        <p:nvPicPr>
          <p:cNvPr id="23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8166" y="4071938"/>
            <a:ext cx="142875" cy="114300"/>
          </a:xfrm>
          <a:prstGeom prst="rect">
            <a:avLst/>
          </a:prstGeom>
        </p:spPr>
      </p:pic>
      <p:sp>
        <p:nvSpPr>
          <p:cNvPr id="24" name="Text 16"/>
          <p:cNvSpPr/>
          <p:nvPr/>
        </p:nvSpPr>
        <p:spPr>
          <a:xfrm>
            <a:off x="599182" y="3986213"/>
            <a:ext cx="3858518" cy="42862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1046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Integrates with the African Continental Qualifications Framework (ACQF)</a:t>
            </a:r>
            <a:endParaRPr lang="en-US" sz="1046" dirty="0"/>
          </a:p>
        </p:txBody>
      </p:sp>
      <p:sp>
        <p:nvSpPr>
          <p:cNvPr id="25" name="Text 17"/>
          <p:cNvSpPr/>
          <p:nvPr/>
        </p:nvSpPr>
        <p:spPr>
          <a:xfrm>
            <a:off x="4686300" y="1071563"/>
            <a:ext cx="4171950" cy="228600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 algn="ctr">
              <a:buNone/>
            </a:pPr>
            <a:r>
              <a:rPr lang="en-US" sz="1350" b="1" dirty="0">
                <a:solidFill>
                  <a:srgbClr val="059669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How ACTS Works</a:t>
            </a:r>
            <a:endParaRPr lang="en-US" sz="1350" dirty="0"/>
          </a:p>
        </p:txBody>
      </p:sp>
      <p:sp>
        <p:nvSpPr>
          <p:cNvPr id="26" name="Shape 18"/>
          <p:cNvSpPr/>
          <p:nvPr/>
        </p:nvSpPr>
        <p:spPr>
          <a:xfrm>
            <a:off x="4607719" y="1450181"/>
            <a:ext cx="1143000" cy="757238"/>
          </a:xfrm>
          <a:prstGeom prst="rect">
            <a:avLst/>
          </a:prstGeom>
          <a:solidFill>
            <a:srgbClr val="3D7DCA">
              <a:alpha val="10000"/>
            </a:srgbClr>
          </a:solidFill>
          <a:ln w="198">
            <a:solidFill>
              <a:srgbClr val="3D7DCA"/>
            </a:solidFill>
            <a:prstDash val="solid"/>
          </a:ln>
        </p:spPr>
        <p:txBody>
          <a:bodyPr/>
          <a:lstStyle/>
          <a:p>
            <a:endParaRPr lang="en-NG"/>
          </a:p>
        </p:txBody>
      </p:sp>
      <p:pic>
        <p:nvPicPr>
          <p:cNvPr id="27" name="Image 6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072063" y="1535906"/>
            <a:ext cx="214313" cy="214313"/>
          </a:xfrm>
          <a:prstGeom prst="rect">
            <a:avLst/>
          </a:prstGeom>
        </p:spPr>
      </p:pic>
      <p:sp>
        <p:nvSpPr>
          <p:cNvPr id="28" name="Text 19"/>
          <p:cNvSpPr/>
          <p:nvPr/>
        </p:nvSpPr>
        <p:spPr>
          <a:xfrm>
            <a:off x="4679156" y="1807369"/>
            <a:ext cx="1000125" cy="171450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 algn="ctr">
              <a:buNone/>
            </a:pPr>
            <a:r>
              <a:rPr lang="en-US" sz="837" b="1" dirty="0">
                <a:solidFill>
                  <a:srgbClr val="000000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Institution A</a:t>
            </a:r>
            <a:endParaRPr lang="en-US" sz="837" dirty="0"/>
          </a:p>
        </p:txBody>
      </p:sp>
      <p:sp>
        <p:nvSpPr>
          <p:cNvPr id="29" name="Text 20"/>
          <p:cNvSpPr/>
          <p:nvPr/>
        </p:nvSpPr>
        <p:spPr>
          <a:xfrm>
            <a:off x="4679156" y="1978819"/>
            <a:ext cx="1000125" cy="142875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 algn="ctr">
              <a:buNone/>
            </a:pPr>
            <a:r>
              <a:rPr lang="en-US" sz="732" dirty="0">
                <a:solidFill>
                  <a:srgbClr val="000000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Country 1</a:t>
            </a:r>
            <a:endParaRPr lang="en-US" sz="732" dirty="0"/>
          </a:p>
        </p:txBody>
      </p:sp>
      <p:pic>
        <p:nvPicPr>
          <p:cNvPr id="30" name="Image 7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900738" y="1743075"/>
            <a:ext cx="150019" cy="171450"/>
          </a:xfrm>
          <a:prstGeom prst="rect">
            <a:avLst/>
          </a:prstGeom>
        </p:spPr>
      </p:pic>
      <p:sp>
        <p:nvSpPr>
          <p:cNvPr id="31" name="Shape 21"/>
          <p:cNvSpPr/>
          <p:nvPr/>
        </p:nvSpPr>
        <p:spPr>
          <a:xfrm>
            <a:off x="6200775" y="1450181"/>
            <a:ext cx="1143000" cy="757238"/>
          </a:xfrm>
          <a:prstGeom prst="rect">
            <a:avLst/>
          </a:prstGeom>
          <a:solidFill>
            <a:srgbClr val="3D7DCA">
              <a:alpha val="10000"/>
            </a:srgbClr>
          </a:solidFill>
          <a:ln w="198">
            <a:solidFill>
              <a:srgbClr val="3D7DCA"/>
            </a:solidFill>
            <a:prstDash val="solid"/>
          </a:ln>
        </p:spPr>
        <p:txBody>
          <a:bodyPr/>
          <a:lstStyle/>
          <a:p>
            <a:endParaRPr lang="en-NG"/>
          </a:p>
        </p:txBody>
      </p:sp>
      <p:pic>
        <p:nvPicPr>
          <p:cNvPr id="32" name="Image 8" descr="preencoded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691908" y="1535906"/>
            <a:ext cx="160734" cy="214313"/>
          </a:xfrm>
          <a:prstGeom prst="rect">
            <a:avLst/>
          </a:prstGeom>
        </p:spPr>
      </p:pic>
      <p:sp>
        <p:nvSpPr>
          <p:cNvPr id="33" name="Text 22"/>
          <p:cNvSpPr/>
          <p:nvPr/>
        </p:nvSpPr>
        <p:spPr>
          <a:xfrm>
            <a:off x="6272213" y="1807369"/>
            <a:ext cx="1000125" cy="171450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 algn="ctr">
              <a:buNone/>
            </a:pPr>
            <a:r>
              <a:rPr lang="en-US" sz="837" b="1" dirty="0">
                <a:solidFill>
                  <a:srgbClr val="000000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Credits Earned</a:t>
            </a:r>
            <a:endParaRPr lang="en-US" sz="837" dirty="0"/>
          </a:p>
        </p:txBody>
      </p:sp>
      <p:sp>
        <p:nvSpPr>
          <p:cNvPr id="34" name="Text 23"/>
          <p:cNvSpPr/>
          <p:nvPr/>
        </p:nvSpPr>
        <p:spPr>
          <a:xfrm>
            <a:off x="6272213" y="1978819"/>
            <a:ext cx="1000125" cy="142875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 algn="ctr">
              <a:buNone/>
            </a:pPr>
            <a:r>
              <a:rPr lang="en-US" sz="732" dirty="0">
                <a:solidFill>
                  <a:srgbClr val="000000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ACTS Format</a:t>
            </a:r>
            <a:endParaRPr lang="en-US" sz="732" dirty="0"/>
          </a:p>
        </p:txBody>
      </p:sp>
      <p:pic>
        <p:nvPicPr>
          <p:cNvPr id="35" name="Image 9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493794" y="1743075"/>
            <a:ext cx="150019" cy="171450"/>
          </a:xfrm>
          <a:prstGeom prst="rect">
            <a:avLst/>
          </a:prstGeom>
        </p:spPr>
      </p:pic>
      <p:sp>
        <p:nvSpPr>
          <p:cNvPr id="36" name="Shape 24"/>
          <p:cNvSpPr/>
          <p:nvPr/>
        </p:nvSpPr>
        <p:spPr>
          <a:xfrm>
            <a:off x="7793831" y="1450181"/>
            <a:ext cx="1143000" cy="757238"/>
          </a:xfrm>
          <a:prstGeom prst="rect">
            <a:avLst/>
          </a:prstGeom>
          <a:solidFill>
            <a:srgbClr val="3D7DCA">
              <a:alpha val="10000"/>
            </a:srgbClr>
          </a:solidFill>
          <a:ln w="198">
            <a:solidFill>
              <a:srgbClr val="3D7DCA"/>
            </a:solidFill>
            <a:prstDash val="solid"/>
          </a:ln>
        </p:spPr>
        <p:txBody>
          <a:bodyPr/>
          <a:lstStyle/>
          <a:p>
            <a:endParaRPr lang="en-NG"/>
          </a:p>
        </p:txBody>
      </p:sp>
      <p:pic>
        <p:nvPicPr>
          <p:cNvPr id="37" name="Image 10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258175" y="1521619"/>
            <a:ext cx="214313" cy="214313"/>
          </a:xfrm>
          <a:prstGeom prst="rect">
            <a:avLst/>
          </a:prstGeom>
        </p:spPr>
      </p:pic>
      <p:sp>
        <p:nvSpPr>
          <p:cNvPr id="38" name="Text 25"/>
          <p:cNvSpPr/>
          <p:nvPr/>
        </p:nvSpPr>
        <p:spPr>
          <a:xfrm>
            <a:off x="7865269" y="1793081"/>
            <a:ext cx="1000125" cy="171450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 algn="ctr">
              <a:buNone/>
            </a:pPr>
            <a:r>
              <a:rPr lang="en-US" sz="837" b="1" dirty="0">
                <a:solidFill>
                  <a:srgbClr val="000000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Institution B</a:t>
            </a:r>
            <a:endParaRPr lang="en-US" sz="837" dirty="0"/>
          </a:p>
        </p:txBody>
      </p:sp>
      <p:sp>
        <p:nvSpPr>
          <p:cNvPr id="39" name="Text 26"/>
          <p:cNvSpPr/>
          <p:nvPr/>
        </p:nvSpPr>
        <p:spPr>
          <a:xfrm>
            <a:off x="7865269" y="1964531"/>
            <a:ext cx="1000125" cy="142875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 algn="ctr">
              <a:buNone/>
            </a:pPr>
            <a:r>
              <a:rPr lang="en-US" sz="732" dirty="0">
                <a:solidFill>
                  <a:srgbClr val="000000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Country 2</a:t>
            </a:r>
            <a:endParaRPr lang="en-US" sz="732" dirty="0"/>
          </a:p>
        </p:txBody>
      </p:sp>
      <p:sp>
        <p:nvSpPr>
          <p:cNvPr id="40" name="Shape 27"/>
          <p:cNvSpPr/>
          <p:nvPr/>
        </p:nvSpPr>
        <p:spPr>
          <a:xfrm>
            <a:off x="5857875" y="2364581"/>
            <a:ext cx="1828800" cy="757238"/>
          </a:xfrm>
          <a:prstGeom prst="rect">
            <a:avLst/>
          </a:prstGeom>
          <a:solidFill>
            <a:srgbClr val="3D7DCA">
              <a:alpha val="10000"/>
            </a:srgbClr>
          </a:solidFill>
          <a:ln w="198">
            <a:solidFill>
              <a:srgbClr val="3D7DCA"/>
            </a:solidFill>
            <a:prstDash val="solid"/>
          </a:ln>
        </p:spPr>
        <p:txBody>
          <a:bodyPr/>
          <a:lstStyle/>
          <a:p>
            <a:endParaRPr lang="en-NG"/>
          </a:p>
        </p:txBody>
      </p:sp>
      <p:pic>
        <p:nvPicPr>
          <p:cNvPr id="41" name="Image 11" descr="preencoded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665119" y="2436019"/>
            <a:ext cx="214313" cy="214313"/>
          </a:xfrm>
          <a:prstGeom prst="rect">
            <a:avLst/>
          </a:prstGeom>
        </p:spPr>
      </p:pic>
      <p:sp>
        <p:nvSpPr>
          <p:cNvPr id="42" name="Text 28"/>
          <p:cNvSpPr/>
          <p:nvPr/>
        </p:nvSpPr>
        <p:spPr>
          <a:xfrm>
            <a:off x="5929313" y="2707481"/>
            <a:ext cx="1685925" cy="171450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 algn="ctr">
              <a:buNone/>
            </a:pPr>
            <a:r>
              <a:rPr lang="en-US" sz="837" b="1" dirty="0">
                <a:solidFill>
                  <a:srgbClr val="000000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Credits Recognized</a:t>
            </a:r>
            <a:endParaRPr lang="en-US" sz="837" dirty="0"/>
          </a:p>
        </p:txBody>
      </p:sp>
      <p:sp>
        <p:nvSpPr>
          <p:cNvPr id="43" name="Text 29"/>
          <p:cNvSpPr/>
          <p:nvPr/>
        </p:nvSpPr>
        <p:spPr>
          <a:xfrm>
            <a:off x="5929313" y="2878931"/>
            <a:ext cx="1685925" cy="142875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 algn="ctr">
              <a:buNone/>
            </a:pPr>
            <a:r>
              <a:rPr lang="en-US" sz="732" dirty="0">
                <a:solidFill>
                  <a:srgbClr val="000000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Qualification Mobility Achieved</a:t>
            </a:r>
            <a:endParaRPr lang="en-US" sz="732" dirty="0"/>
          </a:p>
        </p:txBody>
      </p:sp>
      <p:sp>
        <p:nvSpPr>
          <p:cNvPr id="44" name="Shape 30"/>
          <p:cNvSpPr/>
          <p:nvPr/>
        </p:nvSpPr>
        <p:spPr>
          <a:xfrm>
            <a:off x="4771439" y="3471863"/>
            <a:ext cx="4001644" cy="1285875"/>
          </a:xfrm>
          <a:prstGeom prst="rect">
            <a:avLst/>
          </a:prstGeom>
          <a:solidFill>
            <a:srgbClr val="FFFBEB"/>
          </a:solidFill>
          <a:ln/>
        </p:spPr>
        <p:txBody>
          <a:bodyPr/>
          <a:lstStyle/>
          <a:p>
            <a:endParaRPr lang="en-NG"/>
          </a:p>
        </p:txBody>
      </p:sp>
      <p:sp>
        <p:nvSpPr>
          <p:cNvPr id="45" name="Shape 31"/>
          <p:cNvSpPr/>
          <p:nvPr/>
        </p:nvSpPr>
        <p:spPr>
          <a:xfrm>
            <a:off x="4771439" y="3471863"/>
            <a:ext cx="28575" cy="1285875"/>
          </a:xfrm>
          <a:prstGeom prst="rect">
            <a:avLst/>
          </a:prstGeom>
          <a:solidFill>
            <a:srgbClr val="F59E0B"/>
          </a:solidFill>
          <a:ln/>
        </p:spPr>
        <p:txBody>
          <a:bodyPr/>
          <a:lstStyle/>
          <a:p>
            <a:endParaRPr lang="en-NG"/>
          </a:p>
        </p:txBody>
      </p:sp>
      <p:sp>
        <p:nvSpPr>
          <p:cNvPr id="46" name="Text 32"/>
          <p:cNvSpPr/>
          <p:nvPr/>
        </p:nvSpPr>
        <p:spPr>
          <a:xfrm>
            <a:off x="4900026" y="3586163"/>
            <a:ext cx="3744469" cy="200025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1046" b="1" dirty="0">
                <a:solidFill>
                  <a:srgbClr val="000000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Benefits of ACTS</a:t>
            </a:r>
            <a:endParaRPr lang="en-US" sz="1046" dirty="0"/>
          </a:p>
        </p:txBody>
      </p:sp>
      <p:sp>
        <p:nvSpPr>
          <p:cNvPr id="47" name="Text 33"/>
          <p:cNvSpPr/>
          <p:nvPr/>
        </p:nvSpPr>
        <p:spPr>
          <a:xfrm>
            <a:off x="5042901" y="3843338"/>
            <a:ext cx="3601594" cy="171450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 algn="l">
              <a:buNone/>
            </a:pPr>
            <a:r>
              <a:rPr lang="en-US" sz="837" dirty="0">
                <a:solidFill>
                  <a:srgbClr val="000000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Enhances student and academic mobility across Africa</a:t>
            </a:r>
            <a:endParaRPr lang="en-US" sz="837" dirty="0"/>
          </a:p>
        </p:txBody>
      </p:sp>
      <p:sp>
        <p:nvSpPr>
          <p:cNvPr id="48" name="Text 34"/>
          <p:cNvSpPr/>
          <p:nvPr/>
        </p:nvSpPr>
        <p:spPr>
          <a:xfrm>
            <a:off x="5042901" y="4043363"/>
            <a:ext cx="3601594" cy="171450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 algn="l">
              <a:buNone/>
            </a:pPr>
            <a:r>
              <a:rPr lang="en-US" sz="837" dirty="0">
                <a:solidFill>
                  <a:srgbClr val="000000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Promotes transparency and trust between institutions</a:t>
            </a:r>
            <a:endParaRPr lang="en-US" sz="837" dirty="0"/>
          </a:p>
        </p:txBody>
      </p:sp>
      <p:sp>
        <p:nvSpPr>
          <p:cNvPr id="49" name="Text 35"/>
          <p:cNvSpPr/>
          <p:nvPr/>
        </p:nvSpPr>
        <p:spPr>
          <a:xfrm>
            <a:off x="5042901" y="4243388"/>
            <a:ext cx="3601594" cy="171450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 algn="l">
              <a:buNone/>
            </a:pPr>
            <a:r>
              <a:rPr lang="en-US" sz="837" dirty="0">
                <a:solidFill>
                  <a:srgbClr val="000000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Facilitates qualification recognition and credit accumulation</a:t>
            </a:r>
            <a:endParaRPr lang="en-US" sz="837" dirty="0"/>
          </a:p>
        </p:txBody>
      </p:sp>
      <p:sp>
        <p:nvSpPr>
          <p:cNvPr id="50" name="Text 36"/>
          <p:cNvSpPr/>
          <p:nvPr/>
        </p:nvSpPr>
        <p:spPr>
          <a:xfrm>
            <a:off x="5042901" y="4443413"/>
            <a:ext cx="3601594" cy="171450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 algn="l">
              <a:buNone/>
            </a:pPr>
            <a:r>
              <a:rPr lang="en-US" sz="837" dirty="0">
                <a:solidFill>
                  <a:srgbClr val="000000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Supports the implementation of the AfCFTA's provisions on services</a:t>
            </a:r>
            <a:endParaRPr lang="en-US" sz="837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285750" y="285750"/>
            <a:ext cx="4215622" cy="308604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2025" b="1" dirty="0">
                <a:solidFill>
                  <a:srgbClr val="3D7DCA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AfCFTA and Professional Mobility</a:t>
            </a:r>
            <a:endParaRPr lang="en-US" sz="2025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01000" y="285750"/>
            <a:ext cx="857250" cy="414338"/>
          </a:xfrm>
          <a:prstGeom prst="rect">
            <a:avLst/>
          </a:prstGeom>
        </p:spPr>
      </p:pic>
      <p:sp>
        <p:nvSpPr>
          <p:cNvPr id="5" name="Shape 1"/>
          <p:cNvSpPr/>
          <p:nvPr/>
        </p:nvSpPr>
        <p:spPr>
          <a:xfrm>
            <a:off x="285750" y="871538"/>
            <a:ext cx="571500" cy="28575"/>
          </a:xfrm>
          <a:prstGeom prst="rect">
            <a:avLst/>
          </a:prstGeom>
          <a:solidFill>
            <a:srgbClr val="F7D618"/>
          </a:solidFill>
          <a:ln/>
        </p:spPr>
        <p:txBody>
          <a:bodyPr/>
          <a:lstStyle/>
          <a:p>
            <a:endParaRPr lang="en-NG"/>
          </a:p>
        </p:txBody>
      </p:sp>
      <p:sp>
        <p:nvSpPr>
          <p:cNvPr id="6" name="Text 2"/>
          <p:cNvSpPr/>
          <p:nvPr/>
        </p:nvSpPr>
        <p:spPr>
          <a:xfrm>
            <a:off x="285750" y="1080492"/>
            <a:ext cx="285471" cy="194667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1046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 The </a:t>
            </a:r>
            <a:endParaRPr lang="en-US" sz="1046" dirty="0"/>
          </a:p>
        </p:txBody>
      </p:sp>
      <p:sp>
        <p:nvSpPr>
          <p:cNvPr id="7" name="Text 3"/>
          <p:cNvSpPr/>
          <p:nvPr/>
        </p:nvSpPr>
        <p:spPr>
          <a:xfrm>
            <a:off x="571221" y="1080492"/>
            <a:ext cx="3028810" cy="194667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1046" b="1" dirty="0">
                <a:solidFill>
                  <a:srgbClr val="4C9F38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African Continental Free Trade Area (AfCFTA)</a:t>
            </a:r>
            <a:endParaRPr lang="en-US" sz="1046" dirty="0"/>
          </a:p>
        </p:txBody>
      </p:sp>
      <p:sp>
        <p:nvSpPr>
          <p:cNvPr id="8" name="Text 4"/>
          <p:cNvSpPr/>
          <p:nvPr/>
        </p:nvSpPr>
        <p:spPr>
          <a:xfrm>
            <a:off x="3600031" y="1080492"/>
            <a:ext cx="640510" cy="194667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1046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 creates a </a:t>
            </a:r>
            <a:endParaRPr lang="en-US" sz="1046" dirty="0"/>
          </a:p>
        </p:txBody>
      </p:sp>
      <p:sp>
        <p:nvSpPr>
          <p:cNvPr id="9" name="Text 5"/>
          <p:cNvSpPr/>
          <p:nvPr/>
        </p:nvSpPr>
        <p:spPr>
          <a:xfrm>
            <a:off x="285750" y="1294805"/>
            <a:ext cx="3810353" cy="194667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1046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single market for goods and services, facilitating the free </a:t>
            </a:r>
            <a:endParaRPr lang="en-US" sz="1046" dirty="0"/>
          </a:p>
        </p:txBody>
      </p:sp>
      <p:sp>
        <p:nvSpPr>
          <p:cNvPr id="10" name="Text 6"/>
          <p:cNvSpPr/>
          <p:nvPr/>
        </p:nvSpPr>
        <p:spPr>
          <a:xfrm>
            <a:off x="285750" y="1509117"/>
            <a:ext cx="3642475" cy="194667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1046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movement of business professionals and investments. </a:t>
            </a:r>
            <a:endParaRPr lang="en-US" sz="1046" dirty="0"/>
          </a:p>
        </p:txBody>
      </p:sp>
      <p:sp>
        <p:nvSpPr>
          <p:cNvPr id="11" name="Text 7"/>
          <p:cNvSpPr/>
          <p:nvPr/>
        </p:nvSpPr>
        <p:spPr>
          <a:xfrm>
            <a:off x="285750" y="1885950"/>
            <a:ext cx="4171950" cy="228600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1350" b="1" dirty="0">
                <a:solidFill>
                  <a:srgbClr val="059669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Key Provisions for Qualification Mobility</a:t>
            </a:r>
            <a:endParaRPr lang="en-US" sz="1350" dirty="0"/>
          </a:p>
        </p:txBody>
      </p:sp>
      <p:sp>
        <p:nvSpPr>
          <p:cNvPr id="12" name="Shape 8"/>
          <p:cNvSpPr/>
          <p:nvPr/>
        </p:nvSpPr>
        <p:spPr>
          <a:xfrm>
            <a:off x="285750" y="2228850"/>
            <a:ext cx="234293" cy="285750"/>
          </a:xfrm>
          <a:prstGeom prst="roundRect">
            <a:avLst/>
          </a:prstGeom>
          <a:solidFill>
            <a:srgbClr val="F7D618">
              <a:alpha val="20000"/>
            </a:srgbClr>
          </a:solidFill>
          <a:ln/>
        </p:spPr>
        <p:txBody>
          <a:bodyPr/>
          <a:lstStyle/>
          <a:p>
            <a:endParaRPr lang="en-NG"/>
          </a:p>
        </p:txBody>
      </p:sp>
      <p:pic>
        <p:nvPicPr>
          <p:cNvPr id="13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603" y="2314575"/>
            <a:ext cx="128588" cy="114300"/>
          </a:xfrm>
          <a:prstGeom prst="rect">
            <a:avLst/>
          </a:prstGeom>
        </p:spPr>
      </p:pic>
      <p:sp>
        <p:nvSpPr>
          <p:cNvPr id="14" name="Text 9"/>
          <p:cNvSpPr/>
          <p:nvPr/>
        </p:nvSpPr>
        <p:spPr>
          <a:xfrm>
            <a:off x="605768" y="2228850"/>
            <a:ext cx="3851932" cy="42862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1046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Mutual Recognition Agreements (MRAs) for professional qualifications</a:t>
            </a:r>
            <a:endParaRPr lang="en-US" sz="1046" dirty="0"/>
          </a:p>
        </p:txBody>
      </p:sp>
      <p:sp>
        <p:nvSpPr>
          <p:cNvPr id="15" name="Shape 10"/>
          <p:cNvSpPr/>
          <p:nvPr/>
        </p:nvSpPr>
        <p:spPr>
          <a:xfrm>
            <a:off x="285750" y="2743200"/>
            <a:ext cx="285750" cy="285750"/>
          </a:xfrm>
          <a:prstGeom prst="ellipse">
            <a:avLst/>
          </a:prstGeom>
          <a:solidFill>
            <a:srgbClr val="F7D618">
              <a:alpha val="20000"/>
            </a:srgbClr>
          </a:solidFill>
          <a:ln/>
        </p:spPr>
        <p:txBody>
          <a:bodyPr/>
          <a:lstStyle/>
          <a:p>
            <a:endParaRPr lang="en-NG"/>
          </a:p>
        </p:txBody>
      </p:sp>
      <p:pic>
        <p:nvPicPr>
          <p:cNvPr id="16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1475" y="2828925"/>
            <a:ext cx="114300" cy="114300"/>
          </a:xfrm>
          <a:prstGeom prst="rect">
            <a:avLst/>
          </a:prstGeom>
        </p:spPr>
      </p:pic>
      <p:sp>
        <p:nvSpPr>
          <p:cNvPr id="17" name="Text 11"/>
          <p:cNvSpPr/>
          <p:nvPr/>
        </p:nvSpPr>
        <p:spPr>
          <a:xfrm>
            <a:off x="657225" y="2743200"/>
            <a:ext cx="3135688" cy="214313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1046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Cross-border provision of professional services</a:t>
            </a:r>
            <a:endParaRPr lang="en-US" sz="1046" dirty="0"/>
          </a:p>
        </p:txBody>
      </p:sp>
      <p:sp>
        <p:nvSpPr>
          <p:cNvPr id="18" name="Shape 12"/>
          <p:cNvSpPr/>
          <p:nvPr/>
        </p:nvSpPr>
        <p:spPr>
          <a:xfrm>
            <a:off x="285750" y="3114675"/>
            <a:ext cx="256003" cy="285750"/>
          </a:xfrm>
          <a:prstGeom prst="ellipse">
            <a:avLst/>
          </a:prstGeom>
          <a:solidFill>
            <a:srgbClr val="F7D618">
              <a:alpha val="20000"/>
            </a:srgbClr>
          </a:solidFill>
          <a:ln/>
        </p:spPr>
        <p:txBody>
          <a:bodyPr/>
          <a:lstStyle/>
          <a:p>
            <a:endParaRPr lang="en-NG"/>
          </a:p>
        </p:txBody>
      </p:sp>
      <p:pic>
        <p:nvPicPr>
          <p:cNvPr id="19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9458" y="3200400"/>
            <a:ext cx="128588" cy="114300"/>
          </a:xfrm>
          <a:prstGeom prst="rect">
            <a:avLst/>
          </a:prstGeom>
        </p:spPr>
      </p:pic>
      <p:sp>
        <p:nvSpPr>
          <p:cNvPr id="20" name="Text 13"/>
          <p:cNvSpPr/>
          <p:nvPr/>
        </p:nvSpPr>
        <p:spPr>
          <a:xfrm>
            <a:off x="627478" y="3114675"/>
            <a:ext cx="3830222" cy="42862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1046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Temporary movement of natural persons for business purposes</a:t>
            </a:r>
            <a:endParaRPr lang="en-US" sz="1046" dirty="0"/>
          </a:p>
        </p:txBody>
      </p:sp>
      <p:sp>
        <p:nvSpPr>
          <p:cNvPr id="21" name="Shape 14"/>
          <p:cNvSpPr/>
          <p:nvPr/>
        </p:nvSpPr>
        <p:spPr>
          <a:xfrm>
            <a:off x="285750" y="3629025"/>
            <a:ext cx="285750" cy="285750"/>
          </a:xfrm>
          <a:prstGeom prst="ellipse">
            <a:avLst/>
          </a:prstGeom>
          <a:solidFill>
            <a:srgbClr val="F7D618">
              <a:alpha val="20000"/>
            </a:srgbClr>
          </a:solidFill>
          <a:ln/>
        </p:spPr>
        <p:txBody>
          <a:bodyPr/>
          <a:lstStyle/>
          <a:p>
            <a:endParaRPr lang="en-NG"/>
          </a:p>
        </p:txBody>
      </p:sp>
      <p:pic>
        <p:nvPicPr>
          <p:cNvPr id="22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7188" y="3714750"/>
            <a:ext cx="142875" cy="114300"/>
          </a:xfrm>
          <a:prstGeom prst="rect">
            <a:avLst/>
          </a:prstGeom>
        </p:spPr>
      </p:pic>
      <p:sp>
        <p:nvSpPr>
          <p:cNvPr id="23" name="Text 15"/>
          <p:cNvSpPr/>
          <p:nvPr/>
        </p:nvSpPr>
        <p:spPr>
          <a:xfrm>
            <a:off x="657225" y="3629025"/>
            <a:ext cx="3442004" cy="214313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1046" dirty="0">
                <a:solidFill>
                  <a:srgbClr val="33333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Harmonization of education and training standards</a:t>
            </a:r>
            <a:endParaRPr lang="en-US" sz="1046" dirty="0"/>
          </a:p>
        </p:txBody>
      </p:sp>
      <p:sp>
        <p:nvSpPr>
          <p:cNvPr id="24" name="Text 16"/>
          <p:cNvSpPr/>
          <p:nvPr/>
        </p:nvSpPr>
        <p:spPr>
          <a:xfrm>
            <a:off x="4686300" y="1071563"/>
            <a:ext cx="4171950" cy="228600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 algn="ctr">
              <a:buNone/>
            </a:pPr>
            <a:r>
              <a:rPr lang="en-US" sz="1350" b="1" dirty="0">
                <a:solidFill>
                  <a:srgbClr val="059669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AfCFTA Impact on Professional Mobility</a:t>
            </a:r>
            <a:endParaRPr lang="en-US" sz="1350" dirty="0"/>
          </a:p>
        </p:txBody>
      </p:sp>
      <p:pic>
        <p:nvPicPr>
          <p:cNvPr id="25" name="Image 6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86300" y="1414463"/>
            <a:ext cx="4171950" cy="28575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B2203B17F16D040A1E444A021DFF119" ma:contentTypeVersion="13" ma:contentTypeDescription="Create a new document." ma:contentTypeScope="" ma:versionID="a4477b7aaefebf49d9f3fa8c19f258ff">
  <xsd:schema xmlns:xsd="http://www.w3.org/2001/XMLSchema" xmlns:xs="http://www.w3.org/2001/XMLSchema" xmlns:p="http://schemas.microsoft.com/office/2006/metadata/properties" xmlns:ns2="05ef24fd-2dda-45b0-83fd-a9e6f5cd7406" xmlns:ns3="9cf1f23c-94c0-4dcc-a7fa-999e323c9245" targetNamespace="http://schemas.microsoft.com/office/2006/metadata/properties" ma:root="true" ma:fieldsID="b45f155593f15e42cc3a772c45272010" ns2:_="" ns3:_="">
    <xsd:import namespace="05ef24fd-2dda-45b0-83fd-a9e6f5cd7406"/>
    <xsd:import namespace="9cf1f23c-94c0-4dcc-a7fa-999e323c924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5ef24fd-2dda-45b0-83fd-a9e6f5cd740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010ffe1f-c839-4a66-9ae8-9a2945e4919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cf1f23c-94c0-4dcc-a7fa-999e323c9245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1c3438c5-9aa0-4ee5-85a2-9e811049bc4c}" ma:internalName="TaxCatchAll" ma:showField="CatchAllData" ma:web="9cf1f23c-94c0-4dcc-a7fa-999e323c924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05ef24fd-2dda-45b0-83fd-a9e6f5cd7406">
      <Terms xmlns="http://schemas.microsoft.com/office/infopath/2007/PartnerControls"/>
    </lcf76f155ced4ddcb4097134ff3c332f>
    <TaxCatchAll xmlns="9cf1f23c-94c0-4dcc-a7fa-999e323c9245" xsi:nil="true"/>
  </documentManagement>
</p:properties>
</file>

<file path=customXml/itemProps1.xml><?xml version="1.0" encoding="utf-8"?>
<ds:datastoreItem xmlns:ds="http://schemas.openxmlformats.org/officeDocument/2006/customXml" ds:itemID="{308B8EAA-988B-4CBD-BBAB-516F84444C7D}"/>
</file>

<file path=customXml/itemProps2.xml><?xml version="1.0" encoding="utf-8"?>
<ds:datastoreItem xmlns:ds="http://schemas.openxmlformats.org/officeDocument/2006/customXml" ds:itemID="{0D65BB58-5299-412C-8486-8830DB4097CF}"/>
</file>

<file path=customXml/itemProps3.xml><?xml version="1.0" encoding="utf-8"?>
<ds:datastoreItem xmlns:ds="http://schemas.openxmlformats.org/officeDocument/2006/customXml" ds:itemID="{C4488D38-2478-45EC-BC27-9ED7791ACD19}"/>
</file>

<file path=docMetadata/LabelInfo.xml><?xml version="1.0" encoding="utf-8"?>
<clbl:labelList xmlns:clbl="http://schemas.microsoft.com/office/2020/mipLabelMetadata">
  <clbl:label id="{defa4170-0d19-0005-0004-bc88714345d2}" enabled="1" method="Standard" siteId="{fd2550a8-84b7-42d4-9ec6-c1aef2c7519a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967</Words>
  <Application>Microsoft Office PowerPoint</Application>
  <PresentationFormat>On-screen Show (16:9)</PresentationFormat>
  <Paragraphs>171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Noto Sans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Amaya Lyne (ETF)</cp:lastModifiedBy>
  <cp:revision>2</cp:revision>
  <dcterms:created xsi:type="dcterms:W3CDTF">2025-07-30T15:57:15Z</dcterms:created>
  <dcterms:modified xsi:type="dcterms:W3CDTF">2025-07-31T07:13:56Z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0x0101009B2203B17F16D040A1E444A021DFF119</vt:lpwstr>
  </property>
</Properties>
</file>