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12192000" cy="6858000"/>
  <p:notesSz cx="6858000" cy="9144000"/>
  <p:embeddedFontLst>
    <p:embeddedFont>
      <p:font typeface="Nunito Sans ExtraBold" pitchFamily="2" charset="0"/>
      <p:bold r:id="rId27"/>
      <p:boldItalic r:id="rId28"/>
    </p:embeddedFont>
    <p:embeddedFont>
      <p:font typeface="Nunito Sans Light"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iuJQPzqC8NbRPQJ24RnJZ+usytF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35BD79-38C2-6980-A630-D91DAAC7374B}" v="2" dt="2025-07-30T16:25:56.0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17.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8"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ya Lyne (ETF)" userId="S::amaya.lyne@etf.europa.eu::254d19ee-a2a4-46f8-97d7-ce61c0481289" providerId="AD" clId="Web-{FD35BD79-38C2-6980-A630-D91DAAC7374B}"/>
    <pc:docChg chg="modSld">
      <pc:chgData name="Amaya Lyne (ETF)" userId="S::amaya.lyne@etf.europa.eu::254d19ee-a2a4-46f8-97d7-ce61c0481289" providerId="AD" clId="Web-{FD35BD79-38C2-6980-A630-D91DAAC7374B}" dt="2025-07-30T16:25:56.087" v="1" actId="14100"/>
      <pc:docMkLst>
        <pc:docMk/>
      </pc:docMkLst>
      <pc:sldChg chg="modSp">
        <pc:chgData name="Amaya Lyne (ETF)" userId="S::amaya.lyne@etf.europa.eu::254d19ee-a2a4-46f8-97d7-ce61c0481289" providerId="AD" clId="Web-{FD35BD79-38C2-6980-A630-D91DAAC7374B}" dt="2025-07-30T16:25:56.087" v="1" actId="14100"/>
        <pc:sldMkLst>
          <pc:docMk/>
          <pc:sldMk cId="0" sldId="267"/>
        </pc:sldMkLst>
        <pc:spChg chg="mod">
          <ac:chgData name="Amaya Lyne (ETF)" userId="S::amaya.lyne@etf.europa.eu::254d19ee-a2a4-46f8-97d7-ce61c0481289" providerId="AD" clId="Web-{FD35BD79-38C2-6980-A630-D91DAAC7374B}" dt="2025-07-30T16:25:56.087" v="1" actId="14100"/>
          <ac:spMkLst>
            <pc:docMk/>
            <pc:sldMk cId="0" sldId="267"/>
            <ac:spMk id="20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Welcome colleagues,</a:t>
            </a:r>
            <a:endParaRPr/>
          </a:p>
          <a:p>
            <a:pPr marL="0" lvl="0" indent="0" algn="l" rtl="0">
              <a:lnSpc>
                <a:spcPct val="100000"/>
              </a:lnSpc>
              <a:spcBef>
                <a:spcPts val="0"/>
              </a:spcBef>
              <a:spcAft>
                <a:spcPts val="0"/>
              </a:spcAft>
              <a:buSzPts val="1400"/>
              <a:buNone/>
            </a:pPr>
            <a:r>
              <a:rPr lang="en-GB"/>
              <a:t>My name is Stefan Jahnke and I am here with my colleague Honza Forster. </a:t>
            </a:r>
            <a:br>
              <a:rPr lang="en-GB"/>
            </a:br>
            <a:r>
              <a:rPr lang="en-GB"/>
              <a:t>We are part of the QCP Team that has designed and implemented the ACQF Qualifications and Credentials Platform.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Over the past day and a half we have already seen the strength of the ACQF Network in in action with countries learning with and from each other and we are excited to shift focus to one of ACQF’s most tangible instruments: The QCP.</a:t>
            </a:r>
            <a:endParaRPr/>
          </a:p>
          <a:p>
            <a:pPr marL="0" lvl="0" indent="0" algn="l" rtl="0">
              <a:lnSpc>
                <a:spcPct val="100000"/>
              </a:lnSpc>
              <a:spcBef>
                <a:spcPts val="0"/>
              </a:spcBef>
              <a:spcAft>
                <a:spcPts val="0"/>
              </a:spcAft>
              <a:buSzPts val="1400"/>
              <a:buNone/>
            </a:pPr>
            <a:r>
              <a:rPr lang="en-GB"/>
              <a:t>While you already have a high-level understanding of the platform, this introductory presentation aims to give you a deeper understanding on the QCP’s functionalities, policy relevance and strategic potential.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Together we will explore how QCP supports national priorities, enabled continental cooperation and provides the infrastructure for building something bigger together: A shared African Learning Model.</a:t>
            </a:r>
            <a:endParaRPr/>
          </a:p>
        </p:txBody>
      </p:sp>
      <p:sp>
        <p:nvSpPr>
          <p:cNvPr id="86" name="Google Shape;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a:t>The QCP provides a structured foundation that strengthens national qualifications systems. </a:t>
            </a:r>
            <a:endParaRPr/>
          </a:p>
          <a:p>
            <a:pPr marL="457200" marR="0" lvl="0" indent="-228600" algn="l" rtl="0">
              <a:lnSpc>
                <a:spcPct val="100000"/>
              </a:lnSpc>
              <a:spcBef>
                <a:spcPts val="0"/>
              </a:spcBef>
              <a:spcAft>
                <a:spcPts val="0"/>
              </a:spcAft>
              <a:buClr>
                <a:srgbClr val="000000"/>
              </a:buClr>
              <a:buSzPts val="1400"/>
              <a:buFont typeface="Arial"/>
              <a:buNone/>
            </a:pPr>
            <a:r>
              <a:rPr lang="en-GB"/>
              <a:t>By ensuring that data is standardised, validated, and aligned to national frameworks, the platform supports the implementation of legislation, institutional mandates, and policy reforms.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GB"/>
              <a:t>It gives governments and quality assurance bodies a reliable tool to manage and present their qualifications in a way that builds public and cross-border trust.</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GB"/>
              <a:t> In short, it connects qualifications data with governance priorities.</a:t>
            </a:r>
            <a:endParaRPr/>
          </a:p>
        </p:txBody>
      </p:sp>
      <p:sp>
        <p:nvSpPr>
          <p:cNvPr id="185" name="Google Shape;18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a:t>One of the most powerful contributions of the QCP is its ability to unlock the visibility and comparability of qualifications across Africa.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GB"/>
              <a:t>It empowers policy-makers to support mobility, both academic and professional, by providing a shared space where qualifications can be accessed, understood, and evaluated.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GB"/>
              <a:t>Whether it’s a student applying abroad, an employer verifying credentials, or a regional body supporting recognition frameworks - the QCP gives all stakeholders the clarity and confidence they need.</a:t>
            </a:r>
            <a:endParaRPr/>
          </a:p>
        </p:txBody>
      </p:sp>
      <p:sp>
        <p:nvSpPr>
          <p:cNvPr id="203" name="Google Shape;20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1b4d2d2706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31b4d2d2706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endParaRPr/>
          </a:p>
        </p:txBody>
      </p:sp>
      <p:sp>
        <p:nvSpPr>
          <p:cNvPr id="226" name="Google Shape;226;g31b4d2d2706_0_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a:t>The African Learning Model represents a unique opportunity for African countries to define a shared approach to describing and understanding qualifications and credentials.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GB"/>
              <a:t>By shaping a common vocabulary and structure, African policy-makers can ensure that qualifications are more easily recognised, compared, and understood: not only within countries, but across the continent.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GB"/>
              <a:t>The QCP provides the technical foundation to bring this vision to life. It enables countries to retain full control over their own data while aligning with a set of agreed standards and descriptors. </a:t>
            </a:r>
            <a:endParaRPr/>
          </a:p>
          <a:p>
            <a:pPr marL="457200" marR="0" lvl="0" indent="-228600" algn="l" rtl="0">
              <a:lnSpc>
                <a:spcPct val="100000"/>
              </a:lnSpc>
              <a:spcBef>
                <a:spcPts val="0"/>
              </a:spcBef>
              <a:spcAft>
                <a:spcPts val="0"/>
              </a:spcAft>
              <a:buClr>
                <a:srgbClr val="000000"/>
              </a:buClr>
              <a:buSzPts val="1400"/>
              <a:buFont typeface="Arial"/>
              <a:buNone/>
            </a:pPr>
            <a:r>
              <a:rPr lang="en-GB"/>
              <a:t>This creates space for joint decisions 🡪 for example, on what minimum information is needed to validate a qualification and thus strengthens trust in the system.</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GB"/>
              <a:t> The ALM is not just a technical tool; it is a political opportunity to assert Africa’s leadership in shaping its own standards for mobility, recognition, and skills development.</a:t>
            </a:r>
            <a:endParaRPr/>
          </a:p>
        </p:txBody>
      </p:sp>
      <p:sp>
        <p:nvSpPr>
          <p:cNvPr id="260" name="Google Shape;26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a:t>Before we talk about the solution, let’s take a brief look at the reality we’re working with.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GB"/>
              <a:t>Across the continent, qualifications data is often scattered and inconsistent. Many systems still rely on paper records, PDFs, or Excel sheets -&gt; formats</a:t>
            </a:r>
            <a:endParaRPr/>
          </a:p>
          <a:p>
            <a:pPr marL="457200" marR="0" lvl="0" indent="-228600" algn="l" rtl="0">
              <a:lnSpc>
                <a:spcPct val="100000"/>
              </a:lnSpc>
              <a:spcBef>
                <a:spcPts val="0"/>
              </a:spcBef>
              <a:spcAft>
                <a:spcPts val="0"/>
              </a:spcAft>
              <a:buClr>
                <a:srgbClr val="000000"/>
              </a:buClr>
              <a:buSzPts val="1400"/>
              <a:buFont typeface="Arial"/>
              <a:buNone/>
            </a:pPr>
            <a:r>
              <a:rPr lang="en-GB"/>
              <a:t>that are difficult to standardise, verify, or integrate. </a:t>
            </a:r>
            <a:endParaRPr/>
          </a:p>
          <a:p>
            <a:pPr marL="457200" marR="0" lvl="0" indent="-228600" algn="l" rtl="0">
              <a:lnSpc>
                <a:spcPct val="100000"/>
              </a:lnSpc>
              <a:spcBef>
                <a:spcPts val="0"/>
              </a:spcBef>
              <a:spcAft>
                <a:spcPts val="0"/>
              </a:spcAft>
              <a:buClr>
                <a:srgbClr val="000000"/>
              </a:buClr>
              <a:buSzPts val="1400"/>
              <a:buFont typeface="Arial"/>
              <a:buNone/>
            </a:pPr>
            <a:r>
              <a:rPr lang="en-GB"/>
              <a:t>There’s a lack of a common language or shared standard for describing qualifications, which severely limits cross-border recognition and collaboration. </a:t>
            </a:r>
            <a:endParaRPr/>
          </a:p>
          <a:p>
            <a:pPr marL="457200" marR="0" lvl="0" indent="-228600" algn="l" rtl="0">
              <a:lnSpc>
                <a:spcPct val="100000"/>
              </a:lnSpc>
              <a:spcBef>
                <a:spcPts val="0"/>
              </a:spcBef>
              <a:spcAft>
                <a:spcPts val="0"/>
              </a:spcAft>
              <a:buClr>
                <a:srgbClr val="000000"/>
              </a:buClr>
              <a:buSzPts val="1400"/>
              <a:buFont typeface="Arial"/>
              <a:buNone/>
            </a:pPr>
            <a:r>
              <a:rPr lang="en-GB"/>
              <a:t>At the same time, qualifications often remain invisible to the public; students, employers, and institutions struggle to access reliable, structured information. </a:t>
            </a:r>
            <a:endParaRPr/>
          </a:p>
          <a:p>
            <a:pPr marL="457200" marR="0" lvl="0" indent="-228600" algn="l" rtl="0">
              <a:lnSpc>
                <a:spcPct val="100000"/>
              </a:lnSpc>
              <a:spcBef>
                <a:spcPts val="0"/>
              </a:spcBef>
              <a:spcAft>
                <a:spcPts val="0"/>
              </a:spcAft>
              <a:buClr>
                <a:srgbClr val="000000"/>
              </a:buClr>
              <a:buSzPts val="1400"/>
              <a:buFont typeface="Arial"/>
              <a:buNone/>
            </a:pPr>
            <a:r>
              <a:rPr lang="en-GB"/>
              <a:t>And where public interfaces do exist, they’re often limited in functionality or coverage. The result is clear: fragmented systems, limited trust, and missed opportunities for learners and policy-makers alike.</a:t>
            </a:r>
            <a:endParaRPr/>
          </a:p>
        </p:txBody>
      </p:sp>
      <p:sp>
        <p:nvSpPr>
          <p:cNvPr id="103" name="Google Shape;10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1b4d2d2706_0_1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31b4d2d2706_0_1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1400"/>
              <a:buFont typeface="Arial"/>
              <a:buNone/>
            </a:pPr>
            <a:r>
              <a:rPr lang="en-GB"/>
              <a:t>The ACQF QCP is intentionally designed as an advanced, interoperable, open data platform - what we’ve described as Model D. </a:t>
            </a:r>
            <a:endParaRPr/>
          </a:p>
          <a:p>
            <a:pPr marL="228600" lvl="0" indent="0" algn="l" rtl="0">
              <a:lnSpc>
                <a:spcPct val="100000"/>
              </a:lnSpc>
              <a:spcBef>
                <a:spcPts val="0"/>
              </a:spcBef>
              <a:spcAft>
                <a:spcPts val="0"/>
              </a:spcAft>
              <a:buSzPts val="1400"/>
              <a:buFont typeface="Arial"/>
              <a:buNone/>
            </a:pPr>
            <a:endParaRPr/>
          </a:p>
          <a:p>
            <a:pPr marL="228600" lvl="0" indent="0" algn="l" rtl="0">
              <a:lnSpc>
                <a:spcPct val="100000"/>
              </a:lnSpc>
              <a:spcBef>
                <a:spcPts val="0"/>
              </a:spcBef>
              <a:spcAft>
                <a:spcPts val="0"/>
              </a:spcAft>
              <a:buSzPts val="1400"/>
              <a:buFont typeface="Arial"/>
              <a:buNone/>
            </a:pPr>
            <a:r>
              <a:rPr lang="en-GB"/>
              <a:t>Using the African Learning Model and global standards, the QCP supports seamless integration and reliable qualifications data exchange. It enables countries to contribute qualifications data, access regional information, and participate in ACQF, regardless of the maturity of their national systems. </a:t>
            </a:r>
            <a:endParaRPr/>
          </a:p>
          <a:p>
            <a:pPr marL="228600" lvl="0" indent="0" algn="l" rtl="0">
              <a:lnSpc>
                <a:spcPct val="100000"/>
              </a:lnSpc>
              <a:spcBef>
                <a:spcPts val="0"/>
              </a:spcBef>
              <a:spcAft>
                <a:spcPts val="0"/>
              </a:spcAft>
              <a:buSzPts val="1400"/>
              <a:buFont typeface="Arial"/>
              <a:buNone/>
            </a:pPr>
            <a:endParaRPr/>
          </a:p>
          <a:p>
            <a:pPr marL="228600" lvl="0" indent="0" algn="l" rtl="0">
              <a:lnSpc>
                <a:spcPct val="100000"/>
              </a:lnSpc>
              <a:spcBef>
                <a:spcPts val="0"/>
              </a:spcBef>
              <a:spcAft>
                <a:spcPts val="0"/>
              </a:spcAft>
              <a:buSzPts val="1400"/>
              <a:buFont typeface="Arial"/>
              <a:buNone/>
            </a:pPr>
            <a:r>
              <a:rPr lang="en-GB"/>
              <a:t>This model provides the foundation for transparent, trustworthy, and comparable qualifications information across Africa.</a:t>
            </a:r>
            <a:endParaRPr/>
          </a:p>
        </p:txBody>
      </p:sp>
      <p:sp>
        <p:nvSpPr>
          <p:cNvPr id="120" name="Google Shape;120;g31b4d2d2706_0_1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a:t>With the QCP we are establishing Africa’s shared digital infrastructure for qualifications: a continental response to fragmented systems and limited data visibility.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GB"/>
              <a:t>At its core, it provides a central platform where data can be aggregated, compared, and made accessible.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GB"/>
              <a:t>But crucially, it is not a one-size-fits-all system.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GB"/>
              <a:t>Each participating country has its own virtual space within the platform, where it retains full control over its data - what is uploaded, who manages it, and how it is presented.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GB"/>
              <a:t>This federated model ensures national ownership while benefiting from shared standards and continental reach.</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GB"/>
              <a:t>The QCP is designed to serve both institutional users and the wider public. Ministries, qualifications authorities, quality assurance agencies, and training providers can all use the platform to manage, validate, and share structured data. </a:t>
            </a:r>
            <a:endParaRPr/>
          </a:p>
          <a:p>
            <a:pPr marL="457200" marR="0" lvl="0" indent="-228600" algn="l" rtl="0">
              <a:lnSpc>
                <a:spcPct val="100000"/>
              </a:lnSpc>
              <a:spcBef>
                <a:spcPts val="0"/>
              </a:spcBef>
              <a:spcAft>
                <a:spcPts val="0"/>
              </a:spcAft>
              <a:buClr>
                <a:srgbClr val="000000"/>
              </a:buClr>
              <a:buSzPts val="1400"/>
              <a:buFont typeface="Arial"/>
              <a:buNone/>
            </a:pPr>
            <a:r>
              <a:rPr lang="en-GB"/>
              <a:t>At the same time, students, employers, and the general public gain access to a multilingual, user-friendly interface that improves transparency and trust. It’s a platform built not just for data, but for policy, mobility, and opportunity.</a:t>
            </a:r>
            <a:endParaRPr/>
          </a:p>
        </p:txBody>
      </p:sp>
      <p:sp>
        <p:nvSpPr>
          <p:cNvPr id="130" name="Google Shape;13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a:t>We are well aware that some countries already have their own Existing National Qualifications Database.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GB"/>
              <a:t>This is why we designed QCP in a way that it allows countries without an NQD, partial NQDs or countries with full-fledged databases to use QCP at the same time and in different ways.</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151" name="Google Shape;15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a:t>To ensure flexibility, there are two main ways to input data into the platform. </a:t>
            </a:r>
            <a:endParaRPr/>
          </a:p>
          <a:p>
            <a:pPr marL="457200" marR="0" lvl="0" indent="-228600" algn="l" rtl="0">
              <a:lnSpc>
                <a:spcPct val="100000"/>
              </a:lnSpc>
              <a:spcBef>
                <a:spcPts val="0"/>
              </a:spcBef>
              <a:spcAft>
                <a:spcPts val="0"/>
              </a:spcAft>
              <a:buClr>
                <a:srgbClr val="000000"/>
              </a:buClr>
              <a:buSzPts val="1400"/>
              <a:buFont typeface="Arial"/>
              <a:buNone/>
            </a:pPr>
            <a:r>
              <a:rPr lang="en-GB"/>
              <a:t>The first is through </a:t>
            </a:r>
            <a:r>
              <a:rPr lang="en-GB" b="1"/>
              <a:t>manual entry</a:t>
            </a:r>
            <a:r>
              <a:rPr lang="en-GB"/>
              <a:t> using the QCP’s dedicated Curator Interface. This option is ideal for countries or institutions that are just beginning to digitise their qualifications data or do not yet have a national qualifications database.</a:t>
            </a:r>
            <a:endParaRPr/>
          </a:p>
          <a:p>
            <a:pPr marL="457200" marR="0" lvl="0" indent="-228600" algn="l" rtl="0">
              <a:lnSpc>
                <a:spcPct val="100000"/>
              </a:lnSpc>
              <a:spcBef>
                <a:spcPts val="0"/>
              </a:spcBef>
              <a:spcAft>
                <a:spcPts val="0"/>
              </a:spcAft>
              <a:buClr>
                <a:srgbClr val="000000"/>
              </a:buClr>
              <a:buSzPts val="1400"/>
              <a:buFont typeface="Arial"/>
              <a:buNone/>
            </a:pPr>
            <a:r>
              <a:rPr lang="en-GB"/>
              <a:t>It provides a structured and guided environment to enter qualifications directly, using standardised fields aligned with the QCP data model.</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GB"/>
              <a:t>For countries with more advanced systems, the QCP also supports </a:t>
            </a:r>
            <a:r>
              <a:rPr lang="en-GB" b="1"/>
              <a:t>automated data import</a:t>
            </a:r>
            <a:r>
              <a:rPr lang="en-GB"/>
              <a:t>. This allows institutions to upload structured datasets: such as JSON files that have been prepared in line with the QCP’s technical specifications.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GB"/>
              <a:t>It’s a faster method designed for bulk uploads and integration with existing national databases. </a:t>
            </a:r>
            <a:endParaRPr/>
          </a:p>
          <a:p>
            <a:pPr marL="457200" marR="0" lvl="0" indent="-228600" algn="l" rtl="0">
              <a:lnSpc>
                <a:spcPct val="100000"/>
              </a:lnSpc>
              <a:spcBef>
                <a:spcPts val="0"/>
              </a:spcBef>
              <a:spcAft>
                <a:spcPts val="0"/>
              </a:spcAft>
              <a:buClr>
                <a:srgbClr val="000000"/>
              </a:buClr>
              <a:buSzPts val="1400"/>
              <a:buFont typeface="Arial"/>
              <a:buNone/>
            </a:pPr>
            <a:r>
              <a:rPr lang="en-GB"/>
              <a:t>Whether entering a handful of qualifications or thousands, the platform allows any country to use it.</a:t>
            </a:r>
            <a:endParaRPr/>
          </a:p>
        </p:txBody>
      </p:sp>
      <p:sp>
        <p:nvSpPr>
          <p:cNvPr id="158" name="Google Shape;15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a:t>The QCP provides four key functionalities that make it a powerful policy and governance tool.</a:t>
            </a:r>
            <a:endParaRPr/>
          </a:p>
          <a:p>
            <a:pPr marL="457200" marR="0" lvl="0" indent="-228600" algn="l" rtl="0">
              <a:lnSpc>
                <a:spcPct val="100000"/>
              </a:lnSpc>
              <a:spcBef>
                <a:spcPts val="0"/>
              </a:spcBef>
              <a:spcAft>
                <a:spcPts val="0"/>
              </a:spcAft>
              <a:buClr>
                <a:srgbClr val="000000"/>
              </a:buClr>
              <a:buSzPts val="1400"/>
              <a:buFont typeface="Arial"/>
              <a:buNone/>
            </a:pPr>
            <a:r>
              <a:rPr lang="en-GB" b="1"/>
              <a:t>First</a:t>
            </a:r>
            <a:r>
              <a:rPr lang="en-GB"/>
              <a:t>, it enables registration and structured management of qualifications data, through both manual input and automated import. This ensures consistency, quality, and ease of access. </a:t>
            </a:r>
            <a:endParaRPr/>
          </a:p>
          <a:p>
            <a:pPr marL="457200" marR="0" lvl="0" indent="-228600" algn="l" rtl="0">
              <a:lnSpc>
                <a:spcPct val="100000"/>
              </a:lnSpc>
              <a:spcBef>
                <a:spcPts val="0"/>
              </a:spcBef>
              <a:spcAft>
                <a:spcPts val="0"/>
              </a:spcAft>
              <a:buClr>
                <a:srgbClr val="000000"/>
              </a:buClr>
              <a:buSzPts val="1400"/>
              <a:buFont typeface="Arial"/>
              <a:buNone/>
            </a:pPr>
            <a:r>
              <a:rPr lang="en-GB" b="1"/>
              <a:t>Second</a:t>
            </a:r>
            <a:r>
              <a:rPr lang="en-GB"/>
              <a:t>, it allows countries to link qualifications to their national frameworks and quality assurance processes, mirroring national procedures within the platform while maintaining full control. </a:t>
            </a:r>
            <a:endParaRPr/>
          </a:p>
          <a:p>
            <a:pPr marL="457200" marR="0" lvl="0" indent="-228600" algn="l" rtl="0">
              <a:lnSpc>
                <a:spcPct val="100000"/>
              </a:lnSpc>
              <a:spcBef>
                <a:spcPts val="0"/>
              </a:spcBef>
              <a:spcAft>
                <a:spcPts val="0"/>
              </a:spcAft>
              <a:buClr>
                <a:srgbClr val="000000"/>
              </a:buClr>
              <a:buSzPts val="1400"/>
              <a:buFont typeface="Arial"/>
              <a:buNone/>
            </a:pPr>
            <a:r>
              <a:rPr lang="en-GB" b="1"/>
              <a:t>Third</a:t>
            </a:r>
            <a:r>
              <a:rPr lang="en-GB"/>
              <a:t>, the public interface supports discovery, search, and comparison 🡪 offering multilingual, user-friendly access to reliable information. </a:t>
            </a:r>
            <a:endParaRPr/>
          </a:p>
          <a:p>
            <a:pPr marL="457200" marR="0" lvl="0" indent="-228600" algn="l" rtl="0">
              <a:lnSpc>
                <a:spcPct val="100000"/>
              </a:lnSpc>
              <a:spcBef>
                <a:spcPts val="0"/>
              </a:spcBef>
              <a:spcAft>
                <a:spcPts val="0"/>
              </a:spcAft>
              <a:buClr>
                <a:srgbClr val="000000"/>
              </a:buClr>
              <a:buSzPts val="1400"/>
              <a:buFont typeface="Arial"/>
              <a:buNone/>
            </a:pPr>
            <a:r>
              <a:rPr lang="en-GB"/>
              <a:t>And </a:t>
            </a:r>
            <a:r>
              <a:rPr lang="en-GB" b="1"/>
              <a:t>fourth</a:t>
            </a:r>
            <a:r>
              <a:rPr lang="en-GB"/>
              <a:t>, the QCP ensures interoperability and supports recognition - not just technically, but also in terms of trust and alignment of processes across systems and borders.</a:t>
            </a:r>
            <a:endParaRPr/>
          </a:p>
        </p:txBody>
      </p:sp>
      <p:sp>
        <p:nvSpPr>
          <p:cNvPr id="167" name="Google Shape;16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ocument start page">
  <p:cSld name="Document start page">
    <p:spTree>
      <p:nvGrpSpPr>
        <p:cNvPr id="1" name="Shape 17"/>
        <p:cNvGrpSpPr/>
        <p:nvPr/>
      </p:nvGrpSpPr>
      <p:grpSpPr>
        <a:xfrm>
          <a:off x="0" y="0"/>
          <a:ext cx="0" cy="0"/>
          <a:chOff x="0" y="0"/>
          <a:chExt cx="0" cy="0"/>
        </a:xfrm>
      </p:grpSpPr>
      <p:sp>
        <p:nvSpPr>
          <p:cNvPr id="18" name="Google Shape;18;p25"/>
          <p:cNvSpPr/>
          <p:nvPr/>
        </p:nvSpPr>
        <p:spPr>
          <a:xfrm>
            <a:off x="0" y="4051005"/>
            <a:ext cx="12192000" cy="280699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25"/>
          <p:cNvSpPr>
            <a:spLocks noGrp="1"/>
          </p:cNvSpPr>
          <p:nvPr>
            <p:ph type="pic" idx="2"/>
          </p:nvPr>
        </p:nvSpPr>
        <p:spPr>
          <a:xfrm>
            <a:off x="0" y="0"/>
            <a:ext cx="6096000" cy="6858000"/>
          </a:xfrm>
          <a:prstGeom prst="rect">
            <a:avLst/>
          </a:prstGeom>
          <a:solidFill>
            <a:schemeClr val="dk1"/>
          </a:solidFill>
          <a:ln>
            <a:noFill/>
          </a:ln>
        </p:spPr>
      </p:sp>
      <p:pic>
        <p:nvPicPr>
          <p:cNvPr id="20" name="Google Shape;20;p25"/>
          <p:cNvPicPr preferRelativeResize="0"/>
          <p:nvPr/>
        </p:nvPicPr>
        <p:blipFill rotWithShape="1">
          <a:blip r:embed="rId2">
            <a:alphaModFix/>
          </a:blip>
          <a:srcRect/>
          <a:stretch/>
        </p:blipFill>
        <p:spPr>
          <a:xfrm>
            <a:off x="6456000" y="395309"/>
            <a:ext cx="1699192" cy="824023"/>
          </a:xfrm>
          <a:prstGeom prst="rect">
            <a:avLst/>
          </a:prstGeom>
          <a:noFill/>
          <a:ln>
            <a:noFill/>
          </a:ln>
        </p:spPr>
      </p:pic>
      <p:sp>
        <p:nvSpPr>
          <p:cNvPr id="21" name="Google Shape;21;p25"/>
          <p:cNvSpPr txBox="1">
            <a:spLocks noGrp="1"/>
          </p:cNvSpPr>
          <p:nvPr>
            <p:ph type="ftr" idx="11"/>
          </p:nvPr>
        </p:nvSpPr>
        <p:spPr>
          <a:xfrm>
            <a:off x="6826101" y="1614642"/>
            <a:ext cx="5007933" cy="21067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400" b="1" i="0">
                <a:solidFill>
                  <a:schemeClr val="accent1"/>
                </a:solidFill>
                <a:latin typeface="Nunito Sans ExtraBold"/>
                <a:ea typeface="Nunito Sans ExtraBold"/>
                <a:cs typeface="Nunito Sans ExtraBold"/>
                <a:sym typeface="Nunito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2" name="Google Shape;22;p25"/>
          <p:cNvCxnSpPr/>
          <p:nvPr/>
        </p:nvCxnSpPr>
        <p:spPr>
          <a:xfrm>
            <a:off x="6551693" y="1573618"/>
            <a:ext cx="0" cy="2147777"/>
          </a:xfrm>
          <a:prstGeom prst="straightConnector1">
            <a:avLst/>
          </a:prstGeom>
          <a:noFill/>
          <a:ln w="92075" cap="flat" cmpd="sng">
            <a:solidFill>
              <a:schemeClr val="dk1"/>
            </a:solidFill>
            <a:prstDash val="solid"/>
            <a:miter lim="800000"/>
            <a:headEnd type="none" w="sm" len="sm"/>
            <a:tailEnd type="none" w="sm" len="sm"/>
          </a:ln>
        </p:spPr>
      </p:cxnSp>
      <p:sp>
        <p:nvSpPr>
          <p:cNvPr id="23" name="Google Shape;23;p25"/>
          <p:cNvSpPr txBox="1">
            <a:spLocks noGrp="1"/>
          </p:cNvSpPr>
          <p:nvPr>
            <p:ph type="body" idx="1"/>
          </p:nvPr>
        </p:nvSpPr>
        <p:spPr>
          <a:xfrm>
            <a:off x="6456363" y="4249738"/>
            <a:ext cx="5378450" cy="3307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b="1" i="0">
                <a:solidFill>
                  <a:schemeClr val="lt1"/>
                </a:solidFill>
                <a:latin typeface="Nunito Sans"/>
                <a:ea typeface="Nunito Sans"/>
                <a:cs typeface="Nunito Sans"/>
                <a:sym typeface="Nunito Sans"/>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 name="Google Shape;24;p25"/>
          <p:cNvCxnSpPr/>
          <p:nvPr/>
        </p:nvCxnSpPr>
        <p:spPr>
          <a:xfrm>
            <a:off x="6456000" y="4715931"/>
            <a:ext cx="5378034" cy="0"/>
          </a:xfrm>
          <a:prstGeom prst="straightConnector1">
            <a:avLst/>
          </a:prstGeom>
          <a:noFill/>
          <a:ln w="19050" cap="flat" cmpd="sng">
            <a:solidFill>
              <a:schemeClr val="lt1"/>
            </a:solidFill>
            <a:prstDash val="solid"/>
            <a:miter lim="800000"/>
            <a:headEnd type="none" w="sm" len="sm"/>
            <a:tailEnd type="none" w="sm" len="sm"/>
          </a:ln>
        </p:spPr>
      </p:cxnSp>
      <p:sp>
        <p:nvSpPr>
          <p:cNvPr id="25" name="Google Shape;25;p25"/>
          <p:cNvSpPr txBox="1">
            <a:spLocks noGrp="1"/>
          </p:cNvSpPr>
          <p:nvPr>
            <p:ph type="body" idx="3"/>
          </p:nvPr>
        </p:nvSpPr>
        <p:spPr>
          <a:xfrm>
            <a:off x="6454775" y="4910077"/>
            <a:ext cx="5378450" cy="16684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0" i="0">
                <a:solidFill>
                  <a:schemeClr val="lt1"/>
                </a:solidFill>
                <a:latin typeface="Nunito Sans Light"/>
                <a:ea typeface="Nunito Sans Light"/>
                <a:cs typeface="Nunito Sans Light"/>
                <a:sym typeface="Nunito Sans Light"/>
              </a:defRPr>
            </a:lvl1pPr>
            <a:lvl2pPr marL="914400" lvl="1" indent="-228600" algn="l">
              <a:lnSpc>
                <a:spcPct val="90000"/>
              </a:lnSpc>
              <a:spcBef>
                <a:spcPts val="500"/>
              </a:spcBef>
              <a:spcAft>
                <a:spcPts val="0"/>
              </a:spcAft>
              <a:buClr>
                <a:schemeClr val="lt1"/>
              </a:buClr>
              <a:buSzPts val="2400"/>
              <a:buNone/>
              <a:defRPr>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7"/>
          <p:cNvSpPr txBox="1">
            <a:spLocks noGrp="1"/>
          </p:cNvSpPr>
          <p:nvPr>
            <p:ph type="title"/>
          </p:nvPr>
        </p:nvSpPr>
        <p:spPr>
          <a:xfrm>
            <a:off x="360000" y="635224"/>
            <a:ext cx="534488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Nunito Sans ExtraBol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7"/>
          <p:cNvSpPr>
            <a:spLocks noGrp="1"/>
          </p:cNvSpPr>
          <p:nvPr>
            <p:ph type="pic" idx="2"/>
          </p:nvPr>
        </p:nvSpPr>
        <p:spPr>
          <a:xfrm>
            <a:off x="6096000" y="0"/>
            <a:ext cx="6096000" cy="6857999"/>
          </a:xfrm>
          <a:prstGeom prst="rect">
            <a:avLst/>
          </a:prstGeom>
          <a:noFill/>
          <a:ln>
            <a:noFill/>
          </a:ln>
        </p:spPr>
      </p:sp>
      <p:sp>
        <p:nvSpPr>
          <p:cNvPr id="70" name="Google Shape;70;p37"/>
          <p:cNvSpPr txBox="1">
            <a:spLocks noGrp="1"/>
          </p:cNvSpPr>
          <p:nvPr>
            <p:ph type="body" idx="1"/>
          </p:nvPr>
        </p:nvSpPr>
        <p:spPr>
          <a:xfrm>
            <a:off x="360000" y="2235423"/>
            <a:ext cx="5344885" cy="384169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37"/>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7"/>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8"/>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8"/>
          <p:cNvSpPr txBox="1">
            <a:spLocks noGrp="1"/>
          </p:cNvSpPr>
          <p:nvPr>
            <p:ph type="body" idx="1"/>
          </p:nvPr>
        </p:nvSpPr>
        <p:spPr>
          <a:xfrm rot="5400000">
            <a:off x="4120270" y="-1631494"/>
            <a:ext cx="3939749" cy="114753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8"/>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7824998" y="2071562"/>
            <a:ext cx="5454032" cy="25570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2089721" y="-1106633"/>
            <a:ext cx="5454032" cy="89134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9"/>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Section Heading">
  <p:cSld name="1_Section Heading">
    <p:spTree>
      <p:nvGrpSpPr>
        <p:cNvPr id="1" name="Shape 26"/>
        <p:cNvGrpSpPr/>
        <p:nvPr/>
      </p:nvGrpSpPr>
      <p:grpSpPr>
        <a:xfrm>
          <a:off x="0" y="0"/>
          <a:ext cx="0" cy="0"/>
          <a:chOff x="0" y="0"/>
          <a:chExt cx="0" cy="0"/>
        </a:xfrm>
      </p:grpSpPr>
      <p:sp>
        <p:nvSpPr>
          <p:cNvPr id="27" name="Google Shape;27;p28"/>
          <p:cNvSpPr/>
          <p:nvPr/>
        </p:nvSpPr>
        <p:spPr>
          <a:xfrm>
            <a:off x="0" y="0"/>
            <a:ext cx="12192000" cy="69392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 name="Google Shape;28;p28"/>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4400"/>
              <a:buNone/>
              <a:defRPr sz="34400" b="1" i="0">
                <a:solidFill>
                  <a:schemeClr val="lt1"/>
                </a:solidFill>
                <a:latin typeface="Nunito Sans Black"/>
                <a:ea typeface="Nunito Sans Black"/>
                <a:cs typeface="Nunito Sans Black"/>
                <a:sym typeface="Nunito Sans Black"/>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8"/>
          <p:cNvSpPr txBox="1">
            <a:spLocks noGrp="1"/>
          </p:cNvSpPr>
          <p:nvPr>
            <p:ph type="body" idx="2"/>
          </p:nvPr>
        </p:nvSpPr>
        <p:spPr>
          <a:xfrm>
            <a:off x="882982" y="4441099"/>
            <a:ext cx="8589962" cy="18281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6600"/>
              <a:buNone/>
              <a:defRPr sz="6600" b="1" i="0">
                <a:solidFill>
                  <a:schemeClr val="lt1"/>
                </a:solidFill>
                <a:latin typeface="Nunito Sans"/>
                <a:ea typeface="Nunito Sans"/>
                <a:cs typeface="Nunito Sans"/>
                <a:sym typeface="Nuni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26"/>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6"/>
          <p:cNvSpPr txBox="1">
            <a:spLocks noGrp="1"/>
          </p:cNvSpPr>
          <p:nvPr>
            <p:ph type="body" idx="1"/>
          </p:nvPr>
        </p:nvSpPr>
        <p:spPr>
          <a:xfrm>
            <a:off x="352486" y="2136290"/>
            <a:ext cx="11475317" cy="39397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6"/>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6"/>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ing">
  <p:cSld name="Section Heading">
    <p:spTree>
      <p:nvGrpSpPr>
        <p:cNvPr id="1" name="Shape 35"/>
        <p:cNvGrpSpPr/>
        <p:nvPr/>
      </p:nvGrpSpPr>
      <p:grpSpPr>
        <a:xfrm>
          <a:off x="0" y="0"/>
          <a:ext cx="0" cy="0"/>
          <a:chOff x="0" y="0"/>
          <a:chExt cx="0" cy="0"/>
        </a:xfrm>
      </p:grpSpPr>
      <p:sp>
        <p:nvSpPr>
          <p:cNvPr id="36" name="Google Shape;36;p27"/>
          <p:cNvSpPr/>
          <p:nvPr/>
        </p:nvSpPr>
        <p:spPr>
          <a:xfrm>
            <a:off x="0" y="0"/>
            <a:ext cx="12192000" cy="693928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27"/>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4400"/>
              <a:buNone/>
              <a:defRPr sz="34400" b="1" i="0">
                <a:solidFill>
                  <a:schemeClr val="lt1"/>
                </a:solidFill>
                <a:latin typeface="Nunito Sans Black"/>
                <a:ea typeface="Nunito Sans Black"/>
                <a:cs typeface="Nunito Sans Black"/>
                <a:sym typeface="Nunito Sans Black"/>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7"/>
          <p:cNvSpPr txBox="1">
            <a:spLocks noGrp="1"/>
          </p:cNvSpPr>
          <p:nvPr>
            <p:ph type="body" idx="2"/>
          </p:nvPr>
        </p:nvSpPr>
        <p:spPr>
          <a:xfrm>
            <a:off x="882982" y="4441099"/>
            <a:ext cx="8589962" cy="18281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6600"/>
              <a:buNone/>
              <a:defRPr sz="6600" b="1" i="0">
                <a:solidFill>
                  <a:schemeClr val="lt1"/>
                </a:solidFill>
                <a:latin typeface="Nunito Sans"/>
                <a:ea typeface="Nunito Sans"/>
                <a:cs typeface="Nunito Sans"/>
                <a:sym typeface="Nuni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Section Heading">
  <p:cSld name="2_Section Heading">
    <p:spTree>
      <p:nvGrpSpPr>
        <p:cNvPr id="1" name="Shape 39"/>
        <p:cNvGrpSpPr/>
        <p:nvPr/>
      </p:nvGrpSpPr>
      <p:grpSpPr>
        <a:xfrm>
          <a:off x="0" y="0"/>
          <a:ext cx="0" cy="0"/>
          <a:chOff x="0" y="0"/>
          <a:chExt cx="0" cy="0"/>
        </a:xfrm>
      </p:grpSpPr>
      <p:sp>
        <p:nvSpPr>
          <p:cNvPr id="40" name="Google Shape;40;p29"/>
          <p:cNvSpPr/>
          <p:nvPr/>
        </p:nvSpPr>
        <p:spPr>
          <a:xfrm>
            <a:off x="0" y="0"/>
            <a:ext cx="12192000" cy="69392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29"/>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4400"/>
              <a:buNone/>
              <a:defRPr sz="34400" b="1" i="0">
                <a:solidFill>
                  <a:schemeClr val="lt1"/>
                </a:solidFill>
                <a:latin typeface="Nunito Sans Black"/>
                <a:ea typeface="Nunito Sans Black"/>
                <a:cs typeface="Nunito Sans Black"/>
                <a:sym typeface="Nunito Sans Black"/>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body" idx="2"/>
          </p:nvPr>
        </p:nvSpPr>
        <p:spPr>
          <a:xfrm>
            <a:off x="882982" y="4441099"/>
            <a:ext cx="8589962" cy="18281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6600"/>
              <a:buNone/>
              <a:defRPr sz="6600" b="1" i="0">
                <a:solidFill>
                  <a:schemeClr val="lt1"/>
                </a:solidFill>
                <a:latin typeface="Nunito Sans"/>
                <a:ea typeface="Nunito Sans"/>
                <a:cs typeface="Nunito Sans"/>
                <a:sym typeface="Nuni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3"/>
        <p:cNvGrpSpPr/>
        <p:nvPr/>
      </p:nvGrpSpPr>
      <p:grpSpPr>
        <a:xfrm>
          <a:off x="0" y="0"/>
          <a:ext cx="0" cy="0"/>
          <a:chOff x="0" y="0"/>
          <a:chExt cx="0" cy="0"/>
        </a:xfrm>
      </p:grpSpPr>
      <p:sp>
        <p:nvSpPr>
          <p:cNvPr id="44" name="Google Shape;44;p30"/>
          <p:cNvSpPr txBox="1">
            <a:spLocks noGrp="1"/>
          </p:cNvSpPr>
          <p:nvPr>
            <p:ph type="ctrTitle"/>
          </p:nvPr>
        </p:nvSpPr>
        <p:spPr>
          <a:xfrm>
            <a:off x="360000" y="612565"/>
            <a:ext cx="11470556"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6000"/>
              <a:buFont typeface="Nunito Sans ExtraBold"/>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0"/>
          <p:cNvSpPr txBox="1">
            <a:spLocks noGrp="1"/>
          </p:cNvSpPr>
          <p:nvPr>
            <p:ph type="subTitle" idx="1"/>
          </p:nvPr>
        </p:nvSpPr>
        <p:spPr>
          <a:xfrm>
            <a:off x="360000" y="3428999"/>
            <a:ext cx="11470556" cy="265621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6" name="Google Shape;46;p30"/>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0"/>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31"/>
          <p:cNvSpPr txBox="1">
            <a:spLocks noGrp="1"/>
          </p:cNvSpPr>
          <p:nvPr>
            <p:ph type="title"/>
          </p:nvPr>
        </p:nvSpPr>
        <p:spPr>
          <a:xfrm>
            <a:off x="360000" y="633497"/>
            <a:ext cx="11478648"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6000"/>
              <a:buFont typeface="Nunito Sans ExtraBold"/>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1"/>
          <p:cNvSpPr txBox="1">
            <a:spLocks noGrp="1"/>
          </p:cNvSpPr>
          <p:nvPr>
            <p:ph type="body" idx="1"/>
          </p:nvPr>
        </p:nvSpPr>
        <p:spPr>
          <a:xfrm>
            <a:off x="359999" y="4393975"/>
            <a:ext cx="11478647" cy="16713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8B8B"/>
              </a:buClr>
              <a:buSzPts val="2400"/>
              <a:buNone/>
              <a:defRPr sz="2400">
                <a:solidFill>
                  <a:srgbClr val="8A8B8B"/>
                </a:solidFill>
              </a:defRPr>
            </a:lvl1pPr>
            <a:lvl2pPr marL="914400" lvl="1" indent="-228600" algn="l">
              <a:lnSpc>
                <a:spcPct val="90000"/>
              </a:lnSpc>
              <a:spcBef>
                <a:spcPts val="500"/>
              </a:spcBef>
              <a:spcAft>
                <a:spcPts val="0"/>
              </a:spcAft>
              <a:buClr>
                <a:srgbClr val="8A8B8B"/>
              </a:buClr>
              <a:buSzPts val="2000"/>
              <a:buNone/>
              <a:defRPr sz="2000">
                <a:solidFill>
                  <a:srgbClr val="8A8B8B"/>
                </a:solidFill>
              </a:defRPr>
            </a:lvl2pPr>
            <a:lvl3pPr marL="1371600" lvl="2" indent="-228600" algn="l">
              <a:lnSpc>
                <a:spcPct val="90000"/>
              </a:lnSpc>
              <a:spcBef>
                <a:spcPts val="500"/>
              </a:spcBef>
              <a:spcAft>
                <a:spcPts val="0"/>
              </a:spcAft>
              <a:buClr>
                <a:srgbClr val="8A8B8B"/>
              </a:buClr>
              <a:buSzPts val="1800"/>
              <a:buNone/>
              <a:defRPr sz="1800">
                <a:solidFill>
                  <a:srgbClr val="8A8B8B"/>
                </a:solidFill>
              </a:defRPr>
            </a:lvl3pPr>
            <a:lvl4pPr marL="1828800" lvl="3" indent="-228600" algn="l">
              <a:lnSpc>
                <a:spcPct val="90000"/>
              </a:lnSpc>
              <a:spcBef>
                <a:spcPts val="500"/>
              </a:spcBef>
              <a:spcAft>
                <a:spcPts val="0"/>
              </a:spcAft>
              <a:buClr>
                <a:srgbClr val="8A8B8B"/>
              </a:buClr>
              <a:buSzPts val="1600"/>
              <a:buNone/>
              <a:defRPr sz="1600">
                <a:solidFill>
                  <a:srgbClr val="8A8B8B"/>
                </a:solidFill>
              </a:defRPr>
            </a:lvl4pPr>
            <a:lvl5pPr marL="2286000" lvl="4" indent="-228600" algn="l">
              <a:lnSpc>
                <a:spcPct val="90000"/>
              </a:lnSpc>
              <a:spcBef>
                <a:spcPts val="500"/>
              </a:spcBef>
              <a:spcAft>
                <a:spcPts val="0"/>
              </a:spcAft>
              <a:buClr>
                <a:srgbClr val="8A8B8B"/>
              </a:buClr>
              <a:buSzPts val="1600"/>
              <a:buNone/>
              <a:defRPr sz="1600">
                <a:solidFill>
                  <a:srgbClr val="8A8B8B"/>
                </a:solidFill>
              </a:defRPr>
            </a:lvl5pPr>
            <a:lvl6pPr marL="2743200" lvl="5" indent="-228600" algn="l">
              <a:lnSpc>
                <a:spcPct val="90000"/>
              </a:lnSpc>
              <a:spcBef>
                <a:spcPts val="500"/>
              </a:spcBef>
              <a:spcAft>
                <a:spcPts val="0"/>
              </a:spcAft>
              <a:buClr>
                <a:srgbClr val="8A8B8B"/>
              </a:buClr>
              <a:buSzPts val="1600"/>
              <a:buNone/>
              <a:defRPr sz="1600">
                <a:solidFill>
                  <a:srgbClr val="8A8B8B"/>
                </a:solidFill>
              </a:defRPr>
            </a:lvl6pPr>
            <a:lvl7pPr marL="3200400" lvl="6" indent="-228600" algn="l">
              <a:lnSpc>
                <a:spcPct val="90000"/>
              </a:lnSpc>
              <a:spcBef>
                <a:spcPts val="500"/>
              </a:spcBef>
              <a:spcAft>
                <a:spcPts val="0"/>
              </a:spcAft>
              <a:buClr>
                <a:srgbClr val="8A8B8B"/>
              </a:buClr>
              <a:buSzPts val="1600"/>
              <a:buNone/>
              <a:defRPr sz="1600">
                <a:solidFill>
                  <a:srgbClr val="8A8B8B"/>
                </a:solidFill>
              </a:defRPr>
            </a:lvl7pPr>
            <a:lvl8pPr marL="3657600" lvl="7" indent="-228600" algn="l">
              <a:lnSpc>
                <a:spcPct val="90000"/>
              </a:lnSpc>
              <a:spcBef>
                <a:spcPts val="500"/>
              </a:spcBef>
              <a:spcAft>
                <a:spcPts val="0"/>
              </a:spcAft>
              <a:buClr>
                <a:srgbClr val="8A8B8B"/>
              </a:buClr>
              <a:buSzPts val="1600"/>
              <a:buNone/>
              <a:defRPr sz="1600">
                <a:solidFill>
                  <a:srgbClr val="8A8B8B"/>
                </a:solidFill>
              </a:defRPr>
            </a:lvl8pPr>
            <a:lvl9pPr marL="4114800" lvl="8" indent="-228600" algn="l">
              <a:lnSpc>
                <a:spcPct val="90000"/>
              </a:lnSpc>
              <a:spcBef>
                <a:spcPts val="500"/>
              </a:spcBef>
              <a:spcAft>
                <a:spcPts val="0"/>
              </a:spcAft>
              <a:buClr>
                <a:srgbClr val="8A8B8B"/>
              </a:buClr>
              <a:buSzPts val="1600"/>
              <a:buNone/>
              <a:defRPr sz="1600">
                <a:solidFill>
                  <a:srgbClr val="8A8B8B"/>
                </a:solidFill>
              </a:defRPr>
            </a:lvl9pPr>
          </a:lstStyle>
          <a:p>
            <a:endParaRPr/>
          </a:p>
        </p:txBody>
      </p:sp>
      <p:sp>
        <p:nvSpPr>
          <p:cNvPr id="51" name="Google Shape;51;p31"/>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360000" y="624069"/>
            <a:ext cx="114720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body" idx="1"/>
          </p:nvPr>
        </p:nvSpPr>
        <p:spPr>
          <a:xfrm>
            <a:off x="360000" y="1940107"/>
            <a:ext cx="5637575"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33"/>
          <p:cNvSpPr txBox="1">
            <a:spLocks noGrp="1"/>
          </p:cNvSpPr>
          <p:nvPr>
            <p:ph type="body" idx="2"/>
          </p:nvPr>
        </p:nvSpPr>
        <p:spPr>
          <a:xfrm>
            <a:off x="360000" y="2764019"/>
            <a:ext cx="5637575" cy="33211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3"/>
          <p:cNvSpPr txBox="1">
            <a:spLocks noGrp="1"/>
          </p:cNvSpPr>
          <p:nvPr>
            <p:ph type="body" idx="3"/>
          </p:nvPr>
        </p:nvSpPr>
        <p:spPr>
          <a:xfrm>
            <a:off x="6172200" y="1940107"/>
            <a:ext cx="565980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33"/>
          <p:cNvSpPr txBox="1">
            <a:spLocks noGrp="1"/>
          </p:cNvSpPr>
          <p:nvPr>
            <p:ph type="body" idx="4"/>
          </p:nvPr>
        </p:nvSpPr>
        <p:spPr>
          <a:xfrm>
            <a:off x="6172200" y="2764019"/>
            <a:ext cx="5659800" cy="33211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3"/>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36"/>
          <p:cNvSpPr txBox="1">
            <a:spLocks noGrp="1"/>
          </p:cNvSpPr>
          <p:nvPr>
            <p:ph type="title"/>
          </p:nvPr>
        </p:nvSpPr>
        <p:spPr>
          <a:xfrm>
            <a:off x="360000" y="627132"/>
            <a:ext cx="441202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Nunito Sans ExtraBol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body" idx="1"/>
          </p:nvPr>
        </p:nvSpPr>
        <p:spPr>
          <a:xfrm>
            <a:off x="5183188" y="627133"/>
            <a:ext cx="6648812" cy="5449986"/>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36"/>
          <p:cNvSpPr txBox="1">
            <a:spLocks noGrp="1"/>
          </p:cNvSpPr>
          <p:nvPr>
            <p:ph type="body" idx="2"/>
          </p:nvPr>
        </p:nvSpPr>
        <p:spPr>
          <a:xfrm>
            <a:off x="360000" y="2227332"/>
            <a:ext cx="4412025" cy="38497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6"/>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6"/>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p:nvPr/>
        </p:nvSpPr>
        <p:spPr>
          <a:xfrm>
            <a:off x="-24276" y="6775449"/>
            <a:ext cx="12251342" cy="11599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24"/>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Nunito Sans ExtraBold"/>
              <a:buNone/>
              <a:defRPr sz="4400" b="1" i="0" u="none" strike="noStrike" cap="none">
                <a:solidFill>
                  <a:schemeClr val="accent1"/>
                </a:solidFill>
                <a:latin typeface="Nunito Sans ExtraBold"/>
                <a:ea typeface="Nunito Sans ExtraBold"/>
                <a:cs typeface="Nunito Sans ExtraBold"/>
                <a:sym typeface="Nunito Sans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4"/>
          <p:cNvSpPr txBox="1">
            <a:spLocks noGrp="1"/>
          </p:cNvSpPr>
          <p:nvPr>
            <p:ph type="body" idx="1"/>
          </p:nvPr>
        </p:nvSpPr>
        <p:spPr>
          <a:xfrm>
            <a:off x="352486" y="2136290"/>
            <a:ext cx="11475317" cy="393974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Nunito Sans"/>
                <a:ea typeface="Nunito Sans"/>
                <a:cs typeface="Nunito Sans"/>
                <a:sym typeface="Nuni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Nunito Sans"/>
                <a:ea typeface="Nunito Sans"/>
                <a:cs typeface="Nunito Sans"/>
                <a:sym typeface="Nuni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Nunito Sans"/>
                <a:ea typeface="Nunito Sans"/>
                <a:cs typeface="Nunito Sans"/>
                <a:sym typeface="Nuni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Sans"/>
                <a:ea typeface="Nunito Sans"/>
                <a:cs typeface="Nunito Sans"/>
                <a:sym typeface="Nuni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Sans"/>
                <a:ea typeface="Nunito Sans"/>
                <a:cs typeface="Nunito Sans"/>
                <a:sym typeface="Nuni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Nunito Sans Light"/>
                <a:ea typeface="Nunito Sans Light"/>
                <a:cs typeface="Nunito Sans Light"/>
                <a:sym typeface="Nunito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cxnSp>
        <p:nvCxnSpPr>
          <p:cNvPr id="15" name="Google Shape;15;p24"/>
          <p:cNvCxnSpPr/>
          <p:nvPr/>
        </p:nvCxnSpPr>
        <p:spPr>
          <a:xfrm>
            <a:off x="360000" y="6496826"/>
            <a:ext cx="3519850" cy="0"/>
          </a:xfrm>
          <a:prstGeom prst="straightConnector1">
            <a:avLst/>
          </a:prstGeom>
          <a:noFill/>
          <a:ln w="19050" cap="flat" cmpd="sng">
            <a:solidFill>
              <a:schemeClr val="dk1"/>
            </a:solidFill>
            <a:prstDash val="solid"/>
            <a:miter lim="800000"/>
            <a:headEnd type="none" w="sm" len="sm"/>
            <a:tailEnd type="none" w="sm" len="sm"/>
          </a:ln>
        </p:spPr>
      </p:cxnSp>
      <p:pic>
        <p:nvPicPr>
          <p:cNvPr id="16" name="Google Shape;16;p24"/>
          <p:cNvPicPr preferRelativeResize="0"/>
          <p:nvPr/>
        </p:nvPicPr>
        <p:blipFill rotWithShape="1">
          <a:blip r:embed="rId14">
            <a:alphaModFix/>
          </a:blip>
          <a:srcRect/>
          <a:stretch/>
        </p:blipFill>
        <p:spPr>
          <a:xfrm>
            <a:off x="360000" y="183852"/>
            <a:ext cx="1065600" cy="35995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 globe with a map on it&#10;&#10;Description automatically generated"/>
          <p:cNvPicPr preferRelativeResize="0">
            <a:picLocks noGrp="1"/>
          </p:cNvPicPr>
          <p:nvPr>
            <p:ph type="pic" idx="2"/>
          </p:nvPr>
        </p:nvPicPr>
        <p:blipFill rotWithShape="1">
          <a:blip r:embed="rId3">
            <a:alphaModFix/>
          </a:blip>
          <a:srcRect t="12500" b="12500"/>
          <a:stretch/>
        </p:blipFill>
        <p:spPr>
          <a:xfrm>
            <a:off x="0" y="0"/>
            <a:ext cx="6096000" cy="6858000"/>
          </a:xfrm>
          <a:prstGeom prst="rect">
            <a:avLst/>
          </a:prstGeom>
          <a:solidFill>
            <a:schemeClr val="dk1"/>
          </a:solidFill>
          <a:ln>
            <a:noFill/>
          </a:ln>
        </p:spPr>
      </p:pic>
      <p:sp>
        <p:nvSpPr>
          <p:cNvPr id="89" name="Google Shape;89;p1"/>
          <p:cNvSpPr txBox="1">
            <a:spLocks noGrp="1"/>
          </p:cNvSpPr>
          <p:nvPr>
            <p:ph type="ftr" idx="11"/>
          </p:nvPr>
        </p:nvSpPr>
        <p:spPr>
          <a:xfrm>
            <a:off x="6826101" y="1503680"/>
            <a:ext cx="5150309" cy="241644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sz="2800" u="sng">
                <a:solidFill>
                  <a:srgbClr val="C00000"/>
                </a:solidFill>
              </a:rPr>
              <a:t>Qualifications and Credentials Platform (QCP)</a:t>
            </a:r>
            <a:endParaRPr/>
          </a:p>
          <a:p>
            <a:pPr marL="0" lvl="0" indent="0" algn="l" rtl="0">
              <a:lnSpc>
                <a:spcPct val="100000"/>
              </a:lnSpc>
              <a:spcBef>
                <a:spcPts val="0"/>
              </a:spcBef>
              <a:spcAft>
                <a:spcPts val="0"/>
              </a:spcAft>
              <a:buSzPts val="1400"/>
              <a:buNone/>
            </a:pPr>
            <a:r>
              <a:rPr lang="en-GB" sz="2400"/>
              <a:t>A strategic tool for national qualifications systems</a:t>
            </a:r>
            <a:endParaRPr sz="2400"/>
          </a:p>
        </p:txBody>
      </p:sp>
      <p:sp>
        <p:nvSpPr>
          <p:cNvPr id="90" name="Google Shape;90;p1"/>
          <p:cNvSpPr txBox="1">
            <a:spLocks noGrp="1"/>
          </p:cNvSpPr>
          <p:nvPr>
            <p:ph type="body" idx="1"/>
          </p:nvPr>
        </p:nvSpPr>
        <p:spPr>
          <a:xfrm>
            <a:off x="6454775" y="4084373"/>
            <a:ext cx="5378450" cy="33072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600"/>
              <a:buNone/>
            </a:pPr>
            <a:r>
              <a:rPr lang="en-GB" sz="1600"/>
              <a:t>Stefan Jahnke and Honza Forster</a:t>
            </a:r>
            <a:endParaRPr sz="1600"/>
          </a:p>
        </p:txBody>
      </p:sp>
      <p:sp>
        <p:nvSpPr>
          <p:cNvPr id="91" name="Google Shape;91;p1"/>
          <p:cNvSpPr txBox="1">
            <a:spLocks noGrp="1"/>
          </p:cNvSpPr>
          <p:nvPr>
            <p:ph type="body" idx="3"/>
          </p:nvPr>
        </p:nvSpPr>
        <p:spPr>
          <a:xfrm>
            <a:off x="6454775" y="4910077"/>
            <a:ext cx="5378450" cy="16684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800"/>
              <a:buNone/>
            </a:pPr>
            <a:r>
              <a:rPr lang="en-GB"/>
              <a:t>31 July 2025</a:t>
            </a:r>
            <a:endParaRPr/>
          </a:p>
        </p:txBody>
      </p:sp>
      <p:pic>
        <p:nvPicPr>
          <p:cNvPr id="92" name="Google Shape;92;p1" descr="A close-up of a logo&#10;&#10;Description automatically generated"/>
          <p:cNvPicPr preferRelativeResize="0"/>
          <p:nvPr/>
        </p:nvPicPr>
        <p:blipFill rotWithShape="1">
          <a:blip r:embed="rId4">
            <a:alphaModFix/>
          </a:blip>
          <a:srcRect/>
          <a:stretch/>
        </p:blipFill>
        <p:spPr>
          <a:xfrm>
            <a:off x="1282263" y="268951"/>
            <a:ext cx="3878316" cy="698001"/>
          </a:xfrm>
          <a:prstGeom prst="rect">
            <a:avLst/>
          </a:prstGeom>
          <a:noFill/>
          <a:ln>
            <a:noFill/>
          </a:ln>
        </p:spPr>
      </p:pic>
      <p:pic>
        <p:nvPicPr>
          <p:cNvPr id="93" name="Google Shape;93;p1"/>
          <p:cNvPicPr preferRelativeResize="0"/>
          <p:nvPr/>
        </p:nvPicPr>
        <p:blipFill rotWithShape="1">
          <a:blip r:embed="rId5">
            <a:alphaModFix/>
          </a:blip>
          <a:srcRect/>
          <a:stretch/>
        </p:blipFill>
        <p:spPr>
          <a:xfrm>
            <a:off x="7325958" y="6035040"/>
            <a:ext cx="3507294" cy="4484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7"/>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lt1"/>
              </a:buClr>
              <a:buSzPts val="34400"/>
              <a:buNone/>
            </a:pPr>
            <a:r>
              <a:rPr lang="en-GB"/>
              <a:t>02</a:t>
            </a:r>
            <a:endParaRPr/>
          </a:p>
        </p:txBody>
      </p:sp>
      <p:sp>
        <p:nvSpPr>
          <p:cNvPr id="180" name="Google Shape;180;p17"/>
          <p:cNvSpPr txBox="1">
            <a:spLocks noGrp="1"/>
          </p:cNvSpPr>
          <p:nvPr>
            <p:ph type="body" idx="2"/>
          </p:nvPr>
        </p:nvSpPr>
        <p:spPr>
          <a:xfrm>
            <a:off x="882982" y="4441099"/>
            <a:ext cx="9628000" cy="1828172"/>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lt1"/>
              </a:buClr>
              <a:buSzPts val="6600"/>
              <a:buNone/>
            </a:pPr>
            <a:r>
              <a:rPr lang="en-GB"/>
              <a:t>Policy Relevance</a:t>
            </a:r>
            <a:endParaRPr/>
          </a:p>
        </p:txBody>
      </p:sp>
      <p:sp>
        <p:nvSpPr>
          <p:cNvPr id="181" name="Google Shape;181;p17"/>
          <p:cNvSpPr txBox="1">
            <a:spLocks noGrp="1"/>
          </p:cNvSpPr>
          <p:nvPr>
            <p:ph type="sldNum" idx="4294967295"/>
          </p:nvPr>
        </p:nvSpPr>
        <p:spPr>
          <a:xfrm>
            <a:off x="0" y="6538913"/>
            <a:ext cx="3709988" cy="17303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8"/>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11</a:t>
            </a:fld>
            <a:endParaRPr/>
          </a:p>
        </p:txBody>
      </p:sp>
      <p:grpSp>
        <p:nvGrpSpPr>
          <p:cNvPr id="188" name="Google Shape;188;p18"/>
          <p:cNvGrpSpPr/>
          <p:nvPr/>
        </p:nvGrpSpPr>
        <p:grpSpPr>
          <a:xfrm>
            <a:off x="2032000" y="719666"/>
            <a:ext cx="8128000" cy="5418666"/>
            <a:chOff x="0" y="0"/>
            <a:chExt cx="8128000" cy="5418666"/>
          </a:xfrm>
        </p:grpSpPr>
        <p:sp>
          <p:nvSpPr>
            <p:cNvPr id="189" name="Google Shape;189;p18"/>
            <p:cNvSpPr/>
            <p:nvPr/>
          </p:nvSpPr>
          <p:spPr>
            <a:xfrm>
              <a:off x="3342907" y="0"/>
              <a:ext cx="1442185" cy="961457"/>
            </a:xfrm>
            <a:prstGeom prst="trapezoid">
              <a:avLst>
                <a:gd name="adj" fmla="val 75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8"/>
            <p:cNvSpPr txBox="1"/>
            <p:nvPr/>
          </p:nvSpPr>
          <p:spPr>
            <a:xfrm>
              <a:off x="3342907" y="0"/>
              <a:ext cx="1442185" cy="961457"/>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Arial"/>
                <a:ea typeface="Arial"/>
                <a:cs typeface="Arial"/>
                <a:sym typeface="Arial"/>
              </a:endParaRPr>
            </a:p>
          </p:txBody>
        </p:sp>
        <p:sp>
          <p:nvSpPr>
            <p:cNvPr id="191" name="Google Shape;191;p18"/>
            <p:cNvSpPr/>
            <p:nvPr/>
          </p:nvSpPr>
          <p:spPr>
            <a:xfrm>
              <a:off x="2163278" y="961457"/>
              <a:ext cx="3801442" cy="1572838"/>
            </a:xfrm>
            <a:prstGeom prst="trapezoid">
              <a:avLst>
                <a:gd name="adj" fmla="val 75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8"/>
            <p:cNvSpPr txBox="1"/>
            <p:nvPr/>
          </p:nvSpPr>
          <p:spPr>
            <a:xfrm>
              <a:off x="2828531" y="961457"/>
              <a:ext cx="2470937" cy="157283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GB" sz="3600" b="0" i="0" u="none" strike="noStrike" cap="none">
                  <a:solidFill>
                    <a:schemeClr val="lt1"/>
                  </a:solidFill>
                  <a:latin typeface="Arial"/>
                  <a:ea typeface="Arial"/>
                  <a:cs typeface="Arial"/>
                  <a:sym typeface="Arial"/>
                </a:rPr>
                <a:t>Trusted </a:t>
              </a:r>
              <a:endParaRPr/>
            </a:p>
            <a:p>
              <a:pPr marL="0" marR="0" lvl="0" indent="0" algn="ctr" rtl="0">
                <a:lnSpc>
                  <a:spcPct val="90000"/>
                </a:lnSpc>
                <a:spcBef>
                  <a:spcPts val="1260"/>
                </a:spcBef>
                <a:spcAft>
                  <a:spcPts val="0"/>
                </a:spcAft>
                <a:buClr>
                  <a:srgbClr val="000000"/>
                </a:buClr>
                <a:buSzPts val="3600"/>
                <a:buFont typeface="Arial"/>
                <a:buNone/>
              </a:pPr>
              <a:r>
                <a:rPr lang="en-GB" sz="3600" b="0" i="0" u="none" strike="noStrike" cap="none">
                  <a:solidFill>
                    <a:schemeClr val="lt1"/>
                  </a:solidFill>
                  <a:latin typeface="Arial"/>
                  <a:ea typeface="Arial"/>
                  <a:cs typeface="Arial"/>
                  <a:sym typeface="Arial"/>
                </a:rPr>
                <a:t>Data</a:t>
              </a:r>
              <a:endParaRPr sz="3600" b="0" i="0" u="none" strike="noStrike" cap="none">
                <a:solidFill>
                  <a:schemeClr val="lt1"/>
                </a:solidFill>
                <a:latin typeface="Arial"/>
                <a:ea typeface="Arial"/>
                <a:cs typeface="Arial"/>
                <a:sym typeface="Arial"/>
              </a:endParaRPr>
            </a:p>
          </p:txBody>
        </p:sp>
        <p:sp>
          <p:nvSpPr>
            <p:cNvPr id="193" name="Google Shape;193;p18"/>
            <p:cNvSpPr/>
            <p:nvPr/>
          </p:nvSpPr>
          <p:spPr>
            <a:xfrm>
              <a:off x="1442185" y="2534295"/>
              <a:ext cx="5243628" cy="961457"/>
            </a:xfrm>
            <a:prstGeom prst="trapezoid">
              <a:avLst>
                <a:gd name="adj" fmla="val 75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txBox="1"/>
            <p:nvPr/>
          </p:nvSpPr>
          <p:spPr>
            <a:xfrm>
              <a:off x="2359820" y="2534295"/>
              <a:ext cx="3408358" cy="961457"/>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000000"/>
                </a:buClr>
                <a:buSzPts val="3300"/>
                <a:buFont typeface="Arial"/>
                <a:buNone/>
              </a:pPr>
              <a:r>
                <a:rPr lang="en-GB" sz="3300" b="0" i="0" u="none" strike="noStrike" cap="none">
                  <a:solidFill>
                    <a:schemeClr val="lt1"/>
                  </a:solidFill>
                  <a:latin typeface="Arial"/>
                  <a:ea typeface="Arial"/>
                  <a:cs typeface="Arial"/>
                  <a:sym typeface="Arial"/>
                </a:rPr>
                <a:t>Policy Alignment</a:t>
              </a:r>
              <a:endParaRPr sz="3300" b="0" i="0" u="none" strike="noStrike" cap="none">
                <a:solidFill>
                  <a:schemeClr val="lt1"/>
                </a:solidFill>
                <a:latin typeface="Arial"/>
                <a:ea typeface="Arial"/>
                <a:cs typeface="Arial"/>
                <a:sym typeface="Arial"/>
              </a:endParaRPr>
            </a:p>
          </p:txBody>
        </p:sp>
        <p:sp>
          <p:nvSpPr>
            <p:cNvPr id="195" name="Google Shape;195;p18"/>
            <p:cNvSpPr/>
            <p:nvPr/>
          </p:nvSpPr>
          <p:spPr>
            <a:xfrm>
              <a:off x="721092" y="3495752"/>
              <a:ext cx="6685814" cy="961457"/>
            </a:xfrm>
            <a:prstGeom prst="trapezoid">
              <a:avLst>
                <a:gd name="adj" fmla="val 75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8"/>
            <p:cNvSpPr txBox="1"/>
            <p:nvPr/>
          </p:nvSpPr>
          <p:spPr>
            <a:xfrm>
              <a:off x="1891110" y="3495752"/>
              <a:ext cx="4345779" cy="961457"/>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000000"/>
                </a:buClr>
                <a:buSzPts val="3300"/>
                <a:buFont typeface="Arial"/>
                <a:buNone/>
              </a:pPr>
              <a:r>
                <a:rPr lang="en-GB" sz="3300" b="0" i="0" u="none" strike="noStrike" cap="none">
                  <a:solidFill>
                    <a:schemeClr val="lt1"/>
                  </a:solidFill>
                  <a:latin typeface="Arial"/>
                  <a:ea typeface="Arial"/>
                  <a:cs typeface="Arial"/>
                  <a:sym typeface="Arial"/>
                </a:rPr>
                <a:t>Validation &amp; QA</a:t>
              </a:r>
              <a:endParaRPr sz="3300" b="0" i="0" u="none" strike="noStrike" cap="none">
                <a:solidFill>
                  <a:schemeClr val="lt1"/>
                </a:solidFill>
                <a:latin typeface="Arial"/>
                <a:ea typeface="Arial"/>
                <a:cs typeface="Arial"/>
                <a:sym typeface="Arial"/>
              </a:endParaRPr>
            </a:p>
          </p:txBody>
        </p:sp>
        <p:sp>
          <p:nvSpPr>
            <p:cNvPr id="197" name="Google Shape;197;p18"/>
            <p:cNvSpPr/>
            <p:nvPr/>
          </p:nvSpPr>
          <p:spPr>
            <a:xfrm>
              <a:off x="0" y="4457209"/>
              <a:ext cx="8128000" cy="961457"/>
            </a:xfrm>
            <a:prstGeom prst="trapezoid">
              <a:avLst>
                <a:gd name="adj" fmla="val 75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8"/>
            <p:cNvSpPr txBox="1"/>
            <p:nvPr/>
          </p:nvSpPr>
          <p:spPr>
            <a:xfrm>
              <a:off x="1422399" y="4457209"/>
              <a:ext cx="5283200" cy="961457"/>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000000"/>
                </a:buClr>
                <a:buSzPts val="3300"/>
                <a:buFont typeface="Arial"/>
                <a:buNone/>
              </a:pPr>
              <a:r>
                <a:rPr lang="en-GB" sz="3300" b="0" i="0" u="none" strike="noStrike" cap="none">
                  <a:solidFill>
                    <a:schemeClr val="lt1"/>
                  </a:solidFill>
                  <a:latin typeface="Arial"/>
                  <a:ea typeface="Arial"/>
                  <a:cs typeface="Arial"/>
                  <a:sym typeface="Arial"/>
                </a:rPr>
                <a:t>Structured and comparable data</a:t>
              </a:r>
              <a:endParaRPr sz="3300" b="0" i="0" u="none" strike="noStrike" cap="none">
                <a:solidFill>
                  <a:schemeClr val="lt1"/>
                </a:solidFill>
                <a:latin typeface="Arial"/>
                <a:ea typeface="Arial"/>
                <a:cs typeface="Arial"/>
                <a:sym typeface="Arial"/>
              </a:endParaRPr>
            </a:p>
          </p:txBody>
        </p:sp>
      </p:grpSp>
      <p:pic>
        <p:nvPicPr>
          <p:cNvPr id="199" name="Google Shape;199;p18" descr="Badge Tick with solid fill"/>
          <p:cNvPicPr preferRelativeResize="0"/>
          <p:nvPr/>
        </p:nvPicPr>
        <p:blipFill rotWithShape="1">
          <a:blip r:embed="rId3">
            <a:alphaModFix/>
          </a:blip>
          <a:srcRect/>
          <a:stretch/>
        </p:blipFill>
        <p:spPr>
          <a:xfrm>
            <a:off x="5812536" y="1057656"/>
            <a:ext cx="566928" cy="56692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9"/>
          <p:cNvSpPr txBox="1">
            <a:spLocks noGrp="1"/>
          </p:cNvSpPr>
          <p:nvPr>
            <p:ph type="body" idx="1"/>
          </p:nvPr>
        </p:nvSpPr>
        <p:spPr>
          <a:xfrm>
            <a:off x="352486" y="938784"/>
            <a:ext cx="11475317" cy="5137255"/>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endParaRPr/>
          </a:p>
          <a:p>
            <a:pPr marL="114300" lvl="0" indent="0" algn="l" rtl="0">
              <a:lnSpc>
                <a:spcPct val="90000"/>
              </a:lnSpc>
              <a:spcBef>
                <a:spcPts val="1000"/>
              </a:spcBef>
              <a:spcAft>
                <a:spcPts val="0"/>
              </a:spcAft>
              <a:buSzPts val="1800"/>
              <a:buNone/>
            </a:pPr>
            <a:r>
              <a:rPr lang="en-GB"/>
              <a:t>🔍 Visibility</a:t>
            </a:r>
            <a:endParaRPr/>
          </a:p>
          <a:p>
            <a:pPr marL="114300" lvl="0" indent="0" algn="l" rtl="0">
              <a:lnSpc>
                <a:spcPct val="90000"/>
              </a:lnSpc>
              <a:spcBef>
                <a:spcPts val="1000"/>
              </a:spcBef>
              <a:spcAft>
                <a:spcPts val="0"/>
              </a:spcAft>
              <a:buSzPts val="1800"/>
              <a:buNone/>
            </a:pPr>
            <a:endParaRPr/>
          </a:p>
          <a:p>
            <a:pPr marL="114300" lvl="0" indent="0" algn="l" rtl="0">
              <a:lnSpc>
                <a:spcPct val="90000"/>
              </a:lnSpc>
              <a:spcBef>
                <a:spcPts val="1000"/>
              </a:spcBef>
              <a:spcAft>
                <a:spcPts val="0"/>
              </a:spcAft>
              <a:buSzPts val="1800"/>
              <a:buNone/>
            </a:pPr>
            <a:r>
              <a:rPr lang="en-GB"/>
              <a:t>⚖️ Recognition</a:t>
            </a:r>
            <a:endParaRPr/>
          </a:p>
          <a:p>
            <a:pPr marL="114300" lvl="0" indent="0" algn="l" rtl="0">
              <a:lnSpc>
                <a:spcPct val="90000"/>
              </a:lnSpc>
              <a:spcBef>
                <a:spcPts val="1000"/>
              </a:spcBef>
              <a:spcAft>
                <a:spcPts val="0"/>
              </a:spcAft>
              <a:buSzPts val="1800"/>
              <a:buNone/>
            </a:pPr>
            <a:endParaRPr/>
          </a:p>
          <a:p>
            <a:pPr marL="114300" lvl="0" indent="0" algn="l" rtl="0">
              <a:lnSpc>
                <a:spcPct val="90000"/>
              </a:lnSpc>
              <a:spcBef>
                <a:spcPts val="1000"/>
              </a:spcBef>
              <a:spcAft>
                <a:spcPts val="0"/>
              </a:spcAft>
              <a:buSzPts val="1800"/>
              <a:buNone/>
            </a:pPr>
            <a:r>
              <a:rPr lang="en-GB"/>
              <a:t>🎓 Better Education</a:t>
            </a:r>
            <a:endParaRPr/>
          </a:p>
          <a:p>
            <a:pPr marL="114300" lvl="0" indent="0" algn="l" rtl="0">
              <a:lnSpc>
                <a:spcPct val="90000"/>
              </a:lnSpc>
              <a:spcBef>
                <a:spcPts val="1000"/>
              </a:spcBef>
              <a:spcAft>
                <a:spcPts val="0"/>
              </a:spcAft>
              <a:buSzPts val="1800"/>
              <a:buNone/>
            </a:pPr>
            <a:endParaRPr/>
          </a:p>
          <a:p>
            <a:pPr marL="114300" lvl="0" indent="0" algn="l" rtl="0">
              <a:lnSpc>
                <a:spcPct val="90000"/>
              </a:lnSpc>
              <a:spcBef>
                <a:spcPts val="1000"/>
              </a:spcBef>
              <a:spcAft>
                <a:spcPts val="0"/>
              </a:spcAft>
              <a:buSzPts val="1800"/>
              <a:buNone/>
            </a:pPr>
            <a:r>
              <a:rPr lang="en-GB"/>
              <a:t>🌐 Student and Labour mobility</a:t>
            </a:r>
            <a:endParaRPr/>
          </a:p>
        </p:txBody>
      </p:sp>
      <p:sp>
        <p:nvSpPr>
          <p:cNvPr id="206" name="Google Shape;206;p19"/>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12</a:t>
            </a:fld>
            <a:endParaRPr/>
          </a:p>
        </p:txBody>
      </p:sp>
      <p:pic>
        <p:nvPicPr>
          <p:cNvPr id="207" name="Google Shape;207;p19" descr="Planet Earth covered in lines"/>
          <p:cNvPicPr preferRelativeResize="0"/>
          <p:nvPr/>
        </p:nvPicPr>
        <p:blipFill rotWithShape="1">
          <a:blip r:embed="rId3">
            <a:alphaModFix/>
          </a:blip>
          <a:srcRect l="64212"/>
          <a:stretch/>
        </p:blipFill>
        <p:spPr>
          <a:xfrm>
            <a:off x="7828030" y="0"/>
            <a:ext cx="436397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0"/>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lt1"/>
              </a:buClr>
              <a:buSzPts val="34400"/>
              <a:buNone/>
            </a:pPr>
            <a:r>
              <a:rPr lang="en-GB"/>
              <a:t>03</a:t>
            </a:r>
            <a:endParaRPr/>
          </a:p>
        </p:txBody>
      </p:sp>
      <p:sp>
        <p:nvSpPr>
          <p:cNvPr id="213" name="Google Shape;213;p20"/>
          <p:cNvSpPr txBox="1">
            <a:spLocks noGrp="1"/>
          </p:cNvSpPr>
          <p:nvPr>
            <p:ph type="body" idx="2"/>
          </p:nvPr>
        </p:nvSpPr>
        <p:spPr>
          <a:xfrm>
            <a:off x="882982" y="4441099"/>
            <a:ext cx="9628000" cy="1828172"/>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lt1"/>
              </a:buClr>
              <a:buSzPts val="6600"/>
              <a:buNone/>
            </a:pPr>
            <a:r>
              <a:rPr lang="en-GB"/>
              <a:t>QCP Development</a:t>
            </a:r>
            <a:endParaRPr/>
          </a:p>
        </p:txBody>
      </p:sp>
      <p:sp>
        <p:nvSpPr>
          <p:cNvPr id="214" name="Google Shape;214;p20"/>
          <p:cNvSpPr txBox="1">
            <a:spLocks noGrp="1"/>
          </p:cNvSpPr>
          <p:nvPr>
            <p:ph type="sldNum" idx="4294967295"/>
          </p:nvPr>
        </p:nvSpPr>
        <p:spPr>
          <a:xfrm>
            <a:off x="0" y="6538913"/>
            <a:ext cx="3709988" cy="17303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1"/>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800"/>
              <a:buNone/>
            </a:pPr>
            <a:r>
              <a:rPr lang="en-GB"/>
              <a:t>From vision to implementation</a:t>
            </a:r>
            <a:endParaRPr/>
          </a:p>
        </p:txBody>
      </p:sp>
      <p:sp>
        <p:nvSpPr>
          <p:cNvPr id="220" name="Google Shape;220;p21"/>
          <p:cNvSpPr txBox="1">
            <a:spLocks noGrp="1"/>
          </p:cNvSpPr>
          <p:nvPr>
            <p:ph type="body" idx="1"/>
          </p:nvPr>
        </p:nvSpPr>
        <p:spPr>
          <a:xfrm>
            <a:off x="352486" y="2136290"/>
            <a:ext cx="11475317" cy="3939749"/>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GB" b="1"/>
              <a:t>Past</a:t>
            </a:r>
            <a:r>
              <a:rPr lang="en-GB"/>
              <a:t>: Policy design, consultations, architecture </a:t>
            </a:r>
            <a:endParaRPr/>
          </a:p>
          <a:p>
            <a:pPr marL="114300" lvl="0" indent="0" algn="l" rtl="0">
              <a:lnSpc>
                <a:spcPct val="90000"/>
              </a:lnSpc>
              <a:spcBef>
                <a:spcPts val="1000"/>
              </a:spcBef>
              <a:spcAft>
                <a:spcPts val="0"/>
              </a:spcAft>
              <a:buSzPts val="1800"/>
              <a:buNone/>
            </a:pPr>
            <a:endParaRPr/>
          </a:p>
          <a:p>
            <a:pPr marL="114300" lvl="0" indent="0" algn="l" rtl="0">
              <a:lnSpc>
                <a:spcPct val="90000"/>
              </a:lnSpc>
              <a:spcBef>
                <a:spcPts val="1000"/>
              </a:spcBef>
              <a:spcAft>
                <a:spcPts val="0"/>
              </a:spcAft>
              <a:buSzPts val="1800"/>
              <a:buNone/>
            </a:pPr>
            <a:r>
              <a:rPr lang="en-GB" b="1"/>
              <a:t>Present</a:t>
            </a:r>
            <a:r>
              <a:rPr lang="en-GB"/>
              <a:t>: Training, onboarding, first data sets </a:t>
            </a:r>
            <a:endParaRPr/>
          </a:p>
          <a:p>
            <a:pPr marL="114300" lvl="0" indent="0" algn="l" rtl="0">
              <a:lnSpc>
                <a:spcPct val="90000"/>
              </a:lnSpc>
              <a:spcBef>
                <a:spcPts val="1000"/>
              </a:spcBef>
              <a:spcAft>
                <a:spcPts val="0"/>
              </a:spcAft>
              <a:buSzPts val="1800"/>
              <a:buNone/>
            </a:pPr>
            <a:endParaRPr/>
          </a:p>
          <a:p>
            <a:pPr marL="114300" lvl="0" indent="0" algn="l" rtl="0">
              <a:lnSpc>
                <a:spcPct val="90000"/>
              </a:lnSpc>
              <a:spcBef>
                <a:spcPts val="1000"/>
              </a:spcBef>
              <a:spcAft>
                <a:spcPts val="0"/>
              </a:spcAft>
              <a:buSzPts val="1800"/>
              <a:buNone/>
            </a:pPr>
            <a:r>
              <a:rPr lang="en-GB" b="1"/>
              <a:t>Future</a:t>
            </a:r>
            <a:r>
              <a:rPr lang="en-GB"/>
              <a:t>: African Learning Model, full-scale integration</a:t>
            </a:r>
            <a:endParaRPr/>
          </a:p>
        </p:txBody>
      </p:sp>
      <p:sp>
        <p:nvSpPr>
          <p:cNvPr id="221" name="Google Shape;221;p21"/>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14</a:t>
            </a:fld>
            <a:endParaRPr/>
          </a:p>
        </p:txBody>
      </p:sp>
      <p:pic>
        <p:nvPicPr>
          <p:cNvPr id="222" name="Google Shape;222;p21" descr="Chevron arrows with solid fill"/>
          <p:cNvPicPr preferRelativeResize="0"/>
          <p:nvPr/>
        </p:nvPicPr>
        <p:blipFill rotWithShape="1">
          <a:blip r:embed="rId3">
            <a:alphaModFix/>
          </a:blip>
          <a:srcRect/>
          <a:stretch/>
        </p:blipFill>
        <p:spPr>
          <a:xfrm rot="5400000">
            <a:off x="8917760" y="2816353"/>
            <a:ext cx="3104239" cy="122529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31b4d2d2706_0_80"/>
          <p:cNvSpPr txBox="1">
            <a:spLocks noGrp="1"/>
          </p:cNvSpPr>
          <p:nvPr>
            <p:ph type="title"/>
          </p:nvPr>
        </p:nvSpPr>
        <p:spPr>
          <a:xfrm>
            <a:off x="289233" y="646920"/>
            <a:ext cx="11467800" cy="115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QCP Development</a:t>
            </a:r>
            <a:endParaRPr/>
          </a:p>
        </p:txBody>
      </p:sp>
      <p:sp>
        <p:nvSpPr>
          <p:cNvPr id="229" name="Google Shape;229;g31b4d2d2706_0_80"/>
          <p:cNvSpPr txBox="1">
            <a:spLocks noGrp="1"/>
          </p:cNvSpPr>
          <p:nvPr>
            <p:ph type="sldNum" idx="12"/>
          </p:nvPr>
        </p:nvSpPr>
        <p:spPr>
          <a:xfrm>
            <a:off x="355949" y="6543601"/>
            <a:ext cx="3261300" cy="167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rPr lang="en-GB"/>
              <a:t>Page </a:t>
            </a:r>
            <a:fld id="{00000000-1234-1234-1234-123412341234}" type="slidenum">
              <a:rPr lang="en-GB"/>
              <a:t>15</a:t>
            </a:fld>
            <a:endParaRPr/>
          </a:p>
        </p:txBody>
      </p:sp>
      <p:sp>
        <p:nvSpPr>
          <p:cNvPr id="230" name="Google Shape;230;g31b4d2d2706_0_80"/>
          <p:cNvSpPr/>
          <p:nvPr/>
        </p:nvSpPr>
        <p:spPr>
          <a:xfrm>
            <a:off x="7133431" y="2855673"/>
            <a:ext cx="2498100" cy="1069800"/>
          </a:xfrm>
          <a:prstGeom prst="chevron">
            <a:avLst>
              <a:gd name="adj" fmla="val 20758"/>
            </a:avLst>
          </a:prstGeom>
          <a:solidFill>
            <a:srgbClr val="5B0F00"/>
          </a:solidFill>
          <a:ln>
            <a:noFill/>
          </a:ln>
        </p:spPr>
        <p:txBody>
          <a:bodyPr spcFirstLastPara="1" wrap="square" lIns="365750" tIns="0" rIns="91425" bIns="18287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500" b="1" i="0" u="none" strike="noStrike" cap="none">
                <a:solidFill>
                  <a:srgbClr val="FFFFFF"/>
                </a:solidFill>
                <a:latin typeface="Arial"/>
                <a:ea typeface="Arial"/>
                <a:cs typeface="Arial"/>
                <a:sym typeface="Arial"/>
              </a:rPr>
              <a:t>Launch of QCP 2.0</a:t>
            </a:r>
            <a:endParaRPr sz="1300" b="0" i="0" u="none" strike="noStrike" cap="none">
              <a:solidFill>
                <a:srgbClr val="000000"/>
              </a:solidFill>
              <a:latin typeface="Arial"/>
              <a:ea typeface="Arial"/>
              <a:cs typeface="Arial"/>
              <a:sym typeface="Arial"/>
            </a:endParaRPr>
          </a:p>
        </p:txBody>
      </p:sp>
      <p:sp>
        <p:nvSpPr>
          <p:cNvPr id="231" name="Google Shape;231;g31b4d2d2706_0_80"/>
          <p:cNvSpPr/>
          <p:nvPr/>
        </p:nvSpPr>
        <p:spPr>
          <a:xfrm>
            <a:off x="4740869" y="2847067"/>
            <a:ext cx="2498100" cy="1069800"/>
          </a:xfrm>
          <a:prstGeom prst="chevron">
            <a:avLst>
              <a:gd name="adj" fmla="val 20758"/>
            </a:avLst>
          </a:prstGeom>
          <a:solidFill>
            <a:schemeClr val="accent4"/>
          </a:solidFill>
          <a:ln>
            <a:noFill/>
          </a:ln>
        </p:spPr>
        <p:txBody>
          <a:bodyPr spcFirstLastPara="1" wrap="square" lIns="365750" tIns="0" rIns="91425" bIns="18287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500" b="1" i="0" u="none" strike="noStrike" cap="none">
                <a:solidFill>
                  <a:srgbClr val="FFFFFF"/>
                </a:solidFill>
                <a:latin typeface="Arial"/>
                <a:ea typeface="Arial"/>
                <a:cs typeface="Arial"/>
                <a:sym typeface="Arial"/>
              </a:rPr>
              <a:t>Data collection and upload</a:t>
            </a:r>
            <a:endParaRPr sz="1300" b="0" i="0" u="none" strike="noStrike" cap="none">
              <a:solidFill>
                <a:srgbClr val="000000"/>
              </a:solidFill>
              <a:latin typeface="Arial"/>
              <a:ea typeface="Arial"/>
              <a:cs typeface="Arial"/>
              <a:sym typeface="Arial"/>
            </a:endParaRPr>
          </a:p>
        </p:txBody>
      </p:sp>
      <p:sp>
        <p:nvSpPr>
          <p:cNvPr id="232" name="Google Shape;232;g31b4d2d2706_0_80"/>
          <p:cNvSpPr/>
          <p:nvPr/>
        </p:nvSpPr>
        <p:spPr>
          <a:xfrm>
            <a:off x="2320719" y="2840377"/>
            <a:ext cx="2498100" cy="1069800"/>
          </a:xfrm>
          <a:prstGeom prst="chevron">
            <a:avLst>
              <a:gd name="adj" fmla="val 20758"/>
            </a:avLst>
          </a:prstGeom>
          <a:solidFill>
            <a:schemeClr val="accent3"/>
          </a:solidFill>
          <a:ln>
            <a:noFill/>
          </a:ln>
        </p:spPr>
        <p:txBody>
          <a:bodyPr spcFirstLastPara="1" wrap="square" lIns="365750" tIns="0" rIns="91425" bIns="18287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400" b="1" i="0" u="none" strike="noStrike" cap="none">
                <a:solidFill>
                  <a:srgbClr val="FFFFFF"/>
                </a:solidFill>
                <a:latin typeface="Arial"/>
                <a:ea typeface="Arial"/>
                <a:cs typeface="Arial"/>
                <a:sym typeface="Arial"/>
              </a:rPr>
              <a:t>Architecture &amp; Launch of QCP 1.0</a:t>
            </a:r>
            <a:endParaRPr sz="1200" b="0" i="0" u="none" strike="noStrike" cap="none">
              <a:solidFill>
                <a:srgbClr val="000000"/>
              </a:solidFill>
              <a:latin typeface="Arial"/>
              <a:ea typeface="Arial"/>
              <a:cs typeface="Arial"/>
              <a:sym typeface="Arial"/>
            </a:endParaRPr>
          </a:p>
        </p:txBody>
      </p:sp>
      <p:sp>
        <p:nvSpPr>
          <p:cNvPr id="233" name="Google Shape;233;g31b4d2d2706_0_80"/>
          <p:cNvSpPr/>
          <p:nvPr/>
        </p:nvSpPr>
        <p:spPr>
          <a:xfrm>
            <a:off x="289101" y="2840377"/>
            <a:ext cx="2099400" cy="1058700"/>
          </a:xfrm>
          <a:prstGeom prst="homePlate">
            <a:avLst>
              <a:gd name="adj" fmla="val 22102"/>
            </a:avLst>
          </a:prstGeom>
          <a:solidFill>
            <a:schemeClr val="accent1"/>
          </a:solidFill>
          <a:ln>
            <a:noFill/>
          </a:ln>
        </p:spPr>
        <p:txBody>
          <a:bodyPr spcFirstLastPara="1" wrap="square" lIns="182875" tIns="0" rIns="9142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700" b="1" i="0" u="none" strike="noStrike" cap="none">
                <a:solidFill>
                  <a:srgbClr val="FFFFFF"/>
                </a:solidFill>
                <a:latin typeface="Arial"/>
                <a:ea typeface="Arial"/>
                <a:cs typeface="Arial"/>
                <a:sym typeface="Arial"/>
              </a:rPr>
              <a:t>Preparatory steps</a:t>
            </a:r>
            <a:endParaRPr sz="1300" b="0" i="0" u="none" strike="noStrike" cap="none">
              <a:solidFill>
                <a:srgbClr val="000000"/>
              </a:solidFill>
              <a:latin typeface="Arial"/>
              <a:ea typeface="Arial"/>
              <a:cs typeface="Arial"/>
              <a:sym typeface="Arial"/>
            </a:endParaRPr>
          </a:p>
        </p:txBody>
      </p:sp>
      <p:cxnSp>
        <p:nvCxnSpPr>
          <p:cNvPr id="234" name="Google Shape;234;g31b4d2d2706_0_80"/>
          <p:cNvCxnSpPr/>
          <p:nvPr/>
        </p:nvCxnSpPr>
        <p:spPr>
          <a:xfrm>
            <a:off x="2117418" y="3887124"/>
            <a:ext cx="0" cy="0"/>
          </a:xfrm>
          <a:prstGeom prst="straightConnector1">
            <a:avLst/>
          </a:prstGeom>
          <a:noFill/>
          <a:ln w="9525" cap="flat" cmpd="sng">
            <a:solidFill>
              <a:srgbClr val="00A640"/>
            </a:solidFill>
            <a:prstDash val="solid"/>
            <a:round/>
            <a:headEnd type="none" w="sm" len="sm"/>
            <a:tailEnd type="none" w="sm" len="sm"/>
          </a:ln>
        </p:spPr>
      </p:cxnSp>
      <p:cxnSp>
        <p:nvCxnSpPr>
          <p:cNvPr id="235" name="Google Shape;235;g31b4d2d2706_0_80"/>
          <p:cNvCxnSpPr/>
          <p:nvPr/>
        </p:nvCxnSpPr>
        <p:spPr>
          <a:xfrm>
            <a:off x="6930131" y="3934152"/>
            <a:ext cx="0" cy="0"/>
          </a:xfrm>
          <a:prstGeom prst="straightConnector1">
            <a:avLst/>
          </a:prstGeom>
          <a:noFill/>
          <a:ln w="9525" cap="flat" cmpd="sng">
            <a:solidFill>
              <a:schemeClr val="dk2"/>
            </a:solidFill>
            <a:prstDash val="solid"/>
            <a:round/>
            <a:headEnd type="none" w="sm" len="sm"/>
            <a:tailEnd type="none" w="sm" len="sm"/>
          </a:ln>
        </p:spPr>
      </p:cxnSp>
      <p:cxnSp>
        <p:nvCxnSpPr>
          <p:cNvPr id="236" name="Google Shape;236;g31b4d2d2706_0_80"/>
          <p:cNvCxnSpPr/>
          <p:nvPr/>
        </p:nvCxnSpPr>
        <p:spPr>
          <a:xfrm>
            <a:off x="118295" y="3875876"/>
            <a:ext cx="0" cy="0"/>
          </a:xfrm>
          <a:prstGeom prst="straightConnector1">
            <a:avLst/>
          </a:prstGeom>
          <a:noFill/>
          <a:ln w="9525" cap="flat" cmpd="sng">
            <a:solidFill>
              <a:schemeClr val="accent1"/>
            </a:solidFill>
            <a:prstDash val="solid"/>
            <a:round/>
            <a:headEnd type="none" w="sm" len="sm"/>
            <a:tailEnd type="none" w="sm" len="sm"/>
          </a:ln>
        </p:spPr>
      </p:cxnSp>
      <p:cxnSp>
        <p:nvCxnSpPr>
          <p:cNvPr id="237" name="Google Shape;237;g31b4d2d2706_0_80"/>
          <p:cNvCxnSpPr/>
          <p:nvPr/>
        </p:nvCxnSpPr>
        <p:spPr>
          <a:xfrm>
            <a:off x="4571521" y="3923628"/>
            <a:ext cx="0" cy="0"/>
          </a:xfrm>
          <a:prstGeom prst="straightConnector1">
            <a:avLst/>
          </a:prstGeom>
          <a:noFill/>
          <a:ln w="9525" cap="flat" cmpd="sng">
            <a:solidFill>
              <a:schemeClr val="accent5"/>
            </a:solidFill>
            <a:prstDash val="solid"/>
            <a:round/>
            <a:headEnd type="none" w="sm" len="sm"/>
            <a:tailEnd type="none" w="sm" len="sm"/>
          </a:ln>
        </p:spPr>
      </p:cxnSp>
      <p:cxnSp>
        <p:nvCxnSpPr>
          <p:cNvPr id="238" name="Google Shape;238;g31b4d2d2706_0_80"/>
          <p:cNvCxnSpPr/>
          <p:nvPr/>
        </p:nvCxnSpPr>
        <p:spPr>
          <a:xfrm rot="10800000" flipH="1">
            <a:off x="8382584" y="4074582"/>
            <a:ext cx="300" cy="429900"/>
          </a:xfrm>
          <a:prstGeom prst="straightConnector1">
            <a:avLst/>
          </a:prstGeom>
          <a:noFill/>
          <a:ln w="9525" cap="flat" cmpd="sng">
            <a:solidFill>
              <a:schemeClr val="dk2"/>
            </a:solidFill>
            <a:prstDash val="solid"/>
            <a:round/>
            <a:headEnd type="none" w="sm" len="sm"/>
            <a:tailEnd type="none" w="sm" len="sm"/>
          </a:ln>
        </p:spPr>
      </p:cxnSp>
      <p:cxnSp>
        <p:nvCxnSpPr>
          <p:cNvPr id="239" name="Google Shape;239;g31b4d2d2706_0_80"/>
          <p:cNvCxnSpPr/>
          <p:nvPr/>
        </p:nvCxnSpPr>
        <p:spPr>
          <a:xfrm rot="10800000" flipH="1">
            <a:off x="14571165" y="7132836"/>
            <a:ext cx="300" cy="443400"/>
          </a:xfrm>
          <a:prstGeom prst="straightConnector1">
            <a:avLst/>
          </a:prstGeom>
          <a:noFill/>
          <a:ln w="9525" cap="flat" cmpd="sng">
            <a:solidFill>
              <a:schemeClr val="accent5"/>
            </a:solidFill>
            <a:prstDash val="solid"/>
            <a:round/>
            <a:headEnd type="none" w="sm" len="sm"/>
            <a:tailEnd type="none" w="sm" len="sm"/>
          </a:ln>
        </p:spPr>
      </p:cxnSp>
      <p:sp>
        <p:nvSpPr>
          <p:cNvPr id="240" name="Google Shape;240;g31b4d2d2706_0_80"/>
          <p:cNvSpPr/>
          <p:nvPr/>
        </p:nvSpPr>
        <p:spPr>
          <a:xfrm>
            <a:off x="7132525" y="4596000"/>
            <a:ext cx="2498100" cy="1901100"/>
          </a:xfrm>
          <a:prstGeom prst="rect">
            <a:avLst/>
          </a:prstGeom>
          <a:noFill/>
          <a:ln>
            <a:noFill/>
          </a:ln>
        </p:spPr>
        <p:txBody>
          <a:bodyPr spcFirstLastPara="1" wrap="square" lIns="450000" tIns="45700" rIns="487675" bIns="121900" anchor="t" anchorCtr="0">
            <a:noAutofit/>
          </a:bodyPr>
          <a:lstStyle/>
          <a:p>
            <a:pPr marL="285750" marR="0" lvl="0" indent="-285750" algn="l" rtl="0">
              <a:lnSpc>
                <a:spcPct val="89000"/>
              </a:lnSpc>
              <a:spcBef>
                <a:spcPts val="0"/>
              </a:spcBef>
              <a:spcAft>
                <a:spcPts val="0"/>
              </a:spcAft>
              <a:buClr>
                <a:srgbClr val="000000"/>
              </a:buClr>
              <a:buSzPts val="1400"/>
              <a:buFont typeface="Arial"/>
              <a:buChar char="-"/>
            </a:pPr>
            <a:r>
              <a:rPr lang="en-GB" sz="1400" b="0" i="0" u="none" strike="noStrike" cap="none">
                <a:solidFill>
                  <a:srgbClr val="282625"/>
                </a:solidFill>
                <a:latin typeface="Arial"/>
                <a:ea typeface="Arial"/>
                <a:cs typeface="Arial"/>
                <a:sym typeface="Arial"/>
              </a:rPr>
              <a:t>Launch of public-facing features (search, compare)</a:t>
            </a:r>
            <a:endParaRPr/>
          </a:p>
          <a:p>
            <a:pPr marL="285750" marR="0" lvl="0" indent="-196850" algn="l" rtl="0">
              <a:lnSpc>
                <a:spcPct val="89000"/>
              </a:lnSpc>
              <a:spcBef>
                <a:spcPts val="0"/>
              </a:spcBef>
              <a:spcAft>
                <a:spcPts val="0"/>
              </a:spcAft>
              <a:buClr>
                <a:srgbClr val="000000"/>
              </a:buClr>
              <a:buSzPts val="1400"/>
              <a:buFont typeface="Arial"/>
              <a:buNone/>
            </a:pPr>
            <a:endParaRPr sz="1400" b="0" i="0" u="none" strike="noStrike" cap="none">
              <a:solidFill>
                <a:srgbClr val="282625"/>
              </a:solidFill>
              <a:latin typeface="Arial"/>
              <a:ea typeface="Arial"/>
              <a:cs typeface="Arial"/>
              <a:sym typeface="Arial"/>
            </a:endParaRPr>
          </a:p>
          <a:p>
            <a:pPr marL="285750" marR="0" lvl="0" indent="-285750" algn="l" rtl="0">
              <a:lnSpc>
                <a:spcPct val="89000"/>
              </a:lnSpc>
              <a:spcBef>
                <a:spcPts val="0"/>
              </a:spcBef>
              <a:spcAft>
                <a:spcPts val="0"/>
              </a:spcAft>
              <a:buClr>
                <a:srgbClr val="000000"/>
              </a:buClr>
              <a:buSzPts val="1400"/>
              <a:buFont typeface="Arial"/>
              <a:buChar char="-"/>
            </a:pPr>
            <a:r>
              <a:rPr lang="en-GB" sz="1400" b="0" i="0" u="none" strike="noStrike" cap="none">
                <a:solidFill>
                  <a:srgbClr val="282625"/>
                </a:solidFill>
                <a:latin typeface="Arial"/>
                <a:ea typeface="Arial"/>
                <a:cs typeface="Arial"/>
                <a:sym typeface="Arial"/>
              </a:rPr>
              <a:t>Automated publishing of qualifications</a:t>
            </a:r>
            <a:endParaRPr sz="1400" b="0" i="0" u="none" strike="noStrike" cap="none">
              <a:solidFill>
                <a:srgbClr val="282625"/>
              </a:solidFill>
              <a:latin typeface="Arial"/>
              <a:ea typeface="Arial"/>
              <a:cs typeface="Arial"/>
              <a:sym typeface="Arial"/>
            </a:endParaRPr>
          </a:p>
        </p:txBody>
      </p:sp>
      <p:sp>
        <p:nvSpPr>
          <p:cNvPr id="241" name="Google Shape;241;g31b4d2d2706_0_80"/>
          <p:cNvSpPr/>
          <p:nvPr/>
        </p:nvSpPr>
        <p:spPr>
          <a:xfrm>
            <a:off x="17936635" y="10345928"/>
            <a:ext cx="2039400" cy="4187700"/>
          </a:xfrm>
          <a:prstGeom prst="rect">
            <a:avLst/>
          </a:prstGeom>
          <a:noFill/>
          <a:ln>
            <a:noFill/>
          </a:ln>
        </p:spPr>
        <p:txBody>
          <a:bodyPr spcFirstLastPara="1" wrap="square" lIns="487675" tIns="45700" rIns="487675" bIns="121900" anchor="t" anchorCtr="0">
            <a:noAutofit/>
          </a:bodyPr>
          <a:lstStyle/>
          <a:p>
            <a:pPr marL="0" marR="0" lvl="0" indent="0" algn="ctr" rtl="0">
              <a:lnSpc>
                <a:spcPct val="89000"/>
              </a:lnSpc>
              <a:spcBef>
                <a:spcPts val="0"/>
              </a:spcBef>
              <a:spcAft>
                <a:spcPts val="0"/>
              </a:spcAft>
              <a:buClr>
                <a:srgbClr val="000000"/>
              </a:buClr>
              <a:buSzPts val="2934"/>
              <a:buFont typeface="Arial"/>
              <a:buNone/>
            </a:pPr>
            <a:r>
              <a:rPr lang="en-GB" sz="2934" b="0" i="0" u="none" strike="noStrike" cap="none">
                <a:solidFill>
                  <a:srgbClr val="282625"/>
                </a:solidFill>
                <a:latin typeface="Arial"/>
                <a:ea typeface="Arial"/>
                <a:cs typeface="Arial"/>
                <a:sym typeface="Arial"/>
              </a:rPr>
              <a:t>Lorem ipsum dolor sit amet, consectetur adipiscing elit</a:t>
            </a:r>
            <a:endParaRPr sz="2934" b="0" i="0" u="none" strike="noStrike" cap="none">
              <a:solidFill>
                <a:srgbClr val="282625"/>
              </a:solidFill>
              <a:latin typeface="Arial"/>
              <a:ea typeface="Arial"/>
              <a:cs typeface="Arial"/>
              <a:sym typeface="Arial"/>
            </a:endParaRPr>
          </a:p>
        </p:txBody>
      </p:sp>
      <p:cxnSp>
        <p:nvCxnSpPr>
          <p:cNvPr id="242" name="Google Shape;242;g31b4d2d2706_0_80"/>
          <p:cNvCxnSpPr/>
          <p:nvPr/>
        </p:nvCxnSpPr>
        <p:spPr>
          <a:xfrm rot="10800000" flipH="1">
            <a:off x="5990022" y="4074582"/>
            <a:ext cx="300" cy="429900"/>
          </a:xfrm>
          <a:prstGeom prst="straightConnector1">
            <a:avLst/>
          </a:prstGeom>
          <a:noFill/>
          <a:ln w="9525" cap="flat" cmpd="sng">
            <a:solidFill>
              <a:schemeClr val="dk2"/>
            </a:solidFill>
            <a:prstDash val="solid"/>
            <a:round/>
            <a:headEnd type="none" w="sm" len="sm"/>
            <a:tailEnd type="none" w="sm" len="sm"/>
          </a:ln>
        </p:spPr>
      </p:cxnSp>
      <p:sp>
        <p:nvSpPr>
          <p:cNvPr id="243" name="Google Shape;243;g31b4d2d2706_0_80"/>
          <p:cNvSpPr/>
          <p:nvPr/>
        </p:nvSpPr>
        <p:spPr>
          <a:xfrm>
            <a:off x="4819027" y="4596004"/>
            <a:ext cx="2314200" cy="1093800"/>
          </a:xfrm>
          <a:prstGeom prst="rect">
            <a:avLst/>
          </a:prstGeom>
          <a:noFill/>
          <a:ln>
            <a:noFill/>
          </a:ln>
        </p:spPr>
        <p:txBody>
          <a:bodyPr spcFirstLastPara="1" wrap="square" lIns="487675" tIns="45700" rIns="487675" bIns="121900" anchor="t" anchorCtr="0">
            <a:noAutofit/>
          </a:bodyPr>
          <a:lstStyle/>
          <a:p>
            <a:pPr marL="285750" marR="0" lvl="0" indent="-285750" algn="l" rtl="0">
              <a:lnSpc>
                <a:spcPct val="89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Initial Data Collection and validation</a:t>
            </a:r>
            <a:endParaRPr/>
          </a:p>
          <a:p>
            <a:pPr marL="285750" marR="0" lvl="0" indent="-196850" algn="l" rtl="0">
              <a:lnSpc>
                <a:spcPct val="89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285750" algn="l" rtl="0">
              <a:lnSpc>
                <a:spcPct val="89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National Stakeholder Labs</a:t>
            </a:r>
            <a:endParaRPr/>
          </a:p>
          <a:p>
            <a:pPr marL="285750" marR="0" lvl="0" indent="-196850" algn="l" rtl="0">
              <a:lnSpc>
                <a:spcPct val="89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44" name="Google Shape;244;g31b4d2d2706_0_80"/>
          <p:cNvCxnSpPr/>
          <p:nvPr/>
        </p:nvCxnSpPr>
        <p:spPr>
          <a:xfrm rot="10800000" flipH="1">
            <a:off x="3532011" y="4040408"/>
            <a:ext cx="300" cy="429900"/>
          </a:xfrm>
          <a:prstGeom prst="straightConnector1">
            <a:avLst/>
          </a:prstGeom>
          <a:noFill/>
          <a:ln w="9525" cap="flat" cmpd="sng">
            <a:solidFill>
              <a:schemeClr val="dk2"/>
            </a:solidFill>
            <a:prstDash val="solid"/>
            <a:round/>
            <a:headEnd type="none" w="sm" len="sm"/>
            <a:tailEnd type="none" w="sm" len="sm"/>
          </a:ln>
        </p:spPr>
      </p:cxnSp>
      <p:sp>
        <p:nvSpPr>
          <p:cNvPr id="245" name="Google Shape;245;g31b4d2d2706_0_80"/>
          <p:cNvSpPr/>
          <p:nvPr/>
        </p:nvSpPr>
        <p:spPr>
          <a:xfrm>
            <a:off x="2388501" y="4561354"/>
            <a:ext cx="2619016" cy="1465800"/>
          </a:xfrm>
          <a:prstGeom prst="rect">
            <a:avLst/>
          </a:prstGeom>
          <a:noFill/>
          <a:ln>
            <a:noFill/>
          </a:ln>
        </p:spPr>
        <p:txBody>
          <a:bodyPr spcFirstLastPara="1" wrap="square" lIns="487675" tIns="45700" rIns="487675" bIns="121900" anchor="t" anchorCtr="0">
            <a:noAutofit/>
          </a:bodyPr>
          <a:lstStyle/>
          <a:p>
            <a:pPr marL="285750" marR="0" lvl="0" indent="-285750" algn="l" rtl="0">
              <a:lnSpc>
                <a:spcPct val="89000"/>
              </a:lnSpc>
              <a:spcBef>
                <a:spcPts val="0"/>
              </a:spcBef>
              <a:spcAft>
                <a:spcPts val="0"/>
              </a:spcAft>
              <a:buClr>
                <a:srgbClr val="000000"/>
              </a:buClr>
              <a:buSzPts val="1400"/>
              <a:buFont typeface="Arial"/>
              <a:buChar char="-"/>
            </a:pPr>
            <a:r>
              <a:rPr lang="en-GB" sz="1400" b="0" i="0" u="none" strike="noStrike" cap="none">
                <a:solidFill>
                  <a:srgbClr val="282625"/>
                </a:solidFill>
                <a:latin typeface="Arial"/>
                <a:ea typeface="Arial"/>
                <a:cs typeface="Arial"/>
                <a:sym typeface="Arial"/>
              </a:rPr>
              <a:t>Technical Design</a:t>
            </a:r>
            <a:endParaRPr/>
          </a:p>
          <a:p>
            <a:pPr marL="285750" marR="0" lvl="0" indent="-196850" algn="l" rtl="0">
              <a:lnSpc>
                <a:spcPct val="89000"/>
              </a:lnSpc>
              <a:spcBef>
                <a:spcPts val="0"/>
              </a:spcBef>
              <a:spcAft>
                <a:spcPts val="0"/>
              </a:spcAft>
              <a:buClr>
                <a:srgbClr val="000000"/>
              </a:buClr>
              <a:buSzPts val="1400"/>
              <a:buFont typeface="Arial"/>
              <a:buNone/>
            </a:pPr>
            <a:endParaRPr sz="1400" b="0" i="0" u="none" strike="noStrike" cap="none">
              <a:solidFill>
                <a:srgbClr val="282625"/>
              </a:solidFill>
              <a:latin typeface="Arial"/>
              <a:ea typeface="Arial"/>
              <a:cs typeface="Arial"/>
              <a:sym typeface="Arial"/>
            </a:endParaRPr>
          </a:p>
          <a:p>
            <a:pPr marL="285750" marR="0" lvl="0" indent="-285750" algn="l" rtl="0">
              <a:lnSpc>
                <a:spcPct val="89000"/>
              </a:lnSpc>
              <a:spcBef>
                <a:spcPts val="0"/>
              </a:spcBef>
              <a:spcAft>
                <a:spcPts val="0"/>
              </a:spcAft>
              <a:buClr>
                <a:srgbClr val="000000"/>
              </a:buClr>
              <a:buSzPts val="1400"/>
              <a:buFont typeface="Arial"/>
              <a:buChar char="-"/>
            </a:pPr>
            <a:r>
              <a:rPr lang="en-GB" sz="1400" b="0" i="0" u="none" strike="noStrike" cap="none">
                <a:solidFill>
                  <a:srgbClr val="282625"/>
                </a:solidFill>
                <a:latin typeface="Arial"/>
                <a:ea typeface="Arial"/>
                <a:cs typeface="Arial"/>
                <a:sym typeface="Arial"/>
              </a:rPr>
              <a:t>Technical Validation</a:t>
            </a:r>
            <a:endParaRPr/>
          </a:p>
          <a:p>
            <a:pPr marL="285750" marR="0" lvl="0" indent="-196850" algn="l" rtl="0">
              <a:lnSpc>
                <a:spcPct val="89000"/>
              </a:lnSpc>
              <a:spcBef>
                <a:spcPts val="0"/>
              </a:spcBef>
              <a:spcAft>
                <a:spcPts val="0"/>
              </a:spcAft>
              <a:buClr>
                <a:srgbClr val="000000"/>
              </a:buClr>
              <a:buSzPts val="1400"/>
              <a:buFont typeface="Arial"/>
              <a:buNone/>
            </a:pPr>
            <a:endParaRPr sz="1400" b="0" i="0" u="none" strike="noStrike" cap="none">
              <a:solidFill>
                <a:srgbClr val="282625"/>
              </a:solidFill>
              <a:latin typeface="Arial"/>
              <a:ea typeface="Arial"/>
              <a:cs typeface="Arial"/>
              <a:sym typeface="Arial"/>
            </a:endParaRPr>
          </a:p>
          <a:p>
            <a:pPr marL="285750" marR="0" lvl="0" indent="-285750" algn="l" rtl="0">
              <a:lnSpc>
                <a:spcPct val="89000"/>
              </a:lnSpc>
              <a:spcBef>
                <a:spcPts val="0"/>
              </a:spcBef>
              <a:spcAft>
                <a:spcPts val="0"/>
              </a:spcAft>
              <a:buClr>
                <a:srgbClr val="000000"/>
              </a:buClr>
              <a:buSzPts val="1400"/>
              <a:buFont typeface="Arial"/>
              <a:buChar char="-"/>
            </a:pPr>
            <a:r>
              <a:rPr lang="en-GB" sz="1400" b="0" i="0" u="none" strike="noStrike" cap="none">
                <a:solidFill>
                  <a:srgbClr val="282625"/>
                </a:solidFill>
                <a:latin typeface="Arial"/>
                <a:ea typeface="Arial"/>
                <a:cs typeface="Arial"/>
                <a:sym typeface="Arial"/>
              </a:rPr>
              <a:t>Training and Onboarding for QCP personnel</a:t>
            </a:r>
            <a:endParaRPr sz="1400" b="0" i="0" u="none" strike="noStrike" cap="none">
              <a:solidFill>
                <a:srgbClr val="000000"/>
              </a:solidFill>
              <a:latin typeface="Arial"/>
              <a:ea typeface="Arial"/>
              <a:cs typeface="Arial"/>
              <a:sym typeface="Arial"/>
            </a:endParaRPr>
          </a:p>
        </p:txBody>
      </p:sp>
      <p:cxnSp>
        <p:nvCxnSpPr>
          <p:cNvPr id="246" name="Google Shape;246;g31b4d2d2706_0_80"/>
          <p:cNvCxnSpPr/>
          <p:nvPr/>
        </p:nvCxnSpPr>
        <p:spPr>
          <a:xfrm rot="10800000" flipH="1">
            <a:off x="1245469" y="4040408"/>
            <a:ext cx="300" cy="429900"/>
          </a:xfrm>
          <a:prstGeom prst="straightConnector1">
            <a:avLst/>
          </a:prstGeom>
          <a:noFill/>
          <a:ln w="9525" cap="flat" cmpd="sng">
            <a:solidFill>
              <a:schemeClr val="dk2"/>
            </a:solidFill>
            <a:prstDash val="solid"/>
            <a:round/>
            <a:headEnd type="none" w="sm" len="sm"/>
            <a:tailEnd type="none" w="sm" len="sm"/>
          </a:ln>
        </p:spPr>
      </p:cxnSp>
      <p:sp>
        <p:nvSpPr>
          <p:cNvPr id="247" name="Google Shape;247;g31b4d2d2706_0_80"/>
          <p:cNvSpPr/>
          <p:nvPr/>
        </p:nvSpPr>
        <p:spPr>
          <a:xfrm>
            <a:off x="89751" y="4561354"/>
            <a:ext cx="2498100" cy="1465800"/>
          </a:xfrm>
          <a:prstGeom prst="rect">
            <a:avLst/>
          </a:prstGeom>
          <a:noFill/>
          <a:ln>
            <a:noFill/>
          </a:ln>
        </p:spPr>
        <p:txBody>
          <a:bodyPr spcFirstLastPara="1" wrap="square" lIns="487675" tIns="45700" rIns="487675" bIns="121900" anchor="t" anchorCtr="0">
            <a:noAutofit/>
          </a:bodyPr>
          <a:lstStyle/>
          <a:p>
            <a:pPr marL="285750" marR="0" lvl="0" indent="-285750" algn="l" rtl="0">
              <a:lnSpc>
                <a:spcPct val="89000"/>
              </a:lnSpc>
              <a:spcBef>
                <a:spcPts val="0"/>
              </a:spcBef>
              <a:spcAft>
                <a:spcPts val="0"/>
              </a:spcAft>
              <a:buClr>
                <a:srgbClr val="000000"/>
              </a:buClr>
              <a:buSzPts val="1400"/>
              <a:buFont typeface="Arial"/>
              <a:buChar char="-"/>
            </a:pPr>
            <a:r>
              <a:rPr lang="en-GB" sz="1400" b="0" i="0" u="none" strike="noStrike" cap="none">
                <a:solidFill>
                  <a:srgbClr val="282625"/>
                </a:solidFill>
                <a:latin typeface="Arial"/>
                <a:ea typeface="Arial"/>
                <a:cs typeface="Arial"/>
                <a:sym typeface="Arial"/>
              </a:rPr>
              <a:t>Policy Design</a:t>
            </a:r>
            <a:endParaRPr/>
          </a:p>
          <a:p>
            <a:pPr marL="285750" marR="0" lvl="0" indent="-196850" algn="l" rtl="0">
              <a:lnSpc>
                <a:spcPct val="89000"/>
              </a:lnSpc>
              <a:spcBef>
                <a:spcPts val="0"/>
              </a:spcBef>
              <a:spcAft>
                <a:spcPts val="0"/>
              </a:spcAft>
              <a:buClr>
                <a:srgbClr val="000000"/>
              </a:buClr>
              <a:buSzPts val="1400"/>
              <a:buFont typeface="Arial"/>
              <a:buNone/>
            </a:pPr>
            <a:endParaRPr sz="1400" b="0" i="0" u="none" strike="noStrike" cap="none">
              <a:solidFill>
                <a:srgbClr val="282625"/>
              </a:solidFill>
              <a:latin typeface="Arial"/>
              <a:ea typeface="Arial"/>
              <a:cs typeface="Arial"/>
              <a:sym typeface="Arial"/>
            </a:endParaRPr>
          </a:p>
          <a:p>
            <a:pPr marL="285750" marR="0" lvl="0" indent="-285750" algn="l" rtl="0">
              <a:lnSpc>
                <a:spcPct val="89000"/>
              </a:lnSpc>
              <a:spcBef>
                <a:spcPts val="0"/>
              </a:spcBef>
              <a:spcAft>
                <a:spcPts val="0"/>
              </a:spcAft>
              <a:buClr>
                <a:srgbClr val="000000"/>
              </a:buClr>
              <a:buSzPts val="1400"/>
              <a:buFont typeface="Arial"/>
              <a:buChar char="-"/>
            </a:pPr>
            <a:r>
              <a:rPr lang="en-GB" sz="1400" b="0" i="0" u="none" strike="noStrike" cap="none">
                <a:solidFill>
                  <a:srgbClr val="282625"/>
                </a:solidFill>
                <a:latin typeface="Arial"/>
                <a:ea typeface="Arial"/>
                <a:cs typeface="Arial"/>
                <a:sym typeface="Arial"/>
              </a:rPr>
              <a:t>Consultation</a:t>
            </a:r>
            <a:endParaRPr sz="1400" b="0" i="0" u="none" strike="noStrike" cap="none">
              <a:solidFill>
                <a:srgbClr val="282625"/>
              </a:solidFill>
              <a:latin typeface="Arial"/>
              <a:ea typeface="Arial"/>
              <a:cs typeface="Arial"/>
              <a:sym typeface="Arial"/>
            </a:endParaRPr>
          </a:p>
        </p:txBody>
      </p:sp>
      <p:sp>
        <p:nvSpPr>
          <p:cNvPr id="248" name="Google Shape;248;g31b4d2d2706_0_80"/>
          <p:cNvSpPr/>
          <p:nvPr/>
        </p:nvSpPr>
        <p:spPr>
          <a:xfrm rot="5400000">
            <a:off x="2299080" y="361215"/>
            <a:ext cx="262500" cy="4282200"/>
          </a:xfrm>
          <a:prstGeom prst="lef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49" name="Google Shape;249;g31b4d2d2706_0_80"/>
          <p:cNvSpPr/>
          <p:nvPr/>
        </p:nvSpPr>
        <p:spPr>
          <a:xfrm>
            <a:off x="380655" y="2027475"/>
            <a:ext cx="4190700" cy="350100"/>
          </a:xfrm>
          <a:prstGeom prst="rect">
            <a:avLst/>
          </a:prstGeom>
          <a:noFill/>
          <a:ln>
            <a:noFill/>
          </a:ln>
        </p:spPr>
        <p:txBody>
          <a:bodyPr spcFirstLastPara="1" wrap="square" lIns="487675" tIns="45700" rIns="487675" bIns="121900" anchor="t" anchorCtr="0">
            <a:noAutofit/>
          </a:bodyPr>
          <a:lstStyle/>
          <a:p>
            <a:pPr marL="0" marR="0" lvl="0" indent="0" algn="ctr" rtl="0">
              <a:lnSpc>
                <a:spcPct val="89000"/>
              </a:lnSpc>
              <a:spcBef>
                <a:spcPts val="0"/>
              </a:spcBef>
              <a:spcAft>
                <a:spcPts val="0"/>
              </a:spcAft>
              <a:buClr>
                <a:srgbClr val="000000"/>
              </a:buClr>
              <a:buSzPts val="1400"/>
              <a:buFont typeface="Arial"/>
              <a:buNone/>
            </a:pPr>
            <a:r>
              <a:rPr lang="en-GB" sz="1400" b="0" i="0" u="none" strike="noStrike" cap="none">
                <a:solidFill>
                  <a:srgbClr val="282625"/>
                </a:solidFill>
                <a:latin typeface="Arial"/>
                <a:ea typeface="Arial"/>
                <a:cs typeface="Arial"/>
                <a:sym typeface="Arial"/>
              </a:rPr>
              <a:t>September – December 2024</a:t>
            </a:r>
            <a:endParaRPr sz="1400" b="0" i="0" u="none" strike="noStrike" cap="none">
              <a:solidFill>
                <a:srgbClr val="000000"/>
              </a:solidFill>
              <a:latin typeface="Arial"/>
              <a:ea typeface="Arial"/>
              <a:cs typeface="Arial"/>
              <a:sym typeface="Arial"/>
            </a:endParaRPr>
          </a:p>
        </p:txBody>
      </p:sp>
      <p:sp>
        <p:nvSpPr>
          <p:cNvPr id="250" name="Google Shape;250;g31b4d2d2706_0_80"/>
          <p:cNvSpPr/>
          <p:nvPr/>
        </p:nvSpPr>
        <p:spPr>
          <a:xfrm rot="5400000">
            <a:off x="7001933" y="141610"/>
            <a:ext cx="280500" cy="4703700"/>
          </a:xfrm>
          <a:prstGeom prst="lef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51" name="Google Shape;251;g31b4d2d2706_0_80"/>
          <p:cNvSpPr/>
          <p:nvPr/>
        </p:nvSpPr>
        <p:spPr>
          <a:xfrm>
            <a:off x="4841819" y="2041135"/>
            <a:ext cx="4703700" cy="350100"/>
          </a:xfrm>
          <a:prstGeom prst="rect">
            <a:avLst/>
          </a:prstGeom>
          <a:noFill/>
          <a:ln>
            <a:noFill/>
          </a:ln>
        </p:spPr>
        <p:txBody>
          <a:bodyPr spcFirstLastPara="1" wrap="square" lIns="487675" tIns="45700" rIns="487675" bIns="121900" anchor="t" anchorCtr="0">
            <a:noAutofit/>
          </a:bodyPr>
          <a:lstStyle/>
          <a:p>
            <a:pPr marL="0" marR="0" lvl="0" indent="0" algn="ctr" rtl="0">
              <a:lnSpc>
                <a:spcPct val="89000"/>
              </a:lnSpc>
              <a:spcBef>
                <a:spcPts val="0"/>
              </a:spcBef>
              <a:spcAft>
                <a:spcPts val="0"/>
              </a:spcAft>
              <a:buClr>
                <a:srgbClr val="000000"/>
              </a:buClr>
              <a:buSzPts val="1400"/>
              <a:buFont typeface="Arial"/>
              <a:buNone/>
            </a:pPr>
            <a:r>
              <a:rPr lang="en-GB" sz="1400" b="0" i="0" u="none" strike="noStrike" cap="none">
                <a:solidFill>
                  <a:srgbClr val="282625"/>
                </a:solidFill>
                <a:latin typeface="Arial"/>
                <a:ea typeface="Arial"/>
                <a:cs typeface="Arial"/>
                <a:sym typeface="Arial"/>
              </a:rPr>
              <a:t>January – August 2025</a:t>
            </a:r>
            <a:endParaRPr sz="1400" b="0" i="0" u="none" strike="noStrike" cap="none">
              <a:solidFill>
                <a:srgbClr val="000000"/>
              </a:solidFill>
              <a:latin typeface="Arial"/>
              <a:ea typeface="Arial"/>
              <a:cs typeface="Arial"/>
              <a:sym typeface="Arial"/>
            </a:endParaRPr>
          </a:p>
        </p:txBody>
      </p:sp>
      <p:sp>
        <p:nvSpPr>
          <p:cNvPr id="252" name="Google Shape;252;g31b4d2d2706_0_80"/>
          <p:cNvSpPr/>
          <p:nvPr/>
        </p:nvSpPr>
        <p:spPr>
          <a:xfrm>
            <a:off x="9591356" y="2855673"/>
            <a:ext cx="2498100" cy="1069800"/>
          </a:xfrm>
          <a:prstGeom prst="chevron">
            <a:avLst>
              <a:gd name="adj" fmla="val 20758"/>
            </a:avLst>
          </a:prstGeom>
          <a:solidFill>
            <a:schemeClr val="dk2"/>
          </a:solidFill>
          <a:ln>
            <a:noFill/>
          </a:ln>
        </p:spPr>
        <p:txBody>
          <a:bodyPr spcFirstLastPara="1" wrap="square" lIns="365750" tIns="0" rIns="91425" bIns="18287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400" b="1" i="0" u="none" strike="noStrike" cap="none">
                <a:solidFill>
                  <a:srgbClr val="FFFFFF"/>
                </a:solidFill>
                <a:latin typeface="Arial"/>
                <a:ea typeface="Arial"/>
                <a:cs typeface="Arial"/>
                <a:sym typeface="Arial"/>
              </a:rPr>
              <a:t>QCP Roll-out</a:t>
            </a:r>
            <a:endParaRPr sz="1200" b="0" i="0" u="none" strike="noStrike" cap="none">
              <a:solidFill>
                <a:srgbClr val="000000"/>
              </a:solidFill>
              <a:latin typeface="Arial"/>
              <a:ea typeface="Arial"/>
              <a:cs typeface="Arial"/>
              <a:sym typeface="Arial"/>
            </a:endParaRPr>
          </a:p>
        </p:txBody>
      </p:sp>
      <p:sp>
        <p:nvSpPr>
          <p:cNvPr id="253" name="Google Shape;253;g31b4d2d2706_0_80"/>
          <p:cNvSpPr/>
          <p:nvPr/>
        </p:nvSpPr>
        <p:spPr>
          <a:xfrm>
            <a:off x="9392400" y="1896582"/>
            <a:ext cx="2799600" cy="280500"/>
          </a:xfrm>
          <a:prstGeom prst="rect">
            <a:avLst/>
          </a:prstGeom>
          <a:noFill/>
          <a:ln>
            <a:noFill/>
          </a:ln>
        </p:spPr>
        <p:txBody>
          <a:bodyPr spcFirstLastPara="1" wrap="square" lIns="487675" tIns="45700" rIns="487675" bIns="121900" anchor="t" anchorCtr="0">
            <a:noAutofit/>
          </a:bodyPr>
          <a:lstStyle/>
          <a:p>
            <a:pPr marL="0" marR="0" lvl="0" indent="0" algn="ctr" rtl="0">
              <a:lnSpc>
                <a:spcPct val="89000"/>
              </a:lnSpc>
              <a:spcBef>
                <a:spcPts val="0"/>
              </a:spcBef>
              <a:spcAft>
                <a:spcPts val="0"/>
              </a:spcAft>
              <a:buClr>
                <a:srgbClr val="000000"/>
              </a:buClr>
              <a:buSzPts val="1400"/>
              <a:buFont typeface="Arial"/>
              <a:buNone/>
            </a:pPr>
            <a:r>
              <a:rPr lang="en-GB" sz="1400" b="0" i="0" u="none" strike="noStrike" cap="none">
                <a:solidFill>
                  <a:srgbClr val="282625"/>
                </a:solidFill>
                <a:latin typeface="Arial"/>
                <a:ea typeface="Arial"/>
                <a:cs typeface="Arial"/>
                <a:sym typeface="Arial"/>
              </a:rPr>
              <a:t>September 2025 and onward</a:t>
            </a:r>
            <a:endParaRPr sz="1400" b="0" i="0" u="none" strike="noStrike" cap="none">
              <a:solidFill>
                <a:srgbClr val="000000"/>
              </a:solidFill>
              <a:latin typeface="Arial"/>
              <a:ea typeface="Arial"/>
              <a:cs typeface="Arial"/>
              <a:sym typeface="Arial"/>
            </a:endParaRPr>
          </a:p>
        </p:txBody>
      </p:sp>
      <p:sp>
        <p:nvSpPr>
          <p:cNvPr id="254" name="Google Shape;254;g31b4d2d2706_0_80"/>
          <p:cNvSpPr/>
          <p:nvPr/>
        </p:nvSpPr>
        <p:spPr>
          <a:xfrm rot="5400000">
            <a:off x="10646175" y="1338600"/>
            <a:ext cx="280500" cy="2309700"/>
          </a:xfrm>
          <a:prstGeom prst="lef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55" name="Google Shape;255;g31b4d2d2706_0_80"/>
          <p:cNvSpPr/>
          <p:nvPr/>
        </p:nvSpPr>
        <p:spPr>
          <a:xfrm>
            <a:off x="9629925" y="4596000"/>
            <a:ext cx="2498100" cy="1901100"/>
          </a:xfrm>
          <a:prstGeom prst="rect">
            <a:avLst/>
          </a:prstGeom>
          <a:noFill/>
          <a:ln>
            <a:noFill/>
          </a:ln>
        </p:spPr>
        <p:txBody>
          <a:bodyPr spcFirstLastPara="1" wrap="square" lIns="450000" tIns="45700" rIns="487675" bIns="121900" anchor="t" anchorCtr="0">
            <a:noAutofit/>
          </a:bodyPr>
          <a:lstStyle/>
          <a:p>
            <a:pPr marL="285750" marR="0" lvl="0" indent="-285750" algn="l" rtl="0">
              <a:lnSpc>
                <a:spcPct val="89000"/>
              </a:lnSpc>
              <a:spcBef>
                <a:spcPts val="0"/>
              </a:spcBef>
              <a:spcAft>
                <a:spcPts val="0"/>
              </a:spcAft>
              <a:buClr>
                <a:srgbClr val="000000"/>
              </a:buClr>
              <a:buSzPts val="1400"/>
              <a:buFont typeface="Arial"/>
              <a:buChar char="-"/>
            </a:pPr>
            <a:r>
              <a:rPr lang="en-GB" sz="1400" b="0" i="0" u="none" strike="noStrike" cap="none">
                <a:solidFill>
                  <a:srgbClr val="282625"/>
                </a:solidFill>
                <a:latin typeface="Arial"/>
                <a:ea typeface="Arial"/>
                <a:cs typeface="Arial"/>
                <a:sym typeface="Arial"/>
              </a:rPr>
              <a:t>Countries start using QCP</a:t>
            </a:r>
            <a:endParaRPr/>
          </a:p>
          <a:p>
            <a:pPr marL="285750" marR="0" lvl="0" indent="-196850" algn="l" rtl="0">
              <a:lnSpc>
                <a:spcPct val="89000"/>
              </a:lnSpc>
              <a:spcBef>
                <a:spcPts val="0"/>
              </a:spcBef>
              <a:spcAft>
                <a:spcPts val="0"/>
              </a:spcAft>
              <a:buClr>
                <a:srgbClr val="000000"/>
              </a:buClr>
              <a:buSzPts val="1400"/>
              <a:buFont typeface="Arial"/>
              <a:buNone/>
            </a:pPr>
            <a:endParaRPr sz="1400" b="0" i="0" u="none" strike="noStrike" cap="none">
              <a:solidFill>
                <a:srgbClr val="282625"/>
              </a:solidFill>
              <a:latin typeface="Arial"/>
              <a:ea typeface="Arial"/>
              <a:cs typeface="Arial"/>
              <a:sym typeface="Arial"/>
            </a:endParaRPr>
          </a:p>
          <a:p>
            <a:pPr marL="285750" marR="0" lvl="0" indent="-285750" algn="l" rtl="0">
              <a:lnSpc>
                <a:spcPct val="89000"/>
              </a:lnSpc>
              <a:spcBef>
                <a:spcPts val="0"/>
              </a:spcBef>
              <a:spcAft>
                <a:spcPts val="0"/>
              </a:spcAft>
              <a:buClr>
                <a:srgbClr val="000000"/>
              </a:buClr>
              <a:buSzPts val="1400"/>
              <a:buFont typeface="Arial"/>
              <a:buChar char="-"/>
            </a:pPr>
            <a:r>
              <a:rPr lang="en-GB" sz="1400" b="0" i="0" u="none" strike="noStrike" cap="none">
                <a:solidFill>
                  <a:srgbClr val="282625"/>
                </a:solidFill>
                <a:latin typeface="Arial"/>
                <a:ea typeface="Arial"/>
                <a:cs typeface="Arial"/>
                <a:sym typeface="Arial"/>
              </a:rPr>
              <a:t>Continuous peer-learning of QCP countries</a:t>
            </a:r>
            <a:endParaRPr/>
          </a:p>
          <a:p>
            <a:pPr marL="285750" marR="0" lvl="0" indent="-196850" algn="l" rtl="0">
              <a:lnSpc>
                <a:spcPct val="89000"/>
              </a:lnSpc>
              <a:spcBef>
                <a:spcPts val="0"/>
              </a:spcBef>
              <a:spcAft>
                <a:spcPts val="0"/>
              </a:spcAft>
              <a:buClr>
                <a:srgbClr val="000000"/>
              </a:buClr>
              <a:buSzPts val="1400"/>
              <a:buFont typeface="Arial"/>
              <a:buNone/>
            </a:pPr>
            <a:endParaRPr sz="1400" b="0" i="0" u="none" strike="noStrike" cap="none">
              <a:solidFill>
                <a:srgbClr val="282625"/>
              </a:solidFill>
              <a:latin typeface="Arial"/>
              <a:ea typeface="Arial"/>
              <a:cs typeface="Arial"/>
              <a:sym typeface="Arial"/>
            </a:endParaRPr>
          </a:p>
          <a:p>
            <a:pPr marL="285750" marR="0" lvl="0" indent="-285750" algn="l" rtl="0">
              <a:lnSpc>
                <a:spcPct val="89000"/>
              </a:lnSpc>
              <a:spcBef>
                <a:spcPts val="0"/>
              </a:spcBef>
              <a:spcAft>
                <a:spcPts val="0"/>
              </a:spcAft>
              <a:buClr>
                <a:srgbClr val="000000"/>
              </a:buClr>
              <a:buSzPts val="1400"/>
              <a:buFont typeface="Arial"/>
              <a:buChar char="-"/>
            </a:pPr>
            <a:r>
              <a:rPr lang="en-GB" sz="1400" b="0" i="0" u="none" strike="noStrike" cap="none">
                <a:solidFill>
                  <a:srgbClr val="282625"/>
                </a:solidFill>
                <a:latin typeface="Arial"/>
                <a:ea typeface="Arial"/>
                <a:cs typeface="Arial"/>
                <a:sym typeface="Arial"/>
              </a:rPr>
              <a:t>Development of advanced functionalities</a:t>
            </a:r>
            <a:endParaRPr sz="1400" b="0" i="0" u="none" strike="noStrike" cap="none">
              <a:solidFill>
                <a:srgbClr val="282625"/>
              </a:solidFill>
              <a:latin typeface="Arial"/>
              <a:ea typeface="Arial"/>
              <a:cs typeface="Arial"/>
              <a:sym typeface="Arial"/>
            </a:endParaRPr>
          </a:p>
        </p:txBody>
      </p:sp>
      <p:cxnSp>
        <p:nvCxnSpPr>
          <p:cNvPr id="256" name="Google Shape;256;g31b4d2d2706_0_80"/>
          <p:cNvCxnSpPr/>
          <p:nvPr/>
        </p:nvCxnSpPr>
        <p:spPr>
          <a:xfrm rot="10800000" flipH="1">
            <a:off x="10734584" y="4074582"/>
            <a:ext cx="300" cy="42990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3"/>
          <p:cNvSpPr txBox="1">
            <a:spLocks noGrp="1"/>
          </p:cNvSpPr>
          <p:nvPr>
            <p:ph type="body" idx="1"/>
          </p:nvPr>
        </p:nvSpPr>
        <p:spPr>
          <a:xfrm>
            <a:off x="359999" y="1280161"/>
            <a:ext cx="11475317" cy="477207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GB"/>
              <a:t>Africa is shaping its own standard: </a:t>
            </a:r>
            <a:endParaRPr/>
          </a:p>
          <a:p>
            <a:pPr marL="114300" lvl="0" indent="0" algn="l" rtl="0">
              <a:lnSpc>
                <a:spcPct val="90000"/>
              </a:lnSpc>
              <a:spcBef>
                <a:spcPts val="1000"/>
              </a:spcBef>
              <a:spcAft>
                <a:spcPts val="0"/>
              </a:spcAft>
              <a:buSzPts val="1800"/>
              <a:buNone/>
            </a:pPr>
            <a:r>
              <a:rPr lang="en-GB"/>
              <a:t>the </a:t>
            </a:r>
            <a:r>
              <a:rPr lang="en-GB" b="1">
                <a:solidFill>
                  <a:srgbClr val="007C32"/>
                </a:solidFill>
              </a:rPr>
              <a:t>African Learning Model</a:t>
            </a:r>
            <a:endParaRPr/>
          </a:p>
          <a:p>
            <a:pPr marL="914400" lvl="1" indent="-228600" algn="l" rtl="0">
              <a:lnSpc>
                <a:spcPct val="90000"/>
              </a:lnSpc>
              <a:spcBef>
                <a:spcPts val="500"/>
              </a:spcBef>
              <a:spcAft>
                <a:spcPts val="0"/>
              </a:spcAft>
              <a:buSzPts val="1800"/>
              <a:buFont typeface="Noto Sans Symbols"/>
              <a:buNone/>
            </a:pPr>
            <a:endParaRPr b="1"/>
          </a:p>
          <a:p>
            <a:pPr marL="914400" lvl="1" indent="-342900" algn="l" rtl="0">
              <a:lnSpc>
                <a:spcPct val="90000"/>
              </a:lnSpc>
              <a:spcBef>
                <a:spcPts val="500"/>
              </a:spcBef>
              <a:spcAft>
                <a:spcPts val="0"/>
              </a:spcAft>
              <a:buSzPts val="1800"/>
              <a:buFont typeface="Noto Sans Symbols"/>
              <a:buChar char="✔"/>
            </a:pPr>
            <a:r>
              <a:rPr lang="en-GB" b="1"/>
              <a:t>A Pan‑African semantic model</a:t>
            </a:r>
            <a:r>
              <a:rPr lang="en-GB"/>
              <a:t> capturing qualifications, learning outcomes, credentials, and entitlements in a common vocabulary</a:t>
            </a:r>
            <a:endParaRPr/>
          </a:p>
          <a:p>
            <a:pPr marL="914400" lvl="1" indent="-228600" algn="l" rtl="0">
              <a:lnSpc>
                <a:spcPct val="90000"/>
              </a:lnSpc>
              <a:spcBef>
                <a:spcPts val="500"/>
              </a:spcBef>
              <a:spcAft>
                <a:spcPts val="0"/>
              </a:spcAft>
              <a:buSzPts val="1800"/>
              <a:buFont typeface="Noto Sans Symbols"/>
              <a:buNone/>
            </a:pPr>
            <a:endParaRPr/>
          </a:p>
          <a:p>
            <a:pPr marL="914400" lvl="1" indent="-342900" algn="l" rtl="0">
              <a:lnSpc>
                <a:spcPct val="90000"/>
              </a:lnSpc>
              <a:spcBef>
                <a:spcPts val="500"/>
              </a:spcBef>
              <a:spcAft>
                <a:spcPts val="0"/>
              </a:spcAft>
              <a:buSzPts val="1800"/>
              <a:buFont typeface="Noto Sans Symbols"/>
              <a:buChar char="✔"/>
            </a:pPr>
            <a:r>
              <a:rPr lang="en-GB" b="1"/>
              <a:t>Shared data standards, grounded in African frameworks</a:t>
            </a:r>
            <a:r>
              <a:rPr lang="en-GB"/>
              <a:t>, enabling national adaptation and regional decision‑making</a:t>
            </a:r>
            <a:endParaRPr/>
          </a:p>
          <a:p>
            <a:pPr marL="914400" lvl="1" indent="-228600" algn="l" rtl="0">
              <a:lnSpc>
                <a:spcPct val="90000"/>
              </a:lnSpc>
              <a:spcBef>
                <a:spcPts val="500"/>
              </a:spcBef>
              <a:spcAft>
                <a:spcPts val="0"/>
              </a:spcAft>
              <a:buSzPts val="1800"/>
              <a:buFont typeface="Noto Sans Symbols"/>
              <a:buNone/>
            </a:pPr>
            <a:endParaRPr/>
          </a:p>
          <a:p>
            <a:pPr marL="914400" lvl="1" indent="-342900" algn="l" rtl="0">
              <a:lnSpc>
                <a:spcPct val="90000"/>
              </a:lnSpc>
              <a:spcBef>
                <a:spcPts val="500"/>
              </a:spcBef>
              <a:spcAft>
                <a:spcPts val="0"/>
              </a:spcAft>
              <a:buSzPts val="1800"/>
              <a:buFont typeface="Noto Sans Symbols"/>
              <a:buChar char="✔"/>
            </a:pPr>
            <a:r>
              <a:rPr lang="en-GB" b="1"/>
              <a:t>Infrastructure through the QCP</a:t>
            </a:r>
            <a:r>
              <a:rPr lang="en-GB"/>
              <a:t>, connecting national systems to continental interoperability and recognition</a:t>
            </a:r>
            <a:endParaRPr/>
          </a:p>
        </p:txBody>
      </p:sp>
      <p:sp>
        <p:nvSpPr>
          <p:cNvPr id="263" name="Google Shape;263;p23"/>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16</a:t>
            </a:fld>
            <a:endParaRPr/>
          </a:p>
        </p:txBody>
      </p:sp>
      <p:pic>
        <p:nvPicPr>
          <p:cNvPr id="264" name="Google Shape;264;p23" descr="Scientific Thought outline"/>
          <p:cNvPicPr preferRelativeResize="0"/>
          <p:nvPr/>
        </p:nvPicPr>
        <p:blipFill rotWithShape="1">
          <a:blip r:embed="rId3">
            <a:alphaModFix/>
          </a:blip>
          <a:srcRect/>
          <a:stretch/>
        </p:blipFill>
        <p:spPr>
          <a:xfrm>
            <a:off x="8394192" y="1025226"/>
            <a:ext cx="944880" cy="94488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2"/>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lt1"/>
              </a:buClr>
              <a:buSzPts val="34400"/>
              <a:buNone/>
            </a:pPr>
            <a:r>
              <a:rPr lang="en-GB"/>
              <a:t>04</a:t>
            </a:r>
            <a:endParaRPr/>
          </a:p>
        </p:txBody>
      </p:sp>
      <p:sp>
        <p:nvSpPr>
          <p:cNvPr id="270" name="Google Shape;270;p32"/>
          <p:cNvSpPr txBox="1">
            <a:spLocks noGrp="1"/>
          </p:cNvSpPr>
          <p:nvPr>
            <p:ph type="body" idx="2"/>
          </p:nvPr>
        </p:nvSpPr>
        <p:spPr>
          <a:xfrm>
            <a:off x="882982" y="4441099"/>
            <a:ext cx="9628000" cy="1828172"/>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lt1"/>
              </a:buClr>
              <a:buSzPts val="6600"/>
              <a:buNone/>
            </a:pPr>
            <a:r>
              <a:rPr lang="en-GB"/>
              <a:t>QCP in Action</a:t>
            </a:r>
            <a:endParaRPr/>
          </a:p>
        </p:txBody>
      </p:sp>
      <p:sp>
        <p:nvSpPr>
          <p:cNvPr id="271" name="Google Shape;271;p32"/>
          <p:cNvSpPr txBox="1">
            <a:spLocks noGrp="1"/>
          </p:cNvSpPr>
          <p:nvPr>
            <p:ph type="sldNum" idx="4294967295"/>
          </p:nvPr>
        </p:nvSpPr>
        <p:spPr>
          <a:xfrm>
            <a:off x="0" y="6538913"/>
            <a:ext cx="3709988" cy="17303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4"/>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800"/>
              <a:buNone/>
            </a:pPr>
            <a:endParaRPr/>
          </a:p>
        </p:txBody>
      </p:sp>
      <p:sp>
        <p:nvSpPr>
          <p:cNvPr id="277" name="Google Shape;277;p34"/>
          <p:cNvSpPr txBox="1">
            <a:spLocks noGrp="1"/>
          </p:cNvSpPr>
          <p:nvPr>
            <p:ph type="body" idx="1"/>
          </p:nvPr>
        </p:nvSpPr>
        <p:spPr>
          <a:xfrm>
            <a:off x="352486" y="2136290"/>
            <a:ext cx="11475317" cy="3939749"/>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endParaRPr/>
          </a:p>
        </p:txBody>
      </p:sp>
      <p:sp>
        <p:nvSpPr>
          <p:cNvPr id="278" name="Google Shape;278;p34"/>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18</a:t>
            </a:fld>
            <a:endParaRPr/>
          </a:p>
        </p:txBody>
      </p:sp>
      <p:pic>
        <p:nvPicPr>
          <p:cNvPr id="279" name="Google Shape;279;p34"/>
          <p:cNvPicPr preferRelativeResize="0"/>
          <p:nvPr/>
        </p:nvPicPr>
        <p:blipFill rotWithShape="1">
          <a:blip r:embed="rId3">
            <a:alphaModFix/>
          </a:blip>
          <a:srcRect/>
          <a:stretch/>
        </p:blipFill>
        <p:spPr>
          <a:xfrm>
            <a:off x="598714" y="615429"/>
            <a:ext cx="10444630" cy="526235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50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5"/>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800"/>
              <a:buNone/>
            </a:pPr>
            <a:endParaRPr/>
          </a:p>
        </p:txBody>
      </p:sp>
      <p:sp>
        <p:nvSpPr>
          <p:cNvPr id="285" name="Google Shape;285;p35"/>
          <p:cNvSpPr txBox="1">
            <a:spLocks noGrp="1"/>
          </p:cNvSpPr>
          <p:nvPr>
            <p:ph type="body" idx="1"/>
          </p:nvPr>
        </p:nvSpPr>
        <p:spPr>
          <a:xfrm>
            <a:off x="352486" y="2136290"/>
            <a:ext cx="11475317" cy="3939749"/>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endParaRPr/>
          </a:p>
        </p:txBody>
      </p:sp>
      <p:sp>
        <p:nvSpPr>
          <p:cNvPr id="286" name="Google Shape;286;p35"/>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19</a:t>
            </a:fld>
            <a:endParaRPr/>
          </a:p>
        </p:txBody>
      </p:sp>
      <p:pic>
        <p:nvPicPr>
          <p:cNvPr id="287" name="Google Shape;287;p35"/>
          <p:cNvPicPr preferRelativeResize="0"/>
          <p:nvPr/>
        </p:nvPicPr>
        <p:blipFill rotWithShape="1">
          <a:blip r:embed="rId3">
            <a:alphaModFix/>
          </a:blip>
          <a:srcRect/>
          <a:stretch/>
        </p:blipFill>
        <p:spPr>
          <a:xfrm>
            <a:off x="206972" y="477185"/>
            <a:ext cx="11435378" cy="59036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lt1"/>
              </a:buClr>
              <a:buSzPts val="34400"/>
              <a:buNone/>
            </a:pPr>
            <a:r>
              <a:rPr lang="en-GB"/>
              <a:t>01</a:t>
            </a:r>
            <a:endParaRPr/>
          </a:p>
        </p:txBody>
      </p:sp>
      <p:sp>
        <p:nvSpPr>
          <p:cNvPr id="99" name="Google Shape;99;p5"/>
          <p:cNvSpPr txBox="1">
            <a:spLocks noGrp="1"/>
          </p:cNvSpPr>
          <p:nvPr>
            <p:ph type="body" idx="2"/>
          </p:nvPr>
        </p:nvSpPr>
        <p:spPr>
          <a:xfrm>
            <a:off x="882982" y="4441099"/>
            <a:ext cx="9628000" cy="1828172"/>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lt1"/>
              </a:buClr>
              <a:buSzPts val="6600"/>
              <a:buNone/>
            </a:pPr>
            <a:r>
              <a:rPr lang="en-GB"/>
              <a:t>Introduction</a:t>
            </a:r>
            <a:endParaRPr/>
          </a:p>
        </p:txBody>
      </p:sp>
      <p:sp>
        <p:nvSpPr>
          <p:cNvPr id="100" name="Google Shape;100;p5"/>
          <p:cNvSpPr txBox="1">
            <a:spLocks noGrp="1"/>
          </p:cNvSpPr>
          <p:nvPr>
            <p:ph type="sldNum" idx="4294967295"/>
          </p:nvPr>
        </p:nvSpPr>
        <p:spPr>
          <a:xfrm>
            <a:off x="0" y="6538913"/>
            <a:ext cx="3709988" cy="17303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0"/>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800"/>
              <a:buNone/>
            </a:pPr>
            <a:endParaRPr/>
          </a:p>
        </p:txBody>
      </p:sp>
      <p:sp>
        <p:nvSpPr>
          <p:cNvPr id="293" name="Google Shape;293;p40"/>
          <p:cNvSpPr txBox="1">
            <a:spLocks noGrp="1"/>
          </p:cNvSpPr>
          <p:nvPr>
            <p:ph type="body" idx="1"/>
          </p:nvPr>
        </p:nvSpPr>
        <p:spPr>
          <a:xfrm>
            <a:off x="352486" y="2136290"/>
            <a:ext cx="11475317" cy="3939749"/>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endParaRPr/>
          </a:p>
        </p:txBody>
      </p:sp>
      <p:sp>
        <p:nvSpPr>
          <p:cNvPr id="294" name="Google Shape;294;p40"/>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2"/>
          <p:cNvSpPr txBox="1">
            <a:spLocks noGrp="1"/>
          </p:cNvSpPr>
          <p:nvPr>
            <p:ph type="body" idx="1"/>
          </p:nvPr>
        </p:nvSpPr>
        <p:spPr>
          <a:xfrm>
            <a:off x="994699" y="1963490"/>
            <a:ext cx="3826147" cy="3939749"/>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Clr>
                <a:schemeClr val="dk1"/>
              </a:buClr>
              <a:buSzPts val="1800"/>
              <a:buNone/>
            </a:pPr>
            <a:r>
              <a:rPr lang="en-GB" sz="3400" b="1">
                <a:solidFill>
                  <a:schemeClr val="accent1"/>
                </a:solidFill>
              </a:rPr>
              <a:t>Thank you</a:t>
            </a:r>
            <a:endParaRPr/>
          </a:p>
          <a:p>
            <a:pPr marL="114300" lvl="0" indent="0" algn="l" rtl="0">
              <a:lnSpc>
                <a:spcPct val="90000"/>
              </a:lnSpc>
              <a:spcBef>
                <a:spcPts val="1000"/>
              </a:spcBef>
              <a:spcAft>
                <a:spcPts val="0"/>
              </a:spcAft>
              <a:buClr>
                <a:schemeClr val="dk1"/>
              </a:buClr>
              <a:buSzPts val="1800"/>
              <a:buNone/>
            </a:pPr>
            <a:endParaRPr sz="3400" b="1">
              <a:solidFill>
                <a:schemeClr val="accent1"/>
              </a:solidFill>
            </a:endParaRPr>
          </a:p>
          <a:p>
            <a:pPr marL="114300" lvl="0" indent="0" algn="l" rtl="0">
              <a:lnSpc>
                <a:spcPct val="90000"/>
              </a:lnSpc>
              <a:spcBef>
                <a:spcPts val="1000"/>
              </a:spcBef>
              <a:spcAft>
                <a:spcPts val="0"/>
              </a:spcAft>
              <a:buClr>
                <a:schemeClr val="dk1"/>
              </a:buClr>
              <a:buSzPts val="1800"/>
              <a:buNone/>
            </a:pPr>
            <a:r>
              <a:rPr lang="en-GB" sz="3400" b="1">
                <a:solidFill>
                  <a:schemeClr val="accent1"/>
                </a:solidFill>
              </a:rPr>
              <a:t>Obrigado</a:t>
            </a:r>
            <a:endParaRPr/>
          </a:p>
          <a:p>
            <a:pPr marL="114300" lvl="0" indent="0" algn="l" rtl="0">
              <a:lnSpc>
                <a:spcPct val="90000"/>
              </a:lnSpc>
              <a:spcBef>
                <a:spcPts val="1000"/>
              </a:spcBef>
              <a:spcAft>
                <a:spcPts val="0"/>
              </a:spcAft>
              <a:buClr>
                <a:schemeClr val="dk1"/>
              </a:buClr>
              <a:buSzPts val="1800"/>
              <a:buNone/>
            </a:pPr>
            <a:endParaRPr sz="3400" b="1">
              <a:solidFill>
                <a:schemeClr val="accent1"/>
              </a:solidFill>
            </a:endParaRPr>
          </a:p>
          <a:p>
            <a:pPr marL="114300" lvl="0" indent="0" algn="l" rtl="0">
              <a:lnSpc>
                <a:spcPct val="90000"/>
              </a:lnSpc>
              <a:spcBef>
                <a:spcPts val="1000"/>
              </a:spcBef>
              <a:spcAft>
                <a:spcPts val="0"/>
              </a:spcAft>
              <a:buClr>
                <a:schemeClr val="dk1"/>
              </a:buClr>
              <a:buSzPts val="1800"/>
              <a:buNone/>
            </a:pPr>
            <a:r>
              <a:rPr lang="en-GB" sz="3400" b="1">
                <a:solidFill>
                  <a:schemeClr val="accent1"/>
                </a:solidFill>
              </a:rPr>
              <a:t>Merci</a:t>
            </a:r>
            <a:endParaRPr/>
          </a:p>
        </p:txBody>
      </p:sp>
      <p:sp>
        <p:nvSpPr>
          <p:cNvPr id="300" name="Google Shape;300;p22"/>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21</a:t>
            </a:fld>
            <a:endParaRPr/>
          </a:p>
        </p:txBody>
      </p:sp>
      <p:pic>
        <p:nvPicPr>
          <p:cNvPr id="301" name="Google Shape;301;p22"/>
          <p:cNvPicPr preferRelativeResize="0"/>
          <p:nvPr/>
        </p:nvPicPr>
        <p:blipFill rotWithShape="1">
          <a:blip r:embed="rId3">
            <a:alphaModFix/>
          </a:blip>
          <a:srcRect/>
          <a:stretch/>
        </p:blipFill>
        <p:spPr>
          <a:xfrm>
            <a:off x="6533821" y="370051"/>
            <a:ext cx="4116691" cy="5588539"/>
          </a:xfrm>
          <a:prstGeom prst="rect">
            <a:avLst/>
          </a:prstGeom>
          <a:noFill/>
          <a:ln>
            <a:noFill/>
          </a:ln>
        </p:spPr>
      </p:pic>
      <p:sp>
        <p:nvSpPr>
          <p:cNvPr id="302" name="Google Shape;302;p22"/>
          <p:cNvSpPr txBox="1"/>
          <p:nvPr/>
        </p:nvSpPr>
        <p:spPr>
          <a:xfrm>
            <a:off x="6533821" y="6053140"/>
            <a:ext cx="4116691"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GB" sz="1100" b="0" i="0" u="none" strike="noStrike" cap="none">
                <a:solidFill>
                  <a:srgbClr val="A5A5A5"/>
                </a:solidFill>
                <a:latin typeface="Arial"/>
                <a:ea typeface="Arial"/>
                <a:cs typeface="Arial"/>
                <a:sym typeface="Arial"/>
              </a:rPr>
              <a:t>Credit: Eduarda Castel Branco </a:t>
            </a:r>
            <a:endParaRPr sz="1100" b="0" i="0" u="none" strike="noStrike" cap="none">
              <a:solidFill>
                <a:srgbClr val="A5A5A5"/>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0"/>
          <p:cNvSpPr txBox="1">
            <a:spLocks noGrp="1"/>
          </p:cNvSpPr>
          <p:nvPr>
            <p:ph type="title"/>
          </p:nvPr>
        </p:nvSpPr>
        <p:spPr>
          <a:xfrm>
            <a:off x="359999" y="615429"/>
            <a:ext cx="11467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Nunito Sans ExtraBold"/>
              <a:buNone/>
            </a:pPr>
            <a:r>
              <a:rPr lang="en-GB"/>
              <a:t>Policy Challenge</a:t>
            </a:r>
            <a:endParaRPr/>
          </a:p>
        </p:txBody>
      </p:sp>
      <p:sp>
        <p:nvSpPr>
          <p:cNvPr id="106" name="Google Shape;106;p10"/>
          <p:cNvSpPr txBox="1">
            <a:spLocks noGrp="1"/>
          </p:cNvSpPr>
          <p:nvPr>
            <p:ph type="body" idx="1"/>
          </p:nvPr>
        </p:nvSpPr>
        <p:spPr>
          <a:xfrm>
            <a:off x="352486" y="2136290"/>
            <a:ext cx="11475300" cy="3939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GB"/>
              <a:t>Fragmented Data</a:t>
            </a:r>
            <a:endParaRPr/>
          </a:p>
          <a:p>
            <a:pPr marL="685800" lvl="1" indent="-228600" algn="l" rtl="0">
              <a:lnSpc>
                <a:spcPct val="90000"/>
              </a:lnSpc>
              <a:spcBef>
                <a:spcPts val="0"/>
              </a:spcBef>
              <a:spcAft>
                <a:spcPts val="0"/>
              </a:spcAft>
              <a:buSzPts val="2800"/>
              <a:buChar char="•"/>
            </a:pPr>
            <a:r>
              <a:rPr lang="en-GB"/>
              <a:t>Often still use of unstructured data e.g. Paper, PDFs or Excel files</a:t>
            </a:r>
            <a:endParaRPr/>
          </a:p>
          <a:p>
            <a:pPr marL="685800" lvl="1" indent="-50800" algn="l" rtl="0">
              <a:lnSpc>
                <a:spcPct val="90000"/>
              </a:lnSpc>
              <a:spcBef>
                <a:spcPts val="0"/>
              </a:spcBef>
              <a:spcAft>
                <a:spcPts val="0"/>
              </a:spcAft>
              <a:buSzPts val="2800"/>
              <a:buNone/>
            </a:pPr>
            <a:endParaRPr/>
          </a:p>
          <a:p>
            <a:pPr marL="0" lvl="0" indent="0" algn="l" rtl="0">
              <a:lnSpc>
                <a:spcPct val="90000"/>
              </a:lnSpc>
              <a:spcBef>
                <a:spcPts val="0"/>
              </a:spcBef>
              <a:spcAft>
                <a:spcPts val="0"/>
              </a:spcAft>
              <a:buNone/>
            </a:pPr>
            <a:r>
              <a:rPr lang="en-GB"/>
              <a:t>Limited cross-border recognition</a:t>
            </a:r>
            <a:endParaRPr/>
          </a:p>
          <a:p>
            <a:pPr marL="685800" lvl="1" indent="-228600" algn="l" rtl="0">
              <a:lnSpc>
                <a:spcPct val="90000"/>
              </a:lnSpc>
              <a:spcBef>
                <a:spcPts val="0"/>
              </a:spcBef>
              <a:spcAft>
                <a:spcPts val="0"/>
              </a:spcAft>
              <a:buSzPts val="2800"/>
              <a:buChar char="•"/>
            </a:pPr>
            <a:r>
              <a:rPr lang="en-GB"/>
              <a:t>No common language / standards</a:t>
            </a:r>
            <a:endParaRPr/>
          </a:p>
          <a:p>
            <a:pPr marL="685800" lvl="1" indent="-50800" algn="l" rtl="0">
              <a:lnSpc>
                <a:spcPct val="90000"/>
              </a:lnSpc>
              <a:spcBef>
                <a:spcPts val="0"/>
              </a:spcBef>
              <a:spcAft>
                <a:spcPts val="0"/>
              </a:spcAft>
              <a:buSzPts val="2800"/>
              <a:buNone/>
            </a:pPr>
            <a:endParaRPr/>
          </a:p>
          <a:p>
            <a:pPr marL="0" lvl="0" indent="0" algn="l" rtl="0">
              <a:lnSpc>
                <a:spcPct val="90000"/>
              </a:lnSpc>
              <a:spcBef>
                <a:spcPts val="0"/>
              </a:spcBef>
              <a:spcAft>
                <a:spcPts val="0"/>
              </a:spcAft>
              <a:buNone/>
            </a:pPr>
            <a:r>
              <a:rPr lang="en-GB"/>
              <a:t>Low visibility of qualifications</a:t>
            </a:r>
            <a:endParaRPr/>
          </a:p>
          <a:p>
            <a:pPr marL="685800" lvl="1" indent="-228600" algn="l" rtl="0">
              <a:lnSpc>
                <a:spcPct val="90000"/>
              </a:lnSpc>
              <a:spcBef>
                <a:spcPts val="0"/>
              </a:spcBef>
              <a:spcAft>
                <a:spcPts val="0"/>
              </a:spcAft>
              <a:buSzPts val="2800"/>
              <a:buChar char="•"/>
            </a:pPr>
            <a:r>
              <a:rPr lang="en-GB"/>
              <a:t>Public interfaces lacking</a:t>
            </a:r>
            <a:endParaRPr/>
          </a:p>
        </p:txBody>
      </p:sp>
      <p:sp>
        <p:nvSpPr>
          <p:cNvPr id="107" name="Google Shape;107;p10"/>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rPr lang="en-GB"/>
              <a:t>Page </a:t>
            </a:r>
            <a:fld id="{00000000-1234-1234-1234-123412341234}" type="slidenum">
              <a:rPr lang="en-GB"/>
              <a:t>3</a:t>
            </a:fld>
            <a:endParaRPr/>
          </a:p>
        </p:txBody>
      </p:sp>
      <p:pic>
        <p:nvPicPr>
          <p:cNvPr id="108" name="Google Shape;108;p10" descr="Hurdle with solid fill"/>
          <p:cNvPicPr preferRelativeResize="0"/>
          <p:nvPr/>
        </p:nvPicPr>
        <p:blipFill rotWithShape="1">
          <a:blip r:embed="rId3">
            <a:alphaModFix/>
          </a:blip>
          <a:srcRect/>
          <a:stretch/>
        </p:blipFill>
        <p:spPr>
          <a:xfrm>
            <a:off x="6090136" y="615429"/>
            <a:ext cx="1237488" cy="12374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2"/>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800"/>
              <a:buNone/>
            </a:pPr>
            <a:endParaRPr/>
          </a:p>
        </p:txBody>
      </p:sp>
      <p:sp>
        <p:nvSpPr>
          <p:cNvPr id="114" name="Google Shape;114;p12"/>
          <p:cNvSpPr txBox="1">
            <a:spLocks noGrp="1"/>
          </p:cNvSpPr>
          <p:nvPr>
            <p:ph type="body" idx="1"/>
          </p:nvPr>
        </p:nvSpPr>
        <p:spPr>
          <a:xfrm>
            <a:off x="352486" y="2136290"/>
            <a:ext cx="11475317" cy="3939749"/>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endParaRPr/>
          </a:p>
        </p:txBody>
      </p:sp>
      <p:sp>
        <p:nvSpPr>
          <p:cNvPr id="115" name="Google Shape;115;p12"/>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4</a:t>
            </a:fld>
            <a:endParaRPr/>
          </a:p>
        </p:txBody>
      </p:sp>
      <p:pic>
        <p:nvPicPr>
          <p:cNvPr id="116" name="Google Shape;116;p12" descr="A group of blue rectangular boxes with white text&#10;&#10;Description automatically generated"/>
          <p:cNvPicPr preferRelativeResize="0"/>
          <p:nvPr/>
        </p:nvPicPr>
        <p:blipFill rotWithShape="1">
          <a:blip r:embed="rId3">
            <a:alphaModFix/>
          </a:blip>
          <a:srcRect t="5201" b="11045"/>
          <a:stretch/>
        </p:blipFill>
        <p:spPr>
          <a:xfrm>
            <a:off x="731630" y="615429"/>
            <a:ext cx="10417815" cy="530738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31b4d2d2706_0_185"/>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800"/>
              <a:buNone/>
            </a:pPr>
            <a:r>
              <a:rPr lang="en-GB"/>
              <a:t>The QCP: An Interoperable, Open Data Platform by Design</a:t>
            </a:r>
            <a:endParaRPr/>
          </a:p>
        </p:txBody>
      </p:sp>
      <p:sp>
        <p:nvSpPr>
          <p:cNvPr id="123" name="Google Shape;123;g31b4d2d2706_0_185"/>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5</a:t>
            </a:fld>
            <a:endParaRPr/>
          </a:p>
        </p:txBody>
      </p:sp>
      <p:pic>
        <p:nvPicPr>
          <p:cNvPr id="124" name="Google Shape;124;g31b4d2d2706_0_185"/>
          <p:cNvPicPr preferRelativeResize="0"/>
          <p:nvPr/>
        </p:nvPicPr>
        <p:blipFill rotWithShape="1">
          <a:blip r:embed="rId3">
            <a:alphaModFix/>
          </a:blip>
          <a:srcRect/>
          <a:stretch/>
        </p:blipFill>
        <p:spPr>
          <a:xfrm>
            <a:off x="6877942" y="2284855"/>
            <a:ext cx="3458058" cy="3391373"/>
          </a:xfrm>
          <a:prstGeom prst="rect">
            <a:avLst/>
          </a:prstGeom>
          <a:noFill/>
          <a:ln>
            <a:noFill/>
          </a:ln>
        </p:spPr>
      </p:pic>
      <p:sp>
        <p:nvSpPr>
          <p:cNvPr id="125" name="Google Shape;125;g31b4d2d2706_0_185"/>
          <p:cNvSpPr/>
          <p:nvPr/>
        </p:nvSpPr>
        <p:spPr>
          <a:xfrm>
            <a:off x="1538514" y="2455970"/>
            <a:ext cx="3062514" cy="3049142"/>
          </a:xfrm>
          <a:prstGeom prst="ellipse">
            <a:avLst/>
          </a:prstGeom>
          <a:solidFill>
            <a:srgbClr val="47639D"/>
          </a:solidFill>
          <a:ln w="25400" cap="flat" cmpd="sng">
            <a:solidFill>
              <a:srgbClr val="0046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800" b="1" i="0" u="none" strike="noStrike" cap="none">
                <a:solidFill>
                  <a:schemeClr val="lt1"/>
                </a:solidFill>
                <a:latin typeface="Arial"/>
                <a:ea typeface="Arial"/>
                <a:cs typeface="Arial"/>
                <a:sym typeface="Arial"/>
              </a:rPr>
              <a:t>ACQF</a:t>
            </a:r>
            <a:r>
              <a:rPr lang="en-GB" sz="2000" b="0" i="0" u="none" strike="noStrike" cap="none">
                <a:solidFill>
                  <a:schemeClr val="lt1"/>
                </a:solidFill>
                <a:latin typeface="Arial"/>
                <a:ea typeface="Arial"/>
                <a:cs typeface="Arial"/>
                <a:sym typeface="Arial"/>
              </a:rPr>
              <a:t> </a:t>
            </a:r>
            <a:br>
              <a:rPr lang="en-GB" sz="2000" b="0" i="0" u="none" strike="noStrike" cap="none">
                <a:solidFill>
                  <a:schemeClr val="lt1"/>
                </a:solidFill>
                <a:latin typeface="Arial"/>
                <a:ea typeface="Arial"/>
                <a:cs typeface="Arial"/>
                <a:sym typeface="Arial"/>
              </a:rPr>
            </a:br>
            <a:r>
              <a:rPr lang="en-GB" sz="2000" b="0" i="0" u="none" strike="noStrike" cap="none">
                <a:solidFill>
                  <a:schemeClr val="lt1"/>
                </a:solidFill>
                <a:latin typeface="Arial"/>
                <a:ea typeface="Arial"/>
                <a:cs typeface="Arial"/>
                <a:sym typeface="Arial"/>
              </a:rPr>
              <a:t>Qualifications and Credentials Platform </a:t>
            </a:r>
            <a:br>
              <a:rPr lang="en-GB" sz="2000" b="0" i="0" u="none" strike="noStrike" cap="none">
                <a:solidFill>
                  <a:schemeClr val="lt1"/>
                </a:solidFill>
                <a:latin typeface="Arial"/>
                <a:ea typeface="Arial"/>
                <a:cs typeface="Arial"/>
                <a:sym typeface="Arial"/>
              </a:rPr>
            </a:br>
            <a:r>
              <a:rPr lang="en-GB" sz="2000" b="0" i="0" u="none" strike="noStrike" cap="none">
                <a:solidFill>
                  <a:schemeClr val="lt1"/>
                </a:solidFill>
                <a:latin typeface="Arial"/>
                <a:ea typeface="Arial"/>
                <a:cs typeface="Arial"/>
                <a:sym typeface="Arial"/>
              </a:rPr>
              <a:t>(</a:t>
            </a:r>
            <a:r>
              <a:rPr lang="en-GB" sz="2000" b="1" i="0" u="none" strike="noStrike" cap="none">
                <a:solidFill>
                  <a:schemeClr val="lt1"/>
                </a:solidFill>
                <a:latin typeface="Arial"/>
                <a:ea typeface="Arial"/>
                <a:cs typeface="Arial"/>
                <a:sym typeface="Arial"/>
              </a:rPr>
              <a:t>QCP</a:t>
            </a:r>
            <a:r>
              <a:rPr lang="en-GB" sz="2000" b="0" i="0" u="none" strike="noStrike" cap="none">
                <a:solidFill>
                  <a:schemeClr val="lt1"/>
                </a:solidFill>
                <a:latin typeface="Arial"/>
                <a:ea typeface="Arial"/>
                <a:cs typeface="Arial"/>
                <a:sym typeface="Arial"/>
              </a:rPr>
              <a:t>)</a:t>
            </a:r>
            <a:endParaRPr sz="2000" b="0" i="0" u="none" strike="noStrike" cap="none">
              <a:solidFill>
                <a:schemeClr val="lt1"/>
              </a:solidFill>
              <a:latin typeface="Arial"/>
              <a:ea typeface="Arial"/>
              <a:cs typeface="Arial"/>
              <a:sym typeface="Arial"/>
            </a:endParaRPr>
          </a:p>
        </p:txBody>
      </p:sp>
      <p:sp>
        <p:nvSpPr>
          <p:cNvPr id="126" name="Google Shape;126;g31b4d2d2706_0_185"/>
          <p:cNvSpPr/>
          <p:nvPr/>
        </p:nvSpPr>
        <p:spPr>
          <a:xfrm>
            <a:off x="4861370" y="3604984"/>
            <a:ext cx="1756229" cy="751114"/>
          </a:xfrm>
          <a:prstGeom prst="rightArrow">
            <a:avLst>
              <a:gd name="adj1" fmla="val 50000"/>
              <a:gd name="adj2" fmla="val 50000"/>
            </a:avLst>
          </a:prstGeom>
          <a:solidFill>
            <a:srgbClr val="47639D"/>
          </a:solidFill>
          <a:ln w="25400" cap="flat" cmpd="sng">
            <a:solidFill>
              <a:srgbClr val="0046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3"/>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6</a:t>
            </a:fld>
            <a:endParaRPr/>
          </a:p>
        </p:txBody>
      </p:sp>
      <p:sp>
        <p:nvSpPr>
          <p:cNvPr id="133" name="Google Shape;133;p13"/>
          <p:cNvSpPr/>
          <p:nvPr/>
        </p:nvSpPr>
        <p:spPr>
          <a:xfrm>
            <a:off x="4070326" y="834434"/>
            <a:ext cx="3062514" cy="3049142"/>
          </a:xfrm>
          <a:prstGeom prst="ellipse">
            <a:avLst/>
          </a:prstGeom>
          <a:solidFill>
            <a:srgbClr val="47639D"/>
          </a:solidFill>
          <a:ln w="25400" cap="flat" cmpd="sng">
            <a:solidFill>
              <a:srgbClr val="0046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800" b="1" i="0" u="none" strike="noStrike" cap="none">
                <a:solidFill>
                  <a:schemeClr val="lt1"/>
                </a:solidFill>
                <a:latin typeface="Arial"/>
                <a:ea typeface="Arial"/>
                <a:cs typeface="Arial"/>
                <a:sym typeface="Arial"/>
              </a:rPr>
              <a:t>ACQF QCP</a:t>
            </a:r>
            <a:r>
              <a:rPr lang="en-GB" sz="2000" b="0" i="0" u="none" strike="noStrike" cap="none">
                <a:solidFill>
                  <a:schemeClr val="lt1"/>
                </a:solidFill>
                <a:latin typeface="Arial"/>
                <a:ea typeface="Arial"/>
                <a:cs typeface="Arial"/>
                <a:sym typeface="Arial"/>
              </a:rPr>
              <a:t> </a:t>
            </a:r>
            <a:br>
              <a:rPr lang="en-GB" sz="2000" b="0" i="0" u="none" strike="noStrike" cap="none">
                <a:solidFill>
                  <a:schemeClr val="lt1"/>
                </a:solidFill>
                <a:latin typeface="Arial"/>
                <a:ea typeface="Arial"/>
                <a:cs typeface="Arial"/>
                <a:sym typeface="Arial"/>
              </a:rPr>
            </a:br>
            <a:r>
              <a:rPr lang="en-GB" sz="2000" b="0" i="0" u="none" strike="noStrike" cap="none">
                <a:solidFill>
                  <a:schemeClr val="lt1"/>
                </a:solidFill>
                <a:latin typeface="Arial"/>
                <a:ea typeface="Arial"/>
                <a:cs typeface="Arial"/>
                <a:sym typeface="Arial"/>
              </a:rPr>
              <a:t>Continental Infrastructure</a:t>
            </a:r>
            <a:endParaRPr sz="2000" b="0" i="0" u="none" strike="noStrike" cap="none">
              <a:solidFill>
                <a:schemeClr val="lt1"/>
              </a:solidFill>
              <a:latin typeface="Arial"/>
              <a:ea typeface="Arial"/>
              <a:cs typeface="Arial"/>
              <a:sym typeface="Arial"/>
            </a:endParaRPr>
          </a:p>
        </p:txBody>
      </p:sp>
      <p:sp>
        <p:nvSpPr>
          <p:cNvPr id="134" name="Google Shape;134;p13"/>
          <p:cNvSpPr/>
          <p:nvPr/>
        </p:nvSpPr>
        <p:spPr>
          <a:xfrm>
            <a:off x="1517904" y="938213"/>
            <a:ext cx="1475232" cy="1420792"/>
          </a:xfrm>
          <a:prstGeom prst="flowChartConnector">
            <a:avLst/>
          </a:prstGeom>
          <a:solidFill>
            <a:schemeClr val="accent1"/>
          </a:solidFill>
          <a:ln w="25400" cap="flat" cmpd="sng">
            <a:solidFill>
              <a:srgbClr val="0046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1" i="0" u="none" strike="noStrike" cap="none">
                <a:solidFill>
                  <a:schemeClr val="lt1"/>
                </a:solidFill>
                <a:latin typeface="Arial"/>
                <a:ea typeface="Arial"/>
                <a:cs typeface="Arial"/>
                <a:sym typeface="Arial"/>
              </a:rPr>
              <a:t>Kenya</a:t>
            </a:r>
            <a:r>
              <a:rPr lang="en-GB" sz="1400" b="0" i="0" u="none" strike="noStrike" cap="none">
                <a:solidFill>
                  <a:schemeClr val="lt1"/>
                </a:solidFill>
                <a:latin typeface="Arial"/>
                <a:ea typeface="Arial"/>
                <a:cs typeface="Arial"/>
                <a:sym typeface="Arial"/>
              </a:rPr>
              <a:t> National Virtual Space</a:t>
            </a:r>
            <a:endParaRPr sz="1400" b="0" i="0" u="none" strike="noStrike" cap="none">
              <a:solidFill>
                <a:schemeClr val="lt1"/>
              </a:solidFill>
              <a:latin typeface="Arial"/>
              <a:ea typeface="Arial"/>
              <a:cs typeface="Arial"/>
              <a:sym typeface="Arial"/>
            </a:endParaRPr>
          </a:p>
        </p:txBody>
      </p:sp>
      <p:sp>
        <p:nvSpPr>
          <p:cNvPr id="135" name="Google Shape;135;p13"/>
          <p:cNvSpPr/>
          <p:nvPr/>
        </p:nvSpPr>
        <p:spPr>
          <a:xfrm>
            <a:off x="8400289" y="2886413"/>
            <a:ext cx="1597150" cy="1562272"/>
          </a:xfrm>
          <a:prstGeom prst="flowChartConnector">
            <a:avLst/>
          </a:prstGeom>
          <a:solidFill>
            <a:schemeClr val="accent1"/>
          </a:solidFill>
          <a:ln w="25400" cap="flat" cmpd="sng">
            <a:solidFill>
              <a:srgbClr val="0046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1" i="0" u="none" strike="noStrike" cap="none">
                <a:solidFill>
                  <a:schemeClr val="lt1"/>
                </a:solidFill>
                <a:latin typeface="Arial"/>
                <a:ea typeface="Arial"/>
                <a:cs typeface="Arial"/>
                <a:sym typeface="Arial"/>
              </a:rPr>
              <a:t>Angola</a:t>
            </a:r>
            <a:r>
              <a:rPr lang="en-GB" sz="1400" b="0" i="0" u="none" strike="noStrike" cap="none">
                <a:solidFill>
                  <a:schemeClr val="lt1"/>
                </a:solidFill>
                <a:latin typeface="Arial"/>
                <a:ea typeface="Arial"/>
                <a:cs typeface="Arial"/>
                <a:sym typeface="Arial"/>
              </a:rPr>
              <a:t> National Virtual Space</a:t>
            </a:r>
            <a:endParaRPr sz="1400" b="0" i="0" u="none" strike="noStrike" cap="none">
              <a:solidFill>
                <a:schemeClr val="lt1"/>
              </a:solidFill>
              <a:latin typeface="Arial"/>
              <a:ea typeface="Arial"/>
              <a:cs typeface="Arial"/>
              <a:sym typeface="Arial"/>
            </a:endParaRPr>
          </a:p>
        </p:txBody>
      </p:sp>
      <p:sp>
        <p:nvSpPr>
          <p:cNvPr id="136" name="Google Shape;136;p13"/>
          <p:cNvSpPr/>
          <p:nvPr/>
        </p:nvSpPr>
        <p:spPr>
          <a:xfrm>
            <a:off x="8400289" y="834434"/>
            <a:ext cx="1597150" cy="1562272"/>
          </a:xfrm>
          <a:prstGeom prst="flowChartConnector">
            <a:avLst/>
          </a:prstGeom>
          <a:solidFill>
            <a:schemeClr val="accent1"/>
          </a:solidFill>
          <a:ln w="25400" cap="flat" cmpd="sng">
            <a:solidFill>
              <a:srgbClr val="0046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1" i="0" u="none" strike="noStrike" cap="none">
                <a:solidFill>
                  <a:schemeClr val="lt1"/>
                </a:solidFill>
                <a:latin typeface="Arial"/>
                <a:ea typeface="Arial"/>
                <a:cs typeface="Arial"/>
                <a:sym typeface="Arial"/>
              </a:rPr>
              <a:t>Seychelles </a:t>
            </a:r>
            <a:r>
              <a:rPr lang="en-GB" sz="1400" b="0" i="0" u="none" strike="noStrike" cap="none">
                <a:solidFill>
                  <a:schemeClr val="lt1"/>
                </a:solidFill>
                <a:latin typeface="Arial"/>
                <a:ea typeface="Arial"/>
                <a:cs typeface="Arial"/>
                <a:sym typeface="Arial"/>
              </a:rPr>
              <a:t>National Virtual Space</a:t>
            </a:r>
            <a:endParaRPr sz="1400" b="0" i="0" u="none" strike="noStrike" cap="none">
              <a:solidFill>
                <a:schemeClr val="lt1"/>
              </a:solidFill>
              <a:latin typeface="Arial"/>
              <a:ea typeface="Arial"/>
              <a:cs typeface="Arial"/>
              <a:sym typeface="Arial"/>
            </a:endParaRPr>
          </a:p>
        </p:txBody>
      </p:sp>
      <p:sp>
        <p:nvSpPr>
          <p:cNvPr id="137" name="Google Shape;137;p13"/>
          <p:cNvSpPr/>
          <p:nvPr/>
        </p:nvSpPr>
        <p:spPr>
          <a:xfrm>
            <a:off x="3593593" y="4412556"/>
            <a:ext cx="1475232" cy="1420792"/>
          </a:xfrm>
          <a:prstGeom prst="flowChartConnector">
            <a:avLst/>
          </a:prstGeom>
          <a:solidFill>
            <a:schemeClr val="accent1"/>
          </a:solidFill>
          <a:ln w="25400" cap="flat" cmpd="sng">
            <a:solidFill>
              <a:srgbClr val="0046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1" i="0" u="none" strike="noStrike" cap="none">
                <a:solidFill>
                  <a:schemeClr val="lt1"/>
                </a:solidFill>
                <a:latin typeface="Arial"/>
                <a:ea typeface="Arial"/>
                <a:cs typeface="Arial"/>
                <a:sym typeface="Arial"/>
              </a:rPr>
              <a:t>Senegal</a:t>
            </a:r>
            <a:r>
              <a:rPr lang="en-GB" sz="1400" b="0" i="0" u="none" strike="noStrike" cap="none">
                <a:solidFill>
                  <a:schemeClr val="lt1"/>
                </a:solidFill>
                <a:latin typeface="Arial"/>
                <a:ea typeface="Arial"/>
                <a:cs typeface="Arial"/>
                <a:sym typeface="Arial"/>
              </a:rPr>
              <a:t> National Virtual Space</a:t>
            </a:r>
            <a:endParaRPr sz="1400" b="0" i="0" u="none" strike="noStrike" cap="none">
              <a:solidFill>
                <a:schemeClr val="lt1"/>
              </a:solidFill>
              <a:latin typeface="Arial"/>
              <a:ea typeface="Arial"/>
              <a:cs typeface="Arial"/>
              <a:sym typeface="Arial"/>
            </a:endParaRPr>
          </a:p>
        </p:txBody>
      </p:sp>
      <p:sp>
        <p:nvSpPr>
          <p:cNvPr id="138" name="Google Shape;138;p13"/>
          <p:cNvSpPr/>
          <p:nvPr/>
        </p:nvSpPr>
        <p:spPr>
          <a:xfrm>
            <a:off x="1517904" y="2991764"/>
            <a:ext cx="1475232" cy="1420792"/>
          </a:xfrm>
          <a:prstGeom prst="flowChartConnector">
            <a:avLst/>
          </a:prstGeom>
          <a:solidFill>
            <a:schemeClr val="accent1"/>
          </a:solidFill>
          <a:ln w="25400" cap="flat" cmpd="sng">
            <a:solidFill>
              <a:srgbClr val="0046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1" i="0" u="none" strike="noStrike" cap="none">
                <a:solidFill>
                  <a:schemeClr val="lt1"/>
                </a:solidFill>
                <a:latin typeface="Arial"/>
                <a:ea typeface="Arial"/>
                <a:cs typeface="Arial"/>
                <a:sym typeface="Arial"/>
              </a:rPr>
              <a:t>Namibia</a:t>
            </a:r>
            <a:r>
              <a:rPr lang="en-GB" sz="1400" b="0" i="0" u="none" strike="noStrike" cap="none">
                <a:solidFill>
                  <a:schemeClr val="lt1"/>
                </a:solidFill>
                <a:latin typeface="Arial"/>
                <a:ea typeface="Arial"/>
                <a:cs typeface="Arial"/>
                <a:sym typeface="Arial"/>
              </a:rPr>
              <a:t> National Virtual Space</a:t>
            </a:r>
            <a:endParaRPr sz="1400" b="0" i="0" u="none" strike="noStrike" cap="none">
              <a:solidFill>
                <a:schemeClr val="lt1"/>
              </a:solidFill>
              <a:latin typeface="Arial"/>
              <a:ea typeface="Arial"/>
              <a:cs typeface="Arial"/>
              <a:sym typeface="Arial"/>
            </a:endParaRPr>
          </a:p>
        </p:txBody>
      </p:sp>
      <p:cxnSp>
        <p:nvCxnSpPr>
          <p:cNvPr id="139" name="Google Shape;139;p13"/>
          <p:cNvCxnSpPr/>
          <p:nvPr/>
        </p:nvCxnSpPr>
        <p:spPr>
          <a:xfrm flipH="1">
            <a:off x="7013529" y="1648609"/>
            <a:ext cx="1654985" cy="197597"/>
          </a:xfrm>
          <a:prstGeom prst="straightConnector1">
            <a:avLst/>
          </a:prstGeom>
          <a:noFill/>
          <a:ln w="9525" cap="flat" cmpd="sng">
            <a:solidFill>
              <a:srgbClr val="00A640"/>
            </a:solidFill>
            <a:prstDash val="solid"/>
            <a:round/>
            <a:headEnd type="none" w="sm" len="sm"/>
            <a:tailEnd type="triangle" w="med" len="med"/>
          </a:ln>
        </p:spPr>
      </p:cxnSp>
      <p:cxnSp>
        <p:nvCxnSpPr>
          <p:cNvPr id="140" name="Google Shape;140;p13"/>
          <p:cNvCxnSpPr>
            <a:stCxn id="134" idx="6"/>
          </p:cNvCxnSpPr>
          <p:nvPr/>
        </p:nvCxnSpPr>
        <p:spPr>
          <a:xfrm>
            <a:off x="2993136" y="1648609"/>
            <a:ext cx="1077300" cy="223200"/>
          </a:xfrm>
          <a:prstGeom prst="straightConnector1">
            <a:avLst/>
          </a:prstGeom>
          <a:noFill/>
          <a:ln w="9525" cap="flat" cmpd="sng">
            <a:solidFill>
              <a:srgbClr val="00A640"/>
            </a:solidFill>
            <a:prstDash val="solid"/>
            <a:round/>
            <a:headEnd type="none" w="sm" len="sm"/>
            <a:tailEnd type="triangle" w="med" len="med"/>
          </a:ln>
        </p:spPr>
      </p:cxnSp>
      <p:sp>
        <p:nvSpPr>
          <p:cNvPr id="141" name="Google Shape;141;p13"/>
          <p:cNvSpPr/>
          <p:nvPr/>
        </p:nvSpPr>
        <p:spPr>
          <a:xfrm>
            <a:off x="6275913" y="4412556"/>
            <a:ext cx="1475232" cy="1420792"/>
          </a:xfrm>
          <a:prstGeom prst="flowChartConnector">
            <a:avLst/>
          </a:prstGeom>
          <a:solidFill>
            <a:schemeClr val="accent2"/>
          </a:solidFill>
          <a:ln w="25400" cap="flat" cmpd="sng">
            <a:solidFill>
              <a:srgbClr val="0D11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1" i="0" u="none" strike="noStrike" cap="none">
                <a:solidFill>
                  <a:schemeClr val="lt1"/>
                </a:solidFill>
                <a:latin typeface="Arial"/>
                <a:ea typeface="Arial"/>
                <a:cs typeface="Arial"/>
                <a:sym typeface="Arial"/>
              </a:rPr>
              <a:t>…</a:t>
            </a:r>
            <a:r>
              <a:rPr lang="en-GB" sz="1400" b="0" i="0" u="none" strike="noStrike" cap="none">
                <a:solidFill>
                  <a:schemeClr val="lt1"/>
                </a:solidFill>
                <a:latin typeface="Arial"/>
                <a:ea typeface="Arial"/>
                <a:cs typeface="Arial"/>
                <a:sym typeface="Arial"/>
              </a:rPr>
              <a:t> National Virtual Space</a:t>
            </a:r>
            <a:endParaRPr sz="1400" b="0" i="0" u="none" strike="noStrike" cap="none">
              <a:solidFill>
                <a:schemeClr val="lt1"/>
              </a:solidFill>
              <a:latin typeface="Arial"/>
              <a:ea typeface="Arial"/>
              <a:cs typeface="Arial"/>
              <a:sym typeface="Arial"/>
            </a:endParaRPr>
          </a:p>
        </p:txBody>
      </p:sp>
      <p:cxnSp>
        <p:nvCxnSpPr>
          <p:cNvPr id="142" name="Google Shape;142;p13"/>
          <p:cNvCxnSpPr>
            <a:stCxn id="135" idx="2"/>
          </p:cNvCxnSpPr>
          <p:nvPr/>
        </p:nvCxnSpPr>
        <p:spPr>
          <a:xfrm rot="10800000">
            <a:off x="7013389" y="3027949"/>
            <a:ext cx="1386900" cy="639600"/>
          </a:xfrm>
          <a:prstGeom prst="straightConnector1">
            <a:avLst/>
          </a:prstGeom>
          <a:noFill/>
          <a:ln w="9525" cap="flat" cmpd="sng">
            <a:solidFill>
              <a:srgbClr val="00A640"/>
            </a:solidFill>
            <a:prstDash val="solid"/>
            <a:round/>
            <a:headEnd type="none" w="sm" len="sm"/>
            <a:tailEnd type="triangle" w="med" len="med"/>
          </a:ln>
        </p:spPr>
      </p:cxnSp>
      <p:cxnSp>
        <p:nvCxnSpPr>
          <p:cNvPr id="143" name="Google Shape;143;p13"/>
          <p:cNvCxnSpPr>
            <a:stCxn id="138" idx="6"/>
          </p:cNvCxnSpPr>
          <p:nvPr/>
        </p:nvCxnSpPr>
        <p:spPr>
          <a:xfrm rot="10800000" flipH="1">
            <a:off x="2993136" y="3027760"/>
            <a:ext cx="1237500" cy="674400"/>
          </a:xfrm>
          <a:prstGeom prst="straightConnector1">
            <a:avLst/>
          </a:prstGeom>
          <a:noFill/>
          <a:ln w="9525" cap="flat" cmpd="sng">
            <a:solidFill>
              <a:srgbClr val="00A640"/>
            </a:solidFill>
            <a:prstDash val="solid"/>
            <a:round/>
            <a:headEnd type="none" w="sm" len="sm"/>
            <a:tailEnd type="triangle" w="med" len="med"/>
          </a:ln>
        </p:spPr>
      </p:cxnSp>
      <p:cxnSp>
        <p:nvCxnSpPr>
          <p:cNvPr id="144" name="Google Shape;144;p13"/>
          <p:cNvCxnSpPr>
            <a:stCxn id="137" idx="0"/>
          </p:cNvCxnSpPr>
          <p:nvPr/>
        </p:nvCxnSpPr>
        <p:spPr>
          <a:xfrm rot="10800000" flipH="1">
            <a:off x="4331209" y="3702156"/>
            <a:ext cx="618600" cy="710400"/>
          </a:xfrm>
          <a:prstGeom prst="straightConnector1">
            <a:avLst/>
          </a:prstGeom>
          <a:noFill/>
          <a:ln w="9525" cap="flat" cmpd="sng">
            <a:solidFill>
              <a:srgbClr val="00A640"/>
            </a:solidFill>
            <a:prstDash val="solid"/>
            <a:round/>
            <a:headEnd type="none" w="sm" len="sm"/>
            <a:tailEnd type="triangle" w="med" len="med"/>
          </a:ln>
        </p:spPr>
      </p:cxnSp>
      <p:cxnSp>
        <p:nvCxnSpPr>
          <p:cNvPr id="145" name="Google Shape;145;p13"/>
          <p:cNvCxnSpPr>
            <a:stCxn id="141" idx="0"/>
          </p:cNvCxnSpPr>
          <p:nvPr/>
        </p:nvCxnSpPr>
        <p:spPr>
          <a:xfrm rot="10800000">
            <a:off x="6254529" y="3702156"/>
            <a:ext cx="759000" cy="710400"/>
          </a:xfrm>
          <a:prstGeom prst="straightConnector1">
            <a:avLst/>
          </a:prstGeom>
          <a:noFill/>
          <a:ln w="9525" cap="flat" cmpd="sng">
            <a:solidFill>
              <a:srgbClr val="00A640"/>
            </a:solidFill>
            <a:prstDash val="solid"/>
            <a:round/>
            <a:headEnd type="none" w="sm" len="sm"/>
            <a:tailEnd type="triangle" w="med" len="med"/>
          </a:ln>
        </p:spPr>
      </p:cxnSp>
      <p:sp>
        <p:nvSpPr>
          <p:cNvPr id="146" name="Google Shape;146;p13"/>
          <p:cNvSpPr/>
          <p:nvPr/>
        </p:nvSpPr>
        <p:spPr>
          <a:xfrm>
            <a:off x="359999" y="5023104"/>
            <a:ext cx="2419777" cy="1072896"/>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1" i="0" u="none" strike="noStrike" cap="none">
                <a:solidFill>
                  <a:schemeClr val="dk1"/>
                </a:solidFill>
                <a:latin typeface="Arial"/>
                <a:ea typeface="Arial"/>
                <a:cs typeface="Arial"/>
                <a:sym typeface="Arial"/>
              </a:rPr>
              <a:t>Public Users:</a:t>
            </a:r>
            <a:br>
              <a:rPr lang="en-GB" sz="1400" b="0" i="0" u="none" strike="noStrike" cap="none">
                <a:solidFill>
                  <a:schemeClr val="dk1"/>
                </a:solidFill>
                <a:latin typeface="Arial"/>
                <a:ea typeface="Arial"/>
                <a:cs typeface="Arial"/>
                <a:sym typeface="Arial"/>
              </a:rPr>
            </a:br>
            <a:r>
              <a:rPr lang="en-GB" sz="1400" b="0" i="0" u="none" strike="noStrike" cap="none">
                <a:solidFill>
                  <a:schemeClr val="dk1"/>
                </a:solidFill>
                <a:latin typeface="Arial"/>
                <a:ea typeface="Arial"/>
                <a:cs typeface="Arial"/>
                <a:sym typeface="Arial"/>
              </a:rPr>
              <a:t>Students, jobseekers, parents</a:t>
            </a:r>
            <a:endParaRPr sz="1400" b="0" i="0" u="none" strike="noStrike" cap="none">
              <a:solidFill>
                <a:schemeClr val="dk1"/>
              </a:solidFill>
              <a:latin typeface="Arial"/>
              <a:ea typeface="Arial"/>
              <a:cs typeface="Arial"/>
              <a:sym typeface="Arial"/>
            </a:endParaRPr>
          </a:p>
        </p:txBody>
      </p:sp>
      <p:sp>
        <p:nvSpPr>
          <p:cNvPr id="147" name="Google Shape;147;p13"/>
          <p:cNvSpPr/>
          <p:nvPr/>
        </p:nvSpPr>
        <p:spPr>
          <a:xfrm>
            <a:off x="8958233" y="5023104"/>
            <a:ext cx="2419777" cy="1072896"/>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1" i="0" u="none" strike="noStrike" cap="none">
                <a:solidFill>
                  <a:schemeClr val="dk1"/>
                </a:solidFill>
                <a:latin typeface="Arial"/>
                <a:ea typeface="Arial"/>
                <a:cs typeface="Arial"/>
                <a:sym typeface="Arial"/>
              </a:rPr>
              <a:t>Institutional Users:</a:t>
            </a:r>
            <a:endParaRPr/>
          </a:p>
          <a:p>
            <a:pPr marL="0" marR="0" lvl="0" indent="0" algn="ctr" rtl="0">
              <a:lnSpc>
                <a:spcPct val="100000"/>
              </a:lnSpc>
              <a:spcBef>
                <a:spcPts val="0"/>
              </a:spcBef>
              <a:spcAft>
                <a:spcPts val="0"/>
              </a:spcAft>
              <a:buNone/>
            </a:pPr>
            <a:r>
              <a:rPr lang="en-GB" sz="1400" b="0" i="0" u="none" strike="noStrike" cap="none">
                <a:solidFill>
                  <a:schemeClr val="dk1"/>
                </a:solidFill>
                <a:latin typeface="Arial"/>
                <a:ea typeface="Arial"/>
                <a:cs typeface="Arial"/>
                <a:sym typeface="Arial"/>
              </a:rPr>
              <a:t>Ministries, QA bodies, employers, education providers</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4"/>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7</a:t>
            </a:fld>
            <a:endParaRPr/>
          </a:p>
        </p:txBody>
      </p:sp>
      <p:pic>
        <p:nvPicPr>
          <p:cNvPr id="154" name="Google Shape;154;p14" descr="A diagram of a software system&#10;&#10;Description automatically generated"/>
          <p:cNvPicPr preferRelativeResize="0"/>
          <p:nvPr/>
        </p:nvPicPr>
        <p:blipFill rotWithShape="1">
          <a:blip r:embed="rId3">
            <a:alphaModFix/>
          </a:blip>
          <a:srcRect/>
          <a:stretch/>
        </p:blipFill>
        <p:spPr>
          <a:xfrm>
            <a:off x="1655776" y="615429"/>
            <a:ext cx="8620125" cy="5467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5"/>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800"/>
              <a:buNone/>
            </a:pPr>
            <a:endParaRPr/>
          </a:p>
        </p:txBody>
      </p:sp>
      <p:sp>
        <p:nvSpPr>
          <p:cNvPr id="161" name="Google Shape;161;p15"/>
          <p:cNvSpPr txBox="1">
            <a:spLocks noGrp="1"/>
          </p:cNvSpPr>
          <p:nvPr>
            <p:ph type="body" idx="1"/>
          </p:nvPr>
        </p:nvSpPr>
        <p:spPr>
          <a:xfrm>
            <a:off x="352486" y="2136290"/>
            <a:ext cx="11475317" cy="3939749"/>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endParaRPr/>
          </a:p>
        </p:txBody>
      </p:sp>
      <p:sp>
        <p:nvSpPr>
          <p:cNvPr id="162" name="Google Shape;162;p15"/>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8</a:t>
            </a:fld>
            <a:endParaRPr/>
          </a:p>
        </p:txBody>
      </p:sp>
      <p:pic>
        <p:nvPicPr>
          <p:cNvPr id="163" name="Google Shape;163;p15"/>
          <p:cNvPicPr preferRelativeResize="0"/>
          <p:nvPr/>
        </p:nvPicPr>
        <p:blipFill rotWithShape="1">
          <a:blip r:embed="rId3">
            <a:alphaModFix/>
          </a:blip>
          <a:srcRect/>
          <a:stretch/>
        </p:blipFill>
        <p:spPr>
          <a:xfrm>
            <a:off x="0" y="0"/>
            <a:ext cx="12245870" cy="635725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6"/>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800"/>
              <a:buNone/>
            </a:pPr>
            <a:r>
              <a:rPr lang="en-GB"/>
              <a:t>QCP Core functionality</a:t>
            </a:r>
            <a:endParaRPr/>
          </a:p>
        </p:txBody>
      </p:sp>
      <p:sp>
        <p:nvSpPr>
          <p:cNvPr id="170" name="Google Shape;170;p16"/>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9</a:t>
            </a:fld>
            <a:endParaRPr/>
          </a:p>
        </p:txBody>
      </p:sp>
      <p:sp>
        <p:nvSpPr>
          <p:cNvPr id="171" name="Google Shape;171;p16"/>
          <p:cNvSpPr/>
          <p:nvPr/>
        </p:nvSpPr>
        <p:spPr>
          <a:xfrm>
            <a:off x="1243584" y="2231136"/>
            <a:ext cx="3755136" cy="1197864"/>
          </a:xfrm>
          <a:prstGeom prst="roundRect">
            <a:avLst>
              <a:gd name="adj" fmla="val 16667"/>
            </a:avLst>
          </a:prstGeom>
          <a:solidFill>
            <a:schemeClr val="accent1"/>
          </a:solidFill>
          <a:ln w="25400" cap="flat" cmpd="sng">
            <a:solidFill>
              <a:srgbClr val="0046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0" i="0" u="none" strike="noStrike" cap="none">
                <a:solidFill>
                  <a:schemeClr val="lt1"/>
                </a:solidFill>
                <a:latin typeface="Arial"/>
                <a:ea typeface="Arial"/>
                <a:cs typeface="Arial"/>
                <a:sym typeface="Arial"/>
              </a:rPr>
              <a:t>Registration &amp; Management of Data</a:t>
            </a:r>
            <a:endParaRPr sz="2000" b="0" i="0" u="none" strike="noStrike" cap="none">
              <a:solidFill>
                <a:schemeClr val="lt1"/>
              </a:solidFill>
              <a:latin typeface="Arial"/>
              <a:ea typeface="Arial"/>
              <a:cs typeface="Arial"/>
              <a:sym typeface="Arial"/>
            </a:endParaRPr>
          </a:p>
        </p:txBody>
      </p:sp>
      <p:sp>
        <p:nvSpPr>
          <p:cNvPr id="172" name="Google Shape;172;p16"/>
          <p:cNvSpPr/>
          <p:nvPr/>
        </p:nvSpPr>
        <p:spPr>
          <a:xfrm>
            <a:off x="6626352" y="2231136"/>
            <a:ext cx="3755136" cy="1197864"/>
          </a:xfrm>
          <a:prstGeom prst="roundRect">
            <a:avLst>
              <a:gd name="adj" fmla="val 16667"/>
            </a:avLst>
          </a:prstGeom>
          <a:solidFill>
            <a:schemeClr val="accent1"/>
          </a:solidFill>
          <a:ln w="25400" cap="flat" cmpd="sng">
            <a:solidFill>
              <a:srgbClr val="0046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0" i="0" u="none" strike="noStrike" cap="none">
                <a:solidFill>
                  <a:schemeClr val="lt1"/>
                </a:solidFill>
                <a:latin typeface="Arial"/>
                <a:ea typeface="Arial"/>
                <a:cs typeface="Arial"/>
                <a:sym typeface="Arial"/>
              </a:rPr>
              <a:t>Linking to QFs and QA processes</a:t>
            </a:r>
            <a:endParaRPr sz="2000" b="0" i="0" u="none" strike="noStrike" cap="none">
              <a:solidFill>
                <a:schemeClr val="lt1"/>
              </a:solidFill>
              <a:latin typeface="Arial"/>
              <a:ea typeface="Arial"/>
              <a:cs typeface="Arial"/>
              <a:sym typeface="Arial"/>
            </a:endParaRPr>
          </a:p>
        </p:txBody>
      </p:sp>
      <p:sp>
        <p:nvSpPr>
          <p:cNvPr id="173" name="Google Shape;173;p16"/>
          <p:cNvSpPr/>
          <p:nvPr/>
        </p:nvSpPr>
        <p:spPr>
          <a:xfrm>
            <a:off x="1243584" y="4318077"/>
            <a:ext cx="3755136" cy="1197864"/>
          </a:xfrm>
          <a:prstGeom prst="roundRect">
            <a:avLst>
              <a:gd name="adj" fmla="val 16667"/>
            </a:avLst>
          </a:prstGeom>
          <a:solidFill>
            <a:schemeClr val="accent1"/>
          </a:solidFill>
          <a:ln w="25400" cap="flat" cmpd="sng">
            <a:solidFill>
              <a:srgbClr val="0046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0" i="0" u="none" strike="noStrike" cap="none">
                <a:solidFill>
                  <a:schemeClr val="lt1"/>
                </a:solidFill>
                <a:latin typeface="Arial"/>
                <a:ea typeface="Arial"/>
                <a:cs typeface="Arial"/>
                <a:sym typeface="Arial"/>
              </a:rPr>
              <a:t>Public Discovery, Search and Comparison</a:t>
            </a:r>
            <a:endParaRPr sz="2000" b="0" i="0" u="none" strike="noStrike" cap="none">
              <a:solidFill>
                <a:schemeClr val="lt1"/>
              </a:solidFill>
              <a:latin typeface="Arial"/>
              <a:ea typeface="Arial"/>
              <a:cs typeface="Arial"/>
              <a:sym typeface="Arial"/>
            </a:endParaRPr>
          </a:p>
        </p:txBody>
      </p:sp>
      <p:sp>
        <p:nvSpPr>
          <p:cNvPr id="174" name="Google Shape;174;p16"/>
          <p:cNvSpPr/>
          <p:nvPr/>
        </p:nvSpPr>
        <p:spPr>
          <a:xfrm>
            <a:off x="6626352" y="4318077"/>
            <a:ext cx="3755136" cy="1197864"/>
          </a:xfrm>
          <a:prstGeom prst="roundRect">
            <a:avLst>
              <a:gd name="adj" fmla="val 16667"/>
            </a:avLst>
          </a:prstGeom>
          <a:solidFill>
            <a:schemeClr val="accent1"/>
          </a:solidFill>
          <a:ln w="25400" cap="flat" cmpd="sng">
            <a:solidFill>
              <a:srgbClr val="0046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0" i="0" u="none" strike="noStrike" cap="none">
                <a:solidFill>
                  <a:schemeClr val="lt1"/>
                </a:solidFill>
                <a:latin typeface="Arial"/>
                <a:ea typeface="Arial"/>
                <a:cs typeface="Arial"/>
                <a:sym typeface="Arial"/>
              </a:rPr>
              <a:t>Interoperability &amp; Recognition</a:t>
            </a:r>
            <a:endParaRPr sz="20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ACQF Powerpoint Template">
  <a:themeElements>
    <a:clrScheme name="ACQF Brand Colours">
      <a:dk1>
        <a:srgbClr val="24282A"/>
      </a:dk1>
      <a:lt1>
        <a:srgbClr val="FFFFFF"/>
      </a:lt1>
      <a:dk2>
        <a:srgbClr val="24282A"/>
      </a:dk2>
      <a:lt2>
        <a:srgbClr val="E7E6E6"/>
      </a:lt2>
      <a:accent1>
        <a:srgbClr val="00A643"/>
      </a:accent1>
      <a:accent2>
        <a:srgbClr val="202A44"/>
      </a:accent2>
      <a:accent3>
        <a:srgbClr val="CEB37E"/>
      </a:accent3>
      <a:accent4>
        <a:srgbClr val="971B2F"/>
      </a:accent4>
      <a:accent5>
        <a:srgbClr val="D3FFE5"/>
      </a:accent5>
      <a:accent6>
        <a:srgbClr val="DCE2EF"/>
      </a:accent6>
      <a:hlink>
        <a:srgbClr val="00A642"/>
      </a:hlink>
      <a:folHlink>
        <a:srgbClr val="003E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5ef24fd-2dda-45b0-83fd-a9e6f5cd7406">
      <Terms xmlns="http://schemas.microsoft.com/office/infopath/2007/PartnerControls"/>
    </lcf76f155ced4ddcb4097134ff3c332f>
    <TaxCatchAll xmlns="9cf1f23c-94c0-4dcc-a7fa-999e323c924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2203B17F16D040A1E444A021DFF119" ma:contentTypeVersion="13" ma:contentTypeDescription="Create a new document." ma:contentTypeScope="" ma:versionID="a4477b7aaefebf49d9f3fa8c19f258ff">
  <xsd:schema xmlns:xsd="http://www.w3.org/2001/XMLSchema" xmlns:xs="http://www.w3.org/2001/XMLSchema" xmlns:p="http://schemas.microsoft.com/office/2006/metadata/properties" xmlns:ns2="05ef24fd-2dda-45b0-83fd-a9e6f5cd7406" xmlns:ns3="9cf1f23c-94c0-4dcc-a7fa-999e323c9245" targetNamespace="http://schemas.microsoft.com/office/2006/metadata/properties" ma:root="true" ma:fieldsID="b45f155593f15e42cc3a772c45272010" ns2:_="" ns3:_="">
    <xsd:import namespace="05ef24fd-2dda-45b0-83fd-a9e6f5cd7406"/>
    <xsd:import namespace="9cf1f23c-94c0-4dcc-a7fa-999e323c924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ef24fd-2dda-45b0-83fd-a9e6f5cd7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f1f23c-94c0-4dcc-a7fa-999e323c924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c3438c5-9aa0-4ee5-85a2-9e811049bc4c}" ma:internalName="TaxCatchAll" ma:showField="CatchAllData" ma:web="9cf1f23c-94c0-4dcc-a7fa-999e323c92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8F5659-3F8C-4C46-B057-35C663E51CD6}">
  <ds:schemaRefs>
    <ds:schemaRef ds:uri="http://schemas.microsoft.com/office/2006/metadata/properties"/>
    <ds:schemaRef ds:uri="http://schemas.microsoft.com/office/infopath/2007/PartnerControls"/>
    <ds:schemaRef ds:uri="05ef24fd-2dda-45b0-83fd-a9e6f5cd7406"/>
    <ds:schemaRef ds:uri="9cf1f23c-94c0-4dcc-a7fa-999e323c9245"/>
  </ds:schemaRefs>
</ds:datastoreItem>
</file>

<file path=customXml/itemProps2.xml><?xml version="1.0" encoding="utf-8"?>
<ds:datastoreItem xmlns:ds="http://schemas.openxmlformats.org/officeDocument/2006/customXml" ds:itemID="{81E92811-BDC9-4D69-8F77-72FD278587E6}">
  <ds:schemaRefs>
    <ds:schemaRef ds:uri="http://schemas.microsoft.com/sharepoint/v3/contenttype/forms"/>
  </ds:schemaRefs>
</ds:datastoreItem>
</file>

<file path=customXml/itemProps3.xml><?xml version="1.0" encoding="utf-8"?>
<ds:datastoreItem xmlns:ds="http://schemas.openxmlformats.org/officeDocument/2006/customXml" ds:itemID="{DEF47CDE-766A-4B0F-A4BF-6CF9123D1A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ef24fd-2dda-45b0-83fd-a9e6f5cd7406"/>
    <ds:schemaRef ds:uri="9cf1f23c-94c0-4dcc-a7fa-999e323c9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21</Slides>
  <Notes>21</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ACQF Powerpoint Template</vt:lpstr>
      <vt:lpstr>PowerPoint Presentation</vt:lpstr>
      <vt:lpstr>PowerPoint Presentation</vt:lpstr>
      <vt:lpstr>Policy Challenge</vt:lpstr>
      <vt:lpstr>PowerPoint Presentation</vt:lpstr>
      <vt:lpstr>The QCP: An Interoperable, Open Data Platform by Design</vt:lpstr>
      <vt:lpstr>PowerPoint Presentation</vt:lpstr>
      <vt:lpstr>PowerPoint Presentation</vt:lpstr>
      <vt:lpstr>PowerPoint Presentation</vt:lpstr>
      <vt:lpstr>QCP Core functionality</vt:lpstr>
      <vt:lpstr>PowerPoint Presentation</vt:lpstr>
      <vt:lpstr>PowerPoint Presentation</vt:lpstr>
      <vt:lpstr>PowerPoint Presentation</vt:lpstr>
      <vt:lpstr>PowerPoint Presentation</vt:lpstr>
      <vt:lpstr>From vision to implementation</vt:lpstr>
      <vt:lpstr>QCP Development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Andrea Bateman</dc:creator>
  <cp:revision>2</cp:revision>
  <dcterms:created xsi:type="dcterms:W3CDTF">2022-04-01T01:06:26Z</dcterms:created>
  <dcterms:modified xsi:type="dcterms:W3CDTF">2025-07-30T16:26:04Z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1.11.0.5407</vt:lpwstr>
  </property>
  <property fmtid="{D5CDD505-2E9C-101B-9397-08002B2CF9AE}" pid="3" name="ContentTypeId">
    <vt:lpwstr>0x0101009B2203B17F16D040A1E444A021DFF119</vt:lpwstr>
  </property>
  <property fmtid="{D5CDD505-2E9C-101B-9397-08002B2CF9AE}" pid="4" name="MediaServiceImageTags">
    <vt:lpwstr/>
  </property>
</Properties>
</file>