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308" r:id="rId7"/>
    <p:sldId id="309" r:id="rId8"/>
    <p:sldId id="310" r:id="rId9"/>
    <p:sldId id="311" r:id="rId10"/>
    <p:sldId id="312" r:id="rId11"/>
    <p:sldId id="313" r:id="rId12"/>
  </p:sldIdLst>
  <p:sldSz cx="12192000" cy="6858000"/>
  <p:notesSz cx="6858000" cy="9144000"/>
  <p:embeddedFontLst>
    <p:embeddedFont>
      <p:font typeface="Nunito Sans" pitchFamily="2" charset="0"/>
      <p:regular r:id="rId14"/>
      <p:bold r:id="rId15"/>
      <p:italic r:id="rId16"/>
      <p:boldItalic r:id="rId17"/>
    </p:embeddedFont>
    <p:embeddedFont>
      <p:font typeface="Nunito Sans Black" pitchFamily="2" charset="0"/>
      <p:bold r:id="rId18"/>
      <p:boldItalic r:id="rId19"/>
    </p:embeddedFont>
    <p:embeddedFont>
      <p:font typeface="Nunito Sans ExtraBold" pitchFamily="2" charset="0"/>
      <p:bold r:id="rId20"/>
      <p:boldItalic r:id="rId21"/>
    </p:embeddedFont>
    <p:embeddedFont>
      <p:font typeface="Nunito Sans Light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hjUvK3FByLk1Y84p32/2+d5SHG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0DBF6-5478-4914-BC24-FE679C316E8D}" v="3" dt="2025-07-31T10:11:16.991"/>
  </p1510:revLst>
</p1510:revInfo>
</file>

<file path=ppt/tableStyles.xml><?xml version="1.0" encoding="utf-8"?>
<a:tblStyleLst xmlns:a="http://schemas.openxmlformats.org/drawingml/2006/main" def="{60CAF4ED-465D-41C3-ADEB-E081595935D9}">
  <a:tblStyle styleId="{60CAF4ED-465D-41C3-ADEB-E081595935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912" autoAdjust="0"/>
  </p:normalViewPr>
  <p:slideViewPr>
    <p:cSldViewPr snapToGrid="0">
      <p:cViewPr varScale="1">
        <p:scale>
          <a:sx n="56" d="100"/>
          <a:sy n="56" d="100"/>
        </p:scale>
        <p:origin x="10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70" Type="http://customschemas.google.com/relationships/presentationmetadata" Target="metadata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ya Lyne (ETF)" userId="254d19ee-a2a4-46f8-97d7-ce61c0481289" providerId="ADAL" clId="{CCA0DBF6-5478-4914-BC24-FE679C316E8D}"/>
    <pc:docChg chg="custSel modSld">
      <pc:chgData name="Amaya Lyne (ETF)" userId="254d19ee-a2a4-46f8-97d7-ce61c0481289" providerId="ADAL" clId="{CCA0DBF6-5478-4914-BC24-FE679C316E8D}" dt="2025-07-31T10:11:18.461" v="85" actId="20577"/>
      <pc:docMkLst>
        <pc:docMk/>
      </pc:docMkLst>
      <pc:sldChg chg="modSp mod modNotesTx">
        <pc:chgData name="Amaya Lyne (ETF)" userId="254d19ee-a2a4-46f8-97d7-ce61c0481289" providerId="ADAL" clId="{CCA0DBF6-5478-4914-BC24-FE679C316E8D}" dt="2025-07-31T10:04:51.617" v="7" actId="20577"/>
        <pc:sldMkLst>
          <pc:docMk/>
          <pc:sldMk cId="0" sldId="256"/>
        </pc:sldMkLst>
        <pc:spChg chg="mod">
          <ac:chgData name="Amaya Lyne (ETF)" userId="254d19ee-a2a4-46f8-97d7-ce61c0481289" providerId="ADAL" clId="{CCA0DBF6-5478-4914-BC24-FE679C316E8D}" dt="2025-07-31T10:04:37.528" v="4" actId="20577"/>
          <ac:spMkLst>
            <pc:docMk/>
            <pc:sldMk cId="0" sldId="256"/>
            <ac:spMk id="92" creationId="{00000000-0000-0000-0000-000000000000}"/>
          </ac:spMkLst>
        </pc:spChg>
      </pc:sldChg>
      <pc:sldChg chg="modSp mod">
        <pc:chgData name="Amaya Lyne (ETF)" userId="254d19ee-a2a4-46f8-97d7-ce61c0481289" providerId="ADAL" clId="{CCA0DBF6-5478-4914-BC24-FE679C316E8D}" dt="2025-07-31T10:05:27.365" v="10" actId="20577"/>
        <pc:sldMkLst>
          <pc:docMk/>
          <pc:sldMk cId="495677340" sldId="309"/>
        </pc:sldMkLst>
        <pc:spChg chg="mod">
          <ac:chgData name="Amaya Lyne (ETF)" userId="254d19ee-a2a4-46f8-97d7-ce61c0481289" providerId="ADAL" clId="{CCA0DBF6-5478-4914-BC24-FE679C316E8D}" dt="2025-07-31T10:05:27.365" v="10" actId="20577"/>
          <ac:spMkLst>
            <pc:docMk/>
            <pc:sldMk cId="495677340" sldId="309"/>
            <ac:spMk id="3" creationId="{3C5FD311-0DBD-382A-48C9-54B778F7E984}"/>
          </ac:spMkLst>
        </pc:spChg>
      </pc:sldChg>
      <pc:sldChg chg="modSp mod">
        <pc:chgData name="Amaya Lyne (ETF)" userId="254d19ee-a2a4-46f8-97d7-ce61c0481289" providerId="ADAL" clId="{CCA0DBF6-5478-4914-BC24-FE679C316E8D}" dt="2025-07-31T10:08:45.463" v="36" actId="27636"/>
        <pc:sldMkLst>
          <pc:docMk/>
          <pc:sldMk cId="4098741536" sldId="310"/>
        </pc:sldMkLst>
        <pc:spChg chg="mod">
          <ac:chgData name="Amaya Lyne (ETF)" userId="254d19ee-a2a4-46f8-97d7-ce61c0481289" providerId="ADAL" clId="{CCA0DBF6-5478-4914-BC24-FE679C316E8D}" dt="2025-07-31T10:08:45.463" v="36" actId="27636"/>
          <ac:spMkLst>
            <pc:docMk/>
            <pc:sldMk cId="4098741536" sldId="310"/>
            <ac:spMk id="3" creationId="{EF913484-E88A-8AC4-6A94-7D0908CD080C}"/>
          </ac:spMkLst>
        </pc:spChg>
      </pc:sldChg>
      <pc:sldChg chg="modSp mod">
        <pc:chgData name="Amaya Lyne (ETF)" userId="254d19ee-a2a4-46f8-97d7-ce61c0481289" providerId="ADAL" clId="{CCA0DBF6-5478-4914-BC24-FE679C316E8D}" dt="2025-07-31T10:06:45.447" v="34" actId="20577"/>
        <pc:sldMkLst>
          <pc:docMk/>
          <pc:sldMk cId="3365073146" sldId="311"/>
        </pc:sldMkLst>
        <pc:spChg chg="mod">
          <ac:chgData name="Amaya Lyne (ETF)" userId="254d19ee-a2a4-46f8-97d7-ce61c0481289" providerId="ADAL" clId="{CCA0DBF6-5478-4914-BC24-FE679C316E8D}" dt="2025-07-31T10:06:45.447" v="34" actId="20577"/>
          <ac:spMkLst>
            <pc:docMk/>
            <pc:sldMk cId="3365073146" sldId="311"/>
            <ac:spMk id="3" creationId="{C41F158E-6FF1-9D12-2192-5B0D6B208CAD}"/>
          </ac:spMkLst>
        </pc:spChg>
      </pc:sldChg>
      <pc:sldChg chg="modSp mod">
        <pc:chgData name="Amaya Lyne (ETF)" userId="254d19ee-a2a4-46f8-97d7-ce61c0481289" providerId="ADAL" clId="{CCA0DBF6-5478-4914-BC24-FE679C316E8D}" dt="2025-07-31T10:09:30.331" v="72" actId="20577"/>
        <pc:sldMkLst>
          <pc:docMk/>
          <pc:sldMk cId="3558766492" sldId="312"/>
        </pc:sldMkLst>
        <pc:spChg chg="mod">
          <ac:chgData name="Amaya Lyne (ETF)" userId="254d19ee-a2a4-46f8-97d7-ce61c0481289" providerId="ADAL" clId="{CCA0DBF6-5478-4914-BC24-FE679C316E8D}" dt="2025-07-31T10:09:30.331" v="72" actId="20577"/>
          <ac:spMkLst>
            <pc:docMk/>
            <pc:sldMk cId="3558766492" sldId="312"/>
            <ac:spMk id="3" creationId="{C815612D-BBD0-F7A0-2C72-DD21832CDFBF}"/>
          </ac:spMkLst>
        </pc:spChg>
      </pc:sldChg>
      <pc:sldChg chg="modSp mod">
        <pc:chgData name="Amaya Lyne (ETF)" userId="254d19ee-a2a4-46f8-97d7-ce61c0481289" providerId="ADAL" clId="{CCA0DBF6-5478-4914-BC24-FE679C316E8D}" dt="2025-07-31T10:11:18.461" v="85" actId="20577"/>
        <pc:sldMkLst>
          <pc:docMk/>
          <pc:sldMk cId="2729925158" sldId="313"/>
        </pc:sldMkLst>
        <pc:spChg chg="mod">
          <ac:chgData name="Amaya Lyne (ETF)" userId="254d19ee-a2a4-46f8-97d7-ce61c0481289" providerId="ADAL" clId="{CCA0DBF6-5478-4914-BC24-FE679C316E8D}" dt="2025-07-31T10:04:35.433" v="2" actId="27636"/>
          <ac:spMkLst>
            <pc:docMk/>
            <pc:sldMk cId="2729925158" sldId="313"/>
            <ac:spMk id="2" creationId="{D1B12BDE-7B75-CE89-C338-4CB002AADA0A}"/>
          </ac:spMkLst>
        </pc:spChg>
        <pc:spChg chg="mod">
          <ac:chgData name="Amaya Lyne (ETF)" userId="254d19ee-a2a4-46f8-97d7-ce61c0481289" providerId="ADAL" clId="{CCA0DBF6-5478-4914-BC24-FE679C316E8D}" dt="2025-07-31T10:11:18.461" v="85" actId="20577"/>
          <ac:spMkLst>
            <pc:docMk/>
            <pc:sldMk cId="2729925158" sldId="313"/>
            <ac:spMk id="3" creationId="{21F6676E-590F-651A-17CC-42316D8017C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39BEF-1DE6-4B5F-88FB-69FC8325F8E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D2EF6C3-6366-48C9-AAFF-5EB411106370}">
      <dgm:prSet phldrT="[Text]"/>
      <dgm:spPr/>
      <dgm:t>
        <a:bodyPr/>
        <a:lstStyle/>
        <a:p>
          <a:pPr>
            <a:defRPr b="1"/>
          </a:pPr>
          <a:r>
            <a:t>Phase 1 </a:t>
          </a:r>
        </a:p>
        <a:p>
          <a:r>
            <a:t>Engagement et vision à court terme (jusqu'à la fin de 2025)</a:t>
          </a:r>
          <a:endParaRPr b="0" u="none"/>
        </a:p>
      </dgm:t>
    </dgm:pt>
    <dgm:pt modelId="{10C1B585-A3B3-496F-A882-F35A84218D6D}" type="parTrans" cxnId="{A08000EF-A75A-4812-9C61-F2FBCB5343F4}">
      <dgm:prSet/>
      <dgm:spPr/>
      <dgm:t>
        <a:bodyPr/>
        <a:lstStyle/>
        <a:p>
          <a:endParaRPr/>
        </a:p>
      </dgm:t>
    </dgm:pt>
    <dgm:pt modelId="{7D79B8F7-DB10-4251-AD9C-9197A4C155A9}" type="sibTrans" cxnId="{A08000EF-A75A-4812-9C61-F2FBCB5343F4}">
      <dgm:prSet/>
      <dgm:spPr/>
      <dgm:t>
        <a:bodyPr/>
        <a:lstStyle/>
        <a:p>
          <a:endParaRPr/>
        </a:p>
      </dgm:t>
    </dgm:pt>
    <dgm:pt modelId="{81433C1D-36A5-4F80-8897-7AED2D39B245}">
      <dgm:prSet phldrT="[Text]"/>
      <dgm:spPr/>
      <dgm:t>
        <a:bodyPr/>
        <a:lstStyle/>
        <a:p>
          <a:pPr>
            <a:defRPr b="1"/>
          </a:pPr>
          <a:r>
            <a:t>Phase 2 </a:t>
          </a:r>
        </a:p>
        <a:p>
          <a:r>
            <a:t>Stratégie nationale à moyen terme </a:t>
          </a:r>
        </a:p>
        <a:p>
          <a:r>
            <a:t>(H1 2026)</a:t>
          </a:r>
          <a:endParaRPr b="0" u="none"/>
        </a:p>
      </dgm:t>
    </dgm:pt>
    <dgm:pt modelId="{887B9270-4238-4326-87A3-ADFB1706865B}" type="parTrans" cxnId="{FA29C4C7-BF34-4E6C-BD6A-537BEA0C966D}">
      <dgm:prSet/>
      <dgm:spPr/>
      <dgm:t>
        <a:bodyPr/>
        <a:lstStyle/>
        <a:p>
          <a:endParaRPr/>
        </a:p>
      </dgm:t>
    </dgm:pt>
    <dgm:pt modelId="{015E1CF6-36B2-49AA-B824-8887F1592CD1}" type="sibTrans" cxnId="{FA29C4C7-BF34-4E6C-BD6A-537BEA0C966D}">
      <dgm:prSet/>
      <dgm:spPr/>
      <dgm:t>
        <a:bodyPr/>
        <a:lstStyle/>
        <a:p>
          <a:endParaRPr/>
        </a:p>
      </dgm:t>
    </dgm:pt>
    <dgm:pt modelId="{66F9E889-D29D-4DBF-AD8D-E3AF79C32BB4}">
      <dgm:prSet phldrT="[Text]"/>
      <dgm:spPr/>
      <dgm:t>
        <a:bodyPr/>
        <a:lstStyle/>
        <a:p>
          <a:pPr>
            <a:defRPr b="1"/>
          </a:pPr>
          <a:r>
            <a:t>Phase 3</a:t>
          </a:r>
        </a:p>
        <a:p>
          <a:r>
            <a:t>Vision nationale à long terme &amp; Handover (H2 2026)</a:t>
          </a:r>
          <a:endParaRPr b="0" u="none"/>
        </a:p>
      </dgm:t>
    </dgm:pt>
    <dgm:pt modelId="{1BB0B778-8B3D-43D8-9399-1BFC4F829961}" type="parTrans" cxnId="{CE74312F-E0AE-4807-B4D1-BBEAE02FB0B2}">
      <dgm:prSet/>
      <dgm:spPr/>
      <dgm:t>
        <a:bodyPr/>
        <a:lstStyle/>
        <a:p>
          <a:endParaRPr/>
        </a:p>
      </dgm:t>
    </dgm:pt>
    <dgm:pt modelId="{A5D29330-6175-498C-9665-19FB82433C1E}" type="sibTrans" cxnId="{CE74312F-E0AE-4807-B4D1-BBEAE02FB0B2}">
      <dgm:prSet/>
      <dgm:spPr/>
      <dgm:t>
        <a:bodyPr/>
        <a:lstStyle/>
        <a:p>
          <a:endParaRPr/>
        </a:p>
      </dgm:t>
    </dgm:pt>
    <dgm:pt modelId="{7C9A8B70-3BC8-427D-BFA8-FFF2F44AAB4E}" type="pres">
      <dgm:prSet presAssocID="{78939BEF-1DE6-4B5F-88FB-69FC8325F8EE}" presName="CompostProcess" presStyleCnt="0">
        <dgm:presLayoutVars>
          <dgm:dir/>
          <dgm:resizeHandles val="exact"/>
        </dgm:presLayoutVars>
      </dgm:prSet>
      <dgm:spPr/>
    </dgm:pt>
    <dgm:pt modelId="{69C9CC58-9799-478B-992F-4752FB6EF916}" type="pres">
      <dgm:prSet presAssocID="{78939BEF-1DE6-4B5F-88FB-69FC8325F8EE}" presName="arrow" presStyleLbl="bgShp" presStyleIdx="0" presStyleCnt="1"/>
      <dgm:spPr/>
    </dgm:pt>
    <dgm:pt modelId="{921CE935-FD83-4E12-9108-C12006465C9F}" type="pres">
      <dgm:prSet presAssocID="{78939BEF-1DE6-4B5F-88FB-69FC8325F8EE}" presName="linearProcess" presStyleCnt="0"/>
      <dgm:spPr/>
    </dgm:pt>
    <dgm:pt modelId="{FBA14BDF-41A9-4B3B-A844-44611EC2F5F1}" type="pres">
      <dgm:prSet presAssocID="{BD2EF6C3-6366-48C9-AAFF-5EB411106370}" presName="textNode" presStyleLbl="node1" presStyleIdx="0" presStyleCnt="3">
        <dgm:presLayoutVars>
          <dgm:bulletEnabled val="1"/>
        </dgm:presLayoutVars>
      </dgm:prSet>
      <dgm:spPr/>
    </dgm:pt>
    <dgm:pt modelId="{854B1C62-4C1D-43B3-BB3E-7F99DDA18D58}" type="pres">
      <dgm:prSet presAssocID="{7D79B8F7-DB10-4251-AD9C-9197A4C155A9}" presName="sibTrans" presStyleCnt="0"/>
      <dgm:spPr/>
    </dgm:pt>
    <dgm:pt modelId="{3F7BA77C-6526-444E-9A42-8C87AA78AB4B}" type="pres">
      <dgm:prSet presAssocID="{81433C1D-36A5-4F80-8897-7AED2D39B245}" presName="textNode" presStyleLbl="node1" presStyleIdx="1" presStyleCnt="3">
        <dgm:presLayoutVars>
          <dgm:bulletEnabled val="1"/>
        </dgm:presLayoutVars>
      </dgm:prSet>
      <dgm:spPr/>
    </dgm:pt>
    <dgm:pt modelId="{23494A69-B15B-4057-B1C6-7F1C9404BD94}" type="pres">
      <dgm:prSet presAssocID="{015E1CF6-36B2-49AA-B824-8887F1592CD1}" presName="sibTrans" presStyleCnt="0"/>
      <dgm:spPr/>
    </dgm:pt>
    <dgm:pt modelId="{D903AFCD-2551-4D9A-A64A-2A9783306B9D}" type="pres">
      <dgm:prSet presAssocID="{66F9E889-D29D-4DBF-AD8D-E3AF79C32BB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A32E22A-B3A9-4C40-A82F-4C21A301D36D}" type="presOf" srcId="{78939BEF-1DE6-4B5F-88FB-69FC8325F8EE}" destId="{7C9A8B70-3BC8-427D-BFA8-FFF2F44AAB4E}" srcOrd="0" destOrd="0" presId="urn:microsoft.com/office/officeart/2005/8/layout/hProcess9"/>
    <dgm:cxn modelId="{CE74312F-E0AE-4807-B4D1-BBEAE02FB0B2}" srcId="{78939BEF-1DE6-4B5F-88FB-69FC8325F8EE}" destId="{66F9E889-D29D-4DBF-AD8D-E3AF79C32BB4}" srcOrd="2" destOrd="0" parTransId="{1BB0B778-8B3D-43D8-9399-1BFC4F829961}" sibTransId="{A5D29330-6175-498C-9665-19FB82433C1E}"/>
    <dgm:cxn modelId="{0DF52160-4680-46B1-BF4F-35FD0705B58D}" type="presOf" srcId="{BD2EF6C3-6366-48C9-AAFF-5EB411106370}" destId="{FBA14BDF-41A9-4B3B-A844-44611EC2F5F1}" srcOrd="0" destOrd="0" presId="urn:microsoft.com/office/officeart/2005/8/layout/hProcess9"/>
    <dgm:cxn modelId="{67DF35A9-C161-49D1-B846-E294B4F16E14}" type="presOf" srcId="{81433C1D-36A5-4F80-8897-7AED2D39B245}" destId="{3F7BA77C-6526-444E-9A42-8C87AA78AB4B}" srcOrd="0" destOrd="0" presId="urn:microsoft.com/office/officeart/2005/8/layout/hProcess9"/>
    <dgm:cxn modelId="{FA29C4C7-BF34-4E6C-BD6A-537BEA0C966D}" srcId="{78939BEF-1DE6-4B5F-88FB-69FC8325F8EE}" destId="{81433C1D-36A5-4F80-8897-7AED2D39B245}" srcOrd="1" destOrd="0" parTransId="{887B9270-4238-4326-87A3-ADFB1706865B}" sibTransId="{015E1CF6-36B2-49AA-B824-8887F1592CD1}"/>
    <dgm:cxn modelId="{A08000EF-A75A-4812-9C61-F2FBCB5343F4}" srcId="{78939BEF-1DE6-4B5F-88FB-69FC8325F8EE}" destId="{BD2EF6C3-6366-48C9-AAFF-5EB411106370}" srcOrd="0" destOrd="0" parTransId="{10C1B585-A3B3-496F-A882-F35A84218D6D}" sibTransId="{7D79B8F7-DB10-4251-AD9C-9197A4C155A9}"/>
    <dgm:cxn modelId="{5AA098F4-2CD8-47EC-B078-2FF1E3C7A76C}" type="presOf" srcId="{66F9E889-D29D-4DBF-AD8D-E3AF79C32BB4}" destId="{D903AFCD-2551-4D9A-A64A-2A9783306B9D}" srcOrd="0" destOrd="0" presId="urn:microsoft.com/office/officeart/2005/8/layout/hProcess9"/>
    <dgm:cxn modelId="{DB18F857-CBAE-49CA-A6C4-A0B5214D3498}" type="presParOf" srcId="{7C9A8B70-3BC8-427D-BFA8-FFF2F44AAB4E}" destId="{69C9CC58-9799-478B-992F-4752FB6EF916}" srcOrd="0" destOrd="0" presId="urn:microsoft.com/office/officeart/2005/8/layout/hProcess9"/>
    <dgm:cxn modelId="{C8DA9C2D-5E4C-47EE-947A-14E6BA13590D}" type="presParOf" srcId="{7C9A8B70-3BC8-427D-BFA8-FFF2F44AAB4E}" destId="{921CE935-FD83-4E12-9108-C12006465C9F}" srcOrd="1" destOrd="0" presId="urn:microsoft.com/office/officeart/2005/8/layout/hProcess9"/>
    <dgm:cxn modelId="{290B3C05-8813-4407-A649-14AE90C7430D}" type="presParOf" srcId="{921CE935-FD83-4E12-9108-C12006465C9F}" destId="{FBA14BDF-41A9-4B3B-A844-44611EC2F5F1}" srcOrd="0" destOrd="0" presId="urn:microsoft.com/office/officeart/2005/8/layout/hProcess9"/>
    <dgm:cxn modelId="{976D599C-E21C-4AAC-93ED-449AB672E449}" type="presParOf" srcId="{921CE935-FD83-4E12-9108-C12006465C9F}" destId="{854B1C62-4C1D-43B3-BB3E-7F99DDA18D58}" srcOrd="1" destOrd="0" presId="urn:microsoft.com/office/officeart/2005/8/layout/hProcess9"/>
    <dgm:cxn modelId="{BA74DAEA-0069-4DF0-9FBD-558CBDDA6EA3}" type="presParOf" srcId="{921CE935-FD83-4E12-9108-C12006465C9F}" destId="{3F7BA77C-6526-444E-9A42-8C87AA78AB4B}" srcOrd="2" destOrd="0" presId="urn:microsoft.com/office/officeart/2005/8/layout/hProcess9"/>
    <dgm:cxn modelId="{6253B9EA-2976-419C-A9D4-C27BA286B32E}" type="presParOf" srcId="{921CE935-FD83-4E12-9108-C12006465C9F}" destId="{23494A69-B15B-4057-B1C6-7F1C9404BD94}" srcOrd="3" destOrd="0" presId="urn:microsoft.com/office/officeart/2005/8/layout/hProcess9"/>
    <dgm:cxn modelId="{D71C4C18-41CB-4C09-9A65-3E23F664890A}" type="presParOf" srcId="{921CE935-FD83-4E12-9108-C12006465C9F}" destId="{D903AFCD-2551-4D9A-A64A-2A9783306B9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9CC58-9799-478B-992F-4752FB6EF916}">
      <dsp:nvSpPr>
        <dsp:cNvPr id="0" name=""/>
        <dsp:cNvSpPr/>
      </dsp:nvSpPr>
      <dsp:spPr>
        <a:xfrm>
          <a:off x="860085" y="0"/>
          <a:ext cx="9747633" cy="32976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14BDF-41A9-4B3B-A844-44611EC2F5F1}">
      <dsp:nvSpPr>
        <dsp:cNvPr id="0" name=""/>
        <dsp:cNvSpPr/>
      </dsp:nvSpPr>
      <dsp:spPr>
        <a:xfrm>
          <a:off x="12318" y="989287"/>
          <a:ext cx="3691199" cy="1319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sz="1700" kern="1200"/>
            <a:t>Phase 1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700" kern="1200"/>
            <a:t>Engagement et vision à court terme (jusqu'à la fin de 2025)</a:t>
          </a:r>
          <a:endParaRPr sz="1700" b="0" u="none" kern="1200"/>
        </a:p>
      </dsp:txBody>
      <dsp:txXfrm>
        <a:off x="76709" y="1053678"/>
        <a:ext cx="3562417" cy="1190268"/>
      </dsp:txXfrm>
    </dsp:sp>
    <dsp:sp modelId="{3F7BA77C-6526-444E-9A42-8C87AA78AB4B}">
      <dsp:nvSpPr>
        <dsp:cNvPr id="0" name=""/>
        <dsp:cNvSpPr/>
      </dsp:nvSpPr>
      <dsp:spPr>
        <a:xfrm>
          <a:off x="3888302" y="989287"/>
          <a:ext cx="3691199" cy="1319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sz="1700" kern="1200"/>
            <a:t>Phase 2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700" kern="1200"/>
            <a:t>Stratégie nationale à moyen terme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700" kern="1200"/>
            <a:t>(H1 2026)</a:t>
          </a:r>
          <a:endParaRPr sz="1700" b="0" u="none" kern="1200"/>
        </a:p>
      </dsp:txBody>
      <dsp:txXfrm>
        <a:off x="3952693" y="1053678"/>
        <a:ext cx="3562417" cy="1190268"/>
      </dsp:txXfrm>
    </dsp:sp>
    <dsp:sp modelId="{D903AFCD-2551-4D9A-A64A-2A9783306B9D}">
      <dsp:nvSpPr>
        <dsp:cNvPr id="0" name=""/>
        <dsp:cNvSpPr/>
      </dsp:nvSpPr>
      <dsp:spPr>
        <a:xfrm>
          <a:off x="7764285" y="989287"/>
          <a:ext cx="3691199" cy="1319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sz="1700" kern="1200"/>
            <a:t>Phase 3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700" kern="1200"/>
            <a:t>Vision nationale à long terme &amp; Handover (H2 2026)</a:t>
          </a:r>
          <a:endParaRPr sz="1700" b="0" u="none" kern="1200"/>
        </a:p>
      </dsp:txBody>
      <dsp:txXfrm>
        <a:off x="7828676" y="1053678"/>
        <a:ext cx="3562417" cy="1190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dirty="0"/>
              <a:t>Bienvenue aux </a:t>
            </a:r>
            <a:r>
              <a:rPr dirty="0" err="1"/>
              <a:t>collègues</a:t>
            </a:r>
            <a:r>
              <a:rPr dirty="0"/>
              <a:t>,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dirty="0"/>
              <a:t>Je </a:t>
            </a:r>
            <a:r>
              <a:rPr dirty="0" err="1"/>
              <a:t>m'appelle</a:t>
            </a:r>
            <a:r>
              <a:rPr dirty="0"/>
              <a:t> Stefan Jahnke et je suis </a:t>
            </a:r>
            <a:r>
              <a:rPr dirty="0" err="1"/>
              <a:t>ici</a:t>
            </a:r>
            <a:r>
              <a:rPr dirty="0"/>
              <a:t> avec m</a:t>
            </a:r>
            <a:r>
              <a:rPr lang="en-GB" dirty="0"/>
              <a:t>on</a:t>
            </a:r>
            <a:r>
              <a:rPr dirty="0"/>
              <a:t> </a:t>
            </a:r>
            <a:r>
              <a:rPr dirty="0" err="1"/>
              <a:t>collègue</a:t>
            </a:r>
            <a:r>
              <a:rPr dirty="0"/>
              <a:t> Honza Forster. </a:t>
            </a:r>
            <a:br>
              <a:rPr dirty="0"/>
            </a:br>
            <a:r>
              <a:rPr dirty="0"/>
              <a:t>Nous </a:t>
            </a:r>
            <a:r>
              <a:rPr dirty="0" err="1"/>
              <a:t>faisons</a:t>
            </a:r>
            <a:r>
              <a:rPr dirty="0"/>
              <a:t> </a:t>
            </a:r>
            <a:r>
              <a:rPr dirty="0" err="1"/>
              <a:t>partie</a:t>
            </a:r>
            <a:r>
              <a:rPr dirty="0"/>
              <a:t> de </a:t>
            </a:r>
            <a:r>
              <a:rPr dirty="0" err="1"/>
              <a:t>l'équipe</a:t>
            </a:r>
            <a:r>
              <a:rPr dirty="0"/>
              <a:t> QCP qui a </a:t>
            </a:r>
            <a:r>
              <a:rPr dirty="0" err="1"/>
              <a:t>conçu</a:t>
            </a:r>
            <a:r>
              <a:rPr dirty="0"/>
              <a:t> et mis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œuvre</a:t>
            </a:r>
            <a:r>
              <a:rPr dirty="0"/>
              <a:t> la </a:t>
            </a:r>
            <a:r>
              <a:rPr dirty="0" err="1"/>
              <a:t>plateforme</a:t>
            </a:r>
            <a:r>
              <a:rPr dirty="0"/>
              <a:t> de qualifications et </a:t>
            </a:r>
            <a:r>
              <a:rPr dirty="0" err="1"/>
              <a:t>d'accréditations</a:t>
            </a:r>
            <a:r>
              <a:rPr dirty="0"/>
              <a:t> de </a:t>
            </a:r>
            <a:r>
              <a:rPr dirty="0" err="1"/>
              <a:t>l'ACQF</a:t>
            </a:r>
            <a:r>
              <a:rPr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dirty="0"/>
              <a:t>Au </a:t>
            </a:r>
            <a:r>
              <a:rPr dirty="0" err="1"/>
              <a:t>cours</a:t>
            </a:r>
            <a:r>
              <a:rPr dirty="0"/>
              <a:t> de la </a:t>
            </a:r>
            <a:r>
              <a:rPr dirty="0" err="1"/>
              <a:t>dernière</a:t>
            </a:r>
            <a:r>
              <a:rPr dirty="0"/>
              <a:t> </a:t>
            </a:r>
            <a:r>
              <a:rPr dirty="0" err="1"/>
              <a:t>journée</a:t>
            </a:r>
            <a:r>
              <a:rPr dirty="0"/>
              <a:t> et </a:t>
            </a:r>
            <a:r>
              <a:rPr dirty="0" err="1"/>
              <a:t>demie</a:t>
            </a:r>
            <a:r>
              <a:rPr dirty="0"/>
              <a:t>, nous </a:t>
            </a:r>
            <a:r>
              <a:rPr dirty="0" err="1"/>
              <a:t>avons</a:t>
            </a:r>
            <a:r>
              <a:rPr dirty="0"/>
              <a:t> déjà vu la force du réseau ACQF </a:t>
            </a:r>
            <a:r>
              <a:rPr dirty="0" err="1"/>
              <a:t>en</a:t>
            </a:r>
            <a:r>
              <a:rPr dirty="0"/>
              <a:t> action avec les pays </a:t>
            </a:r>
            <a:r>
              <a:rPr dirty="0" err="1"/>
              <a:t>apprenant</a:t>
            </a:r>
            <a:r>
              <a:rPr dirty="0"/>
              <a:t> les </a:t>
            </a:r>
            <a:r>
              <a:rPr dirty="0" err="1"/>
              <a:t>uns</a:t>
            </a:r>
            <a:r>
              <a:rPr dirty="0"/>
              <a:t> avec les </a:t>
            </a:r>
            <a:r>
              <a:rPr dirty="0" err="1"/>
              <a:t>autres</a:t>
            </a:r>
            <a:r>
              <a:rPr dirty="0"/>
              <a:t> et nous </a:t>
            </a:r>
            <a:r>
              <a:rPr dirty="0" err="1"/>
              <a:t>sommes</a:t>
            </a:r>
            <a:r>
              <a:rPr dirty="0"/>
              <a:t> </a:t>
            </a:r>
            <a:r>
              <a:rPr dirty="0" err="1"/>
              <a:t>ravis</a:t>
            </a:r>
            <a:r>
              <a:rPr dirty="0"/>
              <a:t> de nous </a:t>
            </a:r>
            <a:r>
              <a:rPr dirty="0" err="1"/>
              <a:t>concentrer</a:t>
            </a:r>
            <a:r>
              <a:rPr dirty="0"/>
              <a:t> sur </a:t>
            </a:r>
            <a:r>
              <a:rPr dirty="0" err="1"/>
              <a:t>l’un</a:t>
            </a:r>
            <a:r>
              <a:rPr dirty="0"/>
              <a:t> des instruments les plus tangibles du CCQF: Le QCP.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dirty="0"/>
              <a:t>Bien que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ayez</a:t>
            </a:r>
            <a:r>
              <a:rPr dirty="0"/>
              <a:t> déjà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compréhension</a:t>
            </a:r>
            <a:r>
              <a:rPr dirty="0"/>
              <a:t> de haut </a:t>
            </a:r>
            <a:r>
              <a:rPr dirty="0" err="1"/>
              <a:t>niveau</a:t>
            </a:r>
            <a:r>
              <a:rPr dirty="0"/>
              <a:t> de la </a:t>
            </a:r>
            <a:r>
              <a:rPr dirty="0" err="1"/>
              <a:t>plateforme</a:t>
            </a:r>
            <a:r>
              <a:rPr dirty="0"/>
              <a:t>,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présentation</a:t>
            </a:r>
            <a:r>
              <a:rPr dirty="0"/>
              <a:t> introductive vise à </a:t>
            </a:r>
            <a:r>
              <a:rPr dirty="0" err="1"/>
              <a:t>vous</a:t>
            </a:r>
            <a:r>
              <a:rPr dirty="0"/>
              <a:t> donner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compréhension</a:t>
            </a:r>
            <a:r>
              <a:rPr dirty="0"/>
              <a:t> plus </a:t>
            </a:r>
            <a:r>
              <a:rPr dirty="0" err="1"/>
              <a:t>approfondie</a:t>
            </a:r>
            <a:r>
              <a:rPr dirty="0"/>
              <a:t> des </a:t>
            </a:r>
            <a:r>
              <a:rPr dirty="0" err="1"/>
              <a:t>fonctionnalités</a:t>
            </a:r>
            <a:r>
              <a:rPr dirty="0"/>
              <a:t>, de la pertinence politique et du </a:t>
            </a:r>
            <a:r>
              <a:rPr dirty="0" err="1"/>
              <a:t>potentiel</a:t>
            </a:r>
            <a:r>
              <a:rPr dirty="0"/>
              <a:t> </a:t>
            </a:r>
            <a:r>
              <a:rPr dirty="0" err="1"/>
              <a:t>stratégique</a:t>
            </a:r>
            <a:r>
              <a:rPr dirty="0"/>
              <a:t> du PCQ.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dirty="0"/>
              <a:t>Ensemble, nous </a:t>
            </a:r>
            <a:r>
              <a:rPr dirty="0" err="1"/>
              <a:t>explorerons</a:t>
            </a:r>
            <a:r>
              <a:rPr dirty="0"/>
              <a:t> comment le PCQ </a:t>
            </a:r>
            <a:r>
              <a:rPr dirty="0" err="1"/>
              <a:t>soutient</a:t>
            </a:r>
            <a:r>
              <a:rPr dirty="0"/>
              <a:t> les </a:t>
            </a:r>
            <a:r>
              <a:rPr dirty="0" err="1"/>
              <a:t>priorités</a:t>
            </a:r>
            <a:r>
              <a:rPr dirty="0"/>
              <a:t> </a:t>
            </a:r>
            <a:r>
              <a:rPr dirty="0" err="1"/>
              <a:t>nationales</a:t>
            </a:r>
            <a:r>
              <a:rPr dirty="0"/>
              <a:t>, a </a:t>
            </a:r>
            <a:r>
              <a:rPr dirty="0" err="1"/>
              <a:t>permis</a:t>
            </a:r>
            <a:r>
              <a:rPr dirty="0"/>
              <a:t> la </a:t>
            </a:r>
            <a:r>
              <a:rPr dirty="0" err="1"/>
              <a:t>coopération</a:t>
            </a:r>
            <a:r>
              <a:rPr dirty="0"/>
              <a:t> </a:t>
            </a:r>
            <a:r>
              <a:rPr dirty="0" err="1"/>
              <a:t>continentale</a:t>
            </a:r>
            <a:r>
              <a:rPr dirty="0"/>
              <a:t> et </a:t>
            </a:r>
            <a:r>
              <a:rPr dirty="0" err="1"/>
              <a:t>fournit</a:t>
            </a:r>
            <a:r>
              <a:rPr dirty="0"/>
              <a:t> </a:t>
            </a:r>
            <a:r>
              <a:rPr dirty="0" err="1"/>
              <a:t>l'infrastructure</a:t>
            </a:r>
            <a:r>
              <a:rPr dirty="0"/>
              <a:t> </a:t>
            </a:r>
            <a:r>
              <a:rPr dirty="0" err="1"/>
              <a:t>nécessaire</a:t>
            </a:r>
            <a:r>
              <a:rPr dirty="0"/>
              <a:t> pour </a:t>
            </a:r>
            <a:r>
              <a:rPr dirty="0" err="1"/>
              <a:t>construire</a:t>
            </a:r>
            <a:r>
              <a:rPr dirty="0"/>
              <a:t> quelque chose de plus grand ensemble: Un </a:t>
            </a:r>
            <a:r>
              <a:rPr dirty="0" err="1"/>
              <a:t>modèle</a:t>
            </a:r>
            <a:r>
              <a:rPr dirty="0"/>
              <a:t> </a:t>
            </a:r>
            <a:r>
              <a:rPr dirty="0" err="1"/>
              <a:t>d'apprentissage</a:t>
            </a:r>
            <a:r>
              <a:rPr dirty="0"/>
              <a:t> </a:t>
            </a:r>
            <a:r>
              <a:rPr dirty="0" err="1"/>
              <a:t>africain</a:t>
            </a:r>
            <a:r>
              <a:rPr dirty="0"/>
              <a:t> </a:t>
            </a:r>
            <a:r>
              <a:rPr dirty="0" err="1"/>
              <a:t>partagé</a:t>
            </a:r>
            <a:r>
              <a:rPr dirty="0"/>
              <a:t>.</a:t>
            </a:r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56E8364D-9D46-8673-68CA-8EAA2337B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b4d2d2706_0_80:notes">
            <a:extLst>
              <a:ext uri="{FF2B5EF4-FFF2-40B4-BE49-F238E27FC236}">
                <a16:creationId xmlns:a16="http://schemas.microsoft.com/office/drawing/2014/main" id="{56972B5E-DEFD-6177-C96E-242AA427B0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dirty="0"/>
              <a:t>Avant de </a:t>
            </a:r>
            <a:r>
              <a:rPr dirty="0" err="1"/>
              <a:t>parler</a:t>
            </a:r>
            <a:r>
              <a:rPr dirty="0"/>
              <a:t> de la solution, </a:t>
            </a:r>
            <a:r>
              <a:rPr dirty="0" err="1"/>
              <a:t>examinons</a:t>
            </a:r>
            <a:r>
              <a:rPr dirty="0"/>
              <a:t> </a:t>
            </a:r>
            <a:r>
              <a:rPr dirty="0" err="1"/>
              <a:t>brièvement</a:t>
            </a:r>
            <a:r>
              <a:rPr dirty="0"/>
              <a:t> la </a:t>
            </a:r>
            <a:r>
              <a:rPr dirty="0" err="1"/>
              <a:t>réalité</a:t>
            </a:r>
            <a:r>
              <a:rPr dirty="0"/>
              <a:t> avec </a:t>
            </a:r>
            <a:r>
              <a:rPr dirty="0" err="1"/>
              <a:t>laquelle</a:t>
            </a:r>
            <a:r>
              <a:rPr dirty="0"/>
              <a:t> nous </a:t>
            </a:r>
            <a:r>
              <a:rPr dirty="0" err="1"/>
              <a:t>travaillons</a:t>
            </a:r>
            <a:r>
              <a:rPr dirty="0"/>
              <a:t>. </a:t>
            </a:r>
          </a:p>
          <a:p>
            <a:endParaRPr dirty="0"/>
          </a:p>
          <a:p>
            <a:r>
              <a:rPr dirty="0"/>
              <a:t>Sur </a:t>
            </a:r>
            <a:r>
              <a:rPr dirty="0" err="1"/>
              <a:t>l'ensemble</a:t>
            </a:r>
            <a:r>
              <a:rPr dirty="0"/>
              <a:t> du continent, les données sur les qualifications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souvent</a:t>
            </a:r>
            <a:r>
              <a:rPr dirty="0"/>
              <a:t> </a:t>
            </a:r>
            <a:r>
              <a:rPr dirty="0" err="1"/>
              <a:t>dispersées</a:t>
            </a:r>
            <a:r>
              <a:rPr dirty="0"/>
              <a:t> et </a:t>
            </a:r>
            <a:r>
              <a:rPr dirty="0" err="1"/>
              <a:t>incohérentes</a:t>
            </a:r>
            <a:r>
              <a:rPr dirty="0"/>
              <a:t>. De </a:t>
            </a:r>
            <a:r>
              <a:rPr dirty="0" err="1"/>
              <a:t>nombreux</a:t>
            </a:r>
            <a:r>
              <a:rPr dirty="0"/>
              <a:t> </a:t>
            </a:r>
            <a:r>
              <a:rPr dirty="0" err="1"/>
              <a:t>systèmes</a:t>
            </a:r>
            <a:r>
              <a:rPr dirty="0"/>
              <a:t> </a:t>
            </a:r>
            <a:r>
              <a:rPr dirty="0" err="1"/>
              <a:t>s'appuient</a:t>
            </a:r>
            <a:r>
              <a:rPr dirty="0"/>
              <a:t> encore sur des documents papier, des PDF </a:t>
            </a:r>
            <a:r>
              <a:rPr dirty="0" err="1"/>
              <a:t>ou</a:t>
            </a:r>
            <a:r>
              <a:rPr dirty="0"/>
              <a:t> des </a:t>
            </a:r>
            <a:r>
              <a:rPr dirty="0" err="1"/>
              <a:t>feuilles</a:t>
            </a:r>
            <a:r>
              <a:rPr dirty="0"/>
              <a:t> Excel -&gt; formats</a:t>
            </a:r>
          </a:p>
          <a:p>
            <a:r>
              <a:rPr dirty="0"/>
              <a:t>qui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difficiles</a:t>
            </a:r>
            <a:r>
              <a:rPr dirty="0"/>
              <a:t> à </a:t>
            </a:r>
            <a:r>
              <a:rPr dirty="0" err="1"/>
              <a:t>normaliser</a:t>
            </a:r>
            <a:r>
              <a:rPr dirty="0"/>
              <a:t>, à </a:t>
            </a:r>
            <a:r>
              <a:rPr dirty="0" err="1"/>
              <a:t>vérifier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à </a:t>
            </a:r>
            <a:r>
              <a:rPr dirty="0" err="1"/>
              <a:t>intégrer</a:t>
            </a:r>
            <a:r>
              <a:rPr dirty="0"/>
              <a:t>. </a:t>
            </a:r>
          </a:p>
          <a:p>
            <a:r>
              <a:rPr dirty="0"/>
              <a:t>Il manque un </a:t>
            </a:r>
            <a:r>
              <a:rPr dirty="0" err="1"/>
              <a:t>langage</a:t>
            </a:r>
            <a:r>
              <a:rPr dirty="0"/>
              <a:t> </a:t>
            </a:r>
            <a:r>
              <a:rPr dirty="0" err="1"/>
              <a:t>commun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norme</a:t>
            </a:r>
            <a:r>
              <a:rPr dirty="0"/>
              <a:t> commune pour </a:t>
            </a:r>
            <a:r>
              <a:rPr dirty="0" err="1"/>
              <a:t>décrire</a:t>
            </a:r>
            <a:r>
              <a:rPr dirty="0"/>
              <a:t> les qualifications, </a:t>
            </a:r>
            <a:r>
              <a:rPr dirty="0" err="1"/>
              <a:t>ce</a:t>
            </a:r>
            <a:r>
              <a:rPr dirty="0"/>
              <a:t> qui </a:t>
            </a:r>
            <a:r>
              <a:rPr dirty="0" err="1"/>
              <a:t>limite</a:t>
            </a:r>
            <a:r>
              <a:rPr dirty="0"/>
              <a:t> </a:t>
            </a:r>
            <a:r>
              <a:rPr dirty="0" err="1"/>
              <a:t>considérablement</a:t>
            </a:r>
            <a:r>
              <a:rPr dirty="0"/>
              <a:t> la reconnaissance et la collaboration </a:t>
            </a:r>
            <a:r>
              <a:rPr dirty="0" err="1"/>
              <a:t>transfrontières</a:t>
            </a:r>
            <a:r>
              <a:rPr dirty="0"/>
              <a:t>. </a:t>
            </a:r>
          </a:p>
          <a:p>
            <a:r>
              <a:rPr dirty="0"/>
              <a:t>Dans le </a:t>
            </a:r>
            <a:r>
              <a:rPr dirty="0" err="1"/>
              <a:t>même</a:t>
            </a:r>
            <a:r>
              <a:rPr dirty="0"/>
              <a:t> temps, les qualifications </a:t>
            </a:r>
            <a:r>
              <a:rPr dirty="0" err="1"/>
              <a:t>restent</a:t>
            </a:r>
            <a:r>
              <a:rPr dirty="0"/>
              <a:t> </a:t>
            </a:r>
            <a:r>
              <a:rPr dirty="0" err="1"/>
              <a:t>souvent</a:t>
            </a:r>
            <a:r>
              <a:rPr dirty="0"/>
              <a:t> invisibles pour le public; les </a:t>
            </a:r>
            <a:r>
              <a:rPr dirty="0" err="1"/>
              <a:t>étudiants</a:t>
            </a:r>
            <a:r>
              <a:rPr dirty="0"/>
              <a:t>, les </a:t>
            </a:r>
            <a:r>
              <a:rPr dirty="0" err="1"/>
              <a:t>employeurs</a:t>
            </a:r>
            <a:r>
              <a:rPr dirty="0"/>
              <a:t> et les institutions </a:t>
            </a:r>
            <a:r>
              <a:rPr dirty="0" err="1"/>
              <a:t>ont</a:t>
            </a:r>
            <a:r>
              <a:rPr dirty="0"/>
              <a:t> du mal à </a:t>
            </a:r>
            <a:r>
              <a:rPr dirty="0" err="1"/>
              <a:t>accéder</a:t>
            </a:r>
            <a:r>
              <a:rPr dirty="0"/>
              <a:t> à </a:t>
            </a:r>
            <a:r>
              <a:rPr dirty="0" err="1"/>
              <a:t>une</a:t>
            </a:r>
            <a:r>
              <a:rPr dirty="0"/>
              <a:t> information </a:t>
            </a:r>
            <a:r>
              <a:rPr dirty="0" err="1"/>
              <a:t>fiable</a:t>
            </a:r>
            <a:r>
              <a:rPr dirty="0"/>
              <a:t> et </a:t>
            </a:r>
            <a:r>
              <a:rPr dirty="0" err="1"/>
              <a:t>structurée</a:t>
            </a:r>
            <a:r>
              <a:rPr dirty="0"/>
              <a:t>. </a:t>
            </a:r>
          </a:p>
          <a:p>
            <a:r>
              <a:rPr dirty="0"/>
              <a:t>Et </a:t>
            </a:r>
            <a:r>
              <a:rPr dirty="0" err="1"/>
              <a:t>lorsqu’il</a:t>
            </a:r>
            <a:r>
              <a:rPr dirty="0"/>
              <a:t> </a:t>
            </a:r>
            <a:r>
              <a:rPr dirty="0" err="1"/>
              <a:t>existe</a:t>
            </a:r>
            <a:r>
              <a:rPr dirty="0"/>
              <a:t> des interfaces </a:t>
            </a:r>
            <a:r>
              <a:rPr dirty="0" err="1"/>
              <a:t>publiques</a:t>
            </a:r>
            <a:r>
              <a:rPr dirty="0"/>
              <a:t>, </a:t>
            </a:r>
            <a:r>
              <a:rPr dirty="0" err="1"/>
              <a:t>leur</a:t>
            </a:r>
            <a:r>
              <a:rPr dirty="0"/>
              <a:t> </a:t>
            </a:r>
            <a:r>
              <a:rPr dirty="0" err="1"/>
              <a:t>fonctionnalité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leur</a:t>
            </a:r>
            <a:r>
              <a:rPr dirty="0"/>
              <a:t> couverture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souvent</a:t>
            </a:r>
            <a:r>
              <a:rPr dirty="0"/>
              <a:t> </a:t>
            </a:r>
            <a:r>
              <a:rPr dirty="0" err="1"/>
              <a:t>limitées</a:t>
            </a:r>
            <a:r>
              <a:rPr dirty="0"/>
              <a:t>. Le </a:t>
            </a:r>
            <a:r>
              <a:rPr dirty="0" err="1"/>
              <a:t>résultat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clair</a:t>
            </a:r>
            <a:r>
              <a:rPr dirty="0"/>
              <a:t>: des </a:t>
            </a:r>
            <a:r>
              <a:rPr dirty="0" err="1"/>
              <a:t>systèmes</a:t>
            </a:r>
            <a:r>
              <a:rPr dirty="0"/>
              <a:t> </a:t>
            </a:r>
            <a:r>
              <a:rPr dirty="0" err="1"/>
              <a:t>fragmentés</a:t>
            </a:r>
            <a:r>
              <a:rPr dirty="0"/>
              <a:t>,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confiance</a:t>
            </a:r>
            <a:r>
              <a:rPr dirty="0"/>
              <a:t> </a:t>
            </a:r>
            <a:r>
              <a:rPr dirty="0" err="1"/>
              <a:t>limitée</a:t>
            </a:r>
            <a:r>
              <a:rPr dirty="0"/>
              <a:t> et des occasions </a:t>
            </a:r>
            <a:r>
              <a:rPr dirty="0" err="1"/>
              <a:t>manquées</a:t>
            </a:r>
            <a:r>
              <a:rPr dirty="0"/>
              <a:t> tant pour les </a:t>
            </a:r>
            <a:r>
              <a:rPr dirty="0" err="1"/>
              <a:t>apprenants</a:t>
            </a:r>
            <a:r>
              <a:rPr dirty="0"/>
              <a:t> que pour les </a:t>
            </a:r>
            <a:r>
              <a:rPr dirty="0" err="1"/>
              <a:t>décideurs</a:t>
            </a:r>
            <a:r>
              <a:rPr dirty="0"/>
              <a:t> politiques.</a:t>
            </a:r>
          </a:p>
        </p:txBody>
      </p:sp>
      <p:sp>
        <p:nvSpPr>
          <p:cNvPr id="147" name="Google Shape;147;g31b4d2d2706_0_80:notes">
            <a:extLst>
              <a:ext uri="{FF2B5EF4-FFF2-40B4-BE49-F238E27FC236}">
                <a16:creationId xmlns:a16="http://schemas.microsoft.com/office/drawing/2014/main" id="{6C1FDB19-8831-8EAE-940A-7F0CAEA603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991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cument start page">
  <p:cSld name="Document start p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4051005"/>
            <a:ext cx="12192000" cy="2806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6000" y="395309"/>
            <a:ext cx="1699192" cy="8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6826101" y="1614642"/>
            <a:ext cx="5007933" cy="210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cxnSp>
        <p:nvCxnSpPr>
          <p:cNvPr id="22" name="Google Shape;22;p25"/>
          <p:cNvCxnSpPr/>
          <p:nvPr/>
        </p:nvCxnSpPr>
        <p:spPr>
          <a:xfrm>
            <a:off x="6551693" y="1573618"/>
            <a:ext cx="0" cy="2147777"/>
          </a:xfrm>
          <a:prstGeom prst="straightConnector1">
            <a:avLst/>
          </a:prstGeom>
          <a:noFill/>
          <a:ln w="92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6456363" y="4249738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cxnSp>
        <p:nvCxnSpPr>
          <p:cNvPr id="24" name="Google Shape;24;p25"/>
          <p:cNvCxnSpPr/>
          <p:nvPr/>
        </p:nvCxnSpPr>
        <p:spPr>
          <a:xfrm>
            <a:off x="6456000" y="4715931"/>
            <a:ext cx="537803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25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 txBox="1">
            <a:spLocks noGrp="1"/>
          </p:cNvSpPr>
          <p:nvPr>
            <p:ph type="title"/>
          </p:nvPr>
        </p:nvSpPr>
        <p:spPr>
          <a:xfrm>
            <a:off x="360000" y="635224"/>
            <a:ext cx="534488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7"/>
          <p:cNvSpPr txBox="1">
            <a:spLocks noGrp="1"/>
          </p:cNvSpPr>
          <p:nvPr>
            <p:ph type="body" idx="1"/>
          </p:nvPr>
        </p:nvSpPr>
        <p:spPr>
          <a:xfrm>
            <a:off x="360000" y="2235423"/>
            <a:ext cx="5344885" cy="38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body" idx="1"/>
          </p:nvPr>
        </p:nvSpPr>
        <p:spPr>
          <a:xfrm rot="5400000">
            <a:off x="4120270" y="-1631494"/>
            <a:ext cx="3939749" cy="1147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9"/>
          <p:cNvSpPr txBox="1">
            <a:spLocks noGrp="1"/>
          </p:cNvSpPr>
          <p:nvPr>
            <p:ph type="title"/>
          </p:nvPr>
        </p:nvSpPr>
        <p:spPr>
          <a:xfrm rot="5400000">
            <a:off x="7824998" y="2071562"/>
            <a:ext cx="5454032" cy="2557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body" idx="1"/>
          </p:nvPr>
        </p:nvSpPr>
        <p:spPr>
          <a:xfrm rot="5400000">
            <a:off x="2089721" y="-1106633"/>
            <a:ext cx="5454032" cy="891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ing">
  <p:cSld name="1_Section Heading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8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Page </a:t>
            </a: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ing">
  <p:cSld name="Section Heading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ing">
  <p:cSld name="2_Section Headin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ctrTitle"/>
          </p:nvPr>
        </p:nvSpPr>
        <p:spPr>
          <a:xfrm>
            <a:off x="360000" y="612565"/>
            <a:ext cx="1147055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ubTitle" idx="1"/>
          </p:nvPr>
        </p:nvSpPr>
        <p:spPr>
          <a:xfrm>
            <a:off x="360000" y="3428999"/>
            <a:ext cx="11470556" cy="265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>
            <a:spLocks noGrp="1"/>
          </p:cNvSpPr>
          <p:nvPr>
            <p:ph type="title"/>
          </p:nvPr>
        </p:nvSpPr>
        <p:spPr>
          <a:xfrm>
            <a:off x="360000" y="633497"/>
            <a:ext cx="1147864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1"/>
          </p:nvPr>
        </p:nvSpPr>
        <p:spPr>
          <a:xfrm>
            <a:off x="359999" y="4393975"/>
            <a:ext cx="11478647" cy="167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B"/>
              </a:buClr>
              <a:buSzPts val="2400"/>
              <a:buNone/>
              <a:defRPr sz="2400">
                <a:solidFill>
                  <a:srgbClr val="8A8B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2000"/>
              <a:buNone/>
              <a:defRPr sz="2000">
                <a:solidFill>
                  <a:srgbClr val="8A8B8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800"/>
              <a:buNone/>
              <a:defRPr sz="1800">
                <a:solidFill>
                  <a:srgbClr val="8A8B8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360000" y="624069"/>
            <a:ext cx="1147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1"/>
          </p:nvPr>
        </p:nvSpPr>
        <p:spPr>
          <a:xfrm>
            <a:off x="360000" y="1940107"/>
            <a:ext cx="56375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body" idx="2"/>
          </p:nvPr>
        </p:nvSpPr>
        <p:spPr>
          <a:xfrm>
            <a:off x="360000" y="2764019"/>
            <a:ext cx="5637575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3"/>
          </p:nvPr>
        </p:nvSpPr>
        <p:spPr>
          <a:xfrm>
            <a:off x="6172200" y="1940107"/>
            <a:ext cx="5659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4"/>
          </p:nvPr>
        </p:nvSpPr>
        <p:spPr>
          <a:xfrm>
            <a:off x="6172200" y="2764019"/>
            <a:ext cx="5659800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 txBox="1">
            <a:spLocks noGrp="1"/>
          </p:cNvSpPr>
          <p:nvPr>
            <p:ph type="title"/>
          </p:nvPr>
        </p:nvSpPr>
        <p:spPr>
          <a:xfrm>
            <a:off x="360000" y="627132"/>
            <a:ext cx="4412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body" idx="1"/>
          </p:nvPr>
        </p:nvSpPr>
        <p:spPr>
          <a:xfrm>
            <a:off x="5183188" y="627133"/>
            <a:ext cx="6648812" cy="544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body" idx="2"/>
          </p:nvPr>
        </p:nvSpPr>
        <p:spPr>
          <a:xfrm>
            <a:off x="360000" y="2227332"/>
            <a:ext cx="4412025" cy="384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-24276" y="6775449"/>
            <a:ext cx="12251342" cy="115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  <a:defRPr sz="4400" b="1" i="0" u="none" strike="noStrike" cap="non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Page </a:t>
            </a:r>
            <a:fld id="{00000000-1234-1234-1234-123412341234}" type="slidenum">
              <a:rPr lang="en-GB"/>
              <a:t>‹#›</a:t>
            </a:fld>
            <a:endParaRPr lang="en-GB"/>
          </a:p>
        </p:txBody>
      </p:sp>
      <p:cxnSp>
        <p:nvCxnSpPr>
          <p:cNvPr id="15" name="Google Shape;15;p24"/>
          <p:cNvCxnSpPr/>
          <p:nvPr/>
        </p:nvCxnSpPr>
        <p:spPr>
          <a:xfrm>
            <a:off x="360000" y="6496826"/>
            <a:ext cx="3519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0000" y="183852"/>
            <a:ext cx="1065600" cy="3599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 descr="A globe with a map on it  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500" b="125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92" name="Google Shape;92;p1"/>
          <p:cNvSpPr txBox="1">
            <a:spLocks noGrp="1"/>
          </p:cNvSpPr>
          <p:nvPr>
            <p:ph type="ftr" idx="11"/>
          </p:nvPr>
        </p:nvSpPr>
        <p:spPr>
          <a:xfrm>
            <a:off x="6826101" y="1503680"/>
            <a:ext cx="5150309" cy="241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defRPr sz="2800" u="sng">
                <a:solidFill>
                  <a:srgbClr val="C00000"/>
                </a:solidFill>
              </a:defRPr>
            </a:pPr>
            <a:r>
              <a:rPr dirty="0" err="1"/>
              <a:t>Plateforme</a:t>
            </a:r>
            <a:r>
              <a:rPr dirty="0"/>
              <a:t> </a:t>
            </a:r>
            <a:r>
              <a:rPr lang="fr-FR" sz="2800" u="sng" dirty="0"/>
              <a:t>des certifications et micro-certifications </a:t>
            </a:r>
            <a:r>
              <a:rPr dirty="0"/>
              <a:t>(QCP)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pPr>
            <a:r>
              <a:rPr dirty="0"/>
              <a:t>Un </a:t>
            </a:r>
            <a:r>
              <a:rPr dirty="0" err="1"/>
              <a:t>outil</a:t>
            </a:r>
            <a:r>
              <a:rPr dirty="0"/>
              <a:t> </a:t>
            </a:r>
            <a:r>
              <a:rPr dirty="0" err="1"/>
              <a:t>stratégique</a:t>
            </a:r>
            <a:r>
              <a:rPr dirty="0"/>
              <a:t> pour les </a:t>
            </a:r>
            <a:r>
              <a:rPr dirty="0" err="1"/>
              <a:t>systèmes</a:t>
            </a:r>
            <a:r>
              <a:rPr dirty="0"/>
              <a:t> </a:t>
            </a:r>
            <a:r>
              <a:rPr dirty="0" err="1"/>
              <a:t>nationaux</a:t>
            </a:r>
            <a:r>
              <a:rPr dirty="0"/>
              <a:t> de certification</a:t>
            </a:r>
            <a:endParaRPr sz="2400" dirty="0"/>
          </a:p>
        </p:txBody>
      </p:sp>
      <p:sp>
        <p:nvSpPr>
          <p:cNvPr id="93" name="Google Shape;93;p1"/>
          <p:cNvSpPr txBox="1">
            <a:spLocks noGrp="1"/>
          </p:cNvSpPr>
          <p:nvPr>
            <p:ph type="body" idx="1"/>
          </p:nvPr>
        </p:nvSpPr>
        <p:spPr>
          <a:xfrm>
            <a:off x="6454775" y="4084373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pPr>
            <a:r>
              <a:t>Stefan Jahnke et Honza Forster</a:t>
            </a:r>
            <a:endParaRPr sz="1600"/>
          </a:p>
        </p:txBody>
      </p:sp>
      <p:sp>
        <p:nvSpPr>
          <p:cNvPr id="94" name="Google Shape;94;p1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>31 juillet 2025</a:t>
            </a:r>
          </a:p>
        </p:txBody>
      </p:sp>
      <p:pic>
        <p:nvPicPr>
          <p:cNvPr id="95" name="Google Shape;95;p1" descr="A close-up of a logo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2263" y="268951"/>
            <a:ext cx="3878316" cy="69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5958" y="6035040"/>
            <a:ext cx="3507294" cy="44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>
            <a:spLocks noGrp="1"/>
          </p:cNvSpPr>
          <p:nvPr>
            <p:ph type="body" idx="2"/>
          </p:nvPr>
        </p:nvSpPr>
        <p:spPr>
          <a:xfrm>
            <a:off x="909876" y="3943558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t>ACQF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t>Fiche de travail par pays</a:t>
            </a:r>
          </a:p>
        </p:txBody>
      </p:sp>
      <p:sp>
        <p:nvSpPr>
          <p:cNvPr id="103" name="Google Shape;103;p5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Page </a:t>
            </a:r>
            <a:fld id="{00000000-1234-1234-1234-123412341234}" type="slidenum">
              <a:rPr lang="en-GB"/>
              <a:t>2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4438D29-DF42-A1DC-99E3-A393BE94D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b4d2d2706_0_80">
            <a:extLst>
              <a:ext uri="{FF2B5EF4-FFF2-40B4-BE49-F238E27FC236}">
                <a16:creationId xmlns:a16="http://schemas.microsoft.com/office/drawing/2014/main" id="{8BA0C1C2-9926-E1A9-1E5D-F3F7166FBC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>Page </a:t>
            </a:r>
            <a:fld id="{00000000-1234-1234-1234-123412341234}" type="slidenum">
              <a:rPr lang="en-GB"/>
              <a:t>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D35DD-61C6-ED3C-153D-46395CFF7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835" y="254410"/>
            <a:ext cx="8484329" cy="611227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945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FD311-0DBD-382A-48C9-54B778F7E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86" y="712694"/>
            <a:ext cx="11475317" cy="5363345"/>
          </a:xfrm>
        </p:spPr>
        <p:txBody>
          <a:bodyPr>
            <a:normAutofit/>
          </a:bodyPr>
          <a:lstStyle/>
          <a:p>
            <a:pPr marL="114300" indent="0">
              <a:buNone/>
              <a:defRPr b="1"/>
            </a:pPr>
            <a:r>
              <a:rPr dirty="0"/>
              <a:t>Objectif</a:t>
            </a:r>
          </a:p>
          <a:p>
            <a:pPr marL="114300" indent="0">
              <a:buNone/>
            </a:pPr>
            <a:r>
              <a:rPr dirty="0" err="1"/>
              <a:t>Guidez</a:t>
            </a:r>
            <a:r>
              <a:rPr dirty="0"/>
              <a:t> </a:t>
            </a:r>
            <a:r>
              <a:rPr dirty="0" err="1"/>
              <a:t>vos</a:t>
            </a:r>
            <a:r>
              <a:rPr dirty="0"/>
              <a:t> équipes de pays à travers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réflexion</a:t>
            </a:r>
            <a:r>
              <a:rPr dirty="0"/>
              <a:t> et </a:t>
            </a:r>
            <a:r>
              <a:rPr dirty="0" err="1"/>
              <a:t>une</a:t>
            </a:r>
            <a:r>
              <a:rPr dirty="0"/>
              <a:t> planification </a:t>
            </a:r>
            <a:r>
              <a:rPr dirty="0" err="1"/>
              <a:t>structurées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vue</a:t>
            </a:r>
            <a:r>
              <a:rPr dirty="0"/>
              <a:t> de </a:t>
            </a:r>
            <a:r>
              <a:rPr dirty="0" err="1"/>
              <a:t>l'adoption</a:t>
            </a:r>
            <a:r>
              <a:rPr dirty="0"/>
              <a:t> et de </a:t>
            </a:r>
            <a:r>
              <a:rPr dirty="0" err="1"/>
              <a:t>l'utilisation</a:t>
            </a:r>
            <a:r>
              <a:rPr dirty="0"/>
              <a:t> du </a:t>
            </a:r>
            <a:r>
              <a:rPr lang="en-GB" dirty="0"/>
              <a:t>QCP</a:t>
            </a:r>
            <a:r>
              <a:rPr dirty="0"/>
              <a:t> ACQF</a:t>
            </a:r>
          </a:p>
          <a:p>
            <a:pPr marL="114300" indent="0">
              <a:buNone/>
            </a:pPr>
            <a:endParaRPr b="1" dirty="0"/>
          </a:p>
          <a:p>
            <a:pPr marL="114300" indent="0">
              <a:buNone/>
              <a:defRPr b="1"/>
            </a:pPr>
            <a:r>
              <a:rPr dirty="0"/>
              <a:t>Développement </a:t>
            </a:r>
            <a:r>
              <a:rPr dirty="0" err="1"/>
              <a:t>en</a:t>
            </a:r>
            <a:r>
              <a:rPr dirty="0"/>
              <a:t> 3 phases</a:t>
            </a:r>
          </a:p>
          <a:p>
            <a:pPr marL="114300" indent="0">
              <a:buNone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36F38-231C-AB86-DAF2-C7146104C4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Page </a:t>
            </a: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76D4D0-52E9-9DC2-9C91-9DDD9FC17E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756418"/>
              </p:ext>
            </p:extLst>
          </p:nvPr>
        </p:nvGraphicFramePr>
        <p:xfrm>
          <a:off x="359999" y="3240741"/>
          <a:ext cx="11467804" cy="329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67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7623-89C5-BC28-FA37-00B9530B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Phase 1 - Engagement et vision à court terme (jusqu'à la fin de 2025)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13484-E88A-8AC4-6A94-7D0908CD0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86" y="2136290"/>
            <a:ext cx="11475317" cy="4402076"/>
          </a:xfrm>
        </p:spPr>
        <p:txBody>
          <a:bodyPr>
            <a:normAutofit fontScale="85000" lnSpcReduction="20000"/>
          </a:bodyPr>
          <a:lstStyle/>
          <a:p>
            <a:pPr marL="114300" indent="0">
              <a:lnSpc>
                <a:spcPct val="110000"/>
              </a:lnSpc>
              <a:buNone/>
            </a:pPr>
            <a:r>
              <a:rPr dirty="0"/>
              <a:t>Engagement des parties </a:t>
            </a:r>
            <a:r>
              <a:rPr dirty="0" err="1"/>
              <a:t>prenantes</a:t>
            </a:r>
            <a:r>
              <a:rPr dirty="0"/>
              <a:t>, </a:t>
            </a:r>
            <a:r>
              <a:rPr dirty="0" err="1"/>
              <a:t>sensibilisation</a:t>
            </a:r>
            <a:r>
              <a:rPr dirty="0"/>
              <a:t> et vision à court </a:t>
            </a:r>
            <a:r>
              <a:rPr dirty="0" err="1"/>
              <a:t>terme</a:t>
            </a:r>
            <a:r>
              <a:rPr dirty="0"/>
              <a:t> pour </a:t>
            </a:r>
            <a:r>
              <a:rPr dirty="0" err="1"/>
              <a:t>l'utilisation</a:t>
            </a:r>
            <a:r>
              <a:rPr dirty="0"/>
              <a:t> </a:t>
            </a:r>
            <a:r>
              <a:rPr dirty="0" err="1"/>
              <a:t>nationale</a:t>
            </a:r>
            <a:r>
              <a:rPr dirty="0"/>
              <a:t> du </a:t>
            </a:r>
            <a:r>
              <a:rPr lang="en-GB" dirty="0"/>
              <a:t>QCP</a:t>
            </a:r>
            <a:endParaRPr dirty="0"/>
          </a:p>
          <a:p>
            <a:pPr marL="114300" indent="0">
              <a:lnSpc>
                <a:spcPct val="110000"/>
              </a:lnSpc>
              <a:buNone/>
            </a:pPr>
            <a:endParaRPr dirty="0"/>
          </a:p>
          <a:p>
            <a:pPr marL="114300" indent="0">
              <a:lnSpc>
                <a:spcPct val="110000"/>
              </a:lnSpc>
              <a:buClr>
                <a:schemeClr val="accent1">
                  <a:lumMod val="75000"/>
                </a:schemeClr>
              </a:buClr>
              <a:buNone/>
              <a:defRPr b="1"/>
            </a:pPr>
            <a:r>
              <a:rPr dirty="0"/>
              <a:t>Étapes </a:t>
            </a:r>
            <a:r>
              <a:rPr dirty="0" err="1"/>
              <a:t>clés</a:t>
            </a:r>
            <a:r>
              <a:rPr dirty="0"/>
              <a:t>:</a:t>
            </a:r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dirty="0" err="1"/>
              <a:t>Apprentissage</a:t>
            </a:r>
            <a:r>
              <a:rPr dirty="0"/>
              <a:t> national à </a:t>
            </a:r>
            <a:r>
              <a:rPr dirty="0" err="1"/>
              <a:t>partir</a:t>
            </a:r>
            <a:r>
              <a:rPr dirty="0"/>
              <a:t> de </a:t>
            </a:r>
            <a:r>
              <a:rPr dirty="0" err="1"/>
              <a:t>l'engagement</a:t>
            </a:r>
            <a:r>
              <a:rPr dirty="0"/>
              <a:t> initial du </a:t>
            </a:r>
            <a:r>
              <a:rPr lang="en-GB" dirty="0"/>
              <a:t>QCP</a:t>
            </a:r>
            <a:endParaRPr dirty="0"/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dirty="0"/>
              <a:t>Vision à court </a:t>
            </a:r>
            <a:r>
              <a:rPr dirty="0" err="1"/>
              <a:t>terme</a:t>
            </a:r>
            <a:r>
              <a:rPr dirty="0"/>
              <a:t> de </a:t>
            </a:r>
            <a:r>
              <a:rPr dirty="0" err="1"/>
              <a:t>l'utilisation</a:t>
            </a:r>
            <a:r>
              <a:rPr dirty="0"/>
              <a:t> du </a:t>
            </a:r>
            <a:r>
              <a:rPr lang="en-GB" dirty="0"/>
              <a:t>QCP</a:t>
            </a:r>
            <a:endParaRPr dirty="0"/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dirty="0"/>
              <a:t>"</a:t>
            </a:r>
            <a:r>
              <a:rPr dirty="0" err="1"/>
              <a:t>Inventaire</a:t>
            </a:r>
            <a:r>
              <a:rPr dirty="0"/>
              <a:t>" des </a:t>
            </a:r>
            <a:r>
              <a:rPr lang="fr-FR" dirty="0"/>
              <a:t>bases de données nationales de qualifications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sources de données </a:t>
            </a:r>
            <a:r>
              <a:rPr dirty="0" err="1"/>
              <a:t>existantes</a:t>
            </a:r>
            <a:endParaRPr dirty="0"/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dirty="0" err="1"/>
              <a:t>Cartographie</a:t>
            </a:r>
            <a:r>
              <a:rPr dirty="0"/>
              <a:t> des </a:t>
            </a:r>
            <a:r>
              <a:rPr dirty="0" err="1"/>
              <a:t>intervenants</a:t>
            </a:r>
            <a:r>
              <a:rPr dirty="0"/>
              <a:t> et </a:t>
            </a:r>
            <a:r>
              <a:rPr dirty="0" err="1"/>
              <a:t>stratégie</a:t>
            </a:r>
            <a:r>
              <a:rPr dirty="0"/>
              <a:t> </a:t>
            </a:r>
            <a:r>
              <a:rPr dirty="0" err="1"/>
              <a:t>d'engagement</a:t>
            </a:r>
            <a:endParaRPr dirty="0"/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dirty="0" err="1"/>
              <a:t>Facilitateurs</a:t>
            </a:r>
            <a:r>
              <a:rPr dirty="0"/>
              <a:t> </a:t>
            </a:r>
            <a:r>
              <a:rPr dirty="0" err="1"/>
              <a:t>immédiats</a:t>
            </a:r>
            <a:r>
              <a:rPr dirty="0"/>
              <a:t> et </a:t>
            </a:r>
            <a:r>
              <a:rPr dirty="0" err="1"/>
              <a:t>risques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A0CCA-C5FF-1459-9FC5-091D945841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Page </a:t>
            </a:r>
            <a:fld id="{00000000-1234-1234-1234-1234123412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74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6E58A-98DE-0459-18FC-6E336205B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5D36-B3E6-9F94-C6B0-36281824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Phase 2 - Stratégie nationale à moyen terme (H1 2026)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F158E-6FF1-9D12-2192-5B0D6B208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86" y="2136290"/>
            <a:ext cx="11475317" cy="440207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dirty="0" err="1"/>
              <a:t>Utiliser</a:t>
            </a:r>
            <a:r>
              <a:rPr dirty="0"/>
              <a:t> la première </a:t>
            </a:r>
            <a:r>
              <a:rPr dirty="0" err="1"/>
              <a:t>expérience</a:t>
            </a:r>
            <a:r>
              <a:rPr dirty="0"/>
              <a:t> </a:t>
            </a:r>
            <a:r>
              <a:rPr dirty="0" err="1"/>
              <a:t>nationale</a:t>
            </a:r>
            <a:r>
              <a:rPr dirty="0"/>
              <a:t> avec le </a:t>
            </a:r>
            <a:r>
              <a:rPr lang="en-GB" dirty="0"/>
              <a:t>QCP</a:t>
            </a:r>
            <a:r>
              <a:rPr dirty="0"/>
              <a:t> </a:t>
            </a:r>
            <a:r>
              <a:rPr dirty="0" err="1"/>
              <a:t>pleinement</a:t>
            </a:r>
            <a:r>
              <a:rPr dirty="0"/>
              <a:t> </a:t>
            </a:r>
            <a:r>
              <a:rPr dirty="0" err="1"/>
              <a:t>opérationnel</a:t>
            </a:r>
            <a:r>
              <a:rPr dirty="0"/>
              <a:t> pour </a:t>
            </a:r>
            <a:r>
              <a:rPr dirty="0" err="1"/>
              <a:t>élaborer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stratégie</a:t>
            </a:r>
            <a:r>
              <a:rPr dirty="0"/>
              <a:t> </a:t>
            </a:r>
            <a:r>
              <a:rPr dirty="0" err="1"/>
              <a:t>réaliste</a:t>
            </a:r>
            <a:r>
              <a:rPr dirty="0"/>
              <a:t> et </a:t>
            </a:r>
            <a:r>
              <a:rPr dirty="0" err="1"/>
              <a:t>spécifique</a:t>
            </a:r>
            <a:r>
              <a:rPr dirty="0"/>
              <a:t> à </a:t>
            </a:r>
            <a:r>
              <a:rPr dirty="0" err="1"/>
              <a:t>chaque</a:t>
            </a:r>
            <a:r>
              <a:rPr dirty="0"/>
              <a:t> pays</a:t>
            </a:r>
          </a:p>
          <a:p>
            <a:pPr marL="114300" indent="0">
              <a:buNone/>
            </a:pPr>
            <a:endParaRPr dirty="0"/>
          </a:p>
          <a:p>
            <a:pPr marL="114300" indent="0">
              <a:buNone/>
              <a:defRPr b="1"/>
            </a:pPr>
            <a:r>
              <a:rPr dirty="0"/>
              <a:t>Étapes </a:t>
            </a:r>
            <a:r>
              <a:rPr dirty="0" err="1"/>
              <a:t>clés</a:t>
            </a:r>
            <a:r>
              <a:rPr dirty="0"/>
              <a:t>: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dirty="0"/>
              <a:t>Premières </a:t>
            </a:r>
            <a:r>
              <a:rPr dirty="0" err="1"/>
              <a:t>expériences</a:t>
            </a:r>
            <a:r>
              <a:rPr dirty="0"/>
              <a:t> avec le </a:t>
            </a:r>
            <a:r>
              <a:rPr lang="en-GB" dirty="0"/>
              <a:t>QCP</a:t>
            </a:r>
            <a:endParaRPr dirty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dirty="0" err="1"/>
              <a:t>Stratégie</a:t>
            </a:r>
            <a:r>
              <a:rPr dirty="0"/>
              <a:t> à moyen </a:t>
            </a:r>
            <a:r>
              <a:rPr dirty="0" err="1"/>
              <a:t>terme</a:t>
            </a:r>
            <a:r>
              <a:rPr dirty="0"/>
              <a:t> pour </a:t>
            </a:r>
            <a:r>
              <a:rPr dirty="0" err="1"/>
              <a:t>l'intégration</a:t>
            </a:r>
            <a:r>
              <a:rPr dirty="0"/>
              <a:t> du </a:t>
            </a:r>
            <a:r>
              <a:rPr lang="en-GB" dirty="0"/>
              <a:t>QCP</a:t>
            </a:r>
            <a:endParaRPr dirty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dirty="0" err="1"/>
              <a:t>Gouvernance</a:t>
            </a:r>
            <a:r>
              <a:rPr dirty="0"/>
              <a:t> durable et processus de données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dirty="0" err="1"/>
              <a:t>Financement</a:t>
            </a:r>
            <a:r>
              <a:rPr dirty="0"/>
              <a:t> et </a:t>
            </a:r>
            <a:r>
              <a:rPr dirty="0" err="1"/>
              <a:t>ressources</a:t>
            </a:r>
            <a:r>
              <a:rPr dirty="0"/>
              <a:t> techniques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43505-FBCC-7212-1466-3816D3F0FB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Page </a:t>
            </a:r>
            <a:fld id="{00000000-1234-1234-1234-1234123412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07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BC9A4-6EC6-53B5-CF6C-91A87DBDA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D8789-7555-2AC3-CD7C-A1903881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Phase 3 - Vision nationale à long terme &amp; Transfert (H2 2026)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5612D-BBD0-F7A0-2C72-DD21832CD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86" y="2136290"/>
            <a:ext cx="11475317" cy="440207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dirty="0" err="1"/>
              <a:t>Garantir</a:t>
            </a:r>
            <a:r>
              <a:rPr dirty="0"/>
              <a:t> </a:t>
            </a:r>
            <a:r>
              <a:rPr dirty="0" err="1"/>
              <a:t>l’appropriation</a:t>
            </a:r>
            <a:r>
              <a:rPr dirty="0"/>
              <a:t> </a:t>
            </a:r>
            <a:r>
              <a:rPr dirty="0" err="1"/>
              <a:t>nationale</a:t>
            </a:r>
            <a:r>
              <a:rPr dirty="0"/>
              <a:t> et la </a:t>
            </a:r>
            <a:r>
              <a:rPr dirty="0" err="1"/>
              <a:t>durabilité</a:t>
            </a:r>
            <a:r>
              <a:rPr dirty="0"/>
              <a:t> dans le cadre du </a:t>
            </a:r>
            <a:r>
              <a:rPr dirty="0" err="1"/>
              <a:t>transfert</a:t>
            </a:r>
            <a:r>
              <a:rPr dirty="0"/>
              <a:t> du réseau </a:t>
            </a:r>
            <a:r>
              <a:rPr lang="en-GB" dirty="0"/>
              <a:t>de </a:t>
            </a:r>
            <a:r>
              <a:rPr lang="en-GB" dirty="0" err="1"/>
              <a:t>l’ACQF</a:t>
            </a:r>
            <a:endParaRPr dirty="0"/>
          </a:p>
          <a:p>
            <a:pPr marL="114300" indent="0">
              <a:buNone/>
            </a:pPr>
            <a:endParaRPr dirty="0"/>
          </a:p>
          <a:p>
            <a:pPr marL="114300" indent="0">
              <a:buNone/>
              <a:defRPr b="1"/>
            </a:pPr>
            <a:r>
              <a:rPr dirty="0"/>
              <a:t>Étapes </a:t>
            </a:r>
            <a:r>
              <a:rPr dirty="0" err="1"/>
              <a:t>clés</a:t>
            </a:r>
            <a:r>
              <a:rPr dirty="0"/>
              <a:t>: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dirty="0"/>
              <a:t>Vision </a:t>
            </a:r>
            <a:r>
              <a:rPr dirty="0" err="1"/>
              <a:t>nationale</a:t>
            </a:r>
            <a:r>
              <a:rPr dirty="0"/>
              <a:t> à long </a:t>
            </a:r>
            <a:r>
              <a:rPr dirty="0" err="1"/>
              <a:t>terme</a:t>
            </a:r>
            <a:r>
              <a:rPr dirty="0"/>
              <a:t> pour la mise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œuvre</a:t>
            </a:r>
            <a:r>
              <a:rPr dirty="0"/>
              <a:t> du </a:t>
            </a:r>
            <a:r>
              <a:rPr lang="en-GB" dirty="0"/>
              <a:t>QCP</a:t>
            </a:r>
            <a:endParaRPr dirty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dirty="0" err="1"/>
              <a:t>Utilisation</a:t>
            </a:r>
            <a:r>
              <a:rPr dirty="0"/>
              <a:t> </a:t>
            </a:r>
            <a:r>
              <a:rPr dirty="0" err="1"/>
              <a:t>nationale</a:t>
            </a:r>
            <a:r>
              <a:rPr dirty="0"/>
              <a:t> </a:t>
            </a:r>
            <a:r>
              <a:rPr dirty="0" err="1"/>
              <a:t>institutionnelle</a:t>
            </a:r>
            <a:r>
              <a:rPr dirty="0"/>
              <a:t> du </a:t>
            </a:r>
            <a:r>
              <a:rPr lang="en-GB" dirty="0"/>
              <a:t>QCP</a:t>
            </a:r>
            <a:endParaRPr dirty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dirty="0" err="1"/>
              <a:t>Mesurer</a:t>
            </a:r>
            <a:r>
              <a:rPr dirty="0"/>
              <a:t> </a:t>
            </a:r>
            <a:r>
              <a:rPr dirty="0" err="1"/>
              <a:t>l'impact</a:t>
            </a:r>
            <a:r>
              <a:rPr dirty="0"/>
              <a:t> et </a:t>
            </a:r>
            <a:r>
              <a:rPr dirty="0" err="1"/>
              <a:t>l'amélioration</a:t>
            </a:r>
            <a:r>
              <a:rPr dirty="0"/>
              <a:t> continue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dirty="0"/>
              <a:t>Engagements </a:t>
            </a:r>
            <a:r>
              <a:rPr dirty="0" err="1"/>
              <a:t>nationaux</a:t>
            </a:r>
            <a:r>
              <a:rPr dirty="0"/>
              <a:t> </a:t>
            </a:r>
            <a:r>
              <a:rPr lang="en-GB" dirty="0"/>
              <a:t>a</a:t>
            </a:r>
            <a:r>
              <a:rPr dirty="0"/>
              <a:t>près le </a:t>
            </a:r>
            <a:r>
              <a:rPr dirty="0" err="1"/>
              <a:t>transfert</a:t>
            </a:r>
            <a:r>
              <a:rPr dirty="0"/>
              <a:t> et </a:t>
            </a:r>
            <a:r>
              <a:rPr dirty="0" err="1"/>
              <a:t>l'intégration</a:t>
            </a:r>
            <a:r>
              <a:rPr dirty="0"/>
              <a:t> avec le réseau </a:t>
            </a:r>
            <a:r>
              <a:rPr lang="en-GB" dirty="0"/>
              <a:t>de </a:t>
            </a:r>
            <a:r>
              <a:rPr lang="en-GB" dirty="0" err="1"/>
              <a:t>l’ACQF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E5249-2C78-7BA6-1D1B-3E0B6241A3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Page </a:t>
            </a:r>
            <a:fld id="{00000000-1234-1234-1234-1234123412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76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B3C78-2D3E-3FE9-DBBE-800F091C9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2BDE-7B75-CE89-C338-4CB002AA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63" y="564776"/>
            <a:ext cx="11467851" cy="1080421"/>
          </a:xfrm>
        </p:spPr>
        <p:txBody>
          <a:bodyPr>
            <a:normAutofit fontScale="90000"/>
          </a:bodyPr>
          <a:lstStyle/>
          <a:p>
            <a:pPr>
              <a:defRPr sz="4000"/>
            </a:pPr>
            <a:r>
              <a:t>Équipe QCP – L’apprentissage par les pairs se poursuit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6676E-590F-651A-17CC-42316D80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86" y="1627094"/>
            <a:ext cx="11475317" cy="4911272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dirty="0" err="1"/>
              <a:t>Activités</a:t>
            </a:r>
            <a:r>
              <a:rPr dirty="0"/>
              <a:t> </a:t>
            </a:r>
            <a:r>
              <a:rPr dirty="0" err="1"/>
              <a:t>d'apprentissage</a:t>
            </a:r>
            <a:r>
              <a:rPr dirty="0"/>
              <a:t> par les pairs </a:t>
            </a:r>
            <a:r>
              <a:rPr dirty="0" err="1"/>
              <a:t>supplémentaires</a:t>
            </a:r>
            <a:r>
              <a:rPr dirty="0"/>
              <a:t> (</a:t>
            </a:r>
            <a:r>
              <a:rPr dirty="0" err="1"/>
              <a:t>numériques</a:t>
            </a:r>
            <a:r>
              <a:rPr dirty="0"/>
              <a:t>) pour </a:t>
            </a:r>
            <a:r>
              <a:rPr dirty="0" err="1"/>
              <a:t>vous</a:t>
            </a:r>
            <a:r>
              <a:rPr dirty="0"/>
              <a:t> aider à </a:t>
            </a:r>
            <a:r>
              <a:rPr dirty="0" err="1"/>
              <a:t>remplir</a:t>
            </a:r>
            <a:r>
              <a:rPr dirty="0"/>
              <a:t> </a:t>
            </a:r>
            <a:r>
              <a:rPr dirty="0" err="1"/>
              <a:t>vos</a:t>
            </a:r>
            <a:r>
              <a:rPr dirty="0"/>
              <a:t> </a:t>
            </a:r>
            <a:r>
              <a:rPr b="1" dirty="0" err="1"/>
              <a:t>feuilles</a:t>
            </a:r>
            <a:r>
              <a:rPr b="1" dirty="0"/>
              <a:t> de travail par pays</a:t>
            </a:r>
          </a:p>
          <a:p>
            <a:pPr marL="114300" indent="0">
              <a:buNone/>
            </a:pPr>
            <a:endParaRPr b="1" dirty="0"/>
          </a:p>
          <a:p>
            <a:pPr marL="114300" indent="0">
              <a:buNone/>
              <a:defRPr b="1"/>
            </a:pPr>
            <a:r>
              <a:rPr dirty="0" err="1"/>
              <a:t>Travaillez</a:t>
            </a:r>
            <a:r>
              <a:rPr dirty="0"/>
              <a:t> ensemble!</a:t>
            </a:r>
          </a:p>
          <a:p>
            <a:r>
              <a:rPr dirty="0" err="1"/>
              <a:t>Impliquez</a:t>
            </a:r>
            <a:r>
              <a:rPr dirty="0"/>
              <a:t> </a:t>
            </a:r>
            <a:r>
              <a:rPr dirty="0" err="1"/>
              <a:t>tous</a:t>
            </a:r>
            <a:r>
              <a:rPr dirty="0"/>
              <a:t> les </a:t>
            </a:r>
            <a:r>
              <a:rPr dirty="0" err="1"/>
              <a:t>membres</a:t>
            </a:r>
            <a:r>
              <a:rPr dirty="0"/>
              <a:t> </a:t>
            </a:r>
            <a:r>
              <a:rPr dirty="0" err="1"/>
              <a:t>pertinents</a:t>
            </a:r>
            <a:r>
              <a:rPr dirty="0"/>
              <a:t> de </a:t>
            </a:r>
            <a:r>
              <a:rPr dirty="0" err="1"/>
              <a:t>l'équipe</a:t>
            </a:r>
            <a:r>
              <a:rPr dirty="0"/>
              <a:t> de </a:t>
            </a:r>
            <a:r>
              <a:rPr dirty="0" err="1"/>
              <a:t>votre</a:t>
            </a:r>
            <a:r>
              <a:rPr dirty="0"/>
              <a:t> </a:t>
            </a:r>
            <a:r>
              <a:rPr dirty="0" err="1"/>
              <a:t>organisation</a:t>
            </a:r>
            <a:endParaRPr dirty="0"/>
          </a:p>
          <a:p>
            <a:r>
              <a:rPr dirty="0" err="1"/>
              <a:t>Partager</a:t>
            </a:r>
            <a:r>
              <a:rPr dirty="0"/>
              <a:t> les </a:t>
            </a:r>
            <a:r>
              <a:rPr dirty="0" err="1"/>
              <a:t>expériences</a:t>
            </a:r>
            <a:r>
              <a:rPr dirty="0"/>
              <a:t> avec </a:t>
            </a:r>
            <a:r>
              <a:rPr dirty="0" err="1"/>
              <a:t>d'autres</a:t>
            </a:r>
            <a:r>
              <a:rPr dirty="0"/>
              <a:t> pays (</a:t>
            </a:r>
            <a:r>
              <a:rPr dirty="0" err="1"/>
              <a:t>partenaires</a:t>
            </a:r>
            <a:r>
              <a:rPr dirty="0"/>
              <a:t> </a:t>
            </a:r>
            <a:r>
              <a:rPr dirty="0" err="1"/>
              <a:t>stratégiques</a:t>
            </a:r>
            <a:r>
              <a:rPr dirty="0"/>
              <a:t>, par </a:t>
            </a:r>
            <a:r>
              <a:rPr dirty="0" err="1"/>
              <a:t>exemple</a:t>
            </a:r>
            <a:r>
              <a:rPr dirty="0"/>
              <a:t>)</a:t>
            </a:r>
          </a:p>
          <a:p>
            <a:pPr lvl="1"/>
            <a:endParaRPr dirty="0"/>
          </a:p>
          <a:p>
            <a:pPr marL="114300" indent="0">
              <a:buNone/>
            </a:pPr>
            <a:r>
              <a:rPr lang="fr-FR"/>
              <a:t>Document d’orientation et mécanismes de responsabilisation individuelle</a:t>
            </a:r>
          </a:p>
          <a:p>
            <a:pPr marL="114300" indent="0">
              <a:buNone/>
            </a:pPr>
            <a:r>
              <a:rPr>
                <a:sym typeface="Wingdings" panose="05000000000000000000" pitchFamily="2" charset="2"/>
              </a:rPr>
              <a:t> </a:t>
            </a:r>
            <a:r>
              <a:rPr dirty="0" err="1"/>
              <a:t>L'équipe</a:t>
            </a:r>
            <a:r>
              <a:rPr dirty="0"/>
              <a:t> QCP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demandera</a:t>
            </a:r>
            <a:r>
              <a:rPr dirty="0"/>
              <a:t> de </a:t>
            </a:r>
            <a:r>
              <a:rPr dirty="0" err="1"/>
              <a:t>soumettre</a:t>
            </a:r>
            <a:r>
              <a:rPr dirty="0"/>
              <a:t> des </a:t>
            </a:r>
            <a:r>
              <a:rPr dirty="0" err="1"/>
              <a:t>fichiers</a:t>
            </a:r>
            <a:r>
              <a:rPr dirty="0"/>
              <a:t> à </a:t>
            </a:r>
            <a:r>
              <a:rPr dirty="0" err="1"/>
              <a:t>différents</a:t>
            </a:r>
            <a:r>
              <a:rPr dirty="0"/>
              <a:t> </a:t>
            </a:r>
            <a:r>
              <a:rPr dirty="0" err="1"/>
              <a:t>intervalles</a:t>
            </a:r>
            <a:r>
              <a:rPr dirty="0"/>
              <a:t> pour </a:t>
            </a:r>
            <a:r>
              <a:rPr dirty="0" err="1"/>
              <a:t>notre</a:t>
            </a:r>
            <a:r>
              <a:rPr dirty="0"/>
              <a:t> propre </a:t>
            </a:r>
            <a:r>
              <a:rPr dirty="0" err="1"/>
              <a:t>compréhension</a:t>
            </a:r>
            <a:r>
              <a:rPr dirty="0"/>
              <a:t> des ambitions et des </a:t>
            </a:r>
            <a:r>
              <a:rPr dirty="0" err="1"/>
              <a:t>défis</a:t>
            </a:r>
            <a:r>
              <a:rPr dirty="0"/>
              <a:t> </a:t>
            </a:r>
            <a:r>
              <a:rPr dirty="0" err="1"/>
              <a:t>restants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BD6AC-E8BD-CE53-B7D5-DA5B699C30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Page </a:t>
            </a:r>
            <a:fld id="{00000000-1234-1234-1234-1234123412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25158"/>
      </p:ext>
    </p:extLst>
  </p:cSld>
  <p:clrMapOvr>
    <a:masterClrMapping/>
  </p:clrMapOvr>
</p:sld>
</file>

<file path=ppt/theme/theme1.xml><?xml version="1.0" encoding="utf-8"?>
<a:theme xmlns:a="http://schemas.openxmlformats.org/drawingml/2006/main" name="ACQF Powerpoint Template">
  <a:themeElements>
    <a:clrScheme name="ACQF Brand Colours">
      <a:dk1>
        <a:srgbClr val="24282A"/>
      </a:dk1>
      <a:lt1>
        <a:srgbClr val="FFFFFF"/>
      </a:lt1>
      <a:dk2>
        <a:srgbClr val="24282A"/>
      </a:dk2>
      <a:lt2>
        <a:srgbClr val="E7E6E6"/>
      </a:lt2>
      <a:accent1>
        <a:srgbClr val="00A643"/>
      </a:accent1>
      <a:accent2>
        <a:srgbClr val="202A44"/>
      </a:accent2>
      <a:accent3>
        <a:srgbClr val="CEB37E"/>
      </a:accent3>
      <a:accent4>
        <a:srgbClr val="971B2F"/>
      </a:accent4>
      <a:accent5>
        <a:srgbClr val="D3FFE5"/>
      </a:accent5>
      <a:accent6>
        <a:srgbClr val="DCE2EF"/>
      </a:accent6>
      <a:hlink>
        <a:srgbClr val="00A642"/>
      </a:hlink>
      <a:folHlink>
        <a:srgbClr val="003E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CF946C-D45C-4AC1-ABF3-4103AC55DE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FCEC35-F53C-43AC-97D0-7B7C972A6D7B}">
  <ds:schemaRefs>
    <ds:schemaRef ds:uri="http://schemas.microsoft.com/office/2006/metadata/properties"/>
    <ds:schemaRef ds:uri="http://schemas.microsoft.com/office/infopath/2007/PartnerControls"/>
    <ds:schemaRef ds:uri="05ef24fd-2dda-45b0-83fd-a9e6f5cd7406"/>
    <ds:schemaRef ds:uri="9cf1f23c-94c0-4dcc-a7fa-999e323c9245"/>
  </ds:schemaRefs>
</ds:datastoreItem>
</file>

<file path=customXml/itemProps3.xml><?xml version="1.0" encoding="utf-8"?>
<ds:datastoreItem xmlns:ds="http://schemas.openxmlformats.org/officeDocument/2006/customXml" ds:itemID="{9991715B-C7AC-46D0-A678-4B72EF0642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Widescreen</PresentationFormat>
  <Paragraphs>73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Nunito Sans</vt:lpstr>
      <vt:lpstr>Calibri</vt:lpstr>
      <vt:lpstr>Nunito Sans Light</vt:lpstr>
      <vt:lpstr>Wingdings</vt:lpstr>
      <vt:lpstr>Nunito Sans ExtraBold</vt:lpstr>
      <vt:lpstr>Arial</vt:lpstr>
      <vt:lpstr>Nunito Sans Black</vt:lpstr>
      <vt:lpstr>ACQF Powerpoint Template</vt:lpstr>
      <vt:lpstr>PowerPoint Presentation</vt:lpstr>
      <vt:lpstr>PowerPoint Presentation</vt:lpstr>
      <vt:lpstr>PowerPoint Presentation</vt:lpstr>
      <vt:lpstr>PowerPoint Presentation</vt:lpstr>
      <vt:lpstr>Phase 1 - Engagement et vision à court terme (jusqu'à la fin de 2025)</vt:lpstr>
      <vt:lpstr>Phase 2 - Stratégie nationale à moyen terme (H1 2026)</vt:lpstr>
      <vt:lpstr>Phase 3 - Vision nationale à long terme &amp; Transfert (H2 2026)</vt:lpstr>
      <vt:lpstr>Équipe QCP – L’apprentissage par les pairs se poursuit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Andrea Bateman</dc:creator>
  <cp:lastModifiedBy>Amaya Lyne (ETF)</cp:lastModifiedBy>
  <cp:revision>6</cp:revision>
  <dcterms:created xsi:type="dcterms:W3CDTF">2022-04-01T01:06:26Z</dcterms:created>
  <dcterms:modified xsi:type="dcterms:W3CDTF">2025-07-31T10:11:25Z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1.11.0.5407</vt:lpwstr>
  </property>
  <property fmtid="{D5CDD505-2E9C-101B-9397-08002B2CF9AE}" pid="3" name="ContentTypeId">
    <vt:lpwstr>0x0101009B2203B17F16D040A1E444A021DFF119</vt:lpwstr>
  </property>
  <property fmtid="{D5CDD505-2E9C-101B-9397-08002B2CF9AE}" pid="4" name="MediaServiceImageTags">
    <vt:lpwstr/>
  </property>
</Properties>
</file>