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308" r:id="rId7"/>
    <p:sldId id="309" r:id="rId8"/>
    <p:sldId id="310" r:id="rId9"/>
    <p:sldId id="311" r:id="rId10"/>
    <p:sldId id="312" r:id="rId11"/>
    <p:sldId id="313" r:id="rId12"/>
  </p:sldIdLst>
  <p:sldSz cx="12192000" cy="6858000"/>
  <p:notesSz cx="6858000" cy="9144000"/>
  <p:embeddedFontLst>
    <p:embeddedFont>
      <p:font typeface="Nunito Sans" pitchFamily="2" charset="0"/>
      <p:regular r:id="rId14"/>
      <p:bold r:id="rId15"/>
      <p:italic r:id="rId16"/>
      <p:boldItalic r:id="rId17"/>
    </p:embeddedFont>
    <p:embeddedFont>
      <p:font typeface="Nunito Sans Black" pitchFamily="2" charset="0"/>
      <p:bold r:id="rId18"/>
      <p:boldItalic r:id="rId19"/>
    </p:embeddedFont>
    <p:embeddedFont>
      <p:font typeface="Nunito Sans ExtraBold" pitchFamily="2" charset="0"/>
      <p:bold r:id="rId20"/>
      <p:boldItalic r:id="rId21"/>
    </p:embeddedFont>
    <p:embeddedFont>
      <p:font typeface="Nunito Sans Light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0" roundtripDataSignature="AMtx7mhjUvK3FByLk1Y84p32/2+d5SHG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CAF4ED-465D-41C3-ADEB-E081595935D9}">
  <a:tblStyle styleId="{60CAF4ED-465D-41C3-ADEB-E081595935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92" autoAdjust="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70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39BEF-1DE6-4B5F-88FB-69FC8325F8E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D2EF6C3-6366-48C9-AAFF-5EB411106370}">
      <dgm:prSet phldrT="[Text]"/>
      <dgm:spPr/>
      <dgm:t>
        <a:bodyPr/>
        <a:lstStyle/>
        <a:p>
          <a:pPr>
            <a:defRPr b="1"/>
          </a:pPr>
          <a:r>
            <a:rPr dirty="0"/>
            <a:t>Fase 1 </a:t>
          </a:r>
        </a:p>
        <a:p>
          <a:r>
            <a:rPr lang="pt-PT" noProof="0" dirty="0"/>
            <a:t>Compromisso e visão a curto prazo (até ao final de 2025)</a:t>
          </a:r>
          <a:endParaRPr lang="pt-PT" b="0" u="none" noProof="0" dirty="0"/>
        </a:p>
      </dgm:t>
    </dgm:pt>
    <dgm:pt modelId="{10C1B585-A3B3-496F-A882-F35A84218D6D}" type="parTrans" cxnId="{A08000EF-A75A-4812-9C61-F2FBCB5343F4}">
      <dgm:prSet/>
      <dgm:spPr/>
      <dgm:t>
        <a:bodyPr/>
        <a:lstStyle/>
        <a:p>
          <a:endParaRPr/>
        </a:p>
      </dgm:t>
    </dgm:pt>
    <dgm:pt modelId="{7D79B8F7-DB10-4251-AD9C-9197A4C155A9}" type="sibTrans" cxnId="{A08000EF-A75A-4812-9C61-F2FBCB5343F4}">
      <dgm:prSet/>
      <dgm:spPr/>
      <dgm:t>
        <a:bodyPr/>
        <a:lstStyle/>
        <a:p>
          <a:endParaRPr/>
        </a:p>
      </dgm:t>
    </dgm:pt>
    <dgm:pt modelId="{81433C1D-36A5-4F80-8897-7AED2D39B245}">
      <dgm:prSet phldrT="[Text]"/>
      <dgm:spPr/>
      <dgm:t>
        <a:bodyPr/>
        <a:lstStyle/>
        <a:p>
          <a:pPr>
            <a:defRPr b="1"/>
          </a:pPr>
          <a:r>
            <a:rPr dirty="0"/>
            <a:t>Fase 2 </a:t>
          </a:r>
        </a:p>
        <a:p>
          <a:r>
            <a:rPr lang="pt-PT" noProof="0" dirty="0"/>
            <a:t>Estratégia nacional a médio prazo </a:t>
          </a:r>
        </a:p>
        <a:p>
          <a:r>
            <a:rPr lang="pt-PT" noProof="0" dirty="0"/>
            <a:t>(H1 2026)</a:t>
          </a:r>
          <a:endParaRPr lang="pt-PT" b="0" u="none" noProof="0" dirty="0"/>
        </a:p>
      </dgm:t>
    </dgm:pt>
    <dgm:pt modelId="{887B9270-4238-4326-87A3-ADFB1706865B}" type="parTrans" cxnId="{FA29C4C7-BF34-4E6C-BD6A-537BEA0C966D}">
      <dgm:prSet/>
      <dgm:spPr/>
      <dgm:t>
        <a:bodyPr/>
        <a:lstStyle/>
        <a:p>
          <a:endParaRPr/>
        </a:p>
      </dgm:t>
    </dgm:pt>
    <dgm:pt modelId="{015E1CF6-36B2-49AA-B824-8887F1592CD1}" type="sibTrans" cxnId="{FA29C4C7-BF34-4E6C-BD6A-537BEA0C966D}">
      <dgm:prSet/>
      <dgm:spPr/>
      <dgm:t>
        <a:bodyPr/>
        <a:lstStyle/>
        <a:p>
          <a:endParaRPr/>
        </a:p>
      </dgm:t>
    </dgm:pt>
    <dgm:pt modelId="{66F9E889-D29D-4DBF-AD8D-E3AF79C32BB4}">
      <dgm:prSet phldrT="[Text]"/>
      <dgm:spPr/>
      <dgm:t>
        <a:bodyPr/>
        <a:lstStyle/>
        <a:p>
          <a:pPr>
            <a:defRPr b="1"/>
          </a:pPr>
          <a:r>
            <a:rPr lang="pt-PT" noProof="0" dirty="0"/>
            <a:t>Fase 3</a:t>
          </a:r>
        </a:p>
        <a:p>
          <a:r>
            <a:rPr lang="pt-PT" noProof="0" dirty="0"/>
            <a:t>Visão Nacional a Longo Prazo &amp; Transferência (</a:t>
          </a:r>
          <a:r>
            <a:rPr lang="pt-PT" noProof="0" dirty="0" err="1"/>
            <a:t>H2</a:t>
          </a:r>
          <a:r>
            <a:rPr lang="pt-PT" noProof="0" dirty="0"/>
            <a:t> 2026)</a:t>
          </a:r>
          <a:endParaRPr lang="pt-PT" b="0" u="none" noProof="0" dirty="0"/>
        </a:p>
      </dgm:t>
    </dgm:pt>
    <dgm:pt modelId="{1BB0B778-8B3D-43D8-9399-1BFC4F829961}" type="parTrans" cxnId="{CE74312F-E0AE-4807-B4D1-BBEAE02FB0B2}">
      <dgm:prSet/>
      <dgm:spPr/>
      <dgm:t>
        <a:bodyPr/>
        <a:lstStyle/>
        <a:p>
          <a:endParaRPr/>
        </a:p>
      </dgm:t>
    </dgm:pt>
    <dgm:pt modelId="{A5D29330-6175-498C-9665-19FB82433C1E}" type="sibTrans" cxnId="{CE74312F-E0AE-4807-B4D1-BBEAE02FB0B2}">
      <dgm:prSet/>
      <dgm:spPr/>
      <dgm:t>
        <a:bodyPr/>
        <a:lstStyle/>
        <a:p>
          <a:endParaRPr/>
        </a:p>
      </dgm:t>
    </dgm:pt>
    <dgm:pt modelId="{7C9A8B70-3BC8-427D-BFA8-FFF2F44AAB4E}" type="pres">
      <dgm:prSet presAssocID="{78939BEF-1DE6-4B5F-88FB-69FC8325F8EE}" presName="CompostProcess" presStyleCnt="0">
        <dgm:presLayoutVars>
          <dgm:dir/>
          <dgm:resizeHandles val="exact"/>
        </dgm:presLayoutVars>
      </dgm:prSet>
      <dgm:spPr/>
    </dgm:pt>
    <dgm:pt modelId="{69C9CC58-9799-478B-992F-4752FB6EF916}" type="pres">
      <dgm:prSet presAssocID="{78939BEF-1DE6-4B5F-88FB-69FC8325F8EE}" presName="arrow" presStyleLbl="bgShp" presStyleIdx="0" presStyleCnt="1"/>
      <dgm:spPr/>
    </dgm:pt>
    <dgm:pt modelId="{921CE935-FD83-4E12-9108-C12006465C9F}" type="pres">
      <dgm:prSet presAssocID="{78939BEF-1DE6-4B5F-88FB-69FC8325F8EE}" presName="linearProcess" presStyleCnt="0"/>
      <dgm:spPr/>
    </dgm:pt>
    <dgm:pt modelId="{FBA14BDF-41A9-4B3B-A844-44611EC2F5F1}" type="pres">
      <dgm:prSet presAssocID="{BD2EF6C3-6366-48C9-AAFF-5EB411106370}" presName="textNode" presStyleLbl="node1" presStyleIdx="0" presStyleCnt="3">
        <dgm:presLayoutVars>
          <dgm:bulletEnabled val="1"/>
        </dgm:presLayoutVars>
      </dgm:prSet>
      <dgm:spPr/>
    </dgm:pt>
    <dgm:pt modelId="{854B1C62-4C1D-43B3-BB3E-7F99DDA18D58}" type="pres">
      <dgm:prSet presAssocID="{7D79B8F7-DB10-4251-AD9C-9197A4C155A9}" presName="sibTrans" presStyleCnt="0"/>
      <dgm:spPr/>
    </dgm:pt>
    <dgm:pt modelId="{3F7BA77C-6526-444E-9A42-8C87AA78AB4B}" type="pres">
      <dgm:prSet presAssocID="{81433C1D-36A5-4F80-8897-7AED2D39B245}" presName="textNode" presStyleLbl="node1" presStyleIdx="1" presStyleCnt="3">
        <dgm:presLayoutVars>
          <dgm:bulletEnabled val="1"/>
        </dgm:presLayoutVars>
      </dgm:prSet>
      <dgm:spPr/>
    </dgm:pt>
    <dgm:pt modelId="{23494A69-B15B-4057-B1C6-7F1C9404BD94}" type="pres">
      <dgm:prSet presAssocID="{015E1CF6-36B2-49AA-B824-8887F1592CD1}" presName="sibTrans" presStyleCnt="0"/>
      <dgm:spPr/>
    </dgm:pt>
    <dgm:pt modelId="{D903AFCD-2551-4D9A-A64A-2A9783306B9D}" type="pres">
      <dgm:prSet presAssocID="{66F9E889-D29D-4DBF-AD8D-E3AF79C32BB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A32E22A-B3A9-4C40-A82F-4C21A301D36D}" type="presOf" srcId="{78939BEF-1DE6-4B5F-88FB-69FC8325F8EE}" destId="{7C9A8B70-3BC8-427D-BFA8-FFF2F44AAB4E}" srcOrd="0" destOrd="0" presId="urn:microsoft.com/office/officeart/2005/8/layout/hProcess9"/>
    <dgm:cxn modelId="{CE74312F-E0AE-4807-B4D1-BBEAE02FB0B2}" srcId="{78939BEF-1DE6-4B5F-88FB-69FC8325F8EE}" destId="{66F9E889-D29D-4DBF-AD8D-E3AF79C32BB4}" srcOrd="2" destOrd="0" parTransId="{1BB0B778-8B3D-43D8-9399-1BFC4F829961}" sibTransId="{A5D29330-6175-498C-9665-19FB82433C1E}"/>
    <dgm:cxn modelId="{0DF52160-4680-46B1-BF4F-35FD0705B58D}" type="presOf" srcId="{BD2EF6C3-6366-48C9-AAFF-5EB411106370}" destId="{FBA14BDF-41A9-4B3B-A844-44611EC2F5F1}" srcOrd="0" destOrd="0" presId="urn:microsoft.com/office/officeart/2005/8/layout/hProcess9"/>
    <dgm:cxn modelId="{67DF35A9-C161-49D1-B846-E294B4F16E14}" type="presOf" srcId="{81433C1D-36A5-4F80-8897-7AED2D39B245}" destId="{3F7BA77C-6526-444E-9A42-8C87AA78AB4B}" srcOrd="0" destOrd="0" presId="urn:microsoft.com/office/officeart/2005/8/layout/hProcess9"/>
    <dgm:cxn modelId="{FA29C4C7-BF34-4E6C-BD6A-537BEA0C966D}" srcId="{78939BEF-1DE6-4B5F-88FB-69FC8325F8EE}" destId="{81433C1D-36A5-4F80-8897-7AED2D39B245}" srcOrd="1" destOrd="0" parTransId="{887B9270-4238-4326-87A3-ADFB1706865B}" sibTransId="{015E1CF6-36B2-49AA-B824-8887F1592CD1}"/>
    <dgm:cxn modelId="{A08000EF-A75A-4812-9C61-F2FBCB5343F4}" srcId="{78939BEF-1DE6-4B5F-88FB-69FC8325F8EE}" destId="{BD2EF6C3-6366-48C9-AAFF-5EB411106370}" srcOrd="0" destOrd="0" parTransId="{10C1B585-A3B3-496F-A882-F35A84218D6D}" sibTransId="{7D79B8F7-DB10-4251-AD9C-9197A4C155A9}"/>
    <dgm:cxn modelId="{5AA098F4-2CD8-47EC-B078-2FF1E3C7A76C}" type="presOf" srcId="{66F9E889-D29D-4DBF-AD8D-E3AF79C32BB4}" destId="{D903AFCD-2551-4D9A-A64A-2A9783306B9D}" srcOrd="0" destOrd="0" presId="urn:microsoft.com/office/officeart/2005/8/layout/hProcess9"/>
    <dgm:cxn modelId="{DB18F857-CBAE-49CA-A6C4-A0B5214D3498}" type="presParOf" srcId="{7C9A8B70-3BC8-427D-BFA8-FFF2F44AAB4E}" destId="{69C9CC58-9799-478B-992F-4752FB6EF916}" srcOrd="0" destOrd="0" presId="urn:microsoft.com/office/officeart/2005/8/layout/hProcess9"/>
    <dgm:cxn modelId="{C8DA9C2D-5E4C-47EE-947A-14E6BA13590D}" type="presParOf" srcId="{7C9A8B70-3BC8-427D-BFA8-FFF2F44AAB4E}" destId="{921CE935-FD83-4E12-9108-C12006465C9F}" srcOrd="1" destOrd="0" presId="urn:microsoft.com/office/officeart/2005/8/layout/hProcess9"/>
    <dgm:cxn modelId="{290B3C05-8813-4407-A649-14AE90C7430D}" type="presParOf" srcId="{921CE935-FD83-4E12-9108-C12006465C9F}" destId="{FBA14BDF-41A9-4B3B-A844-44611EC2F5F1}" srcOrd="0" destOrd="0" presId="urn:microsoft.com/office/officeart/2005/8/layout/hProcess9"/>
    <dgm:cxn modelId="{976D599C-E21C-4AAC-93ED-449AB672E449}" type="presParOf" srcId="{921CE935-FD83-4E12-9108-C12006465C9F}" destId="{854B1C62-4C1D-43B3-BB3E-7F99DDA18D58}" srcOrd="1" destOrd="0" presId="urn:microsoft.com/office/officeart/2005/8/layout/hProcess9"/>
    <dgm:cxn modelId="{BA74DAEA-0069-4DF0-9FBD-558CBDDA6EA3}" type="presParOf" srcId="{921CE935-FD83-4E12-9108-C12006465C9F}" destId="{3F7BA77C-6526-444E-9A42-8C87AA78AB4B}" srcOrd="2" destOrd="0" presId="urn:microsoft.com/office/officeart/2005/8/layout/hProcess9"/>
    <dgm:cxn modelId="{6253B9EA-2976-419C-A9D4-C27BA286B32E}" type="presParOf" srcId="{921CE935-FD83-4E12-9108-C12006465C9F}" destId="{23494A69-B15B-4057-B1C6-7F1C9404BD94}" srcOrd="3" destOrd="0" presId="urn:microsoft.com/office/officeart/2005/8/layout/hProcess9"/>
    <dgm:cxn modelId="{D71C4C18-41CB-4C09-9A65-3E23F664890A}" type="presParOf" srcId="{921CE935-FD83-4E12-9108-C12006465C9F}" destId="{D903AFCD-2551-4D9A-A64A-2A9783306B9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9CC58-9799-478B-992F-4752FB6EF916}">
      <dsp:nvSpPr>
        <dsp:cNvPr id="0" name=""/>
        <dsp:cNvSpPr/>
      </dsp:nvSpPr>
      <dsp:spPr>
        <a:xfrm>
          <a:off x="860085" y="0"/>
          <a:ext cx="9747633" cy="32976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14BDF-41A9-4B3B-A844-44611EC2F5F1}">
      <dsp:nvSpPr>
        <dsp:cNvPr id="0" name=""/>
        <dsp:cNvSpPr/>
      </dsp:nvSpPr>
      <dsp:spPr>
        <a:xfrm>
          <a:off x="12318" y="989287"/>
          <a:ext cx="3691199" cy="1319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sz="1700" kern="1200" dirty="0"/>
            <a:t>Fase 1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noProof="0" dirty="0"/>
            <a:t>Compromisso e visão a curto prazo (até ao final de 2025)</a:t>
          </a:r>
          <a:endParaRPr lang="pt-PT" sz="1700" b="0" u="none" kern="1200" noProof="0" dirty="0"/>
        </a:p>
      </dsp:txBody>
      <dsp:txXfrm>
        <a:off x="76709" y="1053678"/>
        <a:ext cx="3562417" cy="1190268"/>
      </dsp:txXfrm>
    </dsp:sp>
    <dsp:sp modelId="{3F7BA77C-6526-444E-9A42-8C87AA78AB4B}">
      <dsp:nvSpPr>
        <dsp:cNvPr id="0" name=""/>
        <dsp:cNvSpPr/>
      </dsp:nvSpPr>
      <dsp:spPr>
        <a:xfrm>
          <a:off x="3888302" y="989287"/>
          <a:ext cx="3691199" cy="1319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sz="1700" kern="1200" dirty="0"/>
            <a:t>Fase 2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noProof="0" dirty="0"/>
            <a:t>Estratégia nacional a médio prazo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noProof="0" dirty="0"/>
            <a:t>(H1 2026)</a:t>
          </a:r>
          <a:endParaRPr lang="pt-PT" sz="1700" b="0" u="none" kern="1200" noProof="0" dirty="0"/>
        </a:p>
      </dsp:txBody>
      <dsp:txXfrm>
        <a:off x="3952693" y="1053678"/>
        <a:ext cx="3562417" cy="1190268"/>
      </dsp:txXfrm>
    </dsp:sp>
    <dsp:sp modelId="{D903AFCD-2551-4D9A-A64A-2A9783306B9D}">
      <dsp:nvSpPr>
        <dsp:cNvPr id="0" name=""/>
        <dsp:cNvSpPr/>
      </dsp:nvSpPr>
      <dsp:spPr>
        <a:xfrm>
          <a:off x="7764285" y="989287"/>
          <a:ext cx="3691199" cy="1319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PT" sz="1700" kern="1200" noProof="0" dirty="0"/>
            <a:t>Fase 3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noProof="0" dirty="0"/>
            <a:t>Visão Nacional a Longo Prazo &amp; Transferência (</a:t>
          </a:r>
          <a:r>
            <a:rPr lang="pt-PT" sz="1700" kern="1200" noProof="0" dirty="0" err="1"/>
            <a:t>H2</a:t>
          </a:r>
          <a:r>
            <a:rPr lang="pt-PT" sz="1700" kern="1200" noProof="0" dirty="0"/>
            <a:t> 2026)</a:t>
          </a:r>
          <a:endParaRPr lang="pt-PT" sz="1700" b="0" u="none" kern="1200" noProof="0" dirty="0"/>
        </a:p>
      </dsp:txBody>
      <dsp:txXfrm>
        <a:off x="7828676" y="1053678"/>
        <a:ext cx="3562417" cy="1190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>Boas-vindas aos colegas,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>Chamo-me Stefan Jahnke e estou aqui com a minha colega Honza Forster. </a:t>
            </a:r>
            <a:br/>
            <a:r>
              <a:t>Fazemos parte da Equipa QCP que concebeu e implementou a Plataforma de Qualificações e Credenciais do ACQF.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>Ao longo do último dia e meio, já vimos a força da rede ACQF em ação com os países que aprendem uns com os outros e estamos entusiasmados com a mudança de foco para um dos instrumentos mais tangíveis do ACQF: O QCP.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>Embora já tenha uma compreensão de alto nível da plataforma, esta apresentação introdutória visa proporcionar-lhe uma compreensão mais aprofundada das funcionalidades, da relevância política e do potencial estratégico do QCP.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>Juntos, exploraremos a forma como o QCP apoia as prioridades nacionais, possibilitou a cooperação continental e fornece a infraestrutura para construir algo maior em conjunto: Um modelo de aprendizagem africano partilhado.</a:t>
            </a:r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56E8364D-9D46-8673-68CA-8EAA2337B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b4d2d2706_0_80:notes">
            <a:extLst>
              <a:ext uri="{FF2B5EF4-FFF2-40B4-BE49-F238E27FC236}">
                <a16:creationId xmlns:a16="http://schemas.microsoft.com/office/drawing/2014/main" id="{56972B5E-DEFD-6177-C96E-242AA427B0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t>Antes de falarmos sobre a solução, vejamos brevemente a realidade com que estamos a trabalhar. </a:t>
            </a:r>
          </a:p>
          <a:p>
            <a:endParaRPr/>
          </a:p>
          <a:p>
            <a:r>
              <a:t>Em todo o continente, os dados relativos às qualificações são frequentemente dispersos e incoerentes. Muitos sistemas ainda dependem de registos em papel, PDFs ou folhas de Excel -&gt; formatos</a:t>
            </a:r>
          </a:p>
          <a:p>
            <a:r>
              <a:t>que são difíceis de normalizar, verificar ou integrar. </a:t>
            </a:r>
          </a:p>
          <a:p>
            <a:r>
              <a:t>Não existe uma língua comum ou uma norma comum para a descrição das qualificações, o que limita gravemente o reconhecimento e a colaboração transfronteiras. </a:t>
            </a:r>
          </a:p>
          <a:p>
            <a:r>
              <a:t>Ao mesmo tempo, as qualificações permanecem frequentemente invisíveis para o público; estudantes, empregadores e instituições têm dificuldade em aceder a informações fiáveis e estruturadas. </a:t>
            </a:r>
          </a:p>
          <a:p>
            <a:r>
              <a:t>E quando existem interfaces públicas, estas são frequentemente limitadas em termos de funcionalidade ou cobertura. O resultado é claro: sistemas fragmentados, confiança limitada e oportunidades perdidas tanto para os aprendentes como para os decisores políticos.</a:t>
            </a:r>
          </a:p>
        </p:txBody>
      </p:sp>
      <p:sp>
        <p:nvSpPr>
          <p:cNvPr id="147" name="Google Shape;147;g31b4d2d2706_0_80:notes">
            <a:extLst>
              <a:ext uri="{FF2B5EF4-FFF2-40B4-BE49-F238E27FC236}">
                <a16:creationId xmlns:a16="http://schemas.microsoft.com/office/drawing/2014/main" id="{6C1FDB19-8831-8EAE-940A-7F0CAEA603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991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cument start page">
  <p:cSld name="Document start p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4051005"/>
            <a:ext cx="12192000" cy="2806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6000" y="395309"/>
            <a:ext cx="1699192" cy="8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6826101" y="1614642"/>
            <a:ext cx="5007933" cy="210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cxnSp>
        <p:nvCxnSpPr>
          <p:cNvPr id="22" name="Google Shape;22;p25"/>
          <p:cNvCxnSpPr/>
          <p:nvPr/>
        </p:nvCxnSpPr>
        <p:spPr>
          <a:xfrm>
            <a:off x="6551693" y="1573618"/>
            <a:ext cx="0" cy="2147777"/>
          </a:xfrm>
          <a:prstGeom prst="straightConnector1">
            <a:avLst/>
          </a:prstGeom>
          <a:noFill/>
          <a:ln w="92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6456363" y="4249738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cxnSp>
        <p:nvCxnSpPr>
          <p:cNvPr id="24" name="Google Shape;24;p25"/>
          <p:cNvCxnSpPr/>
          <p:nvPr/>
        </p:nvCxnSpPr>
        <p:spPr>
          <a:xfrm>
            <a:off x="6456000" y="4715931"/>
            <a:ext cx="537803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5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 txBox="1">
            <a:spLocks noGrp="1"/>
          </p:cNvSpPr>
          <p:nvPr>
            <p:ph type="title"/>
          </p:nvPr>
        </p:nvSpPr>
        <p:spPr>
          <a:xfrm>
            <a:off x="360000" y="635224"/>
            <a:ext cx="534488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7"/>
          <p:cNvSpPr txBox="1">
            <a:spLocks noGrp="1"/>
          </p:cNvSpPr>
          <p:nvPr>
            <p:ph type="body" idx="1"/>
          </p:nvPr>
        </p:nvSpPr>
        <p:spPr>
          <a:xfrm>
            <a:off x="360000" y="2235423"/>
            <a:ext cx="5344885" cy="38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body" idx="1"/>
          </p:nvPr>
        </p:nvSpPr>
        <p:spPr>
          <a:xfrm rot="5400000">
            <a:off x="4120270" y="-1631494"/>
            <a:ext cx="3939749" cy="1147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9"/>
          <p:cNvSpPr txBox="1">
            <a:spLocks noGrp="1"/>
          </p:cNvSpPr>
          <p:nvPr>
            <p:ph type="title"/>
          </p:nvPr>
        </p:nvSpPr>
        <p:spPr>
          <a:xfrm rot="5400000">
            <a:off x="7824998" y="2071562"/>
            <a:ext cx="5454032" cy="2557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body" idx="1"/>
          </p:nvPr>
        </p:nvSpPr>
        <p:spPr>
          <a:xfrm rot="5400000">
            <a:off x="2089721" y="-1106633"/>
            <a:ext cx="5454032" cy="891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ing">
  <p:cSld name="1_Section Heading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8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Página </a:t>
            </a: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ing">
  <p:cSld name="Section Heading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ing">
  <p:cSld name="2_Section Head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ctrTitle"/>
          </p:nvPr>
        </p:nvSpPr>
        <p:spPr>
          <a:xfrm>
            <a:off x="360000" y="612565"/>
            <a:ext cx="1147055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ubTitle" idx="1"/>
          </p:nvPr>
        </p:nvSpPr>
        <p:spPr>
          <a:xfrm>
            <a:off x="360000" y="3428999"/>
            <a:ext cx="11470556" cy="265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>
            <a:spLocks noGrp="1"/>
          </p:cNvSpPr>
          <p:nvPr>
            <p:ph type="title"/>
          </p:nvPr>
        </p:nvSpPr>
        <p:spPr>
          <a:xfrm>
            <a:off x="360000" y="633497"/>
            <a:ext cx="1147864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1"/>
          </p:nvPr>
        </p:nvSpPr>
        <p:spPr>
          <a:xfrm>
            <a:off x="359999" y="4393975"/>
            <a:ext cx="11478647" cy="167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B"/>
              </a:buClr>
              <a:buSzPts val="2400"/>
              <a:buNone/>
              <a:defRPr sz="2400">
                <a:solidFill>
                  <a:srgbClr val="8A8B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2000"/>
              <a:buNone/>
              <a:defRPr sz="2000">
                <a:solidFill>
                  <a:srgbClr val="8A8B8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800"/>
              <a:buNone/>
              <a:defRPr sz="1800">
                <a:solidFill>
                  <a:srgbClr val="8A8B8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360000" y="624069"/>
            <a:ext cx="1147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1"/>
          </p:nvPr>
        </p:nvSpPr>
        <p:spPr>
          <a:xfrm>
            <a:off x="360000" y="1940107"/>
            <a:ext cx="56375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body" idx="2"/>
          </p:nvPr>
        </p:nvSpPr>
        <p:spPr>
          <a:xfrm>
            <a:off x="360000" y="2764019"/>
            <a:ext cx="5637575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3"/>
          </p:nvPr>
        </p:nvSpPr>
        <p:spPr>
          <a:xfrm>
            <a:off x="6172200" y="1940107"/>
            <a:ext cx="5659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4"/>
          </p:nvPr>
        </p:nvSpPr>
        <p:spPr>
          <a:xfrm>
            <a:off x="6172200" y="2764019"/>
            <a:ext cx="5659800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>
            <a:spLocks noGrp="1"/>
          </p:cNvSpPr>
          <p:nvPr>
            <p:ph type="title"/>
          </p:nvPr>
        </p:nvSpPr>
        <p:spPr>
          <a:xfrm>
            <a:off x="360000" y="627132"/>
            <a:ext cx="4412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body" idx="1"/>
          </p:nvPr>
        </p:nvSpPr>
        <p:spPr>
          <a:xfrm>
            <a:off x="5183188" y="627133"/>
            <a:ext cx="6648812" cy="544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2"/>
          </p:nvPr>
        </p:nvSpPr>
        <p:spPr>
          <a:xfrm>
            <a:off x="360000" y="2227332"/>
            <a:ext cx="4412025" cy="384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24276" y="6775449"/>
            <a:ext cx="12251342" cy="115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  <a:defRPr sz="4400" b="1" i="0" u="none" strike="noStrike" cap="non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Página </a:t>
            </a:r>
            <a:fld id="{00000000-1234-1234-1234-123412341234}" type="slidenum">
              <a:rPr lang="en-GB"/>
              <a:t>‹nº›</a:t>
            </a:fld>
            <a:endParaRPr lang="en-GB"/>
          </a:p>
        </p:txBody>
      </p:sp>
      <p:cxnSp>
        <p:nvCxnSpPr>
          <p:cNvPr id="15" name="Google Shape;15;p24"/>
          <p:cNvCxnSpPr/>
          <p:nvPr/>
        </p:nvCxnSpPr>
        <p:spPr>
          <a:xfrm>
            <a:off x="360000" y="6496826"/>
            <a:ext cx="3519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0000" y="183852"/>
            <a:ext cx="1065600" cy="3599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 descr="A globe with a map on it  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500" b="125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92" name="Google Shape;92;p1"/>
          <p:cNvSpPr txBox="1">
            <a:spLocks noGrp="1"/>
          </p:cNvSpPr>
          <p:nvPr>
            <p:ph type="ftr" idx="11"/>
          </p:nvPr>
        </p:nvSpPr>
        <p:spPr>
          <a:xfrm>
            <a:off x="6826101" y="1503680"/>
            <a:ext cx="5150309" cy="241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u="sng">
                <a:solidFill>
                  <a:srgbClr val="C00000"/>
                </a:solidFill>
              </a:defRPr>
            </a:pPr>
            <a:r>
              <a:t>Plataforma de Qualificações e Credenciais (QCP)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pPr>
            <a:r>
              <a:t>Um instrumento estratégico para os sistemas nacionais de qualificações</a:t>
            </a:r>
            <a:endParaRPr sz="2400"/>
          </a:p>
        </p:txBody>
      </p:sp>
      <p:sp>
        <p:nvSpPr>
          <p:cNvPr id="93" name="Google Shape;93;p1"/>
          <p:cNvSpPr txBox="1">
            <a:spLocks noGrp="1"/>
          </p:cNvSpPr>
          <p:nvPr>
            <p:ph type="body" idx="1"/>
          </p:nvPr>
        </p:nvSpPr>
        <p:spPr>
          <a:xfrm>
            <a:off x="6454775" y="4084373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pPr>
            <a:r>
              <a:t>Stefan Jahnke e Honza Forster</a:t>
            </a:r>
            <a:endParaRPr sz="1600"/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>31 de julho de 2025</a:t>
            </a:r>
          </a:p>
        </p:txBody>
      </p:sp>
      <p:pic>
        <p:nvPicPr>
          <p:cNvPr id="95" name="Google Shape;95;p1" descr="A close-up of a logo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2263" y="268951"/>
            <a:ext cx="3878316" cy="69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5958" y="6035040"/>
            <a:ext cx="3507294" cy="44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>
            <a:spLocks noGrp="1"/>
          </p:cNvSpPr>
          <p:nvPr>
            <p:ph type="body" idx="2"/>
          </p:nvPr>
        </p:nvSpPr>
        <p:spPr>
          <a:xfrm>
            <a:off x="909876" y="3943558"/>
            <a:ext cx="10152376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pt-PT" noProof="0"/>
              <a:t>ACQF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pt-PT" noProof="0" dirty="0"/>
              <a:t>Ficha de trabalho por país</a:t>
            </a:r>
          </a:p>
        </p:txBody>
      </p:sp>
      <p:sp>
        <p:nvSpPr>
          <p:cNvPr id="103" name="Google Shape;103;p5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2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4438D29-DF42-A1DC-99E3-A393BE94D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b4d2d2706_0_80">
            <a:extLst>
              <a:ext uri="{FF2B5EF4-FFF2-40B4-BE49-F238E27FC236}">
                <a16:creationId xmlns:a16="http://schemas.microsoft.com/office/drawing/2014/main" id="{8BA0C1C2-9926-E1A9-1E5D-F3F7166FBC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>Página </a:t>
            </a:r>
            <a:fld id="{00000000-1234-1234-1234-123412341234}" type="slidenum">
              <a:rPr lang="en-GB"/>
              <a:t>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D35DD-61C6-ED3C-153D-46395CFF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835" y="254410"/>
            <a:ext cx="8484329" cy="611227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945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FD311-0DBD-382A-48C9-54B778F7E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86" y="712694"/>
            <a:ext cx="11475317" cy="5363345"/>
          </a:xfrm>
        </p:spPr>
        <p:txBody>
          <a:bodyPr>
            <a:normAutofit/>
          </a:bodyPr>
          <a:lstStyle/>
          <a:p>
            <a:pPr marL="114300" indent="0">
              <a:buNone/>
              <a:defRPr b="1"/>
            </a:pPr>
            <a:r>
              <a:rPr lang="pt-PT" noProof="0" dirty="0"/>
              <a:t>Objectivo</a:t>
            </a:r>
          </a:p>
          <a:p>
            <a:pPr marL="114300" indent="0">
              <a:buNone/>
            </a:pPr>
            <a:r>
              <a:rPr lang="pt-PT" sz="2400" noProof="0" dirty="0"/>
              <a:t>Orientar as equipas do seu país através de uma reflexão e planeamento estruturados para a adoção e utilização do QCP do ACQF</a:t>
            </a:r>
          </a:p>
          <a:p>
            <a:pPr marL="114300" indent="0">
              <a:buNone/>
            </a:pPr>
            <a:endParaRPr lang="pt-PT" b="1" noProof="0" dirty="0"/>
          </a:p>
          <a:p>
            <a:pPr marL="114300" indent="0">
              <a:buNone/>
              <a:defRPr b="1"/>
            </a:pPr>
            <a:r>
              <a:rPr lang="pt-PT" noProof="0" dirty="0"/>
              <a:t>Desenvolvimento em 3 fases</a:t>
            </a:r>
          </a:p>
          <a:p>
            <a:pPr marL="114300" indent="0">
              <a:buNone/>
            </a:pPr>
            <a:endParaRPr lang="pt-PT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36F38-231C-AB86-DAF2-C7146104C4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Página </a:t>
            </a: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76D4D0-52E9-9DC2-9C91-9DDD9FC17E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093670"/>
              </p:ext>
            </p:extLst>
          </p:nvPr>
        </p:nvGraphicFramePr>
        <p:xfrm>
          <a:off x="359999" y="3240741"/>
          <a:ext cx="11467804" cy="329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67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7623-89C5-BC28-FA37-00B9530B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Fase 1 – Compromisso e visão a curto prazo (até ao final de 2025)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13484-E88A-8AC4-6A94-7D0908CD0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86" y="2136290"/>
            <a:ext cx="11475317" cy="4402076"/>
          </a:xfrm>
        </p:spPr>
        <p:txBody>
          <a:bodyPr>
            <a:normAutofit fontScale="92500" lnSpcReduction="20000"/>
          </a:bodyPr>
          <a:lstStyle/>
          <a:p>
            <a:pPr marL="114300" indent="0">
              <a:lnSpc>
                <a:spcPct val="110000"/>
              </a:lnSpc>
              <a:buNone/>
            </a:pPr>
            <a:r>
              <a:rPr lang="pt-PT" noProof="0" dirty="0"/>
              <a:t>Participação das partes interessadas, sensibilização e visão a curto prazo para a utilização nacional do QCP</a:t>
            </a:r>
          </a:p>
          <a:p>
            <a:pPr marL="114300" indent="0">
              <a:lnSpc>
                <a:spcPct val="110000"/>
              </a:lnSpc>
              <a:buNone/>
            </a:pPr>
            <a:endParaRPr lang="pt-PT" noProof="0" dirty="0"/>
          </a:p>
          <a:p>
            <a:pPr marL="114300" indent="0">
              <a:lnSpc>
                <a:spcPct val="110000"/>
              </a:lnSpc>
              <a:buClr>
                <a:schemeClr val="accent1">
                  <a:lumMod val="75000"/>
                </a:schemeClr>
              </a:buClr>
              <a:buNone/>
              <a:defRPr b="1"/>
            </a:pPr>
            <a:r>
              <a:rPr lang="pt-PT" noProof="0" dirty="0"/>
              <a:t>Principais etapas:</a:t>
            </a: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noProof="0" dirty="0"/>
              <a:t>Aprendizagem nacional a partir do envolvimento inicial do QCP</a:t>
            </a: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noProof="0" dirty="0"/>
              <a:t>Visão a curto prazo da utilização do QCP</a:t>
            </a: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noProof="0" dirty="0"/>
              <a:t>"Inventário" de NQDs ou Fontes de Dados existentes</a:t>
            </a: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noProof="0" dirty="0"/>
              <a:t>Estratégia de mapeamento e participação das partes interessadas</a:t>
            </a: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noProof="0" dirty="0"/>
              <a:t>Possibilidades e riscos imediatos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A0CCA-C5FF-1459-9FC5-091D945841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Página </a:t>
            </a:r>
            <a:fld id="{00000000-1234-1234-1234-1234123412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74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6E58A-98DE-0459-18FC-6E336205B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5D36-B3E6-9F94-C6B0-36281824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Fase 2 – Estratégia nacional a médio prazo (H1 2026)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F158E-6FF1-9D12-2192-5B0D6B208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86" y="2136290"/>
            <a:ext cx="11475317" cy="440207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t-PT" noProof="0" dirty="0"/>
              <a:t>Utilizar a primeira experiência nacional com o QCP plenamente operacional para criar uma estratégia realista e específica para cada país</a:t>
            </a:r>
          </a:p>
          <a:p>
            <a:pPr marL="114300" indent="0">
              <a:buNone/>
            </a:pPr>
            <a:endParaRPr lang="pt-PT" noProof="0" dirty="0"/>
          </a:p>
          <a:p>
            <a:pPr marL="114300" indent="0">
              <a:buNone/>
              <a:defRPr b="1"/>
            </a:pPr>
            <a:r>
              <a:rPr lang="pt-PT" noProof="0" dirty="0"/>
              <a:t>Principais etapas: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noProof="0" dirty="0"/>
              <a:t>Primeiras experiências com o QCP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noProof="0" dirty="0"/>
              <a:t>Estratégia Intercalar para a Integração QCP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noProof="0" dirty="0"/>
              <a:t>Governação sustentável e processos de dados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noProof="0" dirty="0"/>
              <a:t>Financiamento e Recursos Técnicos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43505-FBCC-7212-1466-3816D3F0FB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Página </a:t>
            </a:r>
            <a:fld id="{00000000-1234-1234-1234-1234123412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07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BC9A4-6EC6-53B5-CF6C-91A87DBDA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D8789-7555-2AC3-CD7C-A1903881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Fase 3 - Visão Nacional a Longo Prazo &amp; Transferência (</a:t>
            </a:r>
            <a:r>
              <a:rPr lang="pt-PT" noProof="0" dirty="0" err="1"/>
              <a:t>H2</a:t>
            </a:r>
            <a:r>
              <a:rPr lang="pt-PT" noProof="0" dirty="0"/>
              <a:t> 2026)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5612D-BBD0-F7A0-2C72-DD21832CD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86" y="2136290"/>
            <a:ext cx="11475317" cy="440207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t-PT" noProof="0" dirty="0"/>
              <a:t>Assegurar a apropriação nacional e a sustentabilidade como parte da transferência para a rede ACQF</a:t>
            </a:r>
          </a:p>
          <a:p>
            <a:pPr marL="114300" indent="0">
              <a:buNone/>
            </a:pPr>
            <a:endParaRPr lang="pt-PT" noProof="0" dirty="0"/>
          </a:p>
          <a:p>
            <a:pPr marL="114300" indent="0">
              <a:buNone/>
              <a:defRPr b="1"/>
            </a:pPr>
            <a:r>
              <a:rPr lang="pt-PT" noProof="0" dirty="0"/>
              <a:t>Principais etapas: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noProof="0" dirty="0"/>
              <a:t>Visão Nacional a Longo Prazo para a Implementação do QCP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noProof="0" dirty="0"/>
              <a:t>Uso Nacional Institucional do QCP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noProof="0" dirty="0"/>
              <a:t>Medir o Impacto e Melhoria Contínua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noProof="0" dirty="0"/>
              <a:t>Compromissos Nacionais Pós-Handover e integração com a Rede ACQF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E5249-2C78-7BA6-1D1B-3E0B6241A3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Página </a:t>
            </a:r>
            <a:fld id="{00000000-1234-1234-1234-1234123412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76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B3C78-2D3E-3FE9-DBBE-800F091C9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2BDE-7B75-CE89-C338-4CB002AA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63" y="564776"/>
            <a:ext cx="11467851" cy="1080421"/>
          </a:xfrm>
        </p:spPr>
        <p:txBody>
          <a:bodyPr>
            <a:normAutofit fontScale="90000"/>
          </a:bodyPr>
          <a:lstStyle/>
          <a:p>
            <a:pPr>
              <a:defRPr sz="4000"/>
            </a:pPr>
            <a:r>
              <a:rPr lang="pt-PT" noProof="0"/>
              <a:t>Equipa QCP – Prosseguimento da aprendizagem entre pares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6676E-590F-651A-17CC-42316D80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86" y="1627094"/>
            <a:ext cx="11475317" cy="4911272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pt-PT" noProof="0" dirty="0"/>
              <a:t>Atividades adicionais (digitais) de aprendizagem entre pares para o ajudar a preencher as suas </a:t>
            </a:r>
            <a:r>
              <a:rPr lang="pt-PT" b="1" noProof="0" dirty="0"/>
              <a:t>fichas de trabalho por país do QCP do ACQF</a:t>
            </a:r>
          </a:p>
          <a:p>
            <a:pPr marL="114300" indent="0">
              <a:buNone/>
            </a:pPr>
            <a:endParaRPr lang="pt-PT" b="1" noProof="0" dirty="0"/>
          </a:p>
          <a:p>
            <a:pPr marL="114300" indent="0">
              <a:buNone/>
              <a:defRPr b="1"/>
            </a:pPr>
            <a:r>
              <a:rPr lang="pt-PT" noProof="0" dirty="0"/>
              <a:t>Trabalhe em conjunto!</a:t>
            </a:r>
          </a:p>
          <a:p>
            <a:r>
              <a:rPr lang="pt-PT" noProof="0" dirty="0"/>
              <a:t>Envolva todos os membros relevantes da equipa na sua organização</a:t>
            </a:r>
          </a:p>
          <a:p>
            <a:r>
              <a:rPr lang="pt-PT" noProof="0" dirty="0"/>
              <a:t>Partilhar experiências com outros países (por exemplo, parceiros estratégicos)</a:t>
            </a:r>
          </a:p>
          <a:p>
            <a:pPr lvl="1"/>
            <a:endParaRPr lang="pt-PT" noProof="0" dirty="0"/>
          </a:p>
          <a:p>
            <a:pPr marL="114300" indent="0">
              <a:buNone/>
            </a:pPr>
            <a:r>
              <a:rPr lang="pt-PT" noProof="0" dirty="0"/>
              <a:t>Documento de orientação e responsabilização para si mesmo!</a:t>
            </a:r>
          </a:p>
          <a:p>
            <a:pPr marL="571500" lvl="1" indent="0">
              <a:buNone/>
            </a:pPr>
            <a:r>
              <a:rPr lang="pt-PT" noProof="0" dirty="0">
                <a:sym typeface="Wingdings" panose="05000000000000000000" pitchFamily="2" charset="2"/>
              </a:rPr>
              <a:t> </a:t>
            </a:r>
            <a:r>
              <a:rPr lang="pt-PT" noProof="0" dirty="0"/>
              <a:t>QCP Team irá pedir-lhe para enviar arquivos em intervalos diferentes para a nossa própria compreensão das ambições e desafios remanescentes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BD6AC-E8BD-CE53-B7D5-DA5B699C30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Página </a:t>
            </a:r>
            <a:fld id="{00000000-1234-1234-1234-1234123412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25158"/>
      </p:ext>
    </p:extLst>
  </p:cSld>
  <p:clrMapOvr>
    <a:masterClrMapping/>
  </p:clrMapOvr>
</p:sld>
</file>

<file path=ppt/theme/theme1.xml><?xml version="1.0" encoding="utf-8"?>
<a:theme xmlns:a="http://schemas.openxmlformats.org/drawingml/2006/main" name="ACQF Powerpoint Template">
  <a:themeElements>
    <a:clrScheme name="ACQF Brand Colours">
      <a:dk1>
        <a:srgbClr val="24282A"/>
      </a:dk1>
      <a:lt1>
        <a:srgbClr val="FFFFFF"/>
      </a:lt1>
      <a:dk2>
        <a:srgbClr val="24282A"/>
      </a:dk2>
      <a:lt2>
        <a:srgbClr val="E7E6E6"/>
      </a:lt2>
      <a:accent1>
        <a:srgbClr val="00A643"/>
      </a:accent1>
      <a:accent2>
        <a:srgbClr val="202A44"/>
      </a:accent2>
      <a:accent3>
        <a:srgbClr val="CEB37E"/>
      </a:accent3>
      <a:accent4>
        <a:srgbClr val="971B2F"/>
      </a:accent4>
      <a:accent5>
        <a:srgbClr val="D3FFE5"/>
      </a:accent5>
      <a:accent6>
        <a:srgbClr val="DCE2EF"/>
      </a:accent6>
      <a:hlink>
        <a:srgbClr val="00A642"/>
      </a:hlink>
      <a:folHlink>
        <a:srgbClr val="003E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91715B-C7AC-46D0-A678-4B72EF0642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FCEC35-F53C-43AC-97D0-7B7C972A6D7B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customXml/itemProps3.xml><?xml version="1.0" encoding="utf-8"?>
<ds:datastoreItem xmlns:ds="http://schemas.openxmlformats.org/officeDocument/2006/customXml" ds:itemID="{76CF946C-D45C-4AC1-ABF3-4103AC55DE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Ecrã Panorâmico</PresentationFormat>
  <Paragraphs>73</Paragraphs>
  <Slides>8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6" baseType="lpstr">
      <vt:lpstr>Wingdings</vt:lpstr>
      <vt:lpstr>Nunito Sans ExtraBold</vt:lpstr>
      <vt:lpstr>Nunito Sans Light</vt:lpstr>
      <vt:lpstr>Arial</vt:lpstr>
      <vt:lpstr>Nunito Sans Black</vt:lpstr>
      <vt:lpstr>Calibri</vt:lpstr>
      <vt:lpstr>Nunito Sans</vt:lpstr>
      <vt:lpstr>ACQF Powerpoint Template</vt:lpstr>
      <vt:lpstr>Apresentação do PowerPoint</vt:lpstr>
      <vt:lpstr>Apresentação do PowerPoint</vt:lpstr>
      <vt:lpstr>Apresentação do PowerPoint</vt:lpstr>
      <vt:lpstr>Apresentação do PowerPoint</vt:lpstr>
      <vt:lpstr>Fase 1 – Compromisso e visão a curto prazo (até ao final de 2025)</vt:lpstr>
      <vt:lpstr>Fase 2 – Estratégia nacional a médio prazo (H1 2026)</vt:lpstr>
      <vt:lpstr>Fase 3 - Visão Nacional a Longo Prazo &amp; Transferência (H2 2026)</vt:lpstr>
      <vt:lpstr>Equipa QCP – Prosseguimento da aprendizagem entre pares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Andrea Bateman</dc:creator>
  <cp:lastModifiedBy>Olavo Delgado Correia</cp:lastModifiedBy>
  <cp:revision>7</cp:revision>
  <dcterms:created xsi:type="dcterms:W3CDTF">2022-04-01T01:06:26Z</dcterms:created>
  <dcterms:modified xsi:type="dcterms:W3CDTF">2025-07-31T11:33:39Z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1.11.0.5407</vt:lpwstr>
  </property>
  <property fmtid="{D5CDD505-2E9C-101B-9397-08002B2CF9AE}" pid="3" name="ContentTypeId">
    <vt:lpwstr>0x0101009B2203B17F16D040A1E444A021DFF119</vt:lpwstr>
  </property>
  <property fmtid="{D5CDD505-2E9C-101B-9397-08002B2CF9AE}" pid="4" name="MediaServiceImageTags">
    <vt:lpwstr/>
  </property>
</Properties>
</file>