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9"/>
  </p:notesMasterIdLst>
  <p:sldIdLst>
    <p:sldId id="329" r:id="rId5"/>
    <p:sldId id="319" r:id="rId6"/>
    <p:sldId id="330" r:id="rId7"/>
    <p:sldId id="315" r:id="rId8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916" autoAdjust="0"/>
  </p:normalViewPr>
  <p:slideViewPr>
    <p:cSldViewPr>
      <p:cViewPr>
        <p:scale>
          <a:sx n="70" d="100"/>
          <a:sy n="70" d="100"/>
        </p:scale>
        <p:origin x="293" y="19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K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6E972D-F9E8-4ADC-B722-D50301FF16B5}" type="datetimeFigureOut">
              <a:rPr lang="en-KE" smtClean="0"/>
              <a:t>01/08/2025</a:t>
            </a:fld>
            <a:endParaRPr lang="en-K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K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K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66F65D-1DB8-46A2-A716-67618727340E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242067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1CA2C4-BE2B-F2B9-75FF-6BAA804127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9DE9045-B94F-AB6A-F2FE-9265F19B8A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9D54040-EBE7-13AC-D3AB-7723DE8980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K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9C6082-FC51-A3D3-7F54-0A5206D438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E5A63F-0AC8-4573-A6F5-00C8BDABE568}" type="slidenum">
              <a:rPr lang="en-KE" smtClean="0"/>
              <a:t>1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6549250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err="1"/>
              <a:t>campaugns</a:t>
            </a:r>
            <a:endParaRPr lang="en-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66F65D-1DB8-46A2-A716-67618727340E}" type="slidenum">
              <a:rPr lang="en-KE" smtClean="0"/>
              <a:t>2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4138913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370177-4E71-78BA-CB8F-764033551B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F172E1-7E78-8408-FBFE-B847EF041C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8E3F193-2820-D6CC-7216-6849961D74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err="1"/>
              <a:t>campaugns</a:t>
            </a:r>
            <a:endParaRPr lang="en-K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C83955-AC9D-B0BE-4660-50A5BEAC7C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66F65D-1DB8-46A2-A716-67618727340E}" type="slidenum">
              <a:rPr lang="en-KE" smtClean="0"/>
              <a:t>3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42287006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66F65D-1DB8-46A2-A716-67618727340E}" type="slidenum">
              <a:rPr lang="en-KE" smtClean="0"/>
              <a:t>4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818378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00A64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23282A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23282A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00" dirty="0"/>
              <a:t>Page</a:t>
            </a:r>
            <a:r>
              <a:rPr sz="500" spc="-65" dirty="0"/>
              <a:t> </a:t>
            </a:r>
            <a:fld id="{81D60167-4931-47E6-BA6A-407CBD079E47}" type="slidenum">
              <a:rPr sz="500" spc="-50" dirty="0"/>
              <a:t>‹#›</a:t>
            </a:fld>
            <a:endParaRPr sz="5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00A64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rgbClr val="23282A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23282A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00" dirty="0"/>
              <a:t>Page</a:t>
            </a:r>
            <a:r>
              <a:rPr sz="500" spc="-65" dirty="0"/>
              <a:t> </a:t>
            </a:r>
            <a:fld id="{81D60167-4931-47E6-BA6A-407CBD079E47}" type="slidenum">
              <a:rPr sz="500" spc="-50" dirty="0"/>
              <a:t>‹#›</a:t>
            </a:fld>
            <a:endParaRPr sz="5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772275"/>
            <a:ext cx="12192000" cy="85725"/>
          </a:xfrm>
          <a:custGeom>
            <a:avLst/>
            <a:gdLst/>
            <a:ahLst/>
            <a:cxnLst/>
            <a:rect l="l" t="t" r="r" b="b"/>
            <a:pathLst>
              <a:path w="12192000" h="85725">
                <a:moveTo>
                  <a:pt x="12192000" y="0"/>
                </a:moveTo>
                <a:lnTo>
                  <a:pt x="0" y="0"/>
                </a:lnTo>
                <a:lnTo>
                  <a:pt x="0" y="85725"/>
                </a:lnTo>
                <a:lnTo>
                  <a:pt x="12192000" y="85725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A6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00A64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796151" y="1776412"/>
            <a:ext cx="5038725" cy="4581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23282A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00" dirty="0"/>
              <a:t>Page</a:t>
            </a:r>
            <a:r>
              <a:rPr sz="500" spc="-65" dirty="0"/>
              <a:t> </a:t>
            </a:r>
            <a:fld id="{81D60167-4931-47E6-BA6A-407CBD079E47}" type="slidenum">
              <a:rPr sz="500" spc="-50" dirty="0"/>
              <a:t>‹#›</a:t>
            </a:fld>
            <a:endParaRPr sz="5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00A64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23282A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00" dirty="0"/>
              <a:t>Page</a:t>
            </a:r>
            <a:r>
              <a:rPr sz="500" spc="-65" dirty="0"/>
              <a:t> </a:t>
            </a:r>
            <a:fld id="{81D60167-4931-47E6-BA6A-407CBD079E47}" type="slidenum">
              <a:rPr sz="500" spc="-50" dirty="0"/>
              <a:t>‹#›</a:t>
            </a:fld>
            <a:endParaRPr sz="5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23282A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00" dirty="0"/>
              <a:t>Page</a:t>
            </a:r>
            <a:r>
              <a:rPr sz="500" spc="-65" dirty="0"/>
              <a:t> </a:t>
            </a:r>
            <a:fld id="{81D60167-4931-47E6-BA6A-407CBD079E47}" type="slidenum">
              <a:rPr sz="500" spc="-50" dirty="0"/>
              <a:t>‹#›</a:t>
            </a:fld>
            <a:endParaRPr sz="50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772275"/>
            <a:ext cx="12192000" cy="85725"/>
          </a:xfrm>
          <a:custGeom>
            <a:avLst/>
            <a:gdLst/>
            <a:ahLst/>
            <a:cxnLst/>
            <a:rect l="l" t="t" r="r" b="b"/>
            <a:pathLst>
              <a:path w="12192000" h="85725">
                <a:moveTo>
                  <a:pt x="12192000" y="0"/>
                </a:moveTo>
                <a:lnTo>
                  <a:pt x="0" y="0"/>
                </a:lnTo>
                <a:lnTo>
                  <a:pt x="0" y="85725"/>
                </a:lnTo>
                <a:lnTo>
                  <a:pt x="12192000" y="85725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A6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361950" y="6496050"/>
            <a:ext cx="3519804" cy="0"/>
          </a:xfrm>
          <a:custGeom>
            <a:avLst/>
            <a:gdLst/>
            <a:ahLst/>
            <a:cxnLst/>
            <a:rect l="l" t="t" r="r" b="b"/>
            <a:pathLst>
              <a:path w="3519804">
                <a:moveTo>
                  <a:pt x="0" y="0"/>
                </a:moveTo>
                <a:lnTo>
                  <a:pt x="3519804" y="0"/>
                </a:lnTo>
              </a:path>
            </a:pathLst>
          </a:custGeom>
          <a:ln w="19050">
            <a:solidFill>
              <a:srgbClr val="23282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239583" y="290169"/>
            <a:ext cx="180975" cy="169545"/>
          </a:xfrm>
          <a:custGeom>
            <a:avLst/>
            <a:gdLst/>
            <a:ahLst/>
            <a:cxnLst/>
            <a:rect l="l" t="t" r="r" b="b"/>
            <a:pathLst>
              <a:path w="180975" h="169545">
                <a:moveTo>
                  <a:pt x="180644" y="0"/>
                </a:moveTo>
                <a:lnTo>
                  <a:pt x="0" y="0"/>
                </a:lnTo>
                <a:lnTo>
                  <a:pt x="0" y="55892"/>
                </a:lnTo>
                <a:lnTo>
                  <a:pt x="0" y="168935"/>
                </a:lnTo>
                <a:lnTo>
                  <a:pt x="69430" y="168935"/>
                </a:lnTo>
                <a:lnTo>
                  <a:pt x="69430" y="55892"/>
                </a:lnTo>
                <a:lnTo>
                  <a:pt x="180644" y="55892"/>
                </a:lnTo>
                <a:lnTo>
                  <a:pt x="180644" y="0"/>
                </a:lnTo>
                <a:close/>
              </a:path>
            </a:pathLst>
          </a:custGeom>
          <a:solidFill>
            <a:srgbClr val="24282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62900" y="181686"/>
            <a:ext cx="834840" cy="360542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1239583" y="184746"/>
            <a:ext cx="188595" cy="106045"/>
          </a:xfrm>
          <a:custGeom>
            <a:avLst/>
            <a:gdLst/>
            <a:ahLst/>
            <a:cxnLst/>
            <a:rect l="l" t="t" r="r" b="b"/>
            <a:pathLst>
              <a:path w="188594" h="106045">
                <a:moveTo>
                  <a:pt x="188315" y="0"/>
                </a:moveTo>
                <a:lnTo>
                  <a:pt x="0" y="0"/>
                </a:lnTo>
                <a:lnTo>
                  <a:pt x="0" y="55880"/>
                </a:lnTo>
                <a:lnTo>
                  <a:pt x="0" y="105422"/>
                </a:lnTo>
                <a:lnTo>
                  <a:pt x="69430" y="105422"/>
                </a:lnTo>
                <a:lnTo>
                  <a:pt x="69430" y="55880"/>
                </a:lnTo>
                <a:lnTo>
                  <a:pt x="188315" y="55880"/>
                </a:lnTo>
                <a:lnTo>
                  <a:pt x="188315" y="0"/>
                </a:lnTo>
                <a:close/>
              </a:path>
            </a:pathLst>
          </a:custGeom>
          <a:solidFill>
            <a:srgbClr val="24282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19353" y="121602"/>
            <a:ext cx="11353292" cy="809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00A64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4147" y="1333563"/>
            <a:ext cx="6537007" cy="4699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23282A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39102" y="6541461"/>
            <a:ext cx="446405" cy="1822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23282A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00" dirty="0"/>
              <a:t>Page</a:t>
            </a:r>
            <a:r>
              <a:rPr sz="500" spc="-65" dirty="0"/>
              <a:t> </a:t>
            </a:r>
            <a:fld id="{81D60167-4931-47E6-BA6A-407CBD079E47}" type="slidenum">
              <a:rPr sz="500" spc="-50" dirty="0"/>
              <a:t>‹#›</a:t>
            </a:fld>
            <a:endParaRPr sz="5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A17DF1-BAA8-9E2C-AAB7-C8DCAB7709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FF2B5EF4-FFF2-40B4-BE49-F238E27FC236}">
                <a16:creationId xmlns:a16="http://schemas.microsoft.com/office/drawing/2014/main" id="{46FE40C5-897E-AE43-0FE0-0E9B4561AED8}"/>
              </a:ext>
            </a:extLst>
          </p:cNvPr>
          <p:cNvGrpSpPr/>
          <p:nvPr/>
        </p:nvGrpSpPr>
        <p:grpSpPr>
          <a:xfrm>
            <a:off x="362900" y="181686"/>
            <a:ext cx="1065530" cy="360680"/>
            <a:chOff x="362900" y="181686"/>
            <a:chExt cx="1065530" cy="360680"/>
          </a:xfrm>
        </p:grpSpPr>
        <p:sp>
          <p:nvSpPr>
            <p:cNvPr id="3" name="object 3">
              <a:extLst>
                <a:ext uri="{FF2B5EF4-FFF2-40B4-BE49-F238E27FC236}">
                  <a16:creationId xmlns:a16="http://schemas.microsoft.com/office/drawing/2014/main" id="{A673B08E-0829-98FB-2C7B-3D70AA3372BD}"/>
                </a:ext>
              </a:extLst>
            </p:cNvPr>
            <p:cNvSpPr/>
            <p:nvPr/>
          </p:nvSpPr>
          <p:spPr>
            <a:xfrm>
              <a:off x="1239583" y="290169"/>
              <a:ext cx="180975" cy="169545"/>
            </a:xfrm>
            <a:custGeom>
              <a:avLst/>
              <a:gdLst/>
              <a:ahLst/>
              <a:cxnLst/>
              <a:rect l="l" t="t" r="r" b="b"/>
              <a:pathLst>
                <a:path w="180975" h="169545">
                  <a:moveTo>
                    <a:pt x="180644" y="0"/>
                  </a:moveTo>
                  <a:lnTo>
                    <a:pt x="0" y="0"/>
                  </a:lnTo>
                  <a:lnTo>
                    <a:pt x="0" y="55892"/>
                  </a:lnTo>
                  <a:lnTo>
                    <a:pt x="0" y="168935"/>
                  </a:lnTo>
                  <a:lnTo>
                    <a:pt x="69430" y="168935"/>
                  </a:lnTo>
                  <a:lnTo>
                    <a:pt x="69430" y="55892"/>
                  </a:lnTo>
                  <a:lnTo>
                    <a:pt x="180644" y="55892"/>
                  </a:lnTo>
                  <a:lnTo>
                    <a:pt x="180644" y="0"/>
                  </a:lnTo>
                  <a:close/>
                </a:path>
              </a:pathLst>
            </a:custGeom>
            <a:solidFill>
              <a:srgbClr val="24282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>
              <a:extLst>
                <a:ext uri="{FF2B5EF4-FFF2-40B4-BE49-F238E27FC236}">
                  <a16:creationId xmlns:a16="http://schemas.microsoft.com/office/drawing/2014/main" id="{9AC0F741-5737-8D6C-BC65-1D6954CCE778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62900" y="181686"/>
              <a:ext cx="834840" cy="360542"/>
            </a:xfrm>
            <a:prstGeom prst="rect">
              <a:avLst/>
            </a:prstGeom>
          </p:spPr>
        </p:pic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12B2BF6C-6EF3-B3B6-4727-549073AA6E3A}"/>
                </a:ext>
              </a:extLst>
            </p:cNvPr>
            <p:cNvSpPr/>
            <p:nvPr/>
          </p:nvSpPr>
          <p:spPr>
            <a:xfrm>
              <a:off x="1239583" y="184746"/>
              <a:ext cx="188595" cy="106045"/>
            </a:xfrm>
            <a:custGeom>
              <a:avLst/>
              <a:gdLst/>
              <a:ahLst/>
              <a:cxnLst/>
              <a:rect l="l" t="t" r="r" b="b"/>
              <a:pathLst>
                <a:path w="188594" h="106045">
                  <a:moveTo>
                    <a:pt x="188315" y="0"/>
                  </a:moveTo>
                  <a:lnTo>
                    <a:pt x="0" y="0"/>
                  </a:lnTo>
                  <a:lnTo>
                    <a:pt x="0" y="55880"/>
                  </a:lnTo>
                  <a:lnTo>
                    <a:pt x="0" y="105422"/>
                  </a:lnTo>
                  <a:lnTo>
                    <a:pt x="69430" y="105422"/>
                  </a:lnTo>
                  <a:lnTo>
                    <a:pt x="69430" y="55880"/>
                  </a:lnTo>
                  <a:lnTo>
                    <a:pt x="188315" y="55880"/>
                  </a:lnTo>
                  <a:lnTo>
                    <a:pt x="188315" y="0"/>
                  </a:lnTo>
                  <a:close/>
                </a:path>
              </a:pathLst>
            </a:custGeom>
            <a:solidFill>
              <a:srgbClr val="24282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>
            <a:extLst>
              <a:ext uri="{FF2B5EF4-FFF2-40B4-BE49-F238E27FC236}">
                <a16:creationId xmlns:a16="http://schemas.microsoft.com/office/drawing/2014/main" id="{1B99D36E-89F4-066C-82FC-535A2CDE43EB}"/>
              </a:ext>
            </a:extLst>
          </p:cNvPr>
          <p:cNvSpPr/>
          <p:nvPr/>
        </p:nvSpPr>
        <p:spPr>
          <a:xfrm>
            <a:off x="0" y="4048125"/>
            <a:ext cx="12192000" cy="2809875"/>
          </a:xfrm>
          <a:custGeom>
            <a:avLst/>
            <a:gdLst/>
            <a:ahLst/>
            <a:cxnLst/>
            <a:rect l="l" t="t" r="r" b="b"/>
            <a:pathLst>
              <a:path w="12192000" h="2809875">
                <a:moveTo>
                  <a:pt x="12192000" y="0"/>
                </a:moveTo>
                <a:lnTo>
                  <a:pt x="0" y="0"/>
                </a:lnTo>
                <a:lnTo>
                  <a:pt x="0" y="2809875"/>
                </a:lnTo>
                <a:lnTo>
                  <a:pt x="12192000" y="2809875"/>
                </a:lnTo>
                <a:lnTo>
                  <a:pt x="12192000" y="0"/>
                </a:lnTo>
                <a:close/>
              </a:path>
            </a:pathLst>
          </a:custGeom>
          <a:solidFill>
            <a:srgbClr val="1F2A44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7">
            <a:extLst>
              <a:ext uri="{FF2B5EF4-FFF2-40B4-BE49-F238E27FC236}">
                <a16:creationId xmlns:a16="http://schemas.microsoft.com/office/drawing/2014/main" id="{91D426BD-15B4-17CD-1B61-E9A51C27324C}"/>
              </a:ext>
            </a:extLst>
          </p:cNvPr>
          <p:cNvGrpSpPr/>
          <p:nvPr/>
        </p:nvGrpSpPr>
        <p:grpSpPr>
          <a:xfrm>
            <a:off x="6459909" y="401164"/>
            <a:ext cx="1692275" cy="817244"/>
            <a:chOff x="6459909" y="401164"/>
            <a:chExt cx="1692275" cy="817244"/>
          </a:xfrm>
        </p:grpSpPr>
        <p:pic>
          <p:nvPicPr>
            <p:cNvPr id="8" name="object 8">
              <a:extLst>
                <a:ext uri="{FF2B5EF4-FFF2-40B4-BE49-F238E27FC236}">
                  <a16:creationId xmlns:a16="http://schemas.microsoft.com/office/drawing/2014/main" id="{DF90E019-F4E7-2E40-9BD9-F40B7905B92E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62241" y="401806"/>
              <a:ext cx="1466650" cy="816344"/>
            </a:xfrm>
            <a:prstGeom prst="rect">
              <a:avLst/>
            </a:prstGeom>
          </p:spPr>
        </p:pic>
        <p:sp>
          <p:nvSpPr>
            <p:cNvPr id="9" name="object 9">
              <a:extLst>
                <a:ext uri="{FF2B5EF4-FFF2-40B4-BE49-F238E27FC236}">
                  <a16:creationId xmlns:a16="http://schemas.microsoft.com/office/drawing/2014/main" id="{0D860C6C-C02B-A73F-3BB8-AAC25585DC3E}"/>
                </a:ext>
              </a:extLst>
            </p:cNvPr>
            <p:cNvSpPr/>
            <p:nvPr/>
          </p:nvSpPr>
          <p:spPr>
            <a:xfrm>
              <a:off x="6459906" y="401167"/>
              <a:ext cx="1692275" cy="438784"/>
            </a:xfrm>
            <a:custGeom>
              <a:avLst/>
              <a:gdLst/>
              <a:ahLst/>
              <a:cxnLst/>
              <a:rect l="l" t="t" r="r" b="b"/>
              <a:pathLst>
                <a:path w="1692275" h="438784">
                  <a:moveTo>
                    <a:pt x="490397" y="438188"/>
                  </a:moveTo>
                  <a:lnTo>
                    <a:pt x="446747" y="344220"/>
                  </a:lnTo>
                  <a:lnTo>
                    <a:pt x="407885" y="260591"/>
                  </a:lnTo>
                  <a:lnTo>
                    <a:pt x="344246" y="123634"/>
                  </a:lnTo>
                  <a:lnTo>
                    <a:pt x="305193" y="39585"/>
                  </a:lnTo>
                  <a:lnTo>
                    <a:pt x="305193" y="260591"/>
                  </a:lnTo>
                  <a:lnTo>
                    <a:pt x="187020" y="260591"/>
                  </a:lnTo>
                  <a:lnTo>
                    <a:pt x="246087" y="123634"/>
                  </a:lnTo>
                  <a:lnTo>
                    <a:pt x="305193" y="260591"/>
                  </a:lnTo>
                  <a:lnTo>
                    <a:pt x="305193" y="39585"/>
                  </a:lnTo>
                  <a:lnTo>
                    <a:pt x="289344" y="5461"/>
                  </a:lnTo>
                  <a:lnTo>
                    <a:pt x="200418" y="5461"/>
                  </a:lnTo>
                  <a:lnTo>
                    <a:pt x="0" y="438188"/>
                  </a:lnTo>
                  <a:lnTo>
                    <a:pt x="112687" y="438188"/>
                  </a:lnTo>
                  <a:lnTo>
                    <a:pt x="151066" y="344220"/>
                  </a:lnTo>
                  <a:lnTo>
                    <a:pt x="341147" y="344220"/>
                  </a:lnTo>
                  <a:lnTo>
                    <a:pt x="379514" y="438188"/>
                  </a:lnTo>
                  <a:lnTo>
                    <a:pt x="490397" y="438188"/>
                  </a:lnTo>
                  <a:close/>
                </a:path>
                <a:path w="1692275" h="438784">
                  <a:moveTo>
                    <a:pt x="858329" y="46583"/>
                  </a:moveTo>
                  <a:lnTo>
                    <a:pt x="812812" y="19519"/>
                  </a:lnTo>
                  <a:lnTo>
                    <a:pt x="774141" y="7086"/>
                  </a:lnTo>
                  <a:lnTo>
                    <a:pt x="733386" y="749"/>
                  </a:lnTo>
                  <a:lnTo>
                    <a:pt x="712724" y="0"/>
                  </a:lnTo>
                  <a:lnTo>
                    <a:pt x="680313" y="1714"/>
                  </a:lnTo>
                  <a:lnTo>
                    <a:pt x="621982" y="15341"/>
                  </a:lnTo>
                  <a:lnTo>
                    <a:pt x="572909" y="42075"/>
                  </a:lnTo>
                  <a:lnTo>
                    <a:pt x="534530" y="80721"/>
                  </a:lnTo>
                  <a:lnTo>
                    <a:pt x="508330" y="129616"/>
                  </a:lnTo>
                  <a:lnTo>
                    <a:pt x="495084" y="187045"/>
                  </a:lnTo>
                  <a:lnTo>
                    <a:pt x="493420" y="218770"/>
                  </a:lnTo>
                  <a:lnTo>
                    <a:pt x="495084" y="250520"/>
                  </a:lnTo>
                  <a:lnTo>
                    <a:pt x="508330" y="308102"/>
                  </a:lnTo>
                  <a:lnTo>
                    <a:pt x="534479" y="357238"/>
                  </a:lnTo>
                  <a:lnTo>
                    <a:pt x="572871" y="396049"/>
                  </a:lnTo>
                  <a:lnTo>
                    <a:pt x="621969" y="422833"/>
                  </a:lnTo>
                  <a:lnTo>
                    <a:pt x="680300" y="436473"/>
                  </a:lnTo>
                  <a:lnTo>
                    <a:pt x="712724" y="438188"/>
                  </a:lnTo>
                  <a:lnTo>
                    <a:pt x="733386" y="437451"/>
                  </a:lnTo>
                  <a:lnTo>
                    <a:pt x="774141" y="431114"/>
                  </a:lnTo>
                  <a:lnTo>
                    <a:pt x="812812" y="418604"/>
                  </a:lnTo>
                  <a:lnTo>
                    <a:pt x="858329" y="391629"/>
                  </a:lnTo>
                  <a:lnTo>
                    <a:pt x="823607" y="312813"/>
                  </a:lnTo>
                  <a:lnTo>
                    <a:pt x="796950" y="328993"/>
                  </a:lnTo>
                  <a:lnTo>
                    <a:pt x="769988" y="340550"/>
                  </a:lnTo>
                  <a:lnTo>
                    <a:pt x="742721" y="347484"/>
                  </a:lnTo>
                  <a:lnTo>
                    <a:pt x="715162" y="349796"/>
                  </a:lnTo>
                  <a:lnTo>
                    <a:pt x="690499" y="347713"/>
                  </a:lnTo>
                  <a:lnTo>
                    <a:pt x="650455" y="331203"/>
                  </a:lnTo>
                  <a:lnTo>
                    <a:pt x="622935" y="298259"/>
                  </a:lnTo>
                  <a:lnTo>
                    <a:pt x="609066" y="249313"/>
                  </a:lnTo>
                  <a:lnTo>
                    <a:pt x="607339" y="218884"/>
                  </a:lnTo>
                  <a:lnTo>
                    <a:pt x="609066" y="188455"/>
                  </a:lnTo>
                  <a:lnTo>
                    <a:pt x="622935" y="139661"/>
                  </a:lnTo>
                  <a:lnTo>
                    <a:pt x="650455" y="106997"/>
                  </a:lnTo>
                  <a:lnTo>
                    <a:pt x="690499" y="90627"/>
                  </a:lnTo>
                  <a:lnTo>
                    <a:pt x="715162" y="88582"/>
                  </a:lnTo>
                  <a:lnTo>
                    <a:pt x="742721" y="90893"/>
                  </a:lnTo>
                  <a:lnTo>
                    <a:pt x="769988" y="97802"/>
                  </a:lnTo>
                  <a:lnTo>
                    <a:pt x="796950" y="109321"/>
                  </a:lnTo>
                  <a:lnTo>
                    <a:pt x="823607" y="125425"/>
                  </a:lnTo>
                  <a:lnTo>
                    <a:pt x="858329" y="46583"/>
                  </a:lnTo>
                  <a:close/>
                </a:path>
                <a:path w="1692275" h="438784">
                  <a:moveTo>
                    <a:pt x="1691678" y="6070"/>
                  </a:moveTo>
                  <a:lnTo>
                    <a:pt x="1392555" y="6070"/>
                  </a:lnTo>
                  <a:lnTo>
                    <a:pt x="1392555" y="92202"/>
                  </a:lnTo>
                  <a:lnTo>
                    <a:pt x="1392555" y="172008"/>
                  </a:lnTo>
                  <a:lnTo>
                    <a:pt x="1392555" y="258140"/>
                  </a:lnTo>
                  <a:lnTo>
                    <a:pt x="1392555" y="438023"/>
                  </a:lnTo>
                  <a:lnTo>
                    <a:pt x="1502816" y="438023"/>
                  </a:lnTo>
                  <a:lnTo>
                    <a:pt x="1502816" y="258140"/>
                  </a:lnTo>
                  <a:lnTo>
                    <a:pt x="1679486" y="258140"/>
                  </a:lnTo>
                  <a:lnTo>
                    <a:pt x="1679486" y="172008"/>
                  </a:lnTo>
                  <a:lnTo>
                    <a:pt x="1502816" y="172008"/>
                  </a:lnTo>
                  <a:lnTo>
                    <a:pt x="1502816" y="92202"/>
                  </a:lnTo>
                  <a:lnTo>
                    <a:pt x="1691678" y="92202"/>
                  </a:lnTo>
                  <a:lnTo>
                    <a:pt x="1691678" y="6070"/>
                  </a:lnTo>
                  <a:close/>
                </a:path>
              </a:pathLst>
            </a:custGeom>
            <a:solidFill>
              <a:srgbClr val="24282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>
            <a:extLst>
              <a:ext uri="{FF2B5EF4-FFF2-40B4-BE49-F238E27FC236}">
                <a16:creationId xmlns:a16="http://schemas.microsoft.com/office/drawing/2014/main" id="{EEA9AAC5-7B4D-47ED-908B-0F8D8599C5B0}"/>
              </a:ext>
            </a:extLst>
          </p:cNvPr>
          <p:cNvSpPr/>
          <p:nvPr/>
        </p:nvSpPr>
        <p:spPr>
          <a:xfrm>
            <a:off x="6553200" y="1571625"/>
            <a:ext cx="0" cy="2148205"/>
          </a:xfrm>
          <a:custGeom>
            <a:avLst/>
            <a:gdLst/>
            <a:ahLst/>
            <a:cxnLst/>
            <a:rect l="l" t="t" r="r" b="b"/>
            <a:pathLst>
              <a:path h="2148204">
                <a:moveTo>
                  <a:pt x="0" y="0"/>
                </a:moveTo>
                <a:lnTo>
                  <a:pt x="0" y="2147824"/>
                </a:lnTo>
              </a:path>
            </a:pathLst>
          </a:custGeom>
          <a:ln w="92075">
            <a:solidFill>
              <a:srgbClr val="23282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>
            <a:extLst>
              <a:ext uri="{FF2B5EF4-FFF2-40B4-BE49-F238E27FC236}">
                <a16:creationId xmlns:a16="http://schemas.microsoft.com/office/drawing/2014/main" id="{0D486BF5-6005-D42C-2084-740AFD369DA5}"/>
              </a:ext>
            </a:extLst>
          </p:cNvPr>
          <p:cNvSpPr/>
          <p:nvPr/>
        </p:nvSpPr>
        <p:spPr>
          <a:xfrm>
            <a:off x="6415404" y="4543425"/>
            <a:ext cx="5378450" cy="0"/>
          </a:xfrm>
          <a:custGeom>
            <a:avLst/>
            <a:gdLst/>
            <a:ahLst/>
            <a:cxnLst/>
            <a:rect l="l" t="t" r="r" b="b"/>
            <a:pathLst>
              <a:path w="5378450">
                <a:moveTo>
                  <a:pt x="0" y="0"/>
                </a:moveTo>
                <a:lnTo>
                  <a:pt x="5378069" y="0"/>
                </a:lnTo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object 17">
            <a:extLst>
              <a:ext uri="{FF2B5EF4-FFF2-40B4-BE49-F238E27FC236}">
                <a16:creationId xmlns:a16="http://schemas.microsoft.com/office/drawing/2014/main" id="{AA873034-28E3-0D66-987E-0B330E20D217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31524" y="181686"/>
            <a:ext cx="5591175" cy="1047750"/>
          </a:xfrm>
          <a:prstGeom prst="rect">
            <a:avLst/>
          </a:prstGeom>
        </p:spPr>
      </p:pic>
      <p:pic>
        <p:nvPicPr>
          <p:cNvPr id="18" name="Picture 4" descr="Africa Map PowerPoint Presentation Slides - PPT Template">
            <a:extLst>
              <a:ext uri="{FF2B5EF4-FFF2-40B4-BE49-F238E27FC236}">
                <a16:creationId xmlns:a16="http://schemas.microsoft.com/office/drawing/2014/main" id="{30EEB7A0-EE0A-5978-AC5F-71BC1617C7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4" y="1168246"/>
            <a:ext cx="6477000" cy="4927754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5" name="object 15">
            <a:extLst>
              <a:ext uri="{FF2B5EF4-FFF2-40B4-BE49-F238E27FC236}">
                <a16:creationId xmlns:a16="http://schemas.microsoft.com/office/drawing/2014/main" id="{F727A386-33AA-C250-9C3C-BDE6229188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038435" y="1864532"/>
            <a:ext cx="4620163" cy="163249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sz="3500" dirty="0">
                <a:latin typeface="Calibri"/>
                <a:cs typeface="Calibri"/>
              </a:rPr>
              <a:t>5</a:t>
            </a:r>
            <a:r>
              <a:rPr lang="en-US" sz="3500" baseline="30000" dirty="0">
                <a:latin typeface="Calibri"/>
                <a:cs typeface="Calibri"/>
              </a:rPr>
              <a:t>th</a:t>
            </a:r>
            <a:r>
              <a:rPr lang="en-US" sz="3500" dirty="0">
                <a:latin typeface="Calibri"/>
                <a:cs typeface="Calibri"/>
              </a:rPr>
              <a:t> </a:t>
            </a:r>
            <a:r>
              <a:rPr sz="3500" dirty="0">
                <a:latin typeface="Calibri"/>
                <a:cs typeface="Calibri"/>
              </a:rPr>
              <a:t>ACQF</a:t>
            </a:r>
            <a:r>
              <a:rPr lang="en-US" sz="3500" spc="-105" dirty="0">
                <a:latin typeface="Calibri"/>
                <a:cs typeface="Calibri"/>
              </a:rPr>
              <a:t> Network Forum</a:t>
            </a:r>
            <a:br>
              <a:rPr lang="en-US" sz="3500" spc="-10" dirty="0">
                <a:latin typeface="Calibri"/>
                <a:cs typeface="Calibri"/>
              </a:rPr>
            </a:br>
            <a:br>
              <a:rPr lang="en-US" sz="3500" spc="-10" dirty="0">
                <a:latin typeface="Calibri"/>
                <a:cs typeface="Calibri"/>
              </a:rPr>
            </a:br>
            <a:r>
              <a:rPr lang="en-US" sz="3500" spc="-10" dirty="0">
                <a:latin typeface="Calibri"/>
                <a:cs typeface="Calibri"/>
              </a:rPr>
              <a:t>   July 30 – Aug 1, 2025</a:t>
            </a:r>
            <a:endParaRPr sz="3500" dirty="0">
              <a:latin typeface="Calibri"/>
              <a:cs typeface="Calibri"/>
            </a:endParaRPr>
          </a:p>
        </p:txBody>
      </p:sp>
      <p:sp>
        <p:nvSpPr>
          <p:cNvPr id="14" name="object 14">
            <a:extLst>
              <a:ext uri="{FF2B5EF4-FFF2-40B4-BE49-F238E27FC236}">
                <a16:creationId xmlns:a16="http://schemas.microsoft.com/office/drawing/2014/main" id="{E0FD65B3-B8EC-1172-09B1-F6C8071AE212}"/>
              </a:ext>
            </a:extLst>
          </p:cNvPr>
          <p:cNvSpPr txBox="1"/>
          <p:nvPr/>
        </p:nvSpPr>
        <p:spPr>
          <a:xfrm>
            <a:off x="6703230" y="4872730"/>
            <a:ext cx="5336370" cy="1252202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158875" marR="5080" indent="-1146175">
              <a:lnSpc>
                <a:spcPct val="122900"/>
              </a:lnSpc>
              <a:spcBef>
                <a:spcPts val="90"/>
              </a:spcBef>
            </a:pPr>
            <a:r>
              <a:rPr lang="en-US" sz="2000" spc="-55" dirty="0">
                <a:solidFill>
                  <a:srgbClr val="FFFFFF"/>
                </a:solidFill>
                <a:latin typeface="Arial MT"/>
                <a:cs typeface="Arial MT"/>
              </a:rPr>
              <a:t>CLUSTER NOMINATIONS &amp; REFLECTIONS FROM PLENARY</a:t>
            </a:r>
          </a:p>
          <a:p>
            <a:pPr marL="1158875" marR="5080" indent="-1146175">
              <a:lnSpc>
                <a:spcPct val="122900"/>
              </a:lnSpc>
              <a:spcBef>
                <a:spcPts val="90"/>
              </a:spcBef>
            </a:pPr>
            <a:endParaRPr sz="2750" dirty="0">
              <a:latin typeface="Arial MT"/>
              <a:cs typeface="Arial MT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FBA4F76-33B2-1618-2437-7967AED6E19D}"/>
              </a:ext>
            </a:extLst>
          </p:cNvPr>
          <p:cNvSpPr txBox="1"/>
          <p:nvPr/>
        </p:nvSpPr>
        <p:spPr>
          <a:xfrm>
            <a:off x="228600" y="1371600"/>
            <a:ext cx="3276600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1744626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271F6-458B-BB74-D899-D626DAC49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152400"/>
            <a:ext cx="9982200" cy="677108"/>
          </a:xfrm>
        </p:spPr>
        <p:txBody>
          <a:bodyPr/>
          <a:lstStyle/>
          <a:p>
            <a:r>
              <a:rPr lang="en-US" dirty="0"/>
              <a:t>CLUSTER NOMINATIONS</a:t>
            </a:r>
            <a:endParaRPr lang="en-K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75A5C2-DED2-D340-4D20-D904D9AB7D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11582400" cy="830997"/>
          </a:xfrm>
        </p:spPr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endParaRPr lang="en-KE" sz="2800" dirty="0"/>
          </a:p>
          <a:p>
            <a:pPr marL="457200" indent="-457200" algn="just">
              <a:buFont typeface="Wingdings" panose="05000000000000000000" pitchFamily="2" charset="2"/>
              <a:buChar char="v"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08A761B-40FB-9041-BFFD-D62C864361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193907"/>
              </p:ext>
            </p:extLst>
          </p:nvPr>
        </p:nvGraphicFramePr>
        <p:xfrm>
          <a:off x="838200" y="1482298"/>
          <a:ext cx="10134600" cy="44613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5924">
                  <a:extLst>
                    <a:ext uri="{9D8B030D-6E8A-4147-A177-3AD203B41FA5}">
                      <a16:colId xmlns:a16="http://schemas.microsoft.com/office/drawing/2014/main" val="753489805"/>
                    </a:ext>
                  </a:extLst>
                </a:gridCol>
                <a:gridCol w="2641926">
                  <a:extLst>
                    <a:ext uri="{9D8B030D-6E8A-4147-A177-3AD203B41FA5}">
                      <a16:colId xmlns:a16="http://schemas.microsoft.com/office/drawing/2014/main" val="1997571848"/>
                    </a:ext>
                  </a:extLst>
                </a:gridCol>
                <a:gridCol w="2113540">
                  <a:extLst>
                    <a:ext uri="{9D8B030D-6E8A-4147-A177-3AD203B41FA5}">
                      <a16:colId xmlns:a16="http://schemas.microsoft.com/office/drawing/2014/main" val="4012850594"/>
                    </a:ext>
                  </a:extLst>
                </a:gridCol>
                <a:gridCol w="2342508">
                  <a:extLst>
                    <a:ext uri="{9D8B030D-6E8A-4147-A177-3AD203B41FA5}">
                      <a16:colId xmlns:a16="http://schemas.microsoft.com/office/drawing/2014/main" val="2728053788"/>
                    </a:ext>
                  </a:extLst>
                </a:gridCol>
                <a:gridCol w="2060702">
                  <a:extLst>
                    <a:ext uri="{9D8B030D-6E8A-4147-A177-3AD203B41FA5}">
                      <a16:colId xmlns:a16="http://schemas.microsoft.com/office/drawing/2014/main" val="820222048"/>
                    </a:ext>
                  </a:extLst>
                </a:gridCol>
              </a:tblGrid>
              <a:tr h="11391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KE" sz="1400" kern="100" dirty="0">
                          <a:effectLst/>
                        </a:rPr>
                        <a:t>Positions</a:t>
                      </a:r>
                      <a:endParaRPr lang="en-KE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KE" sz="1400" kern="100" dirty="0">
                          <a:effectLst/>
                        </a:rPr>
                        <a:t>Cluster</a:t>
                      </a:r>
                      <a:r>
                        <a:rPr lang="en-US" sz="1400" kern="100" dirty="0">
                          <a:effectLst/>
                        </a:rPr>
                        <a:t> </a:t>
                      </a:r>
                      <a:r>
                        <a:rPr lang="en-KE" sz="1400" kern="100" dirty="0">
                          <a:effectLst/>
                        </a:rPr>
                        <a:t>1: Referencing &amp; Recognition</a:t>
                      </a:r>
                      <a:endParaRPr lang="en-KE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KE" sz="1400" kern="100" dirty="0">
                          <a:effectLst/>
                        </a:rPr>
                        <a:t>Cluster 2: QCP &amp; Digitalisation</a:t>
                      </a:r>
                      <a:endParaRPr lang="en-KE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KE" sz="1400" kern="100" dirty="0">
                          <a:effectLst/>
                        </a:rPr>
                        <a:t>Cluster 3: Research on </a:t>
                      </a:r>
                      <a:r>
                        <a:rPr lang="en-KE" sz="1400" kern="100" dirty="0" err="1">
                          <a:effectLst/>
                        </a:rPr>
                        <a:t>NQFs</a:t>
                      </a:r>
                      <a:r>
                        <a:rPr lang="en-KE" sz="1400" kern="100" dirty="0">
                          <a:effectLst/>
                        </a:rPr>
                        <a:t>, RPL, CATS, QA</a:t>
                      </a:r>
                      <a:endParaRPr lang="en-KE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KE" sz="1400" kern="100" dirty="0">
                          <a:effectLst/>
                        </a:rPr>
                        <a:t>Cluster 4: Collaboration &amp; Knowledge Sharing</a:t>
                      </a:r>
                      <a:endParaRPr lang="en-KE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01372095"/>
                  </a:ext>
                </a:extLst>
              </a:tr>
              <a:tr h="7913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KE" sz="1200" kern="100" dirty="0">
                          <a:effectLst/>
                        </a:rPr>
                        <a:t>Chair</a:t>
                      </a:r>
                      <a:endParaRPr lang="en-KE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KE" sz="1200" b="1" kern="0" dirty="0">
                          <a:effectLst/>
                        </a:rPr>
                        <a:t>Fiona Ernesta </a:t>
                      </a:r>
                      <a:r>
                        <a:rPr lang="en-KE" sz="1200" kern="0" dirty="0">
                          <a:effectLst/>
                        </a:rPr>
                        <a:t>- Seychelles)</a:t>
                      </a:r>
                      <a:endParaRPr lang="en-KE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KE" sz="1200" kern="0" dirty="0">
                          <a:effectLst/>
                        </a:rPr>
                        <a:t>Mr Haron Chege - Kenya</a:t>
                      </a:r>
                      <a:endParaRPr lang="en-KE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KE" sz="1200" kern="0">
                          <a:effectLst/>
                        </a:rPr>
                        <a:t>Mr Jericho Kashiya - Zambia</a:t>
                      </a:r>
                      <a:endParaRPr lang="en-K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KE" sz="1200" kern="0">
                          <a:effectLst/>
                        </a:rPr>
                        <a:t>Ms. Ivey Koin - Kenya</a:t>
                      </a:r>
                      <a:endParaRPr lang="en-KE" sz="1200" kern="10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KE" sz="1200" kern="100">
                          <a:effectLst/>
                        </a:rPr>
                        <a:t> </a:t>
                      </a:r>
                      <a:endParaRPr lang="en-K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24022029"/>
                  </a:ext>
                </a:extLst>
              </a:tr>
              <a:tr h="12425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KE" sz="1200" kern="0">
                          <a:effectLst/>
                        </a:rPr>
                        <a:t>Vice Chair</a:t>
                      </a:r>
                      <a:endParaRPr lang="en-K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KE" sz="1200" b="1" kern="0" dirty="0">
                          <a:effectLst/>
                        </a:rPr>
                        <a:t>Vice-Chair</a:t>
                      </a:r>
                      <a:r>
                        <a:rPr lang="en-KE" sz="1200" kern="0" dirty="0">
                          <a:effectLst/>
                        </a:rPr>
                        <a:t> - Laurent </a:t>
                      </a:r>
                      <a:r>
                        <a:rPr lang="en-KE" sz="1200" kern="0" dirty="0" err="1">
                          <a:effectLst/>
                        </a:rPr>
                        <a:t>Ndaywel</a:t>
                      </a:r>
                      <a:r>
                        <a:rPr lang="en-US" sz="1200" kern="0" dirty="0">
                          <a:effectLst/>
                        </a:rPr>
                        <a:t> - </a:t>
                      </a:r>
                      <a:r>
                        <a:rPr lang="en-KE" sz="1200" kern="0" dirty="0">
                          <a:effectLst/>
                        </a:rPr>
                        <a:t>DRC</a:t>
                      </a:r>
                      <a:endParaRPr lang="en-KE" sz="1200" kern="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KE" sz="1200" kern="0" dirty="0">
                          <a:effectLst/>
                        </a:rPr>
                        <a:t> </a:t>
                      </a:r>
                      <a:endParaRPr lang="en-KE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KE" sz="1200" kern="0" dirty="0">
                          <a:effectLst/>
                        </a:rPr>
                        <a:t>Vice-Chair: Ms Omotola </a:t>
                      </a:r>
                      <a:r>
                        <a:rPr lang="en-KE" sz="1200" kern="0" dirty="0" err="1">
                          <a:effectLst/>
                        </a:rPr>
                        <a:t>Akindolani</a:t>
                      </a:r>
                      <a:r>
                        <a:rPr lang="en-US" sz="1200" kern="0" dirty="0">
                          <a:effectLst/>
                        </a:rPr>
                        <a:t> – South Africa</a:t>
                      </a:r>
                      <a:endParaRPr lang="en-KE" sz="1200" kern="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KE" sz="1200" kern="0" dirty="0">
                          <a:effectLst/>
                        </a:rPr>
                        <a:t> </a:t>
                      </a:r>
                      <a:endParaRPr lang="en-KE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KE" sz="1200" kern="0" dirty="0">
                          <a:effectLst/>
                        </a:rPr>
                        <a:t>Mr </a:t>
                      </a:r>
                      <a:r>
                        <a:rPr lang="en-KE" sz="1200" kern="0" dirty="0" err="1">
                          <a:effectLst/>
                        </a:rPr>
                        <a:t>Massamba</a:t>
                      </a:r>
                      <a:r>
                        <a:rPr lang="en-KE" sz="1200" kern="0" dirty="0">
                          <a:effectLst/>
                        </a:rPr>
                        <a:t> Seck ANAQ-SUP (Vice Chair)</a:t>
                      </a:r>
                      <a:r>
                        <a:rPr lang="en-US" sz="1200" kern="0" dirty="0">
                          <a:effectLst/>
                        </a:rPr>
                        <a:t> - Senegal</a:t>
                      </a:r>
                      <a:endParaRPr lang="en-KE" sz="1200" kern="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KE" sz="1200" kern="0" dirty="0">
                          <a:effectLst/>
                        </a:rPr>
                        <a:t> </a:t>
                      </a:r>
                      <a:endParaRPr lang="en-KE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KE" sz="1200" kern="0">
                          <a:effectLst/>
                        </a:rPr>
                        <a:t>Mr. Private Mchenga - Malawi</a:t>
                      </a:r>
                      <a:endParaRPr lang="en-KE" sz="1200" kern="1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KE" sz="1200" kern="0">
                          <a:effectLst/>
                        </a:rPr>
                        <a:t> </a:t>
                      </a:r>
                      <a:endParaRPr lang="en-K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82822462"/>
                  </a:ext>
                </a:extLst>
              </a:tr>
              <a:tr h="12883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KE" sz="1200" kern="0">
                          <a:effectLst/>
                        </a:rPr>
                        <a:t>Secretary</a:t>
                      </a:r>
                      <a:endParaRPr lang="en-KE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KE" sz="1200" kern="0" dirty="0">
                          <a:effectLst/>
                        </a:rPr>
                        <a:t>Alberto Landim</a:t>
                      </a:r>
                      <a:r>
                        <a:rPr lang="en-US" sz="1200" kern="0" dirty="0">
                          <a:effectLst/>
                        </a:rPr>
                        <a:t> - </a:t>
                      </a:r>
                      <a:r>
                        <a:rPr lang="en-KE" sz="1200" kern="0" dirty="0">
                          <a:effectLst/>
                        </a:rPr>
                        <a:t>Cape Verde</a:t>
                      </a:r>
                      <a:endParaRPr lang="en-KE" sz="1200" kern="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KE" sz="1200" kern="0" dirty="0">
                          <a:effectLst/>
                        </a:rPr>
                        <a:t> </a:t>
                      </a:r>
                      <a:endParaRPr lang="en-KE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KE" sz="1200" kern="0" dirty="0">
                          <a:effectLst/>
                        </a:rPr>
                        <a:t>Secretariat: Mr Oladapo Coulson-Olowu </a:t>
                      </a:r>
                      <a:r>
                        <a:rPr lang="en-US" sz="1200" kern="0" dirty="0">
                          <a:effectLst/>
                        </a:rPr>
                        <a:t> - Sierra Leone</a:t>
                      </a:r>
                      <a:endParaRPr lang="en-KE" sz="1200" kern="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KE" sz="1200" kern="0" dirty="0">
                          <a:effectLst/>
                        </a:rPr>
                        <a:t> </a:t>
                      </a:r>
                      <a:endParaRPr lang="en-KE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KE" sz="1200" kern="0" dirty="0">
                          <a:effectLst/>
                        </a:rPr>
                        <a:t>Ms Gabisile Hlatshwako - Eswatini Qualifications Authority (Secretariat)</a:t>
                      </a:r>
                      <a:endParaRPr lang="en-KE" sz="1200" kern="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KE" sz="1200" kern="0" dirty="0">
                          <a:effectLst/>
                        </a:rPr>
                        <a:t> </a:t>
                      </a:r>
                      <a:endParaRPr lang="en-KE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KE" sz="1200" kern="0" dirty="0">
                          <a:effectLst/>
                        </a:rPr>
                        <a:t>Mrs. Noella Baker-Albert</a:t>
                      </a:r>
                      <a:endParaRPr lang="en-KE" sz="1200" kern="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KE" sz="1200" kern="0" dirty="0">
                          <a:effectLst/>
                        </a:rPr>
                        <a:t>(Seychelles)</a:t>
                      </a:r>
                      <a:endParaRPr lang="en-KE" sz="1200" kern="1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KE" sz="1200" kern="0" dirty="0">
                          <a:effectLst/>
                        </a:rPr>
                        <a:t> </a:t>
                      </a:r>
                      <a:endParaRPr lang="en-KE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352473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4354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43143D-18A0-0559-3093-E8D4D259E3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FA612-717A-71A1-655B-B95ECA520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152400"/>
            <a:ext cx="9982200" cy="677108"/>
          </a:xfrm>
        </p:spPr>
        <p:txBody>
          <a:bodyPr/>
          <a:lstStyle/>
          <a:p>
            <a:r>
              <a:rPr lang="en-US" dirty="0"/>
              <a:t>WHAT IS OUR TAKE HOME?</a:t>
            </a:r>
            <a:endParaRPr lang="en-K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639E5D-4478-46FE-34FF-F8280179E5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11582400" cy="5632311"/>
          </a:xfrm>
        </p:spPr>
        <p:txBody>
          <a:bodyPr/>
          <a:lstStyle/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US" sz="2400" dirty="0"/>
              <a:t>QCP Roadmap: Phase 1: Stakeholder Engagement, awareness raising &amp; short term vision (2025); Phase 2 &amp; 3 – Longterm national vision and hand over (2026); Peer learning continues; complete ACQF-QCP Country Worksheets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US" sz="2400" dirty="0"/>
              <a:t>Referencing of NQFs to ACQF – ongoing.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US" sz="2400" dirty="0"/>
              <a:t> Synergy with the various AU Strategies: Linking ACQF to the Africa Credits and Transfer System (ACTS); </a:t>
            </a:r>
            <a:r>
              <a:rPr lang="en-US" sz="2400" dirty="0" err="1"/>
              <a:t>AfCFTA</a:t>
            </a:r>
            <a:r>
              <a:rPr lang="en-US" sz="2400" dirty="0"/>
              <a:t>; PAQAF; the AU 2025-2034 TVET Strategy.</a:t>
            </a:r>
          </a:p>
          <a:p>
            <a:pPr algn="just"/>
            <a:endParaRPr lang="en-US" sz="2400" dirty="0"/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US" sz="2400" dirty="0"/>
              <a:t>Activities of the ACQF Network Technical Clusters:</a:t>
            </a:r>
          </a:p>
          <a:p>
            <a:pPr lvl="0"/>
            <a:r>
              <a:rPr lang="en-US" sz="2400" dirty="0"/>
              <a:t>		</a:t>
            </a:r>
            <a:r>
              <a:rPr lang="en-KE" sz="2400" dirty="0"/>
              <a:t>Cluster 1: Referencing &amp; Recognition</a:t>
            </a:r>
            <a:r>
              <a:rPr lang="en-US" sz="2400" dirty="0"/>
              <a:t> of Qualifications</a:t>
            </a:r>
            <a:endParaRPr lang="en-KE" sz="2400" dirty="0"/>
          </a:p>
          <a:p>
            <a:pPr lvl="0"/>
            <a:r>
              <a:rPr lang="en-US" sz="2400" dirty="0"/>
              <a:t>		</a:t>
            </a:r>
            <a:r>
              <a:rPr lang="en-KE" sz="2400" dirty="0"/>
              <a:t>Cluster 2: QCP &amp; Digitalisation</a:t>
            </a:r>
          </a:p>
          <a:p>
            <a:pPr lvl="0"/>
            <a:r>
              <a:rPr lang="en-US" sz="2400" dirty="0"/>
              <a:t>		</a:t>
            </a:r>
            <a:r>
              <a:rPr lang="en-KE" sz="2400" dirty="0"/>
              <a:t>Cluster 3: </a:t>
            </a:r>
            <a:r>
              <a:rPr lang="en-US" sz="2400" dirty="0"/>
              <a:t>Research on </a:t>
            </a:r>
            <a:r>
              <a:rPr lang="en-KE" sz="2400" dirty="0" err="1"/>
              <a:t>NQFs</a:t>
            </a:r>
            <a:r>
              <a:rPr lang="en-KE" sz="2400" dirty="0"/>
              <a:t>, RPL, CATS, QA</a:t>
            </a:r>
            <a:r>
              <a:rPr lang="en-US" sz="2400" dirty="0"/>
              <a:t> etc.</a:t>
            </a:r>
            <a:endParaRPr lang="en-KE" sz="2400" dirty="0"/>
          </a:p>
          <a:p>
            <a:pPr lvl="0"/>
            <a:r>
              <a:rPr lang="en-US" sz="2400" dirty="0"/>
              <a:t>		</a:t>
            </a:r>
            <a:r>
              <a:rPr lang="en-KE" sz="2400" dirty="0"/>
              <a:t>Cluster 4: Collaboration &amp; Knowledge Sharing</a:t>
            </a:r>
            <a:endParaRPr lang="en-US" sz="2400" dirty="0"/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sz="2400" dirty="0"/>
              <a:t>Legal establishment of the ACQF Network.</a:t>
            </a:r>
            <a:endParaRPr lang="en-KE" sz="2400" dirty="0"/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en-KE" sz="2800" dirty="0"/>
          </a:p>
          <a:p>
            <a:pPr marL="457200" indent="-457200" algn="just">
              <a:buFont typeface="Wingdings" panose="05000000000000000000" pitchFamily="2" charset="2"/>
              <a:buChar char="v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389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61925" y="66611"/>
            <a:ext cx="11911076" cy="6748526"/>
            <a:chOff x="161925" y="66611"/>
            <a:chExt cx="11911076" cy="6748526"/>
          </a:xfrm>
        </p:grpSpPr>
        <p:pic>
          <p:nvPicPr>
            <p:cNvPr id="3" name="object 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1925" y="66611"/>
              <a:ext cx="11911076" cy="674852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38125" y="142972"/>
              <a:ext cx="11683321" cy="6510215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19075" y="123825"/>
              <a:ext cx="11744325" cy="6581775"/>
            </a:xfrm>
            <a:custGeom>
              <a:avLst/>
              <a:gdLst/>
              <a:ahLst/>
              <a:cxnLst/>
              <a:rect l="l" t="t" r="r" b="b"/>
              <a:pathLst>
                <a:path w="11744325" h="6581775">
                  <a:moveTo>
                    <a:pt x="0" y="6581775"/>
                  </a:moveTo>
                  <a:lnTo>
                    <a:pt x="11744325" y="6581775"/>
                  </a:lnTo>
                  <a:lnTo>
                    <a:pt x="11744325" y="0"/>
                  </a:lnTo>
                  <a:lnTo>
                    <a:pt x="0" y="0"/>
                  </a:lnTo>
                  <a:lnTo>
                    <a:pt x="0" y="6581775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2203B17F16D040A1E444A021DFF119" ma:contentTypeVersion="13" ma:contentTypeDescription="Create a new document." ma:contentTypeScope="" ma:versionID="a4477b7aaefebf49d9f3fa8c19f258ff">
  <xsd:schema xmlns:xsd="http://www.w3.org/2001/XMLSchema" xmlns:xs="http://www.w3.org/2001/XMLSchema" xmlns:p="http://schemas.microsoft.com/office/2006/metadata/properties" xmlns:ns2="05ef24fd-2dda-45b0-83fd-a9e6f5cd7406" xmlns:ns3="9cf1f23c-94c0-4dcc-a7fa-999e323c9245" targetNamespace="http://schemas.microsoft.com/office/2006/metadata/properties" ma:root="true" ma:fieldsID="b45f155593f15e42cc3a772c45272010" ns2:_="" ns3:_="">
    <xsd:import namespace="05ef24fd-2dda-45b0-83fd-a9e6f5cd7406"/>
    <xsd:import namespace="9cf1f23c-94c0-4dcc-a7fa-999e323c92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ef24fd-2dda-45b0-83fd-a9e6f5cd74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10ffe1f-c839-4a66-9ae8-9a2945e491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f1f23c-94c0-4dcc-a7fa-999e323c9245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c3438c5-9aa0-4ee5-85a2-9e811049bc4c}" ma:internalName="TaxCatchAll" ma:showField="CatchAllData" ma:web="9cf1f23c-94c0-4dcc-a7fa-999e323c92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5ef24fd-2dda-45b0-83fd-a9e6f5cd7406">
      <Terms xmlns="http://schemas.microsoft.com/office/infopath/2007/PartnerControls"/>
    </lcf76f155ced4ddcb4097134ff3c332f>
    <TaxCatchAll xmlns="9cf1f23c-94c0-4dcc-a7fa-999e323c924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02ABC81-97B5-4AB7-9B93-B9E3F41D7E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ef24fd-2dda-45b0-83fd-a9e6f5cd7406"/>
    <ds:schemaRef ds:uri="9cf1f23c-94c0-4dcc-a7fa-999e323c92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404C8DC-9FAD-47E3-8ADE-A3D2D0FD707D}">
  <ds:schemaRefs>
    <ds:schemaRef ds:uri="http://schemas.microsoft.com/office/2006/metadata/properties"/>
    <ds:schemaRef ds:uri="http://schemas.microsoft.com/office/infopath/2007/PartnerControls"/>
    <ds:schemaRef ds:uri="05ef24fd-2dda-45b0-83fd-a9e6f5cd7406"/>
    <ds:schemaRef ds:uri="9cf1f23c-94c0-4dcc-a7fa-999e323c9245"/>
  </ds:schemaRefs>
</ds:datastoreItem>
</file>

<file path=customXml/itemProps3.xml><?xml version="1.0" encoding="utf-8"?>
<ds:datastoreItem xmlns:ds="http://schemas.openxmlformats.org/officeDocument/2006/customXml" ds:itemID="{A5EDEEB1-2BEC-40BE-B446-6F006FB735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2950</TotalTime>
  <Words>298</Words>
  <Application>Microsoft Office PowerPoint</Application>
  <PresentationFormat>Widescreen</PresentationFormat>
  <Paragraphs>50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Arial</vt:lpstr>
      <vt:lpstr>Arial MT</vt:lpstr>
      <vt:lpstr>Calibri</vt:lpstr>
      <vt:lpstr>Wingdings</vt:lpstr>
      <vt:lpstr>Office Theme</vt:lpstr>
      <vt:lpstr>5th ACQF Network Forum     July 30 – Aug 1, 2025</vt:lpstr>
      <vt:lpstr>CLUSTER NOMINATIONS</vt:lpstr>
      <vt:lpstr>WHAT IS OUR TAKE HOME?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Alice Kande</dc:creator>
  <cp:lastModifiedBy>Alice Kande</cp:lastModifiedBy>
  <cp:revision>15</cp:revision>
  <dcterms:created xsi:type="dcterms:W3CDTF">2025-06-04T12:59:39Z</dcterms:created>
  <dcterms:modified xsi:type="dcterms:W3CDTF">2025-08-01T10:01:11Z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2024-12-20T00:00:00Z</vt:filetime>
  </property>
  <property fmtid="{D5CDD505-2E9C-101B-9397-08002B2CF9AE}" pid="3" name="LastSaved">
    <vt:filetime>2025-06-04T00:00:00Z</vt:filetime>
  </property>
  <property fmtid="{D5CDD505-2E9C-101B-9397-08002B2CF9AE}" pid="4" name="ContentTypeId">
    <vt:lpwstr>0x0101009B2203B17F16D040A1E444A021DFF119</vt:lpwstr>
  </property>
  <property fmtid="{D5CDD505-2E9C-101B-9397-08002B2CF9AE}" pid="5" name="MediaServiceImageTags">
    <vt:lpwstr/>
  </property>
</Properties>
</file>