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329" r:id="rId5"/>
    <p:sldId id="319" r:id="rId6"/>
    <p:sldId id="330" r:id="rId7"/>
    <p:sldId id="315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916" autoAdjust="0"/>
  </p:normalViewPr>
  <p:slideViewPr>
    <p:cSldViewPr>
      <p:cViewPr varScale="1">
        <p:scale>
          <a:sx n="68" d="100"/>
          <a:sy n="68" d="100"/>
        </p:scale>
        <p:origin x="5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08/01/2025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‹nº›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CA2C4-BE2B-F2B9-75FF-6BAA80412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DE9045-B94F-AB6A-F2FE-9265F19B8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D54040-EBE7-13AC-D3AB-7723DE898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C6082-FC51-A3D3-7F54-0A5206D438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54925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 campaugns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1389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70177-4E71-78BA-CB8F-764033551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F172E1-7E78-8408-FBFE-B847EF041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E3F193-2820-D6CC-7216-6849961D7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 campaugns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83955-AC9D-B0BE-4660-50A5BEAC7C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28700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1837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Página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Página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Página </a:t>
            </a:r>
            <a:fld id="{81D60167-4931-47E6-BA6A-407CBD079E47}" type="slidenum">
              <a:rPr sz="500" spc="-50" dirty="0"/>
              <a:t>‹nº›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7DF1-BAA8-9E2C-AAB7-C8DCAB770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46FE40C5-897E-AE43-0FE0-0E9B4561AED8}"/>
              </a:ext>
            </a:extLst>
          </p:cNvPr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A673B08E-0829-98FB-2C7B-3D70AA3372BD}"/>
                </a:ext>
              </a:extLst>
            </p:cNvPr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9AC0F741-5737-8D6C-BC65-1D6954CCE7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2B2BF6C-6EF3-B3B6-4727-549073AA6E3A}"/>
                </a:ext>
              </a:extLst>
            </p:cNvPr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1B99D36E-89F4-066C-82FC-535A2CDE43EB}"/>
              </a:ext>
            </a:extLst>
          </p:cNvPr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/>
          <a:lstStyle/>
          <a:p>
            <a:endParaRPr/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91D426BD-15B4-17CD-1B61-E9A51C27324C}"/>
              </a:ext>
            </a:extLst>
          </p:cNvPr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DF90E019-F4E7-2E40-9BD9-F40B7905B92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0D860C6C-C02B-A73F-3BB8-AAC25585DC3E}"/>
                </a:ext>
              </a:extLst>
            </p:cNvPr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EEA9AAC5-7B4D-47ED-908B-0F8D8599C5B0}"/>
              </a:ext>
            </a:extLst>
          </p:cNvPr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D486BF5-6005-D42C-2084-740AFD369DA5}"/>
              </a:ext>
            </a:extLst>
          </p:cNvPr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7" name="object 17">
            <a:extLst>
              <a:ext uri="{FF2B5EF4-FFF2-40B4-BE49-F238E27FC236}">
                <a16:creationId xmlns:a16="http://schemas.microsoft.com/office/drawing/2014/main" id="{AA873034-28E3-0D66-987E-0B330E20D217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pic>
        <p:nvPicPr>
          <p:cNvPr id="18" name="Picture 4" descr="Africa Map PowerPoint Presentation Slides - PPT Template">
            <a:extLst>
              <a:ext uri="{FF2B5EF4-FFF2-40B4-BE49-F238E27FC236}">
                <a16:creationId xmlns:a16="http://schemas.microsoft.com/office/drawing/2014/main" id="{30EEB7A0-EE0A-5978-AC5F-71BC1617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" y="1168246"/>
            <a:ext cx="6477000" cy="492775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object 15">
            <a:extLst>
              <a:ext uri="{FF2B5EF4-FFF2-40B4-BE49-F238E27FC236}">
                <a16:creationId xmlns:a16="http://schemas.microsoft.com/office/drawing/2014/main" id="{F727A386-33AA-C250-9C3C-BDE6229188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38435" y="1864532"/>
            <a:ext cx="4620163" cy="1309333"/>
          </a:xfrm>
          <a:prstGeom prst="rect">
            <a:avLst/>
          </a:prstGeom>
        </p:spPr>
        <p:txBody>
          <a:bodyPr vert="horz" wrap="square" lIns="0" tIns="1651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defRPr sz="3500">
                <a:latin typeface="Calibri"/>
                <a:cs typeface="Calibri"/>
              </a:defRPr>
            </a:pPr>
            <a:r>
              <a:rPr lang="pt-PT" sz="2800" noProof="0" dirty="0"/>
              <a:t>5º Fórum da Rede ACQF</a:t>
            </a:r>
            <a:br>
              <a:rPr lang="pt-PT" sz="2800" noProof="0" dirty="0"/>
            </a:br>
            <a:br>
              <a:rPr lang="pt-PT" sz="2800" noProof="0" dirty="0"/>
            </a:br>
            <a:r>
              <a:rPr lang="pt-PT" sz="2800" noProof="0" dirty="0"/>
              <a:t> </a:t>
            </a:r>
            <a:r>
              <a:rPr lang="pt-PT" sz="2400" noProof="0" dirty="0"/>
              <a:t>30 de julho – 1 de agosto de 2025</a:t>
            </a:r>
            <a:endParaRPr lang="pt-PT" sz="2800" noProof="0" dirty="0">
              <a:latin typeface="Calibri"/>
              <a:cs typeface="Calibri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E0FD65B3-B8EC-1172-09B1-F6C8071AE212}"/>
              </a:ext>
            </a:extLst>
          </p:cNvPr>
          <p:cNvSpPr txBox="1"/>
          <p:nvPr/>
        </p:nvSpPr>
        <p:spPr>
          <a:xfrm>
            <a:off x="6703230" y="4872730"/>
            <a:ext cx="5336370" cy="986937"/>
          </a:xfrm>
          <a:prstGeom prst="rect">
            <a:avLst/>
          </a:prstGeom>
        </p:spPr>
        <p:txBody>
          <a:bodyPr vert="horz" wrap="square" lIns="0" tIns="11430" rIns="0" bIns="0">
            <a:spAutoFit/>
          </a:bodyPr>
          <a:lstStyle/>
          <a:p>
            <a:pPr marL="1158875" marR="5080" indent="-1146175" algn="ctr">
              <a:lnSpc>
                <a:spcPct val="122900"/>
              </a:lnSpc>
              <a:spcBef>
                <a:spcPts val="90"/>
              </a:spcBef>
              <a:defRPr sz="2000">
                <a:solidFill>
                  <a:srgbClr val="FFFFFF"/>
                </a:solidFill>
                <a:latin typeface="Arial MT"/>
                <a:cs typeface="Arial MT"/>
              </a:defRPr>
            </a:pPr>
            <a:r>
              <a:rPr lang="pt-PT" noProof="0" dirty="0"/>
              <a:t>NOMINAÇÕES DOS CLUSTER &amp;</a:t>
            </a:r>
          </a:p>
          <a:p>
            <a:pPr marL="1158875" marR="5080" indent="-1146175" algn="ctr">
              <a:lnSpc>
                <a:spcPct val="122900"/>
              </a:lnSpc>
              <a:spcBef>
                <a:spcPts val="90"/>
              </a:spcBef>
              <a:defRPr sz="2000">
                <a:solidFill>
                  <a:srgbClr val="FFFFFF"/>
                </a:solidFill>
                <a:latin typeface="Arial MT"/>
                <a:cs typeface="Arial MT"/>
              </a:defRPr>
            </a:pPr>
            <a:r>
              <a:rPr lang="pt-PT" noProof="0" dirty="0"/>
              <a:t>REFLEXÕES DA PLENÁRIA</a:t>
            </a:r>
          </a:p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endParaRPr lang="pt-PT" sz="1050" noProof="0" dirty="0">
              <a:latin typeface="Arial MT"/>
              <a:cs typeface="Arial M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BA4F76-33B2-1618-2437-7967AED6E19D}"/>
              </a:ext>
            </a:extLst>
          </p:cNvPr>
          <p:cNvSpPr txBox="1"/>
          <p:nvPr/>
        </p:nvSpPr>
        <p:spPr>
          <a:xfrm>
            <a:off x="228600" y="1371600"/>
            <a:ext cx="3276600" cy="36933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462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97441"/>
            <a:ext cx="9982200" cy="677108"/>
          </a:xfrm>
        </p:spPr>
        <p:txBody>
          <a:bodyPr/>
          <a:lstStyle/>
          <a:p>
            <a:r>
              <a:rPr lang="pt-PT" noProof="0" dirty="0"/>
              <a:t>NOMINAÇÕES DOS CLUSTERS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830997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sz="280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sz="28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8A761B-40FB-9041-BFFD-D62C86436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651776"/>
              </p:ext>
            </p:extLst>
          </p:nvPr>
        </p:nvGraphicFramePr>
        <p:xfrm>
          <a:off x="838200" y="1482298"/>
          <a:ext cx="10134600" cy="4461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924">
                  <a:extLst>
                    <a:ext uri="{9D8B030D-6E8A-4147-A177-3AD203B41FA5}">
                      <a16:colId xmlns:a16="http://schemas.microsoft.com/office/drawing/2014/main" val="753489805"/>
                    </a:ext>
                  </a:extLst>
                </a:gridCol>
                <a:gridCol w="2641926">
                  <a:extLst>
                    <a:ext uri="{9D8B030D-6E8A-4147-A177-3AD203B41FA5}">
                      <a16:colId xmlns:a16="http://schemas.microsoft.com/office/drawing/2014/main" val="1997571848"/>
                    </a:ext>
                  </a:extLst>
                </a:gridCol>
                <a:gridCol w="2113540">
                  <a:extLst>
                    <a:ext uri="{9D8B030D-6E8A-4147-A177-3AD203B41FA5}">
                      <a16:colId xmlns:a16="http://schemas.microsoft.com/office/drawing/2014/main" val="4012850594"/>
                    </a:ext>
                  </a:extLst>
                </a:gridCol>
                <a:gridCol w="2342508">
                  <a:extLst>
                    <a:ext uri="{9D8B030D-6E8A-4147-A177-3AD203B41FA5}">
                      <a16:colId xmlns:a16="http://schemas.microsoft.com/office/drawing/2014/main" val="2728053788"/>
                    </a:ext>
                  </a:extLst>
                </a:gridCol>
                <a:gridCol w="2060702">
                  <a:extLst>
                    <a:ext uri="{9D8B030D-6E8A-4147-A177-3AD203B41FA5}">
                      <a16:colId xmlns:a16="http://schemas.microsoft.com/office/drawing/2014/main" val="820222048"/>
                    </a:ext>
                  </a:extLst>
                </a:gridCol>
              </a:tblGrid>
              <a:tr h="11391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pt-PT" noProof="0" dirty="0"/>
                        <a:t>Posições</a:t>
                      </a:r>
                      <a:endParaRPr lang="pt-PT" sz="14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pt-PT" noProof="0" dirty="0"/>
                        <a:t>Agregado 1: Referência &amp; Reconhecimento</a:t>
                      </a:r>
                      <a:endParaRPr lang="pt-PT" sz="14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pt-PT" noProof="0" dirty="0"/>
                        <a:t>Agregado 2: QCP &amp; Digitalização</a:t>
                      </a:r>
                      <a:endParaRPr lang="pt-PT" sz="14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pt-PT" noProof="0" dirty="0"/>
                        <a:t>Agregado 3: Investigação sobre QNQ, RPL, CATS, QA</a:t>
                      </a:r>
                      <a:endParaRPr lang="pt-PT" sz="14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pt-PT" noProof="0" dirty="0"/>
                        <a:t>Agregado 4: Colaboração &amp; Partilha de Conhecimentos</a:t>
                      </a:r>
                      <a:endParaRPr lang="pt-PT" sz="14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1372095"/>
                  </a:ext>
                </a:extLst>
              </a:tr>
              <a:tr h="79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 kern="100">
                          <a:effectLst/>
                        </a:defRPr>
                      </a:pPr>
                      <a:r>
                        <a:rPr lang="pt-PT" noProof="0" dirty="0"/>
                        <a:t>Presidente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b="1" noProof="0" dirty="0"/>
                        <a:t>Fiona Ernesta </a:t>
                      </a:r>
                      <a:r>
                        <a:rPr lang="pt-PT" noProof="0" dirty="0"/>
                        <a:t>- Rio de Janeiro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Mr Haron Chege - Quénia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Jericho Kashiya - Zâmbia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Ivey Koin - Quénia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 kern="1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4022029"/>
                  </a:ext>
                </a:extLst>
              </a:tr>
              <a:tr h="1242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Vice-presidente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b="1" noProof="0" dirty="0"/>
                        <a:t>Vice-presidente</a:t>
                      </a:r>
                      <a:r>
                        <a:rPr lang="pt-PT" noProof="0" dirty="0"/>
                        <a:t> – Laurent Ndaywel – RDC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Vice-presidente: Omotola Akindolani – África do Sul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Massamba </a:t>
                      </a:r>
                      <a:r>
                        <a:rPr lang="pt-PT" noProof="0" dirty="0" err="1"/>
                        <a:t>Seck</a:t>
                      </a:r>
                      <a:r>
                        <a:rPr lang="pt-PT" noProof="0" dirty="0"/>
                        <a:t> ANAQ-SUP (vice-presidente) – Senegal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Mr. Private Mchenga - Rio de Janeiro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822462"/>
                  </a:ext>
                </a:extLst>
              </a:tr>
              <a:tr h="1288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Secretário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Alberto Landim - Rio de Janeiro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Secretariado: Oladapo Coulson-Olowu - Serra Leoa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Gabisile Hlatshwako – Autoridade para as Qualificações de Essuatíni (Secretariado)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Ex.ma Senhora Noella Baker-Albert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(Seicheles)</a:t>
                      </a:r>
                      <a:endParaRPr lang="pt-PT" sz="1200" kern="100" noProof="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lang="pt-PT" noProof="0" dirty="0"/>
                        <a:t> </a:t>
                      </a:r>
                      <a:endParaRPr lang="pt-PT" sz="12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24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3143D-18A0-0559-3093-E8D4D259E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FA612-717A-71A1-655B-B95ECA520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9982200" cy="553998"/>
          </a:xfrm>
        </p:spPr>
        <p:txBody>
          <a:bodyPr/>
          <a:lstStyle/>
          <a:p>
            <a:r>
              <a:rPr lang="pt-PT" sz="3600" noProof="0"/>
              <a:t>O QUE É O NOSSO TEMPO EM CASA?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39E5D-4478-46FE-34FF-F8280179E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5632311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v"/>
              <a:defRPr sz="2400"/>
            </a:pPr>
            <a:r>
              <a:rPr lang="pt-PT" noProof="0" dirty="0"/>
              <a:t>Roteiro QCP: Fase 1: Participação das partes interessadas, sensibilização &amp; visão a curto prazo (2025); Fase 2 &amp; 3 – Visão nacional a longo prazo e transmissão (2026); Prosseguir a aprendizagem entre pares; preencher as fichas de trabalho por país do ACQF-QCP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 sz="2400"/>
            </a:pPr>
            <a:r>
              <a:rPr lang="pt-PT" noProof="0" dirty="0"/>
              <a:t>Referenciação dos QNQ ao ACQF – em curso.</a:t>
            </a:r>
          </a:p>
          <a:p>
            <a:pPr marL="342900" indent="-342900" algn="just">
              <a:buFont typeface="Wingdings" panose="05000000000000000000" pitchFamily="2" charset="2"/>
              <a:buChar char="v"/>
              <a:defRPr sz="2400"/>
            </a:pPr>
            <a:r>
              <a:rPr lang="pt-PT" noProof="0" dirty="0"/>
              <a:t> Sinergia com as várias estratégias da UA: Ligação do ACQF ao sistema de créditos e transferências de África (CATS); ZCLCA; PAQAF; a Estratégia EFTP da UA 2025-2034.</a:t>
            </a:r>
          </a:p>
          <a:p>
            <a:pPr algn="just"/>
            <a:endParaRPr lang="pt-PT" sz="2400" noProof="0" dirty="0"/>
          </a:p>
          <a:p>
            <a:pPr marL="342900" indent="-342900" algn="just">
              <a:buFont typeface="Wingdings" panose="05000000000000000000" pitchFamily="2" charset="2"/>
              <a:buChar char="v"/>
              <a:defRPr sz="2400"/>
            </a:pPr>
            <a:r>
              <a:rPr lang="pt-PT" noProof="0" dirty="0"/>
              <a:t>Atividades dos cluster técnicos da rede ACQF:</a:t>
            </a:r>
          </a:p>
          <a:p>
            <a:pPr lvl="0">
              <a:defRPr sz="2400"/>
            </a:pPr>
            <a:r>
              <a:rPr lang="pt-PT" noProof="0" dirty="0"/>
              <a:t>		Cluster 1: Referências &amp; Reconhecimento de Qualificações</a:t>
            </a:r>
            <a:endParaRPr lang="pt-PT" sz="2400" noProof="0" dirty="0"/>
          </a:p>
          <a:p>
            <a:pPr lvl="0">
              <a:defRPr sz="2400"/>
            </a:pPr>
            <a:r>
              <a:rPr lang="pt-PT" noProof="0" dirty="0"/>
              <a:t>		Cluster 2: QCP &amp; Digitalização</a:t>
            </a:r>
          </a:p>
          <a:p>
            <a:pPr lvl="0">
              <a:defRPr sz="2400"/>
            </a:pPr>
            <a:r>
              <a:rPr lang="pt-PT" noProof="0" dirty="0"/>
              <a:t>		Cluster 3: Investigação sobre QNQ, RPL, CATS, QA, etc.</a:t>
            </a:r>
            <a:endParaRPr lang="pt-PT" sz="2400" noProof="0" dirty="0"/>
          </a:p>
          <a:p>
            <a:pPr lvl="0">
              <a:defRPr sz="2400"/>
            </a:pPr>
            <a:r>
              <a:rPr lang="pt-PT" noProof="0" dirty="0"/>
              <a:t>		Cluster 4: Colaboração &amp; Partilha de Conhecimentos</a:t>
            </a:r>
            <a:endParaRPr lang="pt-PT" sz="2400" noProof="0" dirty="0"/>
          </a:p>
          <a:p>
            <a:pPr marL="342900" lvl="0" indent="-342900">
              <a:buFont typeface="Wingdings" panose="05000000000000000000" pitchFamily="2" charset="2"/>
              <a:buChar char="v"/>
              <a:defRPr sz="2400"/>
            </a:pPr>
            <a:r>
              <a:rPr lang="pt-PT" noProof="0" dirty="0"/>
              <a:t>Criação legal da rede ACQF.</a:t>
            </a:r>
            <a:endParaRPr lang="pt-PT" sz="2400" noProof="0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t-PT" sz="2800" noProof="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pt-PT" sz="2800" noProof="0" dirty="0"/>
          </a:p>
        </p:txBody>
      </p:sp>
    </p:spTree>
    <p:extLst>
      <p:ext uri="{BB962C8B-B14F-4D97-AF65-F5344CB8AC3E}">
        <p14:creationId xmlns:p14="http://schemas.microsoft.com/office/powerpoint/2010/main" val="94638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1925" y="66611"/>
            <a:ext cx="11911076" cy="6748526"/>
            <a:chOff x="161925" y="66611"/>
            <a:chExt cx="11911076" cy="6748526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925" y="66611"/>
              <a:ext cx="11911076" cy="674852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125" y="142972"/>
              <a:ext cx="11683321" cy="651021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19075" y="123825"/>
              <a:ext cx="11744325" cy="6581775"/>
            </a:xfrm>
            <a:custGeom>
              <a:avLst/>
              <a:gdLst/>
              <a:ahLst/>
              <a:cxnLst/>
              <a:rect l="l" t="t" r="r" b="b"/>
              <a:pathLst>
                <a:path w="11744325" h="6581775">
                  <a:moveTo>
                    <a:pt x="0" y="6581775"/>
                  </a:moveTo>
                  <a:lnTo>
                    <a:pt x="11744325" y="6581775"/>
                  </a:lnTo>
                  <a:lnTo>
                    <a:pt x="11744325" y="0"/>
                  </a:lnTo>
                  <a:lnTo>
                    <a:pt x="0" y="0"/>
                  </a:lnTo>
                  <a:lnTo>
                    <a:pt x="0" y="6581775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324</Words>
  <Application>Microsoft Office PowerPoint</Application>
  <PresentationFormat>Ecrã Panorâmico</PresentationFormat>
  <Paragraphs>51</Paragraphs>
  <Slides>4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10" baseType="lpstr">
      <vt:lpstr>Aptos</vt:lpstr>
      <vt:lpstr>Arial</vt:lpstr>
      <vt:lpstr>Arial MT</vt:lpstr>
      <vt:lpstr>Calibri</vt:lpstr>
      <vt:lpstr>Wingdings</vt:lpstr>
      <vt:lpstr>Office Theme</vt:lpstr>
      <vt:lpstr>5º Fórum da Rede ACQF   30 de julho – 1 de agosto de 2025</vt:lpstr>
      <vt:lpstr>NOMINAÇÕES DOS CLUSTERS </vt:lpstr>
      <vt:lpstr>O QUE É O NOSSO TEMPO EM CASA?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Olavo Delgado Correia</cp:lastModifiedBy>
  <cp:revision>16</cp:revision>
  <dcterms:created xsi:type="dcterms:W3CDTF">2025-06-04T12:59:39Z</dcterms:created>
  <dcterms:modified xsi:type="dcterms:W3CDTF">2025-08-01T11:27:31Z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