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9.xml" ContentType="application/vnd.openxmlformats-officedocument.them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00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800" r:id="rId5"/>
    <p:sldMasterId id="2147483826" r:id="rId6"/>
    <p:sldMasterId id="2147483841" r:id="rId7"/>
    <p:sldMasterId id="2147483856" r:id="rId8"/>
    <p:sldMasterId id="2147483871" r:id="rId9"/>
    <p:sldMasterId id="2147483886" r:id="rId10"/>
    <p:sldMasterId id="2147484001" r:id="rId11"/>
    <p:sldMasterId id="2147484022" r:id="rId12"/>
  </p:sldMasterIdLst>
  <p:notesMasterIdLst>
    <p:notesMasterId r:id="rId32"/>
  </p:notesMasterIdLst>
  <p:handoutMasterIdLst>
    <p:handoutMasterId r:id="rId33"/>
  </p:handoutMasterIdLst>
  <p:sldIdLst>
    <p:sldId id="2142534716" r:id="rId13"/>
    <p:sldId id="5194" r:id="rId14"/>
    <p:sldId id="5148" r:id="rId15"/>
    <p:sldId id="2142534714" r:id="rId16"/>
    <p:sldId id="5140" r:id="rId17"/>
    <p:sldId id="2142534692" r:id="rId18"/>
    <p:sldId id="2142534728" r:id="rId19"/>
    <p:sldId id="2142534723" r:id="rId20"/>
    <p:sldId id="5228" r:id="rId21"/>
    <p:sldId id="292" r:id="rId22"/>
    <p:sldId id="604" r:id="rId23"/>
    <p:sldId id="2142534725" r:id="rId24"/>
    <p:sldId id="607" r:id="rId25"/>
    <p:sldId id="595" r:id="rId26"/>
    <p:sldId id="5231" r:id="rId27"/>
    <p:sldId id="2142534726" r:id="rId28"/>
    <p:sldId id="2142534729" r:id="rId29"/>
    <p:sldId id="2142534721" r:id="rId30"/>
    <p:sldId id="5193" r:id="rId31"/>
  </p:sldIdLst>
  <p:sldSz cx="12192000" cy="6858000"/>
  <p:notesSz cx="6797675" cy="9926638"/>
  <p:embeddedFontLst>
    <p:embeddedFont>
      <p:font typeface="MontrealTS-Bold" panose="02000503020000020003" pitchFamily="50" charset="0"/>
      <p:regular r:id="rId34"/>
    </p:embeddedFont>
    <p:embeddedFont>
      <p:font typeface="MontrealTS-Regular" panose="02000603020000020003" pitchFamily="50" charset="0"/>
      <p:regular r:id="rId35"/>
    </p:embeddedFont>
    <p:embeddedFont>
      <p:font typeface="Nunito Sans" pitchFamily="2" charset="0"/>
      <p:regular r:id="rId36"/>
      <p:bold r:id="rId37"/>
      <p:italic r:id="rId38"/>
      <p:boldItalic r:id="rId39"/>
    </p:embeddedFont>
    <p:embeddedFont>
      <p:font typeface="Nunito Sans Black" pitchFamily="2" charset="0"/>
      <p:bold r:id="rId40"/>
      <p:boldItalic r:id="rId41"/>
    </p:embeddedFont>
    <p:embeddedFont>
      <p:font typeface="Nunito Sans ExtraBold" pitchFamily="2" charset="0"/>
      <p:bold r:id="rId42"/>
      <p:boldItalic r:id="rId43"/>
    </p:embeddedFont>
    <p:embeddedFont>
      <p:font typeface="Nunito Sans Light" pitchFamily="2" charset="0"/>
      <p:regular r:id="rId44"/>
      <p:italic r:id="rId45"/>
    </p:embeddedFont>
  </p:embeddedFontLst>
  <p:custDataLst>
    <p:tags r:id="rId46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6698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3F7F0D-E29B-BEBD-D55B-C891031A2391}" name="Joanna Anstey (ETF)" initials="JA" userId="S::Joanna.Anstey@etf.europa.eu::be6d42da-628d-4f46-8123-5069c5b71e90" providerId="AD"/>
  <p188:author id="{AAE6AB4B-17D8-0813-B54E-1FB561AAA61C}" name="Helen Wray (ETF)" initials="HW(" userId="S::Helen.Wray@etf.europa.eu::0e9898f7-8798-4eff-af46-867173670c77" providerId="AD"/>
  <p188:author id="{2898C097-753B-F4FC-1185-F67723B749B0}" name="Thierry Foubert (ETF)" initials="TF" userId="S::Thierry.Foubert@etf.europa.eu::23593856-882d-48b4-9058-c7a06a575e18" providerId="AD"/>
  <p188:author id="{7D1028B1-598E-9933-55B4-BA2443F0CDDC}" name="Debora Mattiuzzo (ETF)" initials="DM(" userId="S::Debora.Mattiuzzo@etf.europa.eu::41a73e17-84f6-435a-ab39-9cfb66b10bee" providerId="AD"/>
  <p188:author id="{5C18E2C4-2F49-6103-C83E-43D0220896EB}" name="Pilvi Torsti (ETF)" initials="P(" userId="S::pilvi.torsti@etf.europa.eu::be1754b7-33e5-41c1-9d31-ee06f0118a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D68"/>
    <a:srgbClr val="F07E26"/>
    <a:srgbClr val="009BA4"/>
    <a:srgbClr val="97BE0D"/>
    <a:srgbClr val="27257A"/>
    <a:srgbClr val="009CDE"/>
    <a:srgbClr val="F0B600"/>
    <a:srgbClr val="262626"/>
    <a:srgbClr val="005191"/>
    <a:srgbClr val="00A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8A6AA-FAED-4574-8F03-2DC3E2CD0A70}" v="20" dt="2025-10-14T09:49:06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0"/>
      </p:cViewPr>
      <p:guideLst>
        <p:guide pos="3840"/>
        <p:guide pos="982"/>
        <p:guide pos="669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6.fntdata"/><Relationship Id="rId21" Type="http://schemas.openxmlformats.org/officeDocument/2006/relationships/slide" Target="slides/slide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11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0" Type="http://schemas.openxmlformats.org/officeDocument/2006/relationships/slide" Target="slides/slide8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3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ya Lyne (ETF)" userId="254d19ee-a2a4-46f8-97d7-ce61c0481289" providerId="ADAL" clId="{B9FB3D3A-DDCA-4CF3-90CF-10C91849447D}"/>
    <pc:docChg chg="undo custSel modSld">
      <pc:chgData name="Amaya Lyne (ETF)" userId="254d19ee-a2a4-46f8-97d7-ce61c0481289" providerId="ADAL" clId="{B9FB3D3A-DDCA-4CF3-90CF-10C91849447D}" dt="2025-10-14T09:49:37.340" v="317" actId="20577"/>
      <pc:docMkLst>
        <pc:docMk/>
      </pc:docMkLst>
      <pc:sldChg chg="modSp mod">
        <pc:chgData name="Amaya Lyne (ETF)" userId="254d19ee-a2a4-46f8-97d7-ce61c0481289" providerId="ADAL" clId="{B9FB3D3A-DDCA-4CF3-90CF-10C91849447D}" dt="2025-10-14T09:25:52.048" v="201" actId="1076"/>
        <pc:sldMkLst>
          <pc:docMk/>
          <pc:sldMk cId="0" sldId="292"/>
        </pc:sldMkLst>
        <pc:spChg chg="mod">
          <ac:chgData name="Amaya Lyne (ETF)" userId="254d19ee-a2a4-46f8-97d7-ce61c0481289" providerId="ADAL" clId="{B9FB3D3A-DDCA-4CF3-90CF-10C91849447D}" dt="2025-10-14T09:25:52.048" v="201" actId="1076"/>
          <ac:spMkLst>
            <pc:docMk/>
            <pc:sldMk cId="0" sldId="292"/>
            <ac:spMk id="17" creationId="{F7AE7290-644A-5AA6-39D0-52B67AC4DA12}"/>
          </ac:spMkLst>
        </pc:spChg>
        <pc:spChg chg="mod">
          <ac:chgData name="Amaya Lyne (ETF)" userId="254d19ee-a2a4-46f8-97d7-ce61c0481289" providerId="ADAL" clId="{B9FB3D3A-DDCA-4CF3-90CF-10C91849447D}" dt="2025-10-14T09:25:44.471" v="199" actId="1076"/>
          <ac:spMkLst>
            <pc:docMk/>
            <pc:sldMk cId="0" sldId="292"/>
            <ac:spMk id="23" creationId="{00000000-0000-0000-0000-000000000000}"/>
          </ac:spMkLst>
        </pc:spChg>
      </pc:sldChg>
      <pc:sldChg chg="modSp mod">
        <pc:chgData name="Amaya Lyne (ETF)" userId="254d19ee-a2a4-46f8-97d7-ce61c0481289" providerId="ADAL" clId="{B9FB3D3A-DDCA-4CF3-90CF-10C91849447D}" dt="2025-10-14T09:46:02.755" v="222" actId="20577"/>
        <pc:sldMkLst>
          <pc:docMk/>
          <pc:sldMk cId="1970177982" sldId="604"/>
        </pc:sldMkLst>
        <pc:spChg chg="mod">
          <ac:chgData name="Amaya Lyne (ETF)" userId="254d19ee-a2a4-46f8-97d7-ce61c0481289" providerId="ADAL" clId="{B9FB3D3A-DDCA-4CF3-90CF-10C91849447D}" dt="2025-10-14T09:44:28.242" v="213" actId="20577"/>
          <ac:spMkLst>
            <pc:docMk/>
            <pc:sldMk cId="1970177982" sldId="604"/>
            <ac:spMk id="6" creationId="{64C9CFD2-52C1-9435-F208-154F1C4BC571}"/>
          </ac:spMkLst>
        </pc:spChg>
        <pc:spChg chg="mod">
          <ac:chgData name="Amaya Lyne (ETF)" userId="254d19ee-a2a4-46f8-97d7-ce61c0481289" providerId="ADAL" clId="{B9FB3D3A-DDCA-4CF3-90CF-10C91849447D}" dt="2025-10-14T09:46:02.755" v="222" actId="20577"/>
          <ac:spMkLst>
            <pc:docMk/>
            <pc:sldMk cId="1970177982" sldId="604"/>
            <ac:spMk id="8" creationId="{E18963B2-C8EA-BF95-23E7-059ABB9F0B6A}"/>
          </ac:spMkLst>
        </pc:spChg>
      </pc:sldChg>
      <pc:sldChg chg="modSp mod">
        <pc:chgData name="Amaya Lyne (ETF)" userId="254d19ee-a2a4-46f8-97d7-ce61c0481289" providerId="ADAL" clId="{B9FB3D3A-DDCA-4CF3-90CF-10C91849447D}" dt="2025-10-14T09:46:52.506" v="272" actId="20577"/>
        <pc:sldMkLst>
          <pc:docMk/>
          <pc:sldMk cId="2203307512" sldId="607"/>
        </pc:sldMkLst>
        <pc:spChg chg="mod">
          <ac:chgData name="Amaya Lyne (ETF)" userId="254d19ee-a2a4-46f8-97d7-ce61c0481289" providerId="ADAL" clId="{B9FB3D3A-DDCA-4CF3-90CF-10C91849447D}" dt="2025-10-14T09:46:52.506" v="272" actId="20577"/>
          <ac:spMkLst>
            <pc:docMk/>
            <pc:sldMk cId="2203307512" sldId="607"/>
            <ac:spMk id="7" creationId="{3CE44CB5-508B-B032-9FFF-9C197D5DE888}"/>
          </ac:spMkLst>
        </pc:spChg>
      </pc:sldChg>
      <pc:sldChg chg="modSp mod">
        <pc:chgData name="Amaya Lyne (ETF)" userId="254d19ee-a2a4-46f8-97d7-ce61c0481289" providerId="ADAL" clId="{B9FB3D3A-DDCA-4CF3-90CF-10C91849447D}" dt="2025-10-14T09:23:58.803" v="178" actId="20577"/>
        <pc:sldMkLst>
          <pc:docMk/>
          <pc:sldMk cId="524809208" sldId="5140"/>
        </pc:sldMkLst>
        <pc:spChg chg="mod">
          <ac:chgData name="Amaya Lyne (ETF)" userId="254d19ee-a2a4-46f8-97d7-ce61c0481289" providerId="ADAL" clId="{B9FB3D3A-DDCA-4CF3-90CF-10C91849447D}" dt="2025-10-14T09:22:45.346" v="129" actId="20577"/>
          <ac:spMkLst>
            <pc:docMk/>
            <pc:sldMk cId="524809208" sldId="5140"/>
            <ac:spMk id="2" creationId="{9AFE29C5-01AE-EDBE-4AAC-A18C1768F182}"/>
          </ac:spMkLst>
        </pc:spChg>
        <pc:graphicFrameChg chg="mod modGraphic">
          <ac:chgData name="Amaya Lyne (ETF)" userId="254d19ee-a2a4-46f8-97d7-ce61c0481289" providerId="ADAL" clId="{B9FB3D3A-DDCA-4CF3-90CF-10C91849447D}" dt="2025-10-14T09:23:58.803" v="178" actId="20577"/>
          <ac:graphicFrameMkLst>
            <pc:docMk/>
            <pc:sldMk cId="524809208" sldId="5140"/>
            <ac:graphicFrameMk id="16" creationId="{3FAC9304-D1D8-382D-BE79-22ACBD58CDC7}"/>
          </ac:graphicFrameMkLst>
        </pc:graphicFrameChg>
      </pc:sldChg>
      <pc:sldChg chg="modSp mod">
        <pc:chgData name="Amaya Lyne (ETF)" userId="254d19ee-a2a4-46f8-97d7-ce61c0481289" providerId="ADAL" clId="{B9FB3D3A-DDCA-4CF3-90CF-10C91849447D}" dt="2025-10-14T09:22:04.301" v="93" actId="20577"/>
        <pc:sldMkLst>
          <pc:docMk/>
          <pc:sldMk cId="1018646042" sldId="5194"/>
        </pc:sldMkLst>
        <pc:graphicFrameChg chg="mod modGraphic">
          <ac:chgData name="Amaya Lyne (ETF)" userId="254d19ee-a2a4-46f8-97d7-ce61c0481289" providerId="ADAL" clId="{B9FB3D3A-DDCA-4CF3-90CF-10C91849447D}" dt="2025-10-14T09:22:04.301" v="93" actId="20577"/>
          <ac:graphicFrameMkLst>
            <pc:docMk/>
            <pc:sldMk cId="1018646042" sldId="5194"/>
            <ac:graphicFrameMk id="6" creationId="{81E43B6E-9A08-756E-13DE-5FF987B31B78}"/>
          </ac:graphicFrameMkLst>
        </pc:graphicFrameChg>
      </pc:sldChg>
      <pc:sldChg chg="modSp mod">
        <pc:chgData name="Amaya Lyne (ETF)" userId="254d19ee-a2a4-46f8-97d7-ce61c0481289" providerId="ADAL" clId="{B9FB3D3A-DDCA-4CF3-90CF-10C91849447D}" dt="2025-10-14T09:25:09.499" v="195" actId="27636"/>
        <pc:sldMkLst>
          <pc:docMk/>
          <pc:sldMk cId="2827294279" sldId="5228"/>
        </pc:sldMkLst>
        <pc:spChg chg="mod">
          <ac:chgData name="Amaya Lyne (ETF)" userId="254d19ee-a2a4-46f8-97d7-ce61c0481289" providerId="ADAL" clId="{B9FB3D3A-DDCA-4CF3-90CF-10C91849447D}" dt="2025-10-14T09:25:09.499" v="195" actId="27636"/>
          <ac:spMkLst>
            <pc:docMk/>
            <pc:sldMk cId="2827294279" sldId="5228"/>
            <ac:spMk id="2" creationId="{99257347-5D48-CDB2-37C3-9E08E0E2A920}"/>
          </ac:spMkLst>
        </pc:spChg>
      </pc:sldChg>
      <pc:sldChg chg="modSp mod">
        <pc:chgData name="Amaya Lyne (ETF)" userId="254d19ee-a2a4-46f8-97d7-ce61c0481289" providerId="ADAL" clId="{B9FB3D3A-DDCA-4CF3-90CF-10C91849447D}" dt="2025-10-14T09:24:30.249" v="179" actId="1076"/>
        <pc:sldMkLst>
          <pc:docMk/>
          <pc:sldMk cId="2501145178" sldId="2142534692"/>
        </pc:sldMkLst>
        <pc:spChg chg="mod">
          <ac:chgData name="Amaya Lyne (ETF)" userId="254d19ee-a2a4-46f8-97d7-ce61c0481289" providerId="ADAL" clId="{B9FB3D3A-DDCA-4CF3-90CF-10C91849447D}" dt="2025-10-14T09:24:30.249" v="179" actId="1076"/>
          <ac:spMkLst>
            <pc:docMk/>
            <pc:sldMk cId="2501145178" sldId="2142534692"/>
            <ac:spMk id="13" creationId="{2D368520-EEBD-C1DD-9BCC-10C3757BCB45}"/>
          </ac:spMkLst>
        </pc:spChg>
      </pc:sldChg>
      <pc:sldChg chg="modSp mod">
        <pc:chgData name="Amaya Lyne (ETF)" userId="254d19ee-a2a4-46f8-97d7-ce61c0481289" providerId="ADAL" clId="{B9FB3D3A-DDCA-4CF3-90CF-10C91849447D}" dt="2025-10-14T09:22:33.039" v="111" actId="20577"/>
        <pc:sldMkLst>
          <pc:docMk/>
          <pc:sldMk cId="936517534" sldId="2142534714"/>
        </pc:sldMkLst>
        <pc:spChg chg="mod">
          <ac:chgData name="Amaya Lyne (ETF)" userId="254d19ee-a2a4-46f8-97d7-ce61c0481289" providerId="ADAL" clId="{B9FB3D3A-DDCA-4CF3-90CF-10C91849447D}" dt="2025-10-14T09:22:33.039" v="111" actId="20577"/>
          <ac:spMkLst>
            <pc:docMk/>
            <pc:sldMk cId="936517534" sldId="2142534714"/>
            <ac:spMk id="3" creationId="{91D6A956-1908-4931-66FB-78A70B0C46CD}"/>
          </ac:spMkLst>
        </pc:spChg>
      </pc:sldChg>
      <pc:sldChg chg="modSp mod">
        <pc:chgData name="Amaya Lyne (ETF)" userId="254d19ee-a2a4-46f8-97d7-ce61c0481289" providerId="ADAL" clId="{B9FB3D3A-DDCA-4CF3-90CF-10C91849447D}" dt="2025-10-14T09:17:25.159" v="9" actId="20577"/>
        <pc:sldMkLst>
          <pc:docMk/>
          <pc:sldMk cId="742972129" sldId="2142534716"/>
        </pc:sldMkLst>
        <pc:spChg chg="mod">
          <ac:chgData name="Amaya Lyne (ETF)" userId="254d19ee-a2a4-46f8-97d7-ce61c0481289" providerId="ADAL" clId="{B9FB3D3A-DDCA-4CF3-90CF-10C91849447D}" dt="2025-10-14T09:17:25.159" v="9" actId="20577"/>
          <ac:spMkLst>
            <pc:docMk/>
            <pc:sldMk cId="742972129" sldId="2142534716"/>
            <ac:spMk id="5" creationId="{B485D60A-B71F-5DAA-984E-8830DBCBDE0F}"/>
          </ac:spMkLst>
        </pc:spChg>
      </pc:sldChg>
      <pc:sldChg chg="modSp mod">
        <pc:chgData name="Amaya Lyne (ETF)" userId="254d19ee-a2a4-46f8-97d7-ce61c0481289" providerId="ADAL" clId="{B9FB3D3A-DDCA-4CF3-90CF-10C91849447D}" dt="2025-10-14T09:46:13.604" v="239" actId="20577"/>
        <pc:sldMkLst>
          <pc:docMk/>
          <pc:sldMk cId="3879596636" sldId="2142534725"/>
        </pc:sldMkLst>
        <pc:spChg chg="mod">
          <ac:chgData name="Amaya Lyne (ETF)" userId="254d19ee-a2a4-46f8-97d7-ce61c0481289" providerId="ADAL" clId="{B9FB3D3A-DDCA-4CF3-90CF-10C91849447D}" dt="2025-10-14T09:46:13.604" v="239" actId="20577"/>
          <ac:spMkLst>
            <pc:docMk/>
            <pc:sldMk cId="3879596636" sldId="2142534725"/>
            <ac:spMk id="2" creationId="{59713FD4-56C6-F667-09F2-EE05782ACE34}"/>
          </ac:spMkLst>
        </pc:spChg>
      </pc:sldChg>
      <pc:sldChg chg="modSp mod">
        <pc:chgData name="Amaya Lyne (ETF)" userId="254d19ee-a2a4-46f8-97d7-ce61c0481289" providerId="ADAL" clId="{B9FB3D3A-DDCA-4CF3-90CF-10C91849447D}" dt="2025-10-14T09:49:20.803" v="297" actId="20577"/>
        <pc:sldMkLst>
          <pc:docMk/>
          <pc:sldMk cId="4085173860" sldId="2142534726"/>
        </pc:sldMkLst>
        <pc:spChg chg="mod">
          <ac:chgData name="Amaya Lyne (ETF)" userId="254d19ee-a2a4-46f8-97d7-ce61c0481289" providerId="ADAL" clId="{B9FB3D3A-DDCA-4CF3-90CF-10C91849447D}" dt="2025-10-14T09:48:31.636" v="278" actId="20577"/>
          <ac:spMkLst>
            <pc:docMk/>
            <pc:sldMk cId="4085173860" sldId="2142534726"/>
            <ac:spMk id="2" creationId="{9CF78C97-6F53-A77B-3E27-35405C9D0489}"/>
          </ac:spMkLst>
        </pc:spChg>
        <pc:spChg chg="mod">
          <ac:chgData name="Amaya Lyne (ETF)" userId="254d19ee-a2a4-46f8-97d7-ce61c0481289" providerId="ADAL" clId="{B9FB3D3A-DDCA-4CF3-90CF-10C91849447D}" dt="2025-10-14T09:49:20.803" v="297" actId="20577"/>
          <ac:spMkLst>
            <pc:docMk/>
            <pc:sldMk cId="4085173860" sldId="2142534726"/>
            <ac:spMk id="4" creationId="{CD7F7119-7DFA-9A80-B45B-1500A916FD14}"/>
          </ac:spMkLst>
        </pc:spChg>
        <pc:spChg chg="mod">
          <ac:chgData name="Amaya Lyne (ETF)" userId="254d19ee-a2a4-46f8-97d7-ce61c0481289" providerId="ADAL" clId="{B9FB3D3A-DDCA-4CF3-90CF-10C91849447D}" dt="2025-10-14T09:48:51.584" v="282"/>
          <ac:spMkLst>
            <pc:docMk/>
            <pc:sldMk cId="4085173860" sldId="2142534726"/>
            <ac:spMk id="7" creationId="{969C7B37-96F5-0872-BBE4-DEEF57B8439F}"/>
          </ac:spMkLst>
        </pc:spChg>
      </pc:sldChg>
      <pc:sldChg chg="modSp mod">
        <pc:chgData name="Amaya Lyne (ETF)" userId="254d19ee-a2a4-46f8-97d7-ce61c0481289" providerId="ADAL" clId="{B9FB3D3A-DDCA-4CF3-90CF-10C91849447D}" dt="2025-10-14T09:49:37.340" v="317" actId="20577"/>
        <pc:sldMkLst>
          <pc:docMk/>
          <pc:sldMk cId="400999967" sldId="2142534729"/>
        </pc:sldMkLst>
        <pc:spChg chg="mod">
          <ac:chgData name="Amaya Lyne (ETF)" userId="254d19ee-a2a4-46f8-97d7-ce61c0481289" providerId="ADAL" clId="{B9FB3D3A-DDCA-4CF3-90CF-10C91849447D}" dt="2025-10-14T09:49:37.340" v="317" actId="20577"/>
          <ac:spMkLst>
            <pc:docMk/>
            <pc:sldMk cId="400999967" sldId="2142534729"/>
            <ac:spMk id="8" creationId="{92760019-857D-168D-C92C-B3D8A8937B0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A6D1D-3EBF-4695-978E-49AA0CFC2BBD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42E768B6-FADC-40EF-94FC-19CADC0228C2}">
      <dgm:prSet/>
      <dgm:spPr/>
      <dgm:t>
        <a:bodyPr/>
        <a:lstStyle/>
        <a:p>
          <a:r>
            <a:rPr dirty="0" err="1"/>
            <a:t>Projet</a:t>
          </a:r>
          <a:r>
            <a:rPr dirty="0"/>
            <a:t> </a:t>
          </a:r>
          <a:r>
            <a:rPr b="1" dirty="0"/>
            <a:t>ACQF-II (2023-2026): </a:t>
          </a:r>
          <a:r>
            <a:rPr dirty="0" err="1"/>
            <a:t>Soutien</a:t>
          </a:r>
          <a:r>
            <a:rPr dirty="0"/>
            <a:t> à la mise </a:t>
          </a:r>
          <a:r>
            <a:rPr dirty="0" err="1"/>
            <a:t>en</a:t>
          </a:r>
          <a:r>
            <a:rPr dirty="0"/>
            <a:t> </a:t>
          </a:r>
          <a:r>
            <a:rPr dirty="0" err="1"/>
            <a:t>œuvre</a:t>
          </a:r>
          <a:r>
            <a:rPr dirty="0"/>
            <a:t> du Cadre continental </a:t>
          </a:r>
          <a:r>
            <a:rPr dirty="0" err="1"/>
            <a:t>africain</a:t>
          </a:r>
          <a:r>
            <a:rPr dirty="0"/>
            <a:t> des certifications (</a:t>
          </a:r>
          <a:r>
            <a:rPr lang="en-GB" dirty="0"/>
            <a:t>ACQF</a:t>
          </a:r>
          <a:r>
            <a:rPr dirty="0"/>
            <a:t> II), </a:t>
          </a:r>
          <a:r>
            <a:rPr dirty="0" err="1"/>
            <a:t>financé</a:t>
          </a:r>
          <a:r>
            <a:rPr dirty="0"/>
            <a:t> par </a:t>
          </a:r>
          <a:r>
            <a:rPr dirty="0" err="1"/>
            <a:t>l'Union</a:t>
          </a:r>
          <a:r>
            <a:rPr dirty="0"/>
            <a:t> </a:t>
          </a:r>
          <a:r>
            <a:rPr dirty="0" err="1"/>
            <a:t>européenne</a:t>
          </a:r>
          <a:r>
            <a:rPr dirty="0"/>
            <a:t>, mis </a:t>
          </a:r>
          <a:r>
            <a:rPr dirty="0" err="1"/>
            <a:t>en</a:t>
          </a:r>
          <a:r>
            <a:rPr dirty="0"/>
            <a:t> </a:t>
          </a:r>
          <a:r>
            <a:rPr dirty="0" err="1"/>
            <a:t>œuvre</a:t>
          </a:r>
          <a:r>
            <a:rPr dirty="0"/>
            <a:t> par </a:t>
          </a:r>
          <a:r>
            <a:rPr dirty="0" err="1"/>
            <a:t>l'ETF</a:t>
          </a:r>
          <a:r>
            <a:rPr dirty="0"/>
            <a:t> </a:t>
          </a:r>
          <a:r>
            <a:rPr dirty="0" err="1"/>
            <a:t>en</a:t>
          </a:r>
          <a:r>
            <a:rPr dirty="0"/>
            <a:t> </a:t>
          </a:r>
          <a:r>
            <a:rPr dirty="0" err="1"/>
            <a:t>coopération</a:t>
          </a:r>
          <a:r>
            <a:rPr dirty="0"/>
            <a:t> avec la Commission de </a:t>
          </a:r>
          <a:r>
            <a:rPr dirty="0" err="1"/>
            <a:t>l'Union</a:t>
          </a:r>
          <a:r>
            <a:rPr dirty="0"/>
            <a:t> </a:t>
          </a:r>
          <a:r>
            <a:rPr dirty="0" err="1"/>
            <a:t>africaine</a:t>
          </a:r>
          <a:r>
            <a:rPr dirty="0"/>
            <a:t>, les </a:t>
          </a:r>
          <a:r>
            <a:rPr dirty="0" err="1"/>
            <a:t>communautés</a:t>
          </a:r>
          <a:r>
            <a:rPr dirty="0"/>
            <a:t> </a:t>
          </a:r>
          <a:r>
            <a:rPr dirty="0" err="1"/>
            <a:t>régionales</a:t>
          </a:r>
          <a:r>
            <a:rPr dirty="0"/>
            <a:t> et les États </a:t>
          </a:r>
          <a:r>
            <a:rPr dirty="0" err="1"/>
            <a:t>membres</a:t>
          </a:r>
          <a:endParaRPr b="0" dirty="0"/>
        </a:p>
      </dgm:t>
    </dgm:pt>
    <dgm:pt modelId="{3D7FF68E-B636-4EFF-8C53-FE25FCB30E09}" type="parTrans" cxnId="{7D391328-13DC-4A6A-B08C-4B5372016181}">
      <dgm:prSet/>
      <dgm:spPr/>
      <dgm:t>
        <a:bodyPr/>
        <a:lstStyle/>
        <a:p>
          <a:endParaRPr/>
        </a:p>
      </dgm:t>
    </dgm:pt>
    <dgm:pt modelId="{FAB6107F-20DB-4CB0-A59A-4A8F1B3F617C}" type="sibTrans" cxnId="{7D391328-13DC-4A6A-B08C-4B5372016181}">
      <dgm:prSet/>
      <dgm:spPr/>
      <dgm:t>
        <a:bodyPr/>
        <a:lstStyle/>
        <a:p>
          <a:endParaRPr/>
        </a:p>
      </dgm:t>
    </dgm:pt>
    <dgm:pt modelId="{99010107-DE14-4A30-B0BD-06968A8E7789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b="1" dirty="0"/>
            <a:t>ACQF – </a:t>
          </a:r>
          <a:r>
            <a:rPr lang="en-GB" b="1" dirty="0" err="1"/>
            <a:t>Outil</a:t>
          </a:r>
          <a:r>
            <a:rPr lang="en-GB" b="1" dirty="0"/>
            <a:t> c</a:t>
          </a:r>
          <a:r>
            <a:rPr b="1" dirty="0" err="1"/>
            <a:t>ontinental</a:t>
          </a:r>
          <a:r>
            <a:rPr b="1" dirty="0"/>
            <a:t>, </a:t>
          </a:r>
          <a:r>
            <a:rPr lang="fr-FR" b="0" dirty="0"/>
            <a:t>initiative politique de l'Union africaine fondée sur un document politique validé en juillet 2023, à Addis Abeba</a:t>
          </a:r>
          <a:endParaRPr b="0" dirty="0">
            <a:solidFill>
              <a:schemeClr val="accent6">
                <a:lumMod val="90000"/>
              </a:schemeClr>
            </a:solidFill>
          </a:endParaRPr>
        </a:p>
      </dgm:t>
    </dgm:pt>
    <dgm:pt modelId="{C095ABE6-079F-4A61-8F8A-B2382989BC5A}" type="parTrans" cxnId="{A3BA44AD-A1BD-4D92-804A-2A102D918740}">
      <dgm:prSet/>
      <dgm:spPr/>
      <dgm:t>
        <a:bodyPr/>
        <a:lstStyle/>
        <a:p>
          <a:endParaRPr/>
        </a:p>
      </dgm:t>
    </dgm:pt>
    <dgm:pt modelId="{3A164B1E-D0F6-429D-A94D-9CF4DFF55156}" type="sibTrans" cxnId="{A3BA44AD-A1BD-4D92-804A-2A102D918740}">
      <dgm:prSet/>
      <dgm:spPr/>
      <dgm:t>
        <a:bodyPr/>
        <a:lstStyle/>
        <a:p>
          <a:endParaRPr/>
        </a:p>
      </dgm:t>
    </dgm:pt>
    <dgm:pt modelId="{20DA77B6-C0F2-49EE-B429-170CF7496F9C}">
      <dgm:prSet/>
      <dgm:spPr/>
      <dgm:t>
        <a:bodyPr/>
        <a:lstStyle/>
        <a:p>
          <a:r>
            <a:rPr b="1" dirty="0"/>
            <a:t>Réseau d</a:t>
          </a:r>
          <a:r>
            <a:rPr lang="en-GB" b="1" dirty="0"/>
            <a:t>e </a:t>
          </a:r>
          <a:r>
            <a:rPr lang="en-GB" b="1" dirty="0" err="1"/>
            <a:t>l’ACQF</a:t>
          </a:r>
          <a:r>
            <a:rPr b="1" dirty="0"/>
            <a:t> – </a:t>
          </a:r>
          <a:r>
            <a:rPr dirty="0" err="1"/>
            <a:t>lancé</a:t>
          </a:r>
          <a:r>
            <a:rPr dirty="0"/>
            <a:t> </a:t>
          </a:r>
          <a:r>
            <a:rPr dirty="0" err="1"/>
            <a:t>en</a:t>
          </a:r>
          <a:r>
            <a:rPr dirty="0"/>
            <a:t> </a:t>
          </a:r>
          <a:r>
            <a:rPr dirty="0" err="1"/>
            <a:t>janvier</a:t>
          </a:r>
          <a:r>
            <a:rPr dirty="0"/>
            <a:t> 2025 </a:t>
          </a:r>
          <a:r>
            <a:rPr lang="en-GB" dirty="0"/>
            <a:t>pour</a:t>
          </a:r>
          <a:r>
            <a:rPr dirty="0"/>
            <a:t> </a:t>
          </a:r>
          <a:r>
            <a:rPr dirty="0" err="1"/>
            <a:t>soutenir</a:t>
          </a:r>
          <a:r>
            <a:rPr dirty="0"/>
            <a:t> la mise </a:t>
          </a:r>
          <a:r>
            <a:rPr dirty="0" err="1"/>
            <a:t>en</a:t>
          </a:r>
          <a:r>
            <a:rPr dirty="0"/>
            <a:t> </a:t>
          </a:r>
          <a:r>
            <a:rPr dirty="0" err="1"/>
            <a:t>œuvre</a:t>
          </a:r>
          <a:r>
            <a:rPr dirty="0"/>
            <a:t> d</a:t>
          </a:r>
          <a:r>
            <a:rPr lang="en-GB" dirty="0"/>
            <a:t>e </a:t>
          </a:r>
          <a:r>
            <a:rPr lang="en-GB" dirty="0" err="1"/>
            <a:t>l’ACQF</a:t>
          </a:r>
          <a:r>
            <a:rPr lang="en-GB" dirty="0"/>
            <a:t> </a:t>
          </a:r>
          <a:r>
            <a:rPr dirty="0"/>
            <a:t>et de </a:t>
          </a:r>
          <a:r>
            <a:rPr dirty="0" err="1"/>
            <a:t>sa</a:t>
          </a:r>
          <a:r>
            <a:rPr dirty="0"/>
            <a:t> </a:t>
          </a:r>
          <a:r>
            <a:rPr dirty="0" err="1"/>
            <a:t>plateforme</a:t>
          </a:r>
          <a:r>
            <a:rPr dirty="0"/>
            <a:t> </a:t>
          </a:r>
          <a:r>
            <a:rPr lang="fr-FR" dirty="0"/>
            <a:t>des certifications et micro-certifications</a:t>
          </a:r>
          <a:endParaRPr dirty="0"/>
        </a:p>
      </dgm:t>
    </dgm:pt>
    <dgm:pt modelId="{022C4ED9-5EA0-4A95-ADBC-D00987FEA698}" type="parTrans" cxnId="{4892AEC8-CCDE-4017-AAA4-6A477B271A57}">
      <dgm:prSet/>
      <dgm:spPr/>
      <dgm:t>
        <a:bodyPr/>
        <a:lstStyle/>
        <a:p>
          <a:endParaRPr/>
        </a:p>
      </dgm:t>
    </dgm:pt>
    <dgm:pt modelId="{7D0AA07C-7E2E-4ADC-B222-C4A6E2E9B21F}" type="sibTrans" cxnId="{4892AEC8-CCDE-4017-AAA4-6A477B271A57}">
      <dgm:prSet/>
      <dgm:spPr/>
      <dgm:t>
        <a:bodyPr/>
        <a:lstStyle/>
        <a:p>
          <a:endParaRPr/>
        </a:p>
      </dgm:t>
    </dgm:pt>
    <dgm:pt modelId="{53248F38-7619-044B-A6F1-7BF9A25D8224}" type="pres">
      <dgm:prSet presAssocID="{F04A6D1D-3EBF-4695-978E-49AA0CFC2BBD}" presName="linear" presStyleCnt="0">
        <dgm:presLayoutVars>
          <dgm:animLvl val="lvl"/>
          <dgm:resizeHandles val="exact"/>
        </dgm:presLayoutVars>
      </dgm:prSet>
      <dgm:spPr/>
    </dgm:pt>
    <dgm:pt modelId="{C5CA654F-8C00-F043-B5FE-83B331F01C88}" type="pres">
      <dgm:prSet presAssocID="{42E768B6-FADC-40EF-94FC-19CADC0228C2}" presName="parentText" presStyleLbl="node1" presStyleIdx="0" presStyleCnt="3" custLinFactY="98389" custLinFactNeighborY="100000">
        <dgm:presLayoutVars>
          <dgm:chMax val="0"/>
          <dgm:bulletEnabled val="1"/>
        </dgm:presLayoutVars>
      </dgm:prSet>
      <dgm:spPr/>
    </dgm:pt>
    <dgm:pt modelId="{A07CC5D4-E80F-A449-AF95-043398A3A8CA}" type="pres">
      <dgm:prSet presAssocID="{FAB6107F-20DB-4CB0-A59A-4A8F1B3F617C}" presName="spacer" presStyleCnt="0"/>
      <dgm:spPr/>
    </dgm:pt>
    <dgm:pt modelId="{E6806CEE-0B2B-6D42-AF55-0D4A62FAF376}" type="pres">
      <dgm:prSet presAssocID="{99010107-DE14-4A30-B0BD-06968A8E7789}" presName="parentText" presStyleLbl="node1" presStyleIdx="1" presStyleCnt="3" custLinFactY="-110935" custLinFactNeighborX="152" custLinFactNeighborY="-200000">
        <dgm:presLayoutVars>
          <dgm:chMax val="0"/>
          <dgm:bulletEnabled val="1"/>
        </dgm:presLayoutVars>
      </dgm:prSet>
      <dgm:spPr/>
    </dgm:pt>
    <dgm:pt modelId="{CEFC415E-7B82-FF4F-BE6F-7BEFB5EBB8DF}" type="pres">
      <dgm:prSet presAssocID="{3A164B1E-D0F6-429D-A94D-9CF4DFF55156}" presName="spacer" presStyleCnt="0"/>
      <dgm:spPr/>
    </dgm:pt>
    <dgm:pt modelId="{2850E2E2-A88C-904C-B8D7-73A8CFD596DF}" type="pres">
      <dgm:prSet presAssocID="{20DA77B6-C0F2-49EE-B429-170CF7496F9C}" presName="parentText" presStyleLbl="node1" presStyleIdx="2" presStyleCnt="3" custLinFactY="5150" custLinFactNeighborX="609" custLinFactNeighborY="100000">
        <dgm:presLayoutVars>
          <dgm:chMax val="0"/>
          <dgm:bulletEnabled val="1"/>
        </dgm:presLayoutVars>
      </dgm:prSet>
      <dgm:spPr/>
    </dgm:pt>
  </dgm:ptLst>
  <dgm:cxnLst>
    <dgm:cxn modelId="{5054B90C-6700-B543-84B1-B6C380EF44E7}" type="presOf" srcId="{F04A6D1D-3EBF-4695-978E-49AA0CFC2BBD}" destId="{53248F38-7619-044B-A6F1-7BF9A25D8224}" srcOrd="0" destOrd="0" presId="urn:microsoft.com/office/officeart/2005/8/layout/vList2"/>
    <dgm:cxn modelId="{7D391328-13DC-4A6A-B08C-4B5372016181}" srcId="{F04A6D1D-3EBF-4695-978E-49AA0CFC2BBD}" destId="{42E768B6-FADC-40EF-94FC-19CADC0228C2}" srcOrd="0" destOrd="0" parTransId="{3D7FF68E-B636-4EFF-8C53-FE25FCB30E09}" sibTransId="{FAB6107F-20DB-4CB0-A59A-4A8F1B3F617C}"/>
    <dgm:cxn modelId="{A3BA44AD-A1BD-4D92-804A-2A102D918740}" srcId="{F04A6D1D-3EBF-4695-978E-49AA0CFC2BBD}" destId="{99010107-DE14-4A30-B0BD-06968A8E7789}" srcOrd="1" destOrd="0" parTransId="{C095ABE6-079F-4A61-8F8A-B2382989BC5A}" sibTransId="{3A164B1E-D0F6-429D-A94D-9CF4DFF55156}"/>
    <dgm:cxn modelId="{4B6C6EC6-6E41-CD4E-8976-1AC9DE72F77F}" type="presOf" srcId="{20DA77B6-C0F2-49EE-B429-170CF7496F9C}" destId="{2850E2E2-A88C-904C-B8D7-73A8CFD596DF}" srcOrd="0" destOrd="0" presId="urn:microsoft.com/office/officeart/2005/8/layout/vList2"/>
    <dgm:cxn modelId="{4892AEC8-CCDE-4017-AAA4-6A477B271A57}" srcId="{F04A6D1D-3EBF-4695-978E-49AA0CFC2BBD}" destId="{20DA77B6-C0F2-49EE-B429-170CF7496F9C}" srcOrd="2" destOrd="0" parTransId="{022C4ED9-5EA0-4A95-ADBC-D00987FEA698}" sibTransId="{7D0AA07C-7E2E-4ADC-B222-C4A6E2E9B21F}"/>
    <dgm:cxn modelId="{4362BDD6-063A-CF49-84ED-915EDC262783}" type="presOf" srcId="{42E768B6-FADC-40EF-94FC-19CADC0228C2}" destId="{C5CA654F-8C00-F043-B5FE-83B331F01C88}" srcOrd="0" destOrd="0" presId="urn:microsoft.com/office/officeart/2005/8/layout/vList2"/>
    <dgm:cxn modelId="{7CFF56E0-AB72-6544-AA00-56BDE44D8574}" type="presOf" srcId="{99010107-DE14-4A30-B0BD-06968A8E7789}" destId="{E6806CEE-0B2B-6D42-AF55-0D4A62FAF376}" srcOrd="0" destOrd="0" presId="urn:microsoft.com/office/officeart/2005/8/layout/vList2"/>
    <dgm:cxn modelId="{22C18A9E-6E4A-0D46-BA80-D07E5D383BC8}" type="presParOf" srcId="{53248F38-7619-044B-A6F1-7BF9A25D8224}" destId="{C5CA654F-8C00-F043-B5FE-83B331F01C88}" srcOrd="0" destOrd="0" presId="urn:microsoft.com/office/officeart/2005/8/layout/vList2"/>
    <dgm:cxn modelId="{F3F6D7CA-4442-5D46-B67A-353432F34720}" type="presParOf" srcId="{53248F38-7619-044B-A6F1-7BF9A25D8224}" destId="{A07CC5D4-E80F-A449-AF95-043398A3A8CA}" srcOrd="1" destOrd="0" presId="urn:microsoft.com/office/officeart/2005/8/layout/vList2"/>
    <dgm:cxn modelId="{3917E8F8-FEB2-9F47-B234-B03AAAC52705}" type="presParOf" srcId="{53248F38-7619-044B-A6F1-7BF9A25D8224}" destId="{E6806CEE-0B2B-6D42-AF55-0D4A62FAF376}" srcOrd="2" destOrd="0" presId="urn:microsoft.com/office/officeart/2005/8/layout/vList2"/>
    <dgm:cxn modelId="{CE479C06-8873-1247-9312-8C8CB58B1282}" type="presParOf" srcId="{53248F38-7619-044B-A6F1-7BF9A25D8224}" destId="{CEFC415E-7B82-FF4F-BE6F-7BEFB5EBB8DF}" srcOrd="3" destOrd="0" presId="urn:microsoft.com/office/officeart/2005/8/layout/vList2"/>
    <dgm:cxn modelId="{934F7BFC-DE2A-D242-B553-973032B45DF8}" type="presParOf" srcId="{53248F38-7619-044B-A6F1-7BF9A25D8224}" destId="{2850E2E2-A88C-904C-B8D7-73A8CFD596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99709-73F4-462A-9707-A2D5E03BE3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C0784ED0-F955-4EC5-8ADC-CE0695C1C2CA}">
      <dgm:prSet custT="1"/>
      <dgm:spPr/>
      <dgm:t>
        <a:bodyPr/>
        <a:lstStyle/>
        <a:p>
          <a:r>
            <a:rPr sz="2000" b="1" dirty="0"/>
            <a:t> </a:t>
          </a:r>
          <a:r>
            <a:rPr sz="2100" b="1" dirty="0"/>
            <a:t>1.Référencement</a:t>
          </a:r>
          <a:r>
            <a:rPr sz="2100" dirty="0"/>
            <a:t> des cadres et </a:t>
          </a:r>
          <a:r>
            <a:rPr sz="2100" dirty="0" err="1"/>
            <a:t>systèmes</a:t>
          </a:r>
          <a:r>
            <a:rPr sz="2100" dirty="0"/>
            <a:t> </a:t>
          </a:r>
          <a:r>
            <a:rPr sz="2100" dirty="0" err="1"/>
            <a:t>nationaux</a:t>
          </a:r>
          <a:r>
            <a:rPr sz="2100" dirty="0"/>
            <a:t> de certification </a:t>
          </a:r>
          <a:r>
            <a:rPr lang="en-GB" sz="2100" dirty="0"/>
            <a:t>à L’ACQF</a:t>
          </a:r>
          <a:r>
            <a:rPr sz="2100" dirty="0"/>
            <a:t>, </a:t>
          </a:r>
          <a:r>
            <a:rPr sz="2100" dirty="0" err="1"/>
            <a:t>conformément</a:t>
          </a:r>
          <a:r>
            <a:rPr sz="2100" dirty="0"/>
            <a:t> aux </a:t>
          </a:r>
          <a:r>
            <a:rPr sz="2100" dirty="0" err="1"/>
            <a:t>critères</a:t>
          </a:r>
          <a:r>
            <a:rPr sz="2100" dirty="0"/>
            <a:t> et </a:t>
          </a:r>
          <a:r>
            <a:rPr sz="2100" dirty="0" err="1"/>
            <a:t>procédures</a:t>
          </a:r>
          <a:r>
            <a:rPr sz="2100" dirty="0"/>
            <a:t> </a:t>
          </a:r>
          <a:r>
            <a:rPr sz="2100" dirty="0" err="1"/>
            <a:t>convenus</a:t>
          </a:r>
          <a:r>
            <a:rPr sz="2100" dirty="0"/>
            <a:t>. </a:t>
          </a:r>
        </a:p>
      </dgm:t>
    </dgm:pt>
    <dgm:pt modelId="{AC508CD7-8CD6-46CA-965F-E7A3175A712A}" type="parTrans" cxnId="{C9AB6454-EEF6-4A01-974C-F6C87BEB8B11}">
      <dgm:prSet/>
      <dgm:spPr/>
      <dgm:t>
        <a:bodyPr/>
        <a:lstStyle/>
        <a:p>
          <a:endParaRPr/>
        </a:p>
      </dgm:t>
    </dgm:pt>
    <dgm:pt modelId="{A504332D-B56B-478B-A64E-1F25ACB17A29}" type="sibTrans" cxnId="{C9AB6454-EEF6-4A01-974C-F6C87BEB8B11}">
      <dgm:prSet/>
      <dgm:spPr/>
      <dgm:t>
        <a:bodyPr/>
        <a:lstStyle/>
        <a:p>
          <a:endParaRPr/>
        </a:p>
      </dgm:t>
    </dgm:pt>
    <dgm:pt modelId="{166B5AB4-6254-4088-9207-301240684A98}">
      <dgm:prSet custT="1"/>
      <dgm:spPr/>
      <dgm:t>
        <a:bodyPr/>
        <a:lstStyle/>
        <a:p>
          <a:pPr>
            <a:defRPr sz="2100"/>
          </a:pPr>
          <a:r>
            <a:rPr sz="1800" b="1" dirty="0"/>
            <a:t>2. </a:t>
          </a:r>
          <a:r>
            <a:rPr sz="1800" b="1" dirty="0" err="1"/>
            <a:t>Soutenir</a:t>
          </a:r>
          <a:r>
            <a:rPr sz="1800" b="1" dirty="0"/>
            <a:t> la reconnaissance des </a:t>
          </a:r>
          <a:r>
            <a:rPr sz="1800" b="1" dirty="0" err="1"/>
            <a:t>apprentissages</a:t>
          </a:r>
          <a:r>
            <a:rPr sz="1800" b="1" dirty="0"/>
            <a:t> </a:t>
          </a:r>
          <a:r>
            <a:rPr sz="1800" b="1" dirty="0" err="1"/>
            <a:t>antérieurs</a:t>
          </a:r>
          <a:r>
            <a:rPr sz="1800" b="1" dirty="0"/>
            <a:t> </a:t>
          </a:r>
          <a:r>
            <a:rPr sz="1800" dirty="0"/>
            <a:t>– </a:t>
          </a:r>
          <a:r>
            <a:rPr sz="1800" dirty="0" err="1"/>
            <a:t>élaboration</a:t>
          </a:r>
          <a:r>
            <a:rPr sz="1800" dirty="0"/>
            <a:t> de </a:t>
          </a:r>
          <a:r>
            <a:rPr sz="1800" dirty="0" err="1"/>
            <a:t>lignes</a:t>
          </a:r>
          <a:r>
            <a:rPr sz="1800" dirty="0"/>
            <a:t> directrices et </a:t>
          </a:r>
          <a:r>
            <a:rPr sz="1800" dirty="0" err="1"/>
            <a:t>d’approches</a:t>
          </a:r>
          <a:r>
            <a:rPr sz="1800" dirty="0"/>
            <a:t>, </a:t>
          </a:r>
          <a:r>
            <a:rPr sz="1800" dirty="0" err="1"/>
            <a:t>inventaire</a:t>
          </a:r>
          <a:r>
            <a:rPr sz="1800" dirty="0"/>
            <a:t> des </a:t>
          </a:r>
          <a:r>
            <a:rPr sz="1800" dirty="0" err="1"/>
            <a:t>systèmes</a:t>
          </a:r>
          <a:r>
            <a:rPr sz="1800" dirty="0"/>
            <a:t> de RPL sur le continent, </a:t>
          </a:r>
          <a:r>
            <a:rPr sz="1800" dirty="0" err="1"/>
            <a:t>campagne</a:t>
          </a:r>
          <a:r>
            <a:rPr sz="1800" dirty="0"/>
            <a:t> </a:t>
          </a:r>
          <a:r>
            <a:rPr sz="1800" dirty="0" err="1"/>
            <a:t>d’information</a:t>
          </a:r>
          <a:endParaRPr sz="1800" dirty="0"/>
        </a:p>
      </dgm:t>
    </dgm:pt>
    <dgm:pt modelId="{DA9CA734-B351-427D-9F88-6E888FD889BC}" type="parTrans" cxnId="{CAD629A7-B271-47E9-8277-60BCFAE61066}">
      <dgm:prSet/>
      <dgm:spPr/>
      <dgm:t>
        <a:bodyPr/>
        <a:lstStyle/>
        <a:p>
          <a:endParaRPr/>
        </a:p>
      </dgm:t>
    </dgm:pt>
    <dgm:pt modelId="{029656D4-0BCD-4456-991A-8DCD15946C16}" type="sibTrans" cxnId="{CAD629A7-B271-47E9-8277-60BCFAE61066}">
      <dgm:prSet/>
      <dgm:spPr/>
      <dgm:t>
        <a:bodyPr/>
        <a:lstStyle/>
        <a:p>
          <a:endParaRPr/>
        </a:p>
      </dgm:t>
    </dgm:pt>
    <dgm:pt modelId="{A570F1EF-8C4B-4711-BAA8-A9068CABDD0F}">
      <dgm:prSet/>
      <dgm:spPr/>
      <dgm:t>
        <a:bodyPr/>
        <a:lstStyle/>
        <a:p>
          <a:r>
            <a:rPr b="1" dirty="0"/>
            <a:t>3. </a:t>
          </a:r>
          <a:r>
            <a:rPr b="1" dirty="0" err="1"/>
            <a:t>Plateforme</a:t>
          </a:r>
          <a:r>
            <a:rPr b="1" dirty="0"/>
            <a:t> de</a:t>
          </a:r>
          <a:r>
            <a:rPr lang="en-GB" b="1" dirty="0"/>
            <a:t>s </a:t>
          </a:r>
          <a:r>
            <a:rPr lang="fr-FR" b="1" dirty="0"/>
            <a:t>certifications et micro-certifications </a:t>
          </a:r>
          <a:r>
            <a:rPr b="1" dirty="0"/>
            <a:t>(QCP) </a:t>
          </a:r>
          <a:r>
            <a:rPr dirty="0"/>
            <a:t>et </a:t>
          </a:r>
          <a:r>
            <a:rPr dirty="0" err="1"/>
            <a:t>système</a:t>
          </a:r>
          <a:r>
            <a:rPr dirty="0"/>
            <a:t> </a:t>
          </a:r>
          <a:r>
            <a:rPr dirty="0" err="1"/>
            <a:t>d'information</a:t>
          </a:r>
          <a:r>
            <a:rPr dirty="0"/>
            <a:t> de gestion du</a:t>
          </a:r>
          <a:r>
            <a:rPr lang="en-GB" dirty="0"/>
            <a:t> QCP</a:t>
          </a:r>
          <a:endParaRPr b="0" dirty="0"/>
        </a:p>
      </dgm:t>
    </dgm:pt>
    <dgm:pt modelId="{C6B43046-450F-46D6-9275-993E482CBEF6}" type="parTrans" cxnId="{99DB2114-6053-4E9A-92F3-F475A3256E5D}">
      <dgm:prSet/>
      <dgm:spPr/>
      <dgm:t>
        <a:bodyPr/>
        <a:lstStyle/>
        <a:p>
          <a:endParaRPr/>
        </a:p>
      </dgm:t>
    </dgm:pt>
    <dgm:pt modelId="{297C2693-8338-4CCC-A632-81432738D591}" type="sibTrans" cxnId="{99DB2114-6053-4E9A-92F3-F475A3256E5D}">
      <dgm:prSet/>
      <dgm:spPr/>
      <dgm:t>
        <a:bodyPr/>
        <a:lstStyle/>
        <a:p>
          <a:endParaRPr/>
        </a:p>
      </dgm:t>
    </dgm:pt>
    <dgm:pt modelId="{379E029B-83BD-4185-888D-5029C143E24B}">
      <dgm:prSet/>
      <dgm:spPr/>
      <dgm:t>
        <a:bodyPr/>
        <a:lstStyle/>
        <a:p>
          <a:r>
            <a:rPr b="1"/>
            <a:t>4. Profils professionnels communs:</a:t>
          </a:r>
          <a:r>
            <a:t> Élaboration de profils de qualifications adéquats pour une utilisation continentale commune (par exemple: liés à l’intégration économique/ZLECAf).</a:t>
          </a:r>
        </a:p>
      </dgm:t>
    </dgm:pt>
    <dgm:pt modelId="{19ECA506-04A8-4955-B8F2-50E6D77B60F8}" type="parTrans" cxnId="{5AEB362E-C44F-4FBC-A75A-B49BF7C71346}">
      <dgm:prSet/>
      <dgm:spPr/>
      <dgm:t>
        <a:bodyPr/>
        <a:lstStyle/>
        <a:p>
          <a:endParaRPr/>
        </a:p>
      </dgm:t>
    </dgm:pt>
    <dgm:pt modelId="{12A7CE88-43D4-4909-8176-8824E8CB6B4F}" type="sibTrans" cxnId="{5AEB362E-C44F-4FBC-A75A-B49BF7C71346}">
      <dgm:prSet/>
      <dgm:spPr/>
      <dgm:t>
        <a:bodyPr/>
        <a:lstStyle/>
        <a:p>
          <a:endParaRPr/>
        </a:p>
      </dgm:t>
    </dgm:pt>
    <dgm:pt modelId="{289B5B34-29C3-1242-A4E0-2809FCA854FE}">
      <dgm:prSet/>
      <dgm:spPr/>
      <dgm:t>
        <a:bodyPr/>
        <a:lstStyle/>
        <a:p>
          <a:r>
            <a:rPr b="1"/>
            <a:t>5. Développement des capacités </a:t>
          </a:r>
          <a:r>
            <a:t>dans les CNC, la RPL et le CATS. En ligne, sur place, hybride.</a:t>
          </a:r>
        </a:p>
      </dgm:t>
    </dgm:pt>
    <dgm:pt modelId="{3BE8C809-A27C-B042-A40F-10E9BA2FF1DC}" type="parTrans" cxnId="{8217C973-D83F-3246-937B-EBC23CD23DAB}">
      <dgm:prSet/>
      <dgm:spPr/>
      <dgm:t>
        <a:bodyPr/>
        <a:lstStyle/>
        <a:p>
          <a:endParaRPr/>
        </a:p>
      </dgm:t>
    </dgm:pt>
    <dgm:pt modelId="{AC2F89F7-78EB-484B-A610-33B4A569378B}" type="sibTrans" cxnId="{8217C973-D83F-3246-937B-EBC23CD23DAB}">
      <dgm:prSet/>
      <dgm:spPr/>
      <dgm:t>
        <a:bodyPr/>
        <a:lstStyle/>
        <a:p>
          <a:endParaRPr/>
        </a:p>
      </dgm:t>
    </dgm:pt>
    <dgm:pt modelId="{B6FEACA4-D0C2-C94E-A5E1-5F95BCEF6473}">
      <dgm:prSet/>
      <dgm:spPr/>
      <dgm:t>
        <a:bodyPr/>
        <a:lstStyle/>
        <a:p>
          <a:r>
            <a:rPr b="1"/>
            <a:t>6. Plaidoyer, communication, mise en réseau et coopération: </a:t>
          </a:r>
          <a:r>
            <a:t>parmi les parties prenantes africaines et d’autres cadres régionaux de qualité à l’échelle mondiale</a:t>
          </a:r>
        </a:p>
      </dgm:t>
    </dgm:pt>
    <dgm:pt modelId="{26586E1A-4676-BE44-A0E1-B6FB61AA4B74}" type="parTrans" cxnId="{59F5486E-3313-1A49-9F60-6A50AD914DC3}">
      <dgm:prSet/>
      <dgm:spPr/>
      <dgm:t>
        <a:bodyPr/>
        <a:lstStyle/>
        <a:p>
          <a:endParaRPr/>
        </a:p>
      </dgm:t>
    </dgm:pt>
    <dgm:pt modelId="{43350736-6905-7040-A47E-169F894554EA}" type="sibTrans" cxnId="{59F5486E-3313-1A49-9F60-6A50AD914DC3}">
      <dgm:prSet/>
      <dgm:spPr/>
      <dgm:t>
        <a:bodyPr/>
        <a:lstStyle/>
        <a:p>
          <a:endParaRPr/>
        </a:p>
      </dgm:t>
    </dgm:pt>
    <dgm:pt modelId="{E3119314-B678-204A-AB7E-4C2FBABB06F9}">
      <dgm:prSet/>
      <dgm:spPr/>
      <dgm:t>
        <a:bodyPr/>
        <a:lstStyle/>
        <a:p>
          <a:r>
            <a:rPr b="1"/>
            <a:t>7. Analyse, suivi et évaluation:</a:t>
          </a:r>
          <a:r>
            <a:t> pour une amélioration continue.</a:t>
          </a:r>
        </a:p>
      </dgm:t>
    </dgm:pt>
    <dgm:pt modelId="{67A3CFEA-4193-1A47-A01C-7F15BC3FDC09}" type="parTrans" cxnId="{6A4A350C-6959-3241-AC15-C4BCD1FFF833}">
      <dgm:prSet/>
      <dgm:spPr/>
      <dgm:t>
        <a:bodyPr/>
        <a:lstStyle/>
        <a:p>
          <a:endParaRPr/>
        </a:p>
      </dgm:t>
    </dgm:pt>
    <dgm:pt modelId="{0BAF9033-CEE7-8B4F-B825-FC2E00013661}" type="sibTrans" cxnId="{6A4A350C-6959-3241-AC15-C4BCD1FFF833}">
      <dgm:prSet/>
      <dgm:spPr/>
      <dgm:t>
        <a:bodyPr/>
        <a:lstStyle/>
        <a:p>
          <a:endParaRPr/>
        </a:p>
      </dgm:t>
    </dgm:pt>
    <dgm:pt modelId="{BDA7E0FA-476E-BC4E-9D42-7DE6ACDD735C}" type="pres">
      <dgm:prSet presAssocID="{23F99709-73F4-462A-9707-A2D5E03BE371}" presName="vert0" presStyleCnt="0">
        <dgm:presLayoutVars>
          <dgm:dir/>
          <dgm:animOne val="branch"/>
          <dgm:animLvl val="lvl"/>
        </dgm:presLayoutVars>
      </dgm:prSet>
      <dgm:spPr/>
    </dgm:pt>
    <dgm:pt modelId="{A77EC533-9491-1842-9063-3937E7AAFD97}" type="pres">
      <dgm:prSet presAssocID="{C0784ED0-F955-4EC5-8ADC-CE0695C1C2CA}" presName="thickLine" presStyleLbl="alignNode1" presStyleIdx="0" presStyleCnt="7"/>
      <dgm:spPr/>
    </dgm:pt>
    <dgm:pt modelId="{6CF43165-E587-8546-B3B1-87A5217CF9B5}" type="pres">
      <dgm:prSet presAssocID="{C0784ED0-F955-4EC5-8ADC-CE0695C1C2CA}" presName="horz1" presStyleCnt="0"/>
      <dgm:spPr/>
    </dgm:pt>
    <dgm:pt modelId="{69D29D0E-F29B-3445-8215-9C14F4075A00}" type="pres">
      <dgm:prSet presAssocID="{C0784ED0-F955-4EC5-8ADC-CE0695C1C2CA}" presName="tx1" presStyleLbl="revTx" presStyleIdx="0" presStyleCnt="7"/>
      <dgm:spPr/>
    </dgm:pt>
    <dgm:pt modelId="{EE5833B5-2D8A-374B-82D9-13B685E00788}" type="pres">
      <dgm:prSet presAssocID="{C0784ED0-F955-4EC5-8ADC-CE0695C1C2CA}" presName="vert1" presStyleCnt="0"/>
      <dgm:spPr/>
    </dgm:pt>
    <dgm:pt modelId="{F7870D08-D39C-424B-9B90-01FE1106D186}" type="pres">
      <dgm:prSet presAssocID="{166B5AB4-6254-4088-9207-301240684A98}" presName="thickLine" presStyleLbl="alignNode1" presStyleIdx="1" presStyleCnt="7"/>
      <dgm:spPr/>
    </dgm:pt>
    <dgm:pt modelId="{FFB501CC-5CF5-FD43-9189-D0A3AC4FC17D}" type="pres">
      <dgm:prSet presAssocID="{166B5AB4-6254-4088-9207-301240684A98}" presName="horz1" presStyleCnt="0"/>
      <dgm:spPr/>
    </dgm:pt>
    <dgm:pt modelId="{3E69B246-6B26-A343-91F6-AA2B7F8DCC7A}" type="pres">
      <dgm:prSet presAssocID="{166B5AB4-6254-4088-9207-301240684A98}" presName="tx1" presStyleLbl="revTx" presStyleIdx="1" presStyleCnt="7"/>
      <dgm:spPr/>
    </dgm:pt>
    <dgm:pt modelId="{AD2F0529-A3C7-F542-A949-A421A2561D24}" type="pres">
      <dgm:prSet presAssocID="{166B5AB4-6254-4088-9207-301240684A98}" presName="vert1" presStyleCnt="0"/>
      <dgm:spPr/>
    </dgm:pt>
    <dgm:pt modelId="{BAE13BE3-F4EF-BE4E-BF24-94AF692CBE76}" type="pres">
      <dgm:prSet presAssocID="{A570F1EF-8C4B-4711-BAA8-A9068CABDD0F}" presName="thickLine" presStyleLbl="alignNode1" presStyleIdx="2" presStyleCnt="7"/>
      <dgm:spPr/>
    </dgm:pt>
    <dgm:pt modelId="{29E21CE3-A51B-344F-B2F9-2CE66FCD74D5}" type="pres">
      <dgm:prSet presAssocID="{A570F1EF-8C4B-4711-BAA8-A9068CABDD0F}" presName="horz1" presStyleCnt="0"/>
      <dgm:spPr/>
    </dgm:pt>
    <dgm:pt modelId="{4292A978-8BC2-0B43-9038-3864D3B6B9DF}" type="pres">
      <dgm:prSet presAssocID="{A570F1EF-8C4B-4711-BAA8-A9068CABDD0F}" presName="tx1" presStyleLbl="revTx" presStyleIdx="2" presStyleCnt="7" custScaleY="97965"/>
      <dgm:spPr/>
    </dgm:pt>
    <dgm:pt modelId="{C636AF63-DEA7-B74C-9E08-EAAAAB7AD233}" type="pres">
      <dgm:prSet presAssocID="{A570F1EF-8C4B-4711-BAA8-A9068CABDD0F}" presName="vert1" presStyleCnt="0"/>
      <dgm:spPr/>
    </dgm:pt>
    <dgm:pt modelId="{1BAB9C95-0866-FC4F-A8EB-68AA0B2246BE}" type="pres">
      <dgm:prSet presAssocID="{379E029B-83BD-4185-888D-5029C143E24B}" presName="thickLine" presStyleLbl="alignNode1" presStyleIdx="3" presStyleCnt="7"/>
      <dgm:spPr/>
    </dgm:pt>
    <dgm:pt modelId="{744B0369-EE0E-F641-A7AC-BC078E63777D}" type="pres">
      <dgm:prSet presAssocID="{379E029B-83BD-4185-888D-5029C143E24B}" presName="horz1" presStyleCnt="0"/>
      <dgm:spPr/>
    </dgm:pt>
    <dgm:pt modelId="{C71A76AA-FA1D-764B-94C6-627C927DCAE6}" type="pres">
      <dgm:prSet presAssocID="{379E029B-83BD-4185-888D-5029C143E24B}" presName="tx1" presStyleLbl="revTx" presStyleIdx="3" presStyleCnt="7"/>
      <dgm:spPr/>
    </dgm:pt>
    <dgm:pt modelId="{247C55D5-366D-114E-85A0-B9EF18A2F042}" type="pres">
      <dgm:prSet presAssocID="{379E029B-83BD-4185-888D-5029C143E24B}" presName="vert1" presStyleCnt="0"/>
      <dgm:spPr/>
    </dgm:pt>
    <dgm:pt modelId="{BD3D942F-88F9-1E41-9826-1540333DA9C6}" type="pres">
      <dgm:prSet presAssocID="{289B5B34-29C3-1242-A4E0-2809FCA854FE}" presName="thickLine" presStyleLbl="alignNode1" presStyleIdx="4" presStyleCnt="7"/>
      <dgm:spPr/>
    </dgm:pt>
    <dgm:pt modelId="{32E2DB94-1EF4-1846-8BC7-CE0B76671D6A}" type="pres">
      <dgm:prSet presAssocID="{289B5B34-29C3-1242-A4E0-2809FCA854FE}" presName="horz1" presStyleCnt="0"/>
      <dgm:spPr/>
    </dgm:pt>
    <dgm:pt modelId="{201EA121-2D74-A84B-8117-8530B0775E05}" type="pres">
      <dgm:prSet presAssocID="{289B5B34-29C3-1242-A4E0-2809FCA854FE}" presName="tx1" presStyleLbl="revTx" presStyleIdx="4" presStyleCnt="7"/>
      <dgm:spPr/>
    </dgm:pt>
    <dgm:pt modelId="{C16A3617-C52A-6E45-B523-886D9455DC7D}" type="pres">
      <dgm:prSet presAssocID="{289B5B34-29C3-1242-A4E0-2809FCA854FE}" presName="vert1" presStyleCnt="0"/>
      <dgm:spPr/>
    </dgm:pt>
    <dgm:pt modelId="{91F89380-4028-EE4B-AED1-14FD6C6317AE}" type="pres">
      <dgm:prSet presAssocID="{B6FEACA4-D0C2-C94E-A5E1-5F95BCEF6473}" presName="thickLine" presStyleLbl="alignNode1" presStyleIdx="5" presStyleCnt="7"/>
      <dgm:spPr/>
    </dgm:pt>
    <dgm:pt modelId="{655A4F9D-C6A5-D841-AD38-33480CA1C04C}" type="pres">
      <dgm:prSet presAssocID="{B6FEACA4-D0C2-C94E-A5E1-5F95BCEF6473}" presName="horz1" presStyleCnt="0"/>
      <dgm:spPr/>
    </dgm:pt>
    <dgm:pt modelId="{907B1975-A95D-464A-AB7A-3A63E7028DB0}" type="pres">
      <dgm:prSet presAssocID="{B6FEACA4-D0C2-C94E-A5E1-5F95BCEF6473}" presName="tx1" presStyleLbl="revTx" presStyleIdx="5" presStyleCnt="7"/>
      <dgm:spPr/>
    </dgm:pt>
    <dgm:pt modelId="{F17425F2-F2E4-E346-9E54-31AA0DB78578}" type="pres">
      <dgm:prSet presAssocID="{B6FEACA4-D0C2-C94E-A5E1-5F95BCEF6473}" presName="vert1" presStyleCnt="0"/>
      <dgm:spPr/>
    </dgm:pt>
    <dgm:pt modelId="{B4589E2B-6438-B841-96D4-650374BB4BA4}" type="pres">
      <dgm:prSet presAssocID="{E3119314-B678-204A-AB7E-4C2FBABB06F9}" presName="thickLine" presStyleLbl="alignNode1" presStyleIdx="6" presStyleCnt="7"/>
      <dgm:spPr/>
    </dgm:pt>
    <dgm:pt modelId="{F1F4080F-5CE0-5F40-8060-F81871173A5B}" type="pres">
      <dgm:prSet presAssocID="{E3119314-B678-204A-AB7E-4C2FBABB06F9}" presName="horz1" presStyleCnt="0"/>
      <dgm:spPr/>
    </dgm:pt>
    <dgm:pt modelId="{35DAEDDC-BD49-4042-9FEC-CE2155C7D693}" type="pres">
      <dgm:prSet presAssocID="{E3119314-B678-204A-AB7E-4C2FBABB06F9}" presName="tx1" presStyleLbl="revTx" presStyleIdx="6" presStyleCnt="7"/>
      <dgm:spPr/>
    </dgm:pt>
    <dgm:pt modelId="{AB3847C0-9D91-F44C-9DE2-381411C5F7A0}" type="pres">
      <dgm:prSet presAssocID="{E3119314-B678-204A-AB7E-4C2FBABB06F9}" presName="vert1" presStyleCnt="0"/>
      <dgm:spPr/>
    </dgm:pt>
  </dgm:ptLst>
  <dgm:cxnLst>
    <dgm:cxn modelId="{6A4A350C-6959-3241-AC15-C4BCD1FFF833}" srcId="{23F99709-73F4-462A-9707-A2D5E03BE371}" destId="{E3119314-B678-204A-AB7E-4C2FBABB06F9}" srcOrd="6" destOrd="0" parTransId="{67A3CFEA-4193-1A47-A01C-7F15BC3FDC09}" sibTransId="{0BAF9033-CEE7-8B4F-B825-FC2E00013661}"/>
    <dgm:cxn modelId="{99DB2114-6053-4E9A-92F3-F475A3256E5D}" srcId="{23F99709-73F4-462A-9707-A2D5E03BE371}" destId="{A570F1EF-8C4B-4711-BAA8-A9068CABDD0F}" srcOrd="2" destOrd="0" parTransId="{C6B43046-450F-46D6-9275-993E482CBEF6}" sibTransId="{297C2693-8338-4CCC-A632-81432738D591}"/>
    <dgm:cxn modelId="{5AEB362E-C44F-4FBC-A75A-B49BF7C71346}" srcId="{23F99709-73F4-462A-9707-A2D5E03BE371}" destId="{379E029B-83BD-4185-888D-5029C143E24B}" srcOrd="3" destOrd="0" parTransId="{19ECA506-04A8-4955-B8F2-50E6D77B60F8}" sibTransId="{12A7CE88-43D4-4909-8176-8824E8CB6B4F}"/>
    <dgm:cxn modelId="{02B57032-8FE4-DA4E-9901-721C9E75774B}" type="presOf" srcId="{23F99709-73F4-462A-9707-A2D5E03BE371}" destId="{BDA7E0FA-476E-BC4E-9D42-7DE6ACDD735C}" srcOrd="0" destOrd="0" presId="urn:microsoft.com/office/officeart/2008/layout/LinedList"/>
    <dgm:cxn modelId="{3E2CB444-2D42-A34D-A8CC-8B321289CC1B}" type="presOf" srcId="{B6FEACA4-D0C2-C94E-A5E1-5F95BCEF6473}" destId="{907B1975-A95D-464A-AB7A-3A63E7028DB0}" srcOrd="0" destOrd="0" presId="urn:microsoft.com/office/officeart/2008/layout/LinedList"/>
    <dgm:cxn modelId="{59F5486E-3313-1A49-9F60-6A50AD914DC3}" srcId="{23F99709-73F4-462A-9707-A2D5E03BE371}" destId="{B6FEACA4-D0C2-C94E-A5E1-5F95BCEF6473}" srcOrd="5" destOrd="0" parTransId="{26586E1A-4676-BE44-A0E1-B6FB61AA4B74}" sibTransId="{43350736-6905-7040-A47E-169F894554EA}"/>
    <dgm:cxn modelId="{EEBC0372-5B7B-F440-8E05-CCA01FA5C9CA}" type="presOf" srcId="{289B5B34-29C3-1242-A4E0-2809FCA854FE}" destId="{201EA121-2D74-A84B-8117-8530B0775E05}" srcOrd="0" destOrd="0" presId="urn:microsoft.com/office/officeart/2008/layout/LinedList"/>
    <dgm:cxn modelId="{8217C973-D83F-3246-937B-EBC23CD23DAB}" srcId="{23F99709-73F4-462A-9707-A2D5E03BE371}" destId="{289B5B34-29C3-1242-A4E0-2809FCA854FE}" srcOrd="4" destOrd="0" parTransId="{3BE8C809-A27C-B042-A40F-10E9BA2FF1DC}" sibTransId="{AC2F89F7-78EB-484B-A610-33B4A569378B}"/>
    <dgm:cxn modelId="{C9AB6454-EEF6-4A01-974C-F6C87BEB8B11}" srcId="{23F99709-73F4-462A-9707-A2D5E03BE371}" destId="{C0784ED0-F955-4EC5-8ADC-CE0695C1C2CA}" srcOrd="0" destOrd="0" parTransId="{AC508CD7-8CD6-46CA-965F-E7A3175A712A}" sibTransId="{A504332D-B56B-478B-A64E-1F25ACB17A29}"/>
    <dgm:cxn modelId="{CAD629A7-B271-47E9-8277-60BCFAE61066}" srcId="{23F99709-73F4-462A-9707-A2D5E03BE371}" destId="{166B5AB4-6254-4088-9207-301240684A98}" srcOrd="1" destOrd="0" parTransId="{DA9CA734-B351-427D-9F88-6E888FD889BC}" sibTransId="{029656D4-0BCD-4456-991A-8DCD15946C16}"/>
    <dgm:cxn modelId="{846EF3DC-6C62-0446-9C75-4FD787DD5B97}" type="presOf" srcId="{E3119314-B678-204A-AB7E-4C2FBABB06F9}" destId="{35DAEDDC-BD49-4042-9FEC-CE2155C7D693}" srcOrd="0" destOrd="0" presId="urn:microsoft.com/office/officeart/2008/layout/LinedList"/>
    <dgm:cxn modelId="{055807EB-93F5-4148-A591-EC270BABAFB2}" type="presOf" srcId="{C0784ED0-F955-4EC5-8ADC-CE0695C1C2CA}" destId="{69D29D0E-F29B-3445-8215-9C14F4075A00}" srcOrd="0" destOrd="0" presId="urn:microsoft.com/office/officeart/2008/layout/LinedList"/>
    <dgm:cxn modelId="{5F510BED-F92B-1043-B950-61D79595CD67}" type="presOf" srcId="{A570F1EF-8C4B-4711-BAA8-A9068CABDD0F}" destId="{4292A978-8BC2-0B43-9038-3864D3B6B9DF}" srcOrd="0" destOrd="0" presId="urn:microsoft.com/office/officeart/2008/layout/LinedList"/>
    <dgm:cxn modelId="{901F12F5-FC9A-A64F-9E84-0522521FEB43}" type="presOf" srcId="{379E029B-83BD-4185-888D-5029C143E24B}" destId="{C71A76AA-FA1D-764B-94C6-627C927DCAE6}" srcOrd="0" destOrd="0" presId="urn:microsoft.com/office/officeart/2008/layout/LinedList"/>
    <dgm:cxn modelId="{D01672FD-7E79-6F43-8C3A-DD39A6AAE000}" type="presOf" srcId="{166B5AB4-6254-4088-9207-301240684A98}" destId="{3E69B246-6B26-A343-91F6-AA2B7F8DCC7A}" srcOrd="0" destOrd="0" presId="urn:microsoft.com/office/officeart/2008/layout/LinedList"/>
    <dgm:cxn modelId="{422BDACA-C37B-BC4D-A762-461B3344218A}" type="presParOf" srcId="{BDA7E0FA-476E-BC4E-9D42-7DE6ACDD735C}" destId="{A77EC533-9491-1842-9063-3937E7AAFD97}" srcOrd="0" destOrd="0" presId="urn:microsoft.com/office/officeart/2008/layout/LinedList"/>
    <dgm:cxn modelId="{8A79DDD7-51E7-6A43-A7C8-978B3452C1FE}" type="presParOf" srcId="{BDA7E0FA-476E-BC4E-9D42-7DE6ACDD735C}" destId="{6CF43165-E587-8546-B3B1-87A5217CF9B5}" srcOrd="1" destOrd="0" presId="urn:microsoft.com/office/officeart/2008/layout/LinedList"/>
    <dgm:cxn modelId="{00696506-6195-7640-83E9-149343A4928D}" type="presParOf" srcId="{6CF43165-E587-8546-B3B1-87A5217CF9B5}" destId="{69D29D0E-F29B-3445-8215-9C14F4075A00}" srcOrd="0" destOrd="0" presId="urn:microsoft.com/office/officeart/2008/layout/LinedList"/>
    <dgm:cxn modelId="{72A79159-9A22-EC47-ACF5-A46ECBE5DFAF}" type="presParOf" srcId="{6CF43165-E587-8546-B3B1-87A5217CF9B5}" destId="{EE5833B5-2D8A-374B-82D9-13B685E00788}" srcOrd="1" destOrd="0" presId="urn:microsoft.com/office/officeart/2008/layout/LinedList"/>
    <dgm:cxn modelId="{45BC25D3-A314-3C47-BEFC-FEA199CDB8B2}" type="presParOf" srcId="{BDA7E0FA-476E-BC4E-9D42-7DE6ACDD735C}" destId="{F7870D08-D39C-424B-9B90-01FE1106D186}" srcOrd="2" destOrd="0" presId="urn:microsoft.com/office/officeart/2008/layout/LinedList"/>
    <dgm:cxn modelId="{4AA3CD1E-F451-3B4E-9603-7003D101AE96}" type="presParOf" srcId="{BDA7E0FA-476E-BC4E-9D42-7DE6ACDD735C}" destId="{FFB501CC-5CF5-FD43-9189-D0A3AC4FC17D}" srcOrd="3" destOrd="0" presId="urn:microsoft.com/office/officeart/2008/layout/LinedList"/>
    <dgm:cxn modelId="{940350D7-BA2D-2C43-89EB-20F81E175C82}" type="presParOf" srcId="{FFB501CC-5CF5-FD43-9189-D0A3AC4FC17D}" destId="{3E69B246-6B26-A343-91F6-AA2B7F8DCC7A}" srcOrd="0" destOrd="0" presId="urn:microsoft.com/office/officeart/2008/layout/LinedList"/>
    <dgm:cxn modelId="{2999BE61-9FC4-9B40-91F9-E7B4E36F0D7B}" type="presParOf" srcId="{FFB501CC-5CF5-FD43-9189-D0A3AC4FC17D}" destId="{AD2F0529-A3C7-F542-A949-A421A2561D24}" srcOrd="1" destOrd="0" presId="urn:microsoft.com/office/officeart/2008/layout/LinedList"/>
    <dgm:cxn modelId="{61E181B0-CB7E-8549-A898-38FC5420D4AD}" type="presParOf" srcId="{BDA7E0FA-476E-BC4E-9D42-7DE6ACDD735C}" destId="{BAE13BE3-F4EF-BE4E-BF24-94AF692CBE76}" srcOrd="4" destOrd="0" presId="urn:microsoft.com/office/officeart/2008/layout/LinedList"/>
    <dgm:cxn modelId="{C6345410-0672-8642-A200-091DA5E7C771}" type="presParOf" srcId="{BDA7E0FA-476E-BC4E-9D42-7DE6ACDD735C}" destId="{29E21CE3-A51B-344F-B2F9-2CE66FCD74D5}" srcOrd="5" destOrd="0" presId="urn:microsoft.com/office/officeart/2008/layout/LinedList"/>
    <dgm:cxn modelId="{681121E2-EF07-3044-8562-4D43F7489097}" type="presParOf" srcId="{29E21CE3-A51B-344F-B2F9-2CE66FCD74D5}" destId="{4292A978-8BC2-0B43-9038-3864D3B6B9DF}" srcOrd="0" destOrd="0" presId="urn:microsoft.com/office/officeart/2008/layout/LinedList"/>
    <dgm:cxn modelId="{3FD5A556-DA91-F348-A37C-1E3D5FEBC7D4}" type="presParOf" srcId="{29E21CE3-A51B-344F-B2F9-2CE66FCD74D5}" destId="{C636AF63-DEA7-B74C-9E08-EAAAAB7AD233}" srcOrd="1" destOrd="0" presId="urn:microsoft.com/office/officeart/2008/layout/LinedList"/>
    <dgm:cxn modelId="{10728C30-B1A7-2A4F-BC08-36732AAC596A}" type="presParOf" srcId="{BDA7E0FA-476E-BC4E-9D42-7DE6ACDD735C}" destId="{1BAB9C95-0866-FC4F-A8EB-68AA0B2246BE}" srcOrd="6" destOrd="0" presId="urn:microsoft.com/office/officeart/2008/layout/LinedList"/>
    <dgm:cxn modelId="{842D7E0E-18B5-3F4D-8936-C41CD92EB3B1}" type="presParOf" srcId="{BDA7E0FA-476E-BC4E-9D42-7DE6ACDD735C}" destId="{744B0369-EE0E-F641-A7AC-BC078E63777D}" srcOrd="7" destOrd="0" presId="urn:microsoft.com/office/officeart/2008/layout/LinedList"/>
    <dgm:cxn modelId="{D0BF8720-C00E-064D-9537-2846B42F910E}" type="presParOf" srcId="{744B0369-EE0E-F641-A7AC-BC078E63777D}" destId="{C71A76AA-FA1D-764B-94C6-627C927DCAE6}" srcOrd="0" destOrd="0" presId="urn:microsoft.com/office/officeart/2008/layout/LinedList"/>
    <dgm:cxn modelId="{FA545F0D-A9BD-A348-BFA0-F172419F3E8C}" type="presParOf" srcId="{744B0369-EE0E-F641-A7AC-BC078E63777D}" destId="{247C55D5-366D-114E-85A0-B9EF18A2F042}" srcOrd="1" destOrd="0" presId="urn:microsoft.com/office/officeart/2008/layout/LinedList"/>
    <dgm:cxn modelId="{08D0E8B8-CF29-BA4E-A4E0-890A9CB2C10E}" type="presParOf" srcId="{BDA7E0FA-476E-BC4E-9D42-7DE6ACDD735C}" destId="{BD3D942F-88F9-1E41-9826-1540333DA9C6}" srcOrd="8" destOrd="0" presId="urn:microsoft.com/office/officeart/2008/layout/LinedList"/>
    <dgm:cxn modelId="{BC70612F-6FF6-774B-9461-46413BEC4763}" type="presParOf" srcId="{BDA7E0FA-476E-BC4E-9D42-7DE6ACDD735C}" destId="{32E2DB94-1EF4-1846-8BC7-CE0B76671D6A}" srcOrd="9" destOrd="0" presId="urn:microsoft.com/office/officeart/2008/layout/LinedList"/>
    <dgm:cxn modelId="{1ECD6141-DD96-D844-A49E-F1E03C588362}" type="presParOf" srcId="{32E2DB94-1EF4-1846-8BC7-CE0B76671D6A}" destId="{201EA121-2D74-A84B-8117-8530B0775E05}" srcOrd="0" destOrd="0" presId="urn:microsoft.com/office/officeart/2008/layout/LinedList"/>
    <dgm:cxn modelId="{89542F56-C3D4-DC48-B889-3642B5629BF4}" type="presParOf" srcId="{32E2DB94-1EF4-1846-8BC7-CE0B76671D6A}" destId="{C16A3617-C52A-6E45-B523-886D9455DC7D}" srcOrd="1" destOrd="0" presId="urn:microsoft.com/office/officeart/2008/layout/LinedList"/>
    <dgm:cxn modelId="{9B7F6744-BC27-E746-AE30-8BF5EB9FAC21}" type="presParOf" srcId="{BDA7E0FA-476E-BC4E-9D42-7DE6ACDD735C}" destId="{91F89380-4028-EE4B-AED1-14FD6C6317AE}" srcOrd="10" destOrd="0" presId="urn:microsoft.com/office/officeart/2008/layout/LinedList"/>
    <dgm:cxn modelId="{881FD23C-A3DF-B64A-9CA4-4954A954EDD4}" type="presParOf" srcId="{BDA7E0FA-476E-BC4E-9D42-7DE6ACDD735C}" destId="{655A4F9D-C6A5-D841-AD38-33480CA1C04C}" srcOrd="11" destOrd="0" presId="urn:microsoft.com/office/officeart/2008/layout/LinedList"/>
    <dgm:cxn modelId="{4152A847-ACF3-F04B-AEF4-9F9433AE0336}" type="presParOf" srcId="{655A4F9D-C6A5-D841-AD38-33480CA1C04C}" destId="{907B1975-A95D-464A-AB7A-3A63E7028DB0}" srcOrd="0" destOrd="0" presId="urn:microsoft.com/office/officeart/2008/layout/LinedList"/>
    <dgm:cxn modelId="{8CF7C4D5-B60B-F744-8A0F-2C9D70539886}" type="presParOf" srcId="{655A4F9D-C6A5-D841-AD38-33480CA1C04C}" destId="{F17425F2-F2E4-E346-9E54-31AA0DB78578}" srcOrd="1" destOrd="0" presId="urn:microsoft.com/office/officeart/2008/layout/LinedList"/>
    <dgm:cxn modelId="{E20D709D-F7A2-C44B-8503-BF5F75114656}" type="presParOf" srcId="{BDA7E0FA-476E-BC4E-9D42-7DE6ACDD735C}" destId="{B4589E2B-6438-B841-96D4-650374BB4BA4}" srcOrd="12" destOrd="0" presId="urn:microsoft.com/office/officeart/2008/layout/LinedList"/>
    <dgm:cxn modelId="{0FB46679-719B-024F-9AEA-9CB84387E92D}" type="presParOf" srcId="{BDA7E0FA-476E-BC4E-9D42-7DE6ACDD735C}" destId="{F1F4080F-5CE0-5F40-8060-F81871173A5B}" srcOrd="13" destOrd="0" presId="urn:microsoft.com/office/officeart/2008/layout/LinedList"/>
    <dgm:cxn modelId="{9FB5CA77-EF44-2940-94BC-5558A2C5E026}" type="presParOf" srcId="{F1F4080F-5CE0-5F40-8060-F81871173A5B}" destId="{35DAEDDC-BD49-4042-9FEC-CE2155C7D693}" srcOrd="0" destOrd="0" presId="urn:microsoft.com/office/officeart/2008/layout/LinedList"/>
    <dgm:cxn modelId="{3CEF0890-61D2-5C49-A03E-4307CBF7791C}" type="presParOf" srcId="{F1F4080F-5CE0-5F40-8060-F81871173A5B}" destId="{AB3847C0-9D91-F44C-9DE2-381411C5F7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A654F-8C00-F043-B5FE-83B331F01C88}">
      <dsp:nvSpPr>
        <dsp:cNvPr id="0" name=""/>
        <dsp:cNvSpPr/>
      </dsp:nvSpPr>
      <dsp:spPr>
        <a:xfrm>
          <a:off x="0" y="2224784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100" kern="1200" dirty="0" err="1"/>
            <a:t>Projet</a:t>
          </a:r>
          <a:r>
            <a:rPr sz="2100" kern="1200" dirty="0"/>
            <a:t> </a:t>
          </a:r>
          <a:r>
            <a:rPr sz="2100" b="1" kern="1200" dirty="0"/>
            <a:t>ACQF-II (2023-2026): </a:t>
          </a:r>
          <a:r>
            <a:rPr sz="2100" kern="1200" dirty="0" err="1"/>
            <a:t>Soutien</a:t>
          </a:r>
          <a:r>
            <a:rPr sz="2100" kern="1200" dirty="0"/>
            <a:t> à la mise </a:t>
          </a:r>
          <a:r>
            <a:rPr sz="2100" kern="1200" dirty="0" err="1"/>
            <a:t>en</a:t>
          </a:r>
          <a:r>
            <a:rPr sz="2100" kern="1200" dirty="0"/>
            <a:t> </a:t>
          </a:r>
          <a:r>
            <a:rPr sz="2100" kern="1200" dirty="0" err="1"/>
            <a:t>œuvre</a:t>
          </a:r>
          <a:r>
            <a:rPr sz="2100" kern="1200" dirty="0"/>
            <a:t> du Cadre continental </a:t>
          </a:r>
          <a:r>
            <a:rPr sz="2100" kern="1200" dirty="0" err="1"/>
            <a:t>africain</a:t>
          </a:r>
          <a:r>
            <a:rPr sz="2100" kern="1200" dirty="0"/>
            <a:t> des certifications (</a:t>
          </a:r>
          <a:r>
            <a:rPr lang="en-GB" sz="2100" kern="1200" dirty="0"/>
            <a:t>ACQF</a:t>
          </a:r>
          <a:r>
            <a:rPr sz="2100" kern="1200" dirty="0"/>
            <a:t> II), </a:t>
          </a:r>
          <a:r>
            <a:rPr sz="2100" kern="1200" dirty="0" err="1"/>
            <a:t>financé</a:t>
          </a:r>
          <a:r>
            <a:rPr sz="2100" kern="1200" dirty="0"/>
            <a:t> par </a:t>
          </a:r>
          <a:r>
            <a:rPr sz="2100" kern="1200" dirty="0" err="1"/>
            <a:t>l'Union</a:t>
          </a:r>
          <a:r>
            <a:rPr sz="2100" kern="1200" dirty="0"/>
            <a:t> </a:t>
          </a:r>
          <a:r>
            <a:rPr sz="2100" kern="1200" dirty="0" err="1"/>
            <a:t>européenne</a:t>
          </a:r>
          <a:r>
            <a:rPr sz="2100" kern="1200" dirty="0"/>
            <a:t>, mis </a:t>
          </a:r>
          <a:r>
            <a:rPr sz="2100" kern="1200" dirty="0" err="1"/>
            <a:t>en</a:t>
          </a:r>
          <a:r>
            <a:rPr sz="2100" kern="1200" dirty="0"/>
            <a:t> </a:t>
          </a:r>
          <a:r>
            <a:rPr sz="2100" kern="1200" dirty="0" err="1"/>
            <a:t>œuvre</a:t>
          </a:r>
          <a:r>
            <a:rPr sz="2100" kern="1200" dirty="0"/>
            <a:t> par </a:t>
          </a:r>
          <a:r>
            <a:rPr sz="2100" kern="1200" dirty="0" err="1"/>
            <a:t>l'ETF</a:t>
          </a:r>
          <a:r>
            <a:rPr sz="2100" kern="1200" dirty="0"/>
            <a:t> </a:t>
          </a:r>
          <a:r>
            <a:rPr sz="2100" kern="1200" dirty="0" err="1"/>
            <a:t>en</a:t>
          </a:r>
          <a:r>
            <a:rPr sz="2100" kern="1200" dirty="0"/>
            <a:t> </a:t>
          </a:r>
          <a:r>
            <a:rPr sz="2100" kern="1200" dirty="0" err="1"/>
            <a:t>coopération</a:t>
          </a:r>
          <a:r>
            <a:rPr sz="2100" kern="1200" dirty="0"/>
            <a:t> avec la Commission de </a:t>
          </a:r>
          <a:r>
            <a:rPr sz="2100" kern="1200" dirty="0" err="1"/>
            <a:t>l'Union</a:t>
          </a:r>
          <a:r>
            <a:rPr sz="2100" kern="1200" dirty="0"/>
            <a:t> </a:t>
          </a:r>
          <a:r>
            <a:rPr sz="2100" kern="1200" dirty="0" err="1"/>
            <a:t>africaine</a:t>
          </a:r>
          <a:r>
            <a:rPr sz="2100" kern="1200" dirty="0"/>
            <a:t>, les </a:t>
          </a:r>
          <a:r>
            <a:rPr sz="2100" kern="1200" dirty="0" err="1"/>
            <a:t>communautés</a:t>
          </a:r>
          <a:r>
            <a:rPr sz="2100" kern="1200" dirty="0"/>
            <a:t> </a:t>
          </a:r>
          <a:r>
            <a:rPr sz="2100" kern="1200" dirty="0" err="1"/>
            <a:t>régionales</a:t>
          </a:r>
          <a:r>
            <a:rPr sz="2100" kern="1200" dirty="0"/>
            <a:t> et les États </a:t>
          </a:r>
          <a:r>
            <a:rPr sz="2100" kern="1200" dirty="0" err="1"/>
            <a:t>membres</a:t>
          </a:r>
          <a:endParaRPr sz="2100" b="0" kern="1200" dirty="0"/>
        </a:p>
      </dsp:txBody>
      <dsp:txXfrm>
        <a:off x="88756" y="2313540"/>
        <a:ext cx="6566257" cy="1640667"/>
      </dsp:txXfrm>
    </dsp:sp>
    <dsp:sp modelId="{E6806CEE-0B2B-6D42-AF55-0D4A62FAF376}">
      <dsp:nvSpPr>
        <dsp:cNvPr id="0" name=""/>
        <dsp:cNvSpPr/>
      </dsp:nvSpPr>
      <dsp:spPr>
        <a:xfrm>
          <a:off x="0" y="116117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sz="2100" b="1" kern="1200" dirty="0"/>
            <a:t>ACQF – </a:t>
          </a:r>
          <a:r>
            <a:rPr lang="en-GB" sz="2100" b="1" kern="1200" dirty="0" err="1"/>
            <a:t>Outil</a:t>
          </a:r>
          <a:r>
            <a:rPr lang="en-GB" sz="2100" b="1" kern="1200" dirty="0"/>
            <a:t> c</a:t>
          </a:r>
          <a:r>
            <a:rPr sz="2100" b="1" kern="1200" dirty="0" err="1"/>
            <a:t>ontinental</a:t>
          </a:r>
          <a:r>
            <a:rPr sz="2100" b="1" kern="1200" dirty="0"/>
            <a:t>, </a:t>
          </a:r>
          <a:r>
            <a:rPr lang="fr-FR" sz="2100" b="0" kern="1200" dirty="0"/>
            <a:t>initiative politique de l'Union africaine fondée sur un document politique validé en juillet 2023, à Addis Abeba</a:t>
          </a:r>
          <a:endParaRPr sz="2100" b="0" kern="1200" dirty="0">
            <a:solidFill>
              <a:schemeClr val="accent6">
                <a:lumMod val="90000"/>
              </a:schemeClr>
            </a:solidFill>
          </a:endParaRPr>
        </a:p>
      </dsp:txBody>
      <dsp:txXfrm>
        <a:off x="88756" y="204873"/>
        <a:ext cx="6566257" cy="1640667"/>
      </dsp:txXfrm>
    </dsp:sp>
    <dsp:sp modelId="{2850E2E2-A88C-904C-B8D7-73A8CFD596DF}">
      <dsp:nvSpPr>
        <dsp:cNvPr id="0" name=""/>
        <dsp:cNvSpPr/>
      </dsp:nvSpPr>
      <dsp:spPr>
        <a:xfrm>
          <a:off x="0" y="4286851"/>
          <a:ext cx="6743769" cy="1818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100" b="1" kern="1200" dirty="0"/>
            <a:t>Réseau d</a:t>
          </a:r>
          <a:r>
            <a:rPr lang="en-GB" sz="2100" b="1" kern="1200" dirty="0"/>
            <a:t>e </a:t>
          </a:r>
          <a:r>
            <a:rPr lang="en-GB" sz="2100" b="1" kern="1200" dirty="0" err="1"/>
            <a:t>l’ACQF</a:t>
          </a:r>
          <a:r>
            <a:rPr sz="2100" b="1" kern="1200" dirty="0"/>
            <a:t> – </a:t>
          </a:r>
          <a:r>
            <a:rPr sz="2100" kern="1200" dirty="0" err="1"/>
            <a:t>lancé</a:t>
          </a:r>
          <a:r>
            <a:rPr sz="2100" kern="1200" dirty="0"/>
            <a:t> </a:t>
          </a:r>
          <a:r>
            <a:rPr sz="2100" kern="1200" dirty="0" err="1"/>
            <a:t>en</a:t>
          </a:r>
          <a:r>
            <a:rPr sz="2100" kern="1200" dirty="0"/>
            <a:t> </a:t>
          </a:r>
          <a:r>
            <a:rPr sz="2100" kern="1200" dirty="0" err="1"/>
            <a:t>janvier</a:t>
          </a:r>
          <a:r>
            <a:rPr sz="2100" kern="1200" dirty="0"/>
            <a:t> 2025 </a:t>
          </a:r>
          <a:r>
            <a:rPr lang="en-GB" sz="2100" kern="1200" dirty="0"/>
            <a:t>pour</a:t>
          </a:r>
          <a:r>
            <a:rPr sz="2100" kern="1200" dirty="0"/>
            <a:t> </a:t>
          </a:r>
          <a:r>
            <a:rPr sz="2100" kern="1200" dirty="0" err="1"/>
            <a:t>soutenir</a:t>
          </a:r>
          <a:r>
            <a:rPr sz="2100" kern="1200" dirty="0"/>
            <a:t> la mise </a:t>
          </a:r>
          <a:r>
            <a:rPr sz="2100" kern="1200" dirty="0" err="1"/>
            <a:t>en</a:t>
          </a:r>
          <a:r>
            <a:rPr sz="2100" kern="1200" dirty="0"/>
            <a:t> </a:t>
          </a:r>
          <a:r>
            <a:rPr sz="2100" kern="1200" dirty="0" err="1"/>
            <a:t>œuvre</a:t>
          </a:r>
          <a:r>
            <a:rPr sz="2100" kern="1200" dirty="0"/>
            <a:t> d</a:t>
          </a:r>
          <a:r>
            <a:rPr lang="en-GB" sz="2100" kern="1200" dirty="0"/>
            <a:t>e </a:t>
          </a:r>
          <a:r>
            <a:rPr lang="en-GB" sz="2100" kern="1200" dirty="0" err="1"/>
            <a:t>l’ACQF</a:t>
          </a:r>
          <a:r>
            <a:rPr lang="en-GB" sz="2100" kern="1200" dirty="0"/>
            <a:t> </a:t>
          </a:r>
          <a:r>
            <a:rPr sz="2100" kern="1200" dirty="0"/>
            <a:t>et de </a:t>
          </a:r>
          <a:r>
            <a:rPr sz="2100" kern="1200" dirty="0" err="1"/>
            <a:t>sa</a:t>
          </a:r>
          <a:r>
            <a:rPr sz="2100" kern="1200" dirty="0"/>
            <a:t> </a:t>
          </a:r>
          <a:r>
            <a:rPr sz="2100" kern="1200" dirty="0" err="1"/>
            <a:t>plateforme</a:t>
          </a:r>
          <a:r>
            <a:rPr sz="2100" kern="1200" dirty="0"/>
            <a:t> </a:t>
          </a:r>
          <a:r>
            <a:rPr lang="fr-FR" sz="2100" kern="1200" dirty="0"/>
            <a:t>des certifications et micro-certifications</a:t>
          </a:r>
          <a:endParaRPr sz="2100" kern="1200" dirty="0"/>
        </a:p>
      </dsp:txBody>
      <dsp:txXfrm>
        <a:off x="88756" y="4375607"/>
        <a:ext cx="6566257" cy="164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EC533-9491-1842-9063-3937E7AAFD97}">
      <dsp:nvSpPr>
        <dsp:cNvPr id="0" name=""/>
        <dsp:cNvSpPr/>
      </dsp:nvSpPr>
      <dsp:spPr>
        <a:xfrm>
          <a:off x="0" y="4400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29D0E-F29B-3445-8215-9C14F4075A00}">
      <dsp:nvSpPr>
        <dsp:cNvPr id="0" name=""/>
        <dsp:cNvSpPr/>
      </dsp:nvSpPr>
      <dsp:spPr>
        <a:xfrm>
          <a:off x="0" y="4400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2000" b="1" kern="1200" dirty="0"/>
            <a:t> </a:t>
          </a:r>
          <a:r>
            <a:rPr sz="2100" b="1" kern="1200" dirty="0"/>
            <a:t>1.Référencement</a:t>
          </a:r>
          <a:r>
            <a:rPr sz="2100" kern="1200" dirty="0"/>
            <a:t> des cadres et </a:t>
          </a:r>
          <a:r>
            <a:rPr sz="2100" kern="1200" dirty="0" err="1"/>
            <a:t>systèmes</a:t>
          </a:r>
          <a:r>
            <a:rPr sz="2100" kern="1200" dirty="0"/>
            <a:t> </a:t>
          </a:r>
          <a:r>
            <a:rPr sz="2100" kern="1200" dirty="0" err="1"/>
            <a:t>nationaux</a:t>
          </a:r>
          <a:r>
            <a:rPr sz="2100" kern="1200" dirty="0"/>
            <a:t> de certification </a:t>
          </a:r>
          <a:r>
            <a:rPr lang="en-GB" sz="2100" kern="1200" dirty="0"/>
            <a:t>à L’ACQF</a:t>
          </a:r>
          <a:r>
            <a:rPr sz="2100" kern="1200" dirty="0"/>
            <a:t>, </a:t>
          </a:r>
          <a:r>
            <a:rPr sz="2100" kern="1200" dirty="0" err="1"/>
            <a:t>conformément</a:t>
          </a:r>
          <a:r>
            <a:rPr sz="2100" kern="1200" dirty="0"/>
            <a:t> aux </a:t>
          </a:r>
          <a:r>
            <a:rPr sz="2100" kern="1200" dirty="0" err="1"/>
            <a:t>critères</a:t>
          </a:r>
          <a:r>
            <a:rPr sz="2100" kern="1200" dirty="0"/>
            <a:t> et </a:t>
          </a:r>
          <a:r>
            <a:rPr sz="2100" kern="1200" dirty="0" err="1"/>
            <a:t>procédures</a:t>
          </a:r>
          <a:r>
            <a:rPr sz="2100" kern="1200" dirty="0"/>
            <a:t> </a:t>
          </a:r>
          <a:r>
            <a:rPr sz="2100" kern="1200" dirty="0" err="1"/>
            <a:t>convenus</a:t>
          </a:r>
          <a:r>
            <a:rPr sz="2100" kern="1200" dirty="0"/>
            <a:t>. </a:t>
          </a:r>
        </a:p>
      </dsp:txBody>
      <dsp:txXfrm>
        <a:off x="0" y="4400"/>
        <a:ext cx="8829886" cy="870479"/>
      </dsp:txXfrm>
    </dsp:sp>
    <dsp:sp modelId="{F7870D08-D39C-424B-9B90-01FE1106D186}">
      <dsp:nvSpPr>
        <dsp:cNvPr id="0" name=""/>
        <dsp:cNvSpPr/>
      </dsp:nvSpPr>
      <dsp:spPr>
        <a:xfrm>
          <a:off x="0" y="87487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9B246-6B26-A343-91F6-AA2B7F8DCC7A}">
      <dsp:nvSpPr>
        <dsp:cNvPr id="0" name=""/>
        <dsp:cNvSpPr/>
      </dsp:nvSpPr>
      <dsp:spPr>
        <a:xfrm>
          <a:off x="0" y="874879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100"/>
          </a:pPr>
          <a:r>
            <a:rPr sz="1800" b="1" kern="1200" dirty="0"/>
            <a:t>2. </a:t>
          </a:r>
          <a:r>
            <a:rPr sz="1800" b="1" kern="1200" dirty="0" err="1"/>
            <a:t>Soutenir</a:t>
          </a:r>
          <a:r>
            <a:rPr sz="1800" b="1" kern="1200" dirty="0"/>
            <a:t> la reconnaissance des </a:t>
          </a:r>
          <a:r>
            <a:rPr sz="1800" b="1" kern="1200" dirty="0" err="1"/>
            <a:t>apprentissages</a:t>
          </a:r>
          <a:r>
            <a:rPr sz="1800" b="1" kern="1200" dirty="0"/>
            <a:t> </a:t>
          </a:r>
          <a:r>
            <a:rPr sz="1800" b="1" kern="1200" dirty="0" err="1"/>
            <a:t>antérieurs</a:t>
          </a:r>
          <a:r>
            <a:rPr sz="1800" b="1" kern="1200" dirty="0"/>
            <a:t> </a:t>
          </a:r>
          <a:r>
            <a:rPr sz="1800" kern="1200" dirty="0"/>
            <a:t>– </a:t>
          </a:r>
          <a:r>
            <a:rPr sz="1800" kern="1200" dirty="0" err="1"/>
            <a:t>élaboration</a:t>
          </a:r>
          <a:r>
            <a:rPr sz="1800" kern="1200" dirty="0"/>
            <a:t> de </a:t>
          </a:r>
          <a:r>
            <a:rPr sz="1800" kern="1200" dirty="0" err="1"/>
            <a:t>lignes</a:t>
          </a:r>
          <a:r>
            <a:rPr sz="1800" kern="1200" dirty="0"/>
            <a:t> directrices et </a:t>
          </a:r>
          <a:r>
            <a:rPr sz="1800" kern="1200" dirty="0" err="1"/>
            <a:t>d’approches</a:t>
          </a:r>
          <a:r>
            <a:rPr sz="1800" kern="1200" dirty="0"/>
            <a:t>, </a:t>
          </a:r>
          <a:r>
            <a:rPr sz="1800" kern="1200" dirty="0" err="1"/>
            <a:t>inventaire</a:t>
          </a:r>
          <a:r>
            <a:rPr sz="1800" kern="1200" dirty="0"/>
            <a:t> des </a:t>
          </a:r>
          <a:r>
            <a:rPr sz="1800" kern="1200" dirty="0" err="1"/>
            <a:t>systèmes</a:t>
          </a:r>
          <a:r>
            <a:rPr sz="1800" kern="1200" dirty="0"/>
            <a:t> de RPL sur le continent, </a:t>
          </a:r>
          <a:r>
            <a:rPr sz="1800" kern="1200" dirty="0" err="1"/>
            <a:t>campagne</a:t>
          </a:r>
          <a:r>
            <a:rPr sz="1800" kern="1200" dirty="0"/>
            <a:t> </a:t>
          </a:r>
          <a:r>
            <a:rPr sz="1800" kern="1200" dirty="0" err="1"/>
            <a:t>d’information</a:t>
          </a:r>
          <a:endParaRPr sz="1800" kern="1200" dirty="0"/>
        </a:p>
      </dsp:txBody>
      <dsp:txXfrm>
        <a:off x="0" y="874879"/>
        <a:ext cx="8829886" cy="870479"/>
      </dsp:txXfrm>
    </dsp:sp>
    <dsp:sp modelId="{BAE13BE3-F4EF-BE4E-BF24-94AF692CBE76}">
      <dsp:nvSpPr>
        <dsp:cNvPr id="0" name=""/>
        <dsp:cNvSpPr/>
      </dsp:nvSpPr>
      <dsp:spPr>
        <a:xfrm>
          <a:off x="0" y="174535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2A978-8BC2-0B43-9038-3864D3B6B9DF}">
      <dsp:nvSpPr>
        <dsp:cNvPr id="0" name=""/>
        <dsp:cNvSpPr/>
      </dsp:nvSpPr>
      <dsp:spPr>
        <a:xfrm>
          <a:off x="0" y="1745359"/>
          <a:ext cx="8829886" cy="852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800" b="1" kern="1200" dirty="0"/>
            <a:t>3. </a:t>
          </a:r>
          <a:r>
            <a:rPr sz="1800" b="1" kern="1200" dirty="0" err="1"/>
            <a:t>Plateforme</a:t>
          </a:r>
          <a:r>
            <a:rPr sz="1800" b="1" kern="1200" dirty="0"/>
            <a:t> de</a:t>
          </a:r>
          <a:r>
            <a:rPr lang="en-GB" sz="1800" b="1" kern="1200" dirty="0"/>
            <a:t>s </a:t>
          </a:r>
          <a:r>
            <a:rPr lang="fr-FR" sz="1800" b="1" kern="1200" dirty="0"/>
            <a:t>certifications et micro-certifications </a:t>
          </a:r>
          <a:r>
            <a:rPr sz="1800" b="1" kern="1200" dirty="0"/>
            <a:t>(QCP) </a:t>
          </a:r>
          <a:r>
            <a:rPr sz="1800" kern="1200" dirty="0"/>
            <a:t>et </a:t>
          </a:r>
          <a:r>
            <a:rPr sz="1800" kern="1200" dirty="0" err="1"/>
            <a:t>système</a:t>
          </a:r>
          <a:r>
            <a:rPr sz="1800" kern="1200" dirty="0"/>
            <a:t> </a:t>
          </a:r>
          <a:r>
            <a:rPr sz="1800" kern="1200" dirty="0" err="1"/>
            <a:t>d'information</a:t>
          </a:r>
          <a:r>
            <a:rPr sz="1800" kern="1200" dirty="0"/>
            <a:t> de gestion du</a:t>
          </a:r>
          <a:r>
            <a:rPr lang="en-GB" sz="1800" kern="1200" dirty="0"/>
            <a:t> QCP</a:t>
          </a:r>
          <a:endParaRPr sz="1800" b="0" kern="1200" dirty="0"/>
        </a:p>
      </dsp:txBody>
      <dsp:txXfrm>
        <a:off x="0" y="1745359"/>
        <a:ext cx="8829886" cy="852764"/>
      </dsp:txXfrm>
    </dsp:sp>
    <dsp:sp modelId="{1BAB9C95-0866-FC4F-A8EB-68AA0B2246BE}">
      <dsp:nvSpPr>
        <dsp:cNvPr id="0" name=""/>
        <dsp:cNvSpPr/>
      </dsp:nvSpPr>
      <dsp:spPr>
        <a:xfrm>
          <a:off x="0" y="2598124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A76AA-FA1D-764B-94C6-627C927DCAE6}">
      <dsp:nvSpPr>
        <dsp:cNvPr id="0" name=""/>
        <dsp:cNvSpPr/>
      </dsp:nvSpPr>
      <dsp:spPr>
        <a:xfrm>
          <a:off x="0" y="2598124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800" b="1" kern="1200"/>
            <a:t>4. Profils professionnels communs:</a:t>
          </a:r>
          <a:r>
            <a:rPr sz="1800" kern="1200"/>
            <a:t> Élaboration de profils de qualifications adéquats pour une utilisation continentale commune (par exemple: liés à l’intégration économique/ZLECAf).</a:t>
          </a:r>
        </a:p>
      </dsp:txBody>
      <dsp:txXfrm>
        <a:off x="0" y="2598124"/>
        <a:ext cx="8829886" cy="870479"/>
      </dsp:txXfrm>
    </dsp:sp>
    <dsp:sp modelId="{BD3D942F-88F9-1E41-9826-1540333DA9C6}">
      <dsp:nvSpPr>
        <dsp:cNvPr id="0" name=""/>
        <dsp:cNvSpPr/>
      </dsp:nvSpPr>
      <dsp:spPr>
        <a:xfrm>
          <a:off x="0" y="3468603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EA121-2D74-A84B-8117-8530B0775E05}">
      <dsp:nvSpPr>
        <dsp:cNvPr id="0" name=""/>
        <dsp:cNvSpPr/>
      </dsp:nvSpPr>
      <dsp:spPr>
        <a:xfrm>
          <a:off x="0" y="3468603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800" b="1" kern="1200"/>
            <a:t>5. Développement des capacités </a:t>
          </a:r>
          <a:r>
            <a:rPr sz="1800" kern="1200"/>
            <a:t>dans les CNC, la RPL et le CATS. En ligne, sur place, hybride.</a:t>
          </a:r>
        </a:p>
      </dsp:txBody>
      <dsp:txXfrm>
        <a:off x="0" y="3468603"/>
        <a:ext cx="8829886" cy="870479"/>
      </dsp:txXfrm>
    </dsp:sp>
    <dsp:sp modelId="{91F89380-4028-EE4B-AED1-14FD6C6317AE}">
      <dsp:nvSpPr>
        <dsp:cNvPr id="0" name=""/>
        <dsp:cNvSpPr/>
      </dsp:nvSpPr>
      <dsp:spPr>
        <a:xfrm>
          <a:off x="0" y="433908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1975-A95D-464A-AB7A-3A63E7028DB0}">
      <dsp:nvSpPr>
        <dsp:cNvPr id="0" name=""/>
        <dsp:cNvSpPr/>
      </dsp:nvSpPr>
      <dsp:spPr>
        <a:xfrm>
          <a:off x="0" y="433908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800" b="1" kern="1200"/>
            <a:t>6. Plaidoyer, communication, mise en réseau et coopération: </a:t>
          </a:r>
          <a:r>
            <a:rPr sz="1800" kern="1200"/>
            <a:t>parmi les parties prenantes africaines et d’autres cadres régionaux de qualité à l’échelle mondiale</a:t>
          </a:r>
        </a:p>
      </dsp:txBody>
      <dsp:txXfrm>
        <a:off x="0" y="4339082"/>
        <a:ext cx="8829886" cy="870479"/>
      </dsp:txXfrm>
    </dsp:sp>
    <dsp:sp modelId="{B4589E2B-6438-B841-96D4-650374BB4BA4}">
      <dsp:nvSpPr>
        <dsp:cNvPr id="0" name=""/>
        <dsp:cNvSpPr/>
      </dsp:nvSpPr>
      <dsp:spPr>
        <a:xfrm>
          <a:off x="0" y="520956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AEDDC-BD49-4042-9FEC-CE2155C7D693}">
      <dsp:nvSpPr>
        <dsp:cNvPr id="0" name=""/>
        <dsp:cNvSpPr/>
      </dsp:nvSpPr>
      <dsp:spPr>
        <a:xfrm>
          <a:off x="0" y="520956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sz="1800" b="1" kern="1200"/>
            <a:t>7. Analyse, suivi et évaluation:</a:t>
          </a:r>
          <a:r>
            <a:rPr sz="1800" kern="1200"/>
            <a:t> pour une amélioration continue.</a:t>
          </a:r>
        </a:p>
      </dsp:txBody>
      <dsp:txXfrm>
        <a:off x="0" y="5209562"/>
        <a:ext cx="8829886" cy="87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00.xml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A27C-F1B0-41BE-A5CB-55208EC34DA5}" type="datetimeFigureOut">
              <a:rPr lang="en-US" smtClean="0">
                <a:latin typeface="MontrealTS-Regular" panose="02000603020000020003" pitchFamily="2" charset="0"/>
              </a:rPr>
              <a:t>10/14/2025</a:t>
            </a:fld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02231-D4CD-44C5-97BE-9A7953C23CD1}" type="slidenum">
              <a:rPr lang="en-US" smtClean="0">
                <a:latin typeface="MontrealTS-Regular" panose="02000603020000020003" pitchFamily="2" charset="0"/>
              </a:rPr>
              <a:t>‹#›</a:t>
            </a:fld>
            <a:endParaRPr lang="en-US">
              <a:latin typeface="MontrealTS-Regular" panose="02000603020000020003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D3AC5A11-1A99-4BC5-A093-F2C49C52327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8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97EF-7CD3-BB18-5599-4FFC08A4D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117DD-47E6-0F53-DA32-2AEE7D578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09992-4D1A-9D89-3AD4-5318B65CB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388E-5168-1030-6058-865D5A4F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3CA5-B0D6-E10B-AD1E-A258E7B4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5F012-997B-A7E9-C193-B4060EC4E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BE5AA-6FEB-10F6-A8A1-5AEA83E8F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87D48-3989-EB73-5275-E372725AB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6498-08B2-3FC4-C56F-6BD88AE6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2AA71-27FA-8551-7D24-EE98A8197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FA67A-7B54-AE55-3756-3CCB31D06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BE63E-64AA-BA97-E57E-6AD99DEC1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CE47D56-1D0B-476D-B731-90CE402AB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11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1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12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98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4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9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6078-6D78-88B7-8952-DA6673F67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D42F-F8A4-667F-EB55-E4EC488B2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469F2-934E-A95F-6115-BE9D438B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3843-30FE-E444-73DF-0D71497F4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2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Relationship Id="rId4" Type="http://schemas.openxmlformats.org/officeDocument/2006/relationships/image" Target="../media/image4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7.xml"/><Relationship Id="rId4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8.xml"/><Relationship Id="rId4" Type="http://schemas.openxmlformats.org/officeDocument/2006/relationships/image" Target="../media/image4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Relationship Id="rId4" Type="http://schemas.openxmlformats.org/officeDocument/2006/relationships/image" Target="../media/image4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Relationship Id="rId4" Type="http://schemas.openxmlformats.org/officeDocument/2006/relationships/image" Target="../media/image4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Relationship Id="rId4" Type="http://schemas.openxmlformats.org/officeDocument/2006/relationships/image" Target="../media/image4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4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Relationship Id="rId4" Type="http://schemas.openxmlformats.org/officeDocument/2006/relationships/image" Target="../media/image4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Relationship Id="rId4" Type="http://schemas.openxmlformats.org/officeDocument/2006/relationships/image" Target="../media/image4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5.xml"/><Relationship Id="rId4" Type="http://schemas.openxmlformats.org/officeDocument/2006/relationships/image" Target="../media/image4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6.xml"/><Relationship Id="rId4" Type="http://schemas.openxmlformats.org/officeDocument/2006/relationships/image" Target="../media/image4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7.xml"/><Relationship Id="rId4" Type="http://schemas.openxmlformats.org/officeDocument/2006/relationships/image" Target="../media/image4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8.xml"/><Relationship Id="rId4" Type="http://schemas.openxmlformats.org/officeDocument/2006/relationships/image" Target="../media/image19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9.xml"/><Relationship Id="rId4" Type="http://schemas.openxmlformats.org/officeDocument/2006/relationships/image" Target="../media/image19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0.xml"/><Relationship Id="rId4" Type="http://schemas.openxmlformats.org/officeDocument/2006/relationships/image" Target="../media/image19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Relationship Id="rId4" Type="http://schemas.openxmlformats.org/officeDocument/2006/relationships/image" Target="../media/image19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Relationship Id="rId4" Type="http://schemas.openxmlformats.org/officeDocument/2006/relationships/image" Target="../media/image4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Relationship Id="rId4" Type="http://schemas.openxmlformats.org/officeDocument/2006/relationships/image" Target="../media/image4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4" Type="http://schemas.openxmlformats.org/officeDocument/2006/relationships/image" Target="../media/image4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Relationship Id="rId4" Type="http://schemas.openxmlformats.org/officeDocument/2006/relationships/image" Target="../media/image4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Relationship Id="rId4" Type="http://schemas.openxmlformats.org/officeDocument/2006/relationships/image" Target="../media/image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Relationship Id="rId4" Type="http://schemas.openxmlformats.org/officeDocument/2006/relationships/image" Target="../media/image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Relationship Id="rId4" Type="http://schemas.openxmlformats.org/officeDocument/2006/relationships/image" Target="../media/image4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Relationship Id="rId4" Type="http://schemas.openxmlformats.org/officeDocument/2006/relationships/image" Target="../media/image4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8.xml"/><Relationship Id="rId4" Type="http://schemas.openxmlformats.org/officeDocument/2006/relationships/image" Target="../media/image4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9.xml"/><Relationship Id="rId4" Type="http://schemas.openxmlformats.org/officeDocument/2006/relationships/image" Target="../media/image4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0.xml"/><Relationship Id="rId4" Type="http://schemas.openxmlformats.org/officeDocument/2006/relationships/image" Target="../media/image4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1.xml"/><Relationship Id="rId4" Type="http://schemas.openxmlformats.org/officeDocument/2006/relationships/image" Target="../media/image4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2.xml"/><Relationship Id="rId4" Type="http://schemas.openxmlformats.org/officeDocument/2006/relationships/image" Target="../media/image19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3.xml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4.xml"/><Relationship Id="rId4" Type="http://schemas.openxmlformats.org/officeDocument/2006/relationships/image" Target="../media/image19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9.xml"/><Relationship Id="rId4" Type="http://schemas.openxmlformats.org/officeDocument/2006/relationships/image" Target="../media/image15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Relationship Id="rId4" Type="http://schemas.openxmlformats.org/officeDocument/2006/relationships/image" Target="../media/image4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Relationship Id="rId4" Type="http://schemas.openxmlformats.org/officeDocument/2006/relationships/image" Target="../media/image4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Relationship Id="rId4" Type="http://schemas.openxmlformats.org/officeDocument/2006/relationships/image" Target="../media/image4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Relationship Id="rId4" Type="http://schemas.openxmlformats.org/officeDocument/2006/relationships/image" Target="../media/image4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Relationship Id="rId4" Type="http://schemas.openxmlformats.org/officeDocument/2006/relationships/image" Target="../media/image4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7.xml"/><Relationship Id="rId4" Type="http://schemas.openxmlformats.org/officeDocument/2006/relationships/image" Target="../media/image4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8.xml"/><Relationship Id="rId4" Type="http://schemas.openxmlformats.org/officeDocument/2006/relationships/image" Target="../media/image4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9.xml"/><Relationship Id="rId4" Type="http://schemas.openxmlformats.org/officeDocument/2006/relationships/image" Target="../media/image4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0.xml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1.xml"/><Relationship Id="rId4" Type="http://schemas.openxmlformats.org/officeDocument/2006/relationships/image" Target="../media/image4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2.xml"/><Relationship Id="rId4" Type="http://schemas.openxmlformats.org/officeDocument/2006/relationships/image" Target="../media/image4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3.xml"/><Relationship Id="rId4" Type="http://schemas.openxmlformats.org/officeDocument/2006/relationships/image" Target="../media/image4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4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5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6.xml"/><Relationship Id="rId4" Type="http://schemas.openxmlformats.org/officeDocument/2006/relationships/image" Target="../media/image1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7.xml"/><Relationship Id="rId4" Type="http://schemas.openxmlformats.org/officeDocument/2006/relationships/image" Target="../media/image1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8.xml"/><Relationship Id="rId4" Type="http://schemas.openxmlformats.org/officeDocument/2006/relationships/image" Target="../media/image1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3.xml"/><Relationship Id="rId4" Type="http://schemas.openxmlformats.org/officeDocument/2006/relationships/image" Target="../media/image1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4.xml"/><Relationship Id="rId4" Type="http://schemas.openxmlformats.org/officeDocument/2006/relationships/image" Target="../media/image4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5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6.xml"/><Relationship Id="rId4" Type="http://schemas.openxmlformats.org/officeDocument/2006/relationships/image" Target="../media/image4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8.xml"/><Relationship Id="rId4" Type="http://schemas.openxmlformats.org/officeDocument/2006/relationships/image" Target="../media/image4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9.xml"/><Relationship Id="rId4" Type="http://schemas.openxmlformats.org/officeDocument/2006/relationships/image" Target="../media/image4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Relationship Id="rId4" Type="http://schemas.openxmlformats.org/officeDocument/2006/relationships/image" Target="../media/image4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Relationship Id="rId4" Type="http://schemas.openxmlformats.org/officeDocument/2006/relationships/image" Target="../media/image4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2.xml"/><Relationship Id="rId4" Type="http://schemas.openxmlformats.org/officeDocument/2006/relationships/image" Target="../media/image4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3.xml"/><Relationship Id="rId4" Type="http://schemas.openxmlformats.org/officeDocument/2006/relationships/image" Target="../media/image4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4.xml"/><Relationship Id="rId4" Type="http://schemas.openxmlformats.org/officeDocument/2006/relationships/image" Target="../media/image4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5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6.xml"/><Relationship Id="rId4" Type="http://schemas.openxmlformats.org/officeDocument/2006/relationships/image" Target="../media/image4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7.xml"/><Relationship Id="rId4" Type="http://schemas.openxmlformats.org/officeDocument/2006/relationships/image" Target="../media/image4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8.xml"/><Relationship Id="rId4" Type="http://schemas.openxmlformats.org/officeDocument/2006/relationships/image" Target="../media/image4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9.xml"/><Relationship Id="rId4" Type="http://schemas.openxmlformats.org/officeDocument/2006/relationships/image" Target="../media/image4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0.xml"/><Relationship Id="rId4" Type="http://schemas.openxmlformats.org/officeDocument/2006/relationships/image" Target="../media/image15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1.xml"/><Relationship Id="rId4" Type="http://schemas.openxmlformats.org/officeDocument/2006/relationships/image" Target="../media/image15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2.xml"/><Relationship Id="rId4" Type="http://schemas.openxmlformats.org/officeDocument/2006/relationships/image" Target="../media/image15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4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4.sv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6.xml"/><Relationship Id="rId4" Type="http://schemas.openxmlformats.org/officeDocument/2006/relationships/image" Target="../media/image22.sv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8.xml"/><Relationship Id="rId4" Type="http://schemas.openxmlformats.org/officeDocument/2006/relationships/image" Target="../media/image22.sv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1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4" Type="http://schemas.openxmlformats.org/officeDocument/2006/relationships/image" Target="../media/image15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4" Type="http://schemas.openxmlformats.org/officeDocument/2006/relationships/image" Target="../media/image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4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4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4" Type="http://schemas.openxmlformats.org/officeDocument/2006/relationships/image" Target="../media/image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4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4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4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4" Type="http://schemas.openxmlformats.org/officeDocument/2006/relationships/image" Target="../media/image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4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4" Type="http://schemas.openxmlformats.org/officeDocument/2006/relationships/image" Target="../media/image4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4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4" Type="http://schemas.openxmlformats.org/officeDocument/2006/relationships/image" Target="../media/image15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15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15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Relationship Id="rId4" Type="http://schemas.openxmlformats.org/officeDocument/2006/relationships/image" Target="../media/image19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5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5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0B819-9E8B-4670-83A5-864D11E9F6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35F722-9E51-4B95-93EB-4BDC3034E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7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C1746-B855-4A29-ADF0-52019DE8E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463D5-F938-47F3-AE35-9ED5096F6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ED5AAB-1131-4059-BC79-DC92693597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7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3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6164152A-D69F-4661-8176-C7F903FCD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6235418-8C18-4284-8E73-9EB7A791F2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C83AD446-EAB5-4726-B8C9-578E95EA84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01D793B-4849-4E1F-B769-A076A87CA3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D75CEBA-E03F-4E97-B52F-C448FD89F6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DFE16C8-1AEF-4884-ACE8-0EDCA5BA06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47674CA-002B-4A78-9411-25BB73F821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FAF49425-895A-47F0-930C-18B5AE1FD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5A6B2A19-EFBE-4462-BA9C-9D2CFEB6A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E4EA0673-B347-4DCC-AF9E-7D533BC4B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0B770B16-961B-4403-8C9E-DD9331F22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B957CF70-8115-4530-A868-14E3732B8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66E7A44-BB4E-4EB8-8AFC-D1D0215BE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B0CF317D-0CDD-4021-99C1-5FD7741724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4A9B327-665D-4B60-A6B3-0D4F72418D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05540386-AB8C-4D9F-8467-F72FC285136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045D6F9E-A513-49EF-8A1B-5239821889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CB09277-5A3C-43FD-944C-2EB5359FF5C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8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B4D494-4B71-42D8-A24F-7C04FE55C4B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CB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639EA-D5D0-49D2-A29C-2A55E369FC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53737B-CBC9-4C19-A342-6A793D959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84C810-5A3A-4E6A-9400-6A54F5AAB3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718D1-4496-4E7C-863C-4EA6BF76E6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48FA38-07CF-41CF-89B9-6EEC57790D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9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9BA4F9-0857-4738-BF8D-56F9FDAB1E9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B85F6-BA7E-4770-B562-BC7B4DF768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198E8E3-07F6-4984-A064-10F770C1E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5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5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1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1E044BF-C17F-4889-B008-D4DABC1E6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B4B978B-F861-44F7-85DC-444BCB8194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C1BF00-04D9-4D7A-B031-4D149541058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50625-B26B-4E48-BE64-9BCFCFB9FE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57A445-870C-491D-BFF6-94E936C13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8B72F5-9940-438B-B874-0514793351B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4B2EA-8005-447F-9F48-DCE7E7CB05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2A3BBA-D3F1-4171-ACF0-32CC58E3B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1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3C593-C891-4EBF-99E0-E0D099B1B5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3C886FD-207F-41B8-AEDF-FEF791CCA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10C7B2-2E3D-4FF3-B22A-1F6EA3075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8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7A850A-74D1-4E6E-BD07-6FF4FDCE49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31289A-19DA-4106-8D64-DEFC1F7720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BE655-7767-4D05-A61C-19A678A297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A423E-D339-4EF9-93CD-F14914CD44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1F5677A-56A8-4481-B594-2ADE5E61B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5638DD-DF7C-47C9-B752-A8707FAE5E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DC3E94-CC57-4C7C-8FB9-CBDDB833E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06D1-70C1-48EA-9DC3-4CC858A86B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EF889-4EE3-4E04-A94A-88572CD27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89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3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D1B1F1-B6F8-4222-A0C3-A8A75605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A2979-7B1D-465F-A3A8-68316D380C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EC9898D-3A98-4574-B1EE-5A5A9D487B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077D1-0F0F-40C6-AA98-3A1CB54396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C77C46A-CA67-4095-A8DD-4C5F3CFE29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11704-0853-4B61-90CC-007B1340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1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A7A607-D0BF-4F5B-A98F-A9F9ECE8A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2D1AD83-D336-40D5-B41B-5C7F2BD907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A0E0D2-4015-481E-AEAD-BEC94260E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7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2141F-958E-4493-91CC-10F007126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8685066-586F-440E-9B72-A4DEC8CB0D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091825-680D-4154-BC10-CE040128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3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65964">
                <a:srgbClr val="F19A21"/>
              </a:gs>
              <a:gs pos="100000">
                <a:srgbClr val="F58232"/>
              </a:gs>
              <a:gs pos="2000">
                <a:srgbClr val="FFDD00"/>
              </a:gs>
            </a:gsLst>
            <a:lin ang="5400000" scaled="1"/>
          </a:gra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DBA3AE-A9A2-4D23-BD45-DC95997E8F0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D834981-9F1D-4CB8-8491-E50EAB116C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4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1F006E4-253C-4042-A03B-2EA64D44D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AC26BD-F478-4742-BC1A-6C135EE55E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34A2A38-B5F4-4EBD-948A-592416037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0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F8015-B9CC-42F5-B208-B833E1415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33381-7B5F-4AA0-B0E3-8D32BE58EF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60B9AA9-7B5F-41C9-A592-7E7778224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1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1CADF58C-9E78-43A3-8E6E-C695D7ED0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79168DE-95CE-4D36-8CCD-9D65F76C4A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rgbClr val="F0B600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540489-1169-4E10-AB6A-6079C43979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7AF445-05D6-4630-BFE4-446879FBA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E2456125-2469-4603-BD6D-2661AE3F96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82205F1-447D-43F6-94A9-AFDB410FDEF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 smtClean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0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17756C9-9ABA-41AB-A698-5E04D19E93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DC70BF2-2B5F-49F4-8F71-84B8AA72DC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7EAF03-40F9-4F62-82F6-1757F3AA4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818E0D99-3852-4667-8652-3628F4F0FB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1A4FAECD-62E4-47F0-BC9E-2A6CB28AB4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7746209A-77A9-4AC0-9204-D680E37478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D6F79CC8-FD11-4648-9FA5-03BF86F25D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28A6F0B-B821-4C63-A436-B780373D28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DED20270-B3F2-410C-B0C2-2D98CE7985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C594A8-27B9-4C46-B038-9D2721104D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BB6C011B-53B6-4066-BA0E-CC01B7E3AA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C891235D-1A62-491B-85FE-CB514A7534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5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235EC5-0A12-48DE-95DC-048DE72B9F3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D8BA-563A-428E-A3FE-0D8F01806B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A84ED24-E576-4BCA-895C-A6820808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3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5CE56C-00D9-47EF-B3FD-8DB9B663A0BE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C84B2-9DE5-4044-9390-CFC1AD52E9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F6F13B-E0B1-46CA-8852-8EBD582D32D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F1C81-939D-4849-AC51-A050FF6CDC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4E1DA6-DF3A-4CD3-B309-14D56DC97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74C32A7-D4FF-43DC-9059-621DB273E3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6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568241-49FC-4F77-B41A-08A6A133A4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2720-2BAA-462D-9C1F-48EF371A65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DCF91F-4C85-417C-8452-838D09000BF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79F81-E27E-410C-B0BD-EFDC6442B5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AE53DE-7BDD-4E0E-8B4D-A00664D4F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048F-ED32-42F9-ACCB-1CD354D60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AD51AEF-1535-453E-B692-1E9D54124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678649-88CC-4AC7-939B-A614210EC4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7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8C547C-6545-48DF-AA78-2BFB1D6F6E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38D6E56-4239-49B2-B676-D0F8FC3024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F2367A8-0FAB-4405-9DBF-EEAFF117B1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A728E-B60F-4EC0-B4D6-A0309E21B5E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99DE6C-AB27-486F-8921-23308F97F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5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C25EDD-8CFE-4379-B166-A5491EDA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232280-5E10-47BB-BBD3-9CFA71FA22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B8C70F-F9FF-433E-ABE9-16FADFF28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3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92D9963-3A40-45A6-92E6-FEFCC199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3633A-6525-4C4C-BE15-55C62C6FFB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3176F-D735-4B05-87E0-6673C8C9A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2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F07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4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5235176-798F-46C5-9BCC-F383FB09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C1943-D4A6-4FFE-BFD2-BD2EAC30CB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2F820D-705E-434A-BFA3-5ADFCAA645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6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72A74-BC02-4592-B0F3-0B69B6D186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E1B659C-3524-423C-A885-CCACD3EFF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D4911-2D08-47C1-B683-BE3D5EBE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2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A42B14-AA88-4077-A2E6-C08B0455E8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A91685-B753-4ABA-AD61-059F269A14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E7E5DA-2719-49F6-9FBC-99A47D5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40870C-28CE-464C-A8DC-85A44AEFB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35F54E-7C38-4655-99EF-88396BF032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F2788E-E7FD-4E30-9CA9-727F80BF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E9473D"/>
              </a:gs>
              <a:gs pos="57000">
                <a:srgbClr val="E00715"/>
              </a:gs>
              <a:gs pos="100000">
                <a:srgbClr val="7A201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32980CB-7B3D-47C5-8141-AE9BD943229E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B32E4A1-7F3B-48E3-8A96-1476E35F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6F4FC4E-D524-4CAD-8206-BE738B314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9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26FFD-1EDE-451A-88B7-1971526AD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1B5D4-531E-4FBF-A188-2ACC73468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15170F-D5E8-4583-B853-8AF0E6266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38162-193C-48AF-B5F5-E0F61F2D3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2734C-919B-4D6F-9BBC-7F87F7C541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450ACE-3E69-49D0-89A5-8F182C891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2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9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2C933-A14C-4857-B7BA-58A929577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0669F-3463-4074-BA65-9C7F72EA3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4A271D-BABB-448B-9B98-5349E8401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6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553576A-F44B-485E-B557-FC591E947C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79D357E-7BDC-41A2-879B-0F823AF91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6E9888-45CB-4572-A026-DA533E8B86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DD91755C-83D6-4D8C-80C9-1338B479A8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1917EF4-780A-4298-8906-99B2C2703B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8FB512C-B7CD-49F5-83DA-BC69A4C14B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13548B91-3840-4CD4-8959-B1D45C3766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E784EF0-73F1-4886-9CB7-B5ED64AC83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E842B65E-88C8-4547-8364-68E6ADCBBC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DBE629F2-7A72-4AFA-A71D-19C681A0D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32A13DEA-4566-4324-825B-E3C0C6AAFF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4A2AFE26-A73F-43C6-A193-3AB753BA3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B313E83-D293-4C49-AE9C-09149635E7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7EF5281-539B-437F-ADED-142ED5F781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F75742-BCF5-4575-B71F-084DED8963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A36CCD5-FE37-40AB-83E5-0B9AE23508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A91DF69-17BC-4587-9D74-CF946A42A4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94A7376D-9766-4765-8EA3-57F0EB9F28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6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E00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61273-EB8C-41ED-91F2-A25CE472C0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3A6A5-DD75-4103-B7C8-31D692E2A2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5D18AF-1F69-420D-83CE-B49E1ED998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8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6F545-8A14-4A2C-B2A0-1522CB079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9291-E35D-4B03-AC67-5033658512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61CAF8-76AE-440A-BAA1-C85E5B10B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38F9C-43C9-4FC2-891A-54D30593D9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9B58-C4BA-4A6F-B7BF-853095E342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0D3A18-F574-47F8-8CB2-32D58B3D4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CCDC855-E7D7-4BE9-8BEB-6FEB5BDB92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7E564B7-C457-4FBA-B7CA-60C3A24A36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8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55E9-36DB-44A0-83F8-C8CAD79F75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0131-AA2A-45A8-A427-2852B7EEF2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7C4999-8A28-476A-998F-C70DC68A3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4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0BBB-6AE4-4E10-8FD4-C9E6DD66A3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4FF39-DFFD-4CE5-A031-BFA56CD0BA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4738262-1C5A-479B-AB42-E01A6CC62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C632B-9201-4E26-B776-F0601D9A08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F86F-E79F-4E04-AF77-C0FC375BDA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13CD406-A105-4525-B109-C56B7D685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0718418-B2E4-42A9-9D5E-4B28C4CB4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0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4E417E6C-2991-4CDF-84B1-DD08E763D5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2313E73-8704-4A69-9EF8-D7E0373C69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7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905557-FC1E-4AAA-983F-A55596E81A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6229B3-C1BC-43FC-BA80-9B97AF9B7C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10D028-A48A-49DD-A259-6E3BC93904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3264-CFB5-4B81-9358-3D754440F33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70B3-5F55-4701-9C0F-F8F2EC5FB5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69C7F7-F25C-4E31-98C6-8AD3FEE72C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EFA85-B8D0-4AAB-B332-242D8665F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0E251-57F5-490A-B9BB-57DB8707CE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C279EBB-DF42-4B3C-AAA7-55A5AF1ACB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80BF4-A9A2-4575-8E25-0B485791E8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994E-7B01-4947-8014-A7501FECFD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B610B23-9E20-4145-9381-3D0D8A50C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8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A2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5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D7C97-FFC7-4133-8D57-88B25EDE4E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22437-F760-46C2-A652-4C920828E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834B6D3-5438-4932-9FAF-BAB139926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1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55161-1742-40E6-AF13-1BDD25E38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A8062-8B36-4987-B9EA-D657C17A44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D55B52-B987-47B2-9D6A-5AAA2CE70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50041-4568-4280-AFBE-21737A88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6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1854-F69A-49DA-9F42-17B0E7CF6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0E1EB-C71A-49E7-B9DF-4D44A6CEAB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FD8DC1-D71E-4D13-9423-FBAD3CCA3B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7EFCCE-0FA8-4913-8995-E4B2A40F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2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61B3F-D3AE-4E8C-8824-3CA2BDA21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92AB1-BF60-4960-8C9E-C0AE7E9DFC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96866F-3A29-4F11-AE95-6F80935839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2D572-4499-47E5-B407-3BB9B9AD1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DC006B"/>
              </a:gs>
              <a:gs pos="60000">
                <a:srgbClr val="7E003F"/>
              </a:gs>
              <a:gs pos="100000">
                <a:srgbClr val="750D6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DFD2CD-36CA-4F81-AFCF-3ED1AB9AB1C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8C987A-02D7-4C6A-B5AE-434117301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6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41F806C-C880-4BF8-B9F1-1FDA61CDFF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AF8D0-CD2A-4664-AEC7-08E2422DA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5EA87-AB13-4ECB-98C2-DEE861D084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4F71D5-2ACF-4FBA-98C4-FC9E041B23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2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7B39F-2A17-4159-A8D8-7DF8D0773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279C1-23AD-4803-9A68-58E39F3CB4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E456E3-03D1-46E9-A14A-984D15009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1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D8C5CD-85EC-4774-A66D-DF92279A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0CBCC57-27A5-41CD-8BD6-C2D07B4CB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664BE-8363-404A-A557-738F058F6B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909B8F-A253-4CE8-B54E-E60CE5FD3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4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66B7FE8-8996-4104-A401-2DC5BF0953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EA1F40-09E5-4E21-BB5E-03C8983D95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A7F7533-F285-4629-8FAF-42DE2F912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E922722-C917-4593-BBDA-C019F79A7F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1F185E1-4006-45AB-8D44-EAE02BF81D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A13AF7-7FAB-463F-B29E-288881A5D7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8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3DE06285-C9CF-4EB6-A499-9ADA3CE8B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711813E0-FC1D-4CC7-9311-9AD67C101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263D2E3-8FC0-4D84-B62A-080536524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F340D0C4-A72D-4AE6-A8FB-61B535AA2C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B34268E5-EFF3-44F5-B93D-BBE272C269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1137FA7-2018-4FE6-81EF-44B7785AD6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C04334E-3A28-4740-B6D4-000914CE55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AD37C5A5-BC04-4DC9-AB45-398FAE5D2E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861DC7A3-662C-42CF-805C-C007FF7A03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4D28E25F-3441-46E4-B2E0-E115F12F03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8E221C74-BFAE-4F18-BB83-E8073DF388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F6DBFDD2-DF65-4237-8C62-B75347E24CA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50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65D1-3692-46C0-B605-7A0990F476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6F91A-79E8-40EF-94EB-4E72CE8C20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CD17EB-4930-4356-A3D2-D2F79B894F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7C3C-41EB-4E93-BC83-53B0522E6D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BBBD-9DD3-4E97-81F9-A0DDBAC014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4B7057-6D43-4ECB-AD57-709F812A8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5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6D6E3-88CE-47E5-8D72-67231AB99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87E28-0EF1-4093-8228-B154E0A0B58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27C1E2-5CC4-4879-95D4-6B4CB6513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4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CFA3ADE-0184-4554-914F-F1F78B9F1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BB688EC-8EE7-44FA-9E7D-5774B25FD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7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18F19-B362-4EB4-B2C8-63E5EDE49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A0FE2-7105-4AD0-8A94-572D948D01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6DF0B0-0073-4085-9AE0-99C3263C4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576E1-BF38-468F-9002-3D97983D24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AD7C-C7E0-4B71-81E6-1070EE411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4DC57C-3CB5-474B-8FA4-8F0CCA446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6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2B7F4-39D2-4D3A-B80F-D9A4A256CB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67CF3-FE4F-43B9-A29E-DCC7FD76AE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07FDDA-4CF5-4C8C-93E6-6CFAE50E6B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E2A7CC2-AC80-4F0C-8355-D07DBD0C1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1E0A03-BF1D-44B8-90F4-357CF315E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CD1BD6-2C28-44CF-98FD-BF2FC9B953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C8B1A7-6E88-4F5A-85A4-AA8762B526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E952E-5EE4-42A3-933E-11DB31485C2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B309-92BB-4B4D-BCA7-1A18BFB8832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D719A8-AD24-48C0-A7CF-484921869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2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055BEF-FFEC-4DE2-801C-19EB2CAD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7198C4-4248-4D35-A64A-A25862ECE6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A421194-C45C-43E2-A3A9-E5B4F0873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8CD3439-4CE8-451E-AE13-F5C35C6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DE2B-8EFC-48AC-BC92-0632985AC4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50DD275-9600-41EA-8058-CD6F0BA802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8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E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6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CDC9BF5-DA30-4C71-97E2-0990CF70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C0290-99B6-4498-AD8C-776D9478C7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FA6E0F-718B-4642-BDA1-E5548608E9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431141D-CB93-49AF-BF17-3FD6416F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49684A-81D4-4650-8B7D-032D781328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85C057-76F0-4E58-B734-6BD24F94C6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4AFD13-7C20-4F16-BBA3-B5750636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7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B993A03-DAEE-4897-A1BF-5DCBF69C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A87C8F-129E-437A-9191-A4D07DFFE1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B697A3-53D1-420D-BAF4-DFD3BD2C85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B6214-E026-49A1-95F1-56EB84CB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3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E067E7-95BB-4361-999F-F07DEFA8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2DAFF-33CA-4729-AA25-5AE1E2790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A7915CE-39F0-44DB-994E-0C9DB032E9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FCDA80-9709-4282-8A81-E9002D2F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3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1FC7-42A7-8D35-0F97-7359A4764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EFBF49-0A40-7C91-FB4D-C18833774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52CE60-CC5A-C29C-5594-F8E0521E0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2"/>
          <p:cNvSpPr/>
          <p:nvPr/>
        </p:nvSpPr>
        <p:spPr>
          <a:xfrm>
            <a:off x="-1" y="-170121"/>
            <a:ext cx="12291349" cy="71663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54" rIns="22854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81735" y="1858736"/>
            <a:ext cx="5073060" cy="4395788"/>
          </a:xfrm>
          <a:prstGeom prst="rect">
            <a:avLst/>
          </a:prstGeom>
        </p:spPr>
        <p:txBody>
          <a:bodyPr/>
          <a:lstStyle>
            <a:lvl1pPr marL="342794" indent="-342794">
              <a:lnSpc>
                <a:spcPct val="100000"/>
              </a:lnSpc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5938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1877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67816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3753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Texte du titre"/>
          <p:cNvSpPr txBox="1">
            <a:spLocks noGrp="1"/>
          </p:cNvSpPr>
          <p:nvPr>
            <p:ph type="title"/>
          </p:nvPr>
        </p:nvSpPr>
        <p:spPr>
          <a:xfrm>
            <a:off x="914709" y="577397"/>
            <a:ext cx="10440086" cy="901700"/>
          </a:xfrm>
          <a:prstGeom prst="rect">
            <a:avLst/>
          </a:prstGeom>
        </p:spPr>
        <p:txBody>
          <a:bodyPr/>
          <a:lstStyle>
            <a:lvl1pPr>
              <a:defRPr sz="3299" b="1">
                <a:solidFill>
                  <a:srgbClr val="903F9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0033">
            <a:off x="4977771" y="-2643695"/>
            <a:ext cx="10429134" cy="456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113383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t>Veuillez modifier la transparence de l’image à 50 % pour assombrir légèrement l’apparence générale de l’image.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t>Jour 1 - Session 1 - CNC Sierra Leone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DOCUMENT SUBTITLE INFO ALLEZ ICI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Veuillez entrer les informations sur les sous-titres pour mieux décrire votre document.</a:t>
            </a:r>
          </a:p>
        </p:txBody>
      </p:sp>
    </p:spTree>
    <p:extLst>
      <p:ext uri="{BB962C8B-B14F-4D97-AF65-F5344CB8AC3E}">
        <p14:creationId xmlns:p14="http://schemas.microsoft.com/office/powerpoint/2010/main" val="11357835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25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629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13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10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CLIQUEZ POUR ÉDITER LE STYLE DE TITRE DU MAÎTRE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49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091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CLIQUEZ POUR ÉDITER LE STYLE DE TITRE DU MAÎTRE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7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310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17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00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CLIQUEZ POUR ÉDITER LE STYLE DE TITRE DU MAÎTRE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Cliquez pour modifier les styles de texte maître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2908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7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41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3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25568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1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5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Day 1 - Session 1 - NQF Sierra Leone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34565699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76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LA RUBRIQUE DE LA SECTION EST ICI</a:t>
            </a:r>
          </a:p>
        </p:txBody>
      </p:sp>
    </p:spTree>
    <p:extLst>
      <p:ext uri="{BB962C8B-B14F-4D97-AF65-F5344CB8AC3E}">
        <p14:creationId xmlns:p14="http://schemas.microsoft.com/office/powerpoint/2010/main" val="5935475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03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16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CLIQUEZ POUR ÉDITER LE STYLE DE TITRE DU MAÎTRE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18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89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CLIQUEZ POUR ÉDITER LE STYLE DE TITRE DU MAÎTRE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411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Jour 1 - Session 1 - CNC Sierra Leone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24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26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8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90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23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7667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64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6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2783F28-BD3D-4C94-920A-BAD12143D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0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4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6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7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9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9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0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8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23BAD52-1DF5-4E49-95A5-FAE5B3308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50E16E80-B9FF-48A0-83F1-8AF410B3FD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AF33F8ED-F1A6-4DE3-AFB7-D5D4EEBF45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8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6C09DEB5-7E96-4B6F-B09F-3F992A01E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14011D-513E-4E7E-8C89-AE9DE834EF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4E1272-82E9-4BB6-A858-AEEAA29880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AAD617F-18A8-4E15-A97F-1840BFDCFF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01EDC764-F17F-4370-8A56-530A885812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8EBB73EC-3223-4EDC-84EE-250B91480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6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3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3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3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291051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3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9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8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0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CDE"/>
              </a:gs>
              <a:gs pos="77000">
                <a:srgbClr val="005191"/>
              </a:gs>
              <a:gs pos="100000">
                <a:srgbClr val="27257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1807F68-BF1A-43FE-8415-095F68B97C8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44ACE24-9E11-4EAC-984A-54C5E5029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rgbClr val="009CDE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9BEC6A6-F3C1-4EAA-8FD7-E9ECA839F3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6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851E0-3455-4CE0-83C1-DEDB42C44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9DF30-A63F-4A07-8EDA-BFD2C0BBC6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B92208-C2D5-4859-8233-19A9861FC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1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073E1-4FB0-456D-AD25-A95886A1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1D474-9AF1-4DD4-96D5-20196A48BB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EE3500-F8C3-4732-BE73-EC185308E9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0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7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B064B-EA5D-45D0-8603-6531F06CE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0EE01C-DA10-4191-8DA8-8C8246F6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148BA-6A70-4B85-819D-E271DD17EC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52268F-8259-4816-A3A3-50C6304BC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8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314C3C4B-B6E3-4406-8D55-976FA6FA4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177C6D9B-493F-4FC7-8B32-C049384166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B7387DFF-A401-4B5F-96A5-D695770106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2ADFDC-2634-47B9-9DB8-50CA205E3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7F6951-5A8B-432B-9983-A2AF729850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238209-703C-454F-90C7-6463525BDB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5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10ADAD4-63D8-4878-A49A-2D1ECDE34C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43F5E017-E26A-483C-AD0B-B74E77E8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697C7FDE-B0AB-4680-8D5F-5F8EAE180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6BE373E0-8F65-4EBC-A039-9C2B492452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FEBD599F-8DF5-4F1B-9596-AF59F6B8B7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8B67242-99DB-4CFF-9896-CCF05B81D0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712E7258-EF60-4C39-A6E3-BDDD0B2CF2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D2E50465-B081-46E4-B2FA-FE8902EA9F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04B45-2F26-4E96-A90B-1B7158E636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BA56B82-196D-4133-AD70-94EA7D5CF5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B2E2F4DF-B045-4226-AD6B-92626C537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AC12F74-DB4E-45FC-96DA-5CF870569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4D54E8-1A7B-4A93-941B-942512070510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C9F34-ACEF-4185-9522-70E63EC7F5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96C3-6B01-4CA8-AB16-DD32CE9A33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A44E0C1-9784-4DCB-8D19-8D4113F64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2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50B025-EC13-49CF-8641-FFF7548975E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1FB87-3CDF-4C4A-9099-1C114D46C7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4884-E043-40C0-B57A-1E31E4DEB9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23E9B9-1F90-4EA9-B8E3-A54A58072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EADD35-2C62-4545-B46D-852D3C989D2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98D5-9D4E-4CFC-978A-A28671872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52606-F46A-4368-884C-9274168F3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D665747-D3D4-4359-B853-8961EDD12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8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2C3C58B-EDD3-41C1-A74F-D6BFCA05E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2F71A28-B489-4453-B8EC-8423B93209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1BFF1-35D7-486B-8332-FC341761A605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C1941-DB2A-4900-A7BF-96CA94317F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3CCE8-120D-4D9D-AB15-CF1D823143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08A9AC0-EB47-493D-B05C-6847ECC42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FE89-6558-4984-B899-6EB22F462F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29BB-A459-42E9-A0D2-B0A8ED996E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DF57D9B-ED59-465E-BAB9-3464014C1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6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59A93-29C6-416C-B319-909C57D650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21C1-F14E-48E9-95D5-B2B0D2EECA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4BF270-3BD1-4A43-982E-F5E790911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B1A008-4E8C-44F3-AE2C-AED226C94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5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F14D-59AF-4B74-BB81-D2BA18ABB9A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2770DC-13DA-4171-A288-8F9A42ED2B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6328365-17E1-4FCD-A9DA-613B1B05FA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AA42C0-6E76-4F65-A900-DF612EB51E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906-2185-4BE8-98E7-3A838EC758A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40BA94-0B9D-4B03-8F36-C45DB11EC7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lide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82674-025B-4FC1-969E-FF04CDDF0B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B361D-B79B-41C4-A71E-B8353CA836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5C7870-E725-40BE-85D9-184FD248A4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F9371C-2B65-4E3C-AE99-56C891184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5C343-7F52-4003-809E-C35250165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37D712B-D7CC-42C9-9CEF-896B6E0FE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9232D4B-7B7B-45E4-8E68-57F2725EC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F26FF-B82A-474D-B459-86AAF1DD4C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23D20F-82F0-4EAE-B3E9-F3757928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0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8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D3B8655-B9DD-4094-AF78-02CE3479D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9E6343-E86A-4AB1-BBEE-4553A9AFB9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EAB1D9B-6673-4F1D-80D1-B748DB2C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B0098-235F-4AE3-89AF-A12464333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188687B-FCF2-45EB-91E4-E7276C204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DC89EA-0518-42D3-A82F-82FDA3F9AB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783F2A-FA23-4227-9244-B045D6FF4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CA59ED-B5E9-40DE-ADD0-6235DDE4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BC14A78-230F-44F3-B8FC-F3281651D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8C0415-42E2-4DF0-88C8-0ABBFB820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CC2B9D6-C852-4FB7-8361-DC2EAC003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4AD6DB-5A5C-4400-85C5-DB9B054C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A6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2328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23282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 sz="500"/>
            </a:pPr>
            <a:r>
              <a:t>Page </a:t>
            </a:r>
            <a:fld id="{81D60167-4931-47E6-BA6A-407CBD079E47}" type="slidenum">
              <a:rPr sz="500" spc="-50" dirty="0"/>
              <a:t>‹#›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875483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1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BA4"/>
              </a:gs>
              <a:gs pos="100000">
                <a:srgbClr val="00A07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70CBF0-806E-45B7-BADD-EFB4A4FE88CA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5AA0BE-C45A-4485-A399-71EF9B1FD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985024-2883-485D-AC38-2AF29789C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1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38DBAB-87E2-4991-9EE1-590FA9CE3E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997193-A8F8-479F-A4B0-5B3245223F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1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9A8F-E484-4238-A919-FC79192D42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29EB16-A681-4523-A14D-BCB6C84C8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678FBE-6751-4290-80F3-D21B200DE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0CC18-898F-4CDF-9473-5C6E560BD3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5A2758-9E42-43D7-B3CA-127155123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8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7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924BDD57-F4F3-46F0-A8D3-8161CDC0D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D740BFA7-80E6-40AC-BD30-A7C46ED68D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1661B4B0-9467-4AEB-BA15-8305F497B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DB41D95-C1CF-485D-8CDE-F0D89F353F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800F8EC-BE09-4950-A8AE-605044E2E1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969BB8A-730F-44D0-B4DD-C7D4F7A088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3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A091DDA-12C4-4265-B737-02FD2B9845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CC30DDD-4C80-40C7-8F27-CA9D6D755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DB470C3-8A98-4505-AA89-1672E46D2D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53145DDB-EC14-4FBC-A321-71AECB876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3D0DC849-DD91-426B-97D8-F9FEB9A7E2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FC8A761A-F1E4-41AD-912E-18DEE5CE95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D8FDE8D-5E42-432D-84A4-4173C46F71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CF49F52A-280C-432E-BAA1-136F6F6546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9DCEAEB8-5731-4800-BBAA-5E84B0C54A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DEF6DA-C7C8-43CF-9699-709F07C15F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DB69E73D-B548-49EC-94E1-5CEB29E76F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FB3B02E7-F5C5-41A7-95A1-0F1BD2BB78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7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DDB21-E5E1-45EB-A4BF-4541FF5FA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99F7AEE-5144-44CC-BE5C-9263E78C5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7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D75726-7EDB-448B-BB07-EBD2AF4F9E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C9B65-898F-4374-8893-8F46771E78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1FD92D-C884-4530-B8C8-6A87982E6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9B7D5E-05AC-4E5B-994D-4893E4CF5C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FC11A-9190-4A3A-9D04-2DFB67F9E3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A80B230-9D0E-45AE-BD24-FD9029AB80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6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8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52DBA69-41AE-40D2-880E-313789EBB9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1BA27D5-CDA1-485C-9E51-3A22F4471B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2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7D173A-7CC1-48F9-8941-2FA46A13683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D0C2F-C836-4748-9FF4-EBB254A70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AF6FE1-E686-4613-B07C-F0E2051A0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5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5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4809E6-04A2-4F95-9B88-7CF9E85FA04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6EB2A-7D65-45BE-B02E-1455B68215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121FE4-946D-46B2-A7BA-1F9E3A446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63E55B-0F2D-46BD-A0B1-1109FD24E7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3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F7CB6C-A62F-443D-A8F1-084E0C28FB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E5015E-7254-496F-AFF2-13B5805626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C87B4C-36DA-41A7-A98D-84F6C485FF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813EF-288A-4400-8CC1-038DB30C15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01DDB4-19AA-412D-9B66-C66C41AC6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E8CDE-BC35-4FC1-983D-A989891E15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8DEA8E-1798-455E-9DF3-0D18B7D602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9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026E9-23A5-4B72-B399-97E51E6588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8A54D-756D-490E-B62D-E7FC2C29C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rgbClr val="00A070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2FCDB-C01D-4CF5-A393-158FECAD6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2D2BB3E-A4D1-4B99-BB84-F3328BFBD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1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349EADC-4BFD-43CD-96CC-9601CAFB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DA41F1-A566-4371-9F59-16C3540B44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893826-E1B4-43C9-91DD-F93505FC4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2A8A3-FC4B-4AE5-AA03-FAFF1F57A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5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E850DD5-DB9A-4AD1-B4A0-90EC87AB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7ECC7-6BAC-46C7-9E34-6C66754F0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AB6616-ABE7-4D28-925A-C0FD2047D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08C33-5185-4863-B0D7-D661F758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E3E8D64-8ED5-4880-A01D-9668302D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5B81D7-9E60-472A-945A-CF9302041B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305C09-A52A-46F5-8BE8-9A17C88D3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8641E9-1DE1-4361-8D5B-94ABA8284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6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AEC763-21E6-498C-ABAF-F0C8360DFD8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F74DF3-CC4F-460B-A114-DA40D23B1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3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796C5D-8239-4412-9C45-CF27916A6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6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EE0D70-A9A7-44EE-B807-B8C45D89A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DB2B2B-A1EB-4DA5-8C25-80E98DDD9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ags" Target="../tags/tag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tags" Target="../tags/tag76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tags" Target="../tags/tag100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tags" Target="../tags/tag12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tags" Target="../tags/tag14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tags" Target="../tags/tag1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</p:spTree>
    <p:custDataLst>
      <p:tags r:id="rId51"/>
    </p:custDataLst>
    <p:extLst>
      <p:ext uri="{BB962C8B-B14F-4D97-AF65-F5344CB8AC3E}">
        <p14:creationId xmlns:p14="http://schemas.microsoft.com/office/powerpoint/2010/main" val="139444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49" r:id="rId2"/>
    <p:sldLayoutId id="2147483679" r:id="rId3"/>
    <p:sldLayoutId id="2147483680" r:id="rId4"/>
    <p:sldLayoutId id="2147483681" r:id="rId5"/>
    <p:sldLayoutId id="2147483684" r:id="rId6"/>
    <p:sldLayoutId id="2147483799" r:id="rId7"/>
    <p:sldLayoutId id="2147483958" r:id="rId8"/>
    <p:sldLayoutId id="2147483798" r:id="rId9"/>
    <p:sldLayoutId id="2147483656" r:id="rId10"/>
    <p:sldLayoutId id="2147483696" r:id="rId11"/>
    <p:sldLayoutId id="2147483907" r:id="rId12"/>
    <p:sldLayoutId id="2147483950" r:id="rId13"/>
    <p:sldLayoutId id="2147483940" r:id="rId14"/>
    <p:sldLayoutId id="2147483650" r:id="rId15"/>
    <p:sldLayoutId id="2147483969" r:id="rId16"/>
    <p:sldLayoutId id="2147483968" r:id="rId17"/>
    <p:sldLayoutId id="2147483699" r:id="rId18"/>
    <p:sldLayoutId id="2147483700" r:id="rId19"/>
    <p:sldLayoutId id="2147483701" r:id="rId20"/>
    <p:sldLayoutId id="2147483702" r:id="rId21"/>
    <p:sldLayoutId id="2147483959" r:id="rId22"/>
    <p:sldLayoutId id="2147483703" r:id="rId23"/>
    <p:sldLayoutId id="2147483704" r:id="rId24"/>
    <p:sldLayoutId id="2147483705" r:id="rId25"/>
    <p:sldLayoutId id="2147483706" r:id="rId26"/>
    <p:sldLayoutId id="2147483937" r:id="rId27"/>
    <p:sldLayoutId id="2147483938" r:id="rId28"/>
    <p:sldLayoutId id="2147483939" r:id="rId29"/>
    <p:sldLayoutId id="2147483718" r:id="rId30"/>
    <p:sldLayoutId id="2147483949" r:id="rId31"/>
    <p:sldLayoutId id="2147483951" r:id="rId32"/>
    <p:sldLayoutId id="2147483708" r:id="rId33"/>
    <p:sldLayoutId id="2147483946" r:id="rId34"/>
    <p:sldLayoutId id="2147483709" r:id="rId35"/>
    <p:sldLayoutId id="2147483970" r:id="rId36"/>
    <p:sldLayoutId id="2147483971" r:id="rId37"/>
    <p:sldLayoutId id="2147483710" r:id="rId38"/>
    <p:sldLayoutId id="2147483711" r:id="rId39"/>
    <p:sldLayoutId id="2147483712" r:id="rId40"/>
    <p:sldLayoutId id="2147483713" r:id="rId41"/>
    <p:sldLayoutId id="2147483961" r:id="rId42"/>
    <p:sldLayoutId id="2147483714" r:id="rId43"/>
    <p:sldLayoutId id="2147483715" r:id="rId44"/>
    <p:sldLayoutId id="2147483716" r:id="rId45"/>
    <p:sldLayoutId id="2147483717" r:id="rId46"/>
    <p:sldLayoutId id="2147483934" r:id="rId47"/>
    <p:sldLayoutId id="2147483935" r:id="rId48"/>
    <p:sldLayoutId id="2147483936" r:id="rId4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A5C2E1-8E26-4E96-89F6-8C5B1CE3D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62D91-79CF-4EC1-B07D-9F51F8DA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569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906" r:id="rId2"/>
    <p:sldLayoutId id="2147483810" r:id="rId3"/>
    <p:sldLayoutId id="2147483952" r:id="rId4"/>
    <p:sldLayoutId id="2147483945" r:id="rId5"/>
    <p:sldLayoutId id="2147483811" r:id="rId6"/>
    <p:sldLayoutId id="2147483972" r:id="rId7"/>
    <p:sldLayoutId id="2147483973" r:id="rId8"/>
    <p:sldLayoutId id="2147483812" r:id="rId9"/>
    <p:sldLayoutId id="2147483813" r:id="rId10"/>
    <p:sldLayoutId id="2147483814" r:id="rId11"/>
    <p:sldLayoutId id="2147483815" r:id="rId12"/>
    <p:sldLayoutId id="2147483962" r:id="rId13"/>
    <p:sldLayoutId id="2147483816" r:id="rId14"/>
    <p:sldLayoutId id="2147483817" r:id="rId15"/>
    <p:sldLayoutId id="2147483818" r:id="rId16"/>
    <p:sldLayoutId id="2147483819" r:id="rId17"/>
    <p:sldLayoutId id="2147483823" r:id="rId18"/>
    <p:sldLayoutId id="2147483824" r:id="rId19"/>
    <p:sldLayoutId id="2147483825" r:id="rId20"/>
    <p:sldLayoutId id="2147483928" r:id="rId21"/>
    <p:sldLayoutId id="2147483929" r:id="rId22"/>
    <p:sldLayoutId id="2147483930" r:id="rId23"/>
    <p:sldLayoutId id="2147484000" r:id="rId24"/>
    <p:sldLayoutId id="2147484020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9CD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9CD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B7C83-2F78-4D7E-9DFB-BE6CFECE0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F6965A4-B1A3-4842-B6BA-A9EBBD5B0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39790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905" r:id="rId2"/>
    <p:sldLayoutId id="2147483828" r:id="rId3"/>
    <p:sldLayoutId id="2147483953" r:id="rId4"/>
    <p:sldLayoutId id="2147483944" r:id="rId5"/>
    <p:sldLayoutId id="2147483829" r:id="rId6"/>
    <p:sldLayoutId id="2147483974" r:id="rId7"/>
    <p:sldLayoutId id="2147483975" r:id="rId8"/>
    <p:sldLayoutId id="2147483830" r:id="rId9"/>
    <p:sldLayoutId id="2147483831" r:id="rId10"/>
    <p:sldLayoutId id="2147483832" r:id="rId11"/>
    <p:sldLayoutId id="2147483833" r:id="rId12"/>
    <p:sldLayoutId id="214748396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925" r:id="rId21"/>
    <p:sldLayoutId id="2147483926" r:id="rId22"/>
    <p:sldLayoutId id="2147483927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79CDF1-D64B-4B9C-8A9D-E84F074A8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72C88E-A348-42FA-8622-955DFE86B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173608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904" r:id="rId2"/>
    <p:sldLayoutId id="2147483843" r:id="rId3"/>
    <p:sldLayoutId id="2147483954" r:id="rId4"/>
    <p:sldLayoutId id="2147483943" r:id="rId5"/>
    <p:sldLayoutId id="2147483844" r:id="rId6"/>
    <p:sldLayoutId id="2147483976" r:id="rId7"/>
    <p:sldLayoutId id="2147483977" r:id="rId8"/>
    <p:sldLayoutId id="2147483845" r:id="rId9"/>
    <p:sldLayoutId id="2147483846" r:id="rId10"/>
    <p:sldLayoutId id="2147483847" r:id="rId11"/>
    <p:sldLayoutId id="2147483848" r:id="rId12"/>
    <p:sldLayoutId id="2147483964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922" r:id="rId21"/>
    <p:sldLayoutId id="2147483923" r:id="rId22"/>
    <p:sldLayoutId id="2147483924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CBD3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58" r:id="rId2"/>
    <p:sldLayoutId id="2147483903" r:id="rId3"/>
    <p:sldLayoutId id="2147483955" r:id="rId4"/>
    <p:sldLayoutId id="2147483942" r:id="rId5"/>
    <p:sldLayoutId id="2147483859" r:id="rId6"/>
    <p:sldLayoutId id="2147483978" r:id="rId7"/>
    <p:sldLayoutId id="2147483979" r:id="rId8"/>
    <p:sldLayoutId id="2147483860" r:id="rId9"/>
    <p:sldLayoutId id="2147483861" r:id="rId10"/>
    <p:sldLayoutId id="2147483862" r:id="rId11"/>
    <p:sldLayoutId id="2147483863" r:id="rId12"/>
    <p:sldLayoutId id="2147483965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919" r:id="rId21"/>
    <p:sldLayoutId id="2147483920" r:id="rId22"/>
    <p:sldLayoutId id="2147483921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F0B6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0B6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FB09A-C8A0-42D7-ACDD-AF6CDCD3A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BEF11C8-BE90-4584-BC6F-67004BD83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>
                <a:solidFill>
                  <a:srgbClr val="1D1C1D"/>
                </a:solidFill>
              </a:defRPr>
            </a:pPr>
            <a:r>
              <a:t>Pour modifier le texte du pied de page, allez dans Insertion &gt; En-tête &amp; Pied de page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9353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902" r:id="rId2"/>
    <p:sldLayoutId id="2147483873" r:id="rId3"/>
    <p:sldLayoutId id="2147483956" r:id="rId4"/>
    <p:sldLayoutId id="2147483941" r:id="rId5"/>
    <p:sldLayoutId id="2147483874" r:id="rId6"/>
    <p:sldLayoutId id="2147483980" r:id="rId7"/>
    <p:sldLayoutId id="2147483981" r:id="rId8"/>
    <p:sldLayoutId id="2147483875" r:id="rId9"/>
    <p:sldLayoutId id="2147483876" r:id="rId10"/>
    <p:sldLayoutId id="2147483877" r:id="rId11"/>
    <p:sldLayoutId id="2147483878" r:id="rId12"/>
    <p:sldLayoutId id="2147483966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916" r:id="rId21"/>
    <p:sldLayoutId id="2147483917" r:id="rId22"/>
    <p:sldLayoutId id="2147483918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A38A7C-1FF6-4518-9946-2AE5FDDFA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1F8B06B-8A30-4BBE-A4E4-B97790BB7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Pour modifier le texte du pied de page, allez dans Insertion &gt; En-tête &amp; Pied de page</a:t>
            </a: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418870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88" r:id="rId2"/>
    <p:sldLayoutId id="2147483901" r:id="rId3"/>
    <p:sldLayoutId id="2147483957" r:id="rId4"/>
    <p:sldLayoutId id="2147483914" r:id="rId5"/>
    <p:sldLayoutId id="2147483889" r:id="rId6"/>
    <p:sldLayoutId id="2147483982" r:id="rId7"/>
    <p:sldLayoutId id="2147483983" r:id="rId8"/>
    <p:sldLayoutId id="2147483890" r:id="rId9"/>
    <p:sldLayoutId id="2147483891" r:id="rId10"/>
    <p:sldLayoutId id="2147483892" r:id="rId11"/>
    <p:sldLayoutId id="2147483893" r:id="rId12"/>
    <p:sldLayoutId id="2147483967" r:id="rId13"/>
    <p:sldLayoutId id="2147483894" r:id="rId14"/>
    <p:sldLayoutId id="2147483895" r:id="rId15"/>
    <p:sldLayoutId id="2147483896" r:id="rId16"/>
    <p:sldLayoutId id="2147483897" r:id="rId17"/>
    <p:sldLayoutId id="2147483909" r:id="rId18"/>
    <p:sldLayoutId id="2147483899" r:id="rId19"/>
    <p:sldLayoutId id="2147483900" r:id="rId20"/>
    <p:sldLayoutId id="2147483910" r:id="rId21"/>
    <p:sldLayoutId id="2147483911" r:id="rId22"/>
    <p:sldLayoutId id="2147483915" r:id="rId23"/>
    <p:sldLayoutId id="2147483991" r:id="rId24"/>
    <p:sldLayoutId id="2147483999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Jour 1 - Session 1 - CNC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Cliquez pour modifier le style de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Cliquez pour modifier les styles de texte maître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Jour 1 - Session 1 - CNC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Page </a:t>
            </a:r>
            <a:fld id="{1DB91ECB-95EC-5E4C-AFA5-7A4F8C24E43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3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hyperlink" Target="https://acqf.africa/acqf-network/acqf-sustainability-main-goal" TargetMode="External"/><Relationship Id="rId1" Type="http://schemas.openxmlformats.org/officeDocument/2006/relationships/slideLayout" Target="../slideLayouts/slideLayout2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2.xml"/><Relationship Id="rId5" Type="http://schemas.openxmlformats.org/officeDocument/2006/relationships/hyperlink" Target="https://acqf.africa/resources/policy-guidelines/acqf-policy-document-upon-validation-by-au-member-states-en-fr-pt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5FF99-9313-CB94-936A-88116A93580C}"/>
              </a:ext>
            </a:extLst>
          </p:cNvPr>
          <p:cNvSpPr txBox="1"/>
          <p:nvPr/>
        </p:nvSpPr>
        <p:spPr>
          <a:xfrm>
            <a:off x="-119743" y="970658"/>
            <a:ext cx="6318832" cy="308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050" b="1" i="0" u="none" strike="noStrike" kern="1200" cap="none" normalizeH="0" baseline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2400" b="1" i="0" u="none" strike="noStrike" kern="1200" cap="none" normalizeH="0" baseline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ln>
                  <a:noFill/>
                </a:ln>
                <a:solidFill>
                  <a:srgbClr val="00A6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dirty="0" err="1"/>
              <a:t>Appui</a:t>
            </a:r>
            <a:r>
              <a:rPr dirty="0"/>
              <a:t> au Cadre continental </a:t>
            </a:r>
            <a:r>
              <a:rPr dirty="0" err="1"/>
              <a:t>africain</a:t>
            </a:r>
            <a:r>
              <a:rPr dirty="0"/>
              <a:t> des certifications (ACQF-II)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A643"/>
                </a:solidFill>
                <a:latin typeface="Calibri" panose="020F0502020204030204"/>
              </a:defRPr>
            </a:pPr>
            <a:r>
              <a:rPr dirty="0"/>
              <a:t>Mise à jour du </a:t>
            </a:r>
            <a:r>
              <a:rPr dirty="0" err="1"/>
              <a:t>projet</a:t>
            </a: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AD66C6E-FD8B-7479-32C5-CF94170847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11642" y="224445"/>
            <a:ext cx="139013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5F185-0B21-49D1-3836-56A2F459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7" y="86344"/>
            <a:ext cx="6208495" cy="1078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17FD40-CC76-C093-56CE-5F8F9253C89E}"/>
              </a:ext>
            </a:extLst>
          </p:cNvPr>
          <p:cNvSpPr txBox="1"/>
          <p:nvPr/>
        </p:nvSpPr>
        <p:spPr>
          <a:xfrm>
            <a:off x="582985" y="5892543"/>
            <a:ext cx="12257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/>
          </a:p>
          <a:p>
            <a:pPr>
              <a:defRPr sz="2400">
                <a:solidFill>
                  <a:schemeClr val="bg1"/>
                </a:solidFill>
              </a:defRPr>
            </a:pPr>
            <a:r>
              <a:t>30 septembre 2025							https://acqf.africa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5D60A-B71F-5DAA-984E-8830DBCBDE0F}"/>
              </a:ext>
            </a:extLst>
          </p:cNvPr>
          <p:cNvSpPr txBox="1"/>
          <p:nvPr/>
        </p:nvSpPr>
        <p:spPr>
          <a:xfrm>
            <a:off x="474128" y="4990108"/>
            <a:ext cx="12257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/>
          </a:p>
          <a:p>
            <a:pPr>
              <a:defRPr sz="2400">
                <a:solidFill>
                  <a:schemeClr val="bg1"/>
                </a:solidFill>
              </a:defRPr>
            </a:pPr>
            <a:r>
              <a:rPr dirty="0" err="1"/>
              <a:t>Présentat</a:t>
            </a:r>
            <a:r>
              <a:rPr lang="en-GB" dirty="0"/>
              <a:t>rice</a:t>
            </a:r>
            <a:r>
              <a:rPr dirty="0"/>
              <a:t>: Maria Rosenstock, </a:t>
            </a:r>
          </a:p>
          <a:p>
            <a:pPr>
              <a:defRPr sz="2400">
                <a:solidFill>
                  <a:schemeClr val="bg1"/>
                </a:solidFill>
              </a:defRPr>
            </a:pPr>
            <a:r>
              <a:rPr lang="en-GB" dirty="0"/>
              <a:t>ETF</a:t>
            </a:r>
            <a:endParaRPr dirty="0"/>
          </a:p>
        </p:txBody>
      </p:sp>
      <p:pic>
        <p:nvPicPr>
          <p:cNvPr id="3" name="Picture 2" descr="A group of people posing for a photo  Description automatically generated">
            <a:extLst>
              <a:ext uri="{FF2B5EF4-FFF2-40B4-BE49-F238E27FC236}">
                <a16:creationId xmlns:a16="http://schemas.microsoft.com/office/drawing/2014/main" id="{5FB02075-B396-FC1E-5CFB-DFC12653E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6219"/>
            <a:ext cx="6096000" cy="39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72275"/>
            <a:ext cx="12192000" cy="85725"/>
          </a:xfrm>
          <a:custGeom>
            <a:avLst/>
            <a:gdLst/>
            <a:ahLst/>
            <a:cxnLst/>
            <a:rect l="l" t="t" r="r" b="b"/>
            <a:pathLst>
              <a:path w="12192000" h="85725">
                <a:moveTo>
                  <a:pt x="12192000" y="0"/>
                </a:moveTo>
                <a:lnTo>
                  <a:pt x="0" y="0"/>
                </a:lnTo>
                <a:lnTo>
                  <a:pt x="0" y="85725"/>
                </a:lnTo>
                <a:lnTo>
                  <a:pt x="12192000" y="857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643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2900" y="181686"/>
            <a:ext cx="1065530" cy="360680"/>
            <a:chOff x="362900" y="181686"/>
            <a:chExt cx="1065530" cy="360680"/>
          </a:xfrm>
        </p:grpSpPr>
        <p:sp>
          <p:nvSpPr>
            <p:cNvPr id="4" name="object 4"/>
            <p:cNvSpPr/>
            <p:nvPr/>
          </p:nvSpPr>
          <p:spPr>
            <a:xfrm>
              <a:off x="1239583" y="290169"/>
              <a:ext cx="180975" cy="169545"/>
            </a:xfrm>
            <a:custGeom>
              <a:avLst/>
              <a:gdLst/>
              <a:ahLst/>
              <a:cxnLst/>
              <a:rect l="l" t="t" r="r" b="b"/>
              <a:pathLst>
                <a:path w="180975" h="169545">
                  <a:moveTo>
                    <a:pt x="180644" y="0"/>
                  </a:moveTo>
                  <a:lnTo>
                    <a:pt x="0" y="0"/>
                  </a:lnTo>
                  <a:lnTo>
                    <a:pt x="0" y="55892"/>
                  </a:lnTo>
                  <a:lnTo>
                    <a:pt x="0" y="168935"/>
                  </a:lnTo>
                  <a:lnTo>
                    <a:pt x="69430" y="168935"/>
                  </a:lnTo>
                  <a:lnTo>
                    <a:pt x="69430" y="55892"/>
                  </a:lnTo>
                  <a:lnTo>
                    <a:pt x="180644" y="55892"/>
                  </a:lnTo>
                  <a:lnTo>
                    <a:pt x="180644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900" y="181686"/>
              <a:ext cx="834840" cy="3605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39583" y="184746"/>
              <a:ext cx="188595" cy="106045"/>
            </a:xfrm>
            <a:custGeom>
              <a:avLst/>
              <a:gdLst/>
              <a:ahLst/>
              <a:cxnLst/>
              <a:rect l="l" t="t" r="r" b="b"/>
              <a:pathLst>
                <a:path w="188594" h="106045">
                  <a:moveTo>
                    <a:pt x="188315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05422"/>
                  </a:lnTo>
                  <a:lnTo>
                    <a:pt x="69430" y="105422"/>
                  </a:lnTo>
                  <a:lnTo>
                    <a:pt x="69430" y="55880"/>
                  </a:lnTo>
                  <a:lnTo>
                    <a:pt x="188315" y="55880"/>
                  </a:lnTo>
                  <a:lnTo>
                    <a:pt x="188315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9544" y="546919"/>
            <a:ext cx="10944225" cy="442365"/>
          </a:xfrm>
          <a:prstGeom prst="rect">
            <a:avLst/>
          </a:prstGeom>
        </p:spPr>
        <p:txBody>
          <a:bodyPr vert="horz" wrap="square" lIns="0" tIns="57785" rIns="0" bIns="0">
            <a:spAutoFit/>
          </a:bodyPr>
          <a:lstStyle/>
          <a:p>
            <a:pPr marL="1223010" marR="5080">
              <a:lnSpc>
                <a:spcPts val="2930"/>
              </a:lnSpc>
              <a:spcBef>
                <a:spcPts val="455"/>
              </a:spcBef>
              <a:defRPr sz="3600"/>
            </a:pPr>
            <a:r>
              <a:t>Soutien technique aux CNC en 2025</a:t>
            </a:r>
            <a:endParaRPr sz="36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1833" y="5077999"/>
            <a:ext cx="2424176" cy="1462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8846" y="1282846"/>
            <a:ext cx="2424176" cy="14620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92922" y="1414757"/>
            <a:ext cx="2062433" cy="1097480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12700" marR="5080" indent="-3175" algn="ctr">
              <a:lnSpc>
                <a:spcPct val="92300"/>
              </a:lnSpc>
              <a:spcBef>
                <a:spcPts val="310"/>
              </a:spcBef>
              <a:defRPr b="1">
                <a:solidFill>
                  <a:schemeClr val="bg1"/>
                </a:solidFill>
                <a:latin typeface="Calibri"/>
                <a:cs typeface="Calibri"/>
              </a:defRPr>
            </a:pPr>
            <a:r>
              <a:t>Botswana: </a:t>
            </a:r>
            <a:endParaRPr b="1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indent="-3175" algn="ctr">
              <a:lnSpc>
                <a:spcPct val="92300"/>
              </a:lnSpc>
              <a:spcBef>
                <a:spcPts val="310"/>
              </a:spcBef>
              <a:defRPr>
                <a:solidFill>
                  <a:schemeClr val="bg1"/>
                </a:solidFill>
                <a:latin typeface="Calibri"/>
                <a:cs typeface="Calibri"/>
              </a:defRPr>
            </a:pPr>
            <a:r>
              <a:t>révision de 9 politiques (RPL, référencement, évaluation...)</a:t>
            </a:r>
            <a:endParaRPr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48090" y="1422143"/>
            <a:ext cx="2262702" cy="1172372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12700" marR="50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République démocratique du Congo: développement du CNC et de l’autorité des certifications 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3424" y="1273321"/>
            <a:ext cx="2414651" cy="14620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571315" y="1330971"/>
            <a:ext cx="2326194" cy="1205395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dirty="0"/>
              <a:t>Eswatini:</a:t>
            </a:r>
          </a:p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1400" dirty="0" err="1"/>
              <a:t>Élaboration</a:t>
            </a:r>
            <a:r>
              <a:rPr sz="1400" dirty="0"/>
              <a:t> </a:t>
            </a:r>
            <a:r>
              <a:rPr sz="1400" dirty="0" err="1"/>
              <a:t>d’une</a:t>
            </a:r>
            <a:r>
              <a:rPr sz="1400" dirty="0"/>
              <a:t> politique </a:t>
            </a:r>
            <a:r>
              <a:rPr sz="1400" dirty="0" err="1"/>
              <a:t>en</a:t>
            </a:r>
            <a:r>
              <a:rPr sz="1400" dirty="0"/>
              <a:t> matière de RPL, proposition de </a:t>
            </a:r>
            <a:r>
              <a:rPr sz="1400" dirty="0" err="1"/>
              <a:t>projet</a:t>
            </a:r>
            <a:r>
              <a:rPr sz="1400" dirty="0"/>
              <a:t> </a:t>
            </a:r>
            <a:r>
              <a:rPr sz="1400" dirty="0" err="1"/>
              <a:t>pilote</a:t>
            </a:r>
            <a:r>
              <a:rPr sz="1400" dirty="0"/>
              <a:t> de RPL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050" y="3145005"/>
            <a:ext cx="2424176" cy="14715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523578" y="3314192"/>
            <a:ext cx="2414712" cy="1195840"/>
          </a:xfrm>
          <a:prstGeom prst="rect">
            <a:avLst/>
          </a:prstGeom>
        </p:spPr>
        <p:txBody>
          <a:bodyPr vert="horz" wrap="square" lIns="0" tIns="15875" rIns="0" bIns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Guinée-Bissau: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Mise en service du bureau du CNC, manuels, procédures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448090" y="3441012"/>
            <a:ext cx="2145030" cy="889218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Mozambique: suivi et évaluation du CNC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20808" y="3530028"/>
            <a:ext cx="1983105" cy="897255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/>
              <a:t>Sept 2024 Luanda: 2</a:t>
            </a:r>
            <a:r>
              <a:rPr sz="2025" baseline="24691"/>
              <a:t>e Forum Autorités </a:t>
            </a:r>
            <a:r>
              <a:rPr sz="2000"/>
              <a:t>du CNC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85597" y="5077999"/>
            <a:ext cx="2424176" cy="1471549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535352" y="5204337"/>
            <a:ext cx="2124666" cy="1279838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95885" marR="5080" indent="-83820" algn="ctr">
              <a:lnSpc>
                <a:spcPts val="2180"/>
              </a:lnSpc>
              <a:spcBef>
                <a:spcPts val="38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Seychelles:  </a:t>
            </a: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Politique en matière de microcertifications</a:t>
            </a:r>
            <a:endParaRPr>
              <a:solidFill>
                <a:srgbClr val="FFFFFF"/>
              </a:solidFill>
              <a:latin typeface="Calibri"/>
              <a:cs typeface="Calibri"/>
            </a:endParaRP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</a:pPr>
            <a:endParaRPr sz="2000">
              <a:latin typeface="Calibri"/>
              <a:cs typeface="Calibri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B0577689-6F81-468F-414F-90E6D9B671C4}"/>
              </a:ext>
            </a:extLst>
          </p:cNvPr>
          <p:cNvSpPr txBox="1"/>
          <p:nvPr/>
        </p:nvSpPr>
        <p:spPr>
          <a:xfrm>
            <a:off x="6702030" y="5291605"/>
            <a:ext cx="2145030" cy="842667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Zambie: </a:t>
            </a: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Examen du CNC, consultations</a:t>
            </a:r>
            <a:endParaRPr>
              <a:latin typeface="Calibri"/>
              <a:cs typeface="Calibri"/>
            </a:endParaRPr>
          </a:p>
        </p:txBody>
      </p:sp>
      <p:pic>
        <p:nvPicPr>
          <p:cNvPr id="58" name="object 18">
            <a:extLst>
              <a:ext uri="{FF2B5EF4-FFF2-40B4-BE49-F238E27FC236}">
                <a16:creationId xmlns:a16="http://schemas.microsoft.com/office/drawing/2014/main" id="{9EC9585C-AB27-ECF4-22E1-3C282729C0C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2324" y="3166142"/>
            <a:ext cx="2424176" cy="1462024"/>
          </a:xfrm>
          <a:prstGeom prst="rect">
            <a:avLst/>
          </a:prstGeom>
        </p:spPr>
      </p:pic>
      <p:sp>
        <p:nvSpPr>
          <p:cNvPr id="59" name="object 35">
            <a:extLst>
              <a:ext uri="{FF2B5EF4-FFF2-40B4-BE49-F238E27FC236}">
                <a16:creationId xmlns:a16="http://schemas.microsoft.com/office/drawing/2014/main" id="{D51967E0-6CE5-CD91-AEFC-2BF150A40B20}"/>
              </a:ext>
            </a:extLst>
          </p:cNvPr>
          <p:cNvSpPr txBox="1"/>
          <p:nvPr/>
        </p:nvSpPr>
        <p:spPr>
          <a:xfrm>
            <a:off x="9397555" y="3372455"/>
            <a:ext cx="2145030" cy="1210844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Sénégal : </a:t>
            </a:r>
            <a:endParaRPr sz="2000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Concept du CNC, consultations des parties prenantes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0BFFDAD5-2F02-FA0C-7CF7-F08712BEB132}"/>
              </a:ext>
            </a:extLst>
          </p:cNvPr>
          <p:cNvSpPr txBox="1"/>
          <p:nvPr/>
        </p:nvSpPr>
        <p:spPr>
          <a:xfrm>
            <a:off x="6543424" y="3386854"/>
            <a:ext cx="2145030" cy="842667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Somalie: </a:t>
            </a:r>
            <a:endParaRPr b="1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politiques relatives au CNC, au CATS et à la RPL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AE7290-644A-5AA6-39D0-52B67AC4DA12}"/>
              </a:ext>
            </a:extLst>
          </p:cNvPr>
          <p:cNvSpPr/>
          <p:nvPr/>
        </p:nvSpPr>
        <p:spPr>
          <a:xfrm>
            <a:off x="9397555" y="1612046"/>
            <a:ext cx="2316214" cy="43922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dirty="0" err="1"/>
              <a:t>Soutien</a:t>
            </a:r>
            <a:r>
              <a:rPr dirty="0"/>
              <a:t> aux </a:t>
            </a:r>
            <a:r>
              <a:rPr dirty="0" err="1"/>
              <a:t>communautés</a:t>
            </a:r>
            <a:r>
              <a:rPr dirty="0"/>
              <a:t> </a:t>
            </a:r>
            <a:r>
              <a:rPr dirty="0" err="1"/>
              <a:t>régionales</a:t>
            </a:r>
            <a:r>
              <a:rPr dirty="0"/>
              <a:t>  </a:t>
            </a:r>
          </a:p>
          <a:p>
            <a:endParaRPr b="1" u="sng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dirty="0"/>
              <a:t>SADC </a:t>
            </a:r>
            <a:r>
              <a:rPr b="1" u="sng" dirty="0"/>
              <a:t>QF: </a:t>
            </a:r>
            <a:r>
              <a:rPr b="1" u="sng" dirty="0" err="1"/>
              <a:t>Lignes</a:t>
            </a:r>
            <a:r>
              <a:rPr b="1" u="sng" dirty="0"/>
              <a:t> directrices </a:t>
            </a:r>
            <a:r>
              <a:rPr dirty="0"/>
              <a:t>CATS et RPL</a:t>
            </a:r>
          </a:p>
          <a:p>
            <a:pPr algn="ctr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b="1" u="sng" dirty="0"/>
              <a:t>CAE :</a:t>
            </a:r>
            <a:r>
              <a:rPr b="1" dirty="0"/>
              <a:t> Cadre </a:t>
            </a:r>
            <a:r>
              <a:rPr dirty="0" err="1"/>
              <a:t>régional</a:t>
            </a:r>
            <a:r>
              <a:rPr dirty="0"/>
              <a:t> de </a:t>
            </a:r>
            <a:r>
              <a:rPr dirty="0" err="1"/>
              <a:t>l'EFTP</a:t>
            </a:r>
            <a:endParaRPr dirty="0"/>
          </a:p>
          <a:p>
            <a:pPr algn="ctr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b="1" u="sng" dirty="0"/>
              <a:t>UEMOA : </a:t>
            </a:r>
            <a:r>
              <a:rPr b="1" u="sng" dirty="0" err="1"/>
              <a:t>renforcement</a:t>
            </a:r>
            <a:r>
              <a:rPr b="1" u="sng" dirty="0"/>
              <a:t> </a:t>
            </a:r>
            <a:r>
              <a:rPr dirty="0"/>
              <a:t>des </a:t>
            </a:r>
            <a:r>
              <a:rPr dirty="0" err="1"/>
              <a:t>capacités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ce</a:t>
            </a:r>
            <a:r>
              <a:rPr dirty="0"/>
              <a:t> qui </a:t>
            </a:r>
            <a:r>
              <a:rPr dirty="0" err="1"/>
              <a:t>concerne</a:t>
            </a:r>
            <a:r>
              <a:rPr dirty="0"/>
              <a:t> les CNC</a:t>
            </a:r>
            <a:endParaRPr u="sng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object 42">
            <a:extLst>
              <a:ext uri="{FF2B5EF4-FFF2-40B4-BE49-F238E27FC236}">
                <a16:creationId xmlns:a16="http://schemas.microsoft.com/office/drawing/2014/main" id="{13F9E564-A8CD-990C-72AA-365607D0293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8074" y="3115934"/>
            <a:ext cx="2424176" cy="1471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648F0-A8F8-DD89-6E08-456A2AA1946B}"/>
              </a:ext>
            </a:extLst>
          </p:cNvPr>
          <p:cNvSpPr txBox="1"/>
          <p:nvPr/>
        </p:nvSpPr>
        <p:spPr>
          <a:xfrm>
            <a:off x="688087" y="3267494"/>
            <a:ext cx="2157882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Cameroun: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projet pilote de RPL, documents opérationnels</a:t>
            </a:r>
          </a:p>
        </p:txBody>
      </p:sp>
      <p:pic>
        <p:nvPicPr>
          <p:cNvPr id="13" name="object 18">
            <a:extLst>
              <a:ext uri="{FF2B5EF4-FFF2-40B4-BE49-F238E27FC236}">
                <a16:creationId xmlns:a16="http://schemas.microsoft.com/office/drawing/2014/main" id="{C80A0904-E9A0-0E27-69B3-F902147FB36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074" y="5008908"/>
            <a:ext cx="2424176" cy="1462024"/>
          </a:xfrm>
          <a:prstGeom prst="rect">
            <a:avLst/>
          </a:prstGeom>
        </p:spPr>
      </p:pic>
      <p:pic>
        <p:nvPicPr>
          <p:cNvPr id="18" name="object 22">
            <a:extLst>
              <a:ext uri="{FF2B5EF4-FFF2-40B4-BE49-F238E27FC236}">
                <a16:creationId xmlns:a16="http://schemas.microsoft.com/office/drawing/2014/main" id="{66BFDB72-E9FC-ABB7-85D9-C9D06EAA64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087" y="1232485"/>
            <a:ext cx="2414651" cy="1462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29EEA-2E01-CC53-D354-B9B9A4EE873F}"/>
              </a:ext>
            </a:extLst>
          </p:cNvPr>
          <p:cNvSpPr txBox="1"/>
          <p:nvPr/>
        </p:nvSpPr>
        <p:spPr>
          <a:xfrm>
            <a:off x="711221" y="5197696"/>
            <a:ext cx="2157882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Nouvelles demandes de collaboration: Maurice, Zimbabwe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904CB-4C3A-5A33-43FA-EE1972FDDF87}"/>
              </a:ext>
            </a:extLst>
          </p:cNvPr>
          <p:cNvSpPr txBox="1"/>
          <p:nvPr/>
        </p:nvSpPr>
        <p:spPr>
          <a:xfrm>
            <a:off x="772016" y="1500600"/>
            <a:ext cx="2157882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Malawi: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Examen du document relatif au CNC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5938963-AE01-D094-A050-377E4E0A6F7B}"/>
              </a:ext>
            </a:extLst>
          </p:cNvPr>
          <p:cNvSpPr/>
          <p:nvPr/>
        </p:nvSpPr>
        <p:spPr>
          <a:xfrm>
            <a:off x="8124144" y="1520293"/>
            <a:ext cx="4027714" cy="38174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1200" cap="none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11</a:t>
            </a:fld>
            <a:endParaRPr kumimoji="0" sz="9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8093" y="684616"/>
            <a:ext cx="11051569" cy="1079500"/>
          </a:xfrm>
        </p:spPr>
        <p:txBody>
          <a:bodyPr>
            <a:normAutofit fontScale="90000"/>
          </a:bodyPr>
          <a:lstStyle/>
          <a:p>
            <a:r>
              <a:t>Référencement – connecter et créer de la confiance</a:t>
            </a:r>
            <a:br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C9FB1-9F76-A2D1-4E96-A63D3713F16D}"/>
              </a:ext>
            </a:extLst>
          </p:cNvPr>
          <p:cNvSpPr txBox="1"/>
          <p:nvPr/>
        </p:nvSpPr>
        <p:spPr>
          <a:xfrm>
            <a:off x="8732520" y="2032260"/>
            <a:ext cx="36902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Référencement du CCQA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critères 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Descripteurs de niveau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Résultats d'apprentissage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Transparence en ce qui concerne les qualifications d’inclusion dans le CNC et </a:t>
            </a:r>
            <a:r>
              <a:rPr u="sng"/>
              <a:t>le registre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t>Assurance de la qualité</a:t>
            </a:r>
            <a:endParaRPr kumimoji="0" sz="20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4C9CFD2-52C1-9435-F208-154F1C4BC571}"/>
              </a:ext>
            </a:extLst>
          </p:cNvPr>
          <p:cNvSpPr txBox="1">
            <a:spLocks/>
          </p:cNvSpPr>
          <p:nvPr/>
        </p:nvSpPr>
        <p:spPr>
          <a:xfrm>
            <a:off x="359999" y="1204353"/>
            <a:ext cx="6251540" cy="272513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sz="2200" b="0" i="0" u="none" strike="noStrike" kern="1200" cap="none" normalizeH="0" baseline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 sz="2000">
                <a:ln>
                  <a:noFill/>
                </a:ln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dirty="0" err="1">
                <a:solidFill>
                  <a:srgbClr val="24282A"/>
                </a:solidFill>
              </a:rPr>
              <a:t>Présentation</a:t>
            </a:r>
            <a:r>
              <a:rPr dirty="0">
                <a:solidFill>
                  <a:srgbClr val="24282A"/>
                </a:solidFill>
              </a:rPr>
              <a:t> et publication d'un</a:t>
            </a:r>
            <a:r>
              <a:rPr lang="en-GB" dirty="0">
                <a:solidFill>
                  <a:srgbClr val="24282A"/>
                </a:solidFill>
              </a:rPr>
              <a:t> </a:t>
            </a:r>
            <a:r>
              <a:rPr b="1" u="sng" dirty="0">
                <a:solidFill>
                  <a:srgbClr val="202A44"/>
                </a:solidFill>
              </a:rPr>
              <a:t>rapport de</a:t>
            </a:r>
            <a:r>
              <a:rPr b="1" dirty="0">
                <a:solidFill>
                  <a:srgbClr val="24282A"/>
                </a:solidFill>
              </a:rPr>
              <a:t> </a:t>
            </a:r>
            <a:r>
              <a:rPr b="1" u="sng" dirty="0" err="1">
                <a:solidFill>
                  <a:srgbClr val="202A44"/>
                </a:solidFill>
              </a:rPr>
              <a:t>référencement</a:t>
            </a:r>
            <a:r>
              <a:rPr b="1" u="sng" dirty="0">
                <a:solidFill>
                  <a:srgbClr val="202A44"/>
                </a:solidFill>
              </a:rPr>
              <a:t> </a:t>
            </a:r>
            <a:r>
              <a:rPr b="1" u="sng" dirty="0" err="1">
                <a:solidFill>
                  <a:srgbClr val="202A44"/>
                </a:solidFill>
              </a:rPr>
              <a:t>expliquant</a:t>
            </a:r>
            <a:r>
              <a:rPr b="1" u="sng" dirty="0">
                <a:solidFill>
                  <a:srgbClr val="202A44"/>
                </a:solidFill>
              </a:rPr>
              <a:t> </a:t>
            </a:r>
            <a:r>
              <a:rPr b="1" u="sng" dirty="0" err="1">
                <a:solidFill>
                  <a:srgbClr val="202A44"/>
                </a:solidFill>
              </a:rPr>
              <a:t>clairement</a:t>
            </a:r>
            <a:r>
              <a:rPr b="1" u="sng" dirty="0">
                <a:solidFill>
                  <a:srgbClr val="202A44"/>
                </a:solidFill>
              </a:rPr>
              <a:t>:</a:t>
            </a:r>
            <a:r>
              <a:rPr dirty="0">
                <a:solidFill>
                  <a:srgbClr val="24282A"/>
                </a:solidFill>
              </a:rPr>
              <a:t>  </a:t>
            </a:r>
          </a:p>
          <a:p>
            <a:pPr lvl="3">
              <a:buFont typeface="Wingdings" panose="05000000000000000000" pitchFamily="2" charset="2"/>
              <a:buChar char="§"/>
              <a:defRPr sz="20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dirty="0"/>
              <a:t>relations entre les </a:t>
            </a:r>
            <a:r>
              <a:rPr dirty="0" err="1"/>
              <a:t>niveaux</a:t>
            </a:r>
            <a:r>
              <a:rPr dirty="0"/>
              <a:t> des CNC et des </a:t>
            </a:r>
            <a:r>
              <a:rPr lang="en-GB" dirty="0"/>
              <a:t>CQR</a:t>
            </a:r>
            <a:endParaRPr sz="200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  <a:defRPr sz="20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dirty="0"/>
              <a:t>des </a:t>
            </a:r>
            <a:r>
              <a:rPr dirty="0" err="1"/>
              <a:t>informations</a:t>
            </a:r>
            <a:r>
              <a:rPr dirty="0"/>
              <a:t> </a:t>
            </a:r>
            <a:r>
              <a:rPr dirty="0" err="1"/>
              <a:t>détaillées</a:t>
            </a:r>
            <a:r>
              <a:rPr dirty="0"/>
              <a:t> sur les certifications </a:t>
            </a:r>
            <a:r>
              <a:rPr dirty="0" err="1"/>
              <a:t>nationales</a:t>
            </a:r>
            <a:r>
              <a:rPr dirty="0"/>
              <a:t> (dispositions </a:t>
            </a:r>
            <a:r>
              <a:rPr dirty="0" err="1"/>
              <a:t>en</a:t>
            </a:r>
            <a:r>
              <a:rPr dirty="0"/>
              <a:t> matière </a:t>
            </a:r>
            <a:r>
              <a:rPr dirty="0" err="1"/>
              <a:t>d'AQ</a:t>
            </a:r>
            <a:r>
              <a:rPr dirty="0"/>
              <a:t>, reconnaissance des acquis, </a:t>
            </a:r>
            <a:r>
              <a:rPr dirty="0" err="1"/>
              <a:t>registre</a:t>
            </a:r>
            <a:r>
              <a:rPr dirty="0"/>
              <a:t> des certifications) </a:t>
            </a:r>
            <a:endParaRPr kumimoji="0" sz="2000" b="0" i="0" u="none" strike="noStrike" kern="1200" cap="none" normalizeH="0" baseline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endParaRPr sz="200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</a:pPr>
            <a:endParaRPr kumimoji="0" sz="2000" b="0" i="0" u="none" strike="noStrike" kern="1200" cap="none" normalizeH="0" baseline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18963B2-C8EA-BF95-23E7-059ABB9F0B6A}"/>
              </a:ext>
            </a:extLst>
          </p:cNvPr>
          <p:cNvSpPr txBox="1">
            <a:spLocks/>
          </p:cNvSpPr>
          <p:nvPr/>
        </p:nvSpPr>
        <p:spPr>
          <a:xfrm>
            <a:off x="796349" y="5522865"/>
            <a:ext cx="6503135" cy="3260179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3" indent="0">
              <a:buNone/>
              <a:defRPr sz="2000">
                <a:solidFill>
                  <a:srgbClr val="24282A"/>
                </a:solidFill>
                <a:latin typeface="Calibri" panose="020F0502020204030204"/>
                <a:ea typeface="Aptos" panose="020B0004020202020204" pitchFamily="34" charset="0"/>
              </a:defRPr>
            </a:pPr>
            <a:r>
              <a:rPr dirty="0" err="1">
                <a:ln>
                  <a:noFill/>
                </a:ln>
                <a:effectLst/>
                <a:uLnTx/>
                <a:uFillTx/>
              </a:rPr>
              <a:t>Possibilité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d’indiquer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les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niveaux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des CNC à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côté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des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niveaux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des </a:t>
            </a:r>
            <a:r>
              <a:rPr lang="en-GB" dirty="0"/>
              <a:t>CQR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dans les </a:t>
            </a:r>
            <a:r>
              <a:rPr dirty="0"/>
              <a:t>bases de données et sur les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certificats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/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diplômes</a:t>
            </a:r>
            <a:r>
              <a:rPr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dirty="0" err="1">
                <a:ln>
                  <a:noFill/>
                </a:ln>
                <a:effectLst/>
                <a:uLnTx/>
                <a:uFillTx/>
              </a:rPr>
              <a:t>nationaux</a:t>
            </a:r>
            <a:endParaRPr dirty="0">
              <a:ln>
                <a:noFill/>
              </a:ln>
              <a:effectLst/>
              <a:uLnTx/>
              <a:uFillTx/>
            </a:endParaRPr>
          </a:p>
          <a:p>
            <a:pPr marL="1762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Wingdings" panose="05000000000000000000" pitchFamily="2" charset="2"/>
              <a:buChar char="§"/>
              <a:tabLst/>
            </a:pPr>
            <a:endParaRPr kumimoji="0" sz="1800" b="0" i="0" u="none" strike="noStrike" kern="1200" cap="none" normalizeH="0" baseline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</a:pPr>
            <a:endParaRPr kumimoji="0" sz="2000" b="1" i="0" u="none" strike="noStrike" kern="1200" cap="none" normalizeH="0" baseline="0" dirty="0">
              <a:ln>
                <a:noFill/>
              </a:ln>
              <a:solidFill>
                <a:srgbClr val="202A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 sz="20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</a:defRPr>
            </a:pPr>
            <a:r>
              <a:rPr dirty="0"/>
              <a:t>.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  <a:defRPr sz="2000" b="1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</a:defRPr>
            </a:pPr>
            <a:r>
              <a:rPr dirty="0"/>
              <a:t>c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B0D02BB-95AA-079F-20A7-ED68862C1AC8}"/>
              </a:ext>
            </a:extLst>
          </p:cNvPr>
          <p:cNvSpPr/>
          <p:nvPr/>
        </p:nvSpPr>
        <p:spPr>
          <a:xfrm>
            <a:off x="2789923" y="3608305"/>
            <a:ext cx="1164771" cy="1609906"/>
          </a:xfrm>
          <a:prstGeom prst="downArrow">
            <a:avLst/>
          </a:prstGeom>
          <a:solidFill>
            <a:srgbClr val="750D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701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3FD4-56C6-F667-09F2-EE05782A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395" y="951237"/>
            <a:ext cx="8581290" cy="718070"/>
          </a:xfrm>
        </p:spPr>
        <p:txBody>
          <a:bodyPr anchor="ctr">
            <a:normAutofit fontScale="90000"/>
          </a:bodyPr>
          <a:lstStyle/>
          <a:p>
            <a:r>
              <a:rPr dirty="0" err="1"/>
              <a:t>Référencement</a:t>
            </a:r>
            <a:r>
              <a:rPr dirty="0"/>
              <a:t> d</a:t>
            </a:r>
            <a:r>
              <a:rPr lang="en-GB" dirty="0"/>
              <a:t>e </a:t>
            </a:r>
            <a:r>
              <a:rPr lang="en-GB" dirty="0" err="1"/>
              <a:t>l’ACQF</a:t>
            </a:r>
            <a:br>
              <a:rPr dirty="0"/>
            </a:br>
            <a:br>
              <a:rPr dirty="0"/>
            </a:br>
            <a:r>
              <a:rPr sz="3600" dirty="0" err="1"/>
              <a:t>Référencement</a:t>
            </a:r>
            <a:r>
              <a:rPr sz="3600" dirty="0"/>
              <a:t> </a:t>
            </a:r>
            <a:r>
              <a:rPr sz="3600" dirty="0" err="1"/>
              <a:t>pilote</a:t>
            </a:r>
            <a:r>
              <a:rPr sz="3600" dirty="0"/>
              <a:t> avec 8 pays </a:t>
            </a:r>
            <a:r>
              <a:rPr sz="3600" dirty="0" err="1"/>
              <a:t>en</a:t>
            </a:r>
            <a:r>
              <a:rPr sz="3600" dirty="0"/>
              <a:t> 2024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68C8-EBA4-63CA-3725-508EC77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5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</a:defRPr>
            </a:pPr>
            <a:r>
              <a:t>Page </a:t>
            </a:r>
            <a:fld id="{1DB91ECB-95EC-5E4C-AFA5-7A4F8C24E43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t>12</a:t>
            </a:fld>
            <a:endParaRPr kumimoji="0" sz="5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BEA3E8-EAB7-D51A-F243-83D61964D81C}"/>
              </a:ext>
            </a:extLst>
          </p:cNvPr>
          <p:cNvSpPr txBox="1">
            <a:spLocks/>
          </p:cNvSpPr>
          <p:nvPr/>
        </p:nvSpPr>
        <p:spPr>
          <a:xfrm>
            <a:off x="1813956" y="2523930"/>
            <a:ext cx="6590305" cy="1291975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</a:defRPr>
            </a:pPr>
            <a:r>
              <a:t>Cap-Vert, Eswatini, Kenya, Lesotho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</a:defRPr>
            </a:pPr>
            <a:r>
              <a:t>Seychelles, Afrique du Sud, Zambie, Zimbabwe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F67F19-8FCC-F6E8-CC1C-DFC28DD69295}"/>
              </a:ext>
            </a:extLst>
          </p:cNvPr>
          <p:cNvSpPr txBox="1">
            <a:spLocks/>
          </p:cNvSpPr>
          <p:nvPr/>
        </p:nvSpPr>
        <p:spPr>
          <a:xfrm>
            <a:off x="1532395" y="4166976"/>
            <a:ext cx="8581290" cy="718070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t>2025 Rapports de référencement complets – 2 projets</a:t>
            </a:r>
          </a:p>
        </p:txBody>
      </p:sp>
    </p:spTree>
    <p:extLst>
      <p:ext uri="{BB962C8B-B14F-4D97-AF65-F5344CB8AC3E}">
        <p14:creationId xmlns:p14="http://schemas.microsoft.com/office/powerpoint/2010/main" val="387959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7AEA9A-9055-2FEB-5886-361619F11D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797" y="1256925"/>
            <a:ext cx="11468100" cy="1325563"/>
          </a:xfrm>
        </p:spPr>
        <p:txBody>
          <a:bodyPr>
            <a:noAutofit/>
          </a:bodyPr>
          <a:lstStyle/>
          <a:p>
            <a:pPr>
              <a:defRPr sz="3600"/>
            </a:pPr>
            <a:r>
              <a:t>Rendre l'information ouverte, connecter </a:t>
            </a:r>
            <a:br/>
            <a:r>
              <a:t>bases de données sur les qualifications et accès aux personnes </a:t>
            </a:r>
            <a:br/>
            <a:br/>
            <a:endParaRPr sz="360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729465" y="2222696"/>
            <a:ext cx="9226193" cy="3027398"/>
          </a:xfrm>
          <a:prstGeom prst="rect">
            <a:avLst/>
          </a:prstGeom>
        </p:spPr>
        <p:txBody>
          <a:bodyPr vert="horz" lIns="0" tIns="0" rIns="91440" bIns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endParaRPr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sz="40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dirty="0"/>
              <a:t>La </a:t>
            </a:r>
            <a:r>
              <a:rPr dirty="0" err="1"/>
              <a:t>plateforme</a:t>
            </a:r>
            <a:r>
              <a:rPr dirty="0"/>
              <a:t> de certification et </a:t>
            </a:r>
            <a:r>
              <a:rPr lang="en-GB" sz="4000" dirty="0"/>
              <a:t>et micro-certifications</a:t>
            </a:r>
            <a:r>
              <a:rPr dirty="0"/>
              <a:t> </a:t>
            </a:r>
            <a:r>
              <a:rPr lang="en-GB" dirty="0"/>
              <a:t>de </a:t>
            </a:r>
            <a:r>
              <a:rPr lang="en-GB" dirty="0" err="1"/>
              <a:t>l’ACQF</a:t>
            </a:r>
            <a:r>
              <a:rPr lang="en-GB" dirty="0"/>
              <a:t> </a:t>
            </a:r>
            <a:r>
              <a:rPr dirty="0"/>
              <a:t>(QCP) - disponible pour les pays du CCQA avec un </a:t>
            </a:r>
            <a:r>
              <a:rPr dirty="0" err="1"/>
              <a:t>espace</a:t>
            </a:r>
            <a:r>
              <a:rPr dirty="0"/>
              <a:t> </a:t>
            </a:r>
            <a:r>
              <a:rPr dirty="0" err="1"/>
              <a:t>virtuel</a:t>
            </a:r>
            <a:r>
              <a:rPr dirty="0"/>
              <a:t> pour la gestion des données </a:t>
            </a:r>
            <a:r>
              <a:rPr dirty="0" err="1"/>
              <a:t>spécifiques</a:t>
            </a:r>
            <a:r>
              <a:rPr dirty="0"/>
              <a:t> à </a:t>
            </a:r>
            <a:r>
              <a:rPr dirty="0" err="1"/>
              <a:t>chaque</a:t>
            </a:r>
            <a:r>
              <a:rPr dirty="0"/>
              <a:t> pays</a:t>
            </a: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dirty="0"/>
              <a:t>Publication </a:t>
            </a:r>
            <a:r>
              <a:rPr dirty="0" err="1"/>
              <a:t>manuelle</a:t>
            </a:r>
            <a:r>
              <a:rPr dirty="0"/>
              <a:t> et </a:t>
            </a:r>
            <a:r>
              <a:rPr dirty="0" err="1"/>
              <a:t>automatique</a:t>
            </a:r>
            <a:r>
              <a:rPr dirty="0"/>
              <a:t> des données</a:t>
            </a: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dirty="0"/>
              <a:t>Interface </a:t>
            </a:r>
            <a:r>
              <a:rPr dirty="0" err="1"/>
              <a:t>publique</a:t>
            </a:r>
            <a:endParaRPr dirty="0"/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dirty="0" err="1"/>
              <a:t>L'équipe</a:t>
            </a:r>
            <a:r>
              <a:rPr dirty="0"/>
              <a:t> QCP disponible pour le support</a:t>
            </a:r>
          </a:p>
          <a:p>
            <a:pPr marL="0" lvl="2" indent="0">
              <a:buNone/>
            </a:pPr>
            <a:endParaRPr sz="2000" dirty="0">
              <a:latin typeface="+mn-lt"/>
              <a:ea typeface="Aptos" panose="020B0004020202020204" pitchFamily="34" charset="0"/>
            </a:endParaRPr>
          </a:p>
          <a:p>
            <a:pPr marL="0" lvl="2" indent="0">
              <a:buNone/>
            </a:pPr>
            <a:endParaRPr sz="2000" b="1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kern="100" dirty="0">
              <a:highlight>
                <a:srgbClr val="FFFFFF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30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647" y="549359"/>
            <a:ext cx="10944225" cy="1079500"/>
          </a:xfrm>
        </p:spPr>
        <p:txBody>
          <a:bodyPr>
            <a:normAutofit/>
          </a:bodyPr>
          <a:lstStyle/>
          <a:p>
            <a:r>
              <a:rPr u="sng"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Profils de compétences communs: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522614" y="1894495"/>
            <a:ext cx="4552820" cy="383848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0" tIns="0" rIns="91440" bIns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a typeface="Arial" panose="020B0604020202020204" pitchFamily="34" charset="0"/>
              </a:defRPr>
            </a:pPr>
            <a:r>
              <a:t>Compétences axées sur les données</a:t>
            </a:r>
            <a:r>
              <a:rPr>
                <a:effectLst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ffectLst/>
                <a:ea typeface="Arial" panose="020B0604020202020204" pitchFamily="34" charset="0"/>
              </a:defRPr>
            </a:pPr>
            <a:r>
              <a:t>Analyse des offres d'emploi en ligne: renseignements en temps réel sur le marché du travail </a:t>
            </a:r>
            <a:endParaRPr sz="2400" b="0" kern="100">
              <a:effectLst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ffectLst/>
                <a:ea typeface="Arial" panose="020B0604020202020204" pitchFamily="34" charset="0"/>
              </a:defRPr>
            </a:pPr>
            <a:r>
              <a:t>Tableau de bord des compétences vertes: un nouvel outil de visualisation des données axé sur les compétences et les professions vertes</a:t>
            </a:r>
          </a:p>
          <a:p>
            <a:pPr marL="285750" lvl="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a typeface="Arial" panose="020B0604020202020204" pitchFamily="34" charset="0"/>
              </a:defRPr>
            </a:pPr>
            <a:r>
              <a:t>42</a:t>
            </a:r>
            <a:r>
              <a:rPr>
                <a:effectLst/>
              </a:rPr>
              <a:t> profils professionnels actuellement visibles avec les tendances des compétences et de la demande</a:t>
            </a:r>
          </a:p>
          <a:p>
            <a:pPr lvl="2">
              <a:buFont typeface="Wingdings" panose="05000000000000000000" pitchFamily="2" charset="2"/>
              <a:buChar char="§"/>
            </a:pPr>
            <a:endParaRPr sz="200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E85716E-4633-62BE-B2DE-FB4CDE5A5EE9}"/>
              </a:ext>
            </a:extLst>
          </p:cNvPr>
          <p:cNvSpPr txBox="1">
            <a:spLocks/>
          </p:cNvSpPr>
          <p:nvPr/>
        </p:nvSpPr>
        <p:spPr>
          <a:xfrm>
            <a:off x="5188154" y="2832289"/>
            <a:ext cx="1452131" cy="1772749"/>
          </a:xfrm>
          <a:prstGeom prst="roundRect">
            <a:avLst>
              <a:gd name="adj" fmla="val 9341"/>
            </a:avLst>
          </a:prstGeom>
          <a:solidFill>
            <a:schemeClr val="accent2"/>
          </a:solidFill>
        </p:spPr>
        <p:txBody>
          <a:bodyPr vert="horz" lIns="216000" tIns="144000" rIns="216000" bIns="216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90000"/>
              </a:lnSpc>
              <a:buNone/>
              <a:defRPr sz="2000"/>
            </a:pPr>
            <a:r>
              <a:t>Kenya </a:t>
            </a:r>
          </a:p>
          <a:p>
            <a:pPr marL="0" lvl="2" indent="0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t>Maroc</a:t>
            </a:r>
          </a:p>
          <a:p>
            <a:pPr marL="0" lvl="2" indent="0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t>Tunisie</a:t>
            </a:r>
          </a:p>
          <a:p>
            <a:pPr marL="0" lvl="2" indent="0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t>Égypte</a:t>
            </a:r>
            <a:endParaRPr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CA5ED-1553-D7C0-339F-5458B76E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55" y="1798512"/>
            <a:ext cx="5188217" cy="3816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129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8528-00AA-21C7-10E4-7291BE318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5F457-22FB-E00A-EB06-C55AA1E1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CD7D37-28AB-0BD7-43E1-CCC05227D737}"/>
              </a:ext>
            </a:extLst>
          </p:cNvPr>
          <p:cNvSpPr txBox="1">
            <a:spLocks/>
          </p:cNvSpPr>
          <p:nvPr/>
        </p:nvSpPr>
        <p:spPr>
          <a:xfrm>
            <a:off x="493160" y="820982"/>
            <a:ext cx="10525835" cy="2166058"/>
          </a:xfrm>
          <a:prstGeom prst="rect">
            <a:avLst/>
          </a:prstGeom>
        </p:spPr>
        <p:txBody>
          <a:bodyPr vert="horz" lIns="91440" tIns="45720" rIns="91440" bIns="4572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t>Opportunités - établir un lien entre les données sur les qualifications et les données sur les profils de compétences des professions</a:t>
            </a:r>
          </a:p>
          <a:p>
            <a:endParaRPr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20D2C-4592-AF0B-FE5D-536DAB7C56D9}"/>
              </a:ext>
            </a:extLst>
          </p:cNvPr>
          <p:cNvSpPr txBox="1">
            <a:spLocks/>
          </p:cNvSpPr>
          <p:nvPr/>
        </p:nvSpPr>
        <p:spPr>
          <a:xfrm>
            <a:off x="1173005" y="2295889"/>
            <a:ext cx="9906953" cy="2166058"/>
          </a:xfrm>
          <a:prstGeom prst="rect">
            <a:avLst/>
          </a:prstGeom>
        </p:spPr>
        <p:txBody>
          <a:bodyPr vert="horz" lIns="91440" tIns="45720" rIns="91440" bIns="4572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8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t>Quelles compétences apparaissent dans les offres d’emploi et dans quelle mesure sont-elles couvertes par les acquis d’apprentissage des certifications existantes?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sz="2800" b="0" kern="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8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t>Quelles sont les professions émergentes pour lesquelles aucune offre de formation n'est disponible?</a:t>
            </a:r>
            <a:endParaRPr sz="2800" b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111F1-83CA-630D-534A-D0C07E73B5CD}"/>
              </a:ext>
            </a:extLst>
          </p:cNvPr>
          <p:cNvSpPr txBox="1">
            <a:spLocks/>
          </p:cNvSpPr>
          <p:nvPr/>
        </p:nvSpPr>
        <p:spPr>
          <a:xfrm>
            <a:off x="359999" y="4691942"/>
            <a:ext cx="10689477" cy="216605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t>Coordination avec d'autres initiatives en cours</a:t>
            </a:r>
          </a:p>
          <a:p>
            <a:endParaRPr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kern="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F949B4-72F6-6008-AB61-D841A6F0559C}"/>
              </a:ext>
            </a:extLst>
          </p:cNvPr>
          <p:cNvSpPr txBox="1">
            <a:spLocks/>
          </p:cNvSpPr>
          <p:nvPr/>
        </p:nvSpPr>
        <p:spPr>
          <a:xfrm>
            <a:off x="1325883" y="5255009"/>
            <a:ext cx="9754075" cy="118319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endParaRPr sz="2800" b="0" kern="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800" b="0" kern="1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3000" b="0">
                <a:solidFill>
                  <a:schemeClr val="tx1"/>
                </a:solidFill>
                <a:latin typeface="+mn-lt"/>
              </a:defRPr>
            </a:pPr>
            <a:r>
              <a:t>Compétences et EFP axées sur les opportunités en Afrique, Cadre africain des normes professionnelles</a:t>
            </a:r>
          </a:p>
        </p:txBody>
      </p:sp>
    </p:spTree>
    <p:extLst>
      <p:ext uri="{BB962C8B-B14F-4D97-AF65-F5344CB8AC3E}">
        <p14:creationId xmlns:p14="http://schemas.microsoft.com/office/powerpoint/2010/main" val="368782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8C97-6F53-A77B-3E27-35405C9D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Gouvernance</a:t>
            </a:r>
            <a:r>
              <a:rPr dirty="0"/>
              <a:t> – Réseau </a:t>
            </a:r>
            <a:r>
              <a:rPr lang="en-GB" dirty="0"/>
              <a:t>ACQF</a:t>
            </a:r>
            <a:br>
              <a:rPr dirty="0"/>
            </a:br>
            <a:r>
              <a:rPr sz="3200" i="1" dirty="0"/>
              <a:t>Importance </a:t>
            </a:r>
            <a:r>
              <a:rPr sz="3200" i="1" dirty="0" err="1"/>
              <a:t>d'une</a:t>
            </a:r>
            <a:r>
              <a:rPr sz="3200" i="1" dirty="0"/>
              <a:t> </a:t>
            </a:r>
            <a:r>
              <a:rPr sz="3200" i="1" dirty="0" err="1"/>
              <a:t>maison</a:t>
            </a:r>
            <a:r>
              <a:rPr sz="3200" i="1" dirty="0"/>
              <a:t> </a:t>
            </a:r>
            <a:r>
              <a:rPr sz="3200" i="1" dirty="0" err="1"/>
              <a:t>institutionnelle</a:t>
            </a:r>
            <a:r>
              <a:rPr sz="3200" i="1" dirty="0"/>
              <a:t> pour le cadre</a:t>
            </a:r>
            <a:endParaRPr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C534-F5F3-2375-5815-5B0C8122D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093" y="3248262"/>
            <a:ext cx="4866744" cy="1899091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 sz="24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b="1"/>
              <a:t>Présidence du réseau élue:</a:t>
            </a:r>
            <a:endParaRPr sz="240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t>Autorité sud-africaine des qualifications (SAQA)</a:t>
            </a: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t>Autorité des qualifications du Kenya (KNQA)</a:t>
            </a: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t>Autorité zambienne des qualifications (ZAQA)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F7119-7DFA-9A80-B45B-1500A916F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406" y="2254466"/>
            <a:ext cx="5611984" cy="3617606"/>
          </a:xfrm>
        </p:spPr>
        <p:txBody>
          <a:bodyPr>
            <a:normAutofit fontScale="92500"/>
          </a:bodyPr>
          <a:lstStyle/>
          <a:p>
            <a:pPr algn="l" rtl="0" fontAlgn="base">
              <a:lnSpc>
                <a:spcPts val="1214"/>
              </a:lnSpc>
              <a:spcAft>
                <a:spcPts val="600"/>
              </a:spcAft>
              <a:buNone/>
              <a:defRPr sz="2400" b="1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/>
              <a:t>Plan de travail </a:t>
            </a:r>
            <a:endParaRPr b="0" i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 err="1"/>
              <a:t>Organisation</a:t>
            </a:r>
            <a:r>
              <a:rPr dirty="0"/>
              <a:t> du réseau, </a:t>
            </a:r>
            <a:r>
              <a:rPr dirty="0" err="1"/>
              <a:t>gouvernance</a:t>
            </a:r>
            <a:r>
              <a:rPr dirty="0"/>
              <a:t> 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/>
              <a:t>Identifier les </a:t>
            </a:r>
            <a:r>
              <a:rPr dirty="0" err="1"/>
              <a:t>organisations</a:t>
            </a:r>
            <a:r>
              <a:rPr dirty="0"/>
              <a:t> </a:t>
            </a:r>
            <a:r>
              <a:rPr dirty="0" err="1"/>
              <a:t>donatrices</a:t>
            </a:r>
            <a:r>
              <a:rPr dirty="0"/>
              <a:t>, </a:t>
            </a:r>
            <a:r>
              <a:rPr dirty="0" err="1"/>
              <a:t>établir</a:t>
            </a:r>
            <a:r>
              <a:rPr dirty="0"/>
              <a:t> des contacts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/>
              <a:t>Mise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œuvre</a:t>
            </a:r>
            <a:r>
              <a:rPr dirty="0"/>
              <a:t> d</a:t>
            </a:r>
            <a:r>
              <a:rPr lang="en-GB" dirty="0"/>
              <a:t>e </a:t>
            </a:r>
            <a:r>
              <a:rPr lang="en-GB" dirty="0" err="1"/>
              <a:t>l’ACQF</a:t>
            </a:r>
            <a:r>
              <a:rPr lang="en-GB" dirty="0"/>
              <a:t> </a:t>
            </a:r>
            <a:r>
              <a:rPr dirty="0"/>
              <a:t>– </a:t>
            </a:r>
            <a:r>
              <a:rPr dirty="0" err="1"/>
              <a:t>référencement</a:t>
            </a:r>
            <a:endParaRPr dirty="0"/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dirty="0"/>
              <a:t>P</a:t>
            </a:r>
            <a:r>
              <a:rPr dirty="0">
                <a:effectLst/>
              </a:rPr>
              <a:t>romotion et </a:t>
            </a:r>
            <a:r>
              <a:rPr dirty="0" err="1">
                <a:effectLst/>
              </a:rPr>
              <a:t>sensibilisation</a:t>
            </a:r>
            <a:r>
              <a:rPr dirty="0">
                <a:effectLst/>
              </a:rPr>
              <a:t>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 err="1"/>
              <a:t>Renforcer</a:t>
            </a:r>
            <a:r>
              <a:rPr dirty="0"/>
              <a:t> la </a:t>
            </a:r>
            <a:r>
              <a:rPr dirty="0" err="1"/>
              <a:t>présence</a:t>
            </a:r>
            <a:r>
              <a:rPr dirty="0"/>
              <a:t> numérique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 err="1"/>
              <a:t>Entreprendre</a:t>
            </a:r>
            <a:r>
              <a:rPr dirty="0"/>
              <a:t> des </a:t>
            </a:r>
            <a:r>
              <a:rPr dirty="0" err="1"/>
              <a:t>recherches</a:t>
            </a:r>
            <a:r>
              <a:rPr dirty="0"/>
              <a:t> communes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dirty="0" err="1"/>
              <a:t>Soutenir</a:t>
            </a:r>
            <a:r>
              <a:rPr dirty="0"/>
              <a:t> </a:t>
            </a:r>
            <a:r>
              <a:rPr dirty="0" err="1"/>
              <a:t>l'organisation</a:t>
            </a:r>
            <a:r>
              <a:rPr dirty="0"/>
              <a:t> de </a:t>
            </a:r>
            <a:r>
              <a:rPr dirty="0" err="1"/>
              <a:t>conférences</a:t>
            </a:r>
            <a:r>
              <a:rPr dirty="0"/>
              <a:t> </a:t>
            </a:r>
            <a:r>
              <a:rPr dirty="0" err="1"/>
              <a:t>annuelles</a:t>
            </a:r>
            <a:r>
              <a:rPr dirty="0"/>
              <a:t> 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sz="180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0" indent="0" fontAlgn="base">
              <a:lnSpc>
                <a:spcPts val="1214"/>
              </a:lnSpc>
              <a:buNone/>
              <a:defRPr sz="2400" b="1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dirty="0"/>
              <a:t>4 </a:t>
            </a:r>
            <a:r>
              <a:rPr dirty="0" err="1"/>
              <a:t>pôles</a:t>
            </a:r>
            <a:r>
              <a:rPr dirty="0"/>
              <a:t> techniques</a:t>
            </a:r>
            <a:endParaRPr sz="180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sz="1800" b="0" i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7D0D8-29BD-DCA2-3774-93B7F597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C7B37-96F5-0872-BBE4-DEEF57B8439F}"/>
              </a:ext>
            </a:extLst>
          </p:cNvPr>
          <p:cNvSpPr txBox="1"/>
          <p:nvPr/>
        </p:nvSpPr>
        <p:spPr>
          <a:xfrm>
            <a:off x="359999" y="2324606"/>
            <a:ext cx="6123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 sz="2400">
                <a:effectLst/>
                <a:latin typeface="Arial" panose="020B0604020202020204" pitchFamily="34" charset="0"/>
              </a:defRPr>
            </a:pPr>
            <a:r>
              <a:rPr lang="en-GB" u="sng" dirty="0">
                <a:solidFill>
                  <a:srgbClr val="0092BB"/>
                </a:solidFill>
                <a:hlinkClick r:id="rId2"/>
              </a:rPr>
              <a:t>Document initial du réseau</a:t>
            </a:r>
            <a:r>
              <a:rPr dirty="0">
                <a:solidFill>
                  <a:srgbClr val="455560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C57D0-F472-0ACE-FFE0-87D4090CB1D8}"/>
              </a:ext>
            </a:extLst>
          </p:cNvPr>
          <p:cNvSpPr txBox="1">
            <a:spLocks/>
          </p:cNvSpPr>
          <p:nvPr/>
        </p:nvSpPr>
        <p:spPr>
          <a:xfrm>
            <a:off x="359999" y="5502747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t>Pour adhérer: </a:t>
            </a:r>
            <a:r>
              <a:rPr>
                <a:hlinkClick r:id="rId3"/>
              </a:rPr>
              <a:t>acqfnetwork@saqa.org.za</a:t>
            </a:r>
          </a:p>
          <a:p>
            <a:endParaRPr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085173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1B41-B9EE-0A8B-8CB9-C448805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15129-9B17-8FE8-4438-4773683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38C70F-7B5F-88F6-A329-BA1486CEA261}"/>
              </a:ext>
            </a:extLst>
          </p:cNvPr>
          <p:cNvSpPr txBox="1">
            <a:spLocks/>
          </p:cNvSpPr>
          <p:nvPr/>
        </p:nvSpPr>
        <p:spPr>
          <a:xfrm>
            <a:off x="1112042" y="502484"/>
            <a:ext cx="9906953" cy="2166058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t>Soutien au projet ACQF-II disponible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60019-857D-168D-C92C-B3D8A8937B0F}"/>
              </a:ext>
            </a:extLst>
          </p:cNvPr>
          <p:cNvSpPr txBox="1">
            <a:spLocks/>
          </p:cNvSpPr>
          <p:nvPr/>
        </p:nvSpPr>
        <p:spPr>
          <a:xfrm>
            <a:off x="1173005" y="2295889"/>
            <a:ext cx="10224338" cy="3375568"/>
          </a:xfrm>
          <a:prstGeom prst="rect">
            <a:avLst/>
          </a:prstGeom>
        </p:spPr>
        <p:txBody>
          <a:bodyPr vert="horz" lIns="91440" tIns="45720" rIns="91440" bIns="4572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dirty="0"/>
              <a:t>Conseils techniques </a:t>
            </a:r>
            <a:r>
              <a:rPr dirty="0" err="1"/>
              <a:t>lors</a:t>
            </a:r>
            <a:r>
              <a:rPr dirty="0"/>
              <a:t> de </a:t>
            </a:r>
            <a:r>
              <a:rPr dirty="0" err="1"/>
              <a:t>l’élaboration</a:t>
            </a:r>
            <a:r>
              <a:rPr dirty="0"/>
              <a:t> et de la mise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œuvre</a:t>
            </a:r>
            <a:r>
              <a:rPr dirty="0"/>
              <a:t> du cadre des certifications (</a:t>
            </a:r>
            <a:r>
              <a:rPr dirty="0" err="1"/>
              <a:t>priorité</a:t>
            </a:r>
            <a:r>
              <a:rPr dirty="0"/>
              <a:t> pour les CNC) et des politiques </a:t>
            </a:r>
            <a:r>
              <a:rPr dirty="0" err="1"/>
              <a:t>connexes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de </a:t>
            </a:r>
            <a:r>
              <a:rPr dirty="0" err="1"/>
              <a:t>leur</a:t>
            </a:r>
            <a:r>
              <a:rPr dirty="0"/>
              <a:t> </a:t>
            </a:r>
            <a:r>
              <a:rPr dirty="0" err="1"/>
              <a:t>réexamen</a:t>
            </a:r>
            <a:r>
              <a:rPr dirty="0"/>
              <a:t>.</a:t>
            </a:r>
          </a:p>
          <a:p>
            <a:endParaRPr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dirty="0" err="1"/>
              <a:t>Renforcement</a:t>
            </a:r>
            <a:r>
              <a:rPr dirty="0"/>
              <a:t> des </a:t>
            </a:r>
            <a:r>
              <a:rPr dirty="0" err="1"/>
              <a:t>capacités</a:t>
            </a:r>
            <a:r>
              <a:rPr dirty="0"/>
              <a:t> et </a:t>
            </a:r>
            <a:r>
              <a:rPr dirty="0" err="1"/>
              <a:t>activités</a:t>
            </a:r>
            <a:r>
              <a:rPr dirty="0"/>
              <a:t> </a:t>
            </a:r>
            <a:r>
              <a:rPr dirty="0" err="1"/>
              <a:t>d'apprentissage</a:t>
            </a:r>
            <a:r>
              <a:rPr dirty="0"/>
              <a:t> par les pairs</a:t>
            </a:r>
          </a:p>
          <a:p>
            <a:endParaRPr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dirty="0"/>
              <a:t>Participation aux </a:t>
            </a:r>
            <a:r>
              <a:rPr dirty="0" err="1"/>
              <a:t>activités</a:t>
            </a:r>
            <a:r>
              <a:rPr dirty="0"/>
              <a:t> du réseau d</a:t>
            </a:r>
            <a:r>
              <a:rPr lang="en-GB" dirty="0"/>
              <a:t>e </a:t>
            </a:r>
            <a:r>
              <a:rPr lang="en-GB" dirty="0" err="1"/>
              <a:t>l’ACQF</a:t>
            </a:r>
            <a:r>
              <a:rPr dirty="0"/>
              <a:t>: </a:t>
            </a:r>
            <a:r>
              <a:rPr dirty="0">
                <a:hlinkClick r:id="rId3"/>
              </a:rPr>
              <a:t>acqfnetwork@saqa.org.za</a:t>
            </a:r>
            <a:r>
              <a:rPr dirty="0"/>
              <a:t> </a:t>
            </a:r>
            <a:endParaRPr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4200" b="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dirty="0" err="1"/>
              <a:t>Outils</a:t>
            </a:r>
            <a:r>
              <a:rPr dirty="0"/>
              <a:t> de </a:t>
            </a:r>
            <a:r>
              <a:rPr dirty="0" err="1"/>
              <a:t>comparaison</a:t>
            </a:r>
            <a:r>
              <a:rPr dirty="0"/>
              <a:t>: </a:t>
            </a:r>
            <a:r>
              <a:rPr dirty="0" err="1"/>
              <a:t>Plateforme</a:t>
            </a:r>
            <a:r>
              <a:rPr dirty="0"/>
              <a:t> sur les certifications et les </a:t>
            </a:r>
            <a:r>
              <a:rPr dirty="0" err="1"/>
              <a:t>justificatifs</a:t>
            </a:r>
            <a:r>
              <a:rPr dirty="0"/>
              <a:t> (aide aux pays pour </a:t>
            </a:r>
            <a:r>
              <a:rPr dirty="0" err="1"/>
              <a:t>cartographier</a:t>
            </a:r>
            <a:r>
              <a:rPr dirty="0"/>
              <a:t> et </a:t>
            </a:r>
            <a:r>
              <a:rPr dirty="0" err="1"/>
              <a:t>saisir</a:t>
            </a:r>
            <a:r>
              <a:rPr dirty="0"/>
              <a:t> </a:t>
            </a:r>
            <a:r>
              <a:rPr dirty="0" err="1"/>
              <a:t>leurs</a:t>
            </a:r>
            <a:r>
              <a:rPr dirty="0"/>
              <a:t> données sur les certifications)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35E3-0F3A-CC08-82D2-E7D7E208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77857-F0C8-C7EC-DC3E-1B8E5E87F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/>
          </a:p>
          <a:p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BDD00-57E3-2593-363F-3123F46B8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t>Des questions, des commentaires, des clarifications?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32950-29C6-1F6D-E6F2-7E43E953EC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4663" y="6237288"/>
            <a:ext cx="287337" cy="293687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30"/>
              </a:spcBef>
              <a:defRPr sz="500"/>
            </a:pPr>
            <a:r>
              <a:t>Page </a:t>
            </a:r>
            <a:fld id="{81D60167-4931-47E6-BA6A-407CBD079E47}" type="slidenum">
              <a:rPr sz="500" spc="-50" smtClean="0"/>
              <a:t>18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170335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2F25A-300B-2ED5-823D-1BC9D6D4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45774"/>
            <a:ext cx="11701670" cy="653737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8FA3CCC-40BD-41D4-9F86-0576A8F5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t>Page </a:t>
            </a:r>
            <a:fld id="{1DB91ECB-95EC-5E4C-AFA5-7A4F8C24E43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D7567-6557-2DEF-C1B4-C5C9E105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 sz="500"/>
            </a:pPr>
            <a:r>
              <a:t>Page </a:t>
            </a:r>
            <a:fld id="{1DB91ECB-95EC-5E4C-AFA5-7A4F8C24E438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sz="50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1E43B6E-9A08-756E-13DE-5FF987B31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647190"/>
              </p:ext>
            </p:extLst>
          </p:nvPr>
        </p:nvGraphicFramePr>
        <p:xfrm>
          <a:off x="5183187" y="212036"/>
          <a:ext cx="6743769" cy="632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D2595D6-5268-6B9B-4FF7-906258D50B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3" y="2146330"/>
            <a:ext cx="4132992" cy="2921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864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BFCD4E-EAEA-20FF-9156-B489BED5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Session 2_Nairobi Forum RPL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9C171-1E17-980D-7FAF-E387B02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document with text and a logo  Description automatically generated">
            <a:extLst>
              <a:ext uri="{FF2B5EF4-FFF2-40B4-BE49-F238E27FC236}">
                <a16:creationId xmlns:a16="http://schemas.microsoft.com/office/drawing/2014/main" id="{41A8A0EC-7C68-3BA6-DABB-74AA32AD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73" y="192676"/>
            <a:ext cx="3926318" cy="5567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document with text and a logo  Description automatically generated">
            <a:extLst>
              <a:ext uri="{FF2B5EF4-FFF2-40B4-BE49-F238E27FC236}">
                <a16:creationId xmlns:a16="http://schemas.microsoft.com/office/drawing/2014/main" id="{245CA6E4-2E6B-63C6-CB4B-CEC17D5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27" y="1496379"/>
            <a:ext cx="3643454" cy="5187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document with text and a globe  Description automatically generated">
            <a:extLst>
              <a:ext uri="{FF2B5EF4-FFF2-40B4-BE49-F238E27FC236}">
                <a16:creationId xmlns:a16="http://schemas.microsoft.com/office/drawing/2014/main" id="{C0197A5B-72C9-94B8-51A9-71C00F17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37" y="1349545"/>
            <a:ext cx="3824320" cy="536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36754-960D-277F-567C-94CA9C97FC0C}"/>
              </a:ext>
            </a:extLst>
          </p:cNvPr>
          <p:cNvSpPr txBox="1"/>
          <p:nvPr/>
        </p:nvSpPr>
        <p:spPr>
          <a:xfrm>
            <a:off x="4070327" y="5844767"/>
            <a:ext cx="4159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hlinkClick r:id="rId5"/>
              </a:defRPr>
            </a:pPr>
            <a:r>
              <a:t>https://acqf.africa/resources/policy-guidelines/acqf-policy-document-upon-validation-by-au-member-states-en-fr-pt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7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EFD6-9A9D-309F-E54F-AD113872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4780FC-294E-2FD5-F63C-F5B96790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49" y="748993"/>
            <a:ext cx="11467851" cy="1325563"/>
          </a:xfrm>
        </p:spPr>
        <p:txBody>
          <a:bodyPr/>
          <a:lstStyle/>
          <a:p>
            <a:r>
              <a:t>Objectif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57D2ED-C234-F821-E1F5-A6E8941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0AF-EA39-4A35-8630-1F8E47F55333}" type="slidenum">
              <a:rPr lang="en-GB" smtClean="0"/>
              <a:t>4</a:t>
            </a:fld>
            <a:endParaRPr lang="en-GB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2129359-56CB-787A-76DA-C7700AF727E8}"/>
              </a:ext>
            </a:extLst>
          </p:cNvPr>
          <p:cNvSpPr/>
          <p:nvPr/>
        </p:nvSpPr>
        <p:spPr>
          <a:xfrm rot="2710082">
            <a:off x="2783514" y="1451820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8F7810E-5270-36BD-7D03-484DEA39E329}"/>
              </a:ext>
            </a:extLst>
          </p:cNvPr>
          <p:cNvSpPr/>
          <p:nvPr/>
        </p:nvSpPr>
        <p:spPr>
          <a:xfrm rot="2710082">
            <a:off x="11176885" y="1449626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6A956-1908-4931-66FB-78A70B0C46CD}"/>
              </a:ext>
            </a:extLst>
          </p:cNvPr>
          <p:cNvSpPr txBox="1"/>
          <p:nvPr/>
        </p:nvSpPr>
        <p:spPr>
          <a:xfrm>
            <a:off x="842480" y="1905506"/>
            <a:ext cx="775698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dirty="0" err="1"/>
              <a:t>Contribuer</a:t>
            </a:r>
            <a:r>
              <a:rPr dirty="0"/>
              <a:t> à </a:t>
            </a:r>
            <a:r>
              <a:rPr dirty="0" err="1"/>
              <a:t>améliorer</a:t>
            </a:r>
            <a:r>
              <a:rPr dirty="0"/>
              <a:t> la </a:t>
            </a:r>
            <a:r>
              <a:rPr dirty="0" err="1"/>
              <a:t>mobilité</a:t>
            </a:r>
            <a:r>
              <a:rPr dirty="0"/>
              <a:t> et les </a:t>
            </a:r>
            <a:r>
              <a:rPr dirty="0" err="1"/>
              <a:t>possibilités</a:t>
            </a:r>
            <a:r>
              <a:rPr dirty="0"/>
              <a:t> </a:t>
            </a:r>
            <a:r>
              <a:rPr dirty="0" err="1"/>
              <a:t>d'apprentissage</a:t>
            </a:r>
            <a:r>
              <a:rPr dirty="0"/>
              <a:t> tout au long de la vie pour la jeunesse </a:t>
            </a:r>
            <a:r>
              <a:rPr dirty="0" err="1"/>
              <a:t>africaine</a:t>
            </a:r>
            <a:r>
              <a:rPr dirty="0"/>
              <a:t>, grâce à:</a:t>
            </a:r>
          </a:p>
          <a:p>
            <a:endParaRPr sz="2400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en-GB" b="1" dirty="0"/>
              <a:t>L’</a:t>
            </a:r>
            <a:r>
              <a:rPr b="1" dirty="0" err="1"/>
              <a:t>amélioration</a:t>
            </a:r>
            <a:r>
              <a:rPr b="1" dirty="0"/>
              <a:t> de</a:t>
            </a:r>
            <a:r>
              <a:rPr dirty="0"/>
              <a:t> </a:t>
            </a:r>
            <a:r>
              <a:rPr b="1" dirty="0"/>
              <a:t>la </a:t>
            </a:r>
            <a:r>
              <a:rPr b="1" dirty="0" err="1"/>
              <a:t>comparabilité</a:t>
            </a:r>
            <a:r>
              <a:rPr b="1" dirty="0"/>
              <a:t> et de la transparence </a:t>
            </a:r>
            <a:r>
              <a:rPr dirty="0"/>
              <a:t>des qualifications</a:t>
            </a:r>
            <a:endParaRPr sz="2400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en-GB" dirty="0"/>
              <a:t>U</a:t>
            </a:r>
            <a:r>
              <a:rPr dirty="0"/>
              <a:t>ne </a:t>
            </a:r>
            <a:r>
              <a:rPr dirty="0" err="1"/>
              <a:t>meilleure</a:t>
            </a:r>
            <a:r>
              <a:rPr dirty="0"/>
              <a:t> </a:t>
            </a:r>
            <a:r>
              <a:rPr b="1" dirty="0"/>
              <a:t>reconnaissance des </a:t>
            </a:r>
            <a:r>
              <a:rPr b="1" dirty="0" err="1"/>
              <a:t>compétences</a:t>
            </a:r>
            <a:r>
              <a:rPr b="1" dirty="0"/>
              <a:t> et des </a:t>
            </a:r>
            <a:r>
              <a:rPr b="1" dirty="0" err="1"/>
              <a:t>diplômes</a:t>
            </a:r>
            <a:r>
              <a:rPr b="1" dirty="0"/>
              <a:t>;</a:t>
            </a:r>
            <a:endParaRPr sz="2400" b="1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en-GB" dirty="0" err="1"/>
              <a:t>L’a</a:t>
            </a:r>
            <a:r>
              <a:rPr dirty="0" err="1"/>
              <a:t>mélioration</a:t>
            </a:r>
            <a:r>
              <a:rPr dirty="0"/>
              <a:t> de la </a:t>
            </a:r>
            <a:r>
              <a:rPr dirty="0" err="1"/>
              <a:t>confiance</a:t>
            </a:r>
            <a:r>
              <a:rPr dirty="0"/>
              <a:t> </a:t>
            </a:r>
            <a:r>
              <a:rPr dirty="0" err="1"/>
              <a:t>mutuelle</a:t>
            </a:r>
            <a:r>
              <a:rPr dirty="0"/>
              <a:t> et </a:t>
            </a:r>
            <a:r>
              <a:rPr b="1" dirty="0"/>
              <a:t>du partage </a:t>
            </a:r>
            <a:r>
              <a:rPr b="1" dirty="0" err="1"/>
              <a:t>d’informations</a:t>
            </a:r>
            <a:r>
              <a:rPr dirty="0"/>
              <a:t> entre les cadres et </a:t>
            </a:r>
            <a:r>
              <a:rPr dirty="0" err="1"/>
              <a:t>systèmes</a:t>
            </a:r>
            <a:r>
              <a:rPr dirty="0"/>
              <a:t> de certification sur le continent. </a:t>
            </a:r>
          </a:p>
          <a:p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93651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4DB91-7B90-2FAC-A7EA-55C7D9F8D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29C5-01AE-EDBE-4AAC-A18C1768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52" y="75088"/>
            <a:ext cx="7694841" cy="660892"/>
          </a:xfrm>
        </p:spPr>
        <p:txBody>
          <a:bodyPr anchor="b">
            <a:normAutofit fontScale="90000"/>
          </a:bodyPr>
          <a:lstStyle/>
          <a:p>
            <a:r>
              <a:rPr dirty="0" err="1"/>
              <a:t>Principaux</a:t>
            </a:r>
            <a:r>
              <a:rPr dirty="0"/>
              <a:t> </a:t>
            </a:r>
            <a:r>
              <a:rPr dirty="0" err="1"/>
              <a:t>domaines</a:t>
            </a:r>
            <a:r>
              <a:rPr dirty="0"/>
              <a:t> </a:t>
            </a:r>
            <a:r>
              <a:rPr dirty="0" err="1"/>
              <a:t>d’activité</a:t>
            </a:r>
            <a:r>
              <a:rPr dirty="0"/>
              <a:t> d</a:t>
            </a:r>
            <a:r>
              <a:rPr lang="en-GB" dirty="0"/>
              <a:t>e </a:t>
            </a:r>
            <a:r>
              <a:rPr lang="en-GB" dirty="0" err="1"/>
              <a:t>l’ACQF</a:t>
            </a:r>
            <a:endParaRPr dirty="0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FAC9304-D1D8-382D-BE79-22ACBD58CD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429845"/>
              </p:ext>
            </p:extLst>
          </p:nvPr>
        </p:nvGraphicFramePr>
        <p:xfrm>
          <a:off x="3113070" y="626724"/>
          <a:ext cx="8829886" cy="608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F9D2859-5293-17A3-47B1-47115F4E6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1" y="1177"/>
            <a:ext cx="2880384" cy="6754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948FB-A360-FC99-E825-A325CCC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734167-545C-90CD-C5D6-A39E55A4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2" y="817445"/>
            <a:ext cx="9492916" cy="1650454"/>
          </a:xfrm>
        </p:spPr>
        <p:txBody>
          <a:bodyPr>
            <a:normAutofit fontScale="90000"/>
          </a:bodyPr>
          <a:lstStyle/>
          <a:p>
            <a:pPr algn="ctr"/>
            <a:r>
              <a:rPr dirty="0" err="1"/>
              <a:t>Renforcement</a:t>
            </a:r>
            <a:r>
              <a:rPr dirty="0"/>
              <a:t> des </a:t>
            </a:r>
            <a:r>
              <a:rPr dirty="0" err="1"/>
              <a:t>capacités</a:t>
            </a:r>
            <a:r>
              <a:rPr dirty="0"/>
              <a:t> – </a:t>
            </a:r>
            <a:r>
              <a:rPr dirty="0" err="1"/>
              <a:t>exemples</a:t>
            </a:r>
            <a:br>
              <a:rPr dirty="0"/>
            </a:br>
            <a:br>
              <a:rPr dirty="0"/>
            </a:br>
            <a:r>
              <a:rPr sz="3200" dirty="0"/>
              <a:t>Forums </a:t>
            </a:r>
            <a:r>
              <a:rPr sz="3200" dirty="0" err="1"/>
              <a:t>continentaux</a:t>
            </a:r>
            <a:endParaRPr sz="3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368520-EEBD-C1DD-9BCC-10C3757BC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3958" y="2362244"/>
            <a:ext cx="8068757" cy="16504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defRPr>
            </a:pPr>
            <a:r>
              <a:rPr dirty="0"/>
              <a:t>3e forum, Nairobi, Kenya – </a:t>
            </a:r>
            <a:r>
              <a:rPr dirty="0" err="1"/>
              <a:t>octobre</a:t>
            </a:r>
            <a:r>
              <a:rPr dirty="0"/>
              <a:t> 2024 (RPL)</a:t>
            </a:r>
            <a:endParaRPr sz="18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dirty="0">
                <a:effectLst/>
              </a:rPr>
              <a:t>4e Forum, Victoria (Seychelles) – </a:t>
            </a:r>
            <a:r>
              <a:rPr dirty="0" err="1">
                <a:effectLst/>
              </a:rPr>
              <a:t>novembre</a:t>
            </a:r>
            <a:r>
              <a:rPr dirty="0">
                <a:effectLst/>
              </a:rPr>
              <a:t> 2024 </a:t>
            </a:r>
            <a:r>
              <a:rPr dirty="0"/>
              <a:t> (</a:t>
            </a:r>
            <a:r>
              <a:rPr dirty="0" err="1"/>
              <a:t>M</a:t>
            </a:r>
            <a:r>
              <a:rPr dirty="0" err="1">
                <a:effectLst/>
              </a:rPr>
              <a:t>icrocertifications</a:t>
            </a:r>
            <a:r>
              <a:rPr dirty="0">
                <a:effectLst/>
              </a:rPr>
              <a:t>)</a:t>
            </a:r>
            <a:endParaRPr sz="18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dirty="0"/>
              <a:t>5e Forum, Johannesburg, Afrique du Sud – </a:t>
            </a:r>
            <a:r>
              <a:rPr dirty="0" err="1"/>
              <a:t>juillet</a:t>
            </a:r>
            <a:r>
              <a:rPr dirty="0"/>
              <a:t> 2025 (</a:t>
            </a:r>
            <a:r>
              <a:rPr dirty="0" err="1"/>
              <a:t>numérisation</a:t>
            </a:r>
            <a:r>
              <a:rPr dirty="0"/>
              <a:t> des </a:t>
            </a:r>
            <a:r>
              <a:rPr dirty="0" err="1"/>
              <a:t>pouvoirs</a:t>
            </a:r>
            <a:r>
              <a:rPr dirty="0"/>
              <a:t>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2CAEA-13D4-13C0-30C9-DA660D5F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6</a:t>
            </a:fld>
            <a:endParaRPr lang="en-US"/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5B379B5A-35BD-249F-17E0-42C1092665D4}"/>
              </a:ext>
            </a:extLst>
          </p:cNvPr>
          <p:cNvSpPr txBox="1">
            <a:spLocks/>
          </p:cNvSpPr>
          <p:nvPr/>
        </p:nvSpPr>
        <p:spPr>
          <a:xfrm>
            <a:off x="828661" y="3737557"/>
            <a:ext cx="6681747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algn="ctr">
              <a:defRPr sz="3200"/>
            </a:pPr>
            <a:r>
              <a:t>Guides et lignes directrices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CABA8C05-8DA6-0F66-1BCF-9739174D0CA7}"/>
              </a:ext>
            </a:extLst>
          </p:cNvPr>
          <p:cNvSpPr txBox="1">
            <a:spLocks/>
          </p:cNvSpPr>
          <p:nvPr/>
        </p:nvSpPr>
        <p:spPr>
          <a:xfrm>
            <a:off x="1594575" y="4760124"/>
            <a:ext cx="7657792" cy="105867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t>Manuel sur la RPL à l'intention des praticiens </a:t>
            </a:r>
          </a:p>
          <a:p>
            <a: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t>Manuel sur les microcertifications</a:t>
            </a:r>
          </a:p>
          <a:p>
            <a:pPr marL="0" indent="0">
              <a:buNone/>
            </a:pPr>
            <a:endParaRPr sz="18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EBDFB93-EC10-188F-7F19-497D944F9A5C}"/>
              </a:ext>
            </a:extLst>
          </p:cNvPr>
          <p:cNvSpPr/>
          <p:nvPr/>
        </p:nvSpPr>
        <p:spPr>
          <a:xfrm>
            <a:off x="9351436" y="1839681"/>
            <a:ext cx="2527587" cy="18349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2400" b="1"/>
            </a:pPr>
            <a:r>
              <a:t>Campagnes thématiques</a:t>
            </a:r>
          </a:p>
        </p:txBody>
      </p:sp>
    </p:spTree>
    <p:extLst>
      <p:ext uri="{BB962C8B-B14F-4D97-AF65-F5344CB8AC3E}">
        <p14:creationId xmlns:p14="http://schemas.microsoft.com/office/powerpoint/2010/main" val="250114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DA65-4F8E-0B26-96D2-0B801F8A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416D4A-A506-F5C1-85B5-6A867F2E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1" y="484961"/>
            <a:ext cx="10571703" cy="1650454"/>
          </a:xfrm>
        </p:spPr>
        <p:txBody>
          <a:bodyPr>
            <a:normAutofit fontScale="90000"/>
          </a:bodyPr>
          <a:lstStyle/>
          <a:p>
            <a:pPr algn="ctr"/>
            <a:r>
              <a:t>Matériaux de renforcement des capacités - visitez </a:t>
            </a:r>
            <a:r>
              <a:rPr>
                <a:hlinkClick r:id="rId3"/>
              </a:rPr>
              <a:t>https://acqf.africa</a:t>
            </a:r>
            <a:br>
              <a:rPr>
                <a:hlinkClick r:id="rId3"/>
              </a:rPr>
            </a:br>
            <a:br>
              <a:rPr>
                <a:hlinkClick r:id="rId3"/>
              </a:rPr>
            </a:br>
            <a:endParaRPr>
              <a:hlinkClick r:id="rId3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4C0E1-ED6C-4A42-9FD2-43B0888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17A2A4-FC33-0E8D-105A-E4218A6AEE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9999" y="1512161"/>
            <a:ext cx="11460427" cy="4662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B9031E-333F-E042-DBF8-BC3FAD502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66" y="1528808"/>
            <a:ext cx="7390528" cy="5384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C147D7-1E80-60A6-A3C5-B2A6632A7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194" y="1554009"/>
            <a:ext cx="3584485" cy="495234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A204EFF-D032-591C-A4B7-B096AEA8EAAE}"/>
              </a:ext>
            </a:extLst>
          </p:cNvPr>
          <p:cNvSpPr/>
          <p:nvPr/>
        </p:nvSpPr>
        <p:spPr>
          <a:xfrm>
            <a:off x="1202076" y="1306506"/>
            <a:ext cx="1520575" cy="1192507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875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D068-A8C9-D39E-9734-91F301C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4000"/>
            </a:pPr>
            <a:r>
              <a:t>Soutien aux CNC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9E125-257E-EE48-3E67-951A2A072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3683" y="2543835"/>
            <a:ext cx="4882793" cy="177033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</a:defRPr>
            </a:pPr>
            <a:r>
              <a:t>OBJECTIF : </a:t>
            </a:r>
          </a:p>
          <a:p>
            <a:pPr marL="0" indent="0" algn="ctr">
              <a:buNone/>
              <a:defRPr sz="1800" b="1">
                <a:latin typeface="Arial" panose="020B0604020202020204" pitchFamily="34" charset="0"/>
              </a:defRPr>
            </a:pPr>
            <a:r>
              <a:rPr>
                <a:solidFill>
                  <a:schemeClr val="bg1"/>
                </a:solidFill>
              </a:rPr>
              <a:t>augmenter</a:t>
            </a:r>
            <a:r>
              <a:rPr>
                <a:solidFill>
                  <a:schemeClr val="bg1"/>
                </a:solidFill>
                <a:effectLst/>
              </a:rPr>
              <a:t> le nombre de pays disposant de CNC aux stades 4 et 5 (mis en œuvre ou avancés) équipés d’une base de données des certifications et de systèmes de suivi.</a:t>
            </a:r>
            <a:r>
              <a:rPr>
                <a:solidFill>
                  <a:srgbClr val="455560"/>
                </a:solidFill>
              </a:rPr>
              <a:t> </a:t>
            </a:r>
            <a:r>
              <a:rPr>
                <a:solidFill>
                  <a:srgbClr val="455560"/>
                </a:solidFill>
                <a:effectLst/>
              </a:rPr>
              <a:t> </a:t>
            </a:r>
            <a:endParaRPr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3CBB9-F2BB-82CA-6BA8-1583480C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Page </a:t>
            </a:r>
            <a:fld id="{1DB91ECB-95EC-5E4C-AFA5-7A4F8C24E438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Picture 1, Picture">
            <a:extLst>
              <a:ext uri="{FF2B5EF4-FFF2-40B4-BE49-F238E27FC236}">
                <a16:creationId xmlns:a16="http://schemas.microsoft.com/office/drawing/2014/main" id="{BCAF762C-9DBD-5D15-B978-9A44091D5F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9" y="1726058"/>
            <a:ext cx="3984988" cy="41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0EC2F1E-111A-9F6A-A141-FF42595C58DA}"/>
              </a:ext>
            </a:extLst>
          </p:cNvPr>
          <p:cNvSpPr/>
          <p:nvPr/>
        </p:nvSpPr>
        <p:spPr>
          <a:xfrm>
            <a:off x="4982966" y="2897312"/>
            <a:ext cx="575353" cy="26610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594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4522-8DD5-0CD5-CD65-173E938E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EEE83-CFA8-0EF5-D875-E2B961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57347-5D48-CDB2-37C3-9E08E0E2A9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771" y="-9920"/>
            <a:ext cx="10944225" cy="1081088"/>
          </a:xfrm>
        </p:spPr>
        <p:txBody>
          <a:bodyPr>
            <a:normAutofit fontScale="90000"/>
          </a:bodyPr>
          <a:lstStyle/>
          <a:p>
            <a:r>
              <a:rPr dirty="0" err="1"/>
              <a:t>Enquête</a:t>
            </a:r>
            <a:r>
              <a:rPr dirty="0"/>
              <a:t> 2024 d</a:t>
            </a:r>
            <a:r>
              <a:rPr lang="en-GB" dirty="0"/>
              <a:t>e </a:t>
            </a:r>
            <a:r>
              <a:rPr lang="en-GB" dirty="0" err="1"/>
              <a:t>l’ACQF</a:t>
            </a:r>
            <a:r>
              <a:rPr dirty="0"/>
              <a:t>: CNC </a:t>
            </a:r>
            <a:r>
              <a:rPr dirty="0" err="1"/>
              <a:t>en</a:t>
            </a:r>
            <a:r>
              <a:rPr dirty="0"/>
              <a:t> Afrique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722B8-CC42-B52C-2483-6560E2A44717}"/>
              </a:ext>
            </a:extLst>
          </p:cNvPr>
          <p:cNvSpPr txBox="1"/>
          <p:nvPr/>
        </p:nvSpPr>
        <p:spPr>
          <a:xfrm>
            <a:off x="4381688" y="6198600"/>
            <a:ext cx="7837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https://acqf.africa/resources/surveys-acqf-ii-nqf-rpl-micro-credentials/survey-of-national-qualifications-frameworks-in-africa-analytical-report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396EC-D8EE-E836-A686-642335EE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41" y="962778"/>
            <a:ext cx="8699863" cy="51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4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8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Blu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TF Teal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TF Green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TF Yellow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TF Red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TF Pink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9.xml><?xml version="1.0" encoding="utf-8"?>
<a:theme xmlns:a="http://schemas.openxmlformats.org/drawingml/2006/main" name="1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f1f23c-94c0-4dcc-a7fa-999e323c9245" xsi:nil="true"/>
    <lcf76f155ced4ddcb4097134ff3c332f xmlns="05ef24fd-2dda-45b0-83fd-a9e6f5cd740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FB2DC9-A07F-4734-ACD5-9027C5A7D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f24fd-2dda-45b0-83fd-a9e6f5cd7406"/>
    <ds:schemaRef ds:uri="9cf1f23c-94c0-4dcc-a7fa-999e323c9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E4BC2-FFA4-4D83-BCDF-11A7B5DDFF8C}">
  <ds:schemaRefs>
    <ds:schemaRef ds:uri="eb34c9b2-bfdf-4144-bb43-fc378579f0b1"/>
    <ds:schemaRef ds:uri="http://purl.org/dc/elements/1.1/"/>
    <ds:schemaRef ds:uri="http://schemas.microsoft.com/office/infopath/2007/PartnerControls"/>
    <ds:schemaRef ds:uri="b86a64e3-d9b9-4fe5-8fc9-9bfa16d1bf07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9cf1f23c-94c0-4dcc-a7fa-999e323c9245"/>
    <ds:schemaRef ds:uri="05ef24fd-2dda-45b0-83fd-a9e6f5cd7406"/>
  </ds:schemaRefs>
</ds:datastoreItem>
</file>

<file path=customXml/itemProps3.xml><?xml version="1.0" encoding="utf-8"?>
<ds:datastoreItem xmlns:ds="http://schemas.openxmlformats.org/officeDocument/2006/customXml" ds:itemID="{88E895EF-17AC-4D56-9CF9-6BA47E912F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1260</Words>
  <Application>Microsoft Office PowerPoint</Application>
  <PresentationFormat>Widescreen</PresentationFormat>
  <Paragraphs>172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Calibri</vt:lpstr>
      <vt:lpstr>Nunito Sans</vt:lpstr>
      <vt:lpstr>MontrealTS-Bold</vt:lpstr>
      <vt:lpstr>Aptos</vt:lpstr>
      <vt:lpstr>Nunito Sans Black</vt:lpstr>
      <vt:lpstr>Nunito Sans ExtraBold</vt:lpstr>
      <vt:lpstr>Nunito Sans Light</vt:lpstr>
      <vt:lpstr>Wingdings</vt:lpstr>
      <vt:lpstr>MontrealTS-Regular</vt:lpstr>
      <vt:lpstr>Arial</vt:lpstr>
      <vt:lpstr>ETF Corporate Template 2021</vt:lpstr>
      <vt:lpstr>ETF Blue</vt:lpstr>
      <vt:lpstr>ETF Teal</vt:lpstr>
      <vt:lpstr>ETF Green</vt:lpstr>
      <vt:lpstr>ETF Yellow</vt:lpstr>
      <vt:lpstr>ETF Red</vt:lpstr>
      <vt:lpstr>ETF Pink</vt:lpstr>
      <vt:lpstr>ACQF Powerpoint Template</vt:lpstr>
      <vt:lpstr>1_ACQF Powerpoint Template</vt:lpstr>
      <vt:lpstr>PowerPoint Presentation</vt:lpstr>
      <vt:lpstr>PowerPoint Presentation</vt:lpstr>
      <vt:lpstr>PowerPoint Presentation</vt:lpstr>
      <vt:lpstr>Objectif</vt:lpstr>
      <vt:lpstr>Principaux domaines d’activité de l’ACQF</vt:lpstr>
      <vt:lpstr>Renforcement des capacités – exemples  Forums continentaux</vt:lpstr>
      <vt:lpstr>Matériaux de renforcement des capacités - visitez https://acqf.africa  </vt:lpstr>
      <vt:lpstr>Soutien aux CNC</vt:lpstr>
      <vt:lpstr>Enquête 2024 de l’ACQF: CNC en Afrique</vt:lpstr>
      <vt:lpstr>Soutien technique aux CNC en 2025</vt:lpstr>
      <vt:lpstr>Référencement – connecter et créer de la confiance </vt:lpstr>
      <vt:lpstr>Référencement de l’ACQF  Référencement pilote avec 8 pays en 2024 </vt:lpstr>
      <vt:lpstr>Rendre l'information ouverte, connecter  bases de données sur les qualifications et accès aux personnes   </vt:lpstr>
      <vt:lpstr>Profils de compétences communs:</vt:lpstr>
      <vt:lpstr>PowerPoint Presentation</vt:lpstr>
      <vt:lpstr>Gouvernance – Réseau ACQF Importance d'une maison institutionnelle pour le cadre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Amaya Lyne (ETF)</cp:lastModifiedBy>
  <cp:revision>5</cp:revision>
  <cp:lastPrinted>2023-05-02T09:23:27Z</cp:lastPrinted>
  <dcterms:created xsi:type="dcterms:W3CDTF">2020-12-15T11:10:02Z</dcterms:created>
  <dcterms:modified xsi:type="dcterms:W3CDTF">2025-10-14T09:49:49Z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0x0101009B2203B17F16D040A1E444A021DFF119</vt:lpwstr>
  </property>
  <property fmtid="{D5CDD505-2E9C-101B-9397-08002B2CF9AE}" pid="5" name="_dlc_DocIdItemGuid">
    <vt:lpwstr>d7240d6d-9f4a-4046-b85d-7d2b03b9dc0c</vt:lpwstr>
  </property>
  <property fmtid="{D5CDD505-2E9C-101B-9397-08002B2CF9AE}" pid="6" name="MediaServiceImageTags">
    <vt:lpwstr/>
  </property>
</Properties>
</file>