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753" r:id="rId6"/>
  </p:sldMasterIdLst>
  <p:notesMasterIdLst>
    <p:notesMasterId r:id="rId19"/>
  </p:notesMasterIdLst>
  <p:handoutMasterIdLst>
    <p:handoutMasterId r:id="rId20"/>
  </p:handoutMasterIdLst>
  <p:sldIdLst>
    <p:sldId id="2873" r:id="rId7"/>
    <p:sldId id="689" r:id="rId8"/>
    <p:sldId id="2871" r:id="rId9"/>
    <p:sldId id="256" r:id="rId10"/>
    <p:sldId id="262" r:id="rId11"/>
    <p:sldId id="258" r:id="rId12"/>
    <p:sldId id="692" r:id="rId13"/>
    <p:sldId id="283" r:id="rId14"/>
    <p:sldId id="281" r:id="rId15"/>
    <p:sldId id="2872" r:id="rId16"/>
    <p:sldId id="2842" r:id="rId17"/>
    <p:sldId id="2815" r:id="rId18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254d19ee-a2a4-46f8-97d7-ce61c0481289" providerId="ADAL" clId="{B9FB3D3A-DDCA-4CF3-90CF-10C91849447D}"/>
    <pc:docChg chg="modSld">
      <pc:chgData name="Amaya Lyne (ETF)" userId="254d19ee-a2a4-46f8-97d7-ce61c0481289" providerId="ADAL" clId="{B9FB3D3A-DDCA-4CF3-90CF-10C91849447D}" dt="2025-10-14T09:53:51.321" v="3" actId="20577"/>
      <pc:docMkLst>
        <pc:docMk/>
      </pc:docMkLst>
      <pc:sldChg chg="modSp mod">
        <pc:chgData name="Amaya Lyne (ETF)" userId="254d19ee-a2a4-46f8-97d7-ce61c0481289" providerId="ADAL" clId="{B9FB3D3A-DDCA-4CF3-90CF-10C91849447D}" dt="2025-10-14T09:53:51.321" v="3" actId="20577"/>
        <pc:sldMkLst>
          <pc:docMk/>
          <pc:sldMk cId="2480317178" sldId="283"/>
        </pc:sldMkLst>
        <pc:spChg chg="mod">
          <ac:chgData name="Amaya Lyne (ETF)" userId="254d19ee-a2a4-46f8-97d7-ce61c0481289" providerId="ADAL" clId="{B9FB3D3A-DDCA-4CF3-90CF-10C91849447D}" dt="2025-10-14T09:53:51.321" v="3" actId="20577"/>
          <ac:spMkLst>
            <pc:docMk/>
            <pc:sldMk cId="2480317178" sldId="283"/>
            <ac:spMk id="3" creationId="{9FB65865-0CBA-8711-CA2D-A041D0785CA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0BEF3F4-F88E-4DCD-B7B1-5B9F1D75FE5A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t>Harmonisation</a:t>
          </a:r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/>
        </a:p>
      </dgm:t>
    </dgm:pt>
    <dgm:pt modelId="{AE73B07B-F1D0-4BEE-BA27-C243D7D77DB4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t>Libre circulation des professionnels</a:t>
          </a:r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/>
        </a:p>
      </dgm:t>
    </dgm:pt>
    <dgm:pt modelId="{4AADB0BB-DCAE-4B98-9B23-43CFD72BCA05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t>Intégration régionale et continentale</a:t>
          </a:r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/>
        </a:p>
      </dgm:t>
    </dgm:pt>
    <dgm:pt modelId="{0AD48292-D844-4D35-AA60-601EE11FB312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t>Mobilité académique des étudiants, enseignants-chercheurs</a:t>
          </a:r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/>
        </a:p>
      </dgm:t>
    </dgm:pt>
    <dgm:pt modelId="{781B47BB-4C87-4322-A424-4DC14CF18C1C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t>Transférabilité et reconnaissance des connaissances et des compétences</a:t>
          </a:r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1CB8E-88AE-457F-828F-E917485258A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/>
        </a:p>
      </dgm:t>
    </dgm:pt>
    <dgm:pt modelId="{01D7EA46-CC40-4F78-AF03-3F97D7AEF1BC}">
      <dgm:prSet custT="1"/>
      <dgm:spPr/>
      <dgm:t>
        <a:bodyPr/>
        <a:lstStyle/>
        <a:p>
          <a:pPr>
            <a:defRPr sz="1200" kern="1200">
              <a:latin typeface="Calibri" panose="020F0502020204030204"/>
              <a:ea typeface="+mn-ea"/>
              <a:cs typeface="+mn-cs"/>
            </a:defRPr>
          </a:pPr>
          <a:r>
            <a: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Invitation et engagement formel de </a:t>
          </a:r>
          <a:r>
            <a:rPr b="1">
              <a:solidFill>
                <a:schemeClr val="accent2"/>
              </a:solidFill>
            </a:rPr>
            <a:t>15 autorités nationales </a:t>
          </a:r>
          <a:r>
            <a: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et</a:t>
          </a:r>
          <a:r>
            <a:rPr b="1">
              <a:solidFill>
                <a:schemeClr val="accent2"/>
              </a:solidFill>
            </a:rPr>
            <a:t> sélection de 100 universités (5-10 par pays)</a:t>
          </a:r>
          <a:endParaRPr sz="1200" b="1" kern="120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gm:t>
    </dgm:pt>
    <dgm:pt modelId="{3D5A0585-003A-4FEE-B405-A45018F34C18}" type="parTrans" cxnId="{3452C192-699B-430A-AC1A-A633C396AE1C}">
      <dgm:prSet/>
      <dgm:spPr/>
      <dgm:t>
        <a:bodyPr/>
        <a:lstStyle/>
        <a:p>
          <a:endParaRPr/>
        </a:p>
      </dgm:t>
    </dgm:pt>
    <dgm:pt modelId="{F4163C38-9A36-4435-91CF-C053756301C2}" type="sibTrans" cxnId="{3452C192-699B-430A-AC1A-A633C396AE1C}">
      <dgm:prSet/>
      <dgm:spPr/>
      <dgm:t>
        <a:bodyPr/>
        <a:lstStyle/>
        <a:p>
          <a:endParaRPr/>
        </a:p>
      </dgm:t>
    </dgm:pt>
    <dgm:pt modelId="{105A27B3-A4C7-4181-B6E6-FEFA1E570734}">
      <dgm:prSet custT="1"/>
      <dgm:spPr/>
      <dgm:t>
        <a:bodyPr/>
        <a:lstStyle/>
        <a:p>
          <a:pPr>
            <a:defRPr sz="1200"/>
          </a:pPr>
          <a:r>
            <a:t>Création de </a:t>
          </a:r>
          <a:r>
            <a:rPr b="1">
              <a:solidFill>
                <a:srgbClr val="E94E1B"/>
              </a:solidFill>
            </a:rPr>
            <a:t>4 clusters régionaux ACTS.</a:t>
          </a:r>
          <a:endParaRPr sz="1000"/>
        </a:p>
      </dgm:t>
    </dgm:pt>
    <dgm:pt modelId="{AED20771-0D61-46FC-9F5D-9ED08963630D}" type="parTrans" cxnId="{E3F37783-A66A-48D0-B49C-A8A83778AA75}">
      <dgm:prSet/>
      <dgm:spPr/>
      <dgm:t>
        <a:bodyPr/>
        <a:lstStyle/>
        <a:p>
          <a:endParaRPr/>
        </a:p>
      </dgm:t>
    </dgm:pt>
    <dgm:pt modelId="{0005C659-5F3A-4F2D-AA8D-46602AAC8047}" type="sibTrans" cxnId="{E3F37783-A66A-48D0-B49C-A8A83778AA75}">
      <dgm:prSet/>
      <dgm:spPr/>
      <dgm:t>
        <a:bodyPr/>
        <a:lstStyle/>
        <a:p>
          <a:endParaRPr/>
        </a:p>
      </dgm:t>
    </dgm:pt>
    <dgm:pt modelId="{681EE212-2FBB-4D2E-8BAC-5277DF5434D4}">
      <dgm:prSet/>
      <dgm:spPr/>
      <dgm:t>
        <a:bodyPr/>
        <a:lstStyle/>
        <a:p>
          <a:r>
            <a:rPr b="1">
              <a:solidFill>
                <a:schemeClr val="accent2"/>
              </a:solidFill>
            </a:rPr>
            <a:t>Programme en ligne – 5 modules – 500 stagiaires </a:t>
          </a:r>
          <a:r>
            <a:t>(cadres politiques et intégration régionale, mobilité intra-africaine, reconnaissance académique et professionnelle, LO, estimation de la charge de travail des étudiants &amp; attribution de crédits)</a:t>
          </a:r>
        </a:p>
      </dgm:t>
    </dgm:pt>
    <dgm:pt modelId="{BCBBD3D6-8816-4B34-B876-4116A3B5D297}" type="parTrans" cxnId="{52590DF9-9CE7-46FF-8F2A-7A0DE9083F62}">
      <dgm:prSet/>
      <dgm:spPr/>
      <dgm:t>
        <a:bodyPr/>
        <a:lstStyle/>
        <a:p>
          <a:endParaRPr/>
        </a:p>
      </dgm:t>
    </dgm:pt>
    <dgm:pt modelId="{60D15678-C857-4E0B-A7B3-F6A2E813F710}" type="sibTrans" cxnId="{52590DF9-9CE7-46FF-8F2A-7A0DE9083F62}">
      <dgm:prSet/>
      <dgm:spPr/>
      <dgm:t>
        <a:bodyPr/>
        <a:lstStyle/>
        <a:p>
          <a:endParaRPr/>
        </a:p>
      </dgm:t>
    </dgm:pt>
    <dgm:pt modelId="{24A3197D-4C2F-48C4-B45C-1DC3F1CCFA9B}" type="pres">
      <dgm:prSet presAssocID="{5771CB8E-88AE-457F-828F-E917485258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A44ABD-D685-4123-ABEF-87B6F273F85D}" type="pres">
      <dgm:prSet presAssocID="{01D7EA46-CC40-4F78-AF03-3F97D7AEF1BC}" presName="hierRoot1" presStyleCnt="0"/>
      <dgm:spPr/>
    </dgm:pt>
    <dgm:pt modelId="{040E896D-1C0B-4E0E-BCB6-66AE158C2F09}" type="pres">
      <dgm:prSet presAssocID="{01D7EA46-CC40-4F78-AF03-3F97D7AEF1BC}" presName="composite" presStyleCnt="0"/>
      <dgm:spPr/>
    </dgm:pt>
    <dgm:pt modelId="{2668BDC1-CDA8-40C9-900E-311735695EEA}" type="pres">
      <dgm:prSet presAssocID="{01D7EA46-CC40-4F78-AF03-3F97D7AEF1BC}" presName="background" presStyleLbl="node0" presStyleIdx="0" presStyleCnt="3"/>
      <dgm:spPr/>
    </dgm:pt>
    <dgm:pt modelId="{8A2E5E7B-1797-4680-BA20-57C8443ECA72}" type="pres">
      <dgm:prSet presAssocID="{01D7EA46-CC40-4F78-AF03-3F97D7AEF1BC}" presName="text" presStyleLbl="fgAcc0" presStyleIdx="0" presStyleCnt="3">
        <dgm:presLayoutVars>
          <dgm:chPref val="3"/>
        </dgm:presLayoutVars>
      </dgm:prSet>
      <dgm:spPr/>
    </dgm:pt>
    <dgm:pt modelId="{74FD569A-70A4-4C84-97DB-8D58870CEDFC}" type="pres">
      <dgm:prSet presAssocID="{01D7EA46-CC40-4F78-AF03-3F97D7AEF1BC}" presName="hierChild2" presStyleCnt="0"/>
      <dgm:spPr/>
    </dgm:pt>
    <dgm:pt modelId="{3AB92DBA-CAD9-4B1B-BB76-CF182DF77645}" type="pres">
      <dgm:prSet presAssocID="{105A27B3-A4C7-4181-B6E6-FEFA1E570734}" presName="hierRoot1" presStyleCnt="0"/>
      <dgm:spPr/>
    </dgm:pt>
    <dgm:pt modelId="{D2FF8F75-3F45-407A-A52A-C59AF9A9A9F1}" type="pres">
      <dgm:prSet presAssocID="{105A27B3-A4C7-4181-B6E6-FEFA1E570734}" presName="composite" presStyleCnt="0"/>
      <dgm:spPr/>
    </dgm:pt>
    <dgm:pt modelId="{59A630D2-D2A6-4885-8355-47820196F66E}" type="pres">
      <dgm:prSet presAssocID="{105A27B3-A4C7-4181-B6E6-FEFA1E570734}" presName="background" presStyleLbl="node0" presStyleIdx="1" presStyleCnt="3"/>
      <dgm:spPr/>
    </dgm:pt>
    <dgm:pt modelId="{06D98D1D-CB06-4896-B438-176614E51DED}" type="pres">
      <dgm:prSet presAssocID="{105A27B3-A4C7-4181-B6E6-FEFA1E570734}" presName="text" presStyleLbl="fgAcc0" presStyleIdx="1" presStyleCnt="3" custScaleX="110514" custLinFactNeighborY="0">
        <dgm:presLayoutVars>
          <dgm:chPref val="3"/>
        </dgm:presLayoutVars>
      </dgm:prSet>
      <dgm:spPr/>
    </dgm:pt>
    <dgm:pt modelId="{E2FBB92A-717E-48A1-A821-0B0C2C0AC55B}" type="pres">
      <dgm:prSet presAssocID="{105A27B3-A4C7-4181-B6E6-FEFA1E570734}" presName="hierChild2" presStyleCnt="0"/>
      <dgm:spPr/>
    </dgm:pt>
    <dgm:pt modelId="{ED1413F8-1581-49C3-99EE-064B470391F1}" type="pres">
      <dgm:prSet presAssocID="{681EE212-2FBB-4D2E-8BAC-5277DF5434D4}" presName="hierRoot1" presStyleCnt="0"/>
      <dgm:spPr/>
    </dgm:pt>
    <dgm:pt modelId="{00E07C0C-909A-413F-815D-A09C25E3C1B8}" type="pres">
      <dgm:prSet presAssocID="{681EE212-2FBB-4D2E-8BAC-5277DF5434D4}" presName="composite" presStyleCnt="0"/>
      <dgm:spPr/>
    </dgm:pt>
    <dgm:pt modelId="{76D4D371-F14F-4FD0-85B5-011FCB44AABA}" type="pres">
      <dgm:prSet presAssocID="{681EE212-2FBB-4D2E-8BAC-5277DF5434D4}" presName="background" presStyleLbl="node0" presStyleIdx="2" presStyleCnt="3"/>
      <dgm:spPr/>
    </dgm:pt>
    <dgm:pt modelId="{F537C7E3-307F-4093-AD19-110B8668EEFD}" type="pres">
      <dgm:prSet presAssocID="{681EE212-2FBB-4D2E-8BAC-5277DF5434D4}" presName="text" presStyleLbl="fgAcc0" presStyleIdx="2" presStyleCnt="3" custScaleX="108299" custScaleY="113604">
        <dgm:presLayoutVars>
          <dgm:chPref val="3"/>
        </dgm:presLayoutVars>
      </dgm:prSet>
      <dgm:spPr/>
    </dgm:pt>
    <dgm:pt modelId="{7221A3DA-0AFC-46FF-BD2F-0519A1AFA729}" type="pres">
      <dgm:prSet presAssocID="{681EE212-2FBB-4D2E-8BAC-5277DF5434D4}" presName="hierChild2" presStyleCnt="0"/>
      <dgm:spPr/>
    </dgm:pt>
  </dgm:ptLst>
  <dgm:cxnLst>
    <dgm:cxn modelId="{B0F6FF34-9607-4A07-92A2-D09AC3D51E00}" type="presOf" srcId="{681EE212-2FBB-4D2E-8BAC-5277DF5434D4}" destId="{F537C7E3-307F-4093-AD19-110B8668EEFD}" srcOrd="0" destOrd="0" presId="urn:microsoft.com/office/officeart/2005/8/layout/hierarchy1"/>
    <dgm:cxn modelId="{3E015F68-F995-4D82-B548-21EB944799D4}" type="presOf" srcId="{01D7EA46-CC40-4F78-AF03-3F97D7AEF1BC}" destId="{8A2E5E7B-1797-4680-BA20-57C8443ECA72}" srcOrd="0" destOrd="0" presId="urn:microsoft.com/office/officeart/2005/8/layout/hierarchy1"/>
    <dgm:cxn modelId="{9D772C58-0033-4656-BB72-C08C7957B06E}" type="presOf" srcId="{105A27B3-A4C7-4181-B6E6-FEFA1E570734}" destId="{06D98D1D-CB06-4896-B438-176614E51DED}" srcOrd="0" destOrd="0" presId="urn:microsoft.com/office/officeart/2005/8/layout/hierarchy1"/>
    <dgm:cxn modelId="{E3F37783-A66A-48D0-B49C-A8A83778AA75}" srcId="{5771CB8E-88AE-457F-828F-E917485258A2}" destId="{105A27B3-A4C7-4181-B6E6-FEFA1E570734}" srcOrd="1" destOrd="0" parTransId="{AED20771-0D61-46FC-9F5D-9ED08963630D}" sibTransId="{0005C659-5F3A-4F2D-AA8D-46602AAC8047}"/>
    <dgm:cxn modelId="{3452C192-699B-430A-AC1A-A633C396AE1C}" srcId="{5771CB8E-88AE-457F-828F-E917485258A2}" destId="{01D7EA46-CC40-4F78-AF03-3F97D7AEF1BC}" srcOrd="0" destOrd="0" parTransId="{3D5A0585-003A-4FEE-B405-A45018F34C18}" sibTransId="{F4163C38-9A36-4435-91CF-C053756301C2}"/>
    <dgm:cxn modelId="{BCAA81AE-E8CA-444B-BA65-D89CA4FE8E11}" type="presOf" srcId="{5771CB8E-88AE-457F-828F-E917485258A2}" destId="{24A3197D-4C2F-48C4-B45C-1DC3F1CCFA9B}" srcOrd="0" destOrd="0" presId="urn:microsoft.com/office/officeart/2005/8/layout/hierarchy1"/>
    <dgm:cxn modelId="{52590DF9-9CE7-46FF-8F2A-7A0DE9083F62}" srcId="{5771CB8E-88AE-457F-828F-E917485258A2}" destId="{681EE212-2FBB-4D2E-8BAC-5277DF5434D4}" srcOrd="2" destOrd="0" parTransId="{BCBBD3D6-8816-4B34-B876-4116A3B5D297}" sibTransId="{60D15678-C857-4E0B-A7B3-F6A2E813F710}"/>
    <dgm:cxn modelId="{A8694E37-3A76-491E-999E-4E404BD28D10}" type="presParOf" srcId="{24A3197D-4C2F-48C4-B45C-1DC3F1CCFA9B}" destId="{7BA44ABD-D685-4123-ABEF-87B6F273F85D}" srcOrd="0" destOrd="0" presId="urn:microsoft.com/office/officeart/2005/8/layout/hierarchy1"/>
    <dgm:cxn modelId="{DD0BF235-5526-42AD-B56F-47CB9482B1D4}" type="presParOf" srcId="{7BA44ABD-D685-4123-ABEF-87B6F273F85D}" destId="{040E896D-1C0B-4E0E-BCB6-66AE158C2F09}" srcOrd="0" destOrd="0" presId="urn:microsoft.com/office/officeart/2005/8/layout/hierarchy1"/>
    <dgm:cxn modelId="{1D9E7129-05B3-4111-8083-2C8DD2163521}" type="presParOf" srcId="{040E896D-1C0B-4E0E-BCB6-66AE158C2F09}" destId="{2668BDC1-CDA8-40C9-900E-311735695EEA}" srcOrd="0" destOrd="0" presId="urn:microsoft.com/office/officeart/2005/8/layout/hierarchy1"/>
    <dgm:cxn modelId="{987AD020-4E95-4422-9156-37C44280398F}" type="presParOf" srcId="{040E896D-1C0B-4E0E-BCB6-66AE158C2F09}" destId="{8A2E5E7B-1797-4680-BA20-57C8443ECA72}" srcOrd="1" destOrd="0" presId="urn:microsoft.com/office/officeart/2005/8/layout/hierarchy1"/>
    <dgm:cxn modelId="{7A5300AC-75FA-49E3-BEBB-B29B000CD34C}" type="presParOf" srcId="{7BA44ABD-D685-4123-ABEF-87B6F273F85D}" destId="{74FD569A-70A4-4C84-97DB-8D58870CEDFC}" srcOrd="1" destOrd="0" presId="urn:microsoft.com/office/officeart/2005/8/layout/hierarchy1"/>
    <dgm:cxn modelId="{54556072-31CB-4D97-88CC-B5409F2942AC}" type="presParOf" srcId="{24A3197D-4C2F-48C4-B45C-1DC3F1CCFA9B}" destId="{3AB92DBA-CAD9-4B1B-BB76-CF182DF77645}" srcOrd="1" destOrd="0" presId="urn:microsoft.com/office/officeart/2005/8/layout/hierarchy1"/>
    <dgm:cxn modelId="{2959727B-BA6D-4974-A5AA-F2AFA01D9207}" type="presParOf" srcId="{3AB92DBA-CAD9-4B1B-BB76-CF182DF77645}" destId="{D2FF8F75-3F45-407A-A52A-C59AF9A9A9F1}" srcOrd="0" destOrd="0" presId="urn:microsoft.com/office/officeart/2005/8/layout/hierarchy1"/>
    <dgm:cxn modelId="{A643E63F-6DF5-41F7-91D3-D3F64884628E}" type="presParOf" srcId="{D2FF8F75-3F45-407A-A52A-C59AF9A9A9F1}" destId="{59A630D2-D2A6-4885-8355-47820196F66E}" srcOrd="0" destOrd="0" presId="urn:microsoft.com/office/officeart/2005/8/layout/hierarchy1"/>
    <dgm:cxn modelId="{DD0A3C99-6089-4B0B-A32C-1E4423565EAB}" type="presParOf" srcId="{D2FF8F75-3F45-407A-A52A-C59AF9A9A9F1}" destId="{06D98D1D-CB06-4896-B438-176614E51DED}" srcOrd="1" destOrd="0" presId="urn:microsoft.com/office/officeart/2005/8/layout/hierarchy1"/>
    <dgm:cxn modelId="{596E712B-9E84-4C20-B1EA-1DD72FE78F3C}" type="presParOf" srcId="{3AB92DBA-CAD9-4B1B-BB76-CF182DF77645}" destId="{E2FBB92A-717E-48A1-A821-0B0C2C0AC55B}" srcOrd="1" destOrd="0" presId="urn:microsoft.com/office/officeart/2005/8/layout/hierarchy1"/>
    <dgm:cxn modelId="{D4DA32AE-EE27-4C49-BF19-45E325DEFAC5}" type="presParOf" srcId="{24A3197D-4C2F-48C4-B45C-1DC3F1CCFA9B}" destId="{ED1413F8-1581-49C3-99EE-064B470391F1}" srcOrd="2" destOrd="0" presId="urn:microsoft.com/office/officeart/2005/8/layout/hierarchy1"/>
    <dgm:cxn modelId="{F4A2D9DD-8433-4D94-AFDF-D299C2FB4CF9}" type="presParOf" srcId="{ED1413F8-1581-49C3-99EE-064B470391F1}" destId="{00E07C0C-909A-413F-815D-A09C25E3C1B8}" srcOrd="0" destOrd="0" presId="urn:microsoft.com/office/officeart/2005/8/layout/hierarchy1"/>
    <dgm:cxn modelId="{F3227D7C-E2C4-433E-98FE-C6DF887DF36E}" type="presParOf" srcId="{00E07C0C-909A-413F-815D-A09C25E3C1B8}" destId="{76D4D371-F14F-4FD0-85B5-011FCB44AABA}" srcOrd="0" destOrd="0" presId="urn:microsoft.com/office/officeart/2005/8/layout/hierarchy1"/>
    <dgm:cxn modelId="{FD1931B7-D492-4F3C-9ECA-A34E6595ABEE}" type="presParOf" srcId="{00E07C0C-909A-413F-815D-A09C25E3C1B8}" destId="{F537C7E3-307F-4093-AD19-110B8668EEFD}" srcOrd="1" destOrd="0" presId="urn:microsoft.com/office/officeart/2005/8/layout/hierarchy1"/>
    <dgm:cxn modelId="{2FEB7581-958C-46F7-BC42-BD41475E12EF}" type="presParOf" srcId="{ED1413F8-1581-49C3-99EE-064B470391F1}" destId="{7221A3DA-0AFC-46FF-BD2F-0519A1AFA7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sz="1400" kern="1200"/>
            <a:t>Intégration régionale et continentale</a:t>
          </a:r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sz="1400" kern="1200"/>
            <a:t>Libre circulation des professionnels</a:t>
          </a:r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sz="1400" kern="1200"/>
            <a:t>Mobilité académique des étudiants, enseignants-chercheurs</a:t>
          </a:r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sz="1400" kern="1200"/>
            <a:t>Transférabilité et reconnaissance des connaissances et des compétences</a:t>
          </a:r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sz="1400" kern="1200"/>
            <a:t>Harmonisation</a:t>
          </a:r>
        </a:p>
      </dsp:txBody>
      <dsp:txXfrm>
        <a:off x="2274130" y="3406191"/>
        <a:ext cx="2851908" cy="58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8BDC1-CDA8-40C9-900E-311735695EEA}">
      <dsp:nvSpPr>
        <dsp:cNvPr id="0" name=""/>
        <dsp:cNvSpPr/>
      </dsp:nvSpPr>
      <dsp:spPr>
        <a:xfrm>
          <a:off x="1367072" y="208"/>
          <a:ext cx="246709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5E7B-1797-4680-BA20-57C8443ECA72}">
      <dsp:nvSpPr>
        <dsp:cNvPr id="0" name=""/>
        <dsp:cNvSpPr/>
      </dsp:nvSpPr>
      <dsp:spPr>
        <a:xfrm>
          <a:off x="1641193" y="260623"/>
          <a:ext cx="246709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kern="1200">
              <a:latin typeface="Calibri" panose="020F0502020204030204"/>
              <a:ea typeface="+mn-ea"/>
              <a:cs typeface="+mn-cs"/>
            </a:defRPr>
          </a:pPr>
          <a:r>
            <a: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Invitation et engagement formel de </a:t>
          </a:r>
          <a:r>
            <a:rPr b="1">
              <a:solidFill>
                <a:schemeClr val="accent2"/>
              </a:solidFill>
            </a:rPr>
            <a:t>15 autorités nationales </a:t>
          </a:r>
          <a:r>
            <a:rPr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et</a:t>
          </a:r>
          <a:r>
            <a:rPr b="1">
              <a:solidFill>
                <a:schemeClr val="accent2"/>
              </a:solidFill>
            </a:rPr>
            <a:t> sélection de 100 universités (5-10 par pays)</a:t>
          </a:r>
          <a:endParaRPr sz="1200" b="1" kern="120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sp:txBody>
      <dsp:txXfrm>
        <a:off x="1687077" y="306507"/>
        <a:ext cx="2375325" cy="1474836"/>
      </dsp:txXfrm>
    </dsp:sp>
    <dsp:sp modelId="{59A630D2-D2A6-4885-8355-47820196F66E}">
      <dsp:nvSpPr>
        <dsp:cNvPr id="0" name=""/>
        <dsp:cNvSpPr/>
      </dsp:nvSpPr>
      <dsp:spPr>
        <a:xfrm>
          <a:off x="4382408" y="208"/>
          <a:ext cx="272648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98D1D-CB06-4896-B438-176614E51DED}">
      <dsp:nvSpPr>
        <dsp:cNvPr id="0" name=""/>
        <dsp:cNvSpPr/>
      </dsp:nvSpPr>
      <dsp:spPr>
        <a:xfrm>
          <a:off x="4656529" y="260623"/>
          <a:ext cx="272648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/>
          </a:pPr>
          <a:r>
            <a:rPr kern="1200"/>
            <a:t>Création de </a:t>
          </a:r>
          <a:r>
            <a:rPr b="1" kern="1200">
              <a:solidFill>
                <a:srgbClr val="E94E1B"/>
              </a:solidFill>
            </a:rPr>
            <a:t>4 clusters régionaux ACTS.</a:t>
          </a:r>
          <a:endParaRPr sz="1000" kern="1200"/>
        </a:p>
      </dsp:txBody>
      <dsp:txXfrm>
        <a:off x="4702413" y="306507"/>
        <a:ext cx="2634715" cy="1474836"/>
      </dsp:txXfrm>
    </dsp:sp>
    <dsp:sp modelId="{76D4D371-F14F-4FD0-85B5-011FCB44AABA}">
      <dsp:nvSpPr>
        <dsp:cNvPr id="0" name=""/>
        <dsp:cNvSpPr/>
      </dsp:nvSpPr>
      <dsp:spPr>
        <a:xfrm>
          <a:off x="7657134" y="208"/>
          <a:ext cx="2671837" cy="177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7C7E3-307F-4093-AD19-110B8668EEFD}">
      <dsp:nvSpPr>
        <dsp:cNvPr id="0" name=""/>
        <dsp:cNvSpPr/>
      </dsp:nvSpPr>
      <dsp:spPr>
        <a:xfrm>
          <a:off x="7931255" y="260623"/>
          <a:ext cx="2671837" cy="1779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>
              <a:solidFill>
                <a:schemeClr val="accent2"/>
              </a:solidFill>
            </a:rPr>
            <a:t>Programme en ligne – 5 modules – 500 stagiaires </a:t>
          </a:r>
          <a:r>
            <a:rPr sz="1400" kern="1200"/>
            <a:t>(cadres politiques et intégration régionale, mobilité intra-africaine, reconnaissance académique et professionnelle, LO, estimation de la charge de travail des étudiants &amp; attribution de crédits)</a:t>
          </a:r>
        </a:p>
      </dsp:txBody>
      <dsp:txXfrm>
        <a:off x="7983381" y="312749"/>
        <a:ext cx="2567585" cy="167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  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  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  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  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  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  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</a:lvl1pPr>
            <a:lvl2pPr>
              <a:buClr>
                <a:srgbClr val="F9B233"/>
              </a:buClr>
            </a:lvl2pPr>
            <a:lvl3pPr>
              <a:buClr>
                <a:srgbClr val="F9B233"/>
              </a:buClr>
            </a:lvl3pPr>
            <a:lvl4pPr>
              <a:buClr>
                <a:srgbClr val="F9B233"/>
              </a:buClr>
            </a:lvl4pPr>
            <a:lvl5pPr>
              <a:buClr>
                <a:srgbClr val="F9B233"/>
              </a:buClr>
            </a:lvl5pPr>
          </a:lstStyle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  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frica with red squares  AI-generated content may be incorrect.">
            <a:extLst>
              <a:ext uri="{FF2B5EF4-FFF2-40B4-BE49-F238E27FC236}">
                <a16:creationId xmlns:a16="http://schemas.microsoft.com/office/drawing/2014/main" id="{495CD24A-54DB-8F20-63D4-5F198440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1" y="1924050"/>
            <a:ext cx="4576539" cy="4895944"/>
          </a:xfrm>
          <a:prstGeom prst="rect">
            <a:avLst/>
          </a:prstGeom>
        </p:spPr>
      </p:pic>
      <p:pic>
        <p:nvPicPr>
          <p:cNvPr id="7" name="Picture 6" descr="A map of africa with orange and grey colors  AI-generated content may be incorrect.">
            <a:extLst>
              <a:ext uri="{FF2B5EF4-FFF2-40B4-BE49-F238E27FC236}">
                <a16:creationId xmlns:a16="http://schemas.microsoft.com/office/drawing/2014/main" id="{CB7BCE4E-1F90-F774-7BDC-A071753E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86" y="1841500"/>
            <a:ext cx="4576539" cy="45717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AFDC0C-42AB-2205-D0AC-E48C3AF6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pPr>
              <a:defRPr sz="5000"/>
            </a:pPr>
            <a:r>
              <a:t>Pays participants</a:t>
            </a:r>
            <a:endParaRPr sz="5000"/>
          </a:p>
        </p:txBody>
      </p:sp>
    </p:spTree>
    <p:extLst>
      <p:ext uri="{BB962C8B-B14F-4D97-AF65-F5344CB8AC3E}">
        <p14:creationId xmlns:p14="http://schemas.microsoft.com/office/powerpoint/2010/main" val="214945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 d'orientation pour la réflexion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60B15F-5EC4-FBD5-4090-1033D3B40791}"/>
              </a:ext>
            </a:extLst>
          </p:cNvPr>
          <p:cNvSpPr txBox="1"/>
          <p:nvPr/>
        </p:nvSpPr>
        <p:spPr>
          <a:xfrm>
            <a:off x="838200" y="1948686"/>
            <a:ext cx="1073785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t>De quelle manière les outils ACQF et HAQAA (comme ACTS et ASG-QA) peuvent-ils travailler ensemble dans votre contexte?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sz="240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t>Quels défis en matière de mobilité et de reconnaissance pourraient être mieux relevés grâce à cette synergie?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sz="240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t>Quels exemples existe-t-il de pratiques qui relient déjà les cadres de certification et les systèmes d'accumulation et de transfert de crédits universitaires?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sz="2400"/>
          </a:p>
          <a:p>
            <a:pPr lvl="0"/>
            <a:endParaRPr sz="2400"/>
          </a:p>
          <a:p>
            <a:pPr algn="ctr">
              <a:defRPr sz="2400" b="1">
                <a:solidFill>
                  <a:srgbClr val="E94E1B"/>
                </a:solidFill>
              </a:defRPr>
            </a:pPr>
            <a:r>
              <a:t>Contributions recueillies pour alimenter les «feuilles de route pour la mobilité et la reconnaissance» du projet pilote ACTS et les feuilles de route nationales du CCQA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sz="140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  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sz="6600"/>
          </a:p>
          <a:p>
            <a:r>
              <a:t>MERCI!</a:t>
            </a:r>
          </a:p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953000" y="4974771"/>
            <a:ext cx="653142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n>
                  <a:noFill/>
                </a:ln>
                <a:effectLst/>
                <a:uLnTx/>
                <a:uFillTx/>
              </a:defRPr>
            </a:pPr>
            <a:r>
              <a:t>Plus d'informations dans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2000" b="0" i="0" u="none" strike="noStrike" kern="1200" cap="none" normalizeH="0" baseline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n>
                  <a:noFill/>
                </a:ln>
                <a:effectLst/>
                <a:uLnTx/>
                <a:uFillTx/>
              </a:defRPr>
            </a:pPr>
            <a:r>
              <a:rPr>
                <a:hlinkClick r:id="rId3"/>
              </a:rPr>
              <a:t>www.haqaa3.obreal.org</a:t>
            </a:r>
            <a: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2000" b="1" i="0" u="none" strike="noStrike" kern="1200" cap="none" normalizeH="0" baseline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868891" cy="1325563"/>
          </a:xfrm>
        </p:spPr>
        <p:txBody>
          <a:bodyPr>
            <a:normAutofit/>
          </a:bodyPr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L'initiative HAQAA</a:t>
            </a:r>
            <a:endParaRPr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515600" cy="1932952"/>
          </a:xfrm>
        </p:spPr>
        <p:txBody>
          <a:bodyPr>
            <a:noAutofit/>
          </a:bodyPr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La </a:t>
            </a:r>
            <a:r>
              <a:rPr b="1"/>
              <a:t>troisième</a:t>
            </a:r>
            <a:r>
              <a:t> phase de l’harmonisation, </a:t>
            </a:r>
            <a:r>
              <a:rPr b="1"/>
              <a:t>de l’accréditation</a:t>
            </a:r>
            <a:r>
              <a:t> et de l’assurance de la qualité dans l’enseignement supérieur africain (HAQAA) – 2022-2027 – s’inscrit dans le cadre de la </a:t>
            </a:r>
            <a:r>
              <a:rPr b="1"/>
              <a:t>stratégie conjointe </a:t>
            </a:r>
            <a:r>
              <a:t>de l’UA et de l’UE</a:t>
            </a:r>
            <a:endParaRPr i="0" u="none" strike="noStrike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 rtl="0"/>
            <a:endParaRPr sz="1000" b="0">
              <a:effectLst/>
            </a:endParaRPr>
          </a:p>
          <a:p>
            <a:pPr algn="ctr">
              <a:defRPr>
                <a:solidFill>
                  <a:srgbClr val="000000"/>
                </a:solidFill>
              </a:defRPr>
            </a:pPr>
            <a:r>
              <a:t>Il s'agit d'une réponse forte de deux syndicats pour « fournir aux pays africains les travailleurs, les gestionnaires et les administrateurs qualifiés dont ils ont besoin pour favoriser </a:t>
            </a:r>
            <a:r>
              <a:rPr b="1"/>
              <a:t>le développement durable </a:t>
            </a:r>
            <a:r>
              <a:t>et encourager le commerce et l'investissement, ainsi que pour </a:t>
            </a:r>
            <a:r>
              <a:rPr b="1"/>
              <a:t>renforcer la citoyenneté et les valeurs démocratiques</a:t>
            </a:r>
            <a:r>
              <a:t>».</a:t>
            </a:r>
            <a:endParaRPr b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757595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solidFill>
                  <a:srgbClr val="F9B233"/>
                </a:solidFill>
              </a:defRPr>
            </a:pPr>
            <a: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solidFill>
                  <a:srgbClr val="E94E1B"/>
                </a:solidFill>
              </a:defRPr>
            </a:pPr>
            <a:r>
              <a:t>VISION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51F49C-40D7-5630-8163-71889EE5FA33}"/>
              </a:ext>
            </a:extLst>
          </p:cNvPr>
          <p:cNvSpPr/>
          <p:nvPr/>
        </p:nvSpPr>
        <p:spPr>
          <a:xfrm>
            <a:off x="1494503" y="865238"/>
            <a:ext cx="560439" cy="4517927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0755E-2F12-7082-ED58-9E822D09E8D8}"/>
              </a:ext>
            </a:extLst>
          </p:cNvPr>
          <p:cNvSpPr txBox="1"/>
          <p:nvPr/>
        </p:nvSpPr>
        <p:spPr>
          <a:xfrm>
            <a:off x="1317128" y="1383892"/>
            <a:ext cx="915187" cy="3999273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>
              <a:defRPr sz="4000">
                <a:solidFill>
                  <a:schemeClr val="bg2">
                    <a:lumMod val="50000"/>
                  </a:schemeClr>
                </a:solidFill>
              </a:defRPr>
            </a:pPr>
            <a:r>
              <a:t>PAQAF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37DF60-1A9A-F6EE-DB47-803107318FFA}"/>
              </a:ext>
            </a:extLst>
          </p:cNvPr>
          <p:cNvSpPr/>
          <p:nvPr/>
        </p:nvSpPr>
        <p:spPr>
          <a:xfrm rot="16200000">
            <a:off x="5672896" y="-2544097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Normes et lignes directrices africaines pour l'assurance de la qualité (ASG-QA)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140924-C779-2C55-FD6D-0E5AE0E9C2E6}"/>
              </a:ext>
            </a:extLst>
          </p:cNvPr>
          <p:cNvSpPr/>
          <p:nvPr/>
        </p:nvSpPr>
        <p:spPr>
          <a:xfrm rot="16200000">
            <a:off x="5672895" y="-1880420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 AQRM pour l'évaluation institutionnelle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B0BA8-41F3-FA9E-5CA7-92761CFFD7DF}"/>
              </a:ext>
            </a:extLst>
          </p:cNvPr>
          <p:cNvSpPr/>
          <p:nvPr/>
        </p:nvSpPr>
        <p:spPr>
          <a:xfrm rot="16200000">
            <a:off x="5626192" y="-1155293"/>
            <a:ext cx="653846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Formations de renforcement des capacités en matière d’assurance de la qualité à l’intention des agences nationales d’assurance de la qualité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50D550-528D-4AA7-992A-617E1CB9C0FA}"/>
              </a:ext>
            </a:extLst>
          </p:cNvPr>
          <p:cNvSpPr/>
          <p:nvPr/>
        </p:nvSpPr>
        <p:spPr>
          <a:xfrm rot="16200000">
            <a:off x="4946695" y="2157140"/>
            <a:ext cx="560440" cy="59267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Cadre continental africain des certifications (ACQF)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A9755-0FBD-66EB-5E1D-2A9F78498CD9}"/>
              </a:ext>
            </a:extLst>
          </p:cNvPr>
          <p:cNvSpPr/>
          <p:nvPr/>
        </p:nvSpPr>
        <p:spPr>
          <a:xfrm rot="16200000">
            <a:off x="4946695" y="959709"/>
            <a:ext cx="560439" cy="59267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Système africain de transfert de crédits universitaires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73CD8-D060-D5CC-D51E-7C95C8225B85}"/>
              </a:ext>
            </a:extLst>
          </p:cNvPr>
          <p:cNvSpPr/>
          <p:nvPr/>
        </p:nvSpPr>
        <p:spPr>
          <a:xfrm rot="16200000">
            <a:off x="5011473" y="1583184"/>
            <a:ext cx="462127" cy="595795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Convention d'Addis-Abeba sur la reconnaissance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29F1DD-94A7-48A9-9B3C-FD09BA8387A7}"/>
              </a:ext>
            </a:extLst>
          </p:cNvPr>
          <p:cNvSpPr/>
          <p:nvPr/>
        </p:nvSpPr>
        <p:spPr>
          <a:xfrm rot="16200000">
            <a:off x="5722050" y="-466548"/>
            <a:ext cx="462127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t>Agence panafricaine d'assurance qualité et d'accréditation (PAQAA)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8956E-A8D0-02FD-615A-784CB9F97595}"/>
              </a:ext>
            </a:extLst>
          </p:cNvPr>
          <p:cNvSpPr/>
          <p:nvPr/>
        </p:nvSpPr>
        <p:spPr>
          <a:xfrm>
            <a:off x="9768348" y="833283"/>
            <a:ext cx="417871" cy="2595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400">
                <a:solidFill>
                  <a:schemeClr val="bg1"/>
                </a:solidFill>
              </a:defRPr>
            </a:pPr>
            <a:r>
              <a:t>HAQAA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4D750-543B-0EEB-CD8A-D96D3A62DB03}"/>
              </a:ext>
            </a:extLst>
          </p:cNvPr>
          <p:cNvSpPr/>
          <p:nvPr/>
        </p:nvSpPr>
        <p:spPr>
          <a:xfrm rot="16200000">
            <a:off x="9022923" y="4104817"/>
            <a:ext cx="513721" cy="19898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 sz="2800">
                <a:solidFill>
                  <a:schemeClr val="bg1"/>
                </a:solidFill>
              </a:defRPr>
            </a:pPr>
            <a:r>
              <a:t>SIFA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189631-ADBB-6B37-89BC-0E7BADDDCBCE}"/>
              </a:ext>
            </a:extLst>
          </p:cNvPr>
          <p:cNvSpPr/>
          <p:nvPr/>
        </p:nvSpPr>
        <p:spPr>
          <a:xfrm rot="16200000">
            <a:off x="9022924" y="2892466"/>
            <a:ext cx="513721" cy="1989851"/>
          </a:xfrm>
          <a:prstGeom prst="rect">
            <a:avLst/>
          </a:prstGeom>
          <a:gradFill flip="none" rotWithShape="1">
            <a:gsLst>
              <a:gs pos="97000">
                <a:schemeClr val="accent6"/>
              </a:gs>
              <a:gs pos="27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t>TUNING/HAQAA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517827-28F7-2A2B-36B3-AB6F9AF3650B}"/>
              </a:ext>
            </a:extLst>
          </p:cNvPr>
          <p:cNvSpPr/>
          <p:nvPr/>
        </p:nvSpPr>
        <p:spPr>
          <a:xfrm rot="16200000">
            <a:off x="9048720" y="3573396"/>
            <a:ext cx="462127" cy="1989851"/>
          </a:xfrm>
          <a:prstGeom prst="rect">
            <a:avLst/>
          </a:prstGeom>
          <a:solidFill>
            <a:srgbClr val="AFD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 sz="2800">
                <a:solidFill>
                  <a:schemeClr val="bg1"/>
                </a:solidFill>
              </a:defRPr>
            </a:pPr>
            <a:r>
              <a:t>UNESCO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9A7507-D63F-F1F5-EF08-77418884DB10}"/>
              </a:ext>
            </a:extLst>
          </p:cNvPr>
          <p:cNvSpPr/>
          <p:nvPr/>
        </p:nvSpPr>
        <p:spPr>
          <a:xfrm rot="16200000">
            <a:off x="5604386" y="1435494"/>
            <a:ext cx="560439" cy="8780206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>
                <a:solidFill>
                  <a:schemeClr val="bg2">
                    <a:lumMod val="50000"/>
                  </a:schemeClr>
                </a:solidFill>
              </a:defRPr>
            </a:pPr>
            <a:r>
              <a:t>CESA 25/ Premier plan décennal de mise en œuvre de l ' Agenda 2063</a:t>
            </a: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DF6B00-B0A3-5E5C-477D-02C915989686}"/>
              </a:ext>
            </a:extLst>
          </p:cNvPr>
          <p:cNvSpPr txBox="1"/>
          <p:nvPr/>
        </p:nvSpPr>
        <p:spPr>
          <a:xfrm>
            <a:off x="3844415" y="6275456"/>
            <a:ext cx="6632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 i="1"/>
            </a:pPr>
            <a:r>
              <a:t>** Outils et lignes d'action pour la transparence entre les systèmes, les fiducies, un langage commun pour la qualité, la mobilité et les reconnaissances.</a:t>
            </a:r>
            <a:endParaRPr sz="1400" b="1" i="1"/>
          </a:p>
        </p:txBody>
      </p:sp>
      <p:pic>
        <p:nvPicPr>
          <p:cNvPr id="26" name="Imagen 25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  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Domaines de travail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620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Domaine d'activité transversal - Politique et capacité d'intégration régionale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Domaine d’activité – Système africain de transfert de crédits – ACTS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Domaine de travail - Capacité de données de l'enseignement supérieur en Afrique 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Unité technique PAQAA / PAQAA</a:t>
            </a:r>
            <a:br/>
            <a:r>
              <a:t>Formation et renforcement des capacités en matière d'AQI/AQE</a:t>
            </a:r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  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3DDE8-EE86-4D2B-B5E5-71FD60E4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7" y="873149"/>
            <a:ext cx="5118458" cy="4875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55B13-0AAE-4F07-BAC7-920B0F52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/>
            </a:pPr>
            <a:r>
              <a:t>L'ASG-QA</a:t>
            </a:r>
            <a:br/>
            <a:endParaRPr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B3C61-5529-4A3D-A79C-8A28557D1554}"/>
              </a:ext>
            </a:extLst>
          </p:cNvPr>
          <p:cNvCxnSpPr/>
          <p:nvPr/>
        </p:nvCxnSpPr>
        <p:spPr>
          <a:xfrm>
            <a:off x="4449703" y="3547185"/>
            <a:ext cx="13827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5FC19F8-54E8-6256-270D-F856A162E1A8}"/>
              </a:ext>
            </a:extLst>
          </p:cNvPr>
          <p:cNvSpPr/>
          <p:nvPr/>
        </p:nvSpPr>
        <p:spPr>
          <a:xfrm>
            <a:off x="356680" y="5765391"/>
            <a:ext cx="9123098" cy="1024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 sz="1200" i="1"/>
            </a:pPr>
            <a:r>
              <a:t>*Un document de référence continental: sur la base des normes existantes à différents niveaux en Afrique et</a:t>
            </a:r>
          </a:p>
          <a:p>
            <a:pPr>
              <a:defRPr sz="1200" i="1"/>
            </a:pPr>
            <a:r>
              <a:t> international, ciblant à la fois IQA et EQA</a:t>
            </a:r>
          </a:p>
          <a:p>
            <a:pPr>
              <a:defRPr sz="1200" i="1"/>
            </a:pPr>
            <a:r>
              <a:t>*Nouvelle fonctionnalité: Organismes nationaux de qualité assurant leur propre qualité = transparence des procédures d'assurance qualité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CCDB6F-5B18-0F6C-06F5-C7EA7C6FB2C4}"/>
              </a:ext>
            </a:extLst>
          </p:cNvPr>
          <p:cNvSpPr/>
          <p:nvPr/>
        </p:nvSpPr>
        <p:spPr>
          <a:xfrm>
            <a:off x="5648062" y="3068292"/>
            <a:ext cx="2735316" cy="2538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EA1BE-67BB-3153-3851-7C8E3D2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45" y="1419341"/>
            <a:ext cx="2819855" cy="40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2190-E077-8C5C-0ADD-84472B9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5000"/>
            </a:pPr>
            <a:r>
              <a:t>Réalisations</a:t>
            </a:r>
            <a:endParaRPr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5865-0CBA-8711-CA2D-A041D078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sz="2000" dirty="0"/>
              <a:t>Accord </a:t>
            </a:r>
            <a:r>
              <a:rPr sz="2000" dirty="0" err="1"/>
              <a:t>commun</a:t>
            </a:r>
            <a:r>
              <a:rPr sz="2000" dirty="0"/>
              <a:t> sur la </a:t>
            </a:r>
            <a:r>
              <a:rPr sz="2000" u="sng" dirty="0" err="1"/>
              <a:t>définition</a:t>
            </a:r>
            <a:r>
              <a:rPr sz="2000" u="sng" dirty="0"/>
              <a:t> et la </a:t>
            </a:r>
            <a:r>
              <a:rPr sz="2000" u="sng" dirty="0" err="1"/>
              <a:t>valeur</a:t>
            </a:r>
            <a:r>
              <a:rPr sz="2000" u="sng" dirty="0"/>
              <a:t> d’un </a:t>
            </a:r>
            <a:r>
              <a:rPr sz="2000" u="sng" dirty="0" err="1"/>
              <a:t>crédit</a:t>
            </a:r>
            <a:r>
              <a:rPr sz="2000" u="sng" dirty="0"/>
              <a:t> dans les </a:t>
            </a:r>
            <a:r>
              <a:rPr sz="2000" u="sng" dirty="0" err="1"/>
              <a:t>systèmes</a:t>
            </a:r>
            <a:r>
              <a:rPr sz="2000" u="sng" dirty="0"/>
              <a:t> </a:t>
            </a:r>
            <a:r>
              <a:rPr sz="2000" u="sng" dirty="0" err="1"/>
              <a:t>d’enseignement</a:t>
            </a:r>
            <a:r>
              <a:rPr sz="2000" u="sng" dirty="0"/>
              <a:t> supérieur </a:t>
            </a:r>
            <a:r>
              <a:rPr sz="2000" u="sng" dirty="0" err="1"/>
              <a:t>africains</a:t>
            </a:r>
            <a:r>
              <a:rPr sz="2000" u="sng" dirty="0"/>
              <a:t> </a:t>
            </a:r>
            <a:r>
              <a:rPr sz="2000" u="sng" dirty="0" err="1"/>
              <a:t>afin</a:t>
            </a:r>
            <a:r>
              <a:rPr lang="en-GB" sz="2000" u="sng"/>
              <a:t> </a:t>
            </a:r>
            <a:r>
              <a:rPr sz="2000"/>
              <a:t>de </a:t>
            </a:r>
            <a:r>
              <a:rPr sz="2000" dirty="0" err="1"/>
              <a:t>promouvoir</a:t>
            </a:r>
            <a:r>
              <a:rPr sz="2000" dirty="0"/>
              <a:t> la </a:t>
            </a:r>
            <a:r>
              <a:rPr sz="2000" dirty="0" err="1"/>
              <a:t>transférabilité</a:t>
            </a:r>
            <a:r>
              <a:rPr sz="2000" dirty="0"/>
              <a:t> et la </a:t>
            </a:r>
            <a:r>
              <a:rPr sz="2000" dirty="0" err="1"/>
              <a:t>comparabilité</a:t>
            </a:r>
            <a:r>
              <a:rPr sz="2000" dirty="0"/>
              <a:t> – </a:t>
            </a:r>
            <a:r>
              <a:rPr sz="2000" dirty="0" err="1"/>
              <a:t>clé</a:t>
            </a:r>
            <a:r>
              <a:rPr sz="2000" dirty="0"/>
              <a:t> de </a:t>
            </a:r>
            <a:r>
              <a:rPr sz="2000" dirty="0" err="1"/>
              <a:t>l’harmonisation</a:t>
            </a:r>
            <a:r>
              <a:rPr sz="2000" dirty="0"/>
              <a:t> de </a:t>
            </a:r>
            <a:r>
              <a:rPr sz="2000" dirty="0" err="1"/>
              <a:t>l’espace</a:t>
            </a:r>
            <a:r>
              <a:rPr sz="2000" dirty="0"/>
              <a:t> </a:t>
            </a:r>
            <a:r>
              <a:rPr sz="2000" dirty="0" err="1"/>
              <a:t>africain</a:t>
            </a:r>
            <a:r>
              <a:rPr sz="2000" dirty="0"/>
              <a:t> de </a:t>
            </a:r>
            <a:r>
              <a:rPr sz="2000" dirty="0" err="1"/>
              <a:t>l’enseignement</a:t>
            </a:r>
            <a:r>
              <a:rPr sz="2000" dirty="0"/>
              <a:t> supérieur et de la promotion de la </a:t>
            </a:r>
            <a:r>
              <a:rPr sz="2000" dirty="0" err="1"/>
              <a:t>mobilité</a:t>
            </a:r>
            <a:r>
              <a:rPr sz="2000" dirty="0"/>
              <a:t>.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sz="2000" dirty="0"/>
              <a:t>Consensus sur la </a:t>
            </a:r>
            <a:r>
              <a:rPr sz="2000" u="sng" dirty="0"/>
              <a:t>charge de travail </a:t>
            </a:r>
            <a:r>
              <a:rPr sz="2000" u="sng" dirty="0" err="1"/>
              <a:t>d'une</a:t>
            </a:r>
            <a:r>
              <a:rPr sz="2000" u="sng" dirty="0"/>
              <a:t> </a:t>
            </a:r>
            <a:r>
              <a:rPr sz="2000" u="sng" dirty="0" err="1"/>
              <a:t>unité</a:t>
            </a:r>
            <a:r>
              <a:rPr sz="2000" u="sng" dirty="0"/>
              <a:t> de </a:t>
            </a:r>
            <a:r>
              <a:rPr sz="2000" u="sng" dirty="0" err="1"/>
              <a:t>crédit</a:t>
            </a:r>
            <a:r>
              <a:rPr sz="2000" dirty="0"/>
              <a:t>. 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sz="2000" dirty="0"/>
              <a:t>Consensus sur </a:t>
            </a:r>
            <a:r>
              <a:rPr sz="2000" u="sng" dirty="0"/>
              <a:t>le </a:t>
            </a:r>
            <a:r>
              <a:rPr sz="2000" u="sng" dirty="0" err="1"/>
              <a:t>nombre</a:t>
            </a:r>
            <a:r>
              <a:rPr sz="2000" u="sng" dirty="0"/>
              <a:t> </a:t>
            </a:r>
            <a:r>
              <a:rPr sz="2000" u="sng" dirty="0" err="1"/>
              <a:t>d'unités</a:t>
            </a:r>
            <a:r>
              <a:rPr sz="2000" u="sng" dirty="0"/>
              <a:t> de </a:t>
            </a:r>
            <a:r>
              <a:rPr sz="2000" u="sng" dirty="0" err="1"/>
              <a:t>crédit</a:t>
            </a:r>
            <a:r>
              <a:rPr sz="2000" u="sng" dirty="0"/>
              <a:t> pour </a:t>
            </a:r>
            <a:r>
              <a:rPr sz="2000" u="sng" dirty="0" err="1"/>
              <a:t>chaque</a:t>
            </a:r>
            <a:r>
              <a:rPr sz="2000" u="sng" dirty="0"/>
              <a:t> </a:t>
            </a:r>
            <a:r>
              <a:rPr sz="2000" u="sng" dirty="0" err="1"/>
              <a:t>année</a:t>
            </a:r>
            <a:r>
              <a:rPr sz="2000" u="sng" dirty="0"/>
              <a:t> et pour les </a:t>
            </a:r>
            <a:r>
              <a:rPr sz="2000" u="sng" dirty="0" err="1"/>
              <a:t>différents</a:t>
            </a:r>
            <a:r>
              <a:rPr sz="2000" u="sng" dirty="0"/>
              <a:t> </a:t>
            </a:r>
            <a:r>
              <a:rPr sz="2000" u="sng" dirty="0" err="1"/>
              <a:t>programmes</a:t>
            </a:r>
            <a:r>
              <a:rPr sz="2000" u="sng" dirty="0"/>
              <a:t>,</a:t>
            </a:r>
            <a:r>
              <a:rPr sz="2000" dirty="0"/>
              <a:t> </a:t>
            </a:r>
            <a:r>
              <a:rPr sz="2000" dirty="0" err="1"/>
              <a:t>c'est</a:t>
            </a:r>
            <a:r>
              <a:rPr sz="2000" dirty="0"/>
              <a:t>-à-dire les </a:t>
            </a:r>
            <a:r>
              <a:rPr sz="2000" dirty="0" err="1"/>
              <a:t>baccalauréats</a:t>
            </a:r>
            <a:r>
              <a:rPr sz="2000" dirty="0"/>
              <a:t>, les </a:t>
            </a:r>
            <a:r>
              <a:rPr sz="2000" dirty="0" err="1"/>
              <a:t>maîtrises</a:t>
            </a:r>
            <a:r>
              <a:rPr sz="2000" dirty="0"/>
              <a:t>. La tendance </a:t>
            </a:r>
            <a:r>
              <a:rPr sz="2000" dirty="0" err="1"/>
              <a:t>générale</a:t>
            </a:r>
            <a:r>
              <a:rPr sz="2000" dirty="0"/>
              <a:t> </a:t>
            </a:r>
            <a:r>
              <a:rPr sz="2000" dirty="0" err="1"/>
              <a:t>est</a:t>
            </a:r>
            <a:r>
              <a:rPr sz="2000" dirty="0"/>
              <a:t> </a:t>
            </a:r>
            <a:r>
              <a:rPr sz="2000" dirty="0" err="1"/>
              <a:t>que</a:t>
            </a:r>
            <a:r>
              <a:rPr sz="2000" dirty="0"/>
              <a:t> </a:t>
            </a:r>
            <a:r>
              <a:rPr sz="2000" b="1" dirty="0"/>
              <a:t>60 </a:t>
            </a:r>
            <a:r>
              <a:rPr sz="2000" b="1" dirty="0" err="1"/>
              <a:t>crédits</a:t>
            </a:r>
            <a:r>
              <a:rPr sz="2000" b="1" dirty="0"/>
              <a:t> </a:t>
            </a:r>
            <a:r>
              <a:rPr sz="2000" dirty="0" err="1"/>
              <a:t>équivalent</a:t>
            </a:r>
            <a:r>
              <a:rPr sz="2000" dirty="0"/>
              <a:t> à la charge de travail d'un </a:t>
            </a:r>
            <a:r>
              <a:rPr sz="2000" dirty="0" err="1"/>
              <a:t>étudiant</a:t>
            </a:r>
            <a:r>
              <a:rPr sz="2000" dirty="0"/>
              <a:t> à temps plein au </a:t>
            </a:r>
            <a:r>
              <a:rPr sz="2000" dirty="0" err="1"/>
              <a:t>cours</a:t>
            </a:r>
            <a:r>
              <a:rPr sz="2000" dirty="0"/>
              <a:t> </a:t>
            </a:r>
            <a:r>
              <a:rPr sz="2000" dirty="0" err="1"/>
              <a:t>d'une</a:t>
            </a:r>
            <a:r>
              <a:rPr sz="2000" dirty="0"/>
              <a:t> </a:t>
            </a:r>
            <a:r>
              <a:rPr sz="2000" dirty="0" err="1"/>
              <a:t>année</a:t>
            </a:r>
            <a:r>
              <a:rPr sz="2000" dirty="0"/>
              <a:t> </a:t>
            </a:r>
            <a:r>
              <a:rPr sz="2000" dirty="0" err="1"/>
              <a:t>scolaire</a:t>
            </a:r>
            <a:r>
              <a:rPr sz="2000" dirty="0"/>
              <a:t>: </a:t>
            </a:r>
            <a:r>
              <a:rPr sz="2000" b="1" dirty="0"/>
              <a:t>1200-1500 </a:t>
            </a:r>
            <a:r>
              <a:rPr sz="2000" b="1" dirty="0" err="1"/>
              <a:t>heures</a:t>
            </a:r>
            <a:r>
              <a:rPr sz="2000" dirty="0"/>
              <a:t>.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sz="2000" b="1" dirty="0"/>
              <a:t>Système de </a:t>
            </a:r>
            <a:r>
              <a:rPr sz="2000" b="1" dirty="0" err="1"/>
              <a:t>crédit</a:t>
            </a:r>
            <a:r>
              <a:rPr sz="2000" b="1" dirty="0"/>
              <a:t> continental </a:t>
            </a:r>
            <a:r>
              <a:rPr sz="2000" b="1" dirty="0" err="1"/>
              <a:t>harmonisé</a:t>
            </a:r>
            <a:r>
              <a:rPr sz="2000" b="1" dirty="0"/>
              <a:t> </a:t>
            </a:r>
            <a:r>
              <a:rPr sz="2000" dirty="0"/>
              <a:t>qui </a:t>
            </a:r>
            <a:r>
              <a:rPr sz="2000" dirty="0" err="1"/>
              <a:t>équilibre</a:t>
            </a:r>
            <a:r>
              <a:rPr sz="2000" dirty="0"/>
              <a:t> les </a:t>
            </a:r>
            <a:r>
              <a:rPr sz="2000" dirty="0" err="1"/>
              <a:t>différents</a:t>
            </a:r>
            <a:r>
              <a:rPr sz="2000" dirty="0"/>
              <a:t> </a:t>
            </a:r>
            <a:r>
              <a:rPr sz="2000" dirty="0" err="1"/>
              <a:t>systèmes</a:t>
            </a:r>
            <a:r>
              <a:rPr sz="2000" dirty="0"/>
              <a:t> qui </a:t>
            </a:r>
            <a:r>
              <a:rPr sz="2000" dirty="0" err="1"/>
              <a:t>couvrent</a:t>
            </a:r>
            <a:r>
              <a:rPr sz="2000" dirty="0"/>
              <a:t> le continent: Pays anglophones, </a:t>
            </a:r>
            <a:r>
              <a:rPr sz="2000" dirty="0" err="1"/>
              <a:t>arabophones</a:t>
            </a:r>
            <a:r>
              <a:rPr sz="2000" dirty="0"/>
              <a:t>, francophones et lusophones.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AD8-5758-36A0-9C90-AA75D781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>
              <a:defRPr sz="4000"/>
            </a:pPr>
            <a:r>
              <a:t>Processus et activités de pilotage</a:t>
            </a:r>
            <a:endParaRPr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9CDAF-CBCE-601D-29DD-6AAD21FA0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575030"/>
              </p:ext>
            </p:extLst>
          </p:nvPr>
        </p:nvGraphicFramePr>
        <p:xfrm>
          <a:off x="110917" y="1720758"/>
          <a:ext cx="11970165" cy="20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404F7-D290-944C-069A-24C3DE745320}"/>
              </a:ext>
            </a:extLst>
          </p:cNvPr>
          <p:cNvCxnSpPr>
            <a:cxnSpLocks/>
          </p:cNvCxnSpPr>
          <p:nvPr/>
        </p:nvCxnSpPr>
        <p:spPr>
          <a:xfrm>
            <a:off x="5749263" y="3761315"/>
            <a:ext cx="0" cy="733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F2156-B148-3D5C-4615-50FAFAFB66D1}"/>
              </a:ext>
            </a:extLst>
          </p:cNvPr>
          <p:cNvSpPr txBox="1"/>
          <p:nvPr/>
        </p:nvSpPr>
        <p:spPr>
          <a:xfrm>
            <a:off x="10993654" y="5564479"/>
            <a:ext cx="85504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t>IAAMS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F6BAE7-BE1D-9D59-1488-30D128DF7940}"/>
              </a:ext>
            </a:extLst>
          </p:cNvPr>
          <p:cNvCxnSpPr>
            <a:cxnSpLocks/>
          </p:cNvCxnSpPr>
          <p:nvPr/>
        </p:nvCxnSpPr>
        <p:spPr>
          <a:xfrm>
            <a:off x="11238872" y="5449777"/>
            <a:ext cx="0" cy="114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DCDB2C-45E2-4F75-9969-7801D5673901}"/>
              </a:ext>
            </a:extLst>
          </p:cNvPr>
          <p:cNvSpPr txBox="1"/>
          <p:nvPr/>
        </p:nvSpPr>
        <p:spPr>
          <a:xfrm>
            <a:off x="2018638" y="4711113"/>
            <a:ext cx="74612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t>Feuilles de route régionales pour la mobilité et la reconnaissance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t>Guide de l'utilisateur ACTS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t>Réseau des ambassadeurs ACTS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t>Synergies avec le programme de mobilité universitaire intra-africaine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t>Syerngies avec ACQF et ACQF II Project</a:t>
            </a:r>
          </a:p>
        </p:txBody>
      </p:sp>
    </p:spTree>
    <p:extLst>
      <p:ext uri="{BB962C8B-B14F-4D97-AF65-F5344CB8AC3E}">
        <p14:creationId xmlns:p14="http://schemas.microsoft.com/office/powerpoint/2010/main" val="195803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6B9CA840-F2AE-4DB0-B235-000DE4FA0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E36074-C3C0-4A45-9254-F0098C948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8AD442-F40D-4542-B0E3-4572A5DC8F03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PowerPoint Presentation</vt:lpstr>
      <vt:lpstr>L'initiative HAQAA</vt:lpstr>
      <vt:lpstr>PowerPoint Presentation</vt:lpstr>
      <vt:lpstr>PowerPoint Presentation</vt:lpstr>
      <vt:lpstr>Domaines de travail</vt:lpstr>
      <vt:lpstr>PowerPoint Presentation</vt:lpstr>
      <vt:lpstr>L'ASG-QA </vt:lpstr>
      <vt:lpstr>Réalisations</vt:lpstr>
      <vt:lpstr>Processus et activités de pilotage</vt:lpstr>
      <vt:lpstr>Pays participants</vt:lpstr>
      <vt:lpstr>Questions d'orientation pour la réflexion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Amaya Lyne (ETF)</cp:lastModifiedBy>
  <cp:revision>86</cp:revision>
  <dcterms:created xsi:type="dcterms:W3CDTF">2023-06-29T15:28:25Z</dcterms:created>
  <dcterms:modified xsi:type="dcterms:W3CDTF">2025-10-14T09:53:56Z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0x0101009B2203B17F16D040A1E444A021DFF119</vt:lpwstr>
  </property>
</Properties>
</file>