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9" r:id="rId5"/>
    <p:sldMasterId id="2147483753" r:id="rId6"/>
  </p:sldMasterIdLst>
  <p:notesMasterIdLst>
    <p:notesMasterId r:id="rId19"/>
  </p:notesMasterIdLst>
  <p:handoutMasterIdLst>
    <p:handoutMasterId r:id="rId20"/>
  </p:handoutMasterIdLst>
  <p:sldIdLst>
    <p:sldId id="2873" r:id="rId7"/>
    <p:sldId id="689" r:id="rId8"/>
    <p:sldId id="2871" r:id="rId9"/>
    <p:sldId id="256" r:id="rId10"/>
    <p:sldId id="262" r:id="rId11"/>
    <p:sldId id="258" r:id="rId12"/>
    <p:sldId id="692" r:id="rId13"/>
    <p:sldId id="283" r:id="rId14"/>
    <p:sldId id="281" r:id="rId15"/>
    <p:sldId id="2872" r:id="rId16"/>
    <p:sldId id="2842" r:id="rId17"/>
    <p:sldId id="2815" r:id="rId18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0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blo Beneitone" initials="PB" lastIdx="1" clrIdx="0">
    <p:extLst>
      <p:ext uri="{19B8F6BF-5375-455C-9EA6-DF929625EA0E}">
        <p15:presenceInfo xmlns:p15="http://schemas.microsoft.com/office/powerpoint/2012/main" userId="46a0becc8ffdf4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E1B"/>
    <a:srgbClr val="F9B233"/>
    <a:srgbClr val="60A500"/>
    <a:srgbClr val="E6CC6C"/>
    <a:srgbClr val="DCB62C"/>
    <a:srgbClr val="FFFFFF"/>
    <a:srgbClr val="8F4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72" y="548"/>
      </p:cViewPr>
      <p:guideLst>
        <p:guide orient="horz" pos="2160"/>
        <p:guide pos="3840"/>
        <p:guide pos="708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9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B19AD-9318-41E5-9493-44EE12DD600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0BEF3F4-F88E-4DCD-B7B1-5B9F1D75FE5A}">
      <dgm:prSet phldrT="[Text]"/>
      <dgm:spPr/>
      <dgm:t>
        <a:bodyPr/>
        <a:lstStyle/>
        <a:p>
          <a:pPr>
            <a:defRPr>
              <a:solidFill>
                <a:schemeClr val="tx1">
                  <a:alpha val="80000"/>
                </a:schemeClr>
              </a:solidFill>
            </a:defRPr>
          </a:pPr>
          <a:r>
            <a:rPr lang="pt-PT" noProof="0" dirty="0"/>
            <a:t>Harmonização</a:t>
          </a:r>
        </a:p>
      </dgm:t>
    </dgm:pt>
    <dgm:pt modelId="{EB80A5DF-9125-4C1F-A08D-14F319CCF3F1}" type="parTrans" cxnId="{D46FAFA0-EE9E-47B4-9513-BE5C21DC4EED}">
      <dgm:prSet/>
      <dgm:spPr/>
      <dgm:t>
        <a:bodyPr/>
        <a:lstStyle/>
        <a:p>
          <a:endParaRPr lang="pt-PT" noProof="0" dirty="0"/>
        </a:p>
      </dgm:t>
    </dgm:pt>
    <dgm:pt modelId="{F7AC3DE4-32F6-48EB-81D4-8D8792DCC09E}" type="sibTrans" cxnId="{D46FAFA0-EE9E-47B4-9513-BE5C21DC4EED}">
      <dgm:prSet/>
      <dgm:spPr/>
      <dgm:t>
        <a:bodyPr/>
        <a:lstStyle/>
        <a:p>
          <a:endParaRPr lang="pt-PT" noProof="0" dirty="0"/>
        </a:p>
      </dgm:t>
    </dgm:pt>
    <dgm:pt modelId="{AE73B07B-F1D0-4BEE-BA27-C243D7D77DB4}">
      <dgm:prSet phldrT="[Text]"/>
      <dgm:spPr/>
      <dgm:t>
        <a:bodyPr/>
        <a:lstStyle/>
        <a:p>
          <a:pPr>
            <a:defRPr>
              <a:solidFill>
                <a:schemeClr val="tx1">
                  <a:alpha val="80000"/>
                </a:schemeClr>
              </a:solidFill>
            </a:defRPr>
          </a:pPr>
          <a:r>
            <a:rPr lang="pt-PT" noProof="0" dirty="0"/>
            <a:t>Livre circulação de profissionais</a:t>
          </a:r>
        </a:p>
      </dgm:t>
    </dgm:pt>
    <dgm:pt modelId="{8D1F5C94-DC6D-4963-B5EE-D27AACBCB35E}" type="parTrans" cxnId="{0EEA8BE2-DDE0-429A-A764-B24A032BF6C2}">
      <dgm:prSet/>
      <dgm:spPr/>
      <dgm:t>
        <a:bodyPr/>
        <a:lstStyle/>
        <a:p>
          <a:endParaRPr lang="pt-PT" noProof="0" dirty="0"/>
        </a:p>
      </dgm:t>
    </dgm:pt>
    <dgm:pt modelId="{49A03660-5044-4E07-8AD0-F2B64D4ECE5F}" type="sibTrans" cxnId="{0EEA8BE2-DDE0-429A-A764-B24A032BF6C2}">
      <dgm:prSet/>
      <dgm:spPr/>
      <dgm:t>
        <a:bodyPr/>
        <a:lstStyle/>
        <a:p>
          <a:endParaRPr lang="pt-PT" noProof="0" dirty="0"/>
        </a:p>
      </dgm:t>
    </dgm:pt>
    <dgm:pt modelId="{4AADB0BB-DCAE-4B98-9B23-43CFD72BCA05}">
      <dgm:prSet phldrT="[Text]"/>
      <dgm:spPr/>
      <dgm:t>
        <a:bodyPr/>
        <a:lstStyle/>
        <a:p>
          <a:pPr>
            <a:defRPr>
              <a:solidFill>
                <a:schemeClr val="tx1">
                  <a:alpha val="80000"/>
                </a:schemeClr>
              </a:solidFill>
            </a:defRPr>
          </a:pPr>
          <a:r>
            <a:rPr lang="pt-PT" noProof="0" dirty="0"/>
            <a:t>Integração regional e continental</a:t>
          </a:r>
        </a:p>
      </dgm:t>
    </dgm:pt>
    <dgm:pt modelId="{642D2074-C8AE-4320-9D18-F66CE62320E4}" type="parTrans" cxnId="{BD14F376-53F9-488D-A613-93C7A5A75F8E}">
      <dgm:prSet/>
      <dgm:spPr/>
      <dgm:t>
        <a:bodyPr/>
        <a:lstStyle/>
        <a:p>
          <a:endParaRPr lang="pt-PT" noProof="0" dirty="0"/>
        </a:p>
      </dgm:t>
    </dgm:pt>
    <dgm:pt modelId="{8E45E82B-D17C-43B4-80B3-4959C26DA2AE}" type="sibTrans" cxnId="{BD14F376-53F9-488D-A613-93C7A5A75F8E}">
      <dgm:prSet/>
      <dgm:spPr/>
      <dgm:t>
        <a:bodyPr/>
        <a:lstStyle/>
        <a:p>
          <a:endParaRPr lang="pt-PT" noProof="0" dirty="0"/>
        </a:p>
      </dgm:t>
    </dgm:pt>
    <dgm:pt modelId="{0AD48292-D844-4D35-AA60-601EE11FB312}">
      <dgm:prSet phldrT="[Text]"/>
      <dgm:spPr/>
      <dgm:t>
        <a:bodyPr/>
        <a:lstStyle/>
        <a:p>
          <a:pPr>
            <a:defRPr>
              <a:solidFill>
                <a:schemeClr val="tx1">
                  <a:alpha val="80000"/>
                </a:schemeClr>
              </a:solidFill>
            </a:defRPr>
          </a:pPr>
          <a:r>
            <a:rPr lang="pt-PT" noProof="0" dirty="0"/>
            <a:t>Mobilidade académica de estudantes, professores-investigadores</a:t>
          </a:r>
        </a:p>
      </dgm:t>
    </dgm:pt>
    <dgm:pt modelId="{E64C5150-8F5D-43AA-9961-3FB85D9C3638}" type="parTrans" cxnId="{E6FD7DBC-8E8E-470B-BF50-FB05BA3B21F2}">
      <dgm:prSet/>
      <dgm:spPr/>
      <dgm:t>
        <a:bodyPr/>
        <a:lstStyle/>
        <a:p>
          <a:endParaRPr lang="pt-PT" noProof="0" dirty="0"/>
        </a:p>
      </dgm:t>
    </dgm:pt>
    <dgm:pt modelId="{349BD735-36F7-45CC-A538-6D9E48DE0F74}" type="sibTrans" cxnId="{E6FD7DBC-8E8E-470B-BF50-FB05BA3B21F2}">
      <dgm:prSet/>
      <dgm:spPr/>
      <dgm:t>
        <a:bodyPr/>
        <a:lstStyle/>
        <a:p>
          <a:endParaRPr lang="pt-PT" noProof="0" dirty="0"/>
        </a:p>
      </dgm:t>
    </dgm:pt>
    <dgm:pt modelId="{781B47BB-4C87-4322-A424-4DC14CF18C1C}">
      <dgm:prSet phldrT="[Text]"/>
      <dgm:spPr/>
      <dgm:t>
        <a:bodyPr/>
        <a:lstStyle/>
        <a:p>
          <a:pPr>
            <a:defRPr>
              <a:solidFill>
                <a:schemeClr val="tx1">
                  <a:alpha val="80000"/>
                </a:schemeClr>
              </a:solidFill>
            </a:defRPr>
          </a:pPr>
          <a:r>
            <a:rPr lang="pt-PT" noProof="0" dirty="0"/>
            <a:t>Transferibilidade e reconhecimento de conhecimentos e competências</a:t>
          </a:r>
        </a:p>
      </dgm:t>
    </dgm:pt>
    <dgm:pt modelId="{E432A7B6-04E3-4999-AEFD-DE9F2ED48A63}" type="parTrans" cxnId="{20AA9A98-40D7-43F7-9BA6-41081D38CEEE}">
      <dgm:prSet/>
      <dgm:spPr/>
      <dgm:t>
        <a:bodyPr/>
        <a:lstStyle/>
        <a:p>
          <a:endParaRPr lang="pt-PT" noProof="0" dirty="0"/>
        </a:p>
      </dgm:t>
    </dgm:pt>
    <dgm:pt modelId="{98063E6E-9410-4D12-8D71-C5139AA64680}" type="sibTrans" cxnId="{20AA9A98-40D7-43F7-9BA6-41081D38CEEE}">
      <dgm:prSet/>
      <dgm:spPr/>
      <dgm:t>
        <a:bodyPr/>
        <a:lstStyle/>
        <a:p>
          <a:endParaRPr lang="pt-PT" noProof="0" dirty="0"/>
        </a:p>
      </dgm:t>
    </dgm:pt>
    <dgm:pt modelId="{9C924781-A3AA-4558-A825-6F54576424B4}" type="pres">
      <dgm:prSet presAssocID="{7A0B19AD-9318-41E5-9493-44EE12DD6007}" presName="compositeShape" presStyleCnt="0">
        <dgm:presLayoutVars>
          <dgm:dir/>
          <dgm:resizeHandles/>
        </dgm:presLayoutVars>
      </dgm:prSet>
      <dgm:spPr/>
    </dgm:pt>
    <dgm:pt modelId="{41EAC8F9-5058-473C-A5B0-2E4CA2D51D72}" type="pres">
      <dgm:prSet presAssocID="{7A0B19AD-9318-41E5-9493-44EE12DD6007}" presName="pyramid" presStyleLbl="node1" presStyleIdx="0" presStyleCnt="1" custLinFactNeighborY="-123"/>
      <dgm:spPr>
        <a:solidFill>
          <a:schemeClr val="accent2"/>
        </a:solidFill>
      </dgm:spPr>
    </dgm:pt>
    <dgm:pt modelId="{D038489A-A447-4589-A25E-E6EC44271B33}" type="pres">
      <dgm:prSet presAssocID="{7A0B19AD-9318-41E5-9493-44EE12DD6007}" presName="theList" presStyleCnt="0"/>
      <dgm:spPr/>
    </dgm:pt>
    <dgm:pt modelId="{491828DB-C090-452D-AC18-08D83F5D6661}" type="pres">
      <dgm:prSet presAssocID="{4AADB0BB-DCAE-4B98-9B23-43CFD72BCA05}" presName="aNode" presStyleLbl="fgAcc1" presStyleIdx="0" presStyleCnt="5">
        <dgm:presLayoutVars>
          <dgm:bulletEnabled val="1"/>
        </dgm:presLayoutVars>
      </dgm:prSet>
      <dgm:spPr/>
    </dgm:pt>
    <dgm:pt modelId="{0C2E1E49-9D90-4754-A1F1-88F7C4829857}" type="pres">
      <dgm:prSet presAssocID="{4AADB0BB-DCAE-4B98-9B23-43CFD72BCA05}" presName="aSpace" presStyleCnt="0"/>
      <dgm:spPr/>
    </dgm:pt>
    <dgm:pt modelId="{10E5431E-5C5F-43ED-8666-9602D7BB766F}" type="pres">
      <dgm:prSet presAssocID="{AE73B07B-F1D0-4BEE-BA27-C243D7D77DB4}" presName="aNode" presStyleLbl="fgAcc1" presStyleIdx="1" presStyleCnt="5">
        <dgm:presLayoutVars>
          <dgm:bulletEnabled val="1"/>
        </dgm:presLayoutVars>
      </dgm:prSet>
      <dgm:spPr/>
    </dgm:pt>
    <dgm:pt modelId="{91BFE9CB-1EDF-4D8D-BFCC-EB3244EBB652}" type="pres">
      <dgm:prSet presAssocID="{AE73B07B-F1D0-4BEE-BA27-C243D7D77DB4}" presName="aSpace" presStyleCnt="0"/>
      <dgm:spPr/>
    </dgm:pt>
    <dgm:pt modelId="{E91F0BC2-2DCA-4137-B37D-94C0B736764A}" type="pres">
      <dgm:prSet presAssocID="{0AD48292-D844-4D35-AA60-601EE11FB312}" presName="aNode" presStyleLbl="fgAcc1" presStyleIdx="2" presStyleCnt="5">
        <dgm:presLayoutVars>
          <dgm:bulletEnabled val="1"/>
        </dgm:presLayoutVars>
      </dgm:prSet>
      <dgm:spPr/>
    </dgm:pt>
    <dgm:pt modelId="{525320E0-651D-4AE8-86C5-E9355A141F1D}" type="pres">
      <dgm:prSet presAssocID="{0AD48292-D844-4D35-AA60-601EE11FB312}" presName="aSpace" presStyleCnt="0"/>
      <dgm:spPr/>
    </dgm:pt>
    <dgm:pt modelId="{C6B1CD20-E8AB-47C3-BDC7-916F2E978A7C}" type="pres">
      <dgm:prSet presAssocID="{781B47BB-4C87-4322-A424-4DC14CF18C1C}" presName="aNode" presStyleLbl="fgAcc1" presStyleIdx="3" presStyleCnt="5">
        <dgm:presLayoutVars>
          <dgm:bulletEnabled val="1"/>
        </dgm:presLayoutVars>
      </dgm:prSet>
      <dgm:spPr/>
    </dgm:pt>
    <dgm:pt modelId="{FB50A60E-0C6C-42C3-8168-583498079FC5}" type="pres">
      <dgm:prSet presAssocID="{781B47BB-4C87-4322-A424-4DC14CF18C1C}" presName="aSpace" presStyleCnt="0"/>
      <dgm:spPr/>
    </dgm:pt>
    <dgm:pt modelId="{DF9C883A-C7D3-410D-8396-6F81CEB39E4B}" type="pres">
      <dgm:prSet presAssocID="{10BEF3F4-F88E-4DCD-B7B1-5B9F1D75FE5A}" presName="aNode" presStyleLbl="fgAcc1" presStyleIdx="4" presStyleCnt="5">
        <dgm:presLayoutVars>
          <dgm:bulletEnabled val="1"/>
        </dgm:presLayoutVars>
      </dgm:prSet>
      <dgm:spPr/>
    </dgm:pt>
    <dgm:pt modelId="{8180C98B-1754-4894-8DBA-70708A7AA726}" type="pres">
      <dgm:prSet presAssocID="{10BEF3F4-F88E-4DCD-B7B1-5B9F1D75FE5A}" presName="aSpace" presStyleCnt="0"/>
      <dgm:spPr/>
    </dgm:pt>
  </dgm:ptLst>
  <dgm:cxnLst>
    <dgm:cxn modelId="{CBD20C32-0A52-4C77-8F6E-71BB5DBF743B}" type="presOf" srcId="{0AD48292-D844-4D35-AA60-601EE11FB312}" destId="{E91F0BC2-2DCA-4137-B37D-94C0B736764A}" srcOrd="0" destOrd="0" presId="urn:microsoft.com/office/officeart/2005/8/layout/pyramid2"/>
    <dgm:cxn modelId="{A235BB65-9BF6-4BC5-B1EC-5AAF86F18E62}" type="presOf" srcId="{4AADB0BB-DCAE-4B98-9B23-43CFD72BCA05}" destId="{491828DB-C090-452D-AC18-08D83F5D6661}" srcOrd="0" destOrd="0" presId="urn:microsoft.com/office/officeart/2005/8/layout/pyramid2"/>
    <dgm:cxn modelId="{3811444F-3858-43C0-99C9-6004319B79CB}" type="presOf" srcId="{7A0B19AD-9318-41E5-9493-44EE12DD6007}" destId="{9C924781-A3AA-4558-A825-6F54576424B4}" srcOrd="0" destOrd="0" presId="urn:microsoft.com/office/officeart/2005/8/layout/pyramid2"/>
    <dgm:cxn modelId="{BD14F376-53F9-488D-A613-93C7A5A75F8E}" srcId="{7A0B19AD-9318-41E5-9493-44EE12DD6007}" destId="{4AADB0BB-DCAE-4B98-9B23-43CFD72BCA05}" srcOrd="0" destOrd="0" parTransId="{642D2074-C8AE-4320-9D18-F66CE62320E4}" sibTransId="{8E45E82B-D17C-43B4-80B3-4959C26DA2AE}"/>
    <dgm:cxn modelId="{20AA9A98-40D7-43F7-9BA6-41081D38CEEE}" srcId="{7A0B19AD-9318-41E5-9493-44EE12DD6007}" destId="{781B47BB-4C87-4322-A424-4DC14CF18C1C}" srcOrd="3" destOrd="0" parTransId="{E432A7B6-04E3-4999-AEFD-DE9F2ED48A63}" sibTransId="{98063E6E-9410-4D12-8D71-C5139AA64680}"/>
    <dgm:cxn modelId="{D46FAFA0-EE9E-47B4-9513-BE5C21DC4EED}" srcId="{7A0B19AD-9318-41E5-9493-44EE12DD6007}" destId="{10BEF3F4-F88E-4DCD-B7B1-5B9F1D75FE5A}" srcOrd="4" destOrd="0" parTransId="{EB80A5DF-9125-4C1F-A08D-14F319CCF3F1}" sibTransId="{F7AC3DE4-32F6-48EB-81D4-8D8792DCC09E}"/>
    <dgm:cxn modelId="{D857F1A8-9012-48EB-854C-38AC023BCBDB}" type="presOf" srcId="{AE73B07B-F1D0-4BEE-BA27-C243D7D77DB4}" destId="{10E5431E-5C5F-43ED-8666-9602D7BB766F}" srcOrd="0" destOrd="0" presId="urn:microsoft.com/office/officeart/2005/8/layout/pyramid2"/>
    <dgm:cxn modelId="{E6FD7DBC-8E8E-470B-BF50-FB05BA3B21F2}" srcId="{7A0B19AD-9318-41E5-9493-44EE12DD6007}" destId="{0AD48292-D844-4D35-AA60-601EE11FB312}" srcOrd="2" destOrd="0" parTransId="{E64C5150-8F5D-43AA-9961-3FB85D9C3638}" sibTransId="{349BD735-36F7-45CC-A538-6D9E48DE0F74}"/>
    <dgm:cxn modelId="{DC85F2CC-841E-4EC4-97D8-C83E60DAD3AA}" type="presOf" srcId="{781B47BB-4C87-4322-A424-4DC14CF18C1C}" destId="{C6B1CD20-E8AB-47C3-BDC7-916F2E978A7C}" srcOrd="0" destOrd="0" presId="urn:microsoft.com/office/officeart/2005/8/layout/pyramid2"/>
    <dgm:cxn modelId="{0EEA8BE2-DDE0-429A-A764-B24A032BF6C2}" srcId="{7A0B19AD-9318-41E5-9493-44EE12DD6007}" destId="{AE73B07B-F1D0-4BEE-BA27-C243D7D77DB4}" srcOrd="1" destOrd="0" parTransId="{8D1F5C94-DC6D-4963-B5EE-D27AACBCB35E}" sibTransId="{49A03660-5044-4E07-8AD0-F2B64D4ECE5F}"/>
    <dgm:cxn modelId="{2DA8E7EA-7C1F-46F1-A426-38F77AE9CC09}" type="presOf" srcId="{10BEF3F4-F88E-4DCD-B7B1-5B9F1D75FE5A}" destId="{DF9C883A-C7D3-410D-8396-6F81CEB39E4B}" srcOrd="0" destOrd="0" presId="urn:microsoft.com/office/officeart/2005/8/layout/pyramid2"/>
    <dgm:cxn modelId="{4BA208DA-6659-4DC8-9D7D-5533529D0899}" type="presParOf" srcId="{9C924781-A3AA-4558-A825-6F54576424B4}" destId="{41EAC8F9-5058-473C-A5B0-2E4CA2D51D72}" srcOrd="0" destOrd="0" presId="urn:microsoft.com/office/officeart/2005/8/layout/pyramid2"/>
    <dgm:cxn modelId="{D16D4834-A00E-4677-A4C5-D819367FCDC7}" type="presParOf" srcId="{9C924781-A3AA-4558-A825-6F54576424B4}" destId="{D038489A-A447-4589-A25E-E6EC44271B33}" srcOrd="1" destOrd="0" presId="urn:microsoft.com/office/officeart/2005/8/layout/pyramid2"/>
    <dgm:cxn modelId="{59711974-F613-4E6D-B0FC-DF5E0E13DC56}" type="presParOf" srcId="{D038489A-A447-4589-A25E-E6EC44271B33}" destId="{491828DB-C090-452D-AC18-08D83F5D6661}" srcOrd="0" destOrd="0" presId="urn:microsoft.com/office/officeart/2005/8/layout/pyramid2"/>
    <dgm:cxn modelId="{5C316E7A-D49A-4F8C-A774-EF516AC265F8}" type="presParOf" srcId="{D038489A-A447-4589-A25E-E6EC44271B33}" destId="{0C2E1E49-9D90-4754-A1F1-88F7C4829857}" srcOrd="1" destOrd="0" presId="urn:microsoft.com/office/officeart/2005/8/layout/pyramid2"/>
    <dgm:cxn modelId="{5899A52D-705C-40F1-BEA5-9056F910C8B2}" type="presParOf" srcId="{D038489A-A447-4589-A25E-E6EC44271B33}" destId="{10E5431E-5C5F-43ED-8666-9602D7BB766F}" srcOrd="2" destOrd="0" presId="urn:microsoft.com/office/officeart/2005/8/layout/pyramid2"/>
    <dgm:cxn modelId="{9B7C15A5-A82E-4A5B-8E14-B48E92F890C1}" type="presParOf" srcId="{D038489A-A447-4589-A25E-E6EC44271B33}" destId="{91BFE9CB-1EDF-4D8D-BFCC-EB3244EBB652}" srcOrd="3" destOrd="0" presId="urn:microsoft.com/office/officeart/2005/8/layout/pyramid2"/>
    <dgm:cxn modelId="{3F5BD27C-7BA6-44C1-8845-25E43DB9DE5D}" type="presParOf" srcId="{D038489A-A447-4589-A25E-E6EC44271B33}" destId="{E91F0BC2-2DCA-4137-B37D-94C0B736764A}" srcOrd="4" destOrd="0" presId="urn:microsoft.com/office/officeart/2005/8/layout/pyramid2"/>
    <dgm:cxn modelId="{5CFF3C45-D570-4E1F-A9D7-E2BD3A3FDD73}" type="presParOf" srcId="{D038489A-A447-4589-A25E-E6EC44271B33}" destId="{525320E0-651D-4AE8-86C5-E9355A141F1D}" srcOrd="5" destOrd="0" presId="urn:microsoft.com/office/officeart/2005/8/layout/pyramid2"/>
    <dgm:cxn modelId="{B427082C-55C5-4082-9679-6CBFC2FED2B7}" type="presParOf" srcId="{D038489A-A447-4589-A25E-E6EC44271B33}" destId="{C6B1CD20-E8AB-47C3-BDC7-916F2E978A7C}" srcOrd="6" destOrd="0" presId="urn:microsoft.com/office/officeart/2005/8/layout/pyramid2"/>
    <dgm:cxn modelId="{857F8078-CE44-462F-AB02-19BA5D9B4A70}" type="presParOf" srcId="{D038489A-A447-4589-A25E-E6EC44271B33}" destId="{FB50A60E-0C6C-42C3-8168-583498079FC5}" srcOrd="7" destOrd="0" presId="urn:microsoft.com/office/officeart/2005/8/layout/pyramid2"/>
    <dgm:cxn modelId="{F5D1C166-AE9B-4737-8A05-ECE75F943DA5}" type="presParOf" srcId="{D038489A-A447-4589-A25E-E6EC44271B33}" destId="{DF9C883A-C7D3-410D-8396-6F81CEB39E4B}" srcOrd="8" destOrd="0" presId="urn:microsoft.com/office/officeart/2005/8/layout/pyramid2"/>
    <dgm:cxn modelId="{52142BD6-267E-41AB-BCEA-9C327EADF554}" type="presParOf" srcId="{D038489A-A447-4589-A25E-E6EC44271B33}" destId="{8180C98B-1754-4894-8DBA-70708A7AA726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71CB8E-88AE-457F-828F-E917485258A2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/>
        </a:p>
      </dgm:t>
    </dgm:pt>
    <dgm:pt modelId="{01D7EA46-CC40-4F78-AF03-3F97D7AEF1BC}">
      <dgm:prSet custT="1"/>
      <dgm:spPr/>
      <dgm:t>
        <a:bodyPr/>
        <a:lstStyle/>
        <a:p>
          <a:pPr>
            <a:defRPr sz="1200" kern="1200">
              <a:latin typeface="Calibri" panose="020F0502020204030204"/>
              <a:ea typeface="+mn-ea"/>
              <a:cs typeface="+mn-cs"/>
            </a:defRPr>
          </a:pPr>
          <a:r>
            <a:rPr lang="pt-PT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rPr>
            <a:t>Convite e compromisso formal de </a:t>
          </a:r>
          <a:r>
            <a:rPr lang="pt-PT" b="1" noProof="0" dirty="0">
              <a:solidFill>
                <a:schemeClr val="accent2"/>
              </a:solidFill>
            </a:rPr>
            <a:t>15 autoridades nacionais </a:t>
          </a:r>
          <a:r>
            <a:rPr lang="pt-PT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rPr>
            <a:t>e</a:t>
          </a:r>
          <a:r>
            <a:rPr lang="pt-PT" b="1" noProof="0" dirty="0">
              <a:solidFill>
                <a:schemeClr val="accent2"/>
              </a:solidFill>
            </a:rPr>
            <a:t> seleção de 100 universidades (5-10 por país)</a:t>
          </a:r>
          <a:endParaRPr lang="pt-PT" sz="1200" b="1" kern="1200" noProof="0" dirty="0">
            <a:solidFill>
              <a:schemeClr val="accent2"/>
            </a:solidFill>
            <a:latin typeface="Calibri" panose="020F0502020204030204"/>
            <a:ea typeface="+mn-ea"/>
            <a:cs typeface="+mn-cs"/>
          </a:endParaRPr>
        </a:p>
      </dgm:t>
    </dgm:pt>
    <dgm:pt modelId="{3D5A0585-003A-4FEE-B405-A45018F34C18}" type="parTrans" cxnId="{3452C192-699B-430A-AC1A-A633C396AE1C}">
      <dgm:prSet/>
      <dgm:spPr/>
      <dgm:t>
        <a:bodyPr/>
        <a:lstStyle/>
        <a:p>
          <a:endParaRPr lang="pt-PT" noProof="0" dirty="0"/>
        </a:p>
      </dgm:t>
    </dgm:pt>
    <dgm:pt modelId="{F4163C38-9A36-4435-91CF-C053756301C2}" type="sibTrans" cxnId="{3452C192-699B-430A-AC1A-A633C396AE1C}">
      <dgm:prSet/>
      <dgm:spPr/>
      <dgm:t>
        <a:bodyPr/>
        <a:lstStyle/>
        <a:p>
          <a:endParaRPr lang="pt-PT" noProof="0" dirty="0"/>
        </a:p>
      </dgm:t>
    </dgm:pt>
    <dgm:pt modelId="{105A27B3-A4C7-4181-B6E6-FEFA1E570734}">
      <dgm:prSet custT="1"/>
      <dgm:spPr/>
      <dgm:t>
        <a:bodyPr/>
        <a:lstStyle/>
        <a:p>
          <a:pPr>
            <a:defRPr sz="1200"/>
          </a:pPr>
          <a:r>
            <a:rPr lang="pt-PT" noProof="0" dirty="0"/>
            <a:t>Criação de </a:t>
          </a:r>
          <a:r>
            <a:rPr lang="pt-PT" b="1" noProof="0" dirty="0">
              <a:solidFill>
                <a:srgbClr val="E94E1B"/>
              </a:solidFill>
            </a:rPr>
            <a:t>4 agrupamentos regionais ACTS.</a:t>
          </a:r>
          <a:endParaRPr lang="pt-PT" sz="1000" noProof="0" dirty="0"/>
        </a:p>
      </dgm:t>
    </dgm:pt>
    <dgm:pt modelId="{AED20771-0D61-46FC-9F5D-9ED08963630D}" type="parTrans" cxnId="{E3F37783-A66A-48D0-B49C-A8A83778AA75}">
      <dgm:prSet/>
      <dgm:spPr/>
      <dgm:t>
        <a:bodyPr/>
        <a:lstStyle/>
        <a:p>
          <a:endParaRPr lang="pt-PT" noProof="0" dirty="0"/>
        </a:p>
      </dgm:t>
    </dgm:pt>
    <dgm:pt modelId="{0005C659-5F3A-4F2D-AA8D-46602AAC8047}" type="sibTrans" cxnId="{E3F37783-A66A-48D0-B49C-A8A83778AA75}">
      <dgm:prSet/>
      <dgm:spPr/>
      <dgm:t>
        <a:bodyPr/>
        <a:lstStyle/>
        <a:p>
          <a:endParaRPr lang="pt-PT" noProof="0" dirty="0"/>
        </a:p>
      </dgm:t>
    </dgm:pt>
    <dgm:pt modelId="{681EE212-2FBB-4D2E-8BAC-5277DF5434D4}">
      <dgm:prSet/>
      <dgm:spPr/>
      <dgm:t>
        <a:bodyPr/>
        <a:lstStyle/>
        <a:p>
          <a:r>
            <a:rPr lang="pt-PT" b="1" noProof="0" dirty="0">
              <a:solidFill>
                <a:schemeClr val="accent2"/>
              </a:solidFill>
            </a:rPr>
            <a:t>Programa em linha – 5 módulos – 500 estagiários </a:t>
          </a:r>
          <a:r>
            <a:rPr lang="pt-PT" noProof="0" dirty="0"/>
            <a:t>(quadros políticos e integração regional, mobilidade intra-africana, reconhecimento académico e profissional, LO, estimativa do volume de trabalho dos estudantes &amp; atribuição de créditos)</a:t>
          </a:r>
        </a:p>
      </dgm:t>
    </dgm:pt>
    <dgm:pt modelId="{BCBBD3D6-8816-4B34-B876-4116A3B5D297}" type="parTrans" cxnId="{52590DF9-9CE7-46FF-8F2A-7A0DE9083F62}">
      <dgm:prSet/>
      <dgm:spPr/>
      <dgm:t>
        <a:bodyPr/>
        <a:lstStyle/>
        <a:p>
          <a:endParaRPr lang="pt-PT" noProof="0" dirty="0"/>
        </a:p>
      </dgm:t>
    </dgm:pt>
    <dgm:pt modelId="{60D15678-C857-4E0B-A7B3-F6A2E813F710}" type="sibTrans" cxnId="{52590DF9-9CE7-46FF-8F2A-7A0DE9083F62}">
      <dgm:prSet/>
      <dgm:spPr/>
      <dgm:t>
        <a:bodyPr/>
        <a:lstStyle/>
        <a:p>
          <a:endParaRPr lang="pt-PT" noProof="0" dirty="0"/>
        </a:p>
      </dgm:t>
    </dgm:pt>
    <dgm:pt modelId="{24A3197D-4C2F-48C4-B45C-1DC3F1CCFA9B}" type="pres">
      <dgm:prSet presAssocID="{5771CB8E-88AE-457F-828F-E917485258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A44ABD-D685-4123-ABEF-87B6F273F85D}" type="pres">
      <dgm:prSet presAssocID="{01D7EA46-CC40-4F78-AF03-3F97D7AEF1BC}" presName="hierRoot1" presStyleCnt="0"/>
      <dgm:spPr/>
    </dgm:pt>
    <dgm:pt modelId="{040E896D-1C0B-4E0E-BCB6-66AE158C2F09}" type="pres">
      <dgm:prSet presAssocID="{01D7EA46-CC40-4F78-AF03-3F97D7AEF1BC}" presName="composite" presStyleCnt="0"/>
      <dgm:spPr/>
    </dgm:pt>
    <dgm:pt modelId="{2668BDC1-CDA8-40C9-900E-311735695EEA}" type="pres">
      <dgm:prSet presAssocID="{01D7EA46-CC40-4F78-AF03-3F97D7AEF1BC}" presName="background" presStyleLbl="node0" presStyleIdx="0" presStyleCnt="3"/>
      <dgm:spPr/>
    </dgm:pt>
    <dgm:pt modelId="{8A2E5E7B-1797-4680-BA20-57C8443ECA72}" type="pres">
      <dgm:prSet presAssocID="{01D7EA46-CC40-4F78-AF03-3F97D7AEF1BC}" presName="text" presStyleLbl="fgAcc0" presStyleIdx="0" presStyleCnt="3">
        <dgm:presLayoutVars>
          <dgm:chPref val="3"/>
        </dgm:presLayoutVars>
      </dgm:prSet>
      <dgm:spPr/>
    </dgm:pt>
    <dgm:pt modelId="{74FD569A-70A4-4C84-97DB-8D58870CEDFC}" type="pres">
      <dgm:prSet presAssocID="{01D7EA46-CC40-4F78-AF03-3F97D7AEF1BC}" presName="hierChild2" presStyleCnt="0"/>
      <dgm:spPr/>
    </dgm:pt>
    <dgm:pt modelId="{3AB92DBA-CAD9-4B1B-BB76-CF182DF77645}" type="pres">
      <dgm:prSet presAssocID="{105A27B3-A4C7-4181-B6E6-FEFA1E570734}" presName="hierRoot1" presStyleCnt="0"/>
      <dgm:spPr/>
    </dgm:pt>
    <dgm:pt modelId="{D2FF8F75-3F45-407A-A52A-C59AF9A9A9F1}" type="pres">
      <dgm:prSet presAssocID="{105A27B3-A4C7-4181-B6E6-FEFA1E570734}" presName="composite" presStyleCnt="0"/>
      <dgm:spPr/>
    </dgm:pt>
    <dgm:pt modelId="{59A630D2-D2A6-4885-8355-47820196F66E}" type="pres">
      <dgm:prSet presAssocID="{105A27B3-A4C7-4181-B6E6-FEFA1E570734}" presName="background" presStyleLbl="node0" presStyleIdx="1" presStyleCnt="3"/>
      <dgm:spPr/>
    </dgm:pt>
    <dgm:pt modelId="{06D98D1D-CB06-4896-B438-176614E51DED}" type="pres">
      <dgm:prSet presAssocID="{105A27B3-A4C7-4181-B6E6-FEFA1E570734}" presName="text" presStyleLbl="fgAcc0" presStyleIdx="1" presStyleCnt="3" custScaleX="110514" custLinFactNeighborY="0">
        <dgm:presLayoutVars>
          <dgm:chPref val="3"/>
        </dgm:presLayoutVars>
      </dgm:prSet>
      <dgm:spPr/>
    </dgm:pt>
    <dgm:pt modelId="{E2FBB92A-717E-48A1-A821-0B0C2C0AC55B}" type="pres">
      <dgm:prSet presAssocID="{105A27B3-A4C7-4181-B6E6-FEFA1E570734}" presName="hierChild2" presStyleCnt="0"/>
      <dgm:spPr/>
    </dgm:pt>
    <dgm:pt modelId="{ED1413F8-1581-49C3-99EE-064B470391F1}" type="pres">
      <dgm:prSet presAssocID="{681EE212-2FBB-4D2E-8BAC-5277DF5434D4}" presName="hierRoot1" presStyleCnt="0"/>
      <dgm:spPr/>
    </dgm:pt>
    <dgm:pt modelId="{00E07C0C-909A-413F-815D-A09C25E3C1B8}" type="pres">
      <dgm:prSet presAssocID="{681EE212-2FBB-4D2E-8BAC-5277DF5434D4}" presName="composite" presStyleCnt="0"/>
      <dgm:spPr/>
    </dgm:pt>
    <dgm:pt modelId="{76D4D371-F14F-4FD0-85B5-011FCB44AABA}" type="pres">
      <dgm:prSet presAssocID="{681EE212-2FBB-4D2E-8BAC-5277DF5434D4}" presName="background" presStyleLbl="node0" presStyleIdx="2" presStyleCnt="3"/>
      <dgm:spPr/>
    </dgm:pt>
    <dgm:pt modelId="{F537C7E3-307F-4093-AD19-110B8668EEFD}" type="pres">
      <dgm:prSet presAssocID="{681EE212-2FBB-4D2E-8BAC-5277DF5434D4}" presName="text" presStyleLbl="fgAcc0" presStyleIdx="2" presStyleCnt="3" custScaleX="108299" custScaleY="113604">
        <dgm:presLayoutVars>
          <dgm:chPref val="3"/>
        </dgm:presLayoutVars>
      </dgm:prSet>
      <dgm:spPr/>
    </dgm:pt>
    <dgm:pt modelId="{7221A3DA-0AFC-46FF-BD2F-0519A1AFA729}" type="pres">
      <dgm:prSet presAssocID="{681EE212-2FBB-4D2E-8BAC-5277DF5434D4}" presName="hierChild2" presStyleCnt="0"/>
      <dgm:spPr/>
    </dgm:pt>
  </dgm:ptLst>
  <dgm:cxnLst>
    <dgm:cxn modelId="{B0F6FF34-9607-4A07-92A2-D09AC3D51E00}" type="presOf" srcId="{681EE212-2FBB-4D2E-8BAC-5277DF5434D4}" destId="{F537C7E3-307F-4093-AD19-110B8668EEFD}" srcOrd="0" destOrd="0" presId="urn:microsoft.com/office/officeart/2005/8/layout/hierarchy1"/>
    <dgm:cxn modelId="{3E015F68-F995-4D82-B548-21EB944799D4}" type="presOf" srcId="{01D7EA46-CC40-4F78-AF03-3F97D7AEF1BC}" destId="{8A2E5E7B-1797-4680-BA20-57C8443ECA72}" srcOrd="0" destOrd="0" presId="urn:microsoft.com/office/officeart/2005/8/layout/hierarchy1"/>
    <dgm:cxn modelId="{9D772C58-0033-4656-BB72-C08C7957B06E}" type="presOf" srcId="{105A27B3-A4C7-4181-B6E6-FEFA1E570734}" destId="{06D98D1D-CB06-4896-B438-176614E51DED}" srcOrd="0" destOrd="0" presId="urn:microsoft.com/office/officeart/2005/8/layout/hierarchy1"/>
    <dgm:cxn modelId="{E3F37783-A66A-48D0-B49C-A8A83778AA75}" srcId="{5771CB8E-88AE-457F-828F-E917485258A2}" destId="{105A27B3-A4C7-4181-B6E6-FEFA1E570734}" srcOrd="1" destOrd="0" parTransId="{AED20771-0D61-46FC-9F5D-9ED08963630D}" sibTransId="{0005C659-5F3A-4F2D-AA8D-46602AAC8047}"/>
    <dgm:cxn modelId="{3452C192-699B-430A-AC1A-A633C396AE1C}" srcId="{5771CB8E-88AE-457F-828F-E917485258A2}" destId="{01D7EA46-CC40-4F78-AF03-3F97D7AEF1BC}" srcOrd="0" destOrd="0" parTransId="{3D5A0585-003A-4FEE-B405-A45018F34C18}" sibTransId="{F4163C38-9A36-4435-91CF-C053756301C2}"/>
    <dgm:cxn modelId="{BCAA81AE-E8CA-444B-BA65-D89CA4FE8E11}" type="presOf" srcId="{5771CB8E-88AE-457F-828F-E917485258A2}" destId="{24A3197D-4C2F-48C4-B45C-1DC3F1CCFA9B}" srcOrd="0" destOrd="0" presId="urn:microsoft.com/office/officeart/2005/8/layout/hierarchy1"/>
    <dgm:cxn modelId="{52590DF9-9CE7-46FF-8F2A-7A0DE9083F62}" srcId="{5771CB8E-88AE-457F-828F-E917485258A2}" destId="{681EE212-2FBB-4D2E-8BAC-5277DF5434D4}" srcOrd="2" destOrd="0" parTransId="{BCBBD3D6-8816-4B34-B876-4116A3B5D297}" sibTransId="{60D15678-C857-4E0B-A7B3-F6A2E813F710}"/>
    <dgm:cxn modelId="{A8694E37-3A76-491E-999E-4E404BD28D10}" type="presParOf" srcId="{24A3197D-4C2F-48C4-B45C-1DC3F1CCFA9B}" destId="{7BA44ABD-D685-4123-ABEF-87B6F273F85D}" srcOrd="0" destOrd="0" presId="urn:microsoft.com/office/officeart/2005/8/layout/hierarchy1"/>
    <dgm:cxn modelId="{DD0BF235-5526-42AD-B56F-47CB9482B1D4}" type="presParOf" srcId="{7BA44ABD-D685-4123-ABEF-87B6F273F85D}" destId="{040E896D-1C0B-4E0E-BCB6-66AE158C2F09}" srcOrd="0" destOrd="0" presId="urn:microsoft.com/office/officeart/2005/8/layout/hierarchy1"/>
    <dgm:cxn modelId="{1D9E7129-05B3-4111-8083-2C8DD2163521}" type="presParOf" srcId="{040E896D-1C0B-4E0E-BCB6-66AE158C2F09}" destId="{2668BDC1-CDA8-40C9-900E-311735695EEA}" srcOrd="0" destOrd="0" presId="urn:microsoft.com/office/officeart/2005/8/layout/hierarchy1"/>
    <dgm:cxn modelId="{987AD020-4E95-4422-9156-37C44280398F}" type="presParOf" srcId="{040E896D-1C0B-4E0E-BCB6-66AE158C2F09}" destId="{8A2E5E7B-1797-4680-BA20-57C8443ECA72}" srcOrd="1" destOrd="0" presId="urn:microsoft.com/office/officeart/2005/8/layout/hierarchy1"/>
    <dgm:cxn modelId="{7A5300AC-75FA-49E3-BEBB-B29B000CD34C}" type="presParOf" srcId="{7BA44ABD-D685-4123-ABEF-87B6F273F85D}" destId="{74FD569A-70A4-4C84-97DB-8D58870CEDFC}" srcOrd="1" destOrd="0" presId="urn:microsoft.com/office/officeart/2005/8/layout/hierarchy1"/>
    <dgm:cxn modelId="{54556072-31CB-4D97-88CC-B5409F2942AC}" type="presParOf" srcId="{24A3197D-4C2F-48C4-B45C-1DC3F1CCFA9B}" destId="{3AB92DBA-CAD9-4B1B-BB76-CF182DF77645}" srcOrd="1" destOrd="0" presId="urn:microsoft.com/office/officeart/2005/8/layout/hierarchy1"/>
    <dgm:cxn modelId="{2959727B-BA6D-4974-A5AA-F2AFA01D9207}" type="presParOf" srcId="{3AB92DBA-CAD9-4B1B-BB76-CF182DF77645}" destId="{D2FF8F75-3F45-407A-A52A-C59AF9A9A9F1}" srcOrd="0" destOrd="0" presId="urn:microsoft.com/office/officeart/2005/8/layout/hierarchy1"/>
    <dgm:cxn modelId="{A643E63F-6DF5-41F7-91D3-D3F64884628E}" type="presParOf" srcId="{D2FF8F75-3F45-407A-A52A-C59AF9A9A9F1}" destId="{59A630D2-D2A6-4885-8355-47820196F66E}" srcOrd="0" destOrd="0" presId="urn:microsoft.com/office/officeart/2005/8/layout/hierarchy1"/>
    <dgm:cxn modelId="{DD0A3C99-6089-4B0B-A32C-1E4423565EAB}" type="presParOf" srcId="{D2FF8F75-3F45-407A-A52A-C59AF9A9A9F1}" destId="{06D98D1D-CB06-4896-B438-176614E51DED}" srcOrd="1" destOrd="0" presId="urn:microsoft.com/office/officeart/2005/8/layout/hierarchy1"/>
    <dgm:cxn modelId="{596E712B-9E84-4C20-B1EA-1DD72FE78F3C}" type="presParOf" srcId="{3AB92DBA-CAD9-4B1B-BB76-CF182DF77645}" destId="{E2FBB92A-717E-48A1-A821-0B0C2C0AC55B}" srcOrd="1" destOrd="0" presId="urn:microsoft.com/office/officeart/2005/8/layout/hierarchy1"/>
    <dgm:cxn modelId="{D4DA32AE-EE27-4C49-BF19-45E325DEFAC5}" type="presParOf" srcId="{24A3197D-4C2F-48C4-B45C-1DC3F1CCFA9B}" destId="{ED1413F8-1581-49C3-99EE-064B470391F1}" srcOrd="2" destOrd="0" presId="urn:microsoft.com/office/officeart/2005/8/layout/hierarchy1"/>
    <dgm:cxn modelId="{F4A2D9DD-8433-4D94-AFDF-D299C2FB4CF9}" type="presParOf" srcId="{ED1413F8-1581-49C3-99EE-064B470391F1}" destId="{00E07C0C-909A-413F-815D-A09C25E3C1B8}" srcOrd="0" destOrd="0" presId="urn:microsoft.com/office/officeart/2005/8/layout/hierarchy1"/>
    <dgm:cxn modelId="{F3227D7C-E2C4-433E-98FE-C6DF887DF36E}" type="presParOf" srcId="{00E07C0C-909A-413F-815D-A09C25E3C1B8}" destId="{76D4D371-F14F-4FD0-85B5-011FCB44AABA}" srcOrd="0" destOrd="0" presId="urn:microsoft.com/office/officeart/2005/8/layout/hierarchy1"/>
    <dgm:cxn modelId="{FD1931B7-D492-4F3C-9ECA-A34E6595ABEE}" type="presParOf" srcId="{00E07C0C-909A-413F-815D-A09C25E3C1B8}" destId="{F537C7E3-307F-4093-AD19-110B8668EEFD}" srcOrd="1" destOrd="0" presId="urn:microsoft.com/office/officeart/2005/8/layout/hierarchy1"/>
    <dgm:cxn modelId="{2FEB7581-958C-46F7-BC42-BD41475E12EF}" type="presParOf" srcId="{ED1413F8-1581-49C3-99EE-064B470391F1}" destId="{7221A3DA-0AFC-46FF-BD2F-0519A1AFA72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AC8F9-5058-473C-A5B0-2E4CA2D51D72}">
      <dsp:nvSpPr>
        <dsp:cNvPr id="0" name=""/>
        <dsp:cNvSpPr/>
      </dsp:nvSpPr>
      <dsp:spPr>
        <a:xfrm>
          <a:off x="0" y="0"/>
          <a:ext cx="4484951" cy="4560545"/>
        </a:xfrm>
        <a:prstGeom prst="triangl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828DB-C090-452D-AC18-08D83F5D6661}">
      <dsp:nvSpPr>
        <dsp:cNvPr id="0" name=""/>
        <dsp:cNvSpPr/>
      </dsp:nvSpPr>
      <dsp:spPr>
        <a:xfrm>
          <a:off x="2242475" y="456499"/>
          <a:ext cx="2915218" cy="648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>
              <a:solidFill>
                <a:schemeClr val="tx1">
                  <a:alpha val="80000"/>
                </a:schemeClr>
              </a:solidFill>
            </a:defRPr>
          </a:pPr>
          <a:r>
            <a:rPr lang="pt-PT" sz="1400" kern="1200" noProof="0" dirty="0"/>
            <a:t>Integração regional e continental</a:t>
          </a:r>
        </a:p>
      </dsp:txBody>
      <dsp:txXfrm>
        <a:off x="2274130" y="488154"/>
        <a:ext cx="2851908" cy="585142"/>
      </dsp:txXfrm>
    </dsp:sp>
    <dsp:sp modelId="{10E5431E-5C5F-43ED-8666-9602D7BB766F}">
      <dsp:nvSpPr>
        <dsp:cNvPr id="0" name=""/>
        <dsp:cNvSpPr/>
      </dsp:nvSpPr>
      <dsp:spPr>
        <a:xfrm>
          <a:off x="2242475" y="1186008"/>
          <a:ext cx="2915218" cy="648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>
              <a:solidFill>
                <a:schemeClr val="tx1">
                  <a:alpha val="80000"/>
                </a:schemeClr>
              </a:solidFill>
            </a:defRPr>
          </a:pPr>
          <a:r>
            <a:rPr lang="pt-PT" sz="1400" kern="1200" noProof="0" dirty="0"/>
            <a:t>Livre circulação de profissionais</a:t>
          </a:r>
        </a:p>
      </dsp:txBody>
      <dsp:txXfrm>
        <a:off x="2274130" y="1217663"/>
        <a:ext cx="2851908" cy="585142"/>
      </dsp:txXfrm>
    </dsp:sp>
    <dsp:sp modelId="{E91F0BC2-2DCA-4137-B37D-94C0B736764A}">
      <dsp:nvSpPr>
        <dsp:cNvPr id="0" name=""/>
        <dsp:cNvSpPr/>
      </dsp:nvSpPr>
      <dsp:spPr>
        <a:xfrm>
          <a:off x="2242475" y="1915517"/>
          <a:ext cx="2915218" cy="648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>
              <a:solidFill>
                <a:schemeClr val="tx1">
                  <a:alpha val="80000"/>
                </a:schemeClr>
              </a:solidFill>
            </a:defRPr>
          </a:pPr>
          <a:r>
            <a:rPr lang="pt-PT" sz="1400" kern="1200" noProof="0" dirty="0"/>
            <a:t>Mobilidade académica de estudantes, professores-investigadores</a:t>
          </a:r>
        </a:p>
      </dsp:txBody>
      <dsp:txXfrm>
        <a:off x="2274130" y="1947172"/>
        <a:ext cx="2851908" cy="585142"/>
      </dsp:txXfrm>
    </dsp:sp>
    <dsp:sp modelId="{C6B1CD20-E8AB-47C3-BDC7-916F2E978A7C}">
      <dsp:nvSpPr>
        <dsp:cNvPr id="0" name=""/>
        <dsp:cNvSpPr/>
      </dsp:nvSpPr>
      <dsp:spPr>
        <a:xfrm>
          <a:off x="2242475" y="2645027"/>
          <a:ext cx="2915218" cy="648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>
              <a:solidFill>
                <a:schemeClr val="tx1">
                  <a:alpha val="80000"/>
                </a:schemeClr>
              </a:solidFill>
            </a:defRPr>
          </a:pPr>
          <a:r>
            <a:rPr lang="pt-PT" sz="1400" kern="1200" noProof="0" dirty="0"/>
            <a:t>Transferibilidade e reconhecimento de conhecimentos e competências</a:t>
          </a:r>
        </a:p>
      </dsp:txBody>
      <dsp:txXfrm>
        <a:off x="2274130" y="2676682"/>
        <a:ext cx="2851908" cy="585142"/>
      </dsp:txXfrm>
    </dsp:sp>
    <dsp:sp modelId="{DF9C883A-C7D3-410D-8396-6F81CEB39E4B}">
      <dsp:nvSpPr>
        <dsp:cNvPr id="0" name=""/>
        <dsp:cNvSpPr/>
      </dsp:nvSpPr>
      <dsp:spPr>
        <a:xfrm>
          <a:off x="2242475" y="3374536"/>
          <a:ext cx="2915218" cy="648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>
              <a:solidFill>
                <a:schemeClr val="tx1">
                  <a:alpha val="80000"/>
                </a:schemeClr>
              </a:solidFill>
            </a:defRPr>
          </a:pPr>
          <a:r>
            <a:rPr lang="pt-PT" sz="1400" kern="1200" noProof="0" dirty="0"/>
            <a:t>Harmonização</a:t>
          </a:r>
        </a:p>
      </dsp:txBody>
      <dsp:txXfrm>
        <a:off x="2274130" y="3406191"/>
        <a:ext cx="2851908" cy="585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8BDC1-CDA8-40C9-900E-311735695EEA}">
      <dsp:nvSpPr>
        <dsp:cNvPr id="0" name=""/>
        <dsp:cNvSpPr/>
      </dsp:nvSpPr>
      <dsp:spPr>
        <a:xfrm>
          <a:off x="1367072" y="208"/>
          <a:ext cx="2467093" cy="15666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E5E7B-1797-4680-BA20-57C8443ECA72}">
      <dsp:nvSpPr>
        <dsp:cNvPr id="0" name=""/>
        <dsp:cNvSpPr/>
      </dsp:nvSpPr>
      <dsp:spPr>
        <a:xfrm>
          <a:off x="1641193" y="260623"/>
          <a:ext cx="2467093" cy="1566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200" kern="1200">
              <a:latin typeface="Calibri" panose="020F0502020204030204"/>
              <a:ea typeface="+mn-ea"/>
              <a:cs typeface="+mn-cs"/>
            </a:defRPr>
          </a:pPr>
          <a:r>
            <a:rPr lang="pt-PT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rPr>
            <a:t>Convite e compromisso formal de </a:t>
          </a:r>
          <a:r>
            <a:rPr lang="pt-PT" b="1" noProof="0" dirty="0">
              <a:solidFill>
                <a:schemeClr val="accent2"/>
              </a:solidFill>
            </a:rPr>
            <a:t>15 autoridades nacionais </a:t>
          </a:r>
          <a:r>
            <a:rPr lang="pt-PT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rPr>
            <a:t>e</a:t>
          </a:r>
          <a:r>
            <a:rPr lang="pt-PT" b="1" noProof="0" dirty="0">
              <a:solidFill>
                <a:schemeClr val="accent2"/>
              </a:solidFill>
            </a:rPr>
            <a:t> seleção de 100 universidades (5-10 por país)</a:t>
          </a:r>
          <a:endParaRPr lang="pt-PT" sz="1200" b="1" kern="1200" noProof="0" dirty="0">
            <a:solidFill>
              <a:schemeClr val="accent2"/>
            </a:solidFill>
            <a:latin typeface="Calibri" panose="020F0502020204030204"/>
            <a:ea typeface="+mn-ea"/>
            <a:cs typeface="+mn-cs"/>
          </a:endParaRPr>
        </a:p>
      </dsp:txBody>
      <dsp:txXfrm>
        <a:off x="1687077" y="306507"/>
        <a:ext cx="2375325" cy="1474836"/>
      </dsp:txXfrm>
    </dsp:sp>
    <dsp:sp modelId="{59A630D2-D2A6-4885-8355-47820196F66E}">
      <dsp:nvSpPr>
        <dsp:cNvPr id="0" name=""/>
        <dsp:cNvSpPr/>
      </dsp:nvSpPr>
      <dsp:spPr>
        <a:xfrm>
          <a:off x="4382408" y="208"/>
          <a:ext cx="2726483" cy="15666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98D1D-CB06-4896-B438-176614E51DED}">
      <dsp:nvSpPr>
        <dsp:cNvPr id="0" name=""/>
        <dsp:cNvSpPr/>
      </dsp:nvSpPr>
      <dsp:spPr>
        <a:xfrm>
          <a:off x="4656529" y="260623"/>
          <a:ext cx="2726483" cy="1566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200"/>
          </a:pPr>
          <a:r>
            <a:rPr lang="pt-PT" kern="1200" noProof="0" dirty="0"/>
            <a:t>Criação de </a:t>
          </a:r>
          <a:r>
            <a:rPr lang="pt-PT" b="1" kern="1200" noProof="0" dirty="0">
              <a:solidFill>
                <a:srgbClr val="E94E1B"/>
              </a:solidFill>
            </a:rPr>
            <a:t>4 agrupamentos regionais ACTS.</a:t>
          </a:r>
          <a:endParaRPr lang="pt-PT" sz="1000" kern="1200" noProof="0" dirty="0"/>
        </a:p>
      </dsp:txBody>
      <dsp:txXfrm>
        <a:off x="4702413" y="306507"/>
        <a:ext cx="2634715" cy="1474836"/>
      </dsp:txXfrm>
    </dsp:sp>
    <dsp:sp modelId="{76D4D371-F14F-4FD0-85B5-011FCB44AABA}">
      <dsp:nvSpPr>
        <dsp:cNvPr id="0" name=""/>
        <dsp:cNvSpPr/>
      </dsp:nvSpPr>
      <dsp:spPr>
        <a:xfrm>
          <a:off x="7657134" y="208"/>
          <a:ext cx="2671837" cy="17797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7C7E3-307F-4093-AD19-110B8668EEFD}">
      <dsp:nvSpPr>
        <dsp:cNvPr id="0" name=""/>
        <dsp:cNvSpPr/>
      </dsp:nvSpPr>
      <dsp:spPr>
        <a:xfrm>
          <a:off x="7931255" y="260623"/>
          <a:ext cx="2671837" cy="1779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b="1" kern="1200" noProof="0" dirty="0">
              <a:solidFill>
                <a:schemeClr val="accent2"/>
              </a:solidFill>
            </a:rPr>
            <a:t>Programa em linha – 5 módulos – 500 estagiários </a:t>
          </a:r>
          <a:r>
            <a:rPr lang="pt-PT" sz="1300" kern="1200" noProof="0" dirty="0"/>
            <a:t>(quadros políticos e integração regional, mobilidade intra-africana, reconhecimento académico e profissional, LO, estimativa do volume de trabalho dos estudantes &amp; atribuição de créditos)</a:t>
          </a:r>
        </a:p>
      </dsp:txBody>
      <dsp:txXfrm>
        <a:off x="7983381" y="312749"/>
        <a:ext cx="2567585" cy="1675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B33DE51-9DC4-AB7A-11EA-338D4AE381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9A80E9-C80B-81ED-8335-64C8049563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1F69D-3298-4C1E-84EE-C22B79EBDD0E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FCB65F-667C-6545-ED12-28E2C99AAA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051948-E31F-EF3C-3803-F559CEE270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CEFA4-2941-4541-9134-1A9FAE39762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306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3CD862E4-0B07-4A2A-9F69-B9D3D3A66BF2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Haga clic para modificar los estilos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Nível de tercer</a:t>
            </a:r>
          </a:p>
          <a:p>
            <a:pPr lvl="3"/>
            <a:r>
              <a:t>Nível de Cuarto</a:t>
            </a:r>
          </a:p>
          <a:p>
            <a:pPr lvl="4"/>
            <a:r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2F43CB1E-1750-4526-8BEF-01BB9E28EB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54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C635-D8D4-4F0C-867B-2DF93222BF1F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137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E27DF-A490-3048-91DE-CD981B581001}" type="slidenum">
              <a:rPr lang="en-ES" smtClean="0"/>
              <a:t>6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52913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g"/><Relationship Id="rId5" Type="http://schemas.openxmlformats.org/officeDocument/2006/relationships/image" Target="../media/image12.jp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  Descripción generada automáticamente">
            <a:extLst>
              <a:ext uri="{FF2B5EF4-FFF2-40B4-BE49-F238E27FC236}">
                <a16:creationId xmlns:a16="http://schemas.microsoft.com/office/drawing/2014/main" id="{B6766C1C-620F-0438-5DA0-01798F29A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6" y="0"/>
            <a:ext cx="9675294" cy="6858000"/>
          </a:xfrm>
          <a:prstGeom prst="rect">
            <a:avLst/>
          </a:prstGeom>
        </p:spPr>
      </p:pic>
      <p:pic>
        <p:nvPicPr>
          <p:cNvPr id="7" name="Imagen 6" descr="Un dibujo de una cara feliz  Descripción generada automáticamente con confianza baja">
            <a:extLst>
              <a:ext uri="{FF2B5EF4-FFF2-40B4-BE49-F238E27FC236}">
                <a16:creationId xmlns:a16="http://schemas.microsoft.com/office/drawing/2014/main" id="{9C4B20E7-3EB4-BF29-E35A-8545C2234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56" y="2382717"/>
            <a:ext cx="6090377" cy="1900197"/>
          </a:xfrm>
          <a:prstGeom prst="rect">
            <a:avLst/>
          </a:prstGeom>
        </p:spPr>
      </p:pic>
      <p:pic>
        <p:nvPicPr>
          <p:cNvPr id="8" name="Picture 24" descr="A picture containing drawing, food  Description automatically generated">
            <a:extLst>
              <a:ext uri="{FF2B5EF4-FFF2-40B4-BE49-F238E27FC236}">
                <a16:creationId xmlns:a16="http://schemas.microsoft.com/office/drawing/2014/main" id="{4369BB79-969D-B53A-A716-664A20484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2"/>
          <a:stretch/>
        </p:blipFill>
        <p:spPr>
          <a:xfrm>
            <a:off x="9240986" y="349670"/>
            <a:ext cx="2642535" cy="1280419"/>
          </a:xfrm>
          <a:prstGeom prst="rect">
            <a:avLst/>
          </a:prstGeom>
        </p:spPr>
      </p:pic>
      <p:pic>
        <p:nvPicPr>
          <p:cNvPr id="9" name="Picture 8" descr="A picture containing shirt, drawing  Description automatically generated">
            <a:extLst>
              <a:ext uri="{FF2B5EF4-FFF2-40B4-BE49-F238E27FC236}">
                <a16:creationId xmlns:a16="http://schemas.microsoft.com/office/drawing/2014/main" id="{9F2F25DA-9FB2-E31D-1E15-83CC0DDFE4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64" y="5760644"/>
            <a:ext cx="1570758" cy="915588"/>
          </a:xfrm>
          <a:prstGeom prst="rect">
            <a:avLst/>
          </a:prstGeom>
        </p:spPr>
      </p:pic>
      <p:pic>
        <p:nvPicPr>
          <p:cNvPr id="11" name="Picture 32" descr="A picture containing drawing, food, plate  Description automatically generated">
            <a:extLst>
              <a:ext uri="{FF2B5EF4-FFF2-40B4-BE49-F238E27FC236}">
                <a16:creationId xmlns:a16="http://schemas.microsoft.com/office/drawing/2014/main" id="{148A4F17-445A-66CB-1B61-6E579F31C9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53" y="5818922"/>
            <a:ext cx="1167274" cy="7710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9FB97B-097D-3136-82FD-95E63E3EBE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641" y="5779714"/>
            <a:ext cx="1820266" cy="849458"/>
          </a:xfrm>
          <a:prstGeom prst="rect">
            <a:avLst/>
          </a:prstGeom>
        </p:spPr>
      </p:pic>
      <p:pic>
        <p:nvPicPr>
          <p:cNvPr id="2" name="Imagen 1" descr="Logotipo  Descripción generada automáticamente con confianza baja">
            <a:extLst>
              <a:ext uri="{FF2B5EF4-FFF2-40B4-BE49-F238E27FC236}">
                <a16:creationId xmlns:a16="http://schemas.microsoft.com/office/drawing/2014/main" id="{3B270AD6-B9A5-973D-AEF8-78AB10B73C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27" y="192369"/>
            <a:ext cx="1996809" cy="1199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CB15B-07CC-17A7-63D1-E7DEDF348B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2467" y="580030"/>
            <a:ext cx="1022827" cy="10763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50717E4-5765-1DD1-9818-C80D5BC9FB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42722" y="5860630"/>
            <a:ext cx="24193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5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750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6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9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811F8-E31C-CDA9-27AE-0E1FA0B2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0BDD5-5FAD-395B-5354-9503ED45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F9B233"/>
              </a:buClr>
              <a:defRPr sz="3200"/>
            </a:lvl1pPr>
            <a:lvl2pPr>
              <a:buClr>
                <a:srgbClr val="F9B233"/>
              </a:buClr>
              <a:defRPr sz="2800"/>
            </a:lvl2pPr>
            <a:lvl3pPr>
              <a:buClr>
                <a:srgbClr val="F9B233"/>
              </a:buClr>
              <a:defRPr sz="2400"/>
            </a:lvl3pPr>
            <a:lvl4pPr>
              <a:buClr>
                <a:srgbClr val="F9B233"/>
              </a:buClr>
              <a:defRPr sz="2000"/>
            </a:lvl4pPr>
            <a:lvl5pPr>
              <a:buClr>
                <a:srgbClr val="F9B23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7DC1AB-2C21-7E23-CA43-975BD618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3F5C8-E681-F08A-F2EA-B2512582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4F894-377F-B0CB-C4FB-413D8C8D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A7764-509B-6E0D-BF2F-C2400267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39B00AB-4ABD-563F-E7FF-1C7167F57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1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D51F5-F6F6-A65B-EB46-6F14C5DE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10A763-4722-2D2F-C612-6E4F63CBC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A42D30-F5F0-16AD-4266-79816E86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DE773-2AF7-8B14-1DD0-6E8F54C7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03CF5-0E9F-F5E0-253D-1520D491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4E106-9D1B-F982-3881-D3656275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5600959-2B8B-870F-A288-2DED488DF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4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15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B6766C1C-620F-0438-5DA0-01798F29A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5294" cy="6858000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C4B20E7-3EB4-BF29-E35A-8545C2234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56" y="2382717"/>
            <a:ext cx="6090377" cy="1900197"/>
          </a:xfrm>
          <a:prstGeom prst="rect">
            <a:avLst/>
          </a:prstGeom>
        </p:spPr>
      </p:pic>
      <p:pic>
        <p:nvPicPr>
          <p:cNvPr id="9" name="Picture 8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9F2F25DA-9FB2-E31D-1E15-83CC0DDFE4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44" y="5112663"/>
            <a:ext cx="1570758" cy="915588"/>
          </a:xfrm>
          <a:prstGeom prst="rect">
            <a:avLst/>
          </a:prstGeom>
        </p:spPr>
      </p:pic>
      <p:pic>
        <p:nvPicPr>
          <p:cNvPr id="10" name="Picture 28">
            <a:extLst>
              <a:ext uri="{FF2B5EF4-FFF2-40B4-BE49-F238E27FC236}">
                <a16:creationId xmlns:a16="http://schemas.microsoft.com/office/drawing/2014/main" id="{A8DB768F-5D74-080F-6BEE-632490D39E5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2750" y="5035542"/>
            <a:ext cx="2732051" cy="992709"/>
          </a:xfrm>
          <a:prstGeom prst="rect">
            <a:avLst/>
          </a:prstGeom>
        </p:spPr>
      </p:pic>
      <p:pic>
        <p:nvPicPr>
          <p:cNvPr id="11" name="Picture 32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148A4F17-445A-66CB-1B61-6E579F31C9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112" y="5257208"/>
            <a:ext cx="1167274" cy="7710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9FB97B-097D-3136-82FD-95E63E3EBE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0372" y="5168939"/>
            <a:ext cx="1820266" cy="849458"/>
          </a:xfrm>
          <a:prstGeom prst="rect">
            <a:avLst/>
          </a:prstGeom>
        </p:spPr>
      </p:pic>
      <p:pic>
        <p:nvPicPr>
          <p:cNvPr id="2" name="Picture 2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5880D9BA-40E2-F944-831F-958E94B794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2"/>
          <a:stretch/>
        </p:blipFill>
        <p:spPr>
          <a:xfrm>
            <a:off x="9240986" y="349670"/>
            <a:ext cx="2642535" cy="1280419"/>
          </a:xfrm>
          <a:prstGeom prst="rect">
            <a:avLst/>
          </a:prstGeom>
        </p:spPr>
      </p:pic>
      <p:pic>
        <p:nvPicPr>
          <p:cNvPr id="3" name="Imagen 2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8B0D5B19-AEC7-CA58-1900-21843B44B26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27" y="192369"/>
            <a:ext cx="1996809" cy="1199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AFA682-34AC-F318-C10A-21FA5844EEC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2467" y="580030"/>
            <a:ext cx="1022827" cy="10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84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  Descripción generada automáticamente">
            <a:extLst>
              <a:ext uri="{FF2B5EF4-FFF2-40B4-BE49-F238E27FC236}">
                <a16:creationId xmlns:a16="http://schemas.microsoft.com/office/drawing/2014/main" id="{EC58E8B7-C146-C828-825F-BE969795E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Haga clic para modificar los estilos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Nível de tercer</a:t>
            </a:r>
          </a:p>
          <a:p>
            <a:pPr lvl="3"/>
            <a:r>
              <a:t>Nível de Cuarto</a:t>
            </a:r>
          </a:p>
          <a:p>
            <a:pPr lvl="4"/>
            <a:r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0" name="Imagen 9" descr="Un dibujo de una cara feliz  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43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B233"/>
              </a:buClr>
            </a:lvl1pPr>
            <a:lvl2pPr>
              <a:buClr>
                <a:srgbClr val="F9B233"/>
              </a:buClr>
            </a:lvl2pPr>
            <a:lvl3pPr>
              <a:buClr>
                <a:srgbClr val="F9B233"/>
              </a:buClr>
            </a:lvl3pPr>
            <a:lvl4pPr>
              <a:buClr>
                <a:srgbClr val="F9B233"/>
              </a:buClr>
            </a:lvl4pPr>
            <a:lvl5pPr>
              <a:buClr>
                <a:srgbClr val="F9B233"/>
              </a:buClr>
            </a:lvl5pPr>
          </a:lstStyle>
          <a:p>
            <a:pPr lvl="0"/>
            <a:r>
              <a:t>Haga clic para modificar los estilos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Nível de tercer</a:t>
            </a:r>
          </a:p>
          <a:p>
            <a:pPr lvl="3"/>
            <a:r>
              <a:t>Nível de Cuarto</a:t>
            </a:r>
          </a:p>
          <a:p>
            <a:pPr lvl="4"/>
            <a:r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0" name="Imagen 9" descr="Un dibujo de una cara feliz  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2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B218AD49-FBD9-F897-B725-70CB8D84E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2D04F6-31C1-7448-92CD-B03EF29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EC3938-D9D3-D7B5-FA5B-3389621B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A9525-6BF0-B26F-9CD4-5A7C2439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F75B0-3AE3-A43F-46E3-D9488C0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02F52-0BC1-0CCC-D13F-CF6991B9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276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9931BEB8-C89E-35D8-CE43-A782EC66D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7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  Descripción generada automáticamente">
            <a:extLst>
              <a:ext uri="{FF2B5EF4-FFF2-40B4-BE49-F238E27FC236}">
                <a16:creationId xmlns:a16="http://schemas.microsoft.com/office/drawing/2014/main" id="{EC58E8B7-C146-C828-825F-BE969795E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Haga clic para modificar los estilos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Nível de tercer</a:t>
            </a:r>
          </a:p>
          <a:p>
            <a:pPr lvl="3"/>
            <a:r>
              <a:t>Nível de Cuarto</a:t>
            </a:r>
          </a:p>
          <a:p>
            <a:pPr lvl="4"/>
            <a:r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0" name="Imagen 9" descr="Un dibujo de una cara feliz  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55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48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40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1D652AFF-A5E5-4357-D98D-A1FBB6F61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6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6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388"/>
            <a:ext cx="10515600" cy="1325563"/>
          </a:xfrm>
        </p:spPr>
        <p:txBody>
          <a:bodyPr>
            <a:noAutofit/>
          </a:bodyPr>
          <a:lstStyle>
            <a:lvl1pPr>
              <a:defRPr lang="en-GB" sz="4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30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A89426AA-1285-02EA-946C-B57E494C1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30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750"/>
            <a:ext cx="10515600" cy="1325563"/>
          </a:xfrm>
        </p:spPr>
        <p:txBody>
          <a:bodyPr>
            <a:noAutofit/>
          </a:bodyPr>
          <a:lstStyle>
            <a:lvl1pPr>
              <a:defRPr lang="en-GB" sz="4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95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17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811F8-E31C-CDA9-27AE-0E1FA0B2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0BDD5-5FAD-395B-5354-9503ED45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F9B233"/>
              </a:buClr>
              <a:defRPr sz="3200"/>
            </a:lvl1pPr>
            <a:lvl2pPr>
              <a:buClr>
                <a:srgbClr val="F9B233"/>
              </a:buClr>
              <a:defRPr sz="2800"/>
            </a:lvl2pPr>
            <a:lvl3pPr>
              <a:buClr>
                <a:srgbClr val="F9B233"/>
              </a:buClr>
              <a:defRPr sz="2400"/>
            </a:lvl3pPr>
            <a:lvl4pPr>
              <a:buClr>
                <a:srgbClr val="F9B233"/>
              </a:buClr>
              <a:defRPr sz="2000"/>
            </a:lvl4pPr>
            <a:lvl5pPr>
              <a:buClr>
                <a:srgbClr val="F9B23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7DC1AB-2C21-7E23-CA43-975BD618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3F5C8-E681-F08A-F2EA-B2512582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4F894-377F-B0CB-C4FB-413D8C8D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A7764-509B-6E0D-BF2F-C2400267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39B00AB-4ABD-563F-E7FF-1C7167F57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54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D51F5-F6F6-A65B-EB46-6F14C5DE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10A763-4722-2D2F-C612-6E4F63CBC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A42D30-F5F0-16AD-4266-79816E86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DE773-2AF7-8B14-1DD0-6E8F54C7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03CF5-0E9F-F5E0-253D-1520D491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4E106-9D1B-F982-3881-D3656275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5600959-2B8B-870F-A288-2DED488DF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07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1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C4C6-74A2-4650-A8C1-6322713F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961" y="0"/>
            <a:ext cx="9475833" cy="1325563"/>
          </a:xfrm>
        </p:spPr>
        <p:txBody>
          <a:bodyPr/>
          <a:lstStyle>
            <a:lvl1pPr algn="ctr">
              <a:defRPr b="1">
                <a:solidFill>
                  <a:srgbClr val="FFC000"/>
                </a:solidFill>
                <a:latin typeface="Romeal"/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ED546-E288-4048-9B2D-233853F1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9991-3C1B-4891-94B9-ABF36646868D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BA285-DA7A-45F5-977C-666FCC500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4CA6-2439-4BD4-AE3A-9501D5FF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FC7E-D734-45E1-A731-8873978A502A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AABF94-81DF-4C32-8443-8D9051297CCB}"/>
              </a:ext>
            </a:extLst>
          </p:cNvPr>
          <p:cNvSpPr/>
          <p:nvPr userDrawn="1"/>
        </p:nvSpPr>
        <p:spPr>
          <a:xfrm>
            <a:off x="400730" y="224445"/>
            <a:ext cx="11353465" cy="613190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EE874-11D8-45F6-98BB-B43DD26BB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084" y="5436817"/>
            <a:ext cx="2067763" cy="128016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FF4863-9B40-4A7B-A464-F4A60C937823}"/>
              </a:ext>
            </a:extLst>
          </p:cNvPr>
          <p:cNvCxnSpPr/>
          <p:nvPr userDrawn="1"/>
        </p:nvCxnSpPr>
        <p:spPr>
          <a:xfrm>
            <a:off x="400730" y="5002455"/>
            <a:ext cx="0" cy="5274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567240-A091-4694-8AA2-1D03872DC914}"/>
              </a:ext>
            </a:extLst>
          </p:cNvPr>
          <p:cNvCxnSpPr/>
          <p:nvPr userDrawn="1"/>
        </p:nvCxnSpPr>
        <p:spPr>
          <a:xfrm flipH="1">
            <a:off x="2507890" y="6356350"/>
            <a:ext cx="4425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63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97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1399F-F9FC-C9F0-8292-FAE049E73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8F513A-E611-AF3C-76AD-8F47C4DEB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9D614E-73D8-F7D6-D0AE-6C9774F2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C896-9917-4011-844E-A44413348E04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6D2F15-B5FE-576E-9210-6A64E7F0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8CAB31-F0FC-C367-A7E4-B330509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EA6CD-CCAD-4B36-B2A1-F138A80A4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375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B6766C1C-620F-0438-5DA0-01798F29A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6" y="0"/>
            <a:ext cx="9675294" cy="6858000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C4B20E7-3EB4-BF29-E35A-8545C2234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56" y="2382717"/>
            <a:ext cx="6090377" cy="1900197"/>
          </a:xfrm>
          <a:prstGeom prst="rect">
            <a:avLst/>
          </a:prstGeom>
        </p:spPr>
      </p:pic>
      <p:pic>
        <p:nvPicPr>
          <p:cNvPr id="8" name="Picture 2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369BB79-969D-B53A-A716-664A20484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2"/>
          <a:stretch/>
        </p:blipFill>
        <p:spPr>
          <a:xfrm>
            <a:off x="9240986" y="349670"/>
            <a:ext cx="2642535" cy="1280419"/>
          </a:xfrm>
          <a:prstGeom prst="rect">
            <a:avLst/>
          </a:prstGeom>
        </p:spPr>
      </p:pic>
      <p:pic>
        <p:nvPicPr>
          <p:cNvPr id="9" name="Picture 8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9F2F25DA-9FB2-E31D-1E15-83CC0DDFE4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64" y="5760644"/>
            <a:ext cx="1570758" cy="915588"/>
          </a:xfrm>
          <a:prstGeom prst="rect">
            <a:avLst/>
          </a:prstGeom>
        </p:spPr>
      </p:pic>
      <p:pic>
        <p:nvPicPr>
          <p:cNvPr id="11" name="Picture 32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148A4F17-445A-66CB-1B61-6E579F31C9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53" y="5818922"/>
            <a:ext cx="1167274" cy="7710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9FB97B-097D-3136-82FD-95E63E3EBE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641" y="5779714"/>
            <a:ext cx="1820266" cy="849458"/>
          </a:xfrm>
          <a:prstGeom prst="rect">
            <a:avLst/>
          </a:prstGeom>
        </p:spPr>
      </p:pic>
      <p:pic>
        <p:nvPicPr>
          <p:cNvPr id="2" name="Imagen 1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3B270AD6-B9A5-973D-AEF8-78AB10B73C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27" y="192369"/>
            <a:ext cx="1996809" cy="1199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CB15B-07CC-17A7-63D1-E7DEDF348B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2467" y="580030"/>
            <a:ext cx="1022827" cy="10763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50717E4-5765-1DD1-9818-C80D5BC9FB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42722" y="5860630"/>
            <a:ext cx="24193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08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EC58E8B7-C146-C828-825F-BE969795E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79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05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B218AD49-FBD9-F897-B725-70CB8D84E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2D04F6-31C1-7448-92CD-B03EF29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EC3938-D9D3-D7B5-FA5B-3389621B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A9525-6BF0-B26F-9CD4-5A7C2439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F75B0-3AE3-A43F-46E3-D9488C0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02F52-0BC1-0CCC-D13F-CF6991B9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824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9931BEB8-C89E-35D8-CE43-A782EC66D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32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36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805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1D652AFF-A5E5-4357-D98D-A1FBB6F61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6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33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388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99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A89426AA-1285-02EA-946C-B57E494C1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23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B218AD49-FBD9-F897-B725-70CB8D84E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2D04F6-31C1-7448-92CD-B03EF29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EC3938-D9D3-D7B5-FA5B-3389621B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A9525-6BF0-B26F-9CD4-5A7C2439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F75B0-3AE3-A43F-46E3-D9488C0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02F52-0BC1-0CCC-D13F-CF6991B9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3648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750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78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000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811F8-E31C-CDA9-27AE-0E1FA0B2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0BDD5-5FAD-395B-5354-9503ED45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F9B233"/>
              </a:buClr>
              <a:defRPr sz="3200"/>
            </a:lvl1pPr>
            <a:lvl2pPr>
              <a:buClr>
                <a:srgbClr val="F9B233"/>
              </a:buClr>
              <a:defRPr sz="2800"/>
            </a:lvl2pPr>
            <a:lvl3pPr>
              <a:buClr>
                <a:srgbClr val="F9B233"/>
              </a:buClr>
              <a:defRPr sz="2400"/>
            </a:lvl3pPr>
            <a:lvl4pPr>
              <a:buClr>
                <a:srgbClr val="F9B233"/>
              </a:buClr>
              <a:defRPr sz="2000"/>
            </a:lvl4pPr>
            <a:lvl5pPr>
              <a:buClr>
                <a:srgbClr val="F9B23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7DC1AB-2C21-7E23-CA43-975BD618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3F5C8-E681-F08A-F2EA-B2512582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4F894-377F-B0CB-C4FB-413D8C8D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A7764-509B-6E0D-BF2F-C2400267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39B00AB-4ABD-563F-E7FF-1C7167F57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363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D51F5-F6F6-A65B-EB46-6F14C5DE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10A763-4722-2D2F-C612-6E4F63CBC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A42D30-F5F0-16AD-4266-79816E86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DE773-2AF7-8B14-1DD0-6E8F54C7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03CF5-0E9F-F5E0-253D-1520D491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4E106-9D1B-F982-3881-D3656275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5600959-2B8B-870F-A288-2DED488DF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30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5" name="Imagen 4" descr="Un dibujo de una cara feliz  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7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9931BEB8-C89E-35D8-CE43-A782EC66D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0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36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5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1D652AFF-A5E5-4357-D98D-A1FBB6F61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6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9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388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2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A89426AA-1285-02EA-946C-B57E494C1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3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2A7AFB-2C06-51BE-1D8C-CE2419E9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6174A3-880E-87B5-B52E-342F75982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Haga clic para modificar los estilos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Nível de tercer</a:t>
            </a:r>
          </a:p>
          <a:p>
            <a:pPr lvl="3"/>
            <a:r>
              <a:t>Nível de Cuarto</a:t>
            </a:r>
          </a:p>
          <a:p>
            <a:pPr lvl="4"/>
            <a:r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BA74B-509B-61B1-49FC-389897FC6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BDB73-0FA7-FF30-9D47-279702892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B8DE4-BB5E-18E8-DA6C-FB9AB9BB7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48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2" r:id="rId6"/>
    <p:sldLayoutId id="2147483653" r:id="rId7"/>
    <p:sldLayoutId id="2147483663" r:id="rId8"/>
    <p:sldLayoutId id="2147483654" r:id="rId9"/>
    <p:sldLayoutId id="2147483664" r:id="rId10"/>
    <p:sldLayoutId id="2147483655" r:id="rId11"/>
    <p:sldLayoutId id="2147483656" r:id="rId12"/>
    <p:sldLayoutId id="2147483657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2A7AFB-2C06-51BE-1D8C-CE2419E9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6174A3-880E-87B5-B52E-342F75982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Haga clic para modificar los estilos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Nível de tercer</a:t>
            </a:r>
          </a:p>
          <a:p>
            <a:pPr lvl="3"/>
            <a:r>
              <a:t>Nível de Cuarto</a:t>
            </a:r>
          </a:p>
          <a:p>
            <a:pPr lvl="4"/>
            <a:r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BA74B-509B-61B1-49FC-389897FC6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BDB73-0FA7-FF30-9D47-279702892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B8DE4-BB5E-18E8-DA6C-FB9AB9BB7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3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6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2A7AFB-2C06-51BE-1D8C-CE2419E9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6174A3-880E-87B5-B52E-342F75982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Haga clic para modificar los estilos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Nível de tercer</a:t>
            </a:r>
          </a:p>
          <a:p>
            <a:pPr lvl="3"/>
            <a:r>
              <a:t>Nível de Cuarto</a:t>
            </a:r>
          </a:p>
          <a:p>
            <a:pPr lvl="4"/>
            <a:r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BA74B-509B-61B1-49FC-389897FC6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4D97-110F-436D-8052-5194FC30C3C0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BDB73-0FA7-FF30-9D47-279702892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B8DE4-BB5E-18E8-DA6C-FB9AB9BB7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63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qaa3.obreal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28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frica with red squares  AI-generated content may be incorrect.">
            <a:extLst>
              <a:ext uri="{FF2B5EF4-FFF2-40B4-BE49-F238E27FC236}">
                <a16:creationId xmlns:a16="http://schemas.microsoft.com/office/drawing/2014/main" id="{495CD24A-54DB-8F20-63D4-5F198440D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61" y="1924050"/>
            <a:ext cx="4576539" cy="4895944"/>
          </a:xfrm>
          <a:prstGeom prst="rect">
            <a:avLst/>
          </a:prstGeom>
        </p:spPr>
      </p:pic>
      <p:pic>
        <p:nvPicPr>
          <p:cNvPr id="7" name="Picture 6" descr="A map of africa with orange and grey colors  AI-generated content may be incorrect.">
            <a:extLst>
              <a:ext uri="{FF2B5EF4-FFF2-40B4-BE49-F238E27FC236}">
                <a16:creationId xmlns:a16="http://schemas.microsoft.com/office/drawing/2014/main" id="{CB7BCE4E-1F90-F774-7BDC-A071753E3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86" y="1841500"/>
            <a:ext cx="4576539" cy="457177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2AFDC0C-42AB-2205-D0AC-E48C3AF68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/>
          <a:p>
            <a:pPr>
              <a:defRPr sz="5000"/>
            </a:pPr>
            <a:r>
              <a:rPr lang="pt-PT" noProof="0"/>
              <a:t>Países participantes</a:t>
            </a:r>
            <a:endParaRPr lang="pt-PT" sz="5000" noProof="0"/>
          </a:p>
        </p:txBody>
      </p:sp>
    </p:spTree>
    <p:extLst>
      <p:ext uri="{BB962C8B-B14F-4D97-AF65-F5344CB8AC3E}">
        <p14:creationId xmlns:p14="http://schemas.microsoft.com/office/powerpoint/2010/main" val="2149452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C56C2-2AF6-3A9A-A1F9-E39791B07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BF0FA-8853-1346-117E-05FC4202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/>
              <a:t>Perguntas orientadoras para reflexão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760B15F-5EC4-FBD5-4090-1033D3B40791}"/>
              </a:ext>
            </a:extLst>
          </p:cNvPr>
          <p:cNvSpPr txBox="1"/>
          <p:nvPr/>
        </p:nvSpPr>
        <p:spPr>
          <a:xfrm>
            <a:off x="838200" y="1948686"/>
            <a:ext cx="10737850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Clr>
                <a:srgbClr val="E94E1B"/>
              </a:buClr>
              <a:buFont typeface="Arial" panose="020B0604020202020204" pitchFamily="34" charset="0"/>
              <a:buChar char="•"/>
              <a:defRPr sz="2400"/>
            </a:pPr>
            <a:r>
              <a:rPr lang="pt-PT" sz="2000" noProof="0" dirty="0"/>
              <a:t>De que forma podem as ferramentas ACQF e HAQAA (como ACTS e ASG-QA) trabalhar em conjunto no seu contexto?</a:t>
            </a:r>
          </a:p>
          <a:p>
            <a:pPr marL="285750" lvl="0" indent="-285750">
              <a:buClr>
                <a:srgbClr val="E94E1B"/>
              </a:buClr>
              <a:buFont typeface="Arial" panose="020B0604020202020204" pitchFamily="34" charset="0"/>
              <a:buChar char="•"/>
            </a:pPr>
            <a:endParaRPr lang="pt-PT" sz="2000" noProof="0" dirty="0"/>
          </a:p>
          <a:p>
            <a:pPr marL="285750" lvl="0" indent="-285750">
              <a:buClr>
                <a:srgbClr val="E94E1B"/>
              </a:buClr>
              <a:buFont typeface="Arial" panose="020B0604020202020204" pitchFamily="34" charset="0"/>
              <a:buChar char="•"/>
              <a:defRPr sz="2400"/>
            </a:pPr>
            <a:r>
              <a:rPr lang="pt-PT" sz="2000" noProof="0" dirty="0"/>
              <a:t>Que desafios em matéria de mobilidade e reconhecimento poderiam ser abordados de forma mais eficaz através desta sinergia?</a:t>
            </a:r>
          </a:p>
          <a:p>
            <a:pPr marL="285750" lvl="0" indent="-285750">
              <a:buClr>
                <a:srgbClr val="E94E1B"/>
              </a:buClr>
              <a:buFont typeface="Arial" panose="020B0604020202020204" pitchFamily="34" charset="0"/>
              <a:buChar char="•"/>
            </a:pPr>
            <a:endParaRPr lang="pt-PT" sz="2000" noProof="0" dirty="0"/>
          </a:p>
          <a:p>
            <a:pPr marL="285750" lvl="0" indent="-285750">
              <a:buClr>
                <a:srgbClr val="E94E1B"/>
              </a:buClr>
              <a:buFont typeface="Arial" panose="020B0604020202020204" pitchFamily="34" charset="0"/>
              <a:buChar char="•"/>
              <a:defRPr sz="2400"/>
            </a:pPr>
            <a:r>
              <a:rPr lang="pt-PT" sz="2000" noProof="0" dirty="0"/>
              <a:t>Que exemplos existem de práticas que já associam quadros de qualificações e sistemas de acumulação e transferência de créditos académicos?</a:t>
            </a:r>
          </a:p>
          <a:p>
            <a:pPr marL="285750" lvl="0" indent="-285750">
              <a:buClr>
                <a:srgbClr val="E94E1B"/>
              </a:buClr>
              <a:buFont typeface="Arial" panose="020B0604020202020204" pitchFamily="34" charset="0"/>
              <a:buChar char="•"/>
            </a:pPr>
            <a:endParaRPr lang="pt-PT" sz="2000" noProof="0" dirty="0"/>
          </a:p>
          <a:p>
            <a:pPr lvl="0"/>
            <a:endParaRPr lang="pt-PT" sz="2000" noProof="0" dirty="0"/>
          </a:p>
          <a:p>
            <a:pPr algn="ctr">
              <a:defRPr sz="2400" b="1">
                <a:solidFill>
                  <a:srgbClr val="E94E1B"/>
                </a:solidFill>
              </a:defRPr>
            </a:pPr>
            <a:r>
              <a:rPr lang="pt-PT" sz="2000" noProof="0" dirty="0"/>
              <a:t>Contribuições recolhidas para alimentar os «roteiros de mobilidade e reconhecimento» do projeto-piloto ACTS e os roteiros nacionais do ACQF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1200" noProof="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64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cono  Descripción generada automáticamente">
            <a:extLst>
              <a:ext uri="{FF2B5EF4-FFF2-40B4-BE49-F238E27FC236}">
                <a16:creationId xmlns:a16="http://schemas.microsoft.com/office/drawing/2014/main" id="{4D83C7D1-C367-CEBE-7CA5-ED6B907E3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886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A573DAC-7D93-BA74-83AE-5CC4AF1153A3}"/>
              </a:ext>
            </a:extLst>
          </p:cNvPr>
          <p:cNvSpPr txBox="1">
            <a:spLocks/>
          </p:cNvSpPr>
          <p:nvPr/>
        </p:nvSpPr>
        <p:spPr>
          <a:xfrm>
            <a:off x="2634916" y="576263"/>
            <a:ext cx="8409004" cy="346280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2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endParaRPr lang="pt-PT" sz="6600" noProof="0"/>
          </a:p>
          <a:p>
            <a:r>
              <a:rPr lang="pt-PT" noProof="0" dirty="0"/>
              <a:t>OBRIGADO!</a:t>
            </a:r>
          </a:p>
          <a:p>
            <a:endParaRPr lang="pt-PT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DE08BD-C3D2-4F4D-418A-D5A81FD362AB}"/>
              </a:ext>
            </a:extLst>
          </p:cNvPr>
          <p:cNvSpPr txBox="1">
            <a:spLocks/>
          </p:cNvSpPr>
          <p:nvPr/>
        </p:nvSpPr>
        <p:spPr>
          <a:xfrm>
            <a:off x="4953000" y="4974771"/>
            <a:ext cx="6531429" cy="14179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2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n>
                  <a:noFill/>
                </a:ln>
                <a:effectLst/>
                <a:uLnTx/>
                <a:uFillTx/>
              </a:defRPr>
            </a:pPr>
            <a:r>
              <a:rPr lang="pt-PT" noProof="0"/>
              <a:t>Mais informações em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kern="1200" cap="none" normalizeH="0" baseline="0" noProof="0" dirty="0">
              <a:ln>
                <a:noFill/>
              </a:ln>
              <a:gradFill>
                <a:gsLst>
                  <a:gs pos="0">
                    <a:srgbClr val="E94E1B"/>
                  </a:gs>
                  <a:gs pos="100000">
                    <a:srgbClr val="F9B233"/>
                  </a:gs>
                </a:gsLst>
                <a:lin ang="1200000" scaled="0"/>
              </a:gra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n>
                  <a:noFill/>
                </a:ln>
                <a:effectLst/>
                <a:uLnTx/>
                <a:uFillTx/>
              </a:defRPr>
            </a:pPr>
            <a:r>
              <a:rPr lang="pt-PT" noProof="0" dirty="0">
                <a:hlinkClick r:id="rId3"/>
              </a:rPr>
              <a:t>www.haqaa3.obreal.org</a:t>
            </a:r>
            <a:r>
              <a:rPr lang="pt-PT" noProof="0" dirty="0"/>
              <a:t>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84B1BB1-EB7A-CF28-90D4-CE5D2291C170}"/>
              </a:ext>
            </a:extLst>
          </p:cNvPr>
          <p:cNvSpPr txBox="1">
            <a:spLocks/>
          </p:cNvSpPr>
          <p:nvPr/>
        </p:nvSpPr>
        <p:spPr>
          <a:xfrm>
            <a:off x="4354286" y="2952673"/>
            <a:ext cx="7130144" cy="14179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2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2000" b="1" i="0" u="none" strike="noStrike" kern="1200" cap="none" normalizeH="0" baseline="0">
              <a:ln>
                <a:noFill/>
              </a:ln>
              <a:gradFill>
                <a:gsLst>
                  <a:gs pos="0">
                    <a:srgbClr val="E94E1B"/>
                  </a:gs>
                  <a:gs pos="100000">
                    <a:srgbClr val="F9B233"/>
                  </a:gs>
                </a:gsLst>
                <a:lin ang="1200000" scaled="0"/>
              </a:gra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8753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E7749-F2F6-03B3-3AF7-68D8C064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0062"/>
            <a:ext cx="10868891" cy="1325563"/>
          </a:xfrm>
        </p:spPr>
        <p:txBody>
          <a:bodyPr>
            <a:normAutofit/>
          </a:bodyPr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PT" noProof="0"/>
              <a:t>A iniciativa HAQAA</a:t>
            </a:r>
            <a:endParaRPr lang="pt-PT" sz="4400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99790-2DF6-4284-2AF5-27DB292B7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5624"/>
            <a:ext cx="10515600" cy="3905141"/>
          </a:xfrm>
        </p:spPr>
        <p:txBody>
          <a:bodyPr>
            <a:no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pt-PT" sz="2400" noProof="0" dirty="0"/>
              <a:t>A </a:t>
            </a:r>
            <a:r>
              <a:rPr lang="pt-PT" sz="2400" b="1" noProof="0" dirty="0"/>
              <a:t>terceira</a:t>
            </a:r>
            <a:r>
              <a:rPr lang="pt-PT" sz="2400" noProof="0" dirty="0"/>
              <a:t> fase de </a:t>
            </a:r>
            <a:r>
              <a:rPr lang="pt-PT" sz="2400" b="1" noProof="0" dirty="0"/>
              <a:t>Harmonização,</a:t>
            </a:r>
            <a:r>
              <a:rPr lang="pt-PT" sz="2400" noProof="0" dirty="0"/>
              <a:t> Acreditação e Garantia da Qualidade no Ensino Superior Africano (HAQAA) – 2022-2027 – insere-se na </a:t>
            </a:r>
            <a:r>
              <a:rPr lang="pt-PT" sz="2400" b="1" noProof="0" dirty="0"/>
              <a:t>Estratégia Conjunta </a:t>
            </a:r>
            <a:r>
              <a:rPr lang="pt-PT" sz="2400" noProof="0" dirty="0"/>
              <a:t>entre a UA e a UE</a:t>
            </a:r>
            <a:endParaRPr lang="pt-PT" sz="2400" i="0" u="none" strike="noStrike" noProof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rtl="0"/>
            <a:endParaRPr lang="pt-PT" sz="900" b="0" noProof="0" dirty="0">
              <a:effectLst/>
            </a:endParaRPr>
          </a:p>
          <a:p>
            <a:pPr>
              <a:defRPr>
                <a:solidFill>
                  <a:srgbClr val="000000"/>
                </a:solidFill>
              </a:defRPr>
            </a:pPr>
            <a:r>
              <a:rPr lang="pt-PT" sz="2400" noProof="0" dirty="0"/>
              <a:t>É uma forte resposta de dois sindicatos para "fornecer aos países africanos os trabalhadores qualificados, gestores e administradores de que necessitam para promover </a:t>
            </a:r>
            <a:r>
              <a:rPr lang="pt-PT" sz="2400" b="1" noProof="0" dirty="0"/>
              <a:t>o desenvolvimento sustentável e incentivar o </a:t>
            </a:r>
            <a:r>
              <a:rPr lang="pt-PT" sz="2400" noProof="0" dirty="0"/>
              <a:t>comércio e o investimento, bem como para </a:t>
            </a:r>
            <a:r>
              <a:rPr lang="pt-PT" sz="2400" b="1" noProof="0" dirty="0"/>
              <a:t>reforçar a cidadania e os valores democráticos".</a:t>
            </a:r>
            <a:endParaRPr lang="pt-PT" sz="2400" b="0" noProof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194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0CD176-4022-D695-8356-B5A472DE21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8892365"/>
              </p:ext>
            </p:extLst>
          </p:nvPr>
        </p:nvGraphicFramePr>
        <p:xfrm>
          <a:off x="2962524" y="1165102"/>
          <a:ext cx="5157694" cy="4560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DECDD34-7A15-6B2D-19CC-6EB05391CF7E}"/>
              </a:ext>
            </a:extLst>
          </p:cNvPr>
          <p:cNvSpPr txBox="1"/>
          <p:nvPr/>
        </p:nvSpPr>
        <p:spPr>
          <a:xfrm>
            <a:off x="2930423" y="5788563"/>
            <a:ext cx="44817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800" b="1">
                <a:solidFill>
                  <a:srgbClr val="F9B233"/>
                </a:solidFill>
              </a:defRPr>
            </a:pPr>
            <a:r>
              <a:t>HAQAA3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24B3C6-6F8C-6E58-4426-B4B4E7AC729F}"/>
              </a:ext>
            </a:extLst>
          </p:cNvPr>
          <p:cNvSpPr txBox="1"/>
          <p:nvPr/>
        </p:nvSpPr>
        <p:spPr>
          <a:xfrm>
            <a:off x="3514647" y="401094"/>
            <a:ext cx="3647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800" b="1">
                <a:solidFill>
                  <a:srgbClr val="E94E1B"/>
                </a:solidFill>
              </a:defRPr>
            </a:pPr>
            <a:r>
              <a:rPr lang="pt-PT" noProof="0"/>
              <a:t>VISÃO 2063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5F4D3F-132D-F38F-E84B-E2BE22E6B793}"/>
              </a:ext>
            </a:extLst>
          </p:cNvPr>
          <p:cNvCxnSpPr>
            <a:cxnSpLocks/>
          </p:cNvCxnSpPr>
          <p:nvPr/>
        </p:nvCxnSpPr>
        <p:spPr>
          <a:xfrm flipV="1">
            <a:off x="2810124" y="1209037"/>
            <a:ext cx="2151529" cy="4372102"/>
          </a:xfrm>
          <a:prstGeom prst="straightConnector1">
            <a:avLst/>
          </a:prstGeom>
          <a:ln w="76200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9ACEDB-B5D4-DFCE-8F6A-7A948585FA40}"/>
              </a:ext>
            </a:extLst>
          </p:cNvPr>
          <p:cNvCxnSpPr>
            <a:cxnSpLocks/>
          </p:cNvCxnSpPr>
          <p:nvPr/>
        </p:nvCxnSpPr>
        <p:spPr>
          <a:xfrm flipV="1">
            <a:off x="4895912" y="2092534"/>
            <a:ext cx="65741" cy="3479485"/>
          </a:xfrm>
          <a:prstGeom prst="straightConnector1">
            <a:avLst/>
          </a:prstGeom>
          <a:ln w="762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0628BC3-8AE4-681B-5AC7-271C98FF0CC5}"/>
              </a:ext>
            </a:extLst>
          </p:cNvPr>
          <p:cNvCxnSpPr>
            <a:cxnSpLocks/>
          </p:cNvCxnSpPr>
          <p:nvPr/>
        </p:nvCxnSpPr>
        <p:spPr>
          <a:xfrm>
            <a:off x="2829862" y="1272148"/>
            <a:ext cx="62750" cy="3848548"/>
          </a:xfrm>
          <a:prstGeom prst="straightConnector1">
            <a:avLst/>
          </a:prstGeom>
          <a:ln w="762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C86C9B4-0A89-3ED7-4A0C-54D94E6F88C1}"/>
              </a:ext>
            </a:extLst>
          </p:cNvPr>
          <p:cNvSpPr/>
          <p:nvPr/>
        </p:nvSpPr>
        <p:spPr>
          <a:xfrm>
            <a:off x="328706" y="107576"/>
            <a:ext cx="11684000" cy="66458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65571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70477CBA-AA2E-4A4E-5164-2886643FDBD2}"/>
              </a:ext>
            </a:extLst>
          </p:cNvPr>
          <p:cNvGrpSpPr/>
          <p:nvPr/>
        </p:nvGrpSpPr>
        <p:grpSpPr>
          <a:xfrm>
            <a:off x="1356935" y="68244"/>
            <a:ext cx="8973633" cy="6207212"/>
            <a:chOff x="1356935" y="68244"/>
            <a:chExt cx="8973633" cy="6207212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E151F49C-40D7-5630-8163-71889EE5FA33}"/>
                </a:ext>
              </a:extLst>
            </p:cNvPr>
            <p:cNvSpPr/>
            <p:nvPr/>
          </p:nvSpPr>
          <p:spPr>
            <a:xfrm>
              <a:off x="1494503" y="865238"/>
              <a:ext cx="560439" cy="4517927"/>
            </a:xfrm>
            <a:prstGeom prst="rect">
              <a:avLst/>
            </a:prstGeom>
            <a:gradFill flip="none" rotWithShape="1">
              <a:gsLst>
                <a:gs pos="0">
                  <a:srgbClr val="F9C16F">
                    <a:tint val="66000"/>
                    <a:satMod val="160000"/>
                  </a:srgbClr>
                </a:gs>
                <a:gs pos="50000">
                  <a:srgbClr val="F9C16F">
                    <a:tint val="44500"/>
                    <a:satMod val="160000"/>
                  </a:srgbClr>
                </a:gs>
                <a:gs pos="100000">
                  <a:srgbClr val="F9C16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0300755E-2F12-7082-ED58-9E822D09E8D8}"/>
                </a:ext>
              </a:extLst>
            </p:cNvPr>
            <p:cNvSpPr txBox="1"/>
            <p:nvPr/>
          </p:nvSpPr>
          <p:spPr>
            <a:xfrm>
              <a:off x="1356935" y="68244"/>
              <a:ext cx="915187" cy="3999273"/>
            </a:xfrm>
            <a:prstGeom prst="rect">
              <a:avLst/>
            </a:prstGeom>
            <a:noFill/>
          </p:spPr>
          <p:txBody>
            <a:bodyPr vert="wordArtVert" wrap="square">
              <a:spAutoFit/>
            </a:bodyPr>
            <a:lstStyle/>
            <a:p>
              <a:pPr>
                <a:defRPr sz="4000">
                  <a:solidFill>
                    <a:schemeClr val="bg2">
                      <a:lumMod val="50000"/>
                    </a:schemeClr>
                  </a:solidFill>
                </a:defRPr>
              </a:pPr>
              <a:r>
                <a:rPr lang="pt-PT" noProof="0" dirty="0"/>
                <a:t>PAQAF</a:t>
              </a: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C437DF60-1A9A-F6EE-DB47-803107318FFA}"/>
                </a:ext>
              </a:extLst>
            </p:cNvPr>
            <p:cNvSpPr/>
            <p:nvPr/>
          </p:nvSpPr>
          <p:spPr>
            <a:xfrm rot="16200000">
              <a:off x="5728754" y="-3042339"/>
              <a:ext cx="560439" cy="737911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>
                <a:defRPr>
                  <a:solidFill>
                    <a:schemeClr val="tx2"/>
                  </a:solidFill>
                </a:defRPr>
              </a:pPr>
              <a:r>
                <a:rPr lang="pt-PT" noProof="0" dirty="0"/>
                <a:t>Normas e Diretrizes Africanas para a Garantia da Qualidade (ASG-QA)</a:t>
              </a:r>
              <a:endParaRPr lang="pt-PT" noProof="0" dirty="0">
                <a:solidFill>
                  <a:schemeClr val="tx2"/>
                </a:solidFill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9140924-C779-2C55-FD6D-0E5AE0E9C2E6}"/>
                </a:ext>
              </a:extLst>
            </p:cNvPr>
            <p:cNvSpPr/>
            <p:nvPr/>
          </p:nvSpPr>
          <p:spPr>
            <a:xfrm rot="16200000">
              <a:off x="5728753" y="-2378662"/>
              <a:ext cx="560439" cy="737911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>
                <a:defRPr>
                  <a:solidFill>
                    <a:schemeClr val="tx2"/>
                  </a:solidFill>
                </a:defRPr>
              </a:pPr>
              <a:r>
                <a:rPr lang="pt-PT" noProof="0" dirty="0"/>
                <a:t> AQRM para avaliação institucional</a:t>
              </a:r>
              <a:endParaRPr lang="pt-PT" noProof="0" dirty="0">
                <a:solidFill>
                  <a:schemeClr val="tx2"/>
                </a:solidFill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3CEB0BA8-41F3-FA9E-5CA7-92761CFFD7DF}"/>
                </a:ext>
              </a:extLst>
            </p:cNvPr>
            <p:cNvSpPr/>
            <p:nvPr/>
          </p:nvSpPr>
          <p:spPr>
            <a:xfrm rot="16200000">
              <a:off x="5682050" y="-1653535"/>
              <a:ext cx="653846" cy="737911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>
                <a:defRPr>
                  <a:solidFill>
                    <a:schemeClr val="tx2"/>
                  </a:solidFill>
                </a:defRPr>
              </a:pPr>
              <a:r>
                <a:rPr lang="pt-PT" noProof="0" dirty="0"/>
                <a:t>Formação de reforço das capacidades de garantia da qualidade para as agências nacionais de garantia da qualidade</a:t>
              </a:r>
              <a:endParaRPr lang="pt-PT" noProof="0" dirty="0">
                <a:solidFill>
                  <a:schemeClr val="tx2"/>
                </a:solidFill>
              </a:endParaRP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B550D550-528D-4AA7-992A-617E1CB9C0FA}"/>
                </a:ext>
              </a:extLst>
            </p:cNvPr>
            <p:cNvSpPr/>
            <p:nvPr/>
          </p:nvSpPr>
          <p:spPr>
            <a:xfrm rot="16200000">
              <a:off x="5002553" y="1658898"/>
              <a:ext cx="560440" cy="592671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>
                <a:defRPr>
                  <a:solidFill>
                    <a:schemeClr val="tx2"/>
                  </a:solidFill>
                </a:defRPr>
              </a:pPr>
              <a:r>
                <a:rPr lang="pt-PT" noProof="0" dirty="0"/>
                <a:t>Quadro Continental Africano de Qualificações (ACQF)</a:t>
              </a:r>
              <a:endParaRPr lang="pt-PT" noProof="0" dirty="0">
                <a:solidFill>
                  <a:schemeClr val="tx2"/>
                </a:solidFill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02FA9755-0FBD-66EB-5E1D-2A9F78498CD9}"/>
                </a:ext>
              </a:extLst>
            </p:cNvPr>
            <p:cNvSpPr/>
            <p:nvPr/>
          </p:nvSpPr>
          <p:spPr>
            <a:xfrm rot="16200000">
              <a:off x="5002553" y="461467"/>
              <a:ext cx="560439" cy="5926712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>
                <a:defRPr>
                  <a:solidFill>
                    <a:schemeClr val="tx2"/>
                  </a:solidFill>
                </a:defRPr>
              </a:pPr>
              <a:r>
                <a:rPr lang="pt-PT" noProof="0" dirty="0"/>
                <a:t>Sistema Africano de Transferência de Créditos Académicos</a:t>
              </a:r>
              <a:endParaRPr lang="pt-PT" noProof="0" dirty="0">
                <a:solidFill>
                  <a:schemeClr val="tx2"/>
                </a:solidFill>
              </a:endParaRP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94B73CD8-D060-D5CC-D51E-7C95C8225B85}"/>
                </a:ext>
              </a:extLst>
            </p:cNvPr>
            <p:cNvSpPr/>
            <p:nvPr/>
          </p:nvSpPr>
          <p:spPr>
            <a:xfrm rot="16200000">
              <a:off x="5067331" y="1084942"/>
              <a:ext cx="462127" cy="5957957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>
                <a:defRPr>
                  <a:solidFill>
                    <a:schemeClr val="tx2"/>
                  </a:solidFill>
                </a:defRPr>
              </a:pPr>
              <a:r>
                <a:rPr lang="pt-PT" noProof="0" dirty="0"/>
                <a:t>Convenção de Reconhecimento de Adis Abeba</a:t>
              </a:r>
              <a:endParaRPr lang="pt-PT" noProof="0" dirty="0">
                <a:solidFill>
                  <a:schemeClr val="tx2"/>
                </a:solidFill>
              </a:endParaRP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29F1DD-94A7-48A9-9B3C-FD09BA8387A7}"/>
                </a:ext>
              </a:extLst>
            </p:cNvPr>
            <p:cNvSpPr/>
            <p:nvPr/>
          </p:nvSpPr>
          <p:spPr>
            <a:xfrm rot="16200000">
              <a:off x="5777908" y="-964790"/>
              <a:ext cx="462127" cy="737911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>
                <a:defRPr>
                  <a:solidFill>
                    <a:schemeClr val="tx2"/>
                  </a:solidFill>
                </a:defRPr>
              </a:pPr>
              <a:r>
                <a:rPr lang="pt-PT" noProof="0" dirty="0"/>
                <a:t>Agência Pan-Africana de Garantia da Qualidade e Acreditação (PAQAA)</a:t>
              </a:r>
              <a:endParaRPr lang="pt-PT" noProof="0" dirty="0">
                <a:solidFill>
                  <a:schemeClr val="tx2"/>
                </a:solidFill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CE8956E-A8D0-02FD-615A-784CB9F97595}"/>
                </a:ext>
              </a:extLst>
            </p:cNvPr>
            <p:cNvSpPr/>
            <p:nvPr/>
          </p:nvSpPr>
          <p:spPr>
            <a:xfrm>
              <a:off x="9824206" y="335041"/>
              <a:ext cx="417871" cy="25957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sz="2400">
                  <a:solidFill>
                    <a:schemeClr val="bg1"/>
                  </a:solidFill>
                </a:defRPr>
              </a:pPr>
              <a:r>
                <a:rPr lang="pt-PT" noProof="0" dirty="0"/>
                <a:t>HAQAA</a:t>
              </a: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7094D750-543B-0EEB-CD8A-D96D3A62DB03}"/>
                </a:ext>
              </a:extLst>
            </p:cNvPr>
            <p:cNvSpPr/>
            <p:nvPr/>
          </p:nvSpPr>
          <p:spPr>
            <a:xfrm rot="16200000">
              <a:off x="9078781" y="3606575"/>
              <a:ext cx="513721" cy="198985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>
                <a:defRPr sz="2800">
                  <a:solidFill>
                    <a:schemeClr val="bg1"/>
                  </a:solidFill>
                </a:defRPr>
              </a:pPr>
              <a:r>
                <a:rPr lang="pt-PT" noProof="0" dirty="0"/>
                <a:t>SIFA</a:t>
              </a:r>
              <a:endParaRPr lang="pt-PT" sz="2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9B189631-ADBB-6B37-89BC-0E7BADDDCBCE}"/>
                </a:ext>
              </a:extLst>
            </p:cNvPr>
            <p:cNvSpPr/>
            <p:nvPr/>
          </p:nvSpPr>
          <p:spPr>
            <a:xfrm rot="16200000">
              <a:off x="9078782" y="2394224"/>
              <a:ext cx="513721" cy="1989851"/>
            </a:xfrm>
            <a:prstGeom prst="rect">
              <a:avLst/>
            </a:prstGeom>
            <a:gradFill flip="none" rotWithShape="1">
              <a:gsLst>
                <a:gs pos="97000">
                  <a:schemeClr val="accent6"/>
                </a:gs>
                <a:gs pos="27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>
                <a:defRPr>
                  <a:solidFill>
                    <a:schemeClr val="bg1"/>
                  </a:solidFill>
                </a:defRPr>
              </a:pPr>
              <a:r>
                <a:rPr lang="pt-PT" noProof="0" dirty="0"/>
                <a:t>TUNING/HAQAA</a:t>
              </a:r>
              <a:endParaRPr lang="pt-PT" noProof="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62517827-28F7-2A2B-36B3-AB6F9AF3650B}"/>
                </a:ext>
              </a:extLst>
            </p:cNvPr>
            <p:cNvSpPr/>
            <p:nvPr/>
          </p:nvSpPr>
          <p:spPr>
            <a:xfrm rot="16200000">
              <a:off x="9104578" y="3075154"/>
              <a:ext cx="462127" cy="1989851"/>
            </a:xfrm>
            <a:prstGeom prst="rect">
              <a:avLst/>
            </a:prstGeom>
            <a:solidFill>
              <a:srgbClr val="AFD7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>
                <a:defRPr sz="2800">
                  <a:solidFill>
                    <a:schemeClr val="bg1"/>
                  </a:solidFill>
                </a:defRPr>
              </a:pPr>
              <a:r>
                <a:rPr lang="pt-PT" noProof="0" dirty="0"/>
                <a:t>UNESCO</a:t>
              </a:r>
              <a:endParaRPr lang="pt-PT" sz="2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7D9A7507-D63F-F1F5-EF08-77418884DB10}"/>
                </a:ext>
              </a:extLst>
            </p:cNvPr>
            <p:cNvSpPr/>
            <p:nvPr/>
          </p:nvSpPr>
          <p:spPr>
            <a:xfrm rot="16200000">
              <a:off x="5660244" y="937252"/>
              <a:ext cx="560439" cy="8780206"/>
            </a:xfrm>
            <a:prstGeom prst="rect">
              <a:avLst/>
            </a:prstGeom>
            <a:gradFill flip="none" rotWithShape="1">
              <a:gsLst>
                <a:gs pos="0">
                  <a:srgbClr val="F9C16F">
                    <a:tint val="66000"/>
                    <a:satMod val="160000"/>
                  </a:srgbClr>
                </a:gs>
                <a:gs pos="50000">
                  <a:srgbClr val="F9C16F">
                    <a:tint val="44500"/>
                    <a:satMod val="160000"/>
                  </a:srgbClr>
                </a:gs>
                <a:gs pos="100000">
                  <a:srgbClr val="F9C16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>
                <a:defRPr>
                  <a:solidFill>
                    <a:schemeClr val="bg2">
                      <a:lumMod val="50000"/>
                    </a:schemeClr>
                  </a:solidFill>
                </a:defRPr>
              </a:pPr>
              <a:r>
                <a:rPr lang="pt-PT" noProof="0" dirty="0"/>
                <a:t>CESA 25/ Primeiro plano decenal de execução da Agenda 2063</a:t>
              </a:r>
              <a:endParaRPr lang="pt-PT" noProof="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4BDF6B00-B0A3-5E5C-477D-02C915989686}"/>
                </a:ext>
              </a:extLst>
            </p:cNvPr>
            <p:cNvSpPr txBox="1"/>
            <p:nvPr/>
          </p:nvSpPr>
          <p:spPr>
            <a:xfrm>
              <a:off x="2527243" y="5752236"/>
              <a:ext cx="663205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 sz="1400" b="1" i="1"/>
              </a:pPr>
              <a:r>
                <a:rPr lang="pt-PT" dirty="0"/>
                <a:t>** Ferramentas e linhas de ação para a transparência entre sistemas, trusts, uma linguagem comum para a qualidade, mobilidade e reconhecimentos.</a:t>
              </a:r>
              <a:endParaRPr sz="1400" b="1" i="1" dirty="0"/>
            </a:p>
          </p:txBody>
        </p:sp>
      </p:grpSp>
      <p:pic>
        <p:nvPicPr>
          <p:cNvPr id="26" name="Imagen 25" descr="Un dibujo de una cara feliz  Descripción generada automáticamente con confianza baja">
            <a:extLst>
              <a:ext uri="{FF2B5EF4-FFF2-40B4-BE49-F238E27FC236}">
                <a16:creationId xmlns:a16="http://schemas.microsoft.com/office/drawing/2014/main" id="{41F51B76-44F3-0915-0E91-3B5FEC7F5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69" y="6275456"/>
            <a:ext cx="1504336" cy="469353"/>
          </a:xfrm>
          <a:prstGeom prst="rect">
            <a:avLst/>
          </a:prstGeom>
        </p:spPr>
      </p:pic>
      <p:pic>
        <p:nvPicPr>
          <p:cNvPr id="28" name="Imagen 27" descr="Imagen que contiene Logotipo  Descripción generada automáticamente">
            <a:extLst>
              <a:ext uri="{FF2B5EF4-FFF2-40B4-BE49-F238E27FC236}">
                <a16:creationId xmlns:a16="http://schemas.microsoft.com/office/drawing/2014/main" id="{1D4D0686-6F06-13A3-1745-23BB932BF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799" y="68244"/>
            <a:ext cx="1460671" cy="146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82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CDE43-A189-E88D-0D8D-3D9DD081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PT" noProof="0"/>
              <a:t>Áreas de trabalho</a:t>
            </a:r>
            <a:endParaRPr lang="pt-PT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46B8C3-5559-2249-5843-673E2290B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0455"/>
            <a:ext cx="10515600" cy="32224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PT" sz="2400" noProof="0" dirty="0"/>
              <a:t>Área de trabalho transversal – Política e capacidade de integração regional</a:t>
            </a:r>
          </a:p>
          <a:p>
            <a:pPr>
              <a:lnSpc>
                <a:spcPct val="100000"/>
              </a:lnSpc>
              <a:spcAft>
                <a:spcPts val="12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PT" sz="2400" noProof="0" dirty="0"/>
              <a:t>Área de trabalho – Sistema Africano de Transferência de Créditos – ACTS</a:t>
            </a:r>
          </a:p>
          <a:p>
            <a:pPr>
              <a:lnSpc>
                <a:spcPct val="100000"/>
              </a:lnSpc>
              <a:spcAft>
                <a:spcPts val="12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PT" sz="2400" noProof="0" dirty="0"/>
              <a:t>Área de Trabalho - Capacidade de Dados do Ensino Superior em África </a:t>
            </a:r>
          </a:p>
          <a:p>
            <a:pPr>
              <a:lnSpc>
                <a:spcPct val="100000"/>
              </a:lnSpc>
              <a:spcAft>
                <a:spcPts val="12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PT" sz="2400" noProof="0" dirty="0"/>
              <a:t>Área de trabalho PAQAA/Unidade Técnica PAQAA</a:t>
            </a:r>
            <a:br>
              <a:rPr lang="pt-PT" sz="2400" noProof="0" dirty="0"/>
            </a:br>
            <a:r>
              <a:rPr lang="pt-PT" sz="2400" noProof="0" dirty="0"/>
              <a:t>Formação e reforço das capacidades na área de trabalho IQA/EQA</a:t>
            </a:r>
          </a:p>
        </p:txBody>
      </p:sp>
    </p:spTree>
    <p:extLst>
      <p:ext uri="{BB962C8B-B14F-4D97-AF65-F5344CB8AC3E}">
        <p14:creationId xmlns:p14="http://schemas.microsoft.com/office/powerpoint/2010/main" val="192389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  Description automatically generated">
            <a:extLst>
              <a:ext uri="{FF2B5EF4-FFF2-40B4-BE49-F238E27FC236}">
                <a16:creationId xmlns:a16="http://schemas.microsoft.com/office/drawing/2014/main" id="{6BCAB6BB-2225-0F1B-5EFD-74DCBEEEB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43" y="217052"/>
            <a:ext cx="9845097" cy="654196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609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33DDE8-EE86-4D2B-B5E5-71FD60E40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227" y="873149"/>
            <a:ext cx="5118458" cy="48753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255B13-0AAE-4F07-BAC7-920B0F52F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000"/>
            </a:pPr>
            <a:r>
              <a:rPr dirty="0"/>
              <a:t>O ASG-QA</a:t>
            </a:r>
            <a:br>
              <a:rPr dirty="0"/>
            </a:br>
            <a:endParaRPr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A1B3C61-5529-4A3D-A79C-8A28557D1554}"/>
              </a:ext>
            </a:extLst>
          </p:cNvPr>
          <p:cNvCxnSpPr/>
          <p:nvPr/>
        </p:nvCxnSpPr>
        <p:spPr>
          <a:xfrm>
            <a:off x="4449703" y="3547185"/>
            <a:ext cx="138275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95FC19F8-54E8-6256-270D-F856A162E1A8}"/>
              </a:ext>
            </a:extLst>
          </p:cNvPr>
          <p:cNvSpPr/>
          <p:nvPr/>
        </p:nvSpPr>
        <p:spPr>
          <a:xfrm>
            <a:off x="356680" y="5765391"/>
            <a:ext cx="9123098" cy="10249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 sz="1200" i="1"/>
            </a:pPr>
            <a:r>
              <a:rPr lang="pt-PT" noProof="0"/>
              <a:t>*Documento de referência continental: com base em normas vigentes a diferentes níveis em África e</a:t>
            </a:r>
          </a:p>
          <a:p>
            <a:pPr>
              <a:defRPr sz="1200" i="1"/>
            </a:pPr>
            <a:r>
              <a:rPr lang="pt-PT" noProof="0" dirty="0"/>
              <a:t> internacionalmente, visando tanto a </a:t>
            </a:r>
            <a:r>
              <a:rPr lang="pt-PT" noProof="0" dirty="0" err="1"/>
              <a:t>AIQ</a:t>
            </a:r>
            <a:r>
              <a:rPr lang="pt-PT" noProof="0" dirty="0"/>
              <a:t> como a </a:t>
            </a:r>
            <a:r>
              <a:rPr lang="pt-PT" noProof="0" dirty="0" err="1"/>
              <a:t>AIQ</a:t>
            </a:r>
            <a:endParaRPr lang="pt-PT" noProof="0" dirty="0"/>
          </a:p>
          <a:p>
            <a:pPr>
              <a:defRPr sz="1200" i="1"/>
            </a:pPr>
            <a:r>
              <a:rPr lang="pt-PT" noProof="0" dirty="0"/>
              <a:t>* Novo recurso: Organismos nacionais de qualidade que asseguram a sua própria qualidade = transparência nos procedimentos de garantia da qualidade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CCDB6F-5B18-0F6C-06F5-C7EA7C6FB2C4}"/>
              </a:ext>
            </a:extLst>
          </p:cNvPr>
          <p:cNvSpPr/>
          <p:nvPr/>
        </p:nvSpPr>
        <p:spPr>
          <a:xfrm>
            <a:off x="5648062" y="3068292"/>
            <a:ext cx="2735316" cy="25389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5EA1BE-67BB-3153-3851-7C8E3D2B8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445" y="1419341"/>
            <a:ext cx="2819855" cy="401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85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02190-E077-8C5C-0ADD-84472B905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5000"/>
            </a:pPr>
            <a:r>
              <a:rPr lang="pt-PT" noProof="0" dirty="0"/>
              <a:t>Realizações</a:t>
            </a:r>
            <a:endParaRPr lang="pt-PT" sz="5000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5865-0CBA-8711-CA2D-A041D0785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  <a:defRPr sz="2400">
                <a:solidFill>
                  <a:schemeClr val="bg1">
                    <a:lumMod val="50000"/>
                  </a:schemeClr>
                </a:solidFill>
              </a:defRPr>
            </a:pPr>
            <a:r>
              <a:rPr lang="pt-PT" sz="2000" noProof="0" dirty="0"/>
              <a:t>Acordo comum sobre a </a:t>
            </a:r>
            <a:r>
              <a:rPr lang="pt-PT" sz="2000" u="sng" noProof="0" dirty="0"/>
              <a:t>definição e o valor de um crédito nos sistemas de ensino superior africanos, a fim de </a:t>
            </a:r>
            <a:r>
              <a:rPr lang="pt-PT" sz="2000" noProof="0" dirty="0"/>
              <a:t>promover a transferibilidade e a comparabilidade — chave para harmonizar o espaço do ensino superior africano e promover a mobilidade.</a:t>
            </a:r>
          </a:p>
          <a:p>
            <a:pPr marL="514350" indent="-514350">
              <a:buFont typeface="+mj-lt"/>
              <a:buAutoNum type="arabicPeriod"/>
              <a:defRPr sz="2400">
                <a:solidFill>
                  <a:schemeClr val="bg1">
                    <a:lumMod val="50000"/>
                  </a:schemeClr>
                </a:solidFill>
              </a:defRPr>
            </a:pPr>
            <a:r>
              <a:rPr lang="pt-PT" sz="2000" noProof="0" dirty="0"/>
              <a:t>Consenso sobre o </a:t>
            </a:r>
            <a:r>
              <a:rPr lang="pt-PT" sz="2000" u="sng" noProof="0" dirty="0"/>
              <a:t>volume de trabalho de uma unidade de crédito.</a:t>
            </a:r>
            <a:r>
              <a:rPr lang="pt-PT" sz="2000" noProof="0" dirty="0"/>
              <a:t> </a:t>
            </a:r>
          </a:p>
          <a:p>
            <a:pPr marL="514350" indent="-514350">
              <a:buFont typeface="+mj-lt"/>
              <a:buAutoNum type="arabicPeriod"/>
              <a:defRPr sz="2400">
                <a:solidFill>
                  <a:schemeClr val="bg1">
                    <a:lumMod val="50000"/>
                  </a:schemeClr>
                </a:solidFill>
              </a:defRPr>
            </a:pPr>
            <a:r>
              <a:rPr lang="pt-PT" sz="2000" noProof="0" dirty="0"/>
              <a:t>Consenso sobre </a:t>
            </a:r>
            <a:r>
              <a:rPr lang="pt-PT" sz="2000" u="sng" noProof="0" dirty="0"/>
              <a:t>o número de unidades de crédito para cada ano e para os diferentes programas, ou seja,</a:t>
            </a:r>
            <a:r>
              <a:rPr lang="pt-PT" sz="2000" noProof="0" dirty="0"/>
              <a:t> licenciaturas, mestrados. A tendência geral é que </a:t>
            </a:r>
            <a:r>
              <a:rPr lang="pt-PT" sz="2000" b="1" noProof="0" dirty="0"/>
              <a:t>60 créditos são </a:t>
            </a:r>
            <a:r>
              <a:rPr lang="pt-PT" sz="2000" noProof="0" dirty="0"/>
              <a:t>equivalentes à carga de trabalho do estudante a tempo inteiro durante um ano lectivo: </a:t>
            </a:r>
            <a:r>
              <a:rPr lang="pt-PT" sz="2000" b="1" noProof="0" dirty="0"/>
              <a:t>1200-1500 horas.</a:t>
            </a:r>
          </a:p>
          <a:p>
            <a:pPr marL="514350" indent="-514350">
              <a:buFont typeface="+mj-lt"/>
              <a:buAutoNum type="arabicPeriod"/>
              <a:defRPr sz="2400">
                <a:solidFill>
                  <a:schemeClr val="bg1">
                    <a:lumMod val="50000"/>
                  </a:schemeClr>
                </a:solidFill>
              </a:defRPr>
            </a:pPr>
            <a:r>
              <a:rPr lang="pt-PT" sz="2000" b="1" noProof="0" dirty="0"/>
              <a:t>Sistema de crédito continental harmonizado </a:t>
            </a:r>
            <a:r>
              <a:rPr lang="pt-PT" sz="2000" noProof="0" dirty="0"/>
              <a:t>que equilibra os diferentes sistemas que abrangem o continente: Países anglófonos, arabófonos, francófonos e lusófonos.</a:t>
            </a:r>
            <a:endParaRPr lang="pt-PT" sz="2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17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AD8-5758-36A0-9C90-AA75D7815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>
              <a:defRPr sz="4000"/>
            </a:pPr>
            <a:r>
              <a:rPr lang="pt-PT" noProof="0"/>
              <a:t>Processo-piloto e atividades</a:t>
            </a:r>
            <a:endParaRPr lang="pt-PT" sz="4000" noProof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D9CDAF-CBCE-601D-29DD-6AAD21FA04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458487"/>
              </p:ext>
            </p:extLst>
          </p:nvPr>
        </p:nvGraphicFramePr>
        <p:xfrm>
          <a:off x="110917" y="1720758"/>
          <a:ext cx="11970165" cy="2040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ED404F7-D290-944C-069A-24C3DE745320}"/>
              </a:ext>
            </a:extLst>
          </p:cNvPr>
          <p:cNvCxnSpPr>
            <a:cxnSpLocks/>
          </p:cNvCxnSpPr>
          <p:nvPr/>
        </p:nvCxnSpPr>
        <p:spPr>
          <a:xfrm>
            <a:off x="5749263" y="3761315"/>
            <a:ext cx="0" cy="7332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32F2156-B148-3D5C-4615-50FAFAFB66D1}"/>
              </a:ext>
            </a:extLst>
          </p:cNvPr>
          <p:cNvSpPr txBox="1"/>
          <p:nvPr/>
        </p:nvSpPr>
        <p:spPr>
          <a:xfrm>
            <a:off x="10993654" y="5564479"/>
            <a:ext cx="855045" cy="307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defRPr sz="1400" b="1"/>
            </a:pPr>
            <a:r>
              <a:t>IAAMS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2F6BAE7-BE1D-9D59-1488-30D128DF7940}"/>
              </a:ext>
            </a:extLst>
          </p:cNvPr>
          <p:cNvCxnSpPr>
            <a:cxnSpLocks/>
          </p:cNvCxnSpPr>
          <p:nvPr/>
        </p:nvCxnSpPr>
        <p:spPr>
          <a:xfrm>
            <a:off x="11238872" y="5449777"/>
            <a:ext cx="0" cy="1147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FDCDB2C-45E2-4F75-9969-7801D5673901}"/>
              </a:ext>
            </a:extLst>
          </p:cNvPr>
          <p:cNvSpPr txBox="1"/>
          <p:nvPr/>
        </p:nvSpPr>
        <p:spPr>
          <a:xfrm>
            <a:off x="2018638" y="4711113"/>
            <a:ext cx="74612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PT" noProof="0" dirty="0"/>
              <a:t>Roteiros para a mobilidade e o reconhecimento regionais</a:t>
            </a:r>
          </a:p>
          <a:p>
            <a:pPr marL="285750" indent="-2857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PT" noProof="0" dirty="0"/>
              <a:t>ACTS Guia do Utilizador</a:t>
            </a:r>
          </a:p>
          <a:p>
            <a:pPr marL="285750" indent="-2857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PT" noProof="0" dirty="0"/>
              <a:t>Rede Embaixadores ACTS</a:t>
            </a:r>
          </a:p>
          <a:p>
            <a:pPr marL="285750" indent="-2857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PT" noProof="0" dirty="0"/>
              <a:t>Sinergias com o Programa de Mobilidade Académica Intra-África</a:t>
            </a:r>
          </a:p>
          <a:p>
            <a:pPr marL="285750" indent="-2857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PT" noProof="0" dirty="0"/>
              <a:t>Syerngies com ACQF e ACQF II Project</a:t>
            </a:r>
          </a:p>
        </p:txBody>
      </p:sp>
    </p:spTree>
    <p:extLst>
      <p:ext uri="{BB962C8B-B14F-4D97-AF65-F5344CB8AC3E}">
        <p14:creationId xmlns:p14="http://schemas.microsoft.com/office/powerpoint/2010/main" val="19580382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f24fd-2dda-45b0-83fd-a9e6f5cd7406">
      <Terms xmlns="http://schemas.microsoft.com/office/infopath/2007/PartnerControls"/>
    </lcf76f155ced4ddcb4097134ff3c332f>
    <TaxCatchAll xmlns="9cf1f23c-94c0-4dcc-a7fa-999e323c924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203B17F16D040A1E444A021DFF119" ma:contentTypeVersion="13" ma:contentTypeDescription="Create a new document." ma:contentTypeScope="" ma:versionID="a4477b7aaefebf49d9f3fa8c19f258ff">
  <xsd:schema xmlns:xsd="http://www.w3.org/2001/XMLSchema" xmlns:xs="http://www.w3.org/2001/XMLSchema" xmlns:p="http://schemas.microsoft.com/office/2006/metadata/properties" xmlns:ns2="05ef24fd-2dda-45b0-83fd-a9e6f5cd7406" xmlns:ns3="9cf1f23c-94c0-4dcc-a7fa-999e323c9245" targetNamespace="http://schemas.microsoft.com/office/2006/metadata/properties" ma:root="true" ma:fieldsID="b45f155593f15e42cc3a772c45272010" ns2:_="" ns3:_="">
    <xsd:import namespace="05ef24fd-2dda-45b0-83fd-a9e6f5cd7406"/>
    <xsd:import namespace="9cf1f23c-94c0-4dcc-a7fa-999e323c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24fd-2dda-45b0-83fd-a9e6f5cd7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1f23c-94c0-4dcc-a7fa-999e323c92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c3438c5-9aa0-4ee5-85a2-9e811049bc4c}" ma:internalName="TaxCatchAll" ma:showField="CatchAllData" ma:web="9cf1f23c-94c0-4dcc-a7fa-999e323c9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8AD442-F40D-4542-B0E3-4572A5DC8F03}">
  <ds:schemaRefs>
    <ds:schemaRef ds:uri="http://schemas.microsoft.com/office/2006/metadata/properties"/>
    <ds:schemaRef ds:uri="http://schemas.microsoft.com/office/infopath/2007/PartnerControls"/>
    <ds:schemaRef ds:uri="05ef24fd-2dda-45b0-83fd-a9e6f5cd7406"/>
    <ds:schemaRef ds:uri="9cf1f23c-94c0-4dcc-a7fa-999e323c9245"/>
  </ds:schemaRefs>
</ds:datastoreItem>
</file>

<file path=customXml/itemProps2.xml><?xml version="1.0" encoding="utf-8"?>
<ds:datastoreItem xmlns:ds="http://schemas.openxmlformats.org/officeDocument/2006/customXml" ds:itemID="{6B9CA840-F2AE-4DB0-B235-000DE4FA0F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E36074-C3C0-4A45-9254-F0098C948E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f24fd-2dda-45b0-83fd-a9e6f5cd7406"/>
    <ds:schemaRef ds:uri="9cf1f23c-94c0-4dcc-a7fa-999e323c9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655</Words>
  <Application>Microsoft Office PowerPoint</Application>
  <PresentationFormat>Ecrã Panorâmico</PresentationFormat>
  <Paragraphs>66</Paragraphs>
  <Slides>12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dos diapositivos</vt:lpstr>
      </vt:variant>
      <vt:variant>
        <vt:i4>12</vt:i4>
      </vt:variant>
    </vt:vector>
  </HeadingPairs>
  <TitlesOfParts>
    <vt:vector size="19" baseType="lpstr">
      <vt:lpstr>Arial</vt:lpstr>
      <vt:lpstr>Calibri</vt:lpstr>
      <vt:lpstr>Montserrat</vt:lpstr>
      <vt:lpstr>Romeal</vt:lpstr>
      <vt:lpstr>Tema de Office</vt:lpstr>
      <vt:lpstr>1_Tema de Office</vt:lpstr>
      <vt:lpstr>3_Tema de Office</vt:lpstr>
      <vt:lpstr>Apresentação do PowerPoint</vt:lpstr>
      <vt:lpstr>A iniciativa HAQAA</vt:lpstr>
      <vt:lpstr>Apresentação do PowerPoint</vt:lpstr>
      <vt:lpstr>Apresentação do PowerPoint</vt:lpstr>
      <vt:lpstr>Áreas de trabalho</vt:lpstr>
      <vt:lpstr>Apresentação do PowerPoint</vt:lpstr>
      <vt:lpstr>O ASG-QA </vt:lpstr>
      <vt:lpstr>Realizações</vt:lpstr>
      <vt:lpstr>Processo-piloto e atividades</vt:lpstr>
      <vt:lpstr>Países participantes</vt:lpstr>
      <vt:lpstr>Perguntas orientadoras para reflexão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Eloi Espósito</dc:creator>
  <cp:lastModifiedBy>Olavo Delgado Correia</cp:lastModifiedBy>
  <cp:revision>87</cp:revision>
  <dcterms:created xsi:type="dcterms:W3CDTF">2023-06-29T15:28:25Z</dcterms:created>
  <dcterms:modified xsi:type="dcterms:W3CDTF">2025-10-08T22:18:48Z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2023-09-18T13:10:43Z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3be26fec-ea62-4695-b32a-b1ddfa0da754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0x0101009B2203B17F16D040A1E444A021DFF119</vt:lpwstr>
  </property>
  <property fmtid="{D5CDD505-2E9C-101B-9397-08002B2CF9AE}" pid="10" name="MediaServiceImageTags">
    <vt:lpwstr/>
  </property>
</Properties>
</file>