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4"/>
  </p:sldMasterIdLst>
  <p:notesMasterIdLst>
    <p:notesMasterId r:id="rId19"/>
  </p:notesMasterIdLst>
  <p:handoutMasterIdLst>
    <p:handoutMasterId r:id="rId20"/>
  </p:handoutMasterIdLst>
  <p:sldIdLst>
    <p:sldId id="485" r:id="rId5"/>
    <p:sldId id="369" r:id="rId6"/>
    <p:sldId id="371" r:id="rId7"/>
    <p:sldId id="520" r:id="rId8"/>
    <p:sldId id="521" r:id="rId9"/>
    <p:sldId id="341" r:id="rId10"/>
    <p:sldId id="343" r:id="rId11"/>
    <p:sldId id="348" r:id="rId12"/>
    <p:sldId id="522" r:id="rId13"/>
    <p:sldId id="526" r:id="rId14"/>
    <p:sldId id="523" r:id="rId15"/>
    <p:sldId id="524" r:id="rId16"/>
    <p:sldId id="525" r:id="rId17"/>
    <p:sldId id="519" r:id="rId18"/>
  </p:sldIdLst>
  <p:sldSz cx="9144000" cy="6858000" type="screen4x3"/>
  <p:notesSz cx="6797675" cy="9926638"/>
  <p:defaultTextStyle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ai, Leticia" initials="SL" lastIdx="7" clrIdx="0">
    <p:extLst>
      <p:ext uri="{19B8F6BF-5375-455C-9EA6-DF929625EA0E}">
        <p15:presenceInfo xmlns:p15="http://schemas.microsoft.com/office/powerpoint/2012/main" userId="S::l.sakai@unesco.org::75882be5-8d1c-411f-8cc0-212d4f307a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4" autoAdjust="0"/>
    <p:restoredTop sz="81378" autoAdjust="0"/>
  </p:normalViewPr>
  <p:slideViewPr>
    <p:cSldViewPr snapToGrid="0" showGuides="1">
      <p:cViewPr varScale="1">
        <p:scale>
          <a:sx n="66" d="100"/>
          <a:sy n="66" d="100"/>
        </p:scale>
        <p:origin x="1340" y="-8"/>
      </p:cViewPr>
      <p:guideLst>
        <p:guide orient="horz" pos="2137"/>
        <p:guide pos="2948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1FD38-86B9-4FE6-B463-870B0F828B5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F041D2AB-150F-4B55-9DFA-78E80B3AABA9}">
      <dgm:prSet phldrT="[Text]"/>
      <dgm:spPr/>
      <dgm:t>
        <a:bodyPr/>
        <a:lstStyle/>
        <a:p>
          <a:r>
            <a:rPr lang="pt-PT" noProof="0" dirty="0"/>
            <a:t>Facilitar a mobilidade através da </a:t>
          </a:r>
          <a:r>
            <a:rPr lang="pt-PT" b="1" noProof="0" dirty="0"/>
            <a:t>cooperação internacional</a:t>
          </a:r>
        </a:p>
      </dgm:t>
    </dgm:pt>
    <dgm:pt modelId="{9D7CFE09-C274-41F1-B1F9-4AE46EB5EDD9}" type="sibTrans" cxnId="{D6BBB651-7C8A-4BB0-872F-CAE135E89BB5}">
      <dgm:prSet/>
      <dgm:spPr/>
      <dgm:t>
        <a:bodyPr/>
        <a:lstStyle/>
        <a:p>
          <a:endParaRPr/>
        </a:p>
      </dgm:t>
    </dgm:pt>
    <dgm:pt modelId="{9B3A20B8-2AF8-4524-A118-AB1BD77A723A}" type="parTrans" cxnId="{D6BBB651-7C8A-4BB0-872F-CAE135E89BB5}">
      <dgm:prSet/>
      <dgm:spPr/>
      <dgm:t>
        <a:bodyPr/>
        <a:lstStyle/>
        <a:p>
          <a:endParaRPr/>
        </a:p>
      </dgm:t>
    </dgm:pt>
    <dgm:pt modelId="{F2E3C032-A5FF-4326-90C4-131EA7E62656}">
      <dgm:prSet/>
      <dgm:spPr/>
      <dgm:t>
        <a:bodyPr/>
        <a:lstStyle/>
        <a:p>
          <a:r>
            <a:rPr lang="pt-PT" noProof="0" dirty="0"/>
            <a:t>Proporcionar um quadro </a:t>
          </a:r>
          <a:r>
            <a:rPr lang="pt-PT" b="1" noProof="0" dirty="0"/>
            <a:t>inclusivo</a:t>
          </a:r>
          <a:r>
            <a:rPr lang="pt-PT" noProof="0" dirty="0"/>
            <a:t> para o reconhecimento </a:t>
          </a:r>
          <a:r>
            <a:rPr lang="pt-PT" b="1" noProof="0" dirty="0"/>
            <a:t>justo</a:t>
          </a:r>
          <a:r>
            <a:rPr lang="pt-PT" noProof="0" dirty="0"/>
            <a:t> </a:t>
          </a:r>
        </a:p>
      </dgm:t>
    </dgm:pt>
    <dgm:pt modelId="{A3C22DF6-E6BF-4293-90FD-969E2F5CF3D4}" type="sibTrans" cxnId="{DAE430CE-D39C-4F15-9148-1B11DD2024FA}">
      <dgm:prSet/>
      <dgm:spPr/>
      <dgm:t>
        <a:bodyPr/>
        <a:lstStyle/>
        <a:p>
          <a:endParaRPr/>
        </a:p>
      </dgm:t>
    </dgm:pt>
    <dgm:pt modelId="{BFACFCC9-263C-4B0C-AF68-0A7DAC9A1A71}" type="parTrans" cxnId="{DAE430CE-D39C-4F15-9148-1B11DD2024FA}">
      <dgm:prSet/>
      <dgm:spPr/>
      <dgm:t>
        <a:bodyPr/>
        <a:lstStyle/>
        <a:p>
          <a:endParaRPr/>
        </a:p>
      </dgm:t>
    </dgm:pt>
    <dgm:pt modelId="{AEF2BFF2-3B56-4A93-813C-690246176058}">
      <dgm:prSet/>
      <dgm:spPr/>
      <dgm:t>
        <a:bodyPr/>
        <a:lstStyle/>
        <a:p>
          <a:r>
            <a:rPr lang="pt-PT" noProof="0" dirty="0"/>
            <a:t>Respeito pelas leis </a:t>
          </a:r>
          <a:r>
            <a:rPr lang="pt-PT" b="1" noProof="0" dirty="0"/>
            <a:t>nacionais</a:t>
          </a:r>
          <a:r>
            <a:rPr lang="pt-PT" noProof="0" dirty="0"/>
            <a:t> e </a:t>
          </a:r>
          <a:r>
            <a:rPr lang="pt-PT" b="1" noProof="0" dirty="0"/>
            <a:t>autonomia institucional</a:t>
          </a:r>
        </a:p>
      </dgm:t>
    </dgm:pt>
    <dgm:pt modelId="{81AC1F5A-F01E-4051-9045-5DBBC2490B52}" type="sibTrans" cxnId="{FF7C6231-F31B-42E3-AEFB-B5171CEE365D}">
      <dgm:prSet/>
      <dgm:spPr/>
      <dgm:t>
        <a:bodyPr/>
        <a:lstStyle/>
        <a:p>
          <a:endParaRPr/>
        </a:p>
      </dgm:t>
    </dgm:pt>
    <dgm:pt modelId="{5811692F-7084-44AB-9DD1-9D36DAF0925B}" type="parTrans" cxnId="{FF7C6231-F31B-42E3-AEFB-B5171CEE365D}">
      <dgm:prSet/>
      <dgm:spPr/>
      <dgm:t>
        <a:bodyPr/>
        <a:lstStyle/>
        <a:p>
          <a:endParaRPr/>
        </a:p>
      </dgm:t>
    </dgm:pt>
    <dgm:pt modelId="{45DC0689-67A3-440F-A73B-FDBFCB58244D}">
      <dgm:prSet/>
      <dgm:spPr/>
      <dgm:t>
        <a:bodyPr/>
        <a:lstStyle/>
        <a:p>
          <a:r>
            <a:rPr lang="pt-PT" b="1" noProof="0" dirty="0"/>
            <a:t>Não</a:t>
          </a:r>
          <a:r>
            <a:rPr lang="pt-PT" noProof="0" dirty="0"/>
            <a:t>  </a:t>
          </a:r>
        </a:p>
        <a:p>
          <a:r>
            <a:rPr lang="pt-PT" noProof="0" dirty="0"/>
            <a:t>-reconhecimento </a:t>
          </a:r>
          <a:r>
            <a:rPr lang="pt-PT" b="1" noProof="0" dirty="0"/>
            <a:t>automático médio</a:t>
          </a:r>
        </a:p>
        <a:p>
          <a:r>
            <a:rPr lang="pt-PT" noProof="0" dirty="0"/>
            <a:t>-especificar </a:t>
          </a:r>
          <a:r>
            <a:rPr lang="pt-PT" b="1" noProof="0" dirty="0"/>
            <a:t>como</a:t>
          </a:r>
          <a:r>
            <a:rPr lang="pt-PT" noProof="0" dirty="0"/>
            <a:t> reconhecer</a:t>
          </a:r>
        </a:p>
      </dgm:t>
    </dgm:pt>
    <dgm:pt modelId="{E87C11D2-FB55-4C89-B775-95CDEB0EDDB3}" type="sibTrans" cxnId="{212B5943-6E86-45FF-8F6A-740013E159F4}">
      <dgm:prSet/>
      <dgm:spPr/>
      <dgm:t>
        <a:bodyPr/>
        <a:lstStyle/>
        <a:p>
          <a:endParaRPr/>
        </a:p>
      </dgm:t>
    </dgm:pt>
    <dgm:pt modelId="{E1B6895C-6FDC-4A0E-A7E4-A3BE550C1D0F}" type="parTrans" cxnId="{212B5943-6E86-45FF-8F6A-740013E159F4}">
      <dgm:prSet/>
      <dgm:spPr/>
      <dgm:t>
        <a:bodyPr/>
        <a:lstStyle/>
        <a:p>
          <a:endParaRPr/>
        </a:p>
      </dgm:t>
    </dgm:pt>
    <dgm:pt modelId="{011879D7-D3C5-DF4F-85B0-C092FF8DEBD3}" type="pres">
      <dgm:prSet presAssocID="{EA61FD38-86B9-4FE6-B463-870B0F828B54}" presName="matrix" presStyleCnt="0">
        <dgm:presLayoutVars>
          <dgm:chMax val="1"/>
          <dgm:dir/>
          <dgm:resizeHandles val="exact"/>
        </dgm:presLayoutVars>
      </dgm:prSet>
      <dgm:spPr/>
    </dgm:pt>
    <dgm:pt modelId="{DF3A2B3D-55E3-C34E-A9E2-25482408594E}" type="pres">
      <dgm:prSet presAssocID="{EA61FD38-86B9-4FE6-B463-870B0F828B54}" presName="diamond" presStyleLbl="bgShp" presStyleIdx="0" presStyleCnt="1"/>
      <dgm:spPr/>
    </dgm:pt>
    <dgm:pt modelId="{E316BCAE-71D6-6A44-A3A2-1F3C586A0600}" type="pres">
      <dgm:prSet presAssocID="{EA61FD38-86B9-4FE6-B463-870B0F828B5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9EC8710-47DC-0346-B461-6DC5C7FAB677}" type="pres">
      <dgm:prSet presAssocID="{EA61FD38-86B9-4FE6-B463-870B0F828B5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DB2257-1CA9-9546-B099-74E65FABCB15}" type="pres">
      <dgm:prSet presAssocID="{EA61FD38-86B9-4FE6-B463-870B0F828B5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8FF1F0E-A456-CE4F-B2A5-CDDAB3C3C9B4}" type="pres">
      <dgm:prSet presAssocID="{EA61FD38-86B9-4FE6-B463-870B0F828B5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2B60B14-3424-4B46-A4C7-542579A011B1}" type="presOf" srcId="{F041D2AB-150F-4B55-9DFA-78E80B3AABA9}" destId="{E316BCAE-71D6-6A44-A3A2-1F3C586A0600}" srcOrd="0" destOrd="0" presId="urn:microsoft.com/office/officeart/2005/8/layout/matrix3"/>
    <dgm:cxn modelId="{FF7C6231-F31B-42E3-AEFB-B5171CEE365D}" srcId="{EA61FD38-86B9-4FE6-B463-870B0F828B54}" destId="{AEF2BFF2-3B56-4A93-813C-690246176058}" srcOrd="2" destOrd="0" parTransId="{5811692F-7084-44AB-9DD1-9D36DAF0925B}" sibTransId="{81AC1F5A-F01E-4051-9045-5DBBC2490B52}"/>
    <dgm:cxn modelId="{212B5943-6E86-45FF-8F6A-740013E159F4}" srcId="{EA61FD38-86B9-4FE6-B463-870B0F828B54}" destId="{45DC0689-67A3-440F-A73B-FDBFCB58244D}" srcOrd="3" destOrd="0" parTransId="{E1B6895C-6FDC-4A0E-A7E4-A3BE550C1D0F}" sibTransId="{E87C11D2-FB55-4C89-B775-95CDEB0EDDB3}"/>
    <dgm:cxn modelId="{D6BBB651-7C8A-4BB0-872F-CAE135E89BB5}" srcId="{EA61FD38-86B9-4FE6-B463-870B0F828B54}" destId="{F041D2AB-150F-4B55-9DFA-78E80B3AABA9}" srcOrd="0" destOrd="0" parTransId="{9B3A20B8-2AF8-4524-A118-AB1BD77A723A}" sibTransId="{9D7CFE09-C274-41F1-B1F9-4AE46EB5EDD9}"/>
    <dgm:cxn modelId="{7A891876-88F6-7041-9C59-6BB59E36E894}" type="presOf" srcId="{45DC0689-67A3-440F-A73B-FDBFCB58244D}" destId="{48FF1F0E-A456-CE4F-B2A5-CDDAB3C3C9B4}" srcOrd="0" destOrd="0" presId="urn:microsoft.com/office/officeart/2005/8/layout/matrix3"/>
    <dgm:cxn modelId="{B3AFB88B-AA43-0C42-9C49-02C372E706EE}" type="presOf" srcId="{AEF2BFF2-3B56-4A93-813C-690246176058}" destId="{A3DB2257-1CA9-9546-B099-74E65FABCB15}" srcOrd="0" destOrd="0" presId="urn:microsoft.com/office/officeart/2005/8/layout/matrix3"/>
    <dgm:cxn modelId="{57EE4EB1-0361-7B47-83F4-AE9415B4DC71}" type="presOf" srcId="{EA61FD38-86B9-4FE6-B463-870B0F828B54}" destId="{011879D7-D3C5-DF4F-85B0-C092FF8DEBD3}" srcOrd="0" destOrd="0" presId="urn:microsoft.com/office/officeart/2005/8/layout/matrix3"/>
    <dgm:cxn modelId="{DAE430CE-D39C-4F15-9148-1B11DD2024FA}" srcId="{EA61FD38-86B9-4FE6-B463-870B0F828B54}" destId="{F2E3C032-A5FF-4326-90C4-131EA7E62656}" srcOrd="1" destOrd="0" parTransId="{BFACFCC9-263C-4B0C-AF68-0A7DAC9A1A71}" sibTransId="{A3C22DF6-E6BF-4293-90FD-969E2F5CF3D4}"/>
    <dgm:cxn modelId="{71E630EC-20FC-E542-A6C2-3244055FA206}" type="presOf" srcId="{F2E3C032-A5FF-4326-90C4-131EA7E62656}" destId="{59EC8710-47DC-0346-B461-6DC5C7FAB677}" srcOrd="0" destOrd="0" presId="urn:microsoft.com/office/officeart/2005/8/layout/matrix3"/>
    <dgm:cxn modelId="{1E67013B-F85A-3647-A400-0441B3BDFBD1}" type="presParOf" srcId="{011879D7-D3C5-DF4F-85B0-C092FF8DEBD3}" destId="{DF3A2B3D-55E3-C34E-A9E2-25482408594E}" srcOrd="0" destOrd="0" presId="urn:microsoft.com/office/officeart/2005/8/layout/matrix3"/>
    <dgm:cxn modelId="{8113B988-0783-5F45-BC4C-7C69E5FAC7D9}" type="presParOf" srcId="{011879D7-D3C5-DF4F-85B0-C092FF8DEBD3}" destId="{E316BCAE-71D6-6A44-A3A2-1F3C586A0600}" srcOrd="1" destOrd="0" presId="urn:microsoft.com/office/officeart/2005/8/layout/matrix3"/>
    <dgm:cxn modelId="{B3B0418B-8E8F-204D-9DB6-0FFD666BD348}" type="presParOf" srcId="{011879D7-D3C5-DF4F-85B0-C092FF8DEBD3}" destId="{59EC8710-47DC-0346-B461-6DC5C7FAB677}" srcOrd="2" destOrd="0" presId="urn:microsoft.com/office/officeart/2005/8/layout/matrix3"/>
    <dgm:cxn modelId="{FA093E19-92E4-924E-9708-40D42CB3313C}" type="presParOf" srcId="{011879D7-D3C5-DF4F-85B0-C092FF8DEBD3}" destId="{A3DB2257-1CA9-9546-B099-74E65FABCB15}" srcOrd="3" destOrd="0" presId="urn:microsoft.com/office/officeart/2005/8/layout/matrix3"/>
    <dgm:cxn modelId="{ABE968F3-B638-3548-B15C-74F2F6BFDE2D}" type="presParOf" srcId="{011879D7-D3C5-DF4F-85B0-C092FF8DEBD3}" destId="{48FF1F0E-A456-CE4F-B2A5-CDDAB3C3C9B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20FA7-3A96-49E2-974B-4E26BF27F2D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BBB70FA-9DA6-4667-BD25-8CEC1E5A1A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indent="0">
            <a:defRPr sz="1650"/>
          </a:pPr>
          <a:r>
            <a:rPr lang="pt-PT" sz="1400" noProof="0" dirty="0"/>
            <a:t>Avaliação transparente, justa, não discriminatória e atempada</a:t>
          </a:r>
        </a:p>
      </dgm:t>
    </dgm:pt>
    <dgm:pt modelId="{1A8EE411-719D-4C87-9780-30A0211E3A88}" type="parTrans" cxnId="{4EBC835C-7997-4607-8B78-42C9A74B2F8A}">
      <dgm:prSet/>
      <dgm:spPr/>
      <dgm:t>
        <a:bodyPr/>
        <a:lstStyle/>
        <a:p>
          <a:endParaRPr lang="pt-PT" sz="1400" noProof="0" dirty="0"/>
        </a:p>
      </dgm:t>
    </dgm:pt>
    <dgm:pt modelId="{7EF78B5A-B5C4-4807-82DE-F9AFB020FDB5}" type="sibTrans" cxnId="{4EBC835C-7997-4607-8B78-42C9A74B2F8A}">
      <dgm:prSet/>
      <dgm:spPr/>
      <dgm:t>
        <a:bodyPr/>
        <a:lstStyle/>
        <a:p>
          <a:endParaRPr lang="pt-PT" sz="1400" noProof="0" dirty="0"/>
        </a:p>
      </dgm:t>
    </dgm:pt>
    <dgm:pt modelId="{BCC79EC8-3A24-4DB0-9D31-C818C78F8D95}">
      <dgm:prSet custT="1"/>
      <dgm:spPr/>
      <dgm:t>
        <a:bodyPr/>
        <a:lstStyle/>
        <a:p>
          <a:pPr>
            <a:defRPr sz="1650"/>
          </a:pPr>
          <a:r>
            <a:rPr lang="pt-PT" sz="1400" noProof="0" dirty="0"/>
            <a:t>Decisões baseadas em informações de qualidade das autoridades competentes </a:t>
          </a:r>
        </a:p>
      </dgm:t>
    </dgm:pt>
    <dgm:pt modelId="{BDDAA6F1-352F-4375-AA40-FFCCD2CD4973}" type="parTrans" cxnId="{90EC49DB-29E7-4B62-85CF-7834D50469FE}">
      <dgm:prSet/>
      <dgm:spPr/>
      <dgm:t>
        <a:bodyPr/>
        <a:lstStyle/>
        <a:p>
          <a:endParaRPr lang="pt-PT" sz="1400" noProof="0" dirty="0"/>
        </a:p>
      </dgm:t>
    </dgm:pt>
    <dgm:pt modelId="{1D64E80C-7D17-410D-BD79-285DC83F8FC0}" type="sibTrans" cxnId="{90EC49DB-29E7-4B62-85CF-7834D50469FE}">
      <dgm:prSet/>
      <dgm:spPr/>
      <dgm:t>
        <a:bodyPr/>
        <a:lstStyle/>
        <a:p>
          <a:endParaRPr lang="pt-PT" sz="1400" noProof="0" dirty="0"/>
        </a:p>
      </dgm:t>
    </dgm:pt>
    <dgm:pt modelId="{3FC7EC62-6CCB-4B34-B7FA-7ECA85D85BCB}">
      <dgm:prSet custT="1"/>
      <dgm:spPr>
        <a:solidFill>
          <a:schemeClr val="accent1"/>
        </a:solidFill>
      </dgm:spPr>
      <dgm:t>
        <a:bodyPr/>
        <a:lstStyle/>
        <a:p>
          <a:pPr>
            <a:defRPr sz="1650"/>
          </a:pPr>
          <a:r>
            <a:rPr lang="pt-PT" sz="1400" noProof="0" dirty="0"/>
            <a:t>Mecanismos de recurso </a:t>
          </a:r>
        </a:p>
      </dgm:t>
    </dgm:pt>
    <dgm:pt modelId="{460D6892-A857-4E68-B09F-D2B59B8476A7}" type="parTrans" cxnId="{6C1E45B9-75DE-425C-ADF7-73C4A8C333A0}">
      <dgm:prSet/>
      <dgm:spPr/>
      <dgm:t>
        <a:bodyPr/>
        <a:lstStyle/>
        <a:p>
          <a:endParaRPr lang="pt-PT" sz="1400" noProof="0" dirty="0"/>
        </a:p>
      </dgm:t>
    </dgm:pt>
    <dgm:pt modelId="{4DA5DDF5-5BBA-4F01-9138-88AAB3A0BE33}" type="sibTrans" cxnId="{6C1E45B9-75DE-425C-ADF7-73C4A8C333A0}">
      <dgm:prSet/>
      <dgm:spPr/>
      <dgm:t>
        <a:bodyPr/>
        <a:lstStyle/>
        <a:p>
          <a:endParaRPr lang="pt-PT" sz="1400" noProof="0" dirty="0"/>
        </a:p>
      </dgm:t>
    </dgm:pt>
    <dgm:pt modelId="{52AE2F4D-AB26-4A8A-A2CC-AC79ED8F7DBC}">
      <dgm:prSet phldrT="[Text]" custT="1"/>
      <dgm:spPr/>
      <dgm:t>
        <a:bodyPr/>
        <a:lstStyle/>
        <a:p>
          <a:pPr>
            <a:defRPr sz="1650"/>
          </a:pPr>
          <a:r>
            <a:rPr lang="pt-PT" sz="1400" noProof="0" dirty="0"/>
            <a:t>O indivíduo tem direito à avaliação</a:t>
          </a:r>
        </a:p>
      </dgm:t>
    </dgm:pt>
    <dgm:pt modelId="{D82E100E-C68B-4928-87B7-DC8044DA8DCC}" type="parTrans" cxnId="{B6542C53-5BE9-44E1-BFFF-FD5132168170}">
      <dgm:prSet/>
      <dgm:spPr/>
      <dgm:t>
        <a:bodyPr/>
        <a:lstStyle/>
        <a:p>
          <a:endParaRPr lang="pt-PT" sz="1400" noProof="0" dirty="0"/>
        </a:p>
      </dgm:t>
    </dgm:pt>
    <dgm:pt modelId="{239BF84D-E8C4-4CD4-B6F1-8DFC01E17CF0}" type="sibTrans" cxnId="{B6542C53-5BE9-44E1-BFFF-FD5132168170}">
      <dgm:prSet/>
      <dgm:spPr/>
      <dgm:t>
        <a:bodyPr/>
        <a:lstStyle/>
        <a:p>
          <a:endParaRPr lang="pt-PT" sz="1400" noProof="0" dirty="0"/>
        </a:p>
      </dgm:t>
    </dgm:pt>
    <dgm:pt modelId="{A898A4EC-2884-4DEC-AD88-2CA9376D8EFB}">
      <dgm:prSet phldrT="[Text]" custT="1"/>
      <dgm:spPr>
        <a:solidFill>
          <a:srgbClr val="33ABA8"/>
        </a:solidFill>
      </dgm:spPr>
      <dgm:t>
        <a:bodyPr/>
        <a:lstStyle/>
        <a:p>
          <a:pPr>
            <a:defRPr sz="1650"/>
          </a:pPr>
          <a:r>
            <a:rPr lang="pt-PT" sz="1400" noProof="0" dirty="0"/>
            <a:t>O reconhecimento pode levar a mais estudos, uso de título académico e emprego</a:t>
          </a:r>
        </a:p>
      </dgm:t>
    </dgm:pt>
    <dgm:pt modelId="{24AB89B1-C303-434D-9A89-E27AE3D7049D}" type="parTrans" cxnId="{E484F579-A5F2-4D55-B720-8CFB62A94F18}">
      <dgm:prSet/>
      <dgm:spPr/>
      <dgm:t>
        <a:bodyPr/>
        <a:lstStyle/>
        <a:p>
          <a:endParaRPr lang="pt-PT" sz="1400" noProof="0" dirty="0"/>
        </a:p>
      </dgm:t>
    </dgm:pt>
    <dgm:pt modelId="{EF3D09BE-D7DE-432C-AB5D-AB999FEA54D0}" type="sibTrans" cxnId="{E484F579-A5F2-4D55-B720-8CFB62A94F18}">
      <dgm:prSet/>
      <dgm:spPr/>
      <dgm:t>
        <a:bodyPr/>
        <a:lstStyle/>
        <a:p>
          <a:endParaRPr lang="pt-PT" sz="1400" noProof="0" dirty="0"/>
        </a:p>
      </dgm:t>
    </dgm:pt>
    <dgm:pt modelId="{4B9F6632-C9E6-49AF-A24F-99A81CA11096}" type="pres">
      <dgm:prSet presAssocID="{13020FA7-3A96-49E2-974B-4E26BF27F2DD}" presName="CompostProcess" presStyleCnt="0">
        <dgm:presLayoutVars>
          <dgm:dir/>
          <dgm:resizeHandles val="exact"/>
        </dgm:presLayoutVars>
      </dgm:prSet>
      <dgm:spPr/>
    </dgm:pt>
    <dgm:pt modelId="{68C6D30C-31F2-4939-9004-1081515942EA}" type="pres">
      <dgm:prSet presAssocID="{13020FA7-3A96-49E2-974B-4E26BF27F2DD}" presName="arrow" presStyleLbl="bgShp" presStyleIdx="0" presStyleCnt="1" custScaleX="107057" custLinFactNeighborX="1030"/>
      <dgm:spPr/>
    </dgm:pt>
    <dgm:pt modelId="{7C41BC7E-D6AC-4629-9081-FECCE4336E70}" type="pres">
      <dgm:prSet presAssocID="{13020FA7-3A96-49E2-974B-4E26BF27F2DD}" presName="linearProcess" presStyleCnt="0"/>
      <dgm:spPr/>
    </dgm:pt>
    <dgm:pt modelId="{A916E8C5-E184-48EB-AB6B-F97853985BB3}" type="pres">
      <dgm:prSet presAssocID="{52AE2F4D-AB26-4A8A-A2CC-AC79ED8F7DBC}" presName="textNode" presStyleLbl="node1" presStyleIdx="0" presStyleCnt="5" custScaleX="87744" custScaleY="147296">
        <dgm:presLayoutVars>
          <dgm:bulletEnabled val="1"/>
        </dgm:presLayoutVars>
      </dgm:prSet>
      <dgm:spPr/>
    </dgm:pt>
    <dgm:pt modelId="{B76C0372-F9DA-4785-A0A5-48C71F33071A}" type="pres">
      <dgm:prSet presAssocID="{239BF84D-E8C4-4CD4-B6F1-8DFC01E17CF0}" presName="sibTrans" presStyleCnt="0"/>
      <dgm:spPr/>
    </dgm:pt>
    <dgm:pt modelId="{FD25F3AF-F132-4A19-955F-F68F02770812}" type="pres">
      <dgm:prSet presAssocID="{7BBB70FA-9DA6-4667-BD25-8CEC1E5A1A48}" presName="textNode" presStyleLbl="node1" presStyleIdx="1" presStyleCnt="5" custScaleX="100273" custScaleY="147296">
        <dgm:presLayoutVars>
          <dgm:bulletEnabled val="1"/>
        </dgm:presLayoutVars>
      </dgm:prSet>
      <dgm:spPr/>
    </dgm:pt>
    <dgm:pt modelId="{75107B4E-82DE-455B-896E-7B3AB83E2304}" type="pres">
      <dgm:prSet presAssocID="{7EF78B5A-B5C4-4807-82DE-F9AFB020FDB5}" presName="sibTrans" presStyleCnt="0"/>
      <dgm:spPr/>
    </dgm:pt>
    <dgm:pt modelId="{4E4E1C49-7314-4BB6-881C-1A02A114C0D9}" type="pres">
      <dgm:prSet presAssocID="{BCC79EC8-3A24-4DB0-9D31-C818C78F8D95}" presName="textNode" presStyleLbl="node1" presStyleIdx="2" presStyleCnt="5" custScaleX="94450" custScaleY="147296">
        <dgm:presLayoutVars>
          <dgm:bulletEnabled val="1"/>
        </dgm:presLayoutVars>
      </dgm:prSet>
      <dgm:spPr/>
    </dgm:pt>
    <dgm:pt modelId="{2FEBA246-17F3-4075-9A1E-9E3CD836EDC2}" type="pres">
      <dgm:prSet presAssocID="{1D64E80C-7D17-410D-BD79-285DC83F8FC0}" presName="sibTrans" presStyleCnt="0"/>
      <dgm:spPr/>
    </dgm:pt>
    <dgm:pt modelId="{EC09A28F-E23B-486F-BB3F-F098B537B16F}" type="pres">
      <dgm:prSet presAssocID="{3FC7EC62-6CCB-4B34-B7FA-7ECA85D85BCB}" presName="textNode" presStyleLbl="node1" presStyleIdx="3" presStyleCnt="5" custScaleX="85553" custScaleY="147296">
        <dgm:presLayoutVars>
          <dgm:bulletEnabled val="1"/>
        </dgm:presLayoutVars>
      </dgm:prSet>
      <dgm:spPr/>
    </dgm:pt>
    <dgm:pt modelId="{DB56730F-99F9-4F27-8724-ACB62680F887}" type="pres">
      <dgm:prSet presAssocID="{4DA5DDF5-5BBA-4F01-9138-88AAB3A0BE33}" presName="sibTrans" presStyleCnt="0"/>
      <dgm:spPr/>
    </dgm:pt>
    <dgm:pt modelId="{CF03973A-3EDD-4571-84CD-C4674DE1944C}" type="pres">
      <dgm:prSet presAssocID="{A898A4EC-2884-4DEC-AD88-2CA9376D8EFB}" presName="textNode" presStyleLbl="node1" presStyleIdx="4" presStyleCnt="5" custScaleX="85791" custScaleY="147296">
        <dgm:presLayoutVars>
          <dgm:bulletEnabled val="1"/>
        </dgm:presLayoutVars>
      </dgm:prSet>
      <dgm:spPr/>
    </dgm:pt>
  </dgm:ptLst>
  <dgm:cxnLst>
    <dgm:cxn modelId="{C789300A-13AC-421E-981F-3267E1CDB3C7}" type="presOf" srcId="{52AE2F4D-AB26-4A8A-A2CC-AC79ED8F7DBC}" destId="{A916E8C5-E184-48EB-AB6B-F97853985BB3}" srcOrd="0" destOrd="0" presId="urn:microsoft.com/office/officeart/2005/8/layout/hProcess9"/>
    <dgm:cxn modelId="{74359F5B-E43F-4B70-BDE0-381EB8570C79}" type="presOf" srcId="{7BBB70FA-9DA6-4667-BD25-8CEC1E5A1A48}" destId="{FD25F3AF-F132-4A19-955F-F68F02770812}" srcOrd="0" destOrd="0" presId="urn:microsoft.com/office/officeart/2005/8/layout/hProcess9"/>
    <dgm:cxn modelId="{4EBC835C-7997-4607-8B78-42C9A74B2F8A}" srcId="{13020FA7-3A96-49E2-974B-4E26BF27F2DD}" destId="{7BBB70FA-9DA6-4667-BD25-8CEC1E5A1A48}" srcOrd="1" destOrd="0" parTransId="{1A8EE411-719D-4C87-9780-30A0211E3A88}" sibTransId="{7EF78B5A-B5C4-4807-82DE-F9AFB020FDB5}"/>
    <dgm:cxn modelId="{2FAF1048-EF6A-49A9-9143-76E6667CC2B2}" type="presOf" srcId="{13020FA7-3A96-49E2-974B-4E26BF27F2DD}" destId="{4B9F6632-C9E6-49AF-A24F-99A81CA11096}" srcOrd="0" destOrd="0" presId="urn:microsoft.com/office/officeart/2005/8/layout/hProcess9"/>
    <dgm:cxn modelId="{B6542C53-5BE9-44E1-BFFF-FD5132168170}" srcId="{13020FA7-3A96-49E2-974B-4E26BF27F2DD}" destId="{52AE2F4D-AB26-4A8A-A2CC-AC79ED8F7DBC}" srcOrd="0" destOrd="0" parTransId="{D82E100E-C68B-4928-87B7-DC8044DA8DCC}" sibTransId="{239BF84D-E8C4-4CD4-B6F1-8DFC01E17CF0}"/>
    <dgm:cxn modelId="{E484F579-A5F2-4D55-B720-8CFB62A94F18}" srcId="{13020FA7-3A96-49E2-974B-4E26BF27F2DD}" destId="{A898A4EC-2884-4DEC-AD88-2CA9376D8EFB}" srcOrd="4" destOrd="0" parTransId="{24AB89B1-C303-434D-9A89-E27AE3D7049D}" sibTransId="{EF3D09BE-D7DE-432C-AB5D-AB999FEA54D0}"/>
    <dgm:cxn modelId="{15C8218C-37E6-49B6-8ADD-DE487D38ED9D}" type="presOf" srcId="{BCC79EC8-3A24-4DB0-9D31-C818C78F8D95}" destId="{4E4E1C49-7314-4BB6-881C-1A02A114C0D9}" srcOrd="0" destOrd="0" presId="urn:microsoft.com/office/officeart/2005/8/layout/hProcess9"/>
    <dgm:cxn modelId="{6C1E45B9-75DE-425C-ADF7-73C4A8C333A0}" srcId="{13020FA7-3A96-49E2-974B-4E26BF27F2DD}" destId="{3FC7EC62-6CCB-4B34-B7FA-7ECA85D85BCB}" srcOrd="3" destOrd="0" parTransId="{460D6892-A857-4E68-B09F-D2B59B8476A7}" sibTransId="{4DA5DDF5-5BBA-4F01-9138-88AAB3A0BE33}"/>
    <dgm:cxn modelId="{90EC49DB-29E7-4B62-85CF-7834D50469FE}" srcId="{13020FA7-3A96-49E2-974B-4E26BF27F2DD}" destId="{BCC79EC8-3A24-4DB0-9D31-C818C78F8D95}" srcOrd="2" destOrd="0" parTransId="{BDDAA6F1-352F-4375-AA40-FFCCD2CD4973}" sibTransId="{1D64E80C-7D17-410D-BD79-285DC83F8FC0}"/>
    <dgm:cxn modelId="{61C751E6-DD37-4404-A7CD-AC298FF52AA3}" type="presOf" srcId="{3FC7EC62-6CCB-4B34-B7FA-7ECA85D85BCB}" destId="{EC09A28F-E23B-486F-BB3F-F098B537B16F}" srcOrd="0" destOrd="0" presId="urn:microsoft.com/office/officeart/2005/8/layout/hProcess9"/>
    <dgm:cxn modelId="{AEF65EF0-1E3C-4022-9BA0-619638C1D7DF}" type="presOf" srcId="{A898A4EC-2884-4DEC-AD88-2CA9376D8EFB}" destId="{CF03973A-3EDD-4571-84CD-C4674DE1944C}" srcOrd="0" destOrd="0" presId="urn:microsoft.com/office/officeart/2005/8/layout/hProcess9"/>
    <dgm:cxn modelId="{E5A150E3-8AB8-442B-B686-F42296B956DE}" type="presParOf" srcId="{4B9F6632-C9E6-49AF-A24F-99A81CA11096}" destId="{68C6D30C-31F2-4939-9004-1081515942EA}" srcOrd="0" destOrd="0" presId="urn:microsoft.com/office/officeart/2005/8/layout/hProcess9"/>
    <dgm:cxn modelId="{7117089F-042D-477F-B2FD-4BBE894992FF}" type="presParOf" srcId="{4B9F6632-C9E6-49AF-A24F-99A81CA11096}" destId="{7C41BC7E-D6AC-4629-9081-FECCE4336E70}" srcOrd="1" destOrd="0" presId="urn:microsoft.com/office/officeart/2005/8/layout/hProcess9"/>
    <dgm:cxn modelId="{C1109885-3835-4A63-9FB0-F3D3E7CF2352}" type="presParOf" srcId="{7C41BC7E-D6AC-4629-9081-FECCE4336E70}" destId="{A916E8C5-E184-48EB-AB6B-F97853985BB3}" srcOrd="0" destOrd="0" presId="urn:microsoft.com/office/officeart/2005/8/layout/hProcess9"/>
    <dgm:cxn modelId="{A3BD20D4-545F-4162-A213-FF1C410C95BD}" type="presParOf" srcId="{7C41BC7E-D6AC-4629-9081-FECCE4336E70}" destId="{B76C0372-F9DA-4785-A0A5-48C71F33071A}" srcOrd="1" destOrd="0" presId="urn:microsoft.com/office/officeart/2005/8/layout/hProcess9"/>
    <dgm:cxn modelId="{F61DBF8C-1546-4CD4-AA18-FCF4E425FC47}" type="presParOf" srcId="{7C41BC7E-D6AC-4629-9081-FECCE4336E70}" destId="{FD25F3AF-F132-4A19-955F-F68F02770812}" srcOrd="2" destOrd="0" presId="urn:microsoft.com/office/officeart/2005/8/layout/hProcess9"/>
    <dgm:cxn modelId="{E782A0FA-4228-4247-A7E7-518A98CE8BF5}" type="presParOf" srcId="{7C41BC7E-D6AC-4629-9081-FECCE4336E70}" destId="{75107B4E-82DE-455B-896E-7B3AB83E2304}" srcOrd="3" destOrd="0" presId="urn:microsoft.com/office/officeart/2005/8/layout/hProcess9"/>
    <dgm:cxn modelId="{22D48EFB-9916-4FE0-B22D-D721983720DD}" type="presParOf" srcId="{7C41BC7E-D6AC-4629-9081-FECCE4336E70}" destId="{4E4E1C49-7314-4BB6-881C-1A02A114C0D9}" srcOrd="4" destOrd="0" presId="urn:microsoft.com/office/officeart/2005/8/layout/hProcess9"/>
    <dgm:cxn modelId="{8E6BE545-23AA-427B-8831-9906C0F5B0C7}" type="presParOf" srcId="{7C41BC7E-D6AC-4629-9081-FECCE4336E70}" destId="{2FEBA246-17F3-4075-9A1E-9E3CD836EDC2}" srcOrd="5" destOrd="0" presId="urn:microsoft.com/office/officeart/2005/8/layout/hProcess9"/>
    <dgm:cxn modelId="{1218550D-8B99-4C35-8D47-2FCF2CF49FC8}" type="presParOf" srcId="{7C41BC7E-D6AC-4629-9081-FECCE4336E70}" destId="{EC09A28F-E23B-486F-BB3F-F098B537B16F}" srcOrd="6" destOrd="0" presId="urn:microsoft.com/office/officeart/2005/8/layout/hProcess9"/>
    <dgm:cxn modelId="{4F87551D-4ED6-4634-87DF-2DC01FC82D6F}" type="presParOf" srcId="{7C41BC7E-D6AC-4629-9081-FECCE4336E70}" destId="{DB56730F-99F9-4F27-8724-ACB62680F887}" srcOrd="7" destOrd="0" presId="urn:microsoft.com/office/officeart/2005/8/layout/hProcess9"/>
    <dgm:cxn modelId="{CB872724-FF93-4059-9B84-FE8A0579B030}" type="presParOf" srcId="{7C41BC7E-D6AC-4629-9081-FECCE4336E70}" destId="{CF03973A-3EDD-4571-84CD-C4674DE1944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5CB7D-3391-417B-80A5-A341703C58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1532CC28-FF46-4388-9077-3F4B9C90AC1C}">
      <dgm:prSet phldrT="[Text]" custT="1"/>
      <dgm:spPr/>
      <dgm:t>
        <a:bodyPr/>
        <a:lstStyle/>
        <a:p>
          <a:pPr>
            <a:defRPr sz="1800"/>
          </a:pPr>
          <a:r>
            <a:rPr lang="pt-PT" sz="1800" noProof="0" dirty="0"/>
            <a:t>Não substitui nem altera convenções regionais</a:t>
          </a:r>
        </a:p>
      </dgm:t>
    </dgm:pt>
    <dgm:pt modelId="{6E909AB0-9539-4BC3-9B9F-8F15AEC10D6C}" type="parTrans" cxnId="{5E848559-7EF3-4442-A258-2BE55639253A}">
      <dgm:prSet/>
      <dgm:spPr/>
      <dgm:t>
        <a:bodyPr/>
        <a:lstStyle/>
        <a:p>
          <a:endParaRPr lang="pt-PT" sz="1800" noProof="0" dirty="0"/>
        </a:p>
      </dgm:t>
    </dgm:pt>
    <dgm:pt modelId="{1FB67F38-DE3C-4D7B-A3AA-277D63DAFF13}" type="sibTrans" cxnId="{5E848559-7EF3-4442-A258-2BE55639253A}">
      <dgm:prSet/>
      <dgm:spPr/>
      <dgm:t>
        <a:bodyPr/>
        <a:lstStyle/>
        <a:p>
          <a:endParaRPr lang="pt-PT" sz="1800" noProof="0" dirty="0"/>
        </a:p>
      </dgm:t>
    </dgm:pt>
    <dgm:pt modelId="{7D1E2DA5-8897-4BD0-BEE5-874765DC9653}">
      <dgm:prSet custT="1"/>
      <dgm:spPr/>
      <dgm:t>
        <a:bodyPr/>
        <a:lstStyle/>
        <a:p>
          <a:pPr>
            <a:defRPr sz="1800"/>
          </a:pPr>
          <a:r>
            <a:rPr lang="pt-PT" sz="1800" noProof="0" dirty="0"/>
            <a:t>Não é necessário ser parte de convenções regionais para ser parte do </a:t>
          </a:r>
          <a:br>
            <a:rPr lang="pt-PT" sz="1800" noProof="0" dirty="0"/>
          </a:br>
          <a:r>
            <a:rPr lang="pt-PT" sz="1800" noProof="0" dirty="0"/>
            <a:t>Convenção Global</a:t>
          </a:r>
        </a:p>
      </dgm:t>
    </dgm:pt>
    <dgm:pt modelId="{75F1E3DF-3921-4FCC-B7C2-B6463BBF88D7}" type="parTrans" cxnId="{DD10A501-CEF7-4F42-83B7-A0896D090E21}">
      <dgm:prSet/>
      <dgm:spPr/>
      <dgm:t>
        <a:bodyPr/>
        <a:lstStyle/>
        <a:p>
          <a:endParaRPr lang="pt-PT" sz="1800" noProof="0" dirty="0"/>
        </a:p>
      </dgm:t>
    </dgm:pt>
    <dgm:pt modelId="{297075F4-F318-4377-ACE7-61F61B5E1CC9}" type="sibTrans" cxnId="{DD10A501-CEF7-4F42-83B7-A0896D090E21}">
      <dgm:prSet/>
      <dgm:spPr/>
      <dgm:t>
        <a:bodyPr/>
        <a:lstStyle/>
        <a:p>
          <a:endParaRPr lang="pt-PT" sz="1800" noProof="0" dirty="0"/>
        </a:p>
      </dgm:t>
    </dgm:pt>
    <dgm:pt modelId="{7E44A563-859B-4690-BE9D-7E8B61C61B48}">
      <dgm:prSet custT="1"/>
      <dgm:spPr/>
      <dgm:t>
        <a:bodyPr/>
        <a:lstStyle/>
        <a:p>
          <a:pPr>
            <a:defRPr sz="1800"/>
          </a:pPr>
          <a:r>
            <a:rPr lang="pt-PT" sz="1800" noProof="0" dirty="0"/>
            <a:t>Aberto aos membros da ONU e territórios específicos</a:t>
          </a:r>
        </a:p>
      </dgm:t>
    </dgm:pt>
    <dgm:pt modelId="{8A3114C7-B24D-48FA-ABA6-4C9E5171DC09}" type="parTrans" cxnId="{40C0F3B6-0B58-4E94-9313-B413CF75A5FC}">
      <dgm:prSet/>
      <dgm:spPr/>
      <dgm:t>
        <a:bodyPr/>
        <a:lstStyle/>
        <a:p>
          <a:endParaRPr lang="pt-PT" sz="1800" noProof="0" dirty="0"/>
        </a:p>
      </dgm:t>
    </dgm:pt>
    <dgm:pt modelId="{25BB46B9-F44F-4AA4-936F-8204BB080E28}" type="sibTrans" cxnId="{40C0F3B6-0B58-4E94-9313-B413CF75A5FC}">
      <dgm:prSet/>
      <dgm:spPr/>
      <dgm:t>
        <a:bodyPr/>
        <a:lstStyle/>
        <a:p>
          <a:endParaRPr lang="pt-PT" sz="1800" noProof="0" dirty="0"/>
        </a:p>
      </dgm:t>
    </dgm:pt>
    <dgm:pt modelId="{FFB832DC-557F-452D-9D60-F647728C9B35}" type="pres">
      <dgm:prSet presAssocID="{EF75CB7D-3391-417B-80A5-A341703C58DC}" presName="Name0" presStyleCnt="0">
        <dgm:presLayoutVars>
          <dgm:chMax val="7"/>
          <dgm:chPref val="7"/>
          <dgm:dir/>
        </dgm:presLayoutVars>
      </dgm:prSet>
      <dgm:spPr/>
    </dgm:pt>
    <dgm:pt modelId="{3DD7F8E4-2A16-44DF-A767-B6BEAF2DB537}" type="pres">
      <dgm:prSet presAssocID="{EF75CB7D-3391-417B-80A5-A341703C58DC}" presName="Name1" presStyleCnt="0"/>
      <dgm:spPr/>
    </dgm:pt>
    <dgm:pt modelId="{B245B866-6F75-45B1-8AFB-D81CE7A07723}" type="pres">
      <dgm:prSet presAssocID="{EF75CB7D-3391-417B-80A5-A341703C58DC}" presName="cycle" presStyleCnt="0"/>
      <dgm:spPr/>
    </dgm:pt>
    <dgm:pt modelId="{587A4CFC-E729-46D6-BE28-866F3E0B141D}" type="pres">
      <dgm:prSet presAssocID="{EF75CB7D-3391-417B-80A5-A341703C58DC}" presName="srcNode" presStyleLbl="node1" presStyleIdx="0" presStyleCnt="3"/>
      <dgm:spPr/>
    </dgm:pt>
    <dgm:pt modelId="{056987CE-551F-4841-A9EF-6FE6A4FA2B6C}" type="pres">
      <dgm:prSet presAssocID="{EF75CB7D-3391-417B-80A5-A341703C58DC}" presName="conn" presStyleLbl="parChTrans1D2" presStyleIdx="0" presStyleCnt="1"/>
      <dgm:spPr/>
    </dgm:pt>
    <dgm:pt modelId="{60CE4D7F-B877-4826-A386-D3CAD5595367}" type="pres">
      <dgm:prSet presAssocID="{EF75CB7D-3391-417B-80A5-A341703C58DC}" presName="extraNode" presStyleLbl="node1" presStyleIdx="0" presStyleCnt="3"/>
      <dgm:spPr/>
    </dgm:pt>
    <dgm:pt modelId="{BDF6AC18-BB1F-43D9-B21D-BC2B90262345}" type="pres">
      <dgm:prSet presAssocID="{EF75CB7D-3391-417B-80A5-A341703C58DC}" presName="dstNode" presStyleLbl="node1" presStyleIdx="0" presStyleCnt="3"/>
      <dgm:spPr/>
    </dgm:pt>
    <dgm:pt modelId="{3676E9A5-966F-45AB-B22F-EC029A06FD6F}" type="pres">
      <dgm:prSet presAssocID="{1532CC28-FF46-4388-9077-3F4B9C90AC1C}" presName="text_1" presStyleLbl="node1" presStyleIdx="0" presStyleCnt="3" custScaleY="118432">
        <dgm:presLayoutVars>
          <dgm:bulletEnabled val="1"/>
        </dgm:presLayoutVars>
      </dgm:prSet>
      <dgm:spPr/>
    </dgm:pt>
    <dgm:pt modelId="{707E6B3B-23E8-4E9B-83D6-FF4E8681F538}" type="pres">
      <dgm:prSet presAssocID="{1532CC28-FF46-4388-9077-3F4B9C90AC1C}" presName="accent_1" presStyleCnt="0"/>
      <dgm:spPr/>
    </dgm:pt>
    <dgm:pt modelId="{569F0F19-EFF5-4F7B-BFF9-4EC60C9B741D}" type="pres">
      <dgm:prSet presAssocID="{1532CC28-FF46-4388-9077-3F4B9C90AC1C}" presName="accentRepeatNode" presStyleLbl="solidFgAcc1" presStyleIdx="0" presStyleCnt="3" custScaleX="49595" custScaleY="49595"/>
      <dgm:spPr/>
    </dgm:pt>
    <dgm:pt modelId="{0CE5A993-28DB-4638-A639-289F1A4DAFD9}" type="pres">
      <dgm:prSet presAssocID="{7D1E2DA5-8897-4BD0-BEE5-874765DC9653}" presName="text_2" presStyleLbl="node1" presStyleIdx="1" presStyleCnt="3" custScaleY="118432">
        <dgm:presLayoutVars>
          <dgm:bulletEnabled val="1"/>
        </dgm:presLayoutVars>
      </dgm:prSet>
      <dgm:spPr/>
    </dgm:pt>
    <dgm:pt modelId="{DC13C0F0-2E3D-49CF-9623-4B430A035C74}" type="pres">
      <dgm:prSet presAssocID="{7D1E2DA5-8897-4BD0-BEE5-874765DC9653}" presName="accent_2" presStyleCnt="0"/>
      <dgm:spPr/>
    </dgm:pt>
    <dgm:pt modelId="{60FEDA95-312F-4087-9E0F-76AD3D3C35D7}" type="pres">
      <dgm:prSet presAssocID="{7D1E2DA5-8897-4BD0-BEE5-874765DC9653}" presName="accentRepeatNode" presStyleLbl="solidFgAcc1" presStyleIdx="1" presStyleCnt="3" custScaleX="49595" custScaleY="49595"/>
      <dgm:spPr/>
    </dgm:pt>
    <dgm:pt modelId="{773A352C-F3FA-475B-98C4-EE819492763C}" type="pres">
      <dgm:prSet presAssocID="{7E44A563-859B-4690-BE9D-7E8B61C61B48}" presName="text_3" presStyleLbl="node1" presStyleIdx="2" presStyleCnt="3" custScaleY="118432">
        <dgm:presLayoutVars>
          <dgm:bulletEnabled val="1"/>
        </dgm:presLayoutVars>
      </dgm:prSet>
      <dgm:spPr/>
    </dgm:pt>
    <dgm:pt modelId="{F72E14B2-E7A1-4050-B299-6492319500A5}" type="pres">
      <dgm:prSet presAssocID="{7E44A563-859B-4690-BE9D-7E8B61C61B48}" presName="accent_3" presStyleCnt="0"/>
      <dgm:spPr/>
    </dgm:pt>
    <dgm:pt modelId="{9E4315E5-9BF3-4D05-BAA9-829FE20F9102}" type="pres">
      <dgm:prSet presAssocID="{7E44A563-859B-4690-BE9D-7E8B61C61B48}" presName="accentRepeatNode" presStyleLbl="solidFgAcc1" presStyleIdx="2" presStyleCnt="3" custScaleX="49595" custScaleY="49595"/>
      <dgm:spPr/>
    </dgm:pt>
  </dgm:ptLst>
  <dgm:cxnLst>
    <dgm:cxn modelId="{DD10A501-CEF7-4F42-83B7-A0896D090E21}" srcId="{EF75CB7D-3391-417B-80A5-A341703C58DC}" destId="{7D1E2DA5-8897-4BD0-BEE5-874765DC9653}" srcOrd="1" destOrd="0" parTransId="{75F1E3DF-3921-4FCC-B7C2-B6463BBF88D7}" sibTransId="{297075F4-F318-4377-ACE7-61F61B5E1CC9}"/>
    <dgm:cxn modelId="{80541E17-1059-429D-B524-7FBCE405490A}" type="presOf" srcId="{1FB67F38-DE3C-4D7B-A3AA-277D63DAFF13}" destId="{056987CE-551F-4841-A9EF-6FE6A4FA2B6C}" srcOrd="0" destOrd="0" presId="urn:microsoft.com/office/officeart/2008/layout/VerticalCurvedList"/>
    <dgm:cxn modelId="{B18FF727-0776-4CE3-AE96-57128B51283D}" type="presOf" srcId="{7E44A563-859B-4690-BE9D-7E8B61C61B48}" destId="{773A352C-F3FA-475B-98C4-EE819492763C}" srcOrd="0" destOrd="0" presId="urn:microsoft.com/office/officeart/2008/layout/VerticalCurvedList"/>
    <dgm:cxn modelId="{72293654-61A2-4CEA-A511-F84E78765DC7}" type="presOf" srcId="{7D1E2DA5-8897-4BD0-BEE5-874765DC9653}" destId="{0CE5A993-28DB-4638-A639-289F1A4DAFD9}" srcOrd="0" destOrd="0" presId="urn:microsoft.com/office/officeart/2008/layout/VerticalCurvedList"/>
    <dgm:cxn modelId="{5E848559-7EF3-4442-A258-2BE55639253A}" srcId="{EF75CB7D-3391-417B-80A5-A341703C58DC}" destId="{1532CC28-FF46-4388-9077-3F4B9C90AC1C}" srcOrd="0" destOrd="0" parTransId="{6E909AB0-9539-4BC3-9B9F-8F15AEC10D6C}" sibTransId="{1FB67F38-DE3C-4D7B-A3AA-277D63DAFF13}"/>
    <dgm:cxn modelId="{90778891-B768-487C-8F0F-C9C3C3D56584}" type="presOf" srcId="{1532CC28-FF46-4388-9077-3F4B9C90AC1C}" destId="{3676E9A5-966F-45AB-B22F-EC029A06FD6F}" srcOrd="0" destOrd="0" presId="urn:microsoft.com/office/officeart/2008/layout/VerticalCurvedList"/>
    <dgm:cxn modelId="{BBE9829F-B07D-4C78-8AAC-B3B8285CCDFC}" type="presOf" srcId="{EF75CB7D-3391-417B-80A5-A341703C58DC}" destId="{FFB832DC-557F-452D-9D60-F647728C9B35}" srcOrd="0" destOrd="0" presId="urn:microsoft.com/office/officeart/2008/layout/VerticalCurvedList"/>
    <dgm:cxn modelId="{40C0F3B6-0B58-4E94-9313-B413CF75A5FC}" srcId="{EF75CB7D-3391-417B-80A5-A341703C58DC}" destId="{7E44A563-859B-4690-BE9D-7E8B61C61B48}" srcOrd="2" destOrd="0" parTransId="{8A3114C7-B24D-48FA-ABA6-4C9E5171DC09}" sibTransId="{25BB46B9-F44F-4AA4-936F-8204BB080E28}"/>
    <dgm:cxn modelId="{3D2A7817-A79C-4110-B134-6FDBCF4482A5}" type="presParOf" srcId="{FFB832DC-557F-452D-9D60-F647728C9B35}" destId="{3DD7F8E4-2A16-44DF-A767-B6BEAF2DB537}" srcOrd="0" destOrd="0" presId="urn:microsoft.com/office/officeart/2008/layout/VerticalCurvedList"/>
    <dgm:cxn modelId="{8AF891B7-BB26-4082-98BD-15B18693BE01}" type="presParOf" srcId="{3DD7F8E4-2A16-44DF-A767-B6BEAF2DB537}" destId="{B245B866-6F75-45B1-8AFB-D81CE7A07723}" srcOrd="0" destOrd="0" presId="urn:microsoft.com/office/officeart/2008/layout/VerticalCurvedList"/>
    <dgm:cxn modelId="{8D818582-DA11-4681-B47A-F1F0796B6E48}" type="presParOf" srcId="{B245B866-6F75-45B1-8AFB-D81CE7A07723}" destId="{587A4CFC-E729-46D6-BE28-866F3E0B141D}" srcOrd="0" destOrd="0" presId="urn:microsoft.com/office/officeart/2008/layout/VerticalCurvedList"/>
    <dgm:cxn modelId="{25B275F9-6B5B-435F-AF00-9BD39F71C736}" type="presParOf" srcId="{B245B866-6F75-45B1-8AFB-D81CE7A07723}" destId="{056987CE-551F-4841-A9EF-6FE6A4FA2B6C}" srcOrd="1" destOrd="0" presId="urn:microsoft.com/office/officeart/2008/layout/VerticalCurvedList"/>
    <dgm:cxn modelId="{EBA31791-16B8-49D8-ACFF-B152090946D4}" type="presParOf" srcId="{B245B866-6F75-45B1-8AFB-D81CE7A07723}" destId="{60CE4D7F-B877-4826-A386-D3CAD5595367}" srcOrd="2" destOrd="0" presId="urn:microsoft.com/office/officeart/2008/layout/VerticalCurvedList"/>
    <dgm:cxn modelId="{354462FF-6A93-4E58-B5EF-7DFE951D5BC1}" type="presParOf" srcId="{B245B866-6F75-45B1-8AFB-D81CE7A07723}" destId="{BDF6AC18-BB1F-43D9-B21D-BC2B90262345}" srcOrd="3" destOrd="0" presId="urn:microsoft.com/office/officeart/2008/layout/VerticalCurvedList"/>
    <dgm:cxn modelId="{7ADF46E2-7D13-4429-AAD8-0A0303304448}" type="presParOf" srcId="{3DD7F8E4-2A16-44DF-A767-B6BEAF2DB537}" destId="{3676E9A5-966F-45AB-B22F-EC029A06FD6F}" srcOrd="1" destOrd="0" presId="urn:microsoft.com/office/officeart/2008/layout/VerticalCurvedList"/>
    <dgm:cxn modelId="{11C77B94-5BBB-4D9A-B95F-0D82EE19C09C}" type="presParOf" srcId="{3DD7F8E4-2A16-44DF-A767-B6BEAF2DB537}" destId="{707E6B3B-23E8-4E9B-83D6-FF4E8681F538}" srcOrd="2" destOrd="0" presId="urn:microsoft.com/office/officeart/2008/layout/VerticalCurvedList"/>
    <dgm:cxn modelId="{1D97E982-2359-42D4-8E86-73C8A1E5E07E}" type="presParOf" srcId="{707E6B3B-23E8-4E9B-83D6-FF4E8681F538}" destId="{569F0F19-EFF5-4F7B-BFF9-4EC60C9B741D}" srcOrd="0" destOrd="0" presId="urn:microsoft.com/office/officeart/2008/layout/VerticalCurvedList"/>
    <dgm:cxn modelId="{4F1588D5-B21E-490C-96C2-4A60DA6CB0FF}" type="presParOf" srcId="{3DD7F8E4-2A16-44DF-A767-B6BEAF2DB537}" destId="{0CE5A993-28DB-4638-A639-289F1A4DAFD9}" srcOrd="3" destOrd="0" presId="urn:microsoft.com/office/officeart/2008/layout/VerticalCurvedList"/>
    <dgm:cxn modelId="{DC0997D9-F731-41D6-A612-5DBFDBF798F6}" type="presParOf" srcId="{3DD7F8E4-2A16-44DF-A767-B6BEAF2DB537}" destId="{DC13C0F0-2E3D-49CF-9623-4B430A035C74}" srcOrd="4" destOrd="0" presId="urn:microsoft.com/office/officeart/2008/layout/VerticalCurvedList"/>
    <dgm:cxn modelId="{AF1986EF-B8CB-45FE-A3B2-D365855E8F0C}" type="presParOf" srcId="{DC13C0F0-2E3D-49CF-9623-4B430A035C74}" destId="{60FEDA95-312F-4087-9E0F-76AD3D3C35D7}" srcOrd="0" destOrd="0" presId="urn:microsoft.com/office/officeart/2008/layout/VerticalCurvedList"/>
    <dgm:cxn modelId="{A17F6275-F6D4-4624-965E-08FCB0657F0D}" type="presParOf" srcId="{3DD7F8E4-2A16-44DF-A767-B6BEAF2DB537}" destId="{773A352C-F3FA-475B-98C4-EE819492763C}" srcOrd="5" destOrd="0" presId="urn:microsoft.com/office/officeart/2008/layout/VerticalCurvedList"/>
    <dgm:cxn modelId="{302F68E4-1518-470D-9988-EA9E4624A26B}" type="presParOf" srcId="{3DD7F8E4-2A16-44DF-A767-B6BEAF2DB537}" destId="{F72E14B2-E7A1-4050-B299-6492319500A5}" srcOrd="6" destOrd="0" presId="urn:microsoft.com/office/officeart/2008/layout/VerticalCurvedList"/>
    <dgm:cxn modelId="{32D445AB-F6A6-4C1C-9AD2-EF7F220CF4D4}" type="presParOf" srcId="{F72E14B2-E7A1-4050-B299-6492319500A5}" destId="{9E4315E5-9BF3-4D05-BAA9-829FE20F91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A2B3D-55E3-C34E-A9E2-25482408594E}">
      <dsp:nvSpPr>
        <dsp:cNvPr id="0" name=""/>
        <dsp:cNvSpPr/>
      </dsp:nvSpPr>
      <dsp:spPr>
        <a:xfrm>
          <a:off x="1779814" y="0"/>
          <a:ext cx="4920342" cy="492034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6BCAE-71D6-6A44-A3A2-1F3C586A0600}">
      <dsp:nvSpPr>
        <dsp:cNvPr id="0" name=""/>
        <dsp:cNvSpPr/>
      </dsp:nvSpPr>
      <dsp:spPr>
        <a:xfrm>
          <a:off x="2247246" y="467432"/>
          <a:ext cx="1918933" cy="1918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noProof="0" dirty="0"/>
            <a:t>Facilitar a mobilidade através da </a:t>
          </a:r>
          <a:r>
            <a:rPr lang="pt-PT" sz="1600" b="1" kern="1200" noProof="0" dirty="0"/>
            <a:t>cooperação internacional</a:t>
          </a:r>
        </a:p>
      </dsp:txBody>
      <dsp:txXfrm>
        <a:off x="2340921" y="561107"/>
        <a:ext cx="1731583" cy="1731583"/>
      </dsp:txXfrm>
    </dsp:sp>
    <dsp:sp modelId="{59EC8710-47DC-0346-B461-6DC5C7FAB677}">
      <dsp:nvSpPr>
        <dsp:cNvPr id="0" name=""/>
        <dsp:cNvSpPr/>
      </dsp:nvSpPr>
      <dsp:spPr>
        <a:xfrm>
          <a:off x="4313790" y="467432"/>
          <a:ext cx="1918933" cy="1918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noProof="0" dirty="0"/>
            <a:t>Proporcionar um quadro </a:t>
          </a:r>
          <a:r>
            <a:rPr lang="pt-PT" sz="1600" b="1" kern="1200" noProof="0" dirty="0"/>
            <a:t>inclusivo</a:t>
          </a:r>
          <a:r>
            <a:rPr lang="pt-PT" sz="1600" kern="1200" noProof="0" dirty="0"/>
            <a:t> para o reconhecimento </a:t>
          </a:r>
          <a:r>
            <a:rPr lang="pt-PT" sz="1600" b="1" kern="1200" noProof="0" dirty="0"/>
            <a:t>justo</a:t>
          </a:r>
          <a:r>
            <a:rPr lang="pt-PT" sz="1600" kern="1200" noProof="0" dirty="0"/>
            <a:t> </a:t>
          </a:r>
        </a:p>
      </dsp:txBody>
      <dsp:txXfrm>
        <a:off x="4407465" y="561107"/>
        <a:ext cx="1731583" cy="1731583"/>
      </dsp:txXfrm>
    </dsp:sp>
    <dsp:sp modelId="{A3DB2257-1CA9-9546-B099-74E65FABCB15}">
      <dsp:nvSpPr>
        <dsp:cNvPr id="0" name=""/>
        <dsp:cNvSpPr/>
      </dsp:nvSpPr>
      <dsp:spPr>
        <a:xfrm>
          <a:off x="2247246" y="2533976"/>
          <a:ext cx="1918933" cy="1918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noProof="0" dirty="0"/>
            <a:t>Respeito pelas leis </a:t>
          </a:r>
          <a:r>
            <a:rPr lang="pt-PT" sz="1600" b="1" kern="1200" noProof="0" dirty="0"/>
            <a:t>nacionais</a:t>
          </a:r>
          <a:r>
            <a:rPr lang="pt-PT" sz="1600" kern="1200" noProof="0" dirty="0"/>
            <a:t> e </a:t>
          </a:r>
          <a:r>
            <a:rPr lang="pt-PT" sz="1600" b="1" kern="1200" noProof="0" dirty="0"/>
            <a:t>autonomia institucional</a:t>
          </a:r>
        </a:p>
      </dsp:txBody>
      <dsp:txXfrm>
        <a:off x="2340921" y="2627651"/>
        <a:ext cx="1731583" cy="1731583"/>
      </dsp:txXfrm>
    </dsp:sp>
    <dsp:sp modelId="{48FF1F0E-A456-CE4F-B2A5-CDDAB3C3C9B4}">
      <dsp:nvSpPr>
        <dsp:cNvPr id="0" name=""/>
        <dsp:cNvSpPr/>
      </dsp:nvSpPr>
      <dsp:spPr>
        <a:xfrm>
          <a:off x="4313790" y="2533976"/>
          <a:ext cx="1918933" cy="1918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noProof="0" dirty="0"/>
            <a:t>Não</a:t>
          </a:r>
          <a:r>
            <a:rPr lang="pt-PT" sz="1600" kern="1200" noProof="0" dirty="0"/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noProof="0" dirty="0"/>
            <a:t>-reconhecimento </a:t>
          </a:r>
          <a:r>
            <a:rPr lang="pt-PT" sz="1600" b="1" kern="1200" noProof="0" dirty="0"/>
            <a:t>automático médio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noProof="0" dirty="0"/>
            <a:t>-especificar </a:t>
          </a:r>
          <a:r>
            <a:rPr lang="pt-PT" sz="1600" b="1" kern="1200" noProof="0" dirty="0"/>
            <a:t>como</a:t>
          </a:r>
          <a:r>
            <a:rPr lang="pt-PT" sz="1600" kern="1200" noProof="0" dirty="0"/>
            <a:t> reconhecer</a:t>
          </a:r>
        </a:p>
      </dsp:txBody>
      <dsp:txXfrm>
        <a:off x="4407465" y="2627651"/>
        <a:ext cx="1731583" cy="1731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6D30C-31F2-4939-9004-1081515942EA}">
      <dsp:nvSpPr>
        <dsp:cNvPr id="0" name=""/>
        <dsp:cNvSpPr/>
      </dsp:nvSpPr>
      <dsp:spPr>
        <a:xfrm>
          <a:off x="442445" y="0"/>
          <a:ext cx="7488808" cy="38147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6E8C5-E184-48EB-AB6B-F97853985BB3}">
      <dsp:nvSpPr>
        <dsp:cNvPr id="0" name=""/>
        <dsp:cNvSpPr/>
      </dsp:nvSpPr>
      <dsp:spPr>
        <a:xfrm>
          <a:off x="2725" y="783582"/>
          <a:ext cx="1394524" cy="22475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50"/>
          </a:pPr>
          <a:r>
            <a:rPr lang="pt-PT" sz="1400" kern="1200" noProof="0" dirty="0"/>
            <a:t>O indivíduo tem direito à avaliação</a:t>
          </a:r>
        </a:p>
      </dsp:txBody>
      <dsp:txXfrm>
        <a:off x="70800" y="851657"/>
        <a:ext cx="1258374" cy="2111446"/>
      </dsp:txXfrm>
    </dsp:sp>
    <dsp:sp modelId="{FD25F3AF-F132-4A19-955F-F68F02770812}">
      <dsp:nvSpPr>
        <dsp:cNvPr id="0" name=""/>
        <dsp:cNvSpPr/>
      </dsp:nvSpPr>
      <dsp:spPr>
        <a:xfrm>
          <a:off x="1650170" y="783582"/>
          <a:ext cx="1593649" cy="224759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50"/>
          </a:pPr>
          <a:r>
            <a:rPr lang="pt-PT" sz="1400" kern="1200" noProof="0" dirty="0"/>
            <a:t>Avaliação transparente, justa, não discriminatória e atempada</a:t>
          </a:r>
        </a:p>
      </dsp:txBody>
      <dsp:txXfrm>
        <a:off x="1727966" y="861378"/>
        <a:ext cx="1438057" cy="2092004"/>
      </dsp:txXfrm>
    </dsp:sp>
    <dsp:sp modelId="{4E4E1C49-7314-4BB6-881C-1A02A114C0D9}">
      <dsp:nvSpPr>
        <dsp:cNvPr id="0" name=""/>
        <dsp:cNvSpPr/>
      </dsp:nvSpPr>
      <dsp:spPr>
        <a:xfrm>
          <a:off x="3496741" y="783582"/>
          <a:ext cx="1501103" cy="22475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50"/>
          </a:pPr>
          <a:r>
            <a:rPr lang="pt-PT" sz="1400" kern="1200" noProof="0" dirty="0"/>
            <a:t>Decisões baseadas em informações de qualidade das autoridades competentes </a:t>
          </a:r>
        </a:p>
      </dsp:txBody>
      <dsp:txXfrm>
        <a:off x="3570019" y="856860"/>
        <a:ext cx="1354547" cy="2101040"/>
      </dsp:txXfrm>
    </dsp:sp>
    <dsp:sp modelId="{EC09A28F-E23B-486F-BB3F-F098B537B16F}">
      <dsp:nvSpPr>
        <dsp:cNvPr id="0" name=""/>
        <dsp:cNvSpPr/>
      </dsp:nvSpPr>
      <dsp:spPr>
        <a:xfrm>
          <a:off x="5250765" y="783582"/>
          <a:ext cx="1359702" cy="224759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50"/>
          </a:pPr>
          <a:r>
            <a:rPr lang="pt-PT" sz="1400" kern="1200" noProof="0" dirty="0"/>
            <a:t>Mecanismos de recurso </a:t>
          </a:r>
        </a:p>
      </dsp:txBody>
      <dsp:txXfrm>
        <a:off x="5317140" y="849957"/>
        <a:ext cx="1226952" cy="2114846"/>
      </dsp:txXfrm>
    </dsp:sp>
    <dsp:sp modelId="{CF03973A-3EDD-4571-84CD-C4674DE1944C}">
      <dsp:nvSpPr>
        <dsp:cNvPr id="0" name=""/>
        <dsp:cNvSpPr/>
      </dsp:nvSpPr>
      <dsp:spPr>
        <a:xfrm>
          <a:off x="6863389" y="783582"/>
          <a:ext cx="1363485" cy="2247596"/>
        </a:xfrm>
        <a:prstGeom prst="roundRect">
          <a:avLst/>
        </a:prstGeom>
        <a:solidFill>
          <a:srgbClr val="33AB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50"/>
          </a:pPr>
          <a:r>
            <a:rPr lang="pt-PT" sz="1400" kern="1200" noProof="0" dirty="0"/>
            <a:t>O reconhecimento pode levar a mais estudos, uso de título académico e emprego</a:t>
          </a:r>
        </a:p>
      </dsp:txBody>
      <dsp:txXfrm>
        <a:off x="6929949" y="850142"/>
        <a:ext cx="1230365" cy="2114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987CE-551F-4841-A9EF-6FE6A4FA2B6C}">
      <dsp:nvSpPr>
        <dsp:cNvPr id="0" name=""/>
        <dsp:cNvSpPr/>
      </dsp:nvSpPr>
      <dsp:spPr>
        <a:xfrm>
          <a:off x="-3554624" y="-546344"/>
          <a:ext cx="4237713" cy="4237713"/>
        </a:xfrm>
        <a:prstGeom prst="blockArc">
          <a:avLst>
            <a:gd name="adj1" fmla="val 18900000"/>
            <a:gd name="adj2" fmla="val 2700000"/>
            <a:gd name="adj3" fmla="val 51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6E9A5-966F-45AB-B22F-EC029A06FD6F}">
      <dsp:nvSpPr>
        <dsp:cNvPr id="0" name=""/>
        <dsp:cNvSpPr/>
      </dsp:nvSpPr>
      <dsp:spPr>
        <a:xfrm>
          <a:off x="439258" y="256533"/>
          <a:ext cx="7529692" cy="744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27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/>
          </a:pPr>
          <a:r>
            <a:rPr lang="pt-PT" sz="1800" kern="1200" noProof="0" dirty="0"/>
            <a:t>Não substitui nem altera convenções regionais</a:t>
          </a:r>
        </a:p>
      </dsp:txBody>
      <dsp:txXfrm>
        <a:off x="439258" y="256533"/>
        <a:ext cx="7529692" cy="744943"/>
      </dsp:txXfrm>
    </dsp:sp>
    <dsp:sp modelId="{569F0F19-EFF5-4F7B-BFF9-4EC60C9B741D}">
      <dsp:nvSpPr>
        <dsp:cNvPr id="0" name=""/>
        <dsp:cNvSpPr/>
      </dsp:nvSpPr>
      <dsp:spPr>
        <a:xfrm>
          <a:off x="244286" y="434033"/>
          <a:ext cx="389943" cy="3899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5A993-28DB-4638-A639-289F1A4DAFD9}">
      <dsp:nvSpPr>
        <dsp:cNvPr id="0" name=""/>
        <dsp:cNvSpPr/>
      </dsp:nvSpPr>
      <dsp:spPr>
        <a:xfrm>
          <a:off x="667901" y="1200040"/>
          <a:ext cx="7301048" cy="744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27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/>
          </a:pPr>
          <a:r>
            <a:rPr lang="pt-PT" sz="1800" kern="1200" noProof="0" dirty="0"/>
            <a:t>Não é necessário ser parte de convenções regionais para ser parte do </a:t>
          </a:r>
          <a:br>
            <a:rPr lang="pt-PT" sz="1800" kern="1200" noProof="0" dirty="0"/>
          </a:br>
          <a:r>
            <a:rPr lang="pt-PT" sz="1800" kern="1200" noProof="0" dirty="0"/>
            <a:t>Convenção Global</a:t>
          </a:r>
        </a:p>
      </dsp:txBody>
      <dsp:txXfrm>
        <a:off x="667901" y="1200040"/>
        <a:ext cx="7301048" cy="744943"/>
      </dsp:txXfrm>
    </dsp:sp>
    <dsp:sp modelId="{60FEDA95-312F-4087-9E0F-76AD3D3C35D7}">
      <dsp:nvSpPr>
        <dsp:cNvPr id="0" name=""/>
        <dsp:cNvSpPr/>
      </dsp:nvSpPr>
      <dsp:spPr>
        <a:xfrm>
          <a:off x="472929" y="1377540"/>
          <a:ext cx="389943" cy="3899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A352C-F3FA-475B-98C4-EE819492763C}">
      <dsp:nvSpPr>
        <dsp:cNvPr id="0" name=""/>
        <dsp:cNvSpPr/>
      </dsp:nvSpPr>
      <dsp:spPr>
        <a:xfrm>
          <a:off x="439258" y="2143548"/>
          <a:ext cx="7529692" cy="744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27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/>
          </a:pPr>
          <a:r>
            <a:rPr lang="pt-PT" sz="1800" kern="1200" noProof="0" dirty="0"/>
            <a:t>Aberto aos membros da ONU e territórios específicos</a:t>
          </a:r>
        </a:p>
      </dsp:txBody>
      <dsp:txXfrm>
        <a:off x="439258" y="2143548"/>
        <a:ext cx="7529692" cy="744943"/>
      </dsp:txXfrm>
    </dsp:sp>
    <dsp:sp modelId="{9E4315E5-9BF3-4D05-BAA9-829FE20F9102}">
      <dsp:nvSpPr>
        <dsp:cNvPr id="0" name=""/>
        <dsp:cNvSpPr/>
      </dsp:nvSpPr>
      <dsp:spPr>
        <a:xfrm>
          <a:off x="244286" y="2321048"/>
          <a:ext cx="389943" cy="3899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Cliquez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41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83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87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25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1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37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6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unesco.org/education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unesco.org/education" TargetMode="Externa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3862" y="0"/>
            <a:ext cx="3084432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2472145" y="1904387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3209110" y="1904387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7005607" y="1901409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2467792" y="2479562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3204757" y="2479562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7001254" y="2476584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2472146" y="3051759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209113" y="3051759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7005608" y="3048781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2467791" y="3627901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3204757" y="3627901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7001253" y="3624923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2472147" y="4193212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3209113" y="4193212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7005609" y="4190234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2476498" y="1363921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3213463" y="1363921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7009960" y="1360943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35" name="Image 15">
            <a:extLst>
              <a:ext uri="{FF2B5EF4-FFF2-40B4-BE49-F238E27FC236}">
                <a16:creationId xmlns:a16="http://schemas.microsoft.com/office/drawing/2014/main" id="{4F7A0481-C718-4D3E-ADF2-36ADBDF51F2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pic>
        <p:nvPicPr>
          <p:cNvPr id="39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88" y="6393179"/>
            <a:ext cx="773785" cy="4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798" y="34"/>
            <a:ext cx="9143998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3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2296103" y="632487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43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9144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  <a:defRPr sz="8250">
                <a:solidFill>
                  <a:schemeClr val="bg1"/>
                </a:solidFill>
              </a:defRPr>
            </a:pPr>
            <a:r>
              <a:t>Obrigado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68211" y="3610968"/>
            <a:ext cx="4607582" cy="1089940"/>
            <a:chOff x="2268209" y="2796770"/>
            <a:chExt cx="4607582" cy="1089940"/>
          </a:xfrm>
        </p:grpSpPr>
        <p:sp>
          <p:nvSpPr>
            <p:cNvPr id="14" name="TextBox 13"/>
            <p:cNvSpPr txBox="1"/>
            <p:nvPr/>
          </p:nvSpPr>
          <p:spPr>
            <a:xfrm>
              <a:off x="2268209" y="2796770"/>
              <a:ext cx="4607582" cy="25391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900"/>
                </a:spcAft>
                <a:defRPr sz="1650"/>
              </a:pPr>
              <a:r>
                <a:t>Saiba mais: </a:t>
              </a:r>
              <a:r>
                <a:rPr>
                  <a:hlinkClick r:id="rId2"/>
                </a:rPr>
                <a:t>www.unesco.org/education</a:t>
              </a:r>
              <a:endParaRPr sz="1650"/>
            </a:p>
          </p:txBody>
        </p:sp>
        <p:pic>
          <p:nvPicPr>
            <p:cNvPr id="15" name="Picture 14" descr="twitter-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1555" y="3183044"/>
              <a:ext cx="746594" cy="66846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06925" y="3286546"/>
              <a:ext cx="2768866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  <a:defRPr sz="1650"/>
              </a:pPr>
              <a:r>
                <a:t>@UNESCO</a:t>
              </a:r>
              <a:br/>
              <a:endParaRPr sz="1650"/>
            </a:p>
          </p:txBody>
        </p:sp>
      </p:grpSp>
      <p:pic>
        <p:nvPicPr>
          <p:cNvPr id="12" name="Picture 11" descr="Logo  Description automatically generated">
            <a:extLst>
              <a:ext uri="{FF2B5EF4-FFF2-40B4-BE49-F238E27FC236}">
                <a16:creationId xmlns:a16="http://schemas.microsoft.com/office/drawing/2014/main" id="{0DC8F4A4-D1E9-A846-A3A5-A05C243029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373" y="6323959"/>
            <a:ext cx="772713" cy="567077"/>
          </a:xfrm>
          <a:prstGeom prst="rect">
            <a:avLst/>
          </a:prstGeom>
        </p:spPr>
      </p:pic>
      <p:pic>
        <p:nvPicPr>
          <p:cNvPr id="6" name="Picture 5" descr="Logo  Description automatically generated">
            <a:extLst>
              <a:ext uri="{FF2B5EF4-FFF2-40B4-BE49-F238E27FC236}">
                <a16:creationId xmlns:a16="http://schemas.microsoft.com/office/drawing/2014/main" id="{ED2DDE3A-4CF3-7347-853E-2611284371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" y="4770752"/>
            <a:ext cx="1601934" cy="20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7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99" y="30"/>
            <a:ext cx="9143998" cy="3335383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609718" y="3655002"/>
            <a:ext cx="5922963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609718" y="4444580"/>
            <a:ext cx="5922963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609718" y="1845099"/>
            <a:ext cx="1124397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88" y="6393179"/>
            <a:ext cx="773785" cy="426150"/>
          </a:xfrm>
          <a:prstGeom prst="rect">
            <a:avLst/>
          </a:prstGeom>
        </p:spPr>
      </p:pic>
      <p:pic>
        <p:nvPicPr>
          <p:cNvPr id="13" name="Image 24">
            <a:extLst>
              <a:ext uri="{FF2B5EF4-FFF2-40B4-BE49-F238E27FC236}">
                <a16:creationId xmlns:a16="http://schemas.microsoft.com/office/drawing/2014/main" id="{7110CDD9-0E4C-4B78-B0E0-3D9B8D26CA6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31266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t>Inserir título do diapositivo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659" y="959561"/>
            <a:ext cx="8512656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t>Editar estilos de texto principais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2"/>
            <a:endParaRPr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sz="675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sz="675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t>Inserir o título da apresentação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F7A0481-C718-4D3E-ADF2-36ADBDF51F2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CEFD72A5-9B1F-46BA-8C17-7161752D4FB7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161" y="6393179"/>
            <a:ext cx="774039" cy="426150"/>
          </a:xfrm>
          <a:prstGeom prst="rect">
            <a:avLst/>
          </a:prstGeom>
        </p:spPr>
      </p:pic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6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161" y="6393179"/>
            <a:ext cx="774039" cy="426150"/>
          </a:xfrm>
          <a:prstGeom prst="rect">
            <a:avLst/>
          </a:prstGeom>
        </p:spPr>
      </p:pic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168157" y="971034"/>
            <a:ext cx="3533776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658" y="959561"/>
            <a:ext cx="4256342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2C62350-66C0-43CB-B125-42F2FF7750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110CDD9-0E4C-4B78-B0E0-3D9B8D26CA6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17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99" y="0"/>
            <a:ext cx="9144799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96338" y="1777527"/>
            <a:ext cx="6887984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EEF3FA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 dirty="0"/>
              <a:t>Quotations are commonly printed as a means for inspiration and to invoke philosophical thoughts from the reader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r>
              <a:rPr lang="fr-FR" dirty="0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589321" y="5003641"/>
            <a:ext cx="2495002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526425" y="1433373"/>
            <a:ext cx="56402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EEF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5" name="Image 25">
            <a:extLst>
              <a:ext uri="{FF2B5EF4-FFF2-40B4-BE49-F238E27FC236}">
                <a16:creationId xmlns:a16="http://schemas.microsoft.com/office/drawing/2014/main" id="{3BC56948-583A-483E-87F5-14C23D4225AC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pic>
        <p:nvPicPr>
          <p:cNvPr id="17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161" y="6393179"/>
            <a:ext cx="774039" cy="4261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266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9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289461" y="4627245"/>
            <a:ext cx="2495002" cy="54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 dirty="0"/>
              <a:t>Source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196352" y="1860094"/>
            <a:ext cx="6588125" cy="581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 dirty="0"/>
              <a:t>USE BIG NUMBERS FOR BIG IMPACT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63140" y="2700940"/>
            <a:ext cx="7204105" cy="1401071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lang="fr-FR" sz="7200" b="1" kern="1200" baseline="0" dirty="0" smtClean="0">
                <a:solidFill>
                  <a:srgbClr val="0077D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$ 500.030.001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88" y="6393179"/>
            <a:ext cx="773785" cy="426150"/>
          </a:xfrm>
          <a:prstGeom prst="rect">
            <a:avLst/>
          </a:prstGeom>
        </p:spPr>
      </p:pic>
      <p:pic>
        <p:nvPicPr>
          <p:cNvPr id="11" name="Image 24">
            <a:extLst>
              <a:ext uri="{FF2B5EF4-FFF2-40B4-BE49-F238E27FC236}">
                <a16:creationId xmlns:a16="http://schemas.microsoft.com/office/drawing/2014/main" id="{7110CDD9-0E4C-4B78-B0E0-3D9B8D26CA6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31266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659" y="959561"/>
            <a:ext cx="8512656" cy="97178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F7A0481-C718-4D3E-ADF2-36ADBDF51F2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CEFD72A5-9B1F-46BA-8C17-7161752D4FB7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161" y="6393179"/>
            <a:ext cx="774039" cy="426150"/>
          </a:xfrm>
          <a:prstGeom prst="rect">
            <a:avLst/>
          </a:prstGeom>
        </p:spPr>
      </p:pic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9144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rgbClr val="C5192D"/>
                </a:solidFill>
              </a:rPr>
              <a:t>Thank you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68209" y="3111344"/>
            <a:ext cx="4607582" cy="1259217"/>
            <a:chOff x="2268209" y="2796770"/>
            <a:chExt cx="4607582" cy="1259217"/>
          </a:xfrm>
        </p:grpSpPr>
        <p:sp>
          <p:nvSpPr>
            <p:cNvPr id="14" name="TextBox 13"/>
            <p:cNvSpPr txBox="1"/>
            <p:nvPr/>
          </p:nvSpPr>
          <p:spPr>
            <a:xfrm>
              <a:off x="2268209" y="2796770"/>
              <a:ext cx="460758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200" dirty="0"/>
                <a:t>Learn more: </a:t>
              </a:r>
              <a:r>
                <a:rPr lang="en-US" sz="2200" dirty="0">
                  <a:hlinkClick r:id="rId2"/>
                </a:rPr>
                <a:t>www.unesco.org/education</a:t>
              </a:r>
              <a:endParaRPr lang="en-US" sz="2200" dirty="0"/>
            </a:p>
          </p:txBody>
        </p:sp>
        <p:pic>
          <p:nvPicPr>
            <p:cNvPr id="15" name="Picture 14" descr="twitter-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1555" y="3183044"/>
              <a:ext cx="746594" cy="66846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06925" y="3286546"/>
              <a:ext cx="27688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200" dirty="0"/>
                <a:t>@UNESCO</a:t>
              </a:r>
              <a:br>
                <a:rPr lang="en-US" sz="2200" dirty="0"/>
              </a:br>
              <a:endParaRPr lang="en-US" sz="2200" dirty="0"/>
            </a:p>
          </p:txBody>
        </p:sp>
      </p:grpSp>
      <p:pic>
        <p:nvPicPr>
          <p:cNvPr id="17" name="Picture 37">
            <a:extLst>
              <a:ext uri="{FF2B5EF4-FFF2-40B4-BE49-F238E27FC236}">
                <a16:creationId xmlns:a16="http://schemas.microsoft.com/office/drawing/2014/main" id="{EF29920A-2CF8-4D2F-A667-D7E2664146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88" y="6393179"/>
            <a:ext cx="773785" cy="426150"/>
          </a:xfrm>
          <a:prstGeom prst="rect">
            <a:avLst/>
          </a:prstGeom>
        </p:spPr>
      </p:pic>
      <p:pic>
        <p:nvPicPr>
          <p:cNvPr id="18" name="Image 24">
            <a:extLst>
              <a:ext uri="{FF2B5EF4-FFF2-40B4-BE49-F238E27FC236}">
                <a16:creationId xmlns:a16="http://schemas.microsoft.com/office/drawing/2014/main" id="{7110CDD9-0E4C-4B78-B0E0-3D9B8D26CA6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31266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72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35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337" y="2988881"/>
            <a:ext cx="8385782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Clique para adicionar subtítulo ou resumo</a:t>
            </a:r>
          </a:p>
        </p:txBody>
      </p:sp>
      <p:pic>
        <p:nvPicPr>
          <p:cNvPr id="9" name="Picture 8" descr="A black and white logo  Description automatically generated with medium confidence">
            <a:extLst>
              <a:ext uri="{FF2B5EF4-FFF2-40B4-BE49-F238E27FC236}">
                <a16:creationId xmlns:a16="http://schemas.microsoft.com/office/drawing/2014/main" id="{3B92DCAA-B458-4038-950D-347C97681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9" y="181924"/>
            <a:ext cx="2181802" cy="459711"/>
          </a:xfrm>
          <a:prstGeom prst="rect">
            <a:avLst/>
          </a:prstGeom>
        </p:spPr>
      </p:pic>
      <p:pic>
        <p:nvPicPr>
          <p:cNvPr id="7" name="Picture 37">
            <a:extLst>
              <a:ext uri="{FF2B5EF4-FFF2-40B4-BE49-F238E27FC236}">
                <a16:creationId xmlns:a16="http://schemas.microsoft.com/office/drawing/2014/main" id="{D72C8BF3-15CB-4391-B223-0B989C2A5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161" y="6393179"/>
            <a:ext cx="774039" cy="426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F2B0D6-214A-7C4E-BB84-C6D81C152C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337" y="2289813"/>
            <a:ext cx="8365463" cy="45971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t>CLIQUE PARA ADICIONAR O TÍTULO DE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74243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54" r:id="rId3"/>
    <p:sldLayoutId id="2147483775" r:id="rId4"/>
    <p:sldLayoutId id="2147483779" r:id="rId5"/>
    <p:sldLayoutId id="2147483780" r:id="rId6"/>
    <p:sldLayoutId id="2147483777" r:id="rId7"/>
    <p:sldLayoutId id="2147483776" r:id="rId8"/>
    <p:sldLayoutId id="2147483783" r:id="rId9"/>
    <p:sldLayoutId id="21474837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9pEd6RvCxU?feature=oembed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7">
            <a:extLst>
              <a:ext uri="{FF2B5EF4-FFF2-40B4-BE49-F238E27FC236}">
                <a16:creationId xmlns:a16="http://schemas.microsoft.com/office/drawing/2014/main" id="{7B1B2492-2768-E857-8284-F17335F7B728}"/>
              </a:ext>
            </a:extLst>
          </p:cNvPr>
          <p:cNvSpPr txBox="1">
            <a:spLocks/>
          </p:cNvSpPr>
          <p:nvPr/>
        </p:nvSpPr>
        <p:spPr>
          <a:xfrm>
            <a:off x="292428" y="479908"/>
            <a:ext cx="8723982" cy="147023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62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 sz="2800"/>
            </a:pPr>
            <a:br>
              <a:rPr lang="pt-PT" sz="1800" noProof="0" dirty="0">
                <a:solidFill>
                  <a:srgbClr val="002060"/>
                </a:solidFill>
              </a:rPr>
            </a:br>
            <a:r>
              <a:rPr lang="pt-PT" noProof="0" dirty="0">
                <a:latin typeface="+mn-lt"/>
              </a:rPr>
              <a:t>As Convenções da UNESCO sobre o Ensino Superior:</a:t>
            </a:r>
            <a:r>
              <a:rPr lang="pt-PT" noProof="0" dirty="0"/>
              <a:t> </a:t>
            </a:r>
          </a:p>
          <a:p>
            <a:pPr algn="r">
              <a:defRPr sz="2800" i="1"/>
            </a:pPr>
            <a:r>
              <a:rPr lang="pt-PT" noProof="0" dirty="0"/>
              <a:t>Uma tripla hélice de reconhecimento, cooperação e qualidade</a:t>
            </a:r>
            <a:endParaRPr lang="pt-PT" sz="2800" i="1" noProof="0" dirty="0">
              <a:latin typeface="Abadi" panose="020B0604020104020204" pitchFamily="34" charset="0"/>
            </a:endParaRPr>
          </a:p>
          <a:p>
            <a:pPr algn="r">
              <a:defRPr sz="1800">
                <a:solidFill>
                  <a:srgbClr val="FF0000"/>
                </a:solidFill>
              </a:defRPr>
            </a:pPr>
            <a:r>
              <a:rPr lang="pt-PT" noProof="0" dirty="0" err="1"/>
              <a:t>6.o</a:t>
            </a:r>
            <a:r>
              <a:rPr lang="pt-PT" noProof="0" dirty="0"/>
              <a:t> Fórum Continental do ACQF, outubro de 2025</a:t>
            </a:r>
          </a:p>
          <a:p>
            <a:pPr algn="r"/>
            <a:endParaRPr lang="pt-PT" sz="2800" noProof="0" dirty="0">
              <a:latin typeface="Abadi" panose="020B0604020104020204" pitchFamily="34" charset="0"/>
            </a:endParaRPr>
          </a:p>
        </p:txBody>
      </p:sp>
      <p:pic>
        <p:nvPicPr>
          <p:cNvPr id="8" name="Picture 7" descr="A dna model with colorful strands  AI-generated content may be incorrect.">
            <a:extLst>
              <a:ext uri="{FF2B5EF4-FFF2-40B4-BE49-F238E27FC236}">
                <a16:creationId xmlns:a16="http://schemas.microsoft.com/office/drawing/2014/main" id="{A14A7801-AAB8-1A2B-E5B7-4AC665FB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>
            <a:fillRect/>
          </a:stretch>
        </p:blipFill>
        <p:spPr>
          <a:xfrm>
            <a:off x="0" y="2064509"/>
            <a:ext cx="2704584" cy="4313583"/>
          </a:xfrm>
          <a:prstGeom prst="rect">
            <a:avLst/>
          </a:prstGeom>
        </p:spPr>
      </p:pic>
      <p:pic>
        <p:nvPicPr>
          <p:cNvPr id="10" name="Picture 9" descr="A group of people standing outside  AI-generated content may be incorrect.">
            <a:extLst>
              <a:ext uri="{FF2B5EF4-FFF2-40B4-BE49-F238E27FC236}">
                <a16:creationId xmlns:a16="http://schemas.microsoft.com/office/drawing/2014/main" id="{BFAB9342-319D-D115-7963-9A5939DE7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92" y="2064509"/>
            <a:ext cx="6534756" cy="4313583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1EAD35D8-2B66-31D5-4451-DB15B1728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6656" y="5464748"/>
            <a:ext cx="5569754" cy="1027712"/>
          </a:xfrm>
        </p:spPr>
        <p:txBody>
          <a:bodyPr/>
          <a:lstStyle/>
          <a:p>
            <a:pPr algn="r">
              <a:defRPr sz="1400">
                <a:solidFill>
                  <a:schemeClr val="bg1"/>
                </a:solidFill>
              </a:defRPr>
            </a:pPr>
            <a:r>
              <a:t>Peter J. Wells</a:t>
            </a:r>
          </a:p>
          <a:p>
            <a:pPr algn="r">
              <a:defRPr sz="1400">
                <a:solidFill>
                  <a:schemeClr val="bg1"/>
                </a:solidFill>
              </a:defRPr>
            </a:pPr>
            <a:r>
              <a:t>Chefe da Educação </a:t>
            </a:r>
          </a:p>
          <a:p>
            <a:pPr algn="r">
              <a:defRPr sz="1400">
                <a:solidFill>
                  <a:schemeClr val="bg1"/>
                </a:solidFill>
              </a:defRPr>
            </a:pPr>
            <a:r>
              <a:t>Responsável Regional para a África Austral</a:t>
            </a:r>
          </a:p>
          <a:p>
            <a:endParaRPr sz="1400">
              <a:solidFill>
                <a:schemeClr val="bg1"/>
              </a:solidFill>
            </a:endParaRPr>
          </a:p>
          <a:p>
            <a:endParaRPr sz="1400">
              <a:solidFill>
                <a:schemeClr val="bg1"/>
              </a:solidFill>
            </a:endParaRPr>
          </a:p>
          <a:p>
            <a:endParaRPr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2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4476-EC0B-EA7A-5BE2-108ACDB9B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04EB-DBAE-2780-E742-58284F49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693" y="202289"/>
            <a:ext cx="8512645" cy="455408"/>
          </a:xfrm>
        </p:spPr>
        <p:txBody>
          <a:bodyPr/>
          <a:lstStyle/>
          <a:p>
            <a:pPr>
              <a:defRPr>
                <a:latin typeface="+mn-lt"/>
              </a:defRPr>
            </a:pPr>
            <a:r>
              <a:rPr lang="pt-PT" b="1" noProof="0">
                <a:solidFill>
                  <a:srgbClr val="00B0F0"/>
                </a:solidFill>
              </a:rPr>
              <a:t>COOPERAÇÃO:</a:t>
            </a:r>
            <a:r>
              <a:rPr lang="pt-PT" b="1" noProof="0">
                <a:solidFill>
                  <a:srgbClr val="FF0000"/>
                </a:solidFill>
              </a:rPr>
              <a:t> </a:t>
            </a:r>
            <a:r>
              <a:rPr lang="pt-PT" noProof="0"/>
              <a:t>O ADN do HE internacional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503FBB-E1C2-7412-7982-B79C2BE15459}"/>
              </a:ext>
            </a:extLst>
          </p:cNvPr>
          <p:cNvSpPr txBox="1">
            <a:spLocks/>
          </p:cNvSpPr>
          <p:nvPr/>
        </p:nvSpPr>
        <p:spPr>
          <a:xfrm>
            <a:off x="131092" y="4196884"/>
            <a:ext cx="3311525" cy="255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sz="2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A dna model with colorful strands  AI-generated content may be incorrect.">
            <a:extLst>
              <a:ext uri="{FF2B5EF4-FFF2-40B4-BE49-F238E27FC236}">
                <a16:creationId xmlns:a16="http://schemas.microsoft.com/office/drawing/2014/main" id="{E234D1BE-B9A6-D204-3085-545072ED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>
            <a:fillRect/>
          </a:stretch>
        </p:blipFill>
        <p:spPr>
          <a:xfrm rot="5400000">
            <a:off x="238255" y="-238252"/>
            <a:ext cx="800966" cy="1277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AF9B6E-F1D0-13CE-4C23-D6E77A7D72FD}"/>
              </a:ext>
            </a:extLst>
          </p:cNvPr>
          <p:cNvSpPr txBox="1"/>
          <p:nvPr/>
        </p:nvSpPr>
        <p:spPr>
          <a:xfrm>
            <a:off x="3063579" y="6432769"/>
            <a:ext cx="465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PT" sz="1600" noProof="0"/>
              <a:t>6º Fórum Continental do ACQF, outubro de 2025</a:t>
            </a:r>
          </a:p>
          <a:p>
            <a:endParaRPr lang="pt-PT" sz="1600" noProof="0" dirty="0"/>
          </a:p>
        </p:txBody>
      </p:sp>
      <p:pic>
        <p:nvPicPr>
          <p:cNvPr id="8" name="Picture 7" descr="A close up of a ferris wheel  AI-generated content may be incorrect.">
            <a:extLst>
              <a:ext uri="{FF2B5EF4-FFF2-40B4-BE49-F238E27FC236}">
                <a16:creationId xmlns:a16="http://schemas.microsoft.com/office/drawing/2014/main" id="{151A0A3B-B835-6D88-3E8E-2529C0DB6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968"/>
            <a:ext cx="9134916" cy="2775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0E2EB1-058F-F3E6-29C1-EC368CBB87A0}"/>
              </a:ext>
            </a:extLst>
          </p:cNvPr>
          <p:cNvSpPr txBox="1"/>
          <p:nvPr/>
        </p:nvSpPr>
        <p:spPr>
          <a:xfrm>
            <a:off x="403411" y="4058477"/>
            <a:ext cx="83775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rgbClr val="212121"/>
                </a:solidFill>
                <a:effectLst/>
                <a:latin typeface="Inter"/>
              </a:defRPr>
            </a:pPr>
            <a:r>
              <a:rPr lang="pt-PT" noProof="0"/>
              <a:t>1000 cadeiras e 45 redes em 125 países. </a:t>
            </a:r>
            <a:r>
              <a:rPr lang="pt-PT" noProof="0" dirty="0"/>
              <a:t>Esta rede de universidades de todo o mundo apoia o trabalho da UNESCO no domínio da educação, das ciências naturais e sociais, da cultura e da comunicação, a fim de ajudar a enfrentar desafios prementes e contribuir para o desenvolvimento das suas sociedades. Reúnem igualmente parceiros do meio académico, da sociedade civil, das comunidades locais e dos decisores políticos no diálogo para a execução dos projetos.</a:t>
            </a:r>
          </a:p>
        </p:txBody>
      </p:sp>
    </p:spTree>
    <p:extLst>
      <p:ext uri="{BB962C8B-B14F-4D97-AF65-F5344CB8AC3E}">
        <p14:creationId xmlns:p14="http://schemas.microsoft.com/office/powerpoint/2010/main" val="32314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C087E-F911-C919-8B29-14076E017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E78B-79D5-3478-51F9-FA90912CF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693" y="202289"/>
            <a:ext cx="8512645" cy="455408"/>
          </a:xfrm>
        </p:spPr>
        <p:txBody>
          <a:bodyPr/>
          <a:lstStyle/>
          <a:p>
            <a:pPr>
              <a:defRPr>
                <a:latin typeface="+mn-lt"/>
              </a:defRPr>
            </a:pPr>
            <a:r>
              <a:rPr lang="pt-PT" b="1" noProof="0" dirty="0">
                <a:solidFill>
                  <a:srgbClr val="00B0F0"/>
                </a:solidFill>
              </a:rPr>
              <a:t>QUALIDADE: </a:t>
            </a:r>
            <a:r>
              <a:rPr lang="pt-PT" noProof="0" dirty="0"/>
              <a:t>Os Fundamentos da Cooperação e da Confiança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F12B01-200C-A283-6AC5-820DD01B2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12" y="1644712"/>
            <a:ext cx="7904521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endParaRPr lang="pt-PT" sz="800" noProof="0">
              <a:solidFill>
                <a:srgbClr val="00206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noProof="0" dirty="0"/>
              <a:t>Criação de agências/organismos de GQ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noProof="0" dirty="0"/>
              <a:t>Processos de avaliação externa e pelos pares das instituições de ensino superior e dos programas de estudo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noProof="0" dirty="0"/>
              <a:t>Informações fiáveis/disponíveis ao público sobre os procedimentos e resultados da avaliação da qualidade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noProof="0" dirty="0"/>
              <a:t>Informações fiáveis/disponíveis ao público sobre IES reconhecidas que operam no território (autoridades competentes)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noProof="0" dirty="0"/>
              <a:t>Procedimentos sólidos de GQ interna a nível institucional</a:t>
            </a:r>
          </a:p>
          <a:p>
            <a:endParaRPr lang="pt-PT" sz="2400" noProof="0" dirty="0">
              <a:solidFill>
                <a:srgbClr val="000000"/>
              </a:solidFill>
              <a:latin typeface="Calibri Light" charset="0"/>
              <a:ea typeface="ＭＳ Ｐゴシック" charset="0"/>
              <a:cs typeface="Arial" charset="0"/>
            </a:endParaRPr>
          </a:p>
          <a:p>
            <a:endParaRPr lang="pt-PT" sz="2400" noProof="0" dirty="0">
              <a:solidFill>
                <a:srgbClr val="000000"/>
              </a:solidFill>
              <a:latin typeface="Calibri Light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A dna model with colorful strands  AI-generated content may be incorrect.">
            <a:extLst>
              <a:ext uri="{FF2B5EF4-FFF2-40B4-BE49-F238E27FC236}">
                <a16:creationId xmlns:a16="http://schemas.microsoft.com/office/drawing/2014/main" id="{6268F112-E208-C747-5D98-17D6277E5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>
            <a:fillRect/>
          </a:stretch>
        </p:blipFill>
        <p:spPr>
          <a:xfrm rot="5400000">
            <a:off x="240764" y="-240758"/>
            <a:ext cx="809396" cy="1290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0F83F5-05BA-FA23-11F3-AF59791AC92C}"/>
              </a:ext>
            </a:extLst>
          </p:cNvPr>
          <p:cNvSpPr txBox="1"/>
          <p:nvPr/>
        </p:nvSpPr>
        <p:spPr>
          <a:xfrm>
            <a:off x="3063579" y="6432769"/>
            <a:ext cx="46565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/>
                </a:solidFill>
              </a:defRPr>
            </a:pPr>
            <a:r>
              <a:rPr sz="1600" dirty="0"/>
              <a:t>6</a:t>
            </a:r>
            <a:r>
              <a:rPr lang="pt-PT" sz="1600" dirty="0"/>
              <a:t>º </a:t>
            </a:r>
            <a:r>
              <a:rPr sz="1600" dirty="0" err="1"/>
              <a:t>Fórum</a:t>
            </a:r>
            <a:r>
              <a:rPr sz="1600" dirty="0"/>
              <a:t> Continental do ACQF, </a:t>
            </a:r>
            <a:r>
              <a:rPr sz="1600" dirty="0" err="1"/>
              <a:t>outubro</a:t>
            </a:r>
            <a:r>
              <a:rPr sz="1600" dirty="0"/>
              <a:t> de 2025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26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6AA9B-5A17-9088-1FBD-97194EB0B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13A8-36C4-8A9F-4B8C-EEE9BAF2E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693" y="202289"/>
            <a:ext cx="8512645" cy="455408"/>
          </a:xfrm>
        </p:spPr>
        <p:txBody>
          <a:bodyPr/>
          <a:lstStyle/>
          <a:p>
            <a:pPr>
              <a:defRPr>
                <a:latin typeface="+mn-lt"/>
              </a:defRPr>
            </a:pPr>
            <a:r>
              <a:rPr lang="pt-PT" sz="2000" b="1" noProof="0">
                <a:solidFill>
                  <a:srgbClr val="00B0F0"/>
                </a:solidFill>
              </a:rPr>
              <a:t>QUALIDADE:</a:t>
            </a:r>
            <a:r>
              <a:rPr lang="pt-PT" sz="2000" b="1" noProof="0">
                <a:solidFill>
                  <a:srgbClr val="FF0000"/>
                </a:solidFill>
              </a:rPr>
              <a:t> </a:t>
            </a:r>
            <a:r>
              <a:rPr lang="pt-PT" sz="2000" noProof="0"/>
              <a:t>Desenvolver uma cultura</a:t>
            </a:r>
            <a:r>
              <a:rPr lang="pt-PT" sz="2000" b="1" noProof="0"/>
              <a:t> </a:t>
            </a:r>
            <a:r>
              <a:rPr lang="pt-PT" sz="2000" noProof="0"/>
              <a:t>de garantia da qualidade interna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7CA931-3164-2675-5538-82E9F03B3F51}"/>
              </a:ext>
            </a:extLst>
          </p:cNvPr>
          <p:cNvSpPr txBox="1">
            <a:spLocks/>
          </p:cNvSpPr>
          <p:nvPr/>
        </p:nvSpPr>
        <p:spPr>
          <a:xfrm>
            <a:off x="184880" y="1276546"/>
            <a:ext cx="6041108" cy="8093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sz="2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AD41F1-BA95-F7B6-DA80-C6ACE4C9C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" y="809399"/>
            <a:ext cx="7904521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endParaRPr lang="pt-PT" sz="800" noProof="0">
              <a:solidFill>
                <a:srgbClr val="00206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pt-PT" noProof="0" dirty="0"/>
              <a:t>Workshops de Reforço de Capacidades da UNESCO</a:t>
            </a:r>
          </a:p>
          <a:p>
            <a:endParaRPr lang="pt-PT" noProof="0" dirty="0"/>
          </a:p>
          <a:p>
            <a:r>
              <a:rPr lang="pt-PT" noProof="0" dirty="0"/>
              <a:t>• </a:t>
            </a:r>
            <a:r>
              <a:rPr lang="pt-PT" b="1" noProof="0" dirty="0"/>
              <a:t>Módulo 1 </a:t>
            </a:r>
            <a:r>
              <a:rPr lang="pt-PT" b="1" i="1" noProof="0" dirty="0"/>
              <a:t>Fundamentos da GQ no Ensino Superior </a:t>
            </a:r>
            <a:r>
              <a:rPr lang="pt-PT" noProof="0" dirty="0"/>
              <a:t>introduz dimensões, funções e princípios fundamentais da GQ. </a:t>
            </a:r>
          </a:p>
          <a:p>
            <a:r>
              <a:rPr lang="pt-PT" noProof="0" dirty="0"/>
              <a:t>• </a:t>
            </a:r>
            <a:r>
              <a:rPr lang="pt-PT" b="1" noProof="0" dirty="0"/>
              <a:t>O módulo 2 </a:t>
            </a:r>
            <a:r>
              <a:rPr lang="pt-PT" b="1" i="1" noProof="0" dirty="0"/>
              <a:t>Quadros e normas nacionais, regionais e internacionais de garantia da qualidade salienta </a:t>
            </a:r>
            <a:r>
              <a:rPr lang="pt-PT" noProof="0" dirty="0"/>
              <a:t>a necessidade de harmonizar as normas de garantia da qualidade para melhorar a mobilidade dos estudantes e o reconhecimento das qualificações. </a:t>
            </a:r>
          </a:p>
          <a:p>
            <a:r>
              <a:rPr lang="pt-PT" noProof="0" dirty="0"/>
              <a:t>• </a:t>
            </a:r>
            <a:r>
              <a:rPr lang="pt-PT" b="1" noProof="0" dirty="0"/>
              <a:t>O módulo 3 </a:t>
            </a:r>
            <a:r>
              <a:rPr lang="pt-PT" b="1" i="1" noProof="0" dirty="0"/>
              <a:t>da Garantia da Qualidade na Transformação Digital </a:t>
            </a:r>
            <a:r>
              <a:rPr lang="pt-PT" noProof="0" dirty="0"/>
              <a:t>centra-se na forma como as ferramentas digitais e a IA podem melhorar a aprendizagem e os processos de Garantia da Qualidade. </a:t>
            </a:r>
          </a:p>
          <a:p>
            <a:r>
              <a:rPr lang="pt-PT" noProof="0" dirty="0"/>
              <a:t>• </a:t>
            </a:r>
            <a:r>
              <a:rPr lang="pt-PT" b="1" noProof="0" dirty="0"/>
              <a:t>O módulo 4 </a:t>
            </a:r>
            <a:r>
              <a:rPr lang="pt-PT" b="1" i="1" noProof="0" dirty="0"/>
              <a:t>da avaliação da qualidade dos métodos de avaliação </a:t>
            </a:r>
            <a:r>
              <a:rPr lang="pt-PT" noProof="0" dirty="0"/>
              <a:t>salienta a importância da recolha de dados e de estratégias de avaliação eficazes. </a:t>
            </a:r>
          </a:p>
          <a:p>
            <a:r>
              <a:rPr lang="pt-PT" noProof="0" dirty="0"/>
              <a:t>• </a:t>
            </a:r>
            <a:r>
              <a:rPr lang="pt-PT" b="1" noProof="0" dirty="0"/>
              <a:t>Módulo 5 </a:t>
            </a:r>
            <a:r>
              <a:rPr lang="pt-PT" b="1" i="1" noProof="0" dirty="0"/>
              <a:t>QA em Desenho, Desenvolvimento e Avaliação de Currículos </a:t>
            </a:r>
            <a:r>
              <a:rPr lang="pt-PT" noProof="0" dirty="0"/>
              <a:t>destaca a necessidade de alinhar os currículos com as demandas da indústria</a:t>
            </a:r>
          </a:p>
          <a:p>
            <a:r>
              <a:rPr lang="pt-PT" noProof="0" dirty="0"/>
              <a:t>• </a:t>
            </a:r>
            <a:r>
              <a:rPr lang="pt-PT" b="1" noProof="0" dirty="0"/>
              <a:t>O Módulo 6 </a:t>
            </a:r>
            <a:r>
              <a:rPr lang="pt-PT" b="1" i="1" noProof="0" dirty="0"/>
              <a:t>Internacionalização e QA </a:t>
            </a:r>
            <a:r>
              <a:rPr lang="pt-PT" noProof="0" dirty="0"/>
              <a:t>explora o papel da internacionalização na melhoria da qualidade da educação, centrando-se nas parcerias universidade-indústria e na mobilidade estudantil. </a:t>
            </a:r>
            <a:endParaRPr lang="pt-PT" sz="2400" noProof="0" dirty="0">
              <a:solidFill>
                <a:srgbClr val="000000"/>
              </a:solidFill>
              <a:latin typeface="Calibri Light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A dna model with colorful strands  AI-generated content may be incorrect.">
            <a:extLst>
              <a:ext uri="{FF2B5EF4-FFF2-40B4-BE49-F238E27FC236}">
                <a16:creationId xmlns:a16="http://schemas.microsoft.com/office/drawing/2014/main" id="{9772BC2E-696D-3D54-5311-0AD84374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>
            <a:fillRect/>
          </a:stretch>
        </p:blipFill>
        <p:spPr>
          <a:xfrm rot="5400000">
            <a:off x="240764" y="-240758"/>
            <a:ext cx="809396" cy="1290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3F0A8-26AA-7C80-08FB-F809B7DF7CA5}"/>
              </a:ext>
            </a:extLst>
          </p:cNvPr>
          <p:cNvSpPr txBox="1"/>
          <p:nvPr/>
        </p:nvSpPr>
        <p:spPr>
          <a:xfrm>
            <a:off x="3063579" y="6432769"/>
            <a:ext cx="465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PT" sz="1600" noProof="0" dirty="0"/>
              <a:t>6º Fórum Continental do ACQF, outubro de 2025</a:t>
            </a:r>
          </a:p>
          <a:p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1571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9C434-BBE2-21CC-BC1B-7D6F86EA8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4A85-8522-FB47-7277-C102DE7EE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693" y="202289"/>
            <a:ext cx="8512645" cy="455408"/>
          </a:xfrm>
        </p:spPr>
        <p:txBody>
          <a:bodyPr/>
          <a:lstStyle/>
          <a:p>
            <a:pPr>
              <a:defRPr>
                <a:latin typeface="+mn-lt"/>
              </a:defRPr>
            </a:pPr>
            <a:r>
              <a:rPr lang="pt-PT" b="1" noProof="0" dirty="0">
                <a:solidFill>
                  <a:srgbClr val="00B0F0"/>
                </a:solidFill>
              </a:rPr>
              <a:t>QUALIDADE: TRABALHOS DA </a:t>
            </a:r>
            <a:r>
              <a:rPr lang="pt-PT" noProof="0" dirty="0"/>
              <a:t>UNESCO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D8ECC-343B-8375-6DDF-3F0EB2A9FFC9}"/>
              </a:ext>
            </a:extLst>
          </p:cNvPr>
          <p:cNvSpPr txBox="1">
            <a:spLocks/>
          </p:cNvSpPr>
          <p:nvPr/>
        </p:nvSpPr>
        <p:spPr>
          <a:xfrm>
            <a:off x="184880" y="1276546"/>
            <a:ext cx="6041108" cy="8093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sz="2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A dna model with colorful strands  AI-generated content may be incorrect.">
            <a:extLst>
              <a:ext uri="{FF2B5EF4-FFF2-40B4-BE49-F238E27FC236}">
                <a16:creationId xmlns:a16="http://schemas.microsoft.com/office/drawing/2014/main" id="{3A415210-3FAE-550C-2B5F-73AB67A7F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>
            <a:fillRect/>
          </a:stretch>
        </p:blipFill>
        <p:spPr>
          <a:xfrm rot="5400000">
            <a:off x="240764" y="-240758"/>
            <a:ext cx="809396" cy="1290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F2FA0-24D0-B5E8-9678-04C8E836F91C}"/>
              </a:ext>
            </a:extLst>
          </p:cNvPr>
          <p:cNvSpPr txBox="1"/>
          <p:nvPr/>
        </p:nvSpPr>
        <p:spPr>
          <a:xfrm>
            <a:off x="3063579" y="6432769"/>
            <a:ext cx="465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/>
                </a:solidFill>
              </a:defRPr>
            </a:pPr>
            <a:r>
              <a:rPr sz="1600" dirty="0"/>
              <a:t>6</a:t>
            </a:r>
            <a:r>
              <a:rPr lang="pt-PT" sz="1600" dirty="0"/>
              <a:t>º </a:t>
            </a:r>
            <a:r>
              <a:rPr sz="1600" dirty="0" err="1"/>
              <a:t>Fórum</a:t>
            </a:r>
            <a:r>
              <a:rPr sz="1600" dirty="0"/>
              <a:t> Continental do ACQF, </a:t>
            </a:r>
            <a:r>
              <a:rPr sz="1600" dirty="0" err="1"/>
              <a:t>outubro</a:t>
            </a:r>
            <a:r>
              <a:rPr sz="1600" dirty="0"/>
              <a:t> de 2025</a:t>
            </a:r>
          </a:p>
          <a:p>
            <a:endParaRPr sz="1600" dirty="0"/>
          </a:p>
        </p:txBody>
      </p:sp>
      <p:pic>
        <p:nvPicPr>
          <p:cNvPr id="7" name="Online Media 6" descr="UNESCO boosts quality in African higher education">
            <a:hlinkClick r:id="" action="ppaction://media"/>
            <a:extLst>
              <a:ext uri="{FF2B5EF4-FFF2-40B4-BE49-F238E27FC236}">
                <a16:creationId xmlns:a16="http://schemas.microsoft.com/office/drawing/2014/main" id="{26B55770-B982-D1C8-9841-746F231AC3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2781" y="1164918"/>
            <a:ext cx="8386443" cy="47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7A971D-C865-3B03-06B7-8386F617DE6E}"/>
              </a:ext>
            </a:extLst>
          </p:cNvPr>
          <p:cNvSpPr txBox="1"/>
          <p:nvPr/>
        </p:nvSpPr>
        <p:spPr>
          <a:xfrm>
            <a:off x="1783613" y="4727248"/>
            <a:ext cx="6338411" cy="14080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 sz="2400" b="1">
                <a:solidFill>
                  <a:srgbClr val="0077D4"/>
                </a:solidFill>
              </a:defRPr>
            </a:pPr>
            <a:r>
              <a:t>Perguntas?</a:t>
            </a:r>
          </a:p>
          <a:p>
            <a:pPr algn="r">
              <a:defRPr sz="2400" b="1">
                <a:solidFill>
                  <a:srgbClr val="0077D4"/>
                </a:solidFill>
              </a:defRPr>
            </a:pPr>
            <a:r>
              <a:t>Comentários?</a:t>
            </a:r>
          </a:p>
          <a:p>
            <a:pPr algn="r">
              <a:defRPr sz="2400" b="1">
                <a:solidFill>
                  <a:srgbClr val="0077D4"/>
                </a:solidFill>
              </a:defRPr>
            </a:pPr>
            <a:r>
              <a:t>Reflexões?</a:t>
            </a:r>
            <a:endParaRPr sz="2400">
              <a:solidFill>
                <a:srgbClr val="0077D4"/>
              </a:solidFill>
            </a:endParaRPr>
          </a:p>
          <a:p>
            <a:endParaRPr sz="135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D21E34F-23FA-0874-8BE6-75DE97289EC9}"/>
              </a:ext>
            </a:extLst>
          </p:cNvPr>
          <p:cNvSpPr txBox="1">
            <a:spLocks/>
          </p:cNvSpPr>
          <p:nvPr/>
        </p:nvSpPr>
        <p:spPr>
          <a:xfrm>
            <a:off x="2396391" y="6433830"/>
            <a:ext cx="5569754" cy="1027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r>
              <a:t>Peter J. Wells: p.wells@unesco.org</a:t>
            </a:r>
            <a:endParaRPr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endParaRPr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endParaRPr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0" descr="A large island with a mountain in the background  AI-generated content may be incorrect.">
            <a:extLst>
              <a:ext uri="{FF2B5EF4-FFF2-40B4-BE49-F238E27FC236}">
                <a16:creationId xmlns:a16="http://schemas.microsoft.com/office/drawing/2014/main" id="{BED0C72E-AA12-77CC-8F96-E302381E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165"/>
            <a:ext cx="9143999" cy="4485919"/>
          </a:xfrm>
          <a:prstGeom prst="rect">
            <a:avLst/>
          </a:prstGeom>
        </p:spPr>
      </p:pic>
      <p:pic>
        <p:nvPicPr>
          <p:cNvPr id="12" name="Picture 11" descr="A dna model with colorful strands  AI-generated content may be incorrect.">
            <a:extLst>
              <a:ext uri="{FF2B5EF4-FFF2-40B4-BE49-F238E27FC236}">
                <a16:creationId xmlns:a16="http://schemas.microsoft.com/office/drawing/2014/main" id="{DC694BEE-A8F3-A0F8-0360-747030297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>
            <a:fillRect/>
          </a:stretch>
        </p:blipFill>
        <p:spPr>
          <a:xfrm>
            <a:off x="5654993" y="4727248"/>
            <a:ext cx="800966" cy="12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9DFA-250D-8F8B-BF30-8BB6FAB12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364" y="208540"/>
            <a:ext cx="7133753" cy="455408"/>
          </a:xfrm>
        </p:spPr>
        <p:txBody>
          <a:bodyPr/>
          <a:lstStyle/>
          <a:p>
            <a:pPr>
              <a:defRPr>
                <a:latin typeface="+mn-lt"/>
              </a:defRPr>
            </a:pPr>
            <a:r>
              <a:rPr lang="pt-PT" sz="2000" b="1" noProof="0">
                <a:solidFill>
                  <a:srgbClr val="00B0F0"/>
                </a:solidFill>
              </a:rPr>
              <a:t>RECONHECIMENTO:</a:t>
            </a:r>
            <a:r>
              <a:rPr lang="pt-PT" sz="2000" b="1" noProof="0">
                <a:solidFill>
                  <a:srgbClr val="FF0000"/>
                </a:solidFill>
              </a:rPr>
              <a:t> </a:t>
            </a:r>
            <a:r>
              <a:rPr lang="pt-PT" sz="2000" noProof="0"/>
              <a:t>A base para a colaboração internacional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4B8859-5B43-10B3-574B-7DE5A981F2DD}"/>
              </a:ext>
            </a:extLst>
          </p:cNvPr>
          <p:cNvSpPr txBox="1">
            <a:spLocks/>
          </p:cNvSpPr>
          <p:nvPr/>
        </p:nvSpPr>
        <p:spPr>
          <a:xfrm>
            <a:off x="420494" y="2430416"/>
            <a:ext cx="3311525" cy="255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 sz="2900" b="1"/>
            </a:pPr>
            <a:r>
              <a:rPr lang="pt-PT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Uma actualização da  </a:t>
            </a:r>
            <a:r>
              <a:rPr lang="pt-PT" noProof="0" dirty="0">
                <a:solidFill>
                  <a:srgbClr val="FF0000"/>
                </a:solidFill>
              </a:rPr>
              <a:t>segunda </a:t>
            </a:r>
            <a:br>
              <a:rPr lang="pt-PT" noProof="0" dirty="0">
                <a:solidFill>
                  <a:srgbClr val="FF0000"/>
                </a:solidFill>
              </a:rPr>
            </a:br>
            <a:r>
              <a:rPr lang="pt-PT" noProof="0" dirty="0">
                <a:solidFill>
                  <a:srgbClr val="FF0000"/>
                </a:solidFill>
              </a:rPr>
              <a:t>Geração </a:t>
            </a:r>
            <a:r>
              <a:rPr lang="pt-PT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das</a:t>
            </a:r>
            <a:br>
              <a:rPr lang="pt-PT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Convenções regionais de reconhecimento </a:t>
            </a:r>
            <a:br>
              <a:rPr lang="pt-PT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pt-PT" sz="2000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E79354-E8FD-F74D-3DD9-2A2D210C1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910" y="1637865"/>
            <a:ext cx="4656596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endParaRPr lang="pt-PT" sz="800" noProof="0" dirty="0">
              <a:solidFill>
                <a:srgbClr val="00206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pPr>
            <a:r>
              <a:rPr lang="pt-PT" noProof="0" dirty="0"/>
              <a:t>Convenção de Lisboa (1997)</a:t>
            </a:r>
            <a:endParaRPr lang="pt-PT" sz="800" b="1" noProof="0" dirty="0">
              <a:solidFill>
                <a:schemeClr val="tx1">
                  <a:lumMod val="85000"/>
                  <a:lumOff val="1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pPr>
            <a:r>
              <a:rPr lang="pt-PT" noProof="0" dirty="0"/>
              <a:t>Convenção de Tóquio (2011)</a:t>
            </a:r>
            <a:endParaRPr lang="pt-PT" sz="800" b="1" noProof="0" dirty="0">
              <a:solidFill>
                <a:schemeClr val="tx1">
                  <a:lumMod val="85000"/>
                  <a:lumOff val="1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pPr>
            <a:r>
              <a:rPr lang="pt-PT" noProof="0" dirty="0"/>
              <a:t>Convenção de Adis Abeba (2014)</a:t>
            </a:r>
            <a:endParaRPr lang="pt-PT" sz="800" b="1" noProof="0" dirty="0">
              <a:solidFill>
                <a:schemeClr val="tx1">
                  <a:lumMod val="85000"/>
                  <a:lumOff val="1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pPr>
            <a:r>
              <a:rPr lang="pt-PT" noProof="0" dirty="0"/>
              <a:t>Convenção de Buenos Aires (2019)</a:t>
            </a:r>
            <a:endParaRPr lang="pt-PT" sz="800" b="1" noProof="0" dirty="0">
              <a:solidFill>
                <a:schemeClr val="tx1">
                  <a:lumMod val="85000"/>
                  <a:lumOff val="1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pPr>
            <a:r>
              <a:rPr lang="pt-PT" noProof="0" dirty="0"/>
              <a:t>Convenção dos Estados Árabes (Paris, 2022)</a:t>
            </a:r>
          </a:p>
          <a:p>
            <a:pPr marL="285750" indent="-285750">
              <a:buFont typeface="Arial" charset="0"/>
              <a:buChar char="•"/>
            </a:pPr>
            <a:endParaRPr lang="pt-PT" sz="2400" noProof="0" dirty="0">
              <a:solidFill>
                <a:srgbClr val="000000"/>
              </a:solidFill>
              <a:latin typeface="Calibri Light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A dna model with colorful strands  AI-generated content may be incorrect.">
            <a:extLst>
              <a:ext uri="{FF2B5EF4-FFF2-40B4-BE49-F238E27FC236}">
                <a16:creationId xmlns:a16="http://schemas.microsoft.com/office/drawing/2014/main" id="{22CC94B9-7DBD-FF4C-412A-D5BEB2278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>
            <a:fillRect/>
          </a:stretch>
        </p:blipFill>
        <p:spPr>
          <a:xfrm rot="5400000">
            <a:off x="240762" y="-240760"/>
            <a:ext cx="809397" cy="1290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9BF84A-0F84-C262-99C1-08B0EE4D1EE7}"/>
              </a:ext>
            </a:extLst>
          </p:cNvPr>
          <p:cNvSpPr txBox="1"/>
          <p:nvPr/>
        </p:nvSpPr>
        <p:spPr>
          <a:xfrm>
            <a:off x="3063579" y="6432769"/>
            <a:ext cx="465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PT" sz="1600" noProof="0" dirty="0"/>
              <a:t>6º Fórum Continental do ACQF, outubro de 2025</a:t>
            </a:r>
          </a:p>
          <a:p>
            <a:endParaRPr lang="pt-PT" sz="1600" noProof="0" dirty="0"/>
          </a:p>
        </p:txBody>
      </p:sp>
    </p:spTree>
    <p:extLst>
      <p:ext uri="{BB962C8B-B14F-4D97-AF65-F5344CB8AC3E}">
        <p14:creationId xmlns:p14="http://schemas.microsoft.com/office/powerpoint/2010/main" val="31219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5B7613E-D7A8-4EF3-842A-E9733E29C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77" y="203803"/>
            <a:ext cx="8512645" cy="492883"/>
          </a:xfrm>
        </p:spPr>
        <p:txBody>
          <a:bodyPr/>
          <a:lstStyle/>
          <a:p>
            <a:pPr>
              <a:defRPr>
                <a:latin typeface="+mn-lt"/>
              </a:defRPr>
            </a:pPr>
            <a:r>
              <a:rPr lang="pt-PT" noProof="0"/>
              <a:t>Porquê a revisão das Convenções Regionais e da Convenção Global?</a:t>
            </a:r>
            <a:br>
              <a:rPr lang="pt-PT" noProof="0"/>
            </a:br>
            <a:endParaRPr lang="pt-PT" b="1" noProof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0226" y="3244334"/>
            <a:ext cx="3752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B3B7E09-AF27-1545-A37D-30F56820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77" y="1222315"/>
            <a:ext cx="8074183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b="1" noProof="0" dirty="0"/>
              <a:t>Coerência internacional nos processos de reconhecimento </a:t>
            </a: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noProof="0" dirty="0"/>
              <a:t> </a:t>
            </a:r>
            <a:r>
              <a:rPr lang="pt-PT" b="1" noProof="0" dirty="0"/>
              <a:t>Quadro normativo </a:t>
            </a:r>
            <a:r>
              <a:rPr lang="pt-PT" sz="1800" noProof="0" dirty="0"/>
              <a:t>para a partilha de informações sobre os sistemas de ensino superior </a:t>
            </a: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b="1" noProof="0" dirty="0"/>
              <a:t>Colaboração universitária </a:t>
            </a:r>
            <a:r>
              <a:rPr lang="pt-PT" sz="1800" noProof="0" dirty="0"/>
              <a:t>intra e inter-regional e </a:t>
            </a:r>
            <a:r>
              <a:rPr lang="pt-PT" b="1" noProof="0" dirty="0"/>
              <a:t>mobilidade académica</a:t>
            </a: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noProof="0" dirty="0"/>
              <a:t>Facilitar as </a:t>
            </a:r>
            <a:r>
              <a:rPr lang="pt-PT" b="1" noProof="0" dirty="0"/>
              <a:t>boas práticas intra e inter-regionais em matéria </a:t>
            </a:r>
            <a:r>
              <a:rPr lang="pt-PT" sz="1800" noProof="0" dirty="0"/>
              <a:t>de mecanismos de garantia da qualidade no ensino superior</a:t>
            </a:r>
            <a:endParaRPr lang="pt-PT" sz="2000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0B471-4831-F377-7398-1E63FA70BBE3}"/>
              </a:ext>
            </a:extLst>
          </p:cNvPr>
          <p:cNvSpPr txBox="1"/>
          <p:nvPr/>
        </p:nvSpPr>
        <p:spPr>
          <a:xfrm>
            <a:off x="3063579" y="6432769"/>
            <a:ext cx="4656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PT" sz="1400" noProof="0" dirty="0"/>
              <a:t>6.º Fórum Continental do ACQF, outubro de 2025</a:t>
            </a:r>
          </a:p>
          <a:p>
            <a:endParaRPr lang="pt-PT" sz="1400" noProof="0" dirty="0"/>
          </a:p>
        </p:txBody>
      </p:sp>
    </p:spTree>
    <p:extLst>
      <p:ext uri="{BB962C8B-B14F-4D97-AF65-F5344CB8AC3E}">
        <p14:creationId xmlns:p14="http://schemas.microsoft.com/office/powerpoint/2010/main" val="330929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7">
            <a:extLst>
              <a:ext uri="{FF2B5EF4-FFF2-40B4-BE49-F238E27FC236}">
                <a16:creationId xmlns:a16="http://schemas.microsoft.com/office/drawing/2014/main" id="{0C838437-674F-B7AF-9C28-504A3D5698CA}"/>
              </a:ext>
            </a:extLst>
          </p:cNvPr>
          <p:cNvSpPr txBox="1">
            <a:spLocks/>
          </p:cNvSpPr>
          <p:nvPr/>
        </p:nvSpPr>
        <p:spPr>
          <a:xfrm>
            <a:off x="315677" y="153680"/>
            <a:ext cx="8512645" cy="49288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1">
                <a:latin typeface="+mn-lt"/>
              </a:defRPr>
            </a:pPr>
            <a:r>
              <a:rPr lang="pt-PT" noProof="0"/>
              <a:t>Convenção de Adis Abeba</a:t>
            </a:r>
            <a:br>
              <a:rPr lang="pt-PT" noProof="0"/>
            </a:br>
            <a:endParaRPr lang="pt-PT" b="1" noProof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E6D003-2009-2DEE-D8F1-0BC41C78F95D}"/>
              </a:ext>
            </a:extLst>
          </p:cNvPr>
          <p:cNvSpPr txBox="1">
            <a:spLocks/>
          </p:cNvSpPr>
          <p:nvPr/>
        </p:nvSpPr>
        <p:spPr>
          <a:xfrm>
            <a:off x="3063579" y="1221226"/>
            <a:ext cx="5587204" cy="410423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Clr>
                <a:srgbClr val="7FBBE9"/>
              </a:buClr>
              <a:buSzPct val="130000"/>
              <a:defRPr sz="1800" b="1" i="1">
                <a:solidFill>
                  <a:srgbClr val="001D35"/>
                </a:solidFill>
                <a:effectLst/>
                <a:latin typeface="Helvetica Neue" panose="02000503000000020004" pitchFamily="2" charset="0"/>
              </a:defRPr>
            </a:pPr>
            <a:r>
              <a:rPr lang="pt-PT" noProof="0" dirty="0"/>
              <a:t>Convenção Revista sobre o Reconhecimento de Estudos, Certificados, Diplomas, Graus e Outras Qualificações Académicas no Ensino Superior nos Estados Africanos</a:t>
            </a:r>
            <a:endParaRPr lang="pt-PT" sz="1800" b="1" i="1" noProof="0" dirty="0"/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Clr>
                <a:srgbClr val="7FBBE9"/>
              </a:buClr>
              <a:buSzPct val="130000"/>
              <a:defRPr sz="2000" b="1"/>
            </a:pPr>
            <a:r>
              <a:rPr lang="pt-PT" noProof="0" dirty="0"/>
              <a:t>Entrada em vigor: 15 de dezembro de 2019</a:t>
            </a:r>
            <a:endParaRPr lang="pt-PT" sz="2000" b="1" noProof="0" dirty="0"/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Clr>
                <a:srgbClr val="7FBBE9"/>
              </a:buClr>
              <a:buSzPct val="130000"/>
              <a:defRPr sz="2000">
                <a:solidFill>
                  <a:srgbClr val="262626"/>
                </a:solidFill>
              </a:defRPr>
            </a:pPr>
            <a:r>
              <a:rPr lang="pt-PT" noProof="0" dirty="0"/>
              <a:t>14 Estados Partes: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Clr>
                <a:srgbClr val="7FBBE9"/>
              </a:buClr>
              <a:buSzPct val="130000"/>
              <a:defRPr sz="2000">
                <a:solidFill>
                  <a:srgbClr val="0070C0"/>
                </a:solidFill>
              </a:defRPr>
            </a:pPr>
            <a:r>
              <a:rPr lang="pt-PT" noProof="0" dirty="0"/>
              <a:t>Burquina Fasso, Cabo Verde, Congo, Djibuti, Gâmbia, Guiné, Santa Sé, Mauritânia, Maurícia, Senegal, Seicheles, África do Sul, Togo, </a:t>
            </a:r>
            <a:r>
              <a:rPr lang="pt-PT" b="1" noProof="0" dirty="0"/>
              <a:t>Zâmbia.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Clr>
                <a:srgbClr val="7FBBE9"/>
              </a:buClr>
              <a:buSzPct val="130000"/>
            </a:pPr>
            <a:endParaRPr lang="pt-PT" sz="2000" noProof="0" dirty="0">
              <a:solidFill>
                <a:srgbClr val="262626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Clr>
                <a:srgbClr val="7FBBE9"/>
              </a:buClr>
              <a:buSzPct val="130000"/>
              <a:buNone/>
            </a:pPr>
            <a:endParaRPr lang="pt-PT" sz="2000" noProof="0" dirty="0">
              <a:solidFill>
                <a:srgbClr val="262626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Clr>
                <a:srgbClr val="7FBBE9"/>
              </a:buClr>
              <a:buSzPct val="130000"/>
              <a:buNone/>
            </a:pPr>
            <a:endParaRPr lang="pt-PT" sz="2400" noProof="0" dirty="0">
              <a:solidFill>
                <a:srgbClr val="262626"/>
              </a:solidFill>
            </a:endParaRPr>
          </a:p>
        </p:txBody>
      </p:sp>
      <p:pic>
        <p:nvPicPr>
          <p:cNvPr id="7" name="Picture 6" descr="A map of africa with colorful lines  Description automatically generated">
            <a:extLst>
              <a:ext uri="{FF2B5EF4-FFF2-40B4-BE49-F238E27FC236}">
                <a16:creationId xmlns:a16="http://schemas.microsoft.com/office/drawing/2014/main" id="{3176457C-7603-E8D3-F413-6B0CA2935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7" y="1463518"/>
            <a:ext cx="2833132" cy="3619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757E92-A426-454D-8A80-536AA1550773}"/>
              </a:ext>
            </a:extLst>
          </p:cNvPr>
          <p:cNvSpPr txBox="1"/>
          <p:nvPr/>
        </p:nvSpPr>
        <p:spPr>
          <a:xfrm>
            <a:off x="3063579" y="6432769"/>
            <a:ext cx="465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PT" sz="1600" noProof="0" dirty="0"/>
              <a:t>6.º Fórum Continental do ACQF, outubro de 2025</a:t>
            </a:r>
          </a:p>
          <a:p>
            <a:endParaRPr lang="pt-PT" sz="1600" noProof="0" dirty="0"/>
          </a:p>
        </p:txBody>
      </p:sp>
    </p:spTree>
    <p:extLst>
      <p:ext uri="{BB962C8B-B14F-4D97-AF65-F5344CB8AC3E}">
        <p14:creationId xmlns:p14="http://schemas.microsoft.com/office/powerpoint/2010/main" val="40342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9547D-8C1B-08A7-5FBF-A3346C78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E0813-F8E2-1F2E-A3B3-4C765AAA8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D339072-F2AF-C9F5-745B-ACF3D29F3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64" y="233265"/>
            <a:ext cx="9144000" cy="492883"/>
          </a:xfrm>
        </p:spPr>
        <p:txBody>
          <a:bodyPr/>
          <a:lstStyle/>
          <a:p>
            <a:pPr>
              <a:defRPr b="1"/>
            </a:pPr>
            <a:r>
              <a:rPr lang="pt-PT" noProof="0" dirty="0"/>
              <a:t>Convenção Global </a:t>
            </a:r>
            <a:r>
              <a:rPr lang="pt-PT" sz="1800" noProof="0" dirty="0"/>
              <a:t>sobre o Reconhecimento de Qualificações Relativas ao Ensino Superior </a:t>
            </a:r>
            <a:br>
              <a:rPr lang="pt-PT" sz="1800" noProof="0" dirty="0"/>
            </a:br>
            <a:br>
              <a:rPr lang="pt-PT" sz="1800" noProof="0" dirty="0"/>
            </a:br>
            <a:endParaRPr lang="pt-PT" b="1" noProof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F41ED5-6395-E062-884E-95A258DA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448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2BCCEB-726E-6114-F21C-E62911DD7769}"/>
              </a:ext>
            </a:extLst>
          </p:cNvPr>
          <p:cNvSpPr txBox="1">
            <a:spLocks/>
          </p:cNvSpPr>
          <p:nvPr/>
        </p:nvSpPr>
        <p:spPr>
          <a:xfrm>
            <a:off x="315677" y="3995448"/>
            <a:ext cx="8512639" cy="22802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rgbClr val="7FBBE9"/>
              </a:buClr>
              <a:buSzPct val="130000"/>
              <a:buNone/>
            </a:pPr>
            <a:endParaRPr lang="pt-PT" sz="1500" noProof="0" dirty="0">
              <a:solidFill>
                <a:srgbClr val="0070C0"/>
              </a:solidFill>
            </a:endParaRP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rgbClr val="7FBBE9"/>
              </a:buClr>
              <a:buSzPct val="130000"/>
              <a:defRPr sz="1800" b="1">
                <a:solidFill>
                  <a:srgbClr val="262626"/>
                </a:solidFill>
              </a:defRPr>
            </a:pPr>
            <a:r>
              <a:rPr lang="pt-PT" noProof="0" dirty="0"/>
              <a:t>Entrada em vigor: 5 de março de 2023 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rgbClr val="7FBBE9"/>
              </a:buClr>
              <a:buSzPct val="130000"/>
              <a:defRPr sz="1800">
                <a:solidFill>
                  <a:srgbClr val="262626"/>
                </a:solidFill>
              </a:defRPr>
            </a:pPr>
            <a:r>
              <a:rPr lang="pt-PT" b="1" noProof="0" dirty="0"/>
              <a:t>Estados Partes </a:t>
            </a:r>
            <a:r>
              <a:rPr lang="pt-PT" noProof="0" dirty="0"/>
              <a:t>(38 em abril de 2025, dos quais 6 em África): 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rgbClr val="7FBBE9"/>
              </a:buClr>
              <a:buSzPct val="130000"/>
              <a:defRPr sz="1350">
                <a:solidFill>
                  <a:schemeClr val="accent1"/>
                </a:solidFill>
                <a:latin typeface="DeepSeek-CJK-patch"/>
              </a:defRPr>
            </a:pPr>
            <a:r>
              <a:rPr lang="pt-PT" noProof="0" dirty="0"/>
              <a:t>Andorra, Arménia, Austrália, Bósnia-Herzegovina, </a:t>
            </a:r>
            <a:r>
              <a:rPr lang="pt-PT" b="1" noProof="0" dirty="0"/>
              <a:t>Cabo Verde,</a:t>
            </a:r>
            <a:r>
              <a:rPr lang="pt-PT" noProof="0" dirty="0"/>
              <a:t> </a:t>
            </a:r>
            <a:r>
              <a:rPr lang="pt-PT" b="1" noProof="0" dirty="0"/>
              <a:t>Costa do Marfim,</a:t>
            </a:r>
            <a:r>
              <a:rPr lang="pt-PT" noProof="0" dirty="0"/>
              <a:t> Croácia, Cuba, </a:t>
            </a:r>
            <a:r>
              <a:rPr lang="pt-PT" b="1" noProof="0" dirty="0" err="1"/>
              <a:t>Jibuti</a:t>
            </a:r>
            <a:r>
              <a:rPr lang="pt-PT" b="1" noProof="0" dirty="0"/>
              <a:t>,</a:t>
            </a:r>
            <a:r>
              <a:rPr lang="pt-PT" noProof="0" dirty="0"/>
              <a:t> Equador, Estónia, Finlândia, França, Geórgia, </a:t>
            </a:r>
            <a:r>
              <a:rPr lang="pt-PT" b="1" noProof="0" dirty="0"/>
              <a:t>Guiné,</a:t>
            </a:r>
            <a:r>
              <a:rPr lang="pt-PT" noProof="0" dirty="0"/>
              <a:t> Santa Sé, Hungria, Islândia, Japão, Lituânia, Luxemburgo, Mongólia, Nova Zelândia, Nicarágua, Noruega, República da Coreia, República da Moldávia, Roménia, São Marinho, </a:t>
            </a:r>
            <a:r>
              <a:rPr lang="pt-PT" b="1" noProof="0" dirty="0"/>
              <a:t>Senegal,</a:t>
            </a:r>
            <a:r>
              <a:rPr lang="pt-PT" noProof="0" dirty="0"/>
              <a:t> Eslováquia, </a:t>
            </a:r>
            <a:r>
              <a:rPr lang="pt-PT" b="1" noProof="0" dirty="0"/>
              <a:t>África do Sul,</a:t>
            </a:r>
            <a:r>
              <a:rPr lang="pt-PT" noProof="0" dirty="0"/>
              <a:t> Estado da Palestina, Suécia, Tunísia, Reino Unido da Grã-Bretanha e da Irlanda do Norte, Uruguai, Iémen</a:t>
            </a:r>
            <a:endParaRPr lang="pt-PT" sz="1500" noProof="0" dirty="0">
              <a:solidFill>
                <a:schemeClr val="accent1"/>
              </a:solidFill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rgbClr val="7FBBE9"/>
              </a:buClr>
              <a:buSzPct val="130000"/>
              <a:buNone/>
            </a:pPr>
            <a:endParaRPr lang="pt-PT" sz="1500" noProof="0" dirty="0">
              <a:solidFill>
                <a:srgbClr val="262626"/>
              </a:solidFill>
            </a:endParaRP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rgbClr val="7FBBE9"/>
              </a:buClr>
              <a:buSzPct val="130000"/>
            </a:pPr>
            <a:endParaRPr lang="pt-PT" sz="1500" noProof="0" dirty="0">
              <a:solidFill>
                <a:srgbClr val="262626"/>
              </a:solidFill>
            </a:endParaRPr>
          </a:p>
          <a:p>
            <a:pPr marL="204788" indent="-204788"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rgbClr val="7FBBE9"/>
              </a:buClr>
              <a:buSzPct val="130000"/>
            </a:pPr>
            <a:endParaRPr lang="pt-PT" sz="1800" noProof="0" dirty="0">
              <a:solidFill>
                <a:srgbClr val="262626"/>
              </a:solidFill>
            </a:endParaRPr>
          </a:p>
          <a:p>
            <a:pPr marL="204788" indent="-204788"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rgbClr val="7FBBE9"/>
              </a:buClr>
              <a:buSzPct val="130000"/>
            </a:pPr>
            <a:endParaRPr lang="pt-PT" sz="1800" noProof="0" dirty="0">
              <a:solidFill>
                <a:srgbClr val="262626"/>
              </a:solidFill>
              <a:highlight>
                <a:srgbClr val="00FF00"/>
              </a:highlight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rgbClr val="7FBBE9"/>
              </a:buClr>
              <a:buSzPct val="130000"/>
              <a:buNone/>
            </a:pPr>
            <a:endParaRPr lang="pt-PT" sz="1800" noProof="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5FD104E-E849-482F-9760-5FDA7CF6E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554" y="145733"/>
            <a:ext cx="4880222" cy="572478"/>
          </a:xfrm>
        </p:spPr>
        <p:txBody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r>
              <a:rPr lang="pt-PT" noProof="0"/>
              <a:t>Princípios das Convenções</a:t>
            </a:r>
            <a:endParaRPr lang="pt-PT" sz="2400" noProof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0226" y="3244334"/>
            <a:ext cx="3752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3C97A71-7B0A-4B03-89F7-A82DAFD09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214905"/>
              </p:ext>
            </p:extLst>
          </p:nvPr>
        </p:nvGraphicFramePr>
        <p:xfrm>
          <a:off x="424542" y="1066799"/>
          <a:ext cx="8479971" cy="492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371004-EC81-231E-7234-B72EFC94F0B2}"/>
              </a:ext>
            </a:extLst>
          </p:cNvPr>
          <p:cNvSpPr txBox="1"/>
          <p:nvPr/>
        </p:nvSpPr>
        <p:spPr>
          <a:xfrm>
            <a:off x="3063579" y="6432769"/>
            <a:ext cx="465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PT" sz="1600" noProof="0" dirty="0"/>
              <a:t>6º Fórum Continental do ACQF, outubro de 2025</a:t>
            </a:r>
          </a:p>
          <a:p>
            <a:endParaRPr lang="pt-PT" sz="1600" noProof="0" dirty="0"/>
          </a:p>
        </p:txBody>
      </p:sp>
    </p:spTree>
    <p:extLst>
      <p:ext uri="{BB962C8B-B14F-4D97-AF65-F5344CB8AC3E}">
        <p14:creationId xmlns:p14="http://schemas.microsoft.com/office/powerpoint/2010/main" val="19361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5FD104E-E849-482F-9760-5FDA7CF6E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584791" y="188264"/>
            <a:ext cx="3191548" cy="455516"/>
          </a:xfrm>
        </p:spPr>
        <p:txBody>
          <a:bodyPr/>
          <a:lstStyle/>
          <a:p>
            <a:pPr algn="ctr">
              <a:defRPr sz="2400">
                <a:solidFill>
                  <a:schemeClr val="bg1"/>
                </a:solidFill>
              </a:defRPr>
            </a:pPr>
            <a:r>
              <a:t>Reconhecimento</a:t>
            </a:r>
          </a:p>
          <a:p>
            <a:pPr algn="ctr"/>
            <a:endParaRPr sz="2000">
              <a:solidFill>
                <a:srgbClr val="C00000"/>
              </a:solidFill>
            </a:endParaRPr>
          </a:p>
          <a:p>
            <a:pPr algn="ctr"/>
            <a:endParaRPr sz="20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0226" y="3244334"/>
            <a:ext cx="3752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923221D8-1AFA-4D8B-BF74-C5D8874FE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167565"/>
              </p:ext>
            </p:extLst>
          </p:nvPr>
        </p:nvGraphicFramePr>
        <p:xfrm>
          <a:off x="457199" y="1706285"/>
          <a:ext cx="8229600" cy="381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FFF74F-9C67-267E-5B97-60CE5BE58F0C}"/>
              </a:ext>
            </a:extLst>
          </p:cNvPr>
          <p:cNvSpPr txBox="1"/>
          <p:nvPr/>
        </p:nvSpPr>
        <p:spPr>
          <a:xfrm>
            <a:off x="3063579" y="6432769"/>
            <a:ext cx="465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/>
                </a:solidFill>
              </a:defRPr>
            </a:pPr>
            <a:r>
              <a:rPr sz="1600" dirty="0"/>
              <a:t>6</a:t>
            </a:r>
            <a:r>
              <a:rPr lang="pt-PT" sz="1600" dirty="0"/>
              <a:t>º</a:t>
            </a:r>
            <a:r>
              <a:rPr sz="1600" dirty="0"/>
              <a:t> </a:t>
            </a:r>
            <a:r>
              <a:rPr sz="1600" dirty="0" err="1"/>
              <a:t>Fórum</a:t>
            </a:r>
            <a:r>
              <a:rPr sz="1600" dirty="0"/>
              <a:t> Continental do ACQF, </a:t>
            </a:r>
            <a:r>
              <a:rPr sz="1600" dirty="0" err="1"/>
              <a:t>outubro</a:t>
            </a:r>
            <a:r>
              <a:rPr sz="1600" dirty="0"/>
              <a:t> de 2025</a:t>
            </a:r>
          </a:p>
          <a:p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8278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0226" y="3244334"/>
            <a:ext cx="3752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C64CE-531C-4BFC-9EC5-7672E8DF2EAB}"/>
              </a:ext>
            </a:extLst>
          </p:cNvPr>
          <p:cNvSpPr/>
          <p:nvPr/>
        </p:nvSpPr>
        <p:spPr>
          <a:xfrm>
            <a:off x="191386" y="145733"/>
            <a:ext cx="6375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 b="1">
                <a:solidFill>
                  <a:schemeClr val="bg1"/>
                </a:solidFill>
              </a:defRPr>
            </a:pPr>
            <a:r>
              <a:rPr lang="pt-PT" noProof="0"/>
              <a:t>Aplicação das convenções</a:t>
            </a:r>
            <a:endParaRPr lang="pt-PT" sz="2400" b="1" noProof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D0FCDAD8-4579-445E-A073-45A5C4372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083141"/>
              </p:ext>
            </p:extLst>
          </p:nvPr>
        </p:nvGraphicFramePr>
        <p:xfrm>
          <a:off x="567188" y="1856487"/>
          <a:ext cx="8009623" cy="31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E806E3-0E47-B38E-4616-6531E20C2DCE}"/>
              </a:ext>
            </a:extLst>
          </p:cNvPr>
          <p:cNvSpPr txBox="1"/>
          <p:nvPr/>
        </p:nvSpPr>
        <p:spPr>
          <a:xfrm>
            <a:off x="3063579" y="6432769"/>
            <a:ext cx="465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/>
                </a:solidFill>
              </a:defRPr>
            </a:pPr>
            <a:r>
              <a:rPr sz="1600" dirty="0"/>
              <a:t>6</a:t>
            </a:r>
            <a:r>
              <a:rPr lang="pt-PT" sz="1600" dirty="0"/>
              <a:t>º </a:t>
            </a:r>
            <a:r>
              <a:rPr sz="1600" dirty="0" err="1"/>
              <a:t>Fórum</a:t>
            </a:r>
            <a:r>
              <a:rPr sz="1600" dirty="0"/>
              <a:t> Continental do ACQF, </a:t>
            </a:r>
            <a:r>
              <a:rPr sz="1600" dirty="0" err="1"/>
              <a:t>outubro</a:t>
            </a:r>
            <a:r>
              <a:rPr sz="1600" dirty="0"/>
              <a:t> de 2025</a:t>
            </a:r>
          </a:p>
          <a:p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12893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07B49-6B09-100A-10E7-E1F200FC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49C5-F0AB-5298-1C7C-BB05C4CB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693" y="202289"/>
            <a:ext cx="8512645" cy="455408"/>
          </a:xfrm>
        </p:spPr>
        <p:txBody>
          <a:bodyPr/>
          <a:lstStyle/>
          <a:p>
            <a:pPr>
              <a:defRPr>
                <a:latin typeface="+mn-lt"/>
              </a:defRPr>
            </a:pPr>
            <a:r>
              <a:rPr lang="pt-PT" b="1" noProof="0">
                <a:solidFill>
                  <a:srgbClr val="00B0F0"/>
                </a:solidFill>
              </a:rPr>
              <a:t>COOPERAÇÃO:</a:t>
            </a:r>
            <a:r>
              <a:rPr lang="pt-PT" b="1" noProof="0">
                <a:solidFill>
                  <a:srgbClr val="FF0000"/>
                </a:solidFill>
              </a:rPr>
              <a:t> </a:t>
            </a:r>
            <a:r>
              <a:rPr lang="pt-PT" noProof="0"/>
              <a:t>O ADN do HE internacional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3BEEE-4F99-C2AB-B565-756D3B627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114" y="1006900"/>
            <a:ext cx="408011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 sz="2400">
                <a:solidFill>
                  <a:srgbClr val="000000"/>
                </a:solidFill>
                <a:latin typeface="Calibri Light" charset="0"/>
                <a:ea typeface="ＭＳ Ｐゴシック" charset="0"/>
                <a:cs typeface="Arial" charset="0"/>
              </a:defRPr>
            </a:pPr>
            <a:r>
              <a:rPr lang="pt-PT" sz="2400" noProof="0" dirty="0"/>
              <a:t>Programas de estudo no exterior</a:t>
            </a:r>
            <a:endParaRPr lang="pt-PT" sz="2400" noProof="0" dirty="0">
              <a:solidFill>
                <a:srgbClr val="000000"/>
              </a:solidFill>
              <a:latin typeface="Calibri Light" charset="0"/>
              <a:ea typeface="ＭＳ Ｐゴシック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 sz="2400">
                <a:solidFill>
                  <a:srgbClr val="000000"/>
                </a:solidFill>
                <a:latin typeface="Calibri Light" charset="0"/>
                <a:ea typeface="ＭＳ Ｐゴシック" charset="0"/>
                <a:cs typeface="Arial" charset="0"/>
              </a:defRPr>
            </a:pPr>
            <a:r>
              <a:rPr lang="pt-PT" sz="2400" noProof="0" dirty="0"/>
              <a:t>Iniciativas de Intercâmbio de Estudantes</a:t>
            </a:r>
          </a:p>
          <a:p>
            <a:pPr marL="285750" indent="-285750">
              <a:buFont typeface="Arial" charset="0"/>
              <a:buChar char="•"/>
              <a:defRPr sz="2400">
                <a:solidFill>
                  <a:srgbClr val="000000"/>
                </a:solidFill>
                <a:latin typeface="Calibri Light" charset="0"/>
                <a:ea typeface="ＭＳ Ｐゴシック" charset="0"/>
                <a:cs typeface="Arial" charset="0"/>
              </a:defRPr>
            </a:pPr>
            <a:r>
              <a:rPr lang="pt-PT" sz="2400" noProof="0" dirty="0"/>
              <a:t>Intercâmbio de Professores/Estudantes Visitantes</a:t>
            </a:r>
          </a:p>
          <a:p>
            <a:pPr marL="285750" indent="-285750">
              <a:buFont typeface="Arial" charset="0"/>
              <a:buChar char="•"/>
              <a:defRPr sz="2400">
                <a:solidFill>
                  <a:srgbClr val="000000"/>
                </a:solidFill>
                <a:latin typeface="Calibri Light" charset="0"/>
                <a:ea typeface="ＭＳ Ｐゴシック" charset="0"/>
                <a:cs typeface="Arial" charset="0"/>
              </a:defRPr>
            </a:pPr>
            <a:r>
              <a:rPr lang="pt-PT" sz="2400" noProof="0" dirty="0"/>
              <a:t>Conjunto ou Dual/Duplo Graus/Cursos</a:t>
            </a:r>
          </a:p>
          <a:p>
            <a:pPr marL="285750" indent="-285750">
              <a:buFont typeface="Arial" charset="0"/>
              <a:buChar char="•"/>
              <a:defRPr sz="2400">
                <a:solidFill>
                  <a:srgbClr val="000000"/>
                </a:solidFill>
                <a:latin typeface="Calibri Light" charset="0"/>
                <a:ea typeface="ＭＳ Ｐゴシック" charset="0"/>
                <a:cs typeface="Arial" charset="0"/>
              </a:defRPr>
            </a:pPr>
            <a:r>
              <a:rPr lang="pt-PT" sz="2400" noProof="0" dirty="0"/>
              <a:t>Programas de Bolsas de Estudo</a:t>
            </a:r>
            <a:endParaRPr lang="pt-PT" sz="2400" noProof="0" dirty="0">
              <a:solidFill>
                <a:srgbClr val="000000"/>
              </a:solidFill>
              <a:latin typeface="Calibri Light" charset="0"/>
              <a:ea typeface="ＭＳ Ｐゴシック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 sz="2400">
                <a:solidFill>
                  <a:srgbClr val="000000"/>
                </a:solidFill>
                <a:latin typeface="Calibri Light" charset="0"/>
                <a:ea typeface="ＭＳ Ｐゴシック" charset="0"/>
                <a:cs typeface="Arial" charset="0"/>
              </a:defRPr>
            </a:pPr>
            <a:r>
              <a:rPr lang="pt-PT" sz="2400" noProof="0" dirty="0"/>
              <a:t>Investigação conjunta/colaboração</a:t>
            </a:r>
          </a:p>
          <a:p>
            <a:pPr marL="285750" indent="-285750">
              <a:buFont typeface="Arial" charset="0"/>
              <a:buChar char="•"/>
            </a:pPr>
            <a:endParaRPr lang="pt-PT" sz="2400" noProof="0" dirty="0">
              <a:solidFill>
                <a:srgbClr val="000000"/>
              </a:solidFill>
              <a:latin typeface="Calibri Light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 descr="A dna model with colorful strands  AI-generated content may be incorrect.">
            <a:extLst>
              <a:ext uri="{FF2B5EF4-FFF2-40B4-BE49-F238E27FC236}">
                <a16:creationId xmlns:a16="http://schemas.microsoft.com/office/drawing/2014/main" id="{76E46D93-BFB7-CA43-BFB4-875D34025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>
            <a:fillRect/>
          </a:stretch>
        </p:blipFill>
        <p:spPr>
          <a:xfrm rot="5400000">
            <a:off x="238255" y="-238252"/>
            <a:ext cx="800966" cy="1277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ED25E8-F222-F2FF-EA1D-F0A05D396B03}"/>
              </a:ext>
            </a:extLst>
          </p:cNvPr>
          <p:cNvSpPr txBox="1"/>
          <p:nvPr/>
        </p:nvSpPr>
        <p:spPr>
          <a:xfrm>
            <a:off x="3063579" y="6432769"/>
            <a:ext cx="465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PT" sz="1600" noProof="0" dirty="0"/>
              <a:t>6º Fórum Continental do ACQF, outubro de 2025</a:t>
            </a:r>
          </a:p>
          <a:p>
            <a:endParaRPr lang="pt-PT" sz="16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9621E-48AB-DD94-8F5D-1354BCD6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17" y="2391140"/>
            <a:ext cx="3574850" cy="20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A62075-B3C9-4A3A-AE06-3BDCC332E1E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e932d1-8919-4331-b239-5cc8cbf973ca"/>
    <ds:schemaRef ds:uri="http://www.w3.org/XML/1998/namespace"/>
    <ds:schemaRef ds:uri="http://purl.org/dc/dcmitype/"/>
    <ds:schemaRef ds:uri="05ef24fd-2dda-45b0-83fd-a9e6f5cd7406"/>
    <ds:schemaRef ds:uri="9cf1f23c-94c0-4dcc-a7fa-999e323c9245"/>
  </ds:schemaRefs>
</ds:datastoreItem>
</file>

<file path=customXml/itemProps2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F50DAD-9451-4C39-9583-23F064520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998</Words>
  <Application>Microsoft Office PowerPoint</Application>
  <PresentationFormat>Apresentação no Ecrã (4:3)</PresentationFormat>
  <Paragraphs>105</Paragraphs>
  <Slides>14</Slides>
  <Notes>7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Thème Office</vt:lpstr>
      <vt:lpstr>Apresentação do PowerPoint</vt:lpstr>
      <vt:lpstr>RECONHECIMENTO: A base para a colaboração internacional </vt:lpstr>
      <vt:lpstr>Porquê a revisão das Convenções Regionais e da Convenção Global? </vt:lpstr>
      <vt:lpstr>Apresentação do PowerPoint</vt:lpstr>
      <vt:lpstr>Convenção Global sobre o Reconhecimento de Qualificações Relativas ao Ensino Superior   </vt:lpstr>
      <vt:lpstr>Apresentação do PowerPoint</vt:lpstr>
      <vt:lpstr>Apresentação do PowerPoint</vt:lpstr>
      <vt:lpstr>Apresentação do PowerPoint</vt:lpstr>
      <vt:lpstr>COOPERAÇÃO: O ADN do HE internacional</vt:lpstr>
      <vt:lpstr>COOPERAÇÃO: O ADN do HE internacional</vt:lpstr>
      <vt:lpstr>QUALIDADE: Os Fundamentos da Cooperação e da Confiança</vt:lpstr>
      <vt:lpstr>QUALIDADE: Desenvolver uma cultura de garantia da qualidade interna</vt:lpstr>
      <vt:lpstr>QUALIDADE: TRABALHOS DA UNESCO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Olavo Delgado Correia</cp:lastModifiedBy>
  <cp:revision>492</cp:revision>
  <cp:lastPrinted>2020-02-10T10:24:48Z</cp:lastPrinted>
  <dcterms:created xsi:type="dcterms:W3CDTF">2019-03-22T15:49:46Z</dcterms:created>
  <dcterms:modified xsi:type="dcterms:W3CDTF">2025-10-08T23:14:07Z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  <property fmtid="{D5CDD505-2E9C-101B-9397-08002B2CF9AE}" pid="3" name="_dlc_DocIdItemGuid">
    <vt:lpwstr>91354b7a-ff5c-47c7-814e-1e825abd6c8e</vt:lpwstr>
  </property>
  <property fmtid="{D5CDD505-2E9C-101B-9397-08002B2CF9AE}" pid="4" name="MediaServiceImageTags">
    <vt:lpwstr/>
  </property>
</Properties>
</file>