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Nunito Sans Light"/>
      <p:regular r:id="rId24"/>
      <p:bold r:id="rId25"/>
      <p:italic r:id="rId26"/>
      <p:boldItalic r:id="rId27"/>
    </p:embeddedFont>
    <p:embeddedFont>
      <p:font typeface="Nunito Sans Black"/>
      <p:bold r:id="rId28"/>
      <p:boldItalic r:id="rId29"/>
    </p:embeddedFont>
    <p:embeddedFont>
      <p:font typeface="Nunito Sans ExtraBold"/>
      <p:bold r:id="rId30"/>
      <p:boldItalic r:id="rId31"/>
    </p:embeddedFont>
    <p:embeddedFont>
      <p:font typeface="Nuni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0B/psvqcReXgV+NOGebiPsNWl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C9CC516-ABF2-4364-A5E6-854A9F99A40A}">
  <a:tblStyle styleId="{2C9CC516-ABF2-4364-A5E6-854A9F99A40A}"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9DA425A-CFA5-406B-A158-00661FCC5580}"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NunitoSansLight-italic.fntdata"/><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NunitoSans-italic.fntdata"/><Relationship Id="rId25" Type="http://schemas.openxmlformats.org/officeDocument/2006/relationships/font" Target="fonts/NunitoSansLight-bold.fntdata"/><Relationship Id="rId7" Type="http://schemas.openxmlformats.org/officeDocument/2006/relationships/slide" Target="slides/slide2.xml"/><Relationship Id="rId33" Type="http://schemas.openxmlformats.org/officeDocument/2006/relationships/font" Target="fonts/NunitoSans-bold.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NunitoSansBlack-boldItalic.fntdata"/><Relationship Id="rId16" Type="http://schemas.openxmlformats.org/officeDocument/2006/relationships/slide" Target="slides/slide11.xml"/><Relationship Id="rId24" Type="http://schemas.openxmlformats.org/officeDocument/2006/relationships/font" Target="fonts/NunitoSansLight-regular.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NunitoSans-regular.fntdata"/><Relationship Id="rId37"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font" Target="fonts/NunitoSansBlack-bold.fntdata"/><Relationship Id="rId5" Type="http://schemas.openxmlformats.org/officeDocument/2006/relationships/notesMaster" Target="notesMasters/notesMaster1.xml"/><Relationship Id="rId15" Type="http://schemas.openxmlformats.org/officeDocument/2006/relationships/slide" Target="slides/slide10.xml"/><Relationship Id="rId36" Type="http://customschemas.google.com/relationships/presentationmetadata" Target="metadata"/><Relationship Id="rId31" Type="http://schemas.openxmlformats.org/officeDocument/2006/relationships/font" Target="fonts/NunitoSansExtraBold-bold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font" Target="fonts/NunitoSansLight-boldItalic.fntdata"/><Relationship Id="rId30" Type="http://schemas.openxmlformats.org/officeDocument/2006/relationships/font" Target="fonts/NunitoSansExtraBold-bold.fntdata"/><Relationship Id="rId35" Type="http://schemas.openxmlformats.org/officeDocument/2006/relationships/font" Target="fonts/NunitoSans-boldItalic.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e4e0e45e2_1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7e4e0e45e2_1_2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37e4e0e45e2_1_2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7e4e0e45e2_1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37e4e0e45e2_1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37e4e0e45e2_1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6644f842ca_1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6644f842ca_1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36644f842ca_1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6644f842ca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36644f842ca_1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36644f842ca_1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6644f842ca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6644f842ca_1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g36644f842ca_1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6644f842c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36644f842ca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36644f842ca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e4e0e45e2_1_3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37e4e0e45e2_1_3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37e4e0e45e2_1_3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7e4e0e45e2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37e4e0e45e2_1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With the QCP we are establishing Africa’s shared digital infrastructure for qualifications: a continental response to fragmented systems and limited data visibility.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GB"/>
              <a:t>At its core, it provides a central platform where data can be aggregated, compared, and made accessible.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GB"/>
              <a:t>But crucially, it is not a one-size-fits-all system.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GB"/>
              <a:t>Each participating country has its own virtual space within the platform, where it retains full control over its data - what is uploaded, who manages it, and how it is presented.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GB"/>
              <a:t>This federated model ensures national ownership while benefiting from shared standards and continental reach.</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GB"/>
              <a:t>The QCP is designed to serve both institutional users and the wider public. Ministries, qualifications authorities, quality assurance agencies, and training providers can all use the platform to manage, validate, and share structured data. </a:t>
            </a:r>
            <a:endParaRPr/>
          </a:p>
          <a:p>
            <a:pPr indent="-228600" lvl="0" marL="457200" marR="0" rtl="0" algn="l">
              <a:lnSpc>
                <a:spcPct val="100000"/>
              </a:lnSpc>
              <a:spcBef>
                <a:spcPts val="0"/>
              </a:spcBef>
              <a:spcAft>
                <a:spcPts val="0"/>
              </a:spcAft>
              <a:buClr>
                <a:srgbClr val="000000"/>
              </a:buClr>
              <a:buSzPts val="1400"/>
              <a:buFont typeface="Arial"/>
              <a:buNone/>
            </a:pPr>
            <a:r>
              <a:rPr lang="en-GB"/>
              <a:t>At the same time, students, employers, and the general public gain access to a multilingual, user-friendly interface that improves transparency and trust. It’s a platform built not just for data, but for policy, mobility, and opportunity.</a:t>
            </a:r>
            <a:endParaRPr/>
          </a:p>
        </p:txBody>
      </p:sp>
      <p:sp>
        <p:nvSpPr>
          <p:cNvPr id="99" name="Google Shape;99;g37e4e0e45e2_1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e4e0e45e2_1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37e4e0e45e2_1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p:txBody>
      </p:sp>
      <p:sp>
        <p:nvSpPr>
          <p:cNvPr id="120" name="Google Shape;120;g37e4e0e45e2_1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2575d28cfc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32575d28cfc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32575d28cfc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6644f842ca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6644f842ca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644f842ca_1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6644f842ca_1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6644f842ca_1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6644f842ca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6644f842ca_1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36644f842ca_1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575d28cf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32575d28cf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cument start page">
  <p:cSld name="Document start page">
    <p:spTree>
      <p:nvGrpSpPr>
        <p:cNvPr id="17"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5"/>
          <p:cNvSpPr/>
          <p:nvPr>
            <p:ph idx="2" type="pic"/>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b="0" l="0" r="0" t="0"/>
          <a:stretch/>
        </p:blipFill>
        <p:spPr>
          <a:xfrm>
            <a:off x="6456000" y="395309"/>
            <a:ext cx="1699192" cy="824023"/>
          </a:xfrm>
          <a:prstGeom prst="rect">
            <a:avLst/>
          </a:prstGeom>
          <a:noFill/>
          <a:ln>
            <a:noFill/>
          </a:ln>
        </p:spPr>
      </p:pic>
      <p:sp>
        <p:nvSpPr>
          <p:cNvPr id="21" name="Google Shape;21;p25"/>
          <p:cNvSpPr txBox="1"/>
          <p:nvPr>
            <p:ph idx="11" type="ftr"/>
          </p:nvPr>
        </p:nvSpPr>
        <p:spPr>
          <a:xfrm>
            <a:off x="6826101" y="1614642"/>
            <a:ext cx="5007933" cy="210675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1" i="0" sz="440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2" name="Google Shape;22;p25"/>
          <p:cNvCxnSpPr/>
          <p:nvPr/>
        </p:nvCxnSpPr>
        <p:spPr>
          <a:xfrm>
            <a:off x="6551693" y="1573618"/>
            <a:ext cx="0" cy="2147777"/>
          </a:xfrm>
          <a:prstGeom prst="straightConnector1">
            <a:avLst/>
          </a:prstGeom>
          <a:noFill/>
          <a:ln cap="flat" cmpd="sng" w="92075">
            <a:solidFill>
              <a:schemeClr val="dk1"/>
            </a:solidFill>
            <a:prstDash val="solid"/>
            <a:miter lim="800000"/>
            <a:headEnd len="sm" w="sm" type="none"/>
            <a:tailEnd len="sm" w="sm" type="none"/>
          </a:ln>
        </p:spPr>
      </p:cxnSp>
      <p:sp>
        <p:nvSpPr>
          <p:cNvPr id="23" name="Google Shape;23;p25"/>
          <p:cNvSpPr txBox="1"/>
          <p:nvPr>
            <p:ph idx="1" type="body"/>
          </p:nvPr>
        </p:nvSpPr>
        <p:spPr>
          <a:xfrm>
            <a:off x="6456363" y="4249738"/>
            <a:ext cx="5378450" cy="3307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i="0" sz="2000">
                <a:solidFill>
                  <a:schemeClr val="lt1"/>
                </a:solidFill>
                <a:latin typeface="Nunito Sans"/>
                <a:ea typeface="Nunito Sans"/>
                <a:cs typeface="Nunito Sans"/>
                <a:sym typeface="Nunito Sans"/>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 name="Google Shape;24;p25"/>
          <p:cNvCxnSpPr/>
          <p:nvPr/>
        </p:nvCxnSpPr>
        <p:spPr>
          <a:xfrm>
            <a:off x="6456000" y="4715931"/>
            <a:ext cx="5378034" cy="0"/>
          </a:xfrm>
          <a:prstGeom prst="straightConnector1">
            <a:avLst/>
          </a:prstGeom>
          <a:noFill/>
          <a:ln cap="flat" cmpd="sng" w="19050">
            <a:solidFill>
              <a:schemeClr val="lt1"/>
            </a:solidFill>
            <a:prstDash val="solid"/>
            <a:miter lim="800000"/>
            <a:headEnd len="sm" w="sm" type="none"/>
            <a:tailEnd len="sm" w="sm" type="none"/>
          </a:ln>
        </p:spPr>
      </p:cxnSp>
      <p:sp>
        <p:nvSpPr>
          <p:cNvPr id="25" name="Google Shape;25;p25"/>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None/>
              <a:defRPr b="0" i="0" sz="1800">
                <a:solidFill>
                  <a:schemeClr val="lt1"/>
                </a:solidFill>
                <a:latin typeface="Nunito Sans Light"/>
                <a:ea typeface="Nunito Sans Light"/>
                <a:cs typeface="Nunito Sans Light"/>
                <a:sym typeface="Nunito Sans Light"/>
              </a:defRPr>
            </a:lvl1pPr>
            <a:lvl2pPr indent="-228600" lvl="1" marL="914400" algn="l">
              <a:lnSpc>
                <a:spcPct val="90000"/>
              </a:lnSpc>
              <a:spcBef>
                <a:spcPts val="500"/>
              </a:spcBef>
              <a:spcAft>
                <a:spcPts val="0"/>
              </a:spcAft>
              <a:buClr>
                <a:schemeClr val="lt1"/>
              </a:buClr>
              <a:buSzPts val="2400"/>
              <a:buNone/>
              <a:defRPr>
                <a:solidFill>
                  <a:schemeClr val="lt1"/>
                </a:solidFill>
              </a:defRPr>
            </a:lvl2pPr>
            <a:lvl3pPr indent="-228600" lvl="2" marL="1371600" algn="l">
              <a:lnSpc>
                <a:spcPct val="90000"/>
              </a:lnSpc>
              <a:spcBef>
                <a:spcPts val="500"/>
              </a:spcBef>
              <a:spcAft>
                <a:spcPts val="0"/>
              </a:spcAft>
              <a:buClr>
                <a:schemeClr val="lt1"/>
              </a:buClr>
              <a:buSzPts val="20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8"/>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8"/>
          <p:cNvSpPr txBox="1"/>
          <p:nvPr>
            <p:ph idx="1" type="body"/>
          </p:nvPr>
        </p:nvSpPr>
        <p:spPr>
          <a:xfrm rot="5400000">
            <a:off x="4120270" y="-1631494"/>
            <a:ext cx="3939749" cy="1147531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8"/>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8"/>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39"/>
          <p:cNvSpPr txBox="1"/>
          <p:nvPr>
            <p:ph type="title"/>
          </p:nvPr>
        </p:nvSpPr>
        <p:spPr>
          <a:xfrm rot="5400000">
            <a:off x="7824998" y="2071562"/>
            <a:ext cx="5454032" cy="25570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9"/>
          <p:cNvSpPr txBox="1"/>
          <p:nvPr>
            <p:ph idx="1" type="body"/>
          </p:nvPr>
        </p:nvSpPr>
        <p:spPr>
          <a:xfrm rot="5400000">
            <a:off x="2089721" y="-1106633"/>
            <a:ext cx="5454032" cy="89134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9"/>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9"/>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ing">
  <p:cSld name="1_Section Heading">
    <p:spTree>
      <p:nvGrpSpPr>
        <p:cNvPr id="26"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28"/>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8"/>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26"/>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1"/>
          <p:cNvSpPr txBox="1"/>
          <p:nvPr>
            <p:ph type="title"/>
          </p:nvPr>
        </p:nvSpPr>
        <p:spPr>
          <a:xfrm>
            <a:off x="360000" y="633497"/>
            <a:ext cx="11478648"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1"/>
          <p:cNvSpPr txBox="1"/>
          <p:nvPr>
            <p:ph idx="1" type="body"/>
          </p:nvPr>
        </p:nvSpPr>
        <p:spPr>
          <a:xfrm>
            <a:off x="359999" y="4393975"/>
            <a:ext cx="11478647" cy="16713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A8B8B"/>
              </a:buClr>
              <a:buSzPts val="2400"/>
              <a:buNone/>
              <a:defRPr sz="2400">
                <a:solidFill>
                  <a:srgbClr val="8A8B8B"/>
                </a:solidFill>
              </a:defRPr>
            </a:lvl1pPr>
            <a:lvl2pPr indent="-228600" lvl="1" marL="914400" algn="l">
              <a:lnSpc>
                <a:spcPct val="90000"/>
              </a:lnSpc>
              <a:spcBef>
                <a:spcPts val="500"/>
              </a:spcBef>
              <a:spcAft>
                <a:spcPts val="0"/>
              </a:spcAft>
              <a:buClr>
                <a:srgbClr val="8A8B8B"/>
              </a:buClr>
              <a:buSzPts val="2000"/>
              <a:buNone/>
              <a:defRPr sz="2000">
                <a:solidFill>
                  <a:srgbClr val="8A8B8B"/>
                </a:solidFill>
              </a:defRPr>
            </a:lvl2pPr>
            <a:lvl3pPr indent="-228600" lvl="2" marL="1371600" algn="l">
              <a:lnSpc>
                <a:spcPct val="90000"/>
              </a:lnSpc>
              <a:spcBef>
                <a:spcPts val="500"/>
              </a:spcBef>
              <a:spcAft>
                <a:spcPts val="0"/>
              </a:spcAft>
              <a:buClr>
                <a:srgbClr val="8A8B8B"/>
              </a:buClr>
              <a:buSzPts val="1800"/>
              <a:buNone/>
              <a:defRPr sz="1800">
                <a:solidFill>
                  <a:srgbClr val="8A8B8B"/>
                </a:solidFill>
              </a:defRPr>
            </a:lvl3pPr>
            <a:lvl4pPr indent="-228600" lvl="3" marL="1828800" algn="l">
              <a:lnSpc>
                <a:spcPct val="90000"/>
              </a:lnSpc>
              <a:spcBef>
                <a:spcPts val="500"/>
              </a:spcBef>
              <a:spcAft>
                <a:spcPts val="0"/>
              </a:spcAft>
              <a:buClr>
                <a:srgbClr val="8A8B8B"/>
              </a:buClr>
              <a:buSzPts val="1600"/>
              <a:buNone/>
              <a:defRPr sz="1600">
                <a:solidFill>
                  <a:srgbClr val="8A8B8B"/>
                </a:solidFill>
              </a:defRPr>
            </a:lvl4pPr>
            <a:lvl5pPr indent="-228600" lvl="4" marL="2286000" algn="l">
              <a:lnSpc>
                <a:spcPct val="90000"/>
              </a:lnSpc>
              <a:spcBef>
                <a:spcPts val="500"/>
              </a:spcBef>
              <a:spcAft>
                <a:spcPts val="0"/>
              </a:spcAft>
              <a:buClr>
                <a:srgbClr val="8A8B8B"/>
              </a:buClr>
              <a:buSzPts val="1600"/>
              <a:buNone/>
              <a:defRPr sz="1600">
                <a:solidFill>
                  <a:srgbClr val="8A8B8B"/>
                </a:solidFill>
              </a:defRPr>
            </a:lvl5pPr>
            <a:lvl6pPr indent="-228600" lvl="5" marL="2743200" algn="l">
              <a:lnSpc>
                <a:spcPct val="90000"/>
              </a:lnSpc>
              <a:spcBef>
                <a:spcPts val="500"/>
              </a:spcBef>
              <a:spcAft>
                <a:spcPts val="0"/>
              </a:spcAft>
              <a:buClr>
                <a:srgbClr val="8A8B8B"/>
              </a:buClr>
              <a:buSzPts val="1600"/>
              <a:buNone/>
              <a:defRPr sz="1600">
                <a:solidFill>
                  <a:srgbClr val="8A8B8B"/>
                </a:solidFill>
              </a:defRPr>
            </a:lvl6pPr>
            <a:lvl7pPr indent="-228600" lvl="6" marL="3200400" algn="l">
              <a:lnSpc>
                <a:spcPct val="90000"/>
              </a:lnSpc>
              <a:spcBef>
                <a:spcPts val="500"/>
              </a:spcBef>
              <a:spcAft>
                <a:spcPts val="0"/>
              </a:spcAft>
              <a:buClr>
                <a:srgbClr val="8A8B8B"/>
              </a:buClr>
              <a:buSzPts val="1600"/>
              <a:buNone/>
              <a:defRPr sz="1600">
                <a:solidFill>
                  <a:srgbClr val="8A8B8B"/>
                </a:solidFill>
              </a:defRPr>
            </a:lvl7pPr>
            <a:lvl8pPr indent="-228600" lvl="7" marL="3657600" algn="l">
              <a:lnSpc>
                <a:spcPct val="90000"/>
              </a:lnSpc>
              <a:spcBef>
                <a:spcPts val="500"/>
              </a:spcBef>
              <a:spcAft>
                <a:spcPts val="0"/>
              </a:spcAft>
              <a:buClr>
                <a:srgbClr val="8A8B8B"/>
              </a:buClr>
              <a:buSzPts val="1600"/>
              <a:buNone/>
              <a:defRPr sz="1600">
                <a:solidFill>
                  <a:srgbClr val="8A8B8B"/>
                </a:solidFill>
              </a:defRPr>
            </a:lvl8pPr>
            <a:lvl9pPr indent="-228600" lvl="8" marL="4114800" algn="l">
              <a:lnSpc>
                <a:spcPct val="90000"/>
              </a:lnSpc>
              <a:spcBef>
                <a:spcPts val="500"/>
              </a:spcBef>
              <a:spcAft>
                <a:spcPts val="0"/>
              </a:spcAft>
              <a:buClr>
                <a:srgbClr val="8A8B8B"/>
              </a:buClr>
              <a:buSzPts val="1600"/>
              <a:buNone/>
              <a:defRPr sz="1600">
                <a:solidFill>
                  <a:srgbClr val="8A8B8B"/>
                </a:solidFill>
              </a:defRPr>
            </a:lvl9pPr>
          </a:lstStyle>
          <a:p/>
        </p:txBody>
      </p:sp>
      <p:sp>
        <p:nvSpPr>
          <p:cNvPr id="38" name="Google Shape;38;p31"/>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ing">
  <p:cSld name="Section Heading">
    <p:spTree>
      <p:nvGrpSpPr>
        <p:cNvPr id="40" name="Shape 40"/>
        <p:cNvGrpSpPr/>
        <p:nvPr/>
      </p:nvGrpSpPr>
      <p:grpSpPr>
        <a:xfrm>
          <a:off x="0" y="0"/>
          <a:ext cx="0" cy="0"/>
          <a:chOff x="0" y="0"/>
          <a:chExt cx="0" cy="0"/>
        </a:xfrm>
      </p:grpSpPr>
      <p:sp>
        <p:nvSpPr>
          <p:cNvPr id="41" name="Google Shape;41;p27"/>
          <p:cNvSpPr/>
          <p:nvPr/>
        </p:nvSpPr>
        <p:spPr>
          <a:xfrm>
            <a:off x="0" y="0"/>
            <a:ext cx="12192000" cy="69392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27"/>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7"/>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ing">
  <p:cSld name="2_Section Heading">
    <p:spTree>
      <p:nvGrpSpPr>
        <p:cNvPr id="44" name="Shape 44"/>
        <p:cNvGrpSpPr/>
        <p:nvPr/>
      </p:nvGrpSpPr>
      <p:grpSpPr>
        <a:xfrm>
          <a:off x="0" y="0"/>
          <a:ext cx="0" cy="0"/>
          <a:chOff x="0" y="0"/>
          <a:chExt cx="0" cy="0"/>
        </a:xfrm>
      </p:grpSpPr>
      <p:sp>
        <p:nvSpPr>
          <p:cNvPr id="45" name="Google Shape;45;p29"/>
          <p:cNvSpPr/>
          <p:nvPr/>
        </p:nvSpPr>
        <p:spPr>
          <a:xfrm>
            <a:off x="0" y="0"/>
            <a:ext cx="12192000" cy="693928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29"/>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4400"/>
              <a:buNone/>
              <a:defRPr b="1" i="0" sz="34400">
                <a:solidFill>
                  <a:schemeClr val="lt1"/>
                </a:solidFill>
                <a:latin typeface="Nunito Sans Black"/>
                <a:ea typeface="Nunito Sans Black"/>
                <a:cs typeface="Nunito Sans Black"/>
                <a:sym typeface="Nunito Sans Black"/>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9"/>
          <p:cNvSpPr txBox="1"/>
          <p:nvPr>
            <p:ph idx="2" type="body"/>
          </p:nvPr>
        </p:nvSpPr>
        <p:spPr>
          <a:xfrm>
            <a:off x="882982" y="4441099"/>
            <a:ext cx="8589962" cy="18281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600"/>
              <a:buNone/>
              <a:defRPr b="1" i="0" sz="6600">
                <a:solidFill>
                  <a:schemeClr val="lt1"/>
                </a:solidFill>
                <a:latin typeface="Nunito Sans"/>
                <a:ea typeface="Nunito Sans"/>
                <a:cs typeface="Nunito Sans"/>
                <a:sym typeface="Nuni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3"/>
          <p:cNvSpPr txBox="1"/>
          <p:nvPr>
            <p:ph type="title"/>
          </p:nvPr>
        </p:nvSpPr>
        <p:spPr>
          <a:xfrm>
            <a:off x="360000" y="624069"/>
            <a:ext cx="114720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 type="body"/>
          </p:nvPr>
        </p:nvSpPr>
        <p:spPr>
          <a:xfrm>
            <a:off x="360000" y="1940107"/>
            <a:ext cx="56375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3"/>
          <p:cNvSpPr txBox="1"/>
          <p:nvPr>
            <p:ph idx="2" type="body"/>
          </p:nvPr>
        </p:nvSpPr>
        <p:spPr>
          <a:xfrm>
            <a:off x="360000" y="2764019"/>
            <a:ext cx="5637575"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3"/>
          <p:cNvSpPr txBox="1"/>
          <p:nvPr>
            <p:ph idx="3" type="body"/>
          </p:nvPr>
        </p:nvSpPr>
        <p:spPr>
          <a:xfrm>
            <a:off x="6172200" y="1940107"/>
            <a:ext cx="5659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3"/>
          <p:cNvSpPr txBox="1"/>
          <p:nvPr>
            <p:ph idx="4" type="body"/>
          </p:nvPr>
        </p:nvSpPr>
        <p:spPr>
          <a:xfrm>
            <a:off x="6172200" y="2764019"/>
            <a:ext cx="5659800" cy="33211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3"/>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36"/>
          <p:cNvSpPr txBox="1"/>
          <p:nvPr>
            <p:ph type="title"/>
          </p:nvPr>
        </p:nvSpPr>
        <p:spPr>
          <a:xfrm>
            <a:off x="360000" y="627132"/>
            <a:ext cx="441202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6"/>
          <p:cNvSpPr txBox="1"/>
          <p:nvPr>
            <p:ph idx="1" type="body"/>
          </p:nvPr>
        </p:nvSpPr>
        <p:spPr>
          <a:xfrm>
            <a:off x="5183188" y="627133"/>
            <a:ext cx="6648812" cy="5449986"/>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36"/>
          <p:cNvSpPr txBox="1"/>
          <p:nvPr>
            <p:ph idx="2" type="body"/>
          </p:nvPr>
        </p:nvSpPr>
        <p:spPr>
          <a:xfrm>
            <a:off x="360000" y="2227332"/>
            <a:ext cx="4412025" cy="38497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36"/>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6"/>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37"/>
          <p:cNvSpPr txBox="1"/>
          <p:nvPr>
            <p:ph type="title"/>
          </p:nvPr>
        </p:nvSpPr>
        <p:spPr>
          <a:xfrm>
            <a:off x="360000" y="635224"/>
            <a:ext cx="5344885"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7"/>
          <p:cNvSpPr/>
          <p:nvPr>
            <p:ph idx="2" type="pic"/>
          </p:nvPr>
        </p:nvSpPr>
        <p:spPr>
          <a:xfrm>
            <a:off x="6096000" y="0"/>
            <a:ext cx="6096000" cy="6857999"/>
          </a:xfrm>
          <a:prstGeom prst="rect">
            <a:avLst/>
          </a:prstGeom>
          <a:noFill/>
          <a:ln>
            <a:noFill/>
          </a:ln>
        </p:spPr>
      </p:sp>
      <p:sp>
        <p:nvSpPr>
          <p:cNvPr id="65" name="Google Shape;65;p37"/>
          <p:cNvSpPr txBox="1"/>
          <p:nvPr>
            <p:ph idx="1" type="body"/>
          </p:nvPr>
        </p:nvSpPr>
        <p:spPr>
          <a:xfrm>
            <a:off x="360000" y="2235423"/>
            <a:ext cx="5344885" cy="384169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7"/>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24"/>
          <p:cNvSpPr txBox="1"/>
          <p:nvPr>
            <p:ph type="title"/>
          </p:nvPr>
        </p:nvSpPr>
        <p:spPr>
          <a:xfrm>
            <a:off x="359999" y="615429"/>
            <a:ext cx="1146785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400"/>
              <a:buFont typeface="Nunito Sans ExtraBold"/>
              <a:buNone/>
              <a:defRPr b="1" i="0" sz="4400" u="none" cap="none" strike="noStrike">
                <a:solidFill>
                  <a:schemeClr val="accent1"/>
                </a:solidFill>
                <a:latin typeface="Nunito Sans ExtraBold"/>
                <a:ea typeface="Nunito Sans ExtraBold"/>
                <a:cs typeface="Nunito Sans ExtraBold"/>
                <a:sym typeface="Nunito Sans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4"/>
          <p:cNvSpPr txBox="1"/>
          <p:nvPr>
            <p:ph idx="1" type="body"/>
          </p:nvPr>
        </p:nvSpPr>
        <p:spPr>
          <a:xfrm>
            <a:off x="352486" y="2136290"/>
            <a:ext cx="11475317" cy="393974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unito Sans"/>
                <a:ea typeface="Nunito Sans"/>
                <a:cs typeface="Nunito Sans"/>
                <a:sym typeface="Nuni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Nunito Sans"/>
                <a:ea typeface="Nunito Sans"/>
                <a:cs typeface="Nunito Sans"/>
                <a:sym typeface="Nuni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Nunito Sans"/>
                <a:ea typeface="Nunito Sans"/>
                <a:cs typeface="Nunito Sans"/>
                <a:sym typeface="Nuni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Nunito Sans"/>
                <a:ea typeface="Nunito Sans"/>
                <a:cs typeface="Nunito Sans"/>
                <a:sym typeface="Nuni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360000" y="6271340"/>
            <a:ext cx="3710343" cy="17359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1"/>
                </a:solidFill>
                <a:latin typeface="Nunito Sans Light"/>
                <a:ea typeface="Nunito Sans Light"/>
                <a:cs typeface="Nunito Sans Light"/>
                <a:sym typeface="Nunito Sans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dk1"/>
                </a:solidFill>
                <a:latin typeface="Nunito Sans Light"/>
                <a:ea typeface="Nunito Sans Light"/>
                <a:cs typeface="Nunito Sans Light"/>
                <a:sym typeface="Nunito Sans Light"/>
              </a:defRPr>
            </a:lvl9pPr>
          </a:lstStyle>
          <a:p>
            <a:pPr indent="0" lvl="0" marL="0" rtl="0" algn="l">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cap="flat" cmpd="sng" w="19050">
            <a:solidFill>
              <a:schemeClr val="dk1"/>
            </a:solidFill>
            <a:prstDash val="solid"/>
            <a:miter lim="800000"/>
            <a:headEnd len="sm" w="sm" type="none"/>
            <a:tailEnd len="sm" w="sm" type="none"/>
          </a:ln>
        </p:spPr>
      </p:cxnSp>
      <p:pic>
        <p:nvPicPr>
          <p:cNvPr id="16" name="Google Shape;16;p24"/>
          <p:cNvPicPr preferRelativeResize="0"/>
          <p:nvPr/>
        </p:nvPicPr>
        <p:blipFill rotWithShape="1">
          <a:blip r:embed="rId1">
            <a:alphaModFix/>
          </a:blip>
          <a:srcRect b="0" l="0" r="0" t="0"/>
          <a:stretch/>
        </p:blipFill>
        <p:spPr>
          <a:xfrm>
            <a:off x="360000" y="183852"/>
            <a:ext cx="1065600" cy="3599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acqf.academy.knowledgeinnovation.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A globe with a map on it&#10;&#10;Description automatically generated" id="83" name="Google Shape;83;p1"/>
          <p:cNvPicPr preferRelativeResize="0"/>
          <p:nvPr>
            <p:ph idx="2" type="pic"/>
          </p:nvPr>
        </p:nvPicPr>
        <p:blipFill rotWithShape="1">
          <a:blip r:embed="rId3">
            <a:alphaModFix/>
          </a:blip>
          <a:srcRect b="12500" l="0" r="0" t="12500"/>
          <a:stretch/>
        </p:blipFill>
        <p:spPr>
          <a:xfrm>
            <a:off x="0" y="0"/>
            <a:ext cx="6096000" cy="6858000"/>
          </a:xfrm>
          <a:prstGeom prst="rect">
            <a:avLst/>
          </a:prstGeom>
          <a:solidFill>
            <a:schemeClr val="dk1"/>
          </a:solidFill>
          <a:ln>
            <a:noFill/>
          </a:ln>
        </p:spPr>
      </p:pic>
      <p:sp>
        <p:nvSpPr>
          <p:cNvPr id="84" name="Google Shape;84;p1"/>
          <p:cNvSpPr txBox="1"/>
          <p:nvPr>
            <p:ph idx="11" type="ftr"/>
          </p:nvPr>
        </p:nvSpPr>
        <p:spPr>
          <a:xfrm>
            <a:off x="6826101" y="1503680"/>
            <a:ext cx="5150309" cy="241644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GB" sz="2800" u="sng">
                <a:solidFill>
                  <a:srgbClr val="C00000"/>
                </a:solidFill>
              </a:rPr>
              <a:t>ACQF Qualifications and Credentials Platform (QCP)</a:t>
            </a:r>
            <a:endParaRPr sz="2000"/>
          </a:p>
          <a:p>
            <a:pPr indent="0" lvl="0" marL="0" rtl="0" algn="l">
              <a:lnSpc>
                <a:spcPct val="100000"/>
              </a:lnSpc>
              <a:spcBef>
                <a:spcPts val="0"/>
              </a:spcBef>
              <a:spcAft>
                <a:spcPts val="0"/>
              </a:spcAft>
              <a:buSzPts val="1400"/>
              <a:buNone/>
            </a:pPr>
            <a:r>
              <a:rPr lang="en-GB" sz="2000"/>
              <a:t>Capacity building</a:t>
            </a:r>
            <a:endParaRPr sz="2000"/>
          </a:p>
        </p:txBody>
      </p:sp>
      <p:sp>
        <p:nvSpPr>
          <p:cNvPr id="85" name="Google Shape;85;p1"/>
          <p:cNvSpPr txBox="1"/>
          <p:nvPr>
            <p:ph idx="1" type="body"/>
          </p:nvPr>
        </p:nvSpPr>
        <p:spPr>
          <a:xfrm>
            <a:off x="6454775" y="4084373"/>
            <a:ext cx="5378450" cy="33072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00"/>
              <a:buNone/>
            </a:pPr>
            <a:r>
              <a:rPr lang="en-GB" sz="2800">
                <a:solidFill>
                  <a:schemeClr val="accent1"/>
                </a:solidFill>
                <a:latin typeface="Times New Roman"/>
                <a:ea typeface="Times New Roman"/>
                <a:cs typeface="Times New Roman"/>
                <a:sym typeface="Times New Roman"/>
              </a:rPr>
              <a:t>6th ACQF Continental Forum</a:t>
            </a:r>
            <a:endParaRPr sz="2800">
              <a:solidFill>
                <a:schemeClr val="accent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2000"/>
              <a:buNone/>
            </a:pPr>
            <a:r>
              <a:t/>
            </a:r>
            <a:endParaRPr sz="2800">
              <a:solidFill>
                <a:schemeClr val="accent1"/>
              </a:solidFill>
              <a:latin typeface="Times New Roman"/>
              <a:ea typeface="Times New Roman"/>
              <a:cs typeface="Times New Roman"/>
              <a:sym typeface="Times New Roman"/>
            </a:endParaRPr>
          </a:p>
          <a:p>
            <a:pPr indent="0" lvl="0" marL="0" rtl="0" algn="l">
              <a:lnSpc>
                <a:spcPct val="90000"/>
              </a:lnSpc>
              <a:spcBef>
                <a:spcPts val="0"/>
              </a:spcBef>
              <a:spcAft>
                <a:spcPts val="0"/>
              </a:spcAft>
              <a:buClr>
                <a:schemeClr val="lt1"/>
              </a:buClr>
              <a:buSzPts val="1600"/>
              <a:buNone/>
            </a:pPr>
            <a:r>
              <a:t/>
            </a:r>
            <a:endParaRPr sz="1600">
              <a:solidFill>
                <a:schemeClr val="accent1"/>
              </a:solidFill>
            </a:endParaRPr>
          </a:p>
        </p:txBody>
      </p:sp>
      <p:sp>
        <p:nvSpPr>
          <p:cNvPr id="86" name="Google Shape;86;p1"/>
          <p:cNvSpPr txBox="1"/>
          <p:nvPr>
            <p:ph idx="3" type="body"/>
          </p:nvPr>
        </p:nvSpPr>
        <p:spPr>
          <a:xfrm>
            <a:off x="6454775" y="4910077"/>
            <a:ext cx="5378450" cy="16684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GB"/>
              <a:t>1 October 2025</a:t>
            </a:r>
            <a:endParaRPr/>
          </a:p>
        </p:txBody>
      </p:sp>
      <p:pic>
        <p:nvPicPr>
          <p:cNvPr descr="A close-up of a logo&#10;&#10;Description automatically generated" id="87" name="Google Shape;87;p1"/>
          <p:cNvPicPr preferRelativeResize="0"/>
          <p:nvPr/>
        </p:nvPicPr>
        <p:blipFill rotWithShape="1">
          <a:blip r:embed="rId4">
            <a:alphaModFix/>
          </a:blip>
          <a:srcRect b="0" l="0" r="0" t="0"/>
          <a:stretch/>
        </p:blipFill>
        <p:spPr>
          <a:xfrm>
            <a:off x="755945" y="268951"/>
            <a:ext cx="4584109" cy="698001"/>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7325958" y="6035040"/>
            <a:ext cx="3507294" cy="4484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7e4e0e45e2_1_266"/>
          <p:cNvSpPr txBox="1"/>
          <p:nvPr>
            <p:ph type="title"/>
          </p:nvPr>
        </p:nvSpPr>
        <p:spPr>
          <a:xfrm>
            <a:off x="360000" y="615426"/>
            <a:ext cx="11467800" cy="91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Johannesburg Peer Learning Activity</a:t>
            </a:r>
            <a:endParaRPr/>
          </a:p>
        </p:txBody>
      </p:sp>
      <p:sp>
        <p:nvSpPr>
          <p:cNvPr id="196" name="Google Shape;196;g37e4e0e45e2_1_266"/>
          <p:cNvSpPr txBox="1"/>
          <p:nvPr>
            <p:ph idx="1" type="body"/>
          </p:nvPr>
        </p:nvSpPr>
        <p:spPr>
          <a:xfrm>
            <a:off x="352475" y="1531926"/>
            <a:ext cx="11475300" cy="1289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GB" sz="2600"/>
              <a:t>Objective</a:t>
            </a:r>
            <a:r>
              <a:rPr lang="en-GB" sz="2600"/>
              <a:t>: kickstart deepening our strategic understanding of the QCP and fostering a peer-to-peer dialogue on the practical realities of its implementation in our national contexts</a:t>
            </a:r>
            <a:endParaRPr sz="2600"/>
          </a:p>
        </p:txBody>
      </p:sp>
      <p:sp>
        <p:nvSpPr>
          <p:cNvPr id="197" name="Google Shape;197;g37e4e0e45e2_1_266"/>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98" name="Google Shape;198;g37e4e0e45e2_1_266"/>
          <p:cNvSpPr txBox="1"/>
          <p:nvPr/>
        </p:nvSpPr>
        <p:spPr>
          <a:xfrm>
            <a:off x="352475" y="2821025"/>
            <a:ext cx="5527800" cy="35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sng" cap="none" strike="noStrike">
                <a:solidFill>
                  <a:schemeClr val="dk1"/>
                </a:solidFill>
                <a:latin typeface="Nunito Sans"/>
                <a:ea typeface="Nunito Sans"/>
                <a:cs typeface="Nunito Sans"/>
                <a:sym typeface="Nunito Sans"/>
              </a:rPr>
              <a:t>Workshop 1</a:t>
            </a:r>
            <a:endParaRPr b="0" i="0" sz="2600" u="sng" cap="none" strike="noStrike">
              <a:solidFill>
                <a:schemeClr val="dk1"/>
              </a:solidFill>
              <a:latin typeface="Nunito Sans"/>
              <a:ea typeface="Nunito Sans"/>
              <a:cs typeface="Nunito Sans"/>
              <a:sym typeface="Nunito Sans"/>
            </a:endParaRPr>
          </a:p>
          <a:p>
            <a:pPr indent="-355600" lvl="0" marL="457200" marR="0" rtl="0" algn="l">
              <a:lnSpc>
                <a:spcPct val="100000"/>
              </a:lnSpc>
              <a:spcBef>
                <a:spcPts val="0"/>
              </a:spcBef>
              <a:spcAft>
                <a:spcPts val="0"/>
              </a:spcAft>
              <a:buClr>
                <a:schemeClr val="dk1"/>
              </a:buClr>
              <a:buSzPts val="2000"/>
              <a:buFont typeface="Nunito Sans"/>
              <a:buChar char="●"/>
            </a:pPr>
            <a:r>
              <a:rPr b="0" i="0" lang="en-GB" sz="2000" u="none" cap="none" strike="noStrike">
                <a:solidFill>
                  <a:schemeClr val="dk1"/>
                </a:solidFill>
                <a:latin typeface="Nunito Sans"/>
                <a:ea typeface="Nunito Sans"/>
                <a:cs typeface="Nunito Sans"/>
                <a:sym typeface="Nunito Sans"/>
              </a:rPr>
              <a:t>Activity: Stakeholder Mapping &amp; System Readiness Canvas.</a:t>
            </a:r>
            <a:endParaRPr b="0" i="0" sz="2000" u="none" cap="none" strike="noStrike">
              <a:solidFill>
                <a:schemeClr val="dk1"/>
              </a:solidFill>
              <a:latin typeface="Nunito Sans"/>
              <a:ea typeface="Nunito Sans"/>
              <a:cs typeface="Nunito Sans"/>
              <a:sym typeface="Nunito Sans"/>
            </a:endParaRPr>
          </a:p>
          <a:p>
            <a:pPr indent="-355600" lvl="0" marL="457200" marR="0" rtl="0" algn="l">
              <a:lnSpc>
                <a:spcPct val="100000"/>
              </a:lnSpc>
              <a:spcBef>
                <a:spcPts val="0"/>
              </a:spcBef>
              <a:spcAft>
                <a:spcPts val="0"/>
              </a:spcAft>
              <a:buClr>
                <a:schemeClr val="dk1"/>
              </a:buClr>
              <a:buSzPts val="2000"/>
              <a:buFont typeface="Nunito Sans"/>
              <a:buChar char="●"/>
            </a:pPr>
            <a:r>
              <a:rPr b="0" i="0" lang="en-GB" sz="2000" u="none" cap="none" strike="noStrike">
                <a:solidFill>
                  <a:schemeClr val="dk1"/>
                </a:solidFill>
                <a:latin typeface="Nunito Sans"/>
                <a:ea typeface="Nunito Sans"/>
                <a:cs typeface="Nunito Sans"/>
                <a:sym typeface="Nunito Sans"/>
              </a:rPr>
              <a:t>Our Goal: To collaboratively identify the key national stakeholders involved in implementing the QCP, their roles, their level of influence, and our overall institutional readiness.</a:t>
            </a:r>
            <a:endParaRPr b="0" i="0" sz="20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Nunito Sans"/>
              <a:ea typeface="Nunito Sans"/>
              <a:cs typeface="Nunito Sans"/>
              <a:sym typeface="Nunito Sans"/>
            </a:endParaRPr>
          </a:p>
        </p:txBody>
      </p:sp>
      <p:sp>
        <p:nvSpPr>
          <p:cNvPr id="199" name="Google Shape;199;g37e4e0e45e2_1_266"/>
          <p:cNvSpPr txBox="1"/>
          <p:nvPr/>
        </p:nvSpPr>
        <p:spPr>
          <a:xfrm>
            <a:off x="6484175" y="2821025"/>
            <a:ext cx="5343600" cy="35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sng" cap="none" strike="noStrike">
                <a:solidFill>
                  <a:schemeClr val="dk1"/>
                </a:solidFill>
                <a:latin typeface="Nunito Sans"/>
                <a:ea typeface="Nunito Sans"/>
                <a:cs typeface="Nunito Sans"/>
                <a:sym typeface="Nunito Sans"/>
              </a:rPr>
              <a:t>Workshop 2</a:t>
            </a:r>
            <a:endParaRPr b="0" i="0" sz="2600" u="sng" cap="none" strike="noStrike">
              <a:solidFill>
                <a:schemeClr val="dk1"/>
              </a:solidFill>
              <a:latin typeface="Nunito Sans"/>
              <a:ea typeface="Nunito Sans"/>
              <a:cs typeface="Nunito Sans"/>
              <a:sym typeface="Nunito Sans"/>
            </a:endParaRPr>
          </a:p>
          <a:p>
            <a:pPr indent="-355600" lvl="0" marL="457200" marR="0" rtl="0" algn="l">
              <a:lnSpc>
                <a:spcPct val="100000"/>
              </a:lnSpc>
              <a:spcBef>
                <a:spcPts val="0"/>
              </a:spcBef>
              <a:spcAft>
                <a:spcPts val="0"/>
              </a:spcAft>
              <a:buClr>
                <a:schemeClr val="dk1"/>
              </a:buClr>
              <a:buSzPts val="2000"/>
              <a:buFont typeface="Nunito Sans"/>
              <a:buChar char="●"/>
            </a:pPr>
            <a:r>
              <a:rPr b="0" i="0" lang="en-GB" sz="2000" u="none" cap="none" strike="noStrike">
                <a:solidFill>
                  <a:schemeClr val="dk1"/>
                </a:solidFill>
                <a:latin typeface="Nunito Sans"/>
                <a:ea typeface="Nunito Sans"/>
                <a:cs typeface="Nunito Sans"/>
                <a:sym typeface="Nunito Sans"/>
              </a:rPr>
              <a:t>Activity: Challenge Labs: Addressing Key Barriers to QCP Integration.</a:t>
            </a:r>
            <a:endParaRPr b="0" i="0" sz="2000" u="none" cap="none" strike="noStrike">
              <a:solidFill>
                <a:schemeClr val="dk1"/>
              </a:solidFill>
              <a:latin typeface="Nunito Sans"/>
              <a:ea typeface="Nunito Sans"/>
              <a:cs typeface="Nunito Sans"/>
              <a:sym typeface="Nunito Sans"/>
            </a:endParaRPr>
          </a:p>
          <a:p>
            <a:pPr indent="-355600" lvl="0" marL="457200" marR="0" rtl="0" algn="l">
              <a:lnSpc>
                <a:spcPct val="100000"/>
              </a:lnSpc>
              <a:spcBef>
                <a:spcPts val="0"/>
              </a:spcBef>
              <a:spcAft>
                <a:spcPts val="0"/>
              </a:spcAft>
              <a:buClr>
                <a:schemeClr val="dk1"/>
              </a:buClr>
              <a:buSzPts val="2000"/>
              <a:buFont typeface="Nunito Sans"/>
              <a:buChar char="●"/>
            </a:pPr>
            <a:r>
              <a:rPr b="0" i="0" lang="en-GB" sz="2000" u="none" cap="none" strike="noStrike">
                <a:solidFill>
                  <a:schemeClr val="dk1"/>
                </a:solidFill>
                <a:latin typeface="Nunito Sans"/>
                <a:ea typeface="Nunito Sans"/>
                <a:cs typeface="Nunito Sans"/>
                <a:sym typeface="Nunito Sans"/>
              </a:rPr>
              <a:t>Our Goal: To identify the most significant risks and obstacles we might face in adopting the QCP and to collaboratively brainstorm practical solutions to overcome them.</a:t>
            </a:r>
            <a:endParaRPr b="0" i="0" sz="2000" u="none" cap="none" strike="noStrike">
              <a:solidFill>
                <a:schemeClr val="dk1"/>
              </a:solidFill>
              <a:latin typeface="Nunito Sans"/>
              <a:ea typeface="Nunito Sans"/>
              <a:cs typeface="Nunito Sans"/>
              <a:sym typeface="Nuni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
          <p:cNvSpPr txBox="1"/>
          <p:nvPr>
            <p:ph idx="1" type="body"/>
          </p:nvPr>
        </p:nvSpPr>
        <p:spPr>
          <a:xfrm>
            <a:off x="-721678" y="226203"/>
            <a:ext cx="7346100" cy="35448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lt1"/>
              </a:buClr>
              <a:buSzPts val="34400"/>
              <a:buNone/>
            </a:pPr>
            <a:r>
              <a:rPr lang="en-GB"/>
              <a:t>04</a:t>
            </a:r>
            <a:endParaRPr/>
          </a:p>
        </p:txBody>
      </p:sp>
      <p:sp>
        <p:nvSpPr>
          <p:cNvPr id="205" name="Google Shape;205;p4"/>
          <p:cNvSpPr txBox="1"/>
          <p:nvPr>
            <p:ph idx="2" type="body"/>
          </p:nvPr>
        </p:nvSpPr>
        <p:spPr>
          <a:xfrm>
            <a:off x="882982" y="4441099"/>
            <a:ext cx="9627900" cy="1828200"/>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lt1"/>
              </a:buClr>
              <a:buSzPts val="6600"/>
              <a:buNone/>
            </a:pPr>
            <a:r>
              <a:rPr lang="en-GB"/>
              <a:t>QCP Roadmap development</a:t>
            </a:r>
            <a:endParaRPr/>
          </a:p>
        </p:txBody>
      </p:sp>
      <p:sp>
        <p:nvSpPr>
          <p:cNvPr id="206" name="Google Shape;206;p4"/>
          <p:cNvSpPr txBox="1"/>
          <p:nvPr>
            <p:ph idx="4294967295" type="sldNum"/>
          </p:nvPr>
        </p:nvSpPr>
        <p:spPr>
          <a:xfrm>
            <a:off x="0" y="6538913"/>
            <a:ext cx="3710100" cy="173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7e4e0e45e2_1_387"/>
          <p:cNvSpPr txBox="1"/>
          <p:nvPr>
            <p:ph type="title"/>
          </p:nvPr>
        </p:nvSpPr>
        <p:spPr>
          <a:xfrm>
            <a:off x="360000" y="615427"/>
            <a:ext cx="11467800" cy="688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GB">
                <a:extLst>
                  <a:ext uri="http://customooxmlschemas.google.com/">
                    <go:slidesCustomData xmlns:go="http://customooxmlschemas.google.com/" textRoundtripDataId="0"/>
                  </a:ext>
                </a:extLst>
              </a:rPr>
              <a:t>Roadmap development activity</a:t>
            </a:r>
            <a:r>
              <a:rPr lang="en-GB"/>
              <a:t> - 1</a:t>
            </a:r>
            <a:endParaRPr/>
          </a:p>
        </p:txBody>
      </p:sp>
      <p:sp>
        <p:nvSpPr>
          <p:cNvPr id="213" name="Google Shape;213;g37e4e0e45e2_1_387"/>
          <p:cNvSpPr txBox="1"/>
          <p:nvPr>
            <p:ph idx="1" type="body"/>
          </p:nvPr>
        </p:nvSpPr>
        <p:spPr>
          <a:xfrm>
            <a:off x="358350" y="1303625"/>
            <a:ext cx="11475300" cy="5045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75"/>
              <a:buNone/>
            </a:pPr>
            <a:r>
              <a:rPr b="1" lang="en-GB" sz="1800"/>
              <a:t>Assess Your Starting Point: </a:t>
            </a:r>
            <a:r>
              <a:rPr lang="en-GB" sz="1800"/>
              <a:t>Reflect on the progress you have made so far with QCP (e.g. have you already nominated a team responsible for QCP, did you test the platform, did you upload qualifications etc.).</a:t>
            </a:r>
            <a:endParaRPr sz="1800"/>
          </a:p>
          <a:p>
            <a:pPr indent="0" lvl="0" marL="0" rtl="0" algn="l">
              <a:lnSpc>
                <a:spcPct val="115000"/>
              </a:lnSpc>
              <a:spcBef>
                <a:spcPts val="1000"/>
              </a:spcBef>
              <a:spcAft>
                <a:spcPts val="0"/>
              </a:spcAft>
              <a:buSzPts val="275"/>
              <a:buNone/>
            </a:pPr>
            <a:r>
              <a:t/>
            </a:r>
            <a:endParaRPr sz="1800"/>
          </a:p>
          <a:p>
            <a:pPr indent="0" lvl="0" marL="0" rtl="0" algn="l">
              <a:lnSpc>
                <a:spcPct val="115000"/>
              </a:lnSpc>
              <a:spcBef>
                <a:spcPts val="1000"/>
              </a:spcBef>
              <a:spcAft>
                <a:spcPts val="0"/>
              </a:spcAft>
              <a:buSzPts val="275"/>
              <a:buNone/>
            </a:pPr>
            <a:r>
              <a:rPr b="1" lang="en-GB" sz="1800">
                <a:extLst>
                  <a:ext uri="http://customooxmlschemas.google.com/">
                    <go:slidesCustomData xmlns:go="http://customooxmlschemas.google.com/" textRoundtripDataId="1"/>
                  </a:ext>
                </a:extLst>
              </a:rPr>
              <a:t>Three Phases to Complete:</a:t>
            </a:r>
            <a:endParaRPr b="1" sz="1800"/>
          </a:p>
          <a:p>
            <a:pPr indent="-342900" lvl="0" marL="457200" rtl="0" algn="l">
              <a:lnSpc>
                <a:spcPct val="115000"/>
              </a:lnSpc>
              <a:spcBef>
                <a:spcPts val="1000"/>
              </a:spcBef>
              <a:spcAft>
                <a:spcPts val="0"/>
              </a:spcAft>
              <a:buSzPts val="1800"/>
              <a:buChar char="•"/>
            </a:pPr>
            <a:r>
              <a:rPr lang="en-GB" sz="1800"/>
              <a:t>Long-term (July 2026 – Dec 2026 and onwards): Define your long-term aims and strategies for QCP. Think about scaling, sustainability and full system integration.</a:t>
            </a:r>
            <a:endParaRPr sz="1800"/>
          </a:p>
          <a:p>
            <a:pPr indent="-342900" lvl="0" marL="457200" rtl="0" algn="l">
              <a:lnSpc>
                <a:spcPct val="115000"/>
              </a:lnSpc>
              <a:spcBef>
                <a:spcPts val="0"/>
              </a:spcBef>
              <a:spcAft>
                <a:spcPts val="0"/>
              </a:spcAft>
              <a:buSzPts val="1800"/>
              <a:buChar char="•"/>
            </a:pPr>
            <a:r>
              <a:rPr lang="en-GB" sz="1800"/>
              <a:t>Medium-term (January – June 2026): Key milestones towards data mapping, QCP training, and first data uploads.</a:t>
            </a:r>
            <a:endParaRPr sz="1800"/>
          </a:p>
          <a:p>
            <a:pPr indent="-342900" lvl="0" marL="457200" rtl="0" algn="l">
              <a:lnSpc>
                <a:spcPct val="115000"/>
              </a:lnSpc>
              <a:spcBef>
                <a:spcPts val="0"/>
              </a:spcBef>
              <a:spcAft>
                <a:spcPts val="0"/>
              </a:spcAft>
              <a:buSzPts val="1800"/>
              <a:buChar char="•"/>
            </a:pPr>
            <a:r>
              <a:rPr lang="en-GB" sz="1800"/>
              <a:t>Short-term (Until Dec 2025): Immediate actions to move forward.</a:t>
            </a:r>
            <a:endParaRPr sz="1800"/>
          </a:p>
          <a:p>
            <a:pPr indent="0" lvl="0" marL="0" rtl="0" algn="l">
              <a:lnSpc>
                <a:spcPct val="115000"/>
              </a:lnSpc>
              <a:spcBef>
                <a:spcPts val="1000"/>
              </a:spcBef>
              <a:spcAft>
                <a:spcPts val="0"/>
              </a:spcAft>
              <a:buSzPts val="1800"/>
              <a:buNone/>
            </a:pPr>
            <a:r>
              <a:rPr b="1" lang="en-GB" sz="1800"/>
              <a:t>Note</a:t>
            </a:r>
            <a:r>
              <a:rPr lang="en-GB" sz="1800"/>
              <a:t>: As we work ourselves through each phase, please make sure to</a:t>
            </a:r>
            <a:r>
              <a:rPr b="1" lang="en-GB" sz="1800"/>
              <a:t> connect all of the phases together</a:t>
            </a:r>
            <a:r>
              <a:rPr lang="en-GB" sz="1800"/>
              <a:t>. </a:t>
            </a:r>
            <a:r>
              <a:rPr b="1" lang="en-GB" sz="1800"/>
              <a:t>Think about how the long-term strategy established will translate to mid- and short-term actions.</a:t>
            </a:r>
            <a:endParaRPr b="1" sz="1800"/>
          </a:p>
        </p:txBody>
      </p:sp>
      <p:sp>
        <p:nvSpPr>
          <p:cNvPr id="214" name="Google Shape;214;g37e4e0e45e2_1_38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6644f842ca_1_61"/>
          <p:cNvSpPr txBox="1"/>
          <p:nvPr>
            <p:ph type="title"/>
          </p:nvPr>
        </p:nvSpPr>
        <p:spPr>
          <a:xfrm>
            <a:off x="359999" y="615429"/>
            <a:ext cx="114678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0000"/>
              </a:buClr>
              <a:buSzPts val="2000"/>
              <a:buFont typeface="Arial"/>
              <a:buNone/>
            </a:pPr>
            <a:r>
              <a:rPr lang="en-GB">
                <a:extLst>
                  <a:ext uri="http://customooxmlschemas.google.com/">
                    <go:slidesCustomData xmlns:go="http://customooxmlschemas.google.com/" textRoundtripDataId="2"/>
                  </a:ext>
                </a:extLst>
              </a:rPr>
              <a:t>Roadmap development activity</a:t>
            </a:r>
            <a:r>
              <a:rPr lang="en-GB"/>
              <a:t> - 2</a:t>
            </a:r>
            <a:endParaRPr/>
          </a:p>
        </p:txBody>
      </p:sp>
      <p:sp>
        <p:nvSpPr>
          <p:cNvPr id="221" name="Google Shape;221;g36644f842ca_1_61"/>
          <p:cNvSpPr txBox="1"/>
          <p:nvPr>
            <p:ph idx="1" type="body"/>
          </p:nvPr>
        </p:nvSpPr>
        <p:spPr>
          <a:xfrm>
            <a:off x="352486" y="2136290"/>
            <a:ext cx="11475300" cy="39396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1000"/>
              </a:spcBef>
              <a:spcAft>
                <a:spcPts val="0"/>
              </a:spcAft>
              <a:buClr>
                <a:srgbClr val="000000"/>
              </a:buClr>
              <a:buSzPts val="275"/>
              <a:buFont typeface="Arial"/>
              <a:buNone/>
            </a:pPr>
            <a:r>
              <a:rPr b="1" lang="en-GB" sz="2000">
                <a:extLst>
                  <a:ext uri="http://customooxmlschemas.google.com/">
                    <go:slidesCustomData xmlns:go="http://customooxmlschemas.google.com/" textRoundtripDataId="3"/>
                  </a:ext>
                </a:extLst>
              </a:rPr>
              <a:t>Work </a:t>
            </a:r>
            <a:r>
              <a:rPr b="1" lang="en-GB" sz="2000"/>
              <a:t>iteratively:</a:t>
            </a:r>
            <a:endParaRPr sz="2000"/>
          </a:p>
          <a:p>
            <a:pPr indent="-355600" lvl="0" marL="457200" rtl="0" algn="l">
              <a:lnSpc>
                <a:spcPct val="115000"/>
              </a:lnSpc>
              <a:spcBef>
                <a:spcPts val="1000"/>
              </a:spcBef>
              <a:spcAft>
                <a:spcPts val="0"/>
              </a:spcAft>
              <a:buSzPts val="2000"/>
              <a:buFont typeface="Nunito Sans"/>
              <a:buChar char="•"/>
            </a:pPr>
            <a:r>
              <a:rPr lang="en-GB" sz="2000"/>
              <a:t>Focus on one phase at a time during the workshop.</a:t>
            </a:r>
            <a:endParaRPr sz="2000"/>
          </a:p>
          <a:p>
            <a:pPr indent="-355600" lvl="0" marL="457200" rtl="0" algn="l">
              <a:lnSpc>
                <a:spcPct val="115000"/>
              </a:lnSpc>
              <a:spcBef>
                <a:spcPts val="0"/>
              </a:spcBef>
              <a:spcAft>
                <a:spcPts val="0"/>
              </a:spcAft>
              <a:buSzPts val="2000"/>
              <a:buFont typeface="Nunito Sans"/>
              <a:buChar char="•"/>
            </a:pPr>
            <a:r>
              <a:rPr lang="en-GB" sz="2000">
                <a:extLst>
                  <a:ext uri="http://customooxmlschemas.google.com/">
                    <go:slidesCustomData xmlns:go="http://customooxmlschemas.google.com/" textRoundtripDataId="4"/>
                  </a:ext>
                </a:extLst>
              </a:rPr>
              <a:t>Ensure your objectives are SMART (Specific, Measurable, Assignable, Realistic, Time-bound).</a:t>
            </a:r>
            <a:endParaRPr sz="2000"/>
          </a:p>
          <a:p>
            <a:pPr indent="-355600" lvl="0" marL="457200" rtl="0" algn="l">
              <a:lnSpc>
                <a:spcPct val="115000"/>
              </a:lnSpc>
              <a:spcBef>
                <a:spcPts val="0"/>
              </a:spcBef>
              <a:spcAft>
                <a:spcPts val="0"/>
              </a:spcAft>
              <a:buSzPts val="2000"/>
              <a:buChar char="•"/>
            </a:pPr>
            <a:r>
              <a:rPr lang="en-GB" sz="2000"/>
              <a:t>The facilitator will keep time and inform you when we are moving on to the next phase</a:t>
            </a:r>
            <a:endParaRPr sz="2000"/>
          </a:p>
          <a:p>
            <a:pPr indent="0" lvl="0" marL="0" rtl="0" algn="l">
              <a:lnSpc>
                <a:spcPct val="115000"/>
              </a:lnSpc>
              <a:spcBef>
                <a:spcPts val="1000"/>
              </a:spcBef>
              <a:spcAft>
                <a:spcPts val="0"/>
              </a:spcAft>
              <a:buClr>
                <a:srgbClr val="000000"/>
              </a:buClr>
              <a:buSzPts val="275"/>
              <a:buFont typeface="Arial"/>
              <a:buNone/>
            </a:pPr>
            <a:r>
              <a:rPr b="1" lang="en-GB" sz="2000"/>
              <a:t>Structure of the roadmap</a:t>
            </a:r>
            <a:endParaRPr sz="2000"/>
          </a:p>
          <a:p>
            <a:pPr indent="-355600" lvl="0" marL="457200" rtl="0" algn="l">
              <a:lnSpc>
                <a:spcPct val="115000"/>
              </a:lnSpc>
              <a:spcBef>
                <a:spcPts val="1000"/>
              </a:spcBef>
              <a:spcAft>
                <a:spcPts val="0"/>
              </a:spcAft>
              <a:buSzPts val="2000"/>
              <a:buAutoNum type="arabicParenR"/>
            </a:pPr>
            <a:r>
              <a:rPr lang="en-GB" sz="2000"/>
              <a:t>Each phase has a field for your main objective to be achieved until the end of the period. Start here each time.</a:t>
            </a:r>
            <a:endParaRPr sz="2000"/>
          </a:p>
          <a:p>
            <a:pPr indent="-355600" lvl="0" marL="457200" rtl="0" algn="l">
              <a:lnSpc>
                <a:spcPct val="115000"/>
              </a:lnSpc>
              <a:spcBef>
                <a:spcPts val="0"/>
              </a:spcBef>
              <a:spcAft>
                <a:spcPts val="0"/>
              </a:spcAft>
              <a:buSzPts val="2000"/>
              <a:buAutoNum type="arabicParenR"/>
            </a:pPr>
            <a:r>
              <a:rPr lang="en-GB" sz="2000"/>
              <a:t>Each phase has </a:t>
            </a:r>
            <a:r>
              <a:rPr lang="en-GB" sz="2000"/>
              <a:t>key workstreams or categories of activity, such as stakeholder engagement, technical capacity building, data mapping, quality assurance, etc. </a:t>
            </a:r>
            <a:endParaRPr sz="2000"/>
          </a:p>
          <a:p>
            <a:pPr indent="-355600" lvl="0" marL="457200" rtl="0" algn="l">
              <a:lnSpc>
                <a:spcPct val="115000"/>
              </a:lnSpc>
              <a:spcBef>
                <a:spcPts val="0"/>
              </a:spcBef>
              <a:spcAft>
                <a:spcPts val="0"/>
              </a:spcAft>
              <a:buSzPts val="2000"/>
              <a:buAutoNum type="arabicParenR"/>
            </a:pPr>
            <a:r>
              <a:rPr lang="en-GB" sz="2000"/>
              <a:t>After you have defined your main categories of activity</a:t>
            </a:r>
            <a:r>
              <a:rPr lang="en-GB" sz="2000"/>
              <a:t>, brainstorm specific actions under each area using the guidance provided.</a:t>
            </a:r>
            <a:endParaRPr sz="3200"/>
          </a:p>
        </p:txBody>
      </p:sp>
      <p:sp>
        <p:nvSpPr>
          <p:cNvPr id="222" name="Google Shape;222;g36644f842ca_1_61"/>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6644f842ca_1_54"/>
          <p:cNvSpPr txBox="1"/>
          <p:nvPr>
            <p:ph type="title"/>
          </p:nvPr>
        </p:nvSpPr>
        <p:spPr>
          <a:xfrm>
            <a:off x="362100" y="408351"/>
            <a:ext cx="11467800" cy="885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en-GB" sz="3559">
                <a:extLst>
                  <a:ext uri="http://customooxmlschemas.google.com/">
                    <go:slidesCustomData xmlns:go="http://customooxmlschemas.google.com/" textRoundtripDataId="5"/>
                  </a:ext>
                </a:extLst>
              </a:rPr>
              <a:t>Long-term phase - </a:t>
            </a:r>
            <a:r>
              <a:rPr lang="en-GB" sz="3559">
                <a:extLst>
                  <a:ext uri="http://customooxmlschemas.google.com/">
                    <go:slidesCustomData xmlns:go="http://customooxmlschemas.google.com/" textRoundtripDataId="6"/>
                  </a:ext>
                </a:extLst>
              </a:rPr>
              <a:t>example</a:t>
            </a:r>
            <a:r>
              <a:rPr lang="en-GB" sz="3559"/>
              <a:t> objectives and actions</a:t>
            </a:r>
            <a:endParaRPr sz="3559"/>
          </a:p>
        </p:txBody>
      </p:sp>
      <p:sp>
        <p:nvSpPr>
          <p:cNvPr id="229" name="Google Shape;229;g36644f842ca_1_54"/>
          <p:cNvSpPr txBox="1"/>
          <p:nvPr>
            <p:ph idx="1" type="body"/>
          </p:nvPr>
        </p:nvSpPr>
        <p:spPr>
          <a:xfrm>
            <a:off x="352475" y="1293650"/>
            <a:ext cx="11475300" cy="51651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1000"/>
              </a:spcBef>
              <a:spcAft>
                <a:spcPts val="0"/>
              </a:spcAft>
              <a:buSzPct val="116883"/>
              <a:buNone/>
            </a:pPr>
            <a:r>
              <a:rPr b="1" lang="en-GB"/>
              <a:t>Potential long-term objectives:</a:t>
            </a:r>
            <a:endParaRPr b="1"/>
          </a:p>
          <a:p>
            <a:pPr indent="0" lvl="0" marL="0" rtl="0" algn="l">
              <a:lnSpc>
                <a:spcPct val="90000"/>
              </a:lnSpc>
              <a:spcBef>
                <a:spcPts val="1000"/>
              </a:spcBef>
              <a:spcAft>
                <a:spcPts val="0"/>
              </a:spcAft>
              <a:buSzPct val="116883"/>
              <a:buNone/>
            </a:pPr>
            <a:r>
              <a:rPr lang="en-GB"/>
              <a:t>• Establish QCP as the official national qualifications gateway for qualifications data</a:t>
            </a:r>
            <a:endParaRPr/>
          </a:p>
          <a:p>
            <a:pPr indent="0" lvl="0" marL="0" rtl="0" algn="l">
              <a:lnSpc>
                <a:spcPct val="90000"/>
              </a:lnSpc>
              <a:spcBef>
                <a:spcPts val="1000"/>
              </a:spcBef>
              <a:spcAft>
                <a:spcPts val="0"/>
              </a:spcAft>
              <a:buSzPct val="116883"/>
              <a:buNone/>
            </a:pPr>
            <a:r>
              <a:rPr lang="en-GB"/>
              <a:t>• Achieve technical integration between QCP and the national database  (e.g. automated communication via an API)</a:t>
            </a:r>
            <a:endParaRPr/>
          </a:p>
          <a:p>
            <a:pPr indent="0" lvl="0" marL="0" rtl="0" algn="l">
              <a:lnSpc>
                <a:spcPct val="90000"/>
              </a:lnSpc>
              <a:spcBef>
                <a:spcPts val="1000"/>
              </a:spcBef>
              <a:spcAft>
                <a:spcPts val="0"/>
              </a:spcAft>
              <a:buSzPct val="116883"/>
              <a:buNone/>
            </a:pPr>
            <a:r>
              <a:rPr lang="en-GB"/>
              <a:t>• Formally integrate the use of QCP into national recognition procedures</a:t>
            </a:r>
            <a:endParaRPr/>
          </a:p>
          <a:p>
            <a:pPr indent="0" lvl="0" marL="0" rtl="0" algn="l">
              <a:lnSpc>
                <a:spcPct val="90000"/>
              </a:lnSpc>
              <a:spcBef>
                <a:spcPts val="1000"/>
              </a:spcBef>
              <a:spcAft>
                <a:spcPts val="0"/>
              </a:spcAft>
              <a:buSzPct val="116883"/>
              <a:buNone/>
            </a:pPr>
            <a:r>
              <a:rPr b="1" lang="en-GB"/>
              <a:t>Activity category: Po</a:t>
            </a:r>
            <a:r>
              <a:rPr b="1" lang="en-GB"/>
              <a:t>licy integration and governance</a:t>
            </a:r>
            <a:endParaRPr b="1"/>
          </a:p>
          <a:p>
            <a:pPr indent="0" lvl="0" marL="0" rtl="0" algn="l">
              <a:lnSpc>
                <a:spcPct val="90000"/>
              </a:lnSpc>
              <a:spcBef>
                <a:spcPts val="1000"/>
              </a:spcBef>
              <a:spcAft>
                <a:spcPts val="0"/>
              </a:spcAft>
              <a:buSzPct val="116883"/>
              <a:buNone/>
            </a:pPr>
            <a:r>
              <a:rPr lang="en-GB"/>
              <a:t>• Incorporate QCP-related KPIs into annual corporate planning (e.g. % of qualification captured on QCP)</a:t>
            </a:r>
            <a:endParaRPr/>
          </a:p>
          <a:p>
            <a:pPr indent="0" lvl="0" marL="0" rtl="0" algn="l">
              <a:lnSpc>
                <a:spcPct val="90000"/>
              </a:lnSpc>
              <a:spcBef>
                <a:spcPts val="1000"/>
              </a:spcBef>
              <a:spcAft>
                <a:spcPts val="0"/>
              </a:spcAft>
              <a:buSzPct val="116883"/>
              <a:buNone/>
            </a:pPr>
            <a:r>
              <a:rPr lang="en-GB"/>
              <a:t>• </a:t>
            </a:r>
            <a:r>
              <a:rPr lang="en-GB"/>
              <a:t>D</a:t>
            </a:r>
            <a:r>
              <a:rPr lang="en-GB"/>
              <a:t>raft and submit a policy brief to the your relevant recommending the formal integration of QCP data into the national procedures</a:t>
            </a:r>
            <a:endParaRPr/>
          </a:p>
          <a:p>
            <a:pPr indent="0" lvl="0" marL="0" rtl="0" algn="l">
              <a:spcBef>
                <a:spcPts val="1000"/>
              </a:spcBef>
              <a:spcAft>
                <a:spcPts val="0"/>
              </a:spcAft>
              <a:buSzPct val="116883"/>
              <a:buNone/>
            </a:pPr>
            <a:r>
              <a:rPr lang="en-GB"/>
              <a:t>•Formally incorporate QCP into specific operating procedures (e.g. recognition of foreign qualifications, developing skills </a:t>
            </a:r>
            <a:r>
              <a:rPr lang="en-GB"/>
              <a:t>intelligence</a:t>
            </a:r>
            <a:r>
              <a:rPr lang="en-GB"/>
              <a:t> reports etc.)</a:t>
            </a:r>
            <a:endParaRPr/>
          </a:p>
          <a:p>
            <a:pPr indent="0" lvl="0" marL="0" rtl="0" algn="l">
              <a:spcBef>
                <a:spcPts val="1000"/>
              </a:spcBef>
              <a:spcAft>
                <a:spcPts val="0"/>
              </a:spcAft>
              <a:buSzPct val="116883"/>
              <a:buNone/>
            </a:pPr>
            <a:r>
              <a:rPr b="1" lang="en-GB"/>
              <a:t>Activity category: Enhance QCP awareness and usage</a:t>
            </a:r>
            <a:endParaRPr b="1"/>
          </a:p>
          <a:p>
            <a:pPr indent="0" lvl="0" marL="0" rtl="0" algn="l">
              <a:lnSpc>
                <a:spcPct val="90000"/>
              </a:lnSpc>
              <a:spcBef>
                <a:spcPts val="1000"/>
              </a:spcBef>
              <a:spcAft>
                <a:spcPts val="0"/>
              </a:spcAft>
              <a:buSzPct val="116883"/>
              <a:buNone/>
            </a:pPr>
            <a:r>
              <a:rPr lang="en-GB"/>
              <a:t>• D</a:t>
            </a:r>
            <a:r>
              <a:rPr lang="en-GB"/>
              <a:t>esign and launch a national awareness campaign (e.g. with a specific number of workshops, stakeholders engaged)</a:t>
            </a:r>
            <a:endParaRPr/>
          </a:p>
          <a:p>
            <a:pPr indent="0" lvl="0" marL="0" rtl="0" algn="l">
              <a:spcBef>
                <a:spcPts val="1000"/>
              </a:spcBef>
              <a:spcAft>
                <a:spcPts val="0"/>
              </a:spcAft>
              <a:buSzPct val="116883"/>
              <a:buNone/>
            </a:pPr>
            <a:r>
              <a:rPr lang="en-GB"/>
              <a:t>• Secure the endorsement of key national stakeholders (e.g. public employment services, industry associations etc) for recognising QCP as an authoritative source of information</a:t>
            </a:r>
            <a:endParaRPr/>
          </a:p>
          <a:p>
            <a:pPr indent="0" lvl="0" marL="0" rtl="0" algn="l">
              <a:lnSpc>
                <a:spcPct val="90000"/>
              </a:lnSpc>
              <a:spcBef>
                <a:spcPts val="1000"/>
              </a:spcBef>
              <a:spcAft>
                <a:spcPts val="0"/>
              </a:spcAft>
              <a:buSzPct val="116883"/>
              <a:buNone/>
            </a:pPr>
            <a:r>
              <a:rPr lang="en-GB"/>
              <a:t>• Establish and operationalise a process for handling user feedback on the public portal,</a:t>
            </a:r>
            <a:endParaRPr/>
          </a:p>
          <a:p>
            <a:pPr indent="0" lvl="0" marL="0" rtl="0" algn="l">
              <a:spcBef>
                <a:spcPts val="1000"/>
              </a:spcBef>
              <a:spcAft>
                <a:spcPts val="0"/>
              </a:spcAft>
              <a:buSzPct val="116883"/>
              <a:buNone/>
            </a:pPr>
            <a:r>
              <a:rPr b="1" lang="en-GB"/>
              <a:t>Activity category: Data governance and quality assurance</a:t>
            </a:r>
            <a:endParaRPr b="1"/>
          </a:p>
          <a:p>
            <a:pPr indent="0" lvl="0" marL="0" rtl="0" algn="l">
              <a:spcBef>
                <a:spcPts val="1000"/>
              </a:spcBef>
              <a:spcAft>
                <a:spcPts val="0"/>
              </a:spcAft>
              <a:buSzPct val="116883"/>
              <a:buNone/>
            </a:pPr>
            <a:r>
              <a:rPr lang="en-GB"/>
              <a:t>• Formalise and publish a Standard Operating Procedure (SOP) for the quality control of qualifications data on the QCP</a:t>
            </a:r>
            <a:endParaRPr/>
          </a:p>
          <a:p>
            <a:pPr indent="0" lvl="0" marL="0" rtl="0" algn="l">
              <a:spcBef>
                <a:spcPts val="1000"/>
              </a:spcBef>
              <a:spcAft>
                <a:spcPts val="0"/>
              </a:spcAft>
              <a:buSzPct val="116883"/>
              <a:buNone/>
            </a:pPr>
            <a:r>
              <a:rPr lang="en-GB"/>
              <a:t>•Implement and enforce a mandatory version control protocol for all qualifications on the QCP</a:t>
            </a:r>
            <a:endParaRPr/>
          </a:p>
        </p:txBody>
      </p:sp>
      <p:sp>
        <p:nvSpPr>
          <p:cNvPr id="230" name="Google Shape;230;g36644f842ca_1_54"/>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6644f842ca_1_47"/>
          <p:cNvSpPr txBox="1"/>
          <p:nvPr>
            <p:ph type="title"/>
          </p:nvPr>
        </p:nvSpPr>
        <p:spPr>
          <a:xfrm>
            <a:off x="360000" y="615426"/>
            <a:ext cx="11467800" cy="83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Medium-term actions menu - examples</a:t>
            </a:r>
            <a:endParaRPr/>
          </a:p>
        </p:txBody>
      </p:sp>
      <p:sp>
        <p:nvSpPr>
          <p:cNvPr id="237" name="Google Shape;237;g36644f842ca_1_47"/>
          <p:cNvSpPr txBox="1"/>
          <p:nvPr>
            <p:ph idx="1" type="body"/>
          </p:nvPr>
        </p:nvSpPr>
        <p:spPr>
          <a:xfrm>
            <a:off x="352475" y="1500700"/>
            <a:ext cx="11475300" cy="48120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1000"/>
              </a:spcBef>
              <a:spcAft>
                <a:spcPts val="0"/>
              </a:spcAft>
              <a:buSzPct val="116883"/>
              <a:buNone/>
            </a:pPr>
            <a:r>
              <a:rPr b="1" lang="en-GB"/>
              <a:t>Activity category: T</a:t>
            </a:r>
            <a:r>
              <a:rPr b="1" lang="en-GB"/>
              <a:t>echnical implementation and data management</a:t>
            </a:r>
            <a:endParaRPr b="1"/>
          </a:p>
          <a:p>
            <a:pPr indent="0" lvl="0" marL="0" rtl="0" algn="l">
              <a:lnSpc>
                <a:spcPct val="90000"/>
              </a:lnSpc>
              <a:spcBef>
                <a:spcPts val="1000"/>
              </a:spcBef>
              <a:spcAft>
                <a:spcPts val="0"/>
              </a:spcAft>
              <a:buSzPct val="116883"/>
              <a:buNone/>
            </a:pPr>
            <a:r>
              <a:rPr lang="en-GB"/>
              <a:t>• Test the QCP Curator portal and its usability</a:t>
            </a:r>
            <a:endParaRPr/>
          </a:p>
          <a:p>
            <a:pPr indent="0" lvl="0" marL="0" rtl="0" algn="l">
              <a:lnSpc>
                <a:spcPct val="90000"/>
              </a:lnSpc>
              <a:spcBef>
                <a:spcPts val="1000"/>
              </a:spcBef>
              <a:spcAft>
                <a:spcPts val="0"/>
              </a:spcAft>
              <a:buSzPct val="116883"/>
              <a:buNone/>
            </a:pPr>
            <a:r>
              <a:rPr lang="en-GB"/>
              <a:t>• Gain and/or grant QCP access to the designated personnel.</a:t>
            </a:r>
            <a:endParaRPr/>
          </a:p>
          <a:p>
            <a:pPr indent="0" lvl="0" marL="0" rtl="0" algn="l">
              <a:lnSpc>
                <a:spcPct val="90000"/>
              </a:lnSpc>
              <a:spcBef>
                <a:spcPts val="1000"/>
              </a:spcBef>
              <a:spcAft>
                <a:spcPts val="0"/>
              </a:spcAft>
              <a:buSzPct val="116883"/>
              <a:buNone/>
            </a:pPr>
            <a:r>
              <a:rPr lang="en-GB"/>
              <a:t>• Map national qualification data fields to the African Learning Model (ALM).</a:t>
            </a:r>
            <a:endParaRPr/>
          </a:p>
          <a:p>
            <a:pPr indent="0" lvl="0" marL="0" rtl="0" algn="l">
              <a:lnSpc>
                <a:spcPct val="90000"/>
              </a:lnSpc>
              <a:spcBef>
                <a:spcPts val="1000"/>
              </a:spcBef>
              <a:spcAft>
                <a:spcPts val="0"/>
              </a:spcAft>
              <a:buSzPct val="116883"/>
              <a:buNone/>
            </a:pPr>
            <a:r>
              <a:rPr lang="en-GB"/>
              <a:t>• Develop a national </a:t>
            </a:r>
            <a:r>
              <a:rPr lang="en-GB"/>
              <a:t>rule book</a:t>
            </a:r>
            <a:r>
              <a:rPr lang="en-GB"/>
              <a:t> or guide for translating data to the ALM consistently.</a:t>
            </a:r>
            <a:endParaRPr/>
          </a:p>
          <a:p>
            <a:pPr indent="0" lvl="0" marL="0" rtl="0" algn="l">
              <a:lnSpc>
                <a:spcPct val="90000"/>
              </a:lnSpc>
              <a:spcBef>
                <a:spcPts val="1000"/>
              </a:spcBef>
              <a:spcAft>
                <a:spcPts val="0"/>
              </a:spcAft>
              <a:buSzPct val="116883"/>
              <a:buNone/>
            </a:pPr>
            <a:r>
              <a:rPr lang="en-GB"/>
              <a:t>• Harmonise qualification data from various national sources before upload.</a:t>
            </a:r>
            <a:endParaRPr/>
          </a:p>
          <a:p>
            <a:pPr indent="0" lvl="0" marL="0" rtl="0" algn="l">
              <a:lnSpc>
                <a:spcPct val="90000"/>
              </a:lnSpc>
              <a:spcBef>
                <a:spcPts val="1000"/>
              </a:spcBef>
              <a:spcAft>
                <a:spcPts val="0"/>
              </a:spcAft>
              <a:buSzPct val="116883"/>
              <a:buNone/>
            </a:pPr>
            <a:r>
              <a:rPr lang="en-GB"/>
              <a:t>• Prepare national data for automated import into the QCP.</a:t>
            </a:r>
            <a:endParaRPr/>
          </a:p>
          <a:p>
            <a:pPr indent="0" lvl="0" marL="0" rtl="0" algn="l">
              <a:lnSpc>
                <a:spcPct val="90000"/>
              </a:lnSpc>
              <a:spcBef>
                <a:spcPts val="1000"/>
              </a:spcBef>
              <a:spcAft>
                <a:spcPts val="0"/>
              </a:spcAft>
              <a:buSzPct val="116883"/>
              <a:buNone/>
            </a:pPr>
            <a:r>
              <a:rPr b="1" lang="en-GB"/>
              <a:t>Activity category: P</a:t>
            </a:r>
            <a:r>
              <a:rPr b="1" lang="en-GB"/>
              <a:t>iloting QCP</a:t>
            </a:r>
            <a:endParaRPr b="1"/>
          </a:p>
          <a:p>
            <a:pPr indent="0" lvl="0" marL="0" rtl="0" algn="l">
              <a:lnSpc>
                <a:spcPct val="90000"/>
              </a:lnSpc>
              <a:spcBef>
                <a:spcPts val="1000"/>
              </a:spcBef>
              <a:spcAft>
                <a:spcPts val="0"/>
              </a:spcAft>
              <a:buSzPct val="116883"/>
              <a:buNone/>
            </a:pPr>
            <a:r>
              <a:rPr lang="en-GB"/>
              <a:t>• Define and upload a pilot set of qualifications to the QCP (e.g. from a specific sector or of a certain type).</a:t>
            </a:r>
            <a:endParaRPr/>
          </a:p>
          <a:p>
            <a:pPr indent="0" lvl="0" marL="0" rtl="0" algn="l">
              <a:lnSpc>
                <a:spcPct val="90000"/>
              </a:lnSpc>
              <a:spcBef>
                <a:spcPts val="1000"/>
              </a:spcBef>
              <a:spcAft>
                <a:spcPts val="0"/>
              </a:spcAft>
              <a:buSzPct val="116883"/>
              <a:buNone/>
            </a:pPr>
            <a:r>
              <a:rPr lang="en-GB"/>
              <a:t>• Train the national team members who will act as manual QCP curators.</a:t>
            </a:r>
            <a:endParaRPr/>
          </a:p>
          <a:p>
            <a:pPr indent="0" lvl="0" marL="0" rtl="0" algn="l">
              <a:lnSpc>
                <a:spcPct val="90000"/>
              </a:lnSpc>
              <a:spcBef>
                <a:spcPts val="1000"/>
              </a:spcBef>
              <a:spcAft>
                <a:spcPts val="0"/>
              </a:spcAft>
              <a:buSzPct val="116883"/>
              <a:buNone/>
            </a:pPr>
            <a:r>
              <a:rPr b="1" lang="en-GB"/>
              <a:t>Activity category: </a:t>
            </a:r>
            <a:r>
              <a:rPr b="1" lang="en-GB"/>
              <a:t>Quality assurance processes</a:t>
            </a:r>
            <a:endParaRPr b="1"/>
          </a:p>
          <a:p>
            <a:pPr indent="0" lvl="0" marL="0" rtl="0" algn="l">
              <a:lnSpc>
                <a:spcPct val="90000"/>
              </a:lnSpc>
              <a:spcBef>
                <a:spcPts val="1000"/>
              </a:spcBef>
              <a:spcAft>
                <a:spcPts val="0"/>
              </a:spcAft>
              <a:buSzPct val="116883"/>
              <a:buNone/>
            </a:pPr>
            <a:r>
              <a:rPr lang="en-GB"/>
              <a:t>• Conduct a quality assurance (QA) audit of the initial pilot qualifications uploaded.</a:t>
            </a:r>
            <a:endParaRPr/>
          </a:p>
          <a:p>
            <a:pPr indent="0" lvl="0" marL="0" rtl="0" algn="l">
              <a:lnSpc>
                <a:spcPct val="90000"/>
              </a:lnSpc>
              <a:spcBef>
                <a:spcPts val="1000"/>
              </a:spcBef>
              <a:spcAft>
                <a:spcPts val="0"/>
              </a:spcAft>
              <a:buSzPct val="116883"/>
              <a:buNone/>
            </a:pPr>
            <a:r>
              <a:rPr lang="en-GB"/>
              <a:t>• Address any technical or procedural bottlenecks identified during the pilot phase.</a:t>
            </a:r>
            <a:endParaRPr/>
          </a:p>
          <a:p>
            <a:pPr indent="0" lvl="0" marL="0" rtl="0" algn="l">
              <a:lnSpc>
                <a:spcPct val="90000"/>
              </a:lnSpc>
              <a:spcBef>
                <a:spcPts val="1000"/>
              </a:spcBef>
              <a:spcAft>
                <a:spcPts val="0"/>
              </a:spcAft>
              <a:buSzPct val="116883"/>
              <a:buNone/>
            </a:pPr>
            <a:r>
              <a:rPr b="1" lang="en-GB"/>
              <a:t>Activity category: </a:t>
            </a:r>
            <a:r>
              <a:rPr b="1" lang="en-GB"/>
              <a:t>Scaling up the adoption of QCP</a:t>
            </a:r>
            <a:endParaRPr b="1"/>
          </a:p>
          <a:p>
            <a:pPr indent="0" lvl="0" marL="0" rtl="0" algn="l">
              <a:lnSpc>
                <a:spcPct val="90000"/>
              </a:lnSpc>
              <a:spcBef>
                <a:spcPts val="1000"/>
              </a:spcBef>
              <a:spcAft>
                <a:spcPts val="0"/>
              </a:spcAft>
              <a:buSzPct val="116883"/>
              <a:buNone/>
            </a:pPr>
            <a:r>
              <a:rPr lang="en-GB"/>
              <a:t>• After a successful pilot, upload a larger set of national qualifications to the QCP.</a:t>
            </a:r>
            <a:endParaRPr/>
          </a:p>
          <a:p>
            <a:pPr indent="0" lvl="0" marL="0" rtl="0" algn="l">
              <a:lnSpc>
                <a:spcPct val="90000"/>
              </a:lnSpc>
              <a:spcBef>
                <a:spcPts val="1000"/>
              </a:spcBef>
              <a:spcAft>
                <a:spcPts val="0"/>
              </a:spcAft>
              <a:buSzPct val="116883"/>
              <a:buNone/>
            </a:pPr>
            <a:r>
              <a:rPr lang="en-GB"/>
              <a:t>• Train QCP manual curators, other types of staff using QCP.</a:t>
            </a:r>
            <a:endParaRPr/>
          </a:p>
        </p:txBody>
      </p:sp>
      <p:sp>
        <p:nvSpPr>
          <p:cNvPr id="238" name="Google Shape;238;g36644f842ca_1_47"/>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36644f842ca_1_0"/>
          <p:cNvSpPr txBox="1"/>
          <p:nvPr>
            <p:ph type="title"/>
          </p:nvPr>
        </p:nvSpPr>
        <p:spPr>
          <a:xfrm>
            <a:off x="360000" y="615426"/>
            <a:ext cx="11467800" cy="931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Short-term actions menu - examples</a:t>
            </a:r>
            <a:endParaRPr/>
          </a:p>
        </p:txBody>
      </p:sp>
      <p:sp>
        <p:nvSpPr>
          <p:cNvPr id="245" name="Google Shape;245;g36644f842ca_1_0"/>
          <p:cNvSpPr txBox="1"/>
          <p:nvPr>
            <p:ph idx="1" type="body"/>
          </p:nvPr>
        </p:nvSpPr>
        <p:spPr>
          <a:xfrm>
            <a:off x="352475" y="1617200"/>
            <a:ext cx="11475300" cy="47442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SzPct val="116883"/>
              <a:buNone/>
            </a:pPr>
            <a:r>
              <a:rPr b="1" lang="en-GB"/>
              <a:t>Activity category: </a:t>
            </a:r>
            <a:r>
              <a:rPr b="1" lang="en-GB"/>
              <a:t>Governance and stakeholder engagement</a:t>
            </a:r>
            <a:endParaRPr b="1"/>
          </a:p>
          <a:p>
            <a:pPr indent="0" lvl="0" marL="0" rtl="0" algn="l">
              <a:lnSpc>
                <a:spcPct val="90000"/>
              </a:lnSpc>
              <a:spcBef>
                <a:spcPts val="1000"/>
              </a:spcBef>
              <a:spcAft>
                <a:spcPts val="0"/>
              </a:spcAft>
              <a:buSzPct val="116883"/>
              <a:buNone/>
            </a:pPr>
            <a:r>
              <a:rPr lang="en-GB"/>
              <a:t>• Form a dedicated national team for QCP implementation.</a:t>
            </a:r>
            <a:endParaRPr/>
          </a:p>
          <a:p>
            <a:pPr indent="0" lvl="0" marL="0" rtl="0" algn="l">
              <a:lnSpc>
                <a:spcPct val="90000"/>
              </a:lnSpc>
              <a:spcBef>
                <a:spcPts val="1000"/>
              </a:spcBef>
              <a:spcAft>
                <a:spcPts val="0"/>
              </a:spcAft>
              <a:buSzPct val="116883"/>
              <a:buNone/>
            </a:pPr>
            <a:r>
              <a:rPr lang="en-GB"/>
              <a:t>• Engage relevant national stakeholders (e.g., ministries, QA bodies, providers).</a:t>
            </a:r>
            <a:endParaRPr/>
          </a:p>
          <a:p>
            <a:pPr indent="0" lvl="0" marL="0" rtl="0" algn="l">
              <a:lnSpc>
                <a:spcPct val="90000"/>
              </a:lnSpc>
              <a:spcBef>
                <a:spcPts val="1000"/>
              </a:spcBef>
              <a:spcAft>
                <a:spcPts val="0"/>
              </a:spcAft>
              <a:buSzPct val="116883"/>
              <a:buNone/>
            </a:pPr>
            <a:r>
              <a:rPr lang="en-GB"/>
              <a:t>• Set up an inter-institutional working group to ensure coordination.</a:t>
            </a:r>
            <a:endParaRPr/>
          </a:p>
          <a:p>
            <a:pPr indent="0" lvl="0" marL="0" rtl="0" algn="l">
              <a:lnSpc>
                <a:spcPct val="90000"/>
              </a:lnSpc>
              <a:spcBef>
                <a:spcPts val="1000"/>
              </a:spcBef>
              <a:spcAft>
                <a:spcPts val="0"/>
              </a:spcAft>
              <a:buSzPct val="116883"/>
              <a:buNone/>
            </a:pPr>
            <a:r>
              <a:rPr lang="en-GB"/>
              <a:t>• Secure a high-level institutional mandate for QCP participation.</a:t>
            </a:r>
            <a:endParaRPr/>
          </a:p>
          <a:p>
            <a:pPr indent="0" lvl="0" marL="0" rtl="0" algn="l">
              <a:lnSpc>
                <a:spcPct val="90000"/>
              </a:lnSpc>
              <a:spcBef>
                <a:spcPts val="1000"/>
              </a:spcBef>
              <a:spcAft>
                <a:spcPts val="0"/>
              </a:spcAft>
              <a:buSzPct val="116883"/>
              <a:buNone/>
            </a:pPr>
            <a:r>
              <a:rPr lang="en-GB"/>
              <a:t>• Gain necessary internal or ministerial approvals to proceed with data sharing.</a:t>
            </a:r>
            <a:endParaRPr/>
          </a:p>
          <a:p>
            <a:pPr indent="0" lvl="0" marL="0" rtl="0" algn="l">
              <a:lnSpc>
                <a:spcPct val="90000"/>
              </a:lnSpc>
              <a:spcBef>
                <a:spcPts val="1000"/>
              </a:spcBef>
              <a:spcAft>
                <a:spcPts val="0"/>
              </a:spcAft>
              <a:buSzPct val="116883"/>
              <a:buNone/>
            </a:pPr>
            <a:r>
              <a:rPr lang="en-GB"/>
              <a:t>• Develop an internal communication plan to build awareness and buy-in.</a:t>
            </a:r>
            <a:endParaRPr/>
          </a:p>
          <a:p>
            <a:pPr indent="0" lvl="0" marL="0" rtl="0" algn="l">
              <a:lnSpc>
                <a:spcPct val="90000"/>
              </a:lnSpc>
              <a:spcBef>
                <a:spcPts val="1000"/>
              </a:spcBef>
              <a:spcAft>
                <a:spcPts val="0"/>
              </a:spcAft>
              <a:buSzPct val="116883"/>
              <a:buNone/>
            </a:pPr>
            <a:r>
              <a:rPr b="1" lang="en-GB"/>
              <a:t>Activity category: </a:t>
            </a:r>
            <a:r>
              <a:rPr b="1" lang="en-GB"/>
              <a:t>Achieving technical and data readiness</a:t>
            </a:r>
            <a:endParaRPr b="1"/>
          </a:p>
          <a:p>
            <a:pPr indent="0" lvl="0" marL="0" rtl="0" algn="l">
              <a:lnSpc>
                <a:spcPct val="90000"/>
              </a:lnSpc>
              <a:spcBef>
                <a:spcPts val="1000"/>
              </a:spcBef>
              <a:spcAft>
                <a:spcPts val="0"/>
              </a:spcAft>
              <a:buSzPct val="116883"/>
              <a:buNone/>
            </a:pPr>
            <a:r>
              <a:rPr lang="en-GB"/>
              <a:t>• Inventory existing national qualifications databases and assess their status.</a:t>
            </a:r>
            <a:endParaRPr/>
          </a:p>
          <a:p>
            <a:pPr indent="0" lvl="0" marL="0" rtl="0" algn="l">
              <a:lnSpc>
                <a:spcPct val="90000"/>
              </a:lnSpc>
              <a:spcBef>
                <a:spcPts val="1000"/>
              </a:spcBef>
              <a:spcAft>
                <a:spcPts val="0"/>
              </a:spcAft>
              <a:buSzPct val="116883"/>
              <a:buNone/>
            </a:pPr>
            <a:r>
              <a:rPr lang="en-GB"/>
              <a:t>• Conduct a detailed review of the African Learning Model (ALM) and its controlled vocabularies.</a:t>
            </a:r>
            <a:endParaRPr/>
          </a:p>
          <a:p>
            <a:pPr indent="0" lvl="0" marL="0" rtl="0" algn="l">
              <a:lnSpc>
                <a:spcPct val="90000"/>
              </a:lnSpc>
              <a:spcBef>
                <a:spcPts val="1000"/>
              </a:spcBef>
              <a:spcAft>
                <a:spcPts val="0"/>
              </a:spcAft>
              <a:buSzPct val="116883"/>
              <a:buNone/>
            </a:pPr>
            <a:r>
              <a:rPr lang="en-GB"/>
              <a:t>• Conduct a data readiness assessment of priority qualifications to identify gaps.</a:t>
            </a:r>
            <a:endParaRPr/>
          </a:p>
          <a:p>
            <a:pPr indent="0" lvl="0" marL="0" rtl="0" algn="l">
              <a:lnSpc>
                <a:spcPct val="90000"/>
              </a:lnSpc>
              <a:spcBef>
                <a:spcPts val="1000"/>
              </a:spcBef>
              <a:spcAft>
                <a:spcPts val="0"/>
              </a:spcAft>
              <a:buSzPct val="116883"/>
              <a:buNone/>
            </a:pPr>
            <a:r>
              <a:rPr lang="en-GB"/>
              <a:t>• Set up the necessary national governance frameworks for data quality and sharing.</a:t>
            </a:r>
            <a:endParaRPr/>
          </a:p>
          <a:p>
            <a:pPr indent="0" lvl="0" marL="0" rtl="0" algn="l">
              <a:lnSpc>
                <a:spcPct val="90000"/>
              </a:lnSpc>
              <a:spcBef>
                <a:spcPts val="1000"/>
              </a:spcBef>
              <a:spcAft>
                <a:spcPts val="0"/>
              </a:spcAft>
              <a:buSzPct val="116883"/>
              <a:buNone/>
            </a:pPr>
            <a:r>
              <a:rPr b="1" lang="en-GB"/>
              <a:t>Activity category: </a:t>
            </a:r>
            <a:r>
              <a:rPr b="1" lang="en-GB"/>
              <a:t>Capacity building</a:t>
            </a:r>
            <a:endParaRPr b="1"/>
          </a:p>
          <a:p>
            <a:pPr indent="0" lvl="0" marL="0" rtl="0" algn="l">
              <a:lnSpc>
                <a:spcPct val="90000"/>
              </a:lnSpc>
              <a:spcBef>
                <a:spcPts val="1000"/>
              </a:spcBef>
              <a:spcAft>
                <a:spcPts val="0"/>
              </a:spcAft>
              <a:buSzPct val="116883"/>
              <a:buNone/>
            </a:pPr>
            <a:r>
              <a:rPr lang="en-GB"/>
              <a:t>• Review developed QCP Learning materials</a:t>
            </a:r>
            <a:endParaRPr/>
          </a:p>
          <a:p>
            <a:pPr indent="0" lvl="0" marL="0" rtl="0" algn="l">
              <a:lnSpc>
                <a:spcPct val="90000"/>
              </a:lnSpc>
              <a:spcBef>
                <a:spcPts val="1000"/>
              </a:spcBef>
              <a:spcAft>
                <a:spcPts val="0"/>
              </a:spcAft>
              <a:buSzPct val="116883"/>
              <a:buNone/>
            </a:pPr>
            <a:r>
              <a:rPr lang="en-GB"/>
              <a:t>• Organise internal training sessions for the national team using the existing QCP support materials and manuals.</a:t>
            </a:r>
            <a:endParaRPr/>
          </a:p>
        </p:txBody>
      </p:sp>
      <p:sp>
        <p:nvSpPr>
          <p:cNvPr id="246" name="Google Shape;246;g36644f842ca_1_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7e4e0e45e2_1_380"/>
          <p:cNvSpPr txBox="1"/>
          <p:nvPr>
            <p:ph type="title"/>
          </p:nvPr>
        </p:nvSpPr>
        <p:spPr>
          <a:xfrm>
            <a:off x="360000" y="615427"/>
            <a:ext cx="11467800" cy="78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Peer review</a:t>
            </a:r>
            <a:endParaRPr/>
          </a:p>
        </p:txBody>
      </p:sp>
      <p:sp>
        <p:nvSpPr>
          <p:cNvPr id="253" name="Google Shape;253;g37e4e0e45e2_1_380"/>
          <p:cNvSpPr txBox="1"/>
          <p:nvPr>
            <p:ph idx="1" type="body"/>
          </p:nvPr>
        </p:nvSpPr>
        <p:spPr>
          <a:xfrm>
            <a:off x="352475" y="1537527"/>
            <a:ext cx="11475300" cy="4538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1000"/>
              </a:spcBef>
              <a:spcAft>
                <a:spcPts val="0"/>
              </a:spcAft>
              <a:buSzPct val="92903"/>
              <a:buNone/>
            </a:pPr>
            <a:r>
              <a:rPr b="1" lang="en-GB" sz="2500"/>
              <a:t>Task</a:t>
            </a:r>
            <a:r>
              <a:rPr lang="en-GB" sz="2500"/>
              <a:t>: review your partner country’s QCP roadmap and provide feedback in key areas to help improve clarity, identify risks, and ensure effective planning. </a:t>
            </a:r>
            <a:endParaRPr sz="2500"/>
          </a:p>
          <a:p>
            <a:pPr indent="0" lvl="0" marL="0" rtl="0" algn="l">
              <a:lnSpc>
                <a:spcPct val="115000"/>
              </a:lnSpc>
              <a:spcBef>
                <a:spcPts val="1000"/>
              </a:spcBef>
              <a:spcAft>
                <a:spcPts val="0"/>
              </a:spcAft>
              <a:buSzPct val="92903"/>
              <a:buNone/>
            </a:pPr>
            <a:r>
              <a:rPr lang="en-GB" sz="2500"/>
              <a:t>Focus on the following:</a:t>
            </a:r>
            <a:endParaRPr sz="2500"/>
          </a:p>
          <a:p>
            <a:pPr indent="-351662" lvl="0" marL="457200" rtl="0" algn="l">
              <a:lnSpc>
                <a:spcPct val="115000"/>
              </a:lnSpc>
              <a:spcBef>
                <a:spcPts val="1000"/>
              </a:spcBef>
              <a:spcAft>
                <a:spcPts val="0"/>
              </a:spcAft>
              <a:buSzPct val="100000"/>
              <a:buAutoNum type="arabicParenR"/>
            </a:pPr>
            <a:r>
              <a:rPr b="1" lang="en-GB" sz="2500"/>
              <a:t>Clarity and specificity</a:t>
            </a:r>
            <a:endParaRPr b="1" sz="2500"/>
          </a:p>
          <a:p>
            <a:pPr indent="-351662" lvl="0" marL="457200" rtl="0" algn="l">
              <a:lnSpc>
                <a:spcPct val="115000"/>
              </a:lnSpc>
              <a:spcBef>
                <a:spcPts val="0"/>
              </a:spcBef>
              <a:spcAft>
                <a:spcPts val="0"/>
              </a:spcAft>
              <a:buSzPct val="100000"/>
              <a:buChar char="•"/>
            </a:pPr>
            <a:r>
              <a:rPr lang="en-GB" sz="2500"/>
              <a:t>Short-term: Are the objectives and actions SMART? Can you clearly identify achievable goals by December 2025?</a:t>
            </a:r>
            <a:endParaRPr sz="2500"/>
          </a:p>
          <a:p>
            <a:pPr indent="-351662" lvl="0" marL="457200" rtl="0" algn="l">
              <a:lnSpc>
                <a:spcPct val="115000"/>
              </a:lnSpc>
              <a:spcBef>
                <a:spcPts val="0"/>
              </a:spcBef>
              <a:spcAft>
                <a:spcPts val="0"/>
              </a:spcAft>
              <a:buSzPct val="100000"/>
              <a:buChar char="•"/>
            </a:pPr>
            <a:r>
              <a:rPr lang="en-GB" sz="2500"/>
              <a:t>Medium-term (Phase 2): Are the objectives for 2026 clear, actionable, and measurable? Are the timelines realistic? Are these aligned with the long-term objectives of the country?</a:t>
            </a:r>
            <a:endParaRPr sz="2500"/>
          </a:p>
          <a:p>
            <a:pPr indent="0" lvl="0" marL="0" rtl="0" algn="l">
              <a:lnSpc>
                <a:spcPct val="115000"/>
              </a:lnSpc>
              <a:spcBef>
                <a:spcPts val="1000"/>
              </a:spcBef>
              <a:spcAft>
                <a:spcPts val="0"/>
              </a:spcAft>
              <a:buSzPct val="92903"/>
              <a:buNone/>
            </a:pPr>
            <a:r>
              <a:t/>
            </a:r>
            <a:endParaRPr sz="2500"/>
          </a:p>
          <a:p>
            <a:pPr indent="-351662" lvl="0" marL="457200" rtl="0" algn="l">
              <a:lnSpc>
                <a:spcPct val="115000"/>
              </a:lnSpc>
              <a:spcBef>
                <a:spcPts val="1000"/>
              </a:spcBef>
              <a:spcAft>
                <a:spcPts val="0"/>
              </a:spcAft>
              <a:buSzPct val="100000"/>
              <a:buAutoNum type="arabicParenR" startAt="2"/>
            </a:pPr>
            <a:r>
              <a:rPr b="1" lang="en-GB" sz="2500"/>
              <a:t>Potential blind spots</a:t>
            </a:r>
            <a:endParaRPr b="1" sz="2500"/>
          </a:p>
          <a:p>
            <a:pPr indent="-351662" lvl="0" marL="457200" rtl="0" algn="l">
              <a:lnSpc>
                <a:spcPct val="115000"/>
              </a:lnSpc>
              <a:spcBef>
                <a:spcPts val="0"/>
              </a:spcBef>
              <a:spcAft>
                <a:spcPts val="0"/>
              </a:spcAft>
              <a:buSzPct val="100000"/>
              <a:buChar char="•"/>
            </a:pPr>
            <a:r>
              <a:rPr lang="en-GB" sz="2500"/>
              <a:t>Identify risks: Are there any critical steps or challenges the country may have overlooked (e.g., political support, technical capacity, data availability, resource constraints)?</a:t>
            </a:r>
            <a:endParaRPr sz="2500"/>
          </a:p>
          <a:p>
            <a:pPr indent="-351662" lvl="0" marL="457200" rtl="0" algn="l">
              <a:lnSpc>
                <a:spcPct val="115000"/>
              </a:lnSpc>
              <a:spcBef>
                <a:spcPts val="0"/>
              </a:spcBef>
              <a:spcAft>
                <a:spcPts val="0"/>
              </a:spcAft>
              <a:buSzPct val="100000"/>
              <a:buChar char="•"/>
            </a:pPr>
            <a:r>
              <a:rPr lang="en-GB" sz="2500"/>
              <a:t>Provide solutions: Suggest improvements or actions to mitigate risks.</a:t>
            </a:r>
            <a:endParaRPr sz="2500"/>
          </a:p>
        </p:txBody>
      </p:sp>
      <p:sp>
        <p:nvSpPr>
          <p:cNvPr id="254" name="Google Shape;254;g37e4e0e45e2_1_38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idx="1" type="body"/>
          </p:nvPr>
        </p:nvSpPr>
        <p:spPr>
          <a:xfrm>
            <a:off x="994699" y="1963490"/>
            <a:ext cx="3826147" cy="3939749"/>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Clr>
                <a:schemeClr val="dk1"/>
              </a:buClr>
              <a:buSzPts val="1800"/>
              <a:buNone/>
            </a:pPr>
            <a:r>
              <a:rPr b="1" lang="en-GB" sz="3400">
                <a:solidFill>
                  <a:schemeClr val="accent1"/>
                </a:solidFill>
              </a:rPr>
              <a:t>Thank you</a:t>
            </a:r>
            <a:endParaRPr/>
          </a:p>
          <a:p>
            <a:pPr indent="0" lvl="0" marL="114300" rtl="0" algn="l">
              <a:lnSpc>
                <a:spcPct val="90000"/>
              </a:lnSpc>
              <a:spcBef>
                <a:spcPts val="1000"/>
              </a:spcBef>
              <a:spcAft>
                <a:spcPts val="0"/>
              </a:spcAft>
              <a:buClr>
                <a:schemeClr val="dk1"/>
              </a:buClr>
              <a:buSzPts val="1800"/>
              <a:buNone/>
            </a:pPr>
            <a:r>
              <a:t/>
            </a:r>
            <a:endParaRPr b="1" sz="3400">
              <a:solidFill>
                <a:schemeClr val="accent1"/>
              </a:solidFill>
            </a:endParaRPr>
          </a:p>
          <a:p>
            <a:pPr indent="0" lvl="0" marL="114300" rtl="0" algn="l">
              <a:lnSpc>
                <a:spcPct val="90000"/>
              </a:lnSpc>
              <a:spcBef>
                <a:spcPts val="1000"/>
              </a:spcBef>
              <a:spcAft>
                <a:spcPts val="0"/>
              </a:spcAft>
              <a:buClr>
                <a:schemeClr val="dk1"/>
              </a:buClr>
              <a:buSzPts val="1800"/>
              <a:buNone/>
            </a:pPr>
            <a:r>
              <a:rPr b="1" lang="en-GB" sz="3400">
                <a:solidFill>
                  <a:schemeClr val="accent1"/>
                </a:solidFill>
              </a:rPr>
              <a:t>Obrigado</a:t>
            </a:r>
            <a:endParaRPr/>
          </a:p>
          <a:p>
            <a:pPr indent="0" lvl="0" marL="114300" rtl="0" algn="l">
              <a:lnSpc>
                <a:spcPct val="90000"/>
              </a:lnSpc>
              <a:spcBef>
                <a:spcPts val="1000"/>
              </a:spcBef>
              <a:spcAft>
                <a:spcPts val="0"/>
              </a:spcAft>
              <a:buClr>
                <a:schemeClr val="dk1"/>
              </a:buClr>
              <a:buSzPts val="1800"/>
              <a:buNone/>
            </a:pPr>
            <a:r>
              <a:t/>
            </a:r>
            <a:endParaRPr b="1" sz="3400">
              <a:solidFill>
                <a:schemeClr val="accent1"/>
              </a:solidFill>
            </a:endParaRPr>
          </a:p>
          <a:p>
            <a:pPr indent="0" lvl="0" marL="114300" rtl="0" algn="l">
              <a:lnSpc>
                <a:spcPct val="90000"/>
              </a:lnSpc>
              <a:spcBef>
                <a:spcPts val="1000"/>
              </a:spcBef>
              <a:spcAft>
                <a:spcPts val="0"/>
              </a:spcAft>
              <a:buClr>
                <a:schemeClr val="dk1"/>
              </a:buClr>
              <a:buSzPts val="1800"/>
              <a:buNone/>
            </a:pPr>
            <a:r>
              <a:rPr b="1" lang="en-GB" sz="3400">
                <a:solidFill>
                  <a:schemeClr val="accent1"/>
                </a:solidFill>
              </a:rPr>
              <a:t>Merci</a:t>
            </a:r>
            <a:endParaRPr/>
          </a:p>
        </p:txBody>
      </p:sp>
      <p:sp>
        <p:nvSpPr>
          <p:cNvPr id="260" name="Google Shape;260;p22"/>
          <p:cNvSpPr txBox="1"/>
          <p:nvPr>
            <p:ph idx="12" type="sldNum"/>
          </p:nvPr>
        </p:nvSpPr>
        <p:spPr>
          <a:xfrm>
            <a:off x="359999" y="6538366"/>
            <a:ext cx="3710327"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pic>
        <p:nvPicPr>
          <p:cNvPr id="261" name="Google Shape;261;p22"/>
          <p:cNvPicPr preferRelativeResize="0"/>
          <p:nvPr/>
        </p:nvPicPr>
        <p:blipFill rotWithShape="1">
          <a:blip r:embed="rId3">
            <a:alphaModFix/>
          </a:blip>
          <a:srcRect b="0" l="0" r="0" t="0"/>
          <a:stretch/>
        </p:blipFill>
        <p:spPr>
          <a:xfrm>
            <a:off x="6533821" y="370051"/>
            <a:ext cx="4116691" cy="5588539"/>
          </a:xfrm>
          <a:prstGeom prst="rect">
            <a:avLst/>
          </a:prstGeom>
          <a:noFill/>
          <a:ln>
            <a:noFill/>
          </a:ln>
        </p:spPr>
      </p:pic>
      <p:sp>
        <p:nvSpPr>
          <p:cNvPr id="262" name="Google Shape;262;p22"/>
          <p:cNvSpPr txBox="1"/>
          <p:nvPr/>
        </p:nvSpPr>
        <p:spPr>
          <a:xfrm>
            <a:off x="6533821" y="6053140"/>
            <a:ext cx="4116691"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GB" sz="1100" u="none" cap="none" strike="noStrike">
                <a:solidFill>
                  <a:srgbClr val="A5A5A5"/>
                </a:solidFill>
                <a:latin typeface="Arial"/>
                <a:ea typeface="Arial"/>
                <a:cs typeface="Arial"/>
                <a:sym typeface="Arial"/>
              </a:rPr>
              <a:t>Credit: Eduarda Castel Branco </a:t>
            </a:r>
            <a:endParaRPr b="0" i="0" sz="1100" u="none" cap="none" strike="noStrike">
              <a:solidFill>
                <a:srgbClr val="A5A5A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5"/>
          <p:cNvSpPr txBox="1"/>
          <p:nvPr>
            <p:ph idx="1" type="body"/>
          </p:nvPr>
        </p:nvSpPr>
        <p:spPr>
          <a:xfrm>
            <a:off x="-721678" y="226203"/>
            <a:ext cx="7345998" cy="3544887"/>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lt1"/>
              </a:buClr>
              <a:buSzPts val="34400"/>
              <a:buNone/>
            </a:pPr>
            <a:r>
              <a:rPr lang="en-GB"/>
              <a:t>01</a:t>
            </a:r>
            <a:endParaRPr/>
          </a:p>
        </p:txBody>
      </p:sp>
      <p:sp>
        <p:nvSpPr>
          <p:cNvPr id="94" name="Google Shape;94;p65"/>
          <p:cNvSpPr txBox="1"/>
          <p:nvPr>
            <p:ph idx="2" type="body"/>
          </p:nvPr>
        </p:nvSpPr>
        <p:spPr>
          <a:xfrm>
            <a:off x="882982" y="4441099"/>
            <a:ext cx="9628000" cy="1828172"/>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SzPts val="6600"/>
              <a:buNone/>
            </a:pPr>
            <a:r>
              <a:rPr lang="en-GB"/>
              <a:t>Introduction to QCP</a:t>
            </a:r>
            <a:endParaRPr/>
          </a:p>
        </p:txBody>
      </p:sp>
      <p:sp>
        <p:nvSpPr>
          <p:cNvPr id="95" name="Google Shape;95;p65"/>
          <p:cNvSpPr txBox="1"/>
          <p:nvPr>
            <p:ph idx="4294967295" type="sldNum"/>
          </p:nvPr>
        </p:nvSpPr>
        <p:spPr>
          <a:xfrm>
            <a:off x="0" y="6538913"/>
            <a:ext cx="3709988" cy="17303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7e4e0e45e2_1_85"/>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02" name="Google Shape;102;g37e4e0e45e2_1_85"/>
          <p:cNvSpPr/>
          <p:nvPr/>
        </p:nvSpPr>
        <p:spPr>
          <a:xfrm>
            <a:off x="4070326" y="834434"/>
            <a:ext cx="3062400" cy="3049200"/>
          </a:xfrm>
          <a:prstGeom prst="ellipse">
            <a:avLst/>
          </a:prstGeom>
          <a:solidFill>
            <a:srgbClr val="47639D"/>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Arial"/>
                <a:ea typeface="Arial"/>
                <a:cs typeface="Arial"/>
                <a:sym typeface="Arial"/>
              </a:rPr>
              <a:t>ACQF QCP</a:t>
            </a:r>
            <a:r>
              <a:rPr b="0" i="0" lang="en-GB" sz="2000" u="none" cap="none" strike="noStrike">
                <a:solidFill>
                  <a:schemeClr val="lt1"/>
                </a:solidFill>
                <a:latin typeface="Arial"/>
                <a:ea typeface="Arial"/>
                <a:cs typeface="Arial"/>
                <a:sym typeface="Arial"/>
              </a:rPr>
              <a:t> </a:t>
            </a:r>
            <a:br>
              <a:rPr b="0" i="0" lang="en-GB" sz="2000" u="none" cap="none" strike="noStrike">
                <a:solidFill>
                  <a:schemeClr val="lt1"/>
                </a:solidFill>
                <a:latin typeface="Arial"/>
                <a:ea typeface="Arial"/>
                <a:cs typeface="Arial"/>
                <a:sym typeface="Arial"/>
              </a:rPr>
            </a:br>
            <a:r>
              <a:rPr b="0" i="0" lang="en-GB" sz="2000" u="none" cap="none" strike="noStrike">
                <a:solidFill>
                  <a:schemeClr val="lt1"/>
                </a:solidFill>
                <a:latin typeface="Arial"/>
                <a:ea typeface="Arial"/>
                <a:cs typeface="Arial"/>
                <a:sym typeface="Arial"/>
              </a:rPr>
              <a:t>Continental Infrastructure</a:t>
            </a:r>
            <a:endParaRPr b="0" i="0" sz="2000" u="none" cap="none" strike="noStrike">
              <a:solidFill>
                <a:schemeClr val="lt1"/>
              </a:solidFill>
              <a:latin typeface="Arial"/>
              <a:ea typeface="Arial"/>
              <a:cs typeface="Arial"/>
              <a:sym typeface="Arial"/>
            </a:endParaRPr>
          </a:p>
        </p:txBody>
      </p:sp>
      <p:sp>
        <p:nvSpPr>
          <p:cNvPr id="103" name="Google Shape;103;g37e4e0e45e2_1_85"/>
          <p:cNvSpPr/>
          <p:nvPr/>
        </p:nvSpPr>
        <p:spPr>
          <a:xfrm>
            <a:off x="1517904" y="938213"/>
            <a:ext cx="1475100" cy="1420800"/>
          </a:xfrm>
          <a:prstGeom prst="flowChartConnector">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Kenya</a:t>
            </a:r>
            <a:r>
              <a:rPr b="0" i="0" lang="en-GB" sz="1400" u="none" cap="none" strike="noStrike">
                <a:solidFill>
                  <a:schemeClr val="lt1"/>
                </a:solidFill>
                <a:latin typeface="Arial"/>
                <a:ea typeface="Arial"/>
                <a:cs typeface="Arial"/>
                <a:sym typeface="Arial"/>
              </a:rPr>
              <a:t> National Virtual Space</a:t>
            </a:r>
            <a:endParaRPr b="0" i="0" sz="1400" u="none" cap="none" strike="noStrike">
              <a:solidFill>
                <a:schemeClr val="lt1"/>
              </a:solidFill>
              <a:latin typeface="Arial"/>
              <a:ea typeface="Arial"/>
              <a:cs typeface="Arial"/>
              <a:sym typeface="Arial"/>
            </a:endParaRPr>
          </a:p>
        </p:txBody>
      </p:sp>
      <p:sp>
        <p:nvSpPr>
          <p:cNvPr id="104" name="Google Shape;104;g37e4e0e45e2_1_85"/>
          <p:cNvSpPr/>
          <p:nvPr/>
        </p:nvSpPr>
        <p:spPr>
          <a:xfrm>
            <a:off x="8400289" y="2886413"/>
            <a:ext cx="1597200" cy="1562400"/>
          </a:xfrm>
          <a:prstGeom prst="flowChartConnector">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Angola</a:t>
            </a:r>
            <a:r>
              <a:rPr b="0" i="0" lang="en-GB" sz="1400" u="none" cap="none" strike="noStrike">
                <a:solidFill>
                  <a:schemeClr val="lt1"/>
                </a:solidFill>
                <a:latin typeface="Arial"/>
                <a:ea typeface="Arial"/>
                <a:cs typeface="Arial"/>
                <a:sym typeface="Arial"/>
              </a:rPr>
              <a:t> National Virtual Space</a:t>
            </a:r>
            <a:endParaRPr b="0" i="0" sz="1400" u="none" cap="none" strike="noStrike">
              <a:solidFill>
                <a:schemeClr val="lt1"/>
              </a:solidFill>
              <a:latin typeface="Arial"/>
              <a:ea typeface="Arial"/>
              <a:cs typeface="Arial"/>
              <a:sym typeface="Arial"/>
            </a:endParaRPr>
          </a:p>
        </p:txBody>
      </p:sp>
      <p:sp>
        <p:nvSpPr>
          <p:cNvPr id="105" name="Google Shape;105;g37e4e0e45e2_1_85"/>
          <p:cNvSpPr/>
          <p:nvPr/>
        </p:nvSpPr>
        <p:spPr>
          <a:xfrm>
            <a:off x="8400289" y="834434"/>
            <a:ext cx="1597200" cy="1562400"/>
          </a:xfrm>
          <a:prstGeom prst="flowChartConnector">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Seychelles </a:t>
            </a:r>
            <a:r>
              <a:rPr b="0" i="0" lang="en-GB" sz="1400" u="none" cap="none" strike="noStrike">
                <a:solidFill>
                  <a:schemeClr val="lt1"/>
                </a:solidFill>
                <a:latin typeface="Arial"/>
                <a:ea typeface="Arial"/>
                <a:cs typeface="Arial"/>
                <a:sym typeface="Arial"/>
              </a:rPr>
              <a:t>National Virtual Space</a:t>
            </a:r>
            <a:endParaRPr b="0" i="0" sz="1400" u="none" cap="none" strike="noStrike">
              <a:solidFill>
                <a:schemeClr val="lt1"/>
              </a:solidFill>
              <a:latin typeface="Arial"/>
              <a:ea typeface="Arial"/>
              <a:cs typeface="Arial"/>
              <a:sym typeface="Arial"/>
            </a:endParaRPr>
          </a:p>
        </p:txBody>
      </p:sp>
      <p:sp>
        <p:nvSpPr>
          <p:cNvPr id="106" name="Google Shape;106;g37e4e0e45e2_1_85"/>
          <p:cNvSpPr/>
          <p:nvPr/>
        </p:nvSpPr>
        <p:spPr>
          <a:xfrm>
            <a:off x="3593593" y="4412556"/>
            <a:ext cx="1475100" cy="1420800"/>
          </a:xfrm>
          <a:prstGeom prst="flowChartConnector">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Senegal</a:t>
            </a:r>
            <a:r>
              <a:rPr b="0" i="0" lang="en-GB" sz="1400" u="none" cap="none" strike="noStrike">
                <a:solidFill>
                  <a:schemeClr val="lt1"/>
                </a:solidFill>
                <a:latin typeface="Arial"/>
                <a:ea typeface="Arial"/>
                <a:cs typeface="Arial"/>
                <a:sym typeface="Arial"/>
              </a:rPr>
              <a:t> National Virtual Space</a:t>
            </a:r>
            <a:endParaRPr b="0" i="0" sz="1400" u="none" cap="none" strike="noStrike">
              <a:solidFill>
                <a:schemeClr val="lt1"/>
              </a:solidFill>
              <a:latin typeface="Arial"/>
              <a:ea typeface="Arial"/>
              <a:cs typeface="Arial"/>
              <a:sym typeface="Arial"/>
            </a:endParaRPr>
          </a:p>
        </p:txBody>
      </p:sp>
      <p:sp>
        <p:nvSpPr>
          <p:cNvPr id="107" name="Google Shape;107;g37e4e0e45e2_1_85"/>
          <p:cNvSpPr/>
          <p:nvPr/>
        </p:nvSpPr>
        <p:spPr>
          <a:xfrm>
            <a:off x="1517904" y="2991764"/>
            <a:ext cx="1475100" cy="1420800"/>
          </a:xfrm>
          <a:prstGeom prst="flowChartConnector">
            <a:avLst/>
          </a:prstGeom>
          <a:solidFill>
            <a:schemeClr val="accent1"/>
          </a:solidFill>
          <a:ln cap="flat" cmpd="sng" w="25400">
            <a:solidFill>
              <a:srgbClr val="0046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Namibia</a:t>
            </a:r>
            <a:r>
              <a:rPr b="0" i="0" lang="en-GB" sz="1400" u="none" cap="none" strike="noStrike">
                <a:solidFill>
                  <a:schemeClr val="lt1"/>
                </a:solidFill>
                <a:latin typeface="Arial"/>
                <a:ea typeface="Arial"/>
                <a:cs typeface="Arial"/>
                <a:sym typeface="Arial"/>
              </a:rPr>
              <a:t> National Virtual Space</a:t>
            </a:r>
            <a:endParaRPr b="0" i="0" sz="1400" u="none" cap="none" strike="noStrike">
              <a:solidFill>
                <a:schemeClr val="lt1"/>
              </a:solidFill>
              <a:latin typeface="Arial"/>
              <a:ea typeface="Arial"/>
              <a:cs typeface="Arial"/>
              <a:sym typeface="Arial"/>
            </a:endParaRPr>
          </a:p>
        </p:txBody>
      </p:sp>
      <p:cxnSp>
        <p:nvCxnSpPr>
          <p:cNvPr id="108" name="Google Shape;108;g37e4e0e45e2_1_85"/>
          <p:cNvCxnSpPr/>
          <p:nvPr/>
        </p:nvCxnSpPr>
        <p:spPr>
          <a:xfrm flipH="1">
            <a:off x="7013414" y="1648609"/>
            <a:ext cx="1655100" cy="197700"/>
          </a:xfrm>
          <a:prstGeom prst="straightConnector1">
            <a:avLst/>
          </a:prstGeom>
          <a:noFill/>
          <a:ln cap="flat" cmpd="sng" w="9525">
            <a:solidFill>
              <a:srgbClr val="00A640"/>
            </a:solidFill>
            <a:prstDash val="solid"/>
            <a:round/>
            <a:headEnd len="sm" w="sm" type="none"/>
            <a:tailEnd len="med" w="med" type="triangle"/>
          </a:ln>
        </p:spPr>
      </p:cxnSp>
      <p:cxnSp>
        <p:nvCxnSpPr>
          <p:cNvPr id="109" name="Google Shape;109;g37e4e0e45e2_1_85"/>
          <p:cNvCxnSpPr>
            <a:stCxn id="103" idx="6"/>
          </p:cNvCxnSpPr>
          <p:nvPr/>
        </p:nvCxnSpPr>
        <p:spPr>
          <a:xfrm>
            <a:off x="2993004" y="1648613"/>
            <a:ext cx="1077300" cy="223200"/>
          </a:xfrm>
          <a:prstGeom prst="straightConnector1">
            <a:avLst/>
          </a:prstGeom>
          <a:noFill/>
          <a:ln cap="flat" cmpd="sng" w="9525">
            <a:solidFill>
              <a:srgbClr val="00A640"/>
            </a:solidFill>
            <a:prstDash val="solid"/>
            <a:round/>
            <a:headEnd len="sm" w="sm" type="none"/>
            <a:tailEnd len="med" w="med" type="triangle"/>
          </a:ln>
        </p:spPr>
      </p:cxnSp>
      <p:sp>
        <p:nvSpPr>
          <p:cNvPr id="110" name="Google Shape;110;g37e4e0e45e2_1_85"/>
          <p:cNvSpPr/>
          <p:nvPr/>
        </p:nvSpPr>
        <p:spPr>
          <a:xfrm>
            <a:off x="6275913" y="4412556"/>
            <a:ext cx="1475100" cy="1420800"/>
          </a:xfrm>
          <a:prstGeom prst="flowChartConnector">
            <a:avLst/>
          </a:prstGeom>
          <a:solidFill>
            <a:schemeClr val="accent2"/>
          </a:solidFill>
          <a:ln cap="flat" cmpd="sng" w="25400">
            <a:solidFill>
              <a:srgbClr val="0D111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a:t>
            </a:r>
            <a:r>
              <a:rPr b="0" i="0" lang="en-GB" sz="1400" u="none" cap="none" strike="noStrike">
                <a:solidFill>
                  <a:schemeClr val="lt1"/>
                </a:solidFill>
                <a:latin typeface="Arial"/>
                <a:ea typeface="Arial"/>
                <a:cs typeface="Arial"/>
                <a:sym typeface="Arial"/>
              </a:rPr>
              <a:t> National Virtual Space</a:t>
            </a:r>
            <a:endParaRPr b="0" i="0" sz="1400" u="none" cap="none" strike="noStrike">
              <a:solidFill>
                <a:schemeClr val="lt1"/>
              </a:solidFill>
              <a:latin typeface="Arial"/>
              <a:ea typeface="Arial"/>
              <a:cs typeface="Arial"/>
              <a:sym typeface="Arial"/>
            </a:endParaRPr>
          </a:p>
        </p:txBody>
      </p:sp>
      <p:cxnSp>
        <p:nvCxnSpPr>
          <p:cNvPr id="111" name="Google Shape;111;g37e4e0e45e2_1_85"/>
          <p:cNvCxnSpPr>
            <a:stCxn id="104" idx="2"/>
          </p:cNvCxnSpPr>
          <p:nvPr/>
        </p:nvCxnSpPr>
        <p:spPr>
          <a:xfrm rot="10800000">
            <a:off x="7013389" y="3028013"/>
            <a:ext cx="1386900" cy="639600"/>
          </a:xfrm>
          <a:prstGeom prst="straightConnector1">
            <a:avLst/>
          </a:prstGeom>
          <a:noFill/>
          <a:ln cap="flat" cmpd="sng" w="9525">
            <a:solidFill>
              <a:srgbClr val="00A640"/>
            </a:solidFill>
            <a:prstDash val="solid"/>
            <a:round/>
            <a:headEnd len="sm" w="sm" type="none"/>
            <a:tailEnd len="med" w="med" type="triangle"/>
          </a:ln>
        </p:spPr>
      </p:cxnSp>
      <p:cxnSp>
        <p:nvCxnSpPr>
          <p:cNvPr id="112" name="Google Shape;112;g37e4e0e45e2_1_85"/>
          <p:cNvCxnSpPr>
            <a:stCxn id="107" idx="6"/>
          </p:cNvCxnSpPr>
          <p:nvPr/>
        </p:nvCxnSpPr>
        <p:spPr>
          <a:xfrm flipH="1" rot="10800000">
            <a:off x="2993004" y="3027764"/>
            <a:ext cx="1237500" cy="674400"/>
          </a:xfrm>
          <a:prstGeom prst="straightConnector1">
            <a:avLst/>
          </a:prstGeom>
          <a:noFill/>
          <a:ln cap="flat" cmpd="sng" w="9525">
            <a:solidFill>
              <a:srgbClr val="00A640"/>
            </a:solidFill>
            <a:prstDash val="solid"/>
            <a:round/>
            <a:headEnd len="sm" w="sm" type="none"/>
            <a:tailEnd len="med" w="med" type="triangle"/>
          </a:ln>
        </p:spPr>
      </p:cxnSp>
      <p:cxnSp>
        <p:nvCxnSpPr>
          <p:cNvPr id="113" name="Google Shape;113;g37e4e0e45e2_1_85"/>
          <p:cNvCxnSpPr>
            <a:stCxn id="106" idx="0"/>
          </p:cNvCxnSpPr>
          <p:nvPr/>
        </p:nvCxnSpPr>
        <p:spPr>
          <a:xfrm flipH="1" rot="10800000">
            <a:off x="4331143" y="3702156"/>
            <a:ext cx="618600" cy="710400"/>
          </a:xfrm>
          <a:prstGeom prst="straightConnector1">
            <a:avLst/>
          </a:prstGeom>
          <a:noFill/>
          <a:ln cap="flat" cmpd="sng" w="9525">
            <a:solidFill>
              <a:srgbClr val="00A640"/>
            </a:solidFill>
            <a:prstDash val="solid"/>
            <a:round/>
            <a:headEnd len="sm" w="sm" type="none"/>
            <a:tailEnd len="med" w="med" type="triangle"/>
          </a:ln>
        </p:spPr>
      </p:cxnSp>
      <p:cxnSp>
        <p:nvCxnSpPr>
          <p:cNvPr id="114" name="Google Shape;114;g37e4e0e45e2_1_85"/>
          <p:cNvCxnSpPr>
            <a:stCxn id="110" idx="0"/>
          </p:cNvCxnSpPr>
          <p:nvPr/>
        </p:nvCxnSpPr>
        <p:spPr>
          <a:xfrm rot="10800000">
            <a:off x="6254463" y="3702156"/>
            <a:ext cx="759000" cy="710400"/>
          </a:xfrm>
          <a:prstGeom prst="straightConnector1">
            <a:avLst/>
          </a:prstGeom>
          <a:noFill/>
          <a:ln cap="flat" cmpd="sng" w="9525">
            <a:solidFill>
              <a:srgbClr val="00A640"/>
            </a:solidFill>
            <a:prstDash val="solid"/>
            <a:round/>
            <a:headEnd len="sm" w="sm" type="none"/>
            <a:tailEnd len="med" w="med" type="triangle"/>
          </a:ln>
        </p:spPr>
      </p:cxnSp>
      <p:sp>
        <p:nvSpPr>
          <p:cNvPr id="115" name="Google Shape;115;g37e4e0e45e2_1_85"/>
          <p:cNvSpPr/>
          <p:nvPr/>
        </p:nvSpPr>
        <p:spPr>
          <a:xfrm>
            <a:off x="359999" y="5023104"/>
            <a:ext cx="2419800" cy="1072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Public Users:</a:t>
            </a:r>
            <a:br>
              <a:rPr b="0" i="0" lang="en-GB" sz="1400" u="none" cap="none" strike="noStrike">
                <a:solidFill>
                  <a:schemeClr val="dk1"/>
                </a:solidFill>
                <a:latin typeface="Arial"/>
                <a:ea typeface="Arial"/>
                <a:cs typeface="Arial"/>
                <a:sym typeface="Arial"/>
              </a:rPr>
            </a:br>
            <a:r>
              <a:rPr b="0" i="0" lang="en-GB" sz="1400" u="none" cap="none" strike="noStrike">
                <a:solidFill>
                  <a:schemeClr val="dk1"/>
                </a:solidFill>
                <a:latin typeface="Arial"/>
                <a:ea typeface="Arial"/>
                <a:cs typeface="Arial"/>
                <a:sym typeface="Arial"/>
              </a:rPr>
              <a:t>Students, jobseekers, parents</a:t>
            </a:r>
            <a:endParaRPr b="0" i="0" sz="1400" u="none" cap="none" strike="noStrike">
              <a:solidFill>
                <a:schemeClr val="dk1"/>
              </a:solidFill>
              <a:latin typeface="Arial"/>
              <a:ea typeface="Arial"/>
              <a:cs typeface="Arial"/>
              <a:sym typeface="Arial"/>
            </a:endParaRPr>
          </a:p>
        </p:txBody>
      </p:sp>
      <p:sp>
        <p:nvSpPr>
          <p:cNvPr id="116" name="Google Shape;116;g37e4e0e45e2_1_85"/>
          <p:cNvSpPr/>
          <p:nvPr/>
        </p:nvSpPr>
        <p:spPr>
          <a:xfrm>
            <a:off x="8958233" y="5023104"/>
            <a:ext cx="2419800" cy="10728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Institutional Users: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Ministries, QA bodies, employers, education providers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7e4e0e45e2_1_273"/>
          <p:cNvSpPr txBox="1"/>
          <p:nvPr>
            <p:ph type="title"/>
          </p:nvPr>
        </p:nvSpPr>
        <p:spPr>
          <a:xfrm>
            <a:off x="289233" y="646920"/>
            <a:ext cx="11467800" cy="115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QCP Development</a:t>
            </a:r>
            <a:endParaRPr/>
          </a:p>
        </p:txBody>
      </p:sp>
      <p:sp>
        <p:nvSpPr>
          <p:cNvPr id="123" name="Google Shape;123;g37e4e0e45e2_1_273"/>
          <p:cNvSpPr txBox="1"/>
          <p:nvPr>
            <p:ph idx="12" type="sldNum"/>
          </p:nvPr>
        </p:nvSpPr>
        <p:spPr>
          <a:xfrm>
            <a:off x="355949" y="6543601"/>
            <a:ext cx="3261300" cy="167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
        <p:nvSpPr>
          <p:cNvPr id="124" name="Google Shape;124;g37e4e0e45e2_1_273"/>
          <p:cNvSpPr/>
          <p:nvPr/>
        </p:nvSpPr>
        <p:spPr>
          <a:xfrm>
            <a:off x="7133431" y="2855673"/>
            <a:ext cx="2498100" cy="1069800"/>
          </a:xfrm>
          <a:prstGeom prst="chevron">
            <a:avLst>
              <a:gd fmla="val 20758" name="adj"/>
            </a:avLst>
          </a:prstGeom>
          <a:solidFill>
            <a:srgbClr val="5B0F00"/>
          </a:solidFill>
          <a:ln>
            <a:noFill/>
          </a:ln>
        </p:spPr>
        <p:txBody>
          <a:bodyPr anchorCtr="0" anchor="ctr" bIns="182875" lIns="365750" spcFirstLastPara="1" rIns="91425"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rgbClr val="FFFFFF"/>
                </a:solidFill>
                <a:latin typeface="Arial"/>
                <a:ea typeface="Arial"/>
                <a:cs typeface="Arial"/>
                <a:sym typeface="Arial"/>
              </a:rPr>
              <a:t>Launch of QCP 2.0</a:t>
            </a:r>
            <a:endParaRPr b="0" i="0" sz="1300" u="none" cap="none" strike="noStrike">
              <a:solidFill>
                <a:srgbClr val="000000"/>
              </a:solidFill>
              <a:latin typeface="Arial"/>
              <a:ea typeface="Arial"/>
              <a:cs typeface="Arial"/>
              <a:sym typeface="Arial"/>
            </a:endParaRPr>
          </a:p>
        </p:txBody>
      </p:sp>
      <p:sp>
        <p:nvSpPr>
          <p:cNvPr id="125" name="Google Shape;125;g37e4e0e45e2_1_273"/>
          <p:cNvSpPr/>
          <p:nvPr/>
        </p:nvSpPr>
        <p:spPr>
          <a:xfrm>
            <a:off x="4740869" y="2847067"/>
            <a:ext cx="2498100" cy="1069800"/>
          </a:xfrm>
          <a:prstGeom prst="chevron">
            <a:avLst>
              <a:gd fmla="val 20758" name="adj"/>
            </a:avLst>
          </a:prstGeom>
          <a:solidFill>
            <a:schemeClr val="accent4"/>
          </a:solidFill>
          <a:ln>
            <a:noFill/>
          </a:ln>
        </p:spPr>
        <p:txBody>
          <a:bodyPr anchorCtr="0" anchor="ctr" bIns="182875" lIns="365750" spcFirstLastPara="1" rIns="91425"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GB" sz="1500" u="none" cap="none" strike="noStrike">
                <a:solidFill>
                  <a:srgbClr val="FFFFFF"/>
                </a:solidFill>
                <a:latin typeface="Arial"/>
                <a:ea typeface="Arial"/>
                <a:cs typeface="Arial"/>
                <a:sym typeface="Arial"/>
              </a:rPr>
              <a:t>Data collection and upload</a:t>
            </a:r>
            <a:endParaRPr b="0" i="0" sz="1300" u="none" cap="none" strike="noStrike">
              <a:solidFill>
                <a:srgbClr val="000000"/>
              </a:solidFill>
              <a:latin typeface="Arial"/>
              <a:ea typeface="Arial"/>
              <a:cs typeface="Arial"/>
              <a:sym typeface="Arial"/>
            </a:endParaRPr>
          </a:p>
        </p:txBody>
      </p:sp>
      <p:sp>
        <p:nvSpPr>
          <p:cNvPr id="126" name="Google Shape;126;g37e4e0e45e2_1_273"/>
          <p:cNvSpPr/>
          <p:nvPr/>
        </p:nvSpPr>
        <p:spPr>
          <a:xfrm>
            <a:off x="2320719" y="2840377"/>
            <a:ext cx="2498100" cy="1069800"/>
          </a:xfrm>
          <a:prstGeom prst="chevron">
            <a:avLst>
              <a:gd fmla="val 20758" name="adj"/>
            </a:avLst>
          </a:prstGeom>
          <a:solidFill>
            <a:schemeClr val="accent3"/>
          </a:solidFill>
          <a:ln>
            <a:noFill/>
          </a:ln>
        </p:spPr>
        <p:txBody>
          <a:bodyPr anchorCtr="0" anchor="ctr" bIns="182875" lIns="365750" spcFirstLastPara="1" rIns="91425"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GB" sz="1400" u="none" cap="none" strike="noStrike">
                <a:solidFill>
                  <a:srgbClr val="FFFFFF"/>
                </a:solidFill>
                <a:latin typeface="Arial"/>
                <a:ea typeface="Arial"/>
                <a:cs typeface="Arial"/>
                <a:sym typeface="Arial"/>
              </a:rPr>
              <a:t>Architecture &amp; Launch of QCP 1.0</a:t>
            </a:r>
            <a:endParaRPr b="0" i="0" sz="1200" u="none" cap="none" strike="noStrike">
              <a:solidFill>
                <a:srgbClr val="000000"/>
              </a:solidFill>
              <a:latin typeface="Arial"/>
              <a:ea typeface="Arial"/>
              <a:cs typeface="Arial"/>
              <a:sym typeface="Arial"/>
            </a:endParaRPr>
          </a:p>
        </p:txBody>
      </p:sp>
      <p:sp>
        <p:nvSpPr>
          <p:cNvPr id="127" name="Google Shape;127;g37e4e0e45e2_1_273"/>
          <p:cNvSpPr/>
          <p:nvPr/>
        </p:nvSpPr>
        <p:spPr>
          <a:xfrm>
            <a:off x="289101" y="2840377"/>
            <a:ext cx="2099400" cy="1058700"/>
          </a:xfrm>
          <a:prstGeom prst="homePlate">
            <a:avLst>
              <a:gd fmla="val 22102" name="adj"/>
            </a:avLst>
          </a:prstGeom>
          <a:solidFill>
            <a:schemeClr val="accent1"/>
          </a:solidFill>
          <a:ln>
            <a:noFill/>
          </a:ln>
        </p:spPr>
        <p:txBody>
          <a:bodyPr anchorCtr="0" anchor="ctr" bIns="182875" lIns="182875" spcFirstLastPara="1" rIns="91425" wrap="square" tIns="0">
            <a:noAutofit/>
          </a:bodyPr>
          <a:lstStyle/>
          <a:p>
            <a:pPr indent="0" lvl="0" marL="0" marR="0" rtl="0" algn="ctr">
              <a:lnSpc>
                <a:spcPct val="100000"/>
              </a:lnSpc>
              <a:spcBef>
                <a:spcPts val="0"/>
              </a:spcBef>
              <a:spcAft>
                <a:spcPts val="0"/>
              </a:spcAft>
              <a:buClr>
                <a:srgbClr val="000000"/>
              </a:buClr>
              <a:buSzPts val="1800"/>
              <a:buFont typeface="Arial"/>
              <a:buNone/>
            </a:pPr>
            <a:r>
              <a:rPr b="1" i="0" lang="en-GB" sz="1700" u="none" cap="none" strike="noStrike">
                <a:solidFill>
                  <a:srgbClr val="FFFFFF"/>
                </a:solidFill>
                <a:latin typeface="Arial"/>
                <a:ea typeface="Arial"/>
                <a:cs typeface="Arial"/>
                <a:sym typeface="Arial"/>
              </a:rPr>
              <a:t>Preparatory steps</a:t>
            </a:r>
            <a:endParaRPr b="0" i="0" sz="1300" u="none" cap="none" strike="noStrike">
              <a:solidFill>
                <a:srgbClr val="000000"/>
              </a:solidFill>
              <a:latin typeface="Arial"/>
              <a:ea typeface="Arial"/>
              <a:cs typeface="Arial"/>
              <a:sym typeface="Arial"/>
            </a:endParaRPr>
          </a:p>
        </p:txBody>
      </p:sp>
      <p:cxnSp>
        <p:nvCxnSpPr>
          <p:cNvPr id="128" name="Google Shape;128;g37e4e0e45e2_1_273"/>
          <p:cNvCxnSpPr/>
          <p:nvPr/>
        </p:nvCxnSpPr>
        <p:spPr>
          <a:xfrm>
            <a:off x="2117418" y="3887124"/>
            <a:ext cx="0" cy="0"/>
          </a:xfrm>
          <a:prstGeom prst="straightConnector1">
            <a:avLst/>
          </a:prstGeom>
          <a:noFill/>
          <a:ln cap="flat" cmpd="sng" w="9525">
            <a:solidFill>
              <a:srgbClr val="00A640"/>
            </a:solidFill>
            <a:prstDash val="solid"/>
            <a:round/>
            <a:headEnd len="sm" w="sm" type="none"/>
            <a:tailEnd len="sm" w="sm" type="none"/>
          </a:ln>
        </p:spPr>
      </p:cxnSp>
      <p:cxnSp>
        <p:nvCxnSpPr>
          <p:cNvPr id="129" name="Google Shape;129;g37e4e0e45e2_1_273"/>
          <p:cNvCxnSpPr/>
          <p:nvPr/>
        </p:nvCxnSpPr>
        <p:spPr>
          <a:xfrm>
            <a:off x="6930131" y="3934152"/>
            <a:ext cx="0" cy="0"/>
          </a:xfrm>
          <a:prstGeom prst="straightConnector1">
            <a:avLst/>
          </a:prstGeom>
          <a:noFill/>
          <a:ln cap="flat" cmpd="sng" w="9525">
            <a:solidFill>
              <a:schemeClr val="dk2"/>
            </a:solidFill>
            <a:prstDash val="solid"/>
            <a:round/>
            <a:headEnd len="sm" w="sm" type="none"/>
            <a:tailEnd len="sm" w="sm" type="none"/>
          </a:ln>
        </p:spPr>
      </p:cxnSp>
      <p:cxnSp>
        <p:nvCxnSpPr>
          <p:cNvPr id="130" name="Google Shape;130;g37e4e0e45e2_1_273"/>
          <p:cNvCxnSpPr/>
          <p:nvPr/>
        </p:nvCxnSpPr>
        <p:spPr>
          <a:xfrm>
            <a:off x="118295" y="3875876"/>
            <a:ext cx="0" cy="0"/>
          </a:xfrm>
          <a:prstGeom prst="straightConnector1">
            <a:avLst/>
          </a:prstGeom>
          <a:noFill/>
          <a:ln cap="flat" cmpd="sng" w="9525">
            <a:solidFill>
              <a:schemeClr val="accent1"/>
            </a:solidFill>
            <a:prstDash val="solid"/>
            <a:round/>
            <a:headEnd len="sm" w="sm" type="none"/>
            <a:tailEnd len="sm" w="sm" type="none"/>
          </a:ln>
        </p:spPr>
      </p:cxnSp>
      <p:cxnSp>
        <p:nvCxnSpPr>
          <p:cNvPr id="131" name="Google Shape;131;g37e4e0e45e2_1_273"/>
          <p:cNvCxnSpPr/>
          <p:nvPr/>
        </p:nvCxnSpPr>
        <p:spPr>
          <a:xfrm>
            <a:off x="4571521" y="3923628"/>
            <a:ext cx="0" cy="0"/>
          </a:xfrm>
          <a:prstGeom prst="straightConnector1">
            <a:avLst/>
          </a:prstGeom>
          <a:noFill/>
          <a:ln cap="flat" cmpd="sng" w="9525">
            <a:solidFill>
              <a:schemeClr val="accent5"/>
            </a:solidFill>
            <a:prstDash val="solid"/>
            <a:round/>
            <a:headEnd len="sm" w="sm" type="none"/>
            <a:tailEnd len="sm" w="sm" type="none"/>
          </a:ln>
        </p:spPr>
      </p:cxnSp>
      <p:cxnSp>
        <p:nvCxnSpPr>
          <p:cNvPr id="132" name="Google Shape;132;g37e4e0e45e2_1_273"/>
          <p:cNvCxnSpPr/>
          <p:nvPr/>
        </p:nvCxnSpPr>
        <p:spPr>
          <a:xfrm flipH="1" rot="10800000">
            <a:off x="8382584" y="4074582"/>
            <a:ext cx="300" cy="429900"/>
          </a:xfrm>
          <a:prstGeom prst="straightConnector1">
            <a:avLst/>
          </a:prstGeom>
          <a:noFill/>
          <a:ln cap="flat" cmpd="sng" w="9525">
            <a:solidFill>
              <a:schemeClr val="dk2"/>
            </a:solidFill>
            <a:prstDash val="solid"/>
            <a:round/>
            <a:headEnd len="sm" w="sm" type="none"/>
            <a:tailEnd len="sm" w="sm" type="none"/>
          </a:ln>
        </p:spPr>
      </p:cxnSp>
      <p:cxnSp>
        <p:nvCxnSpPr>
          <p:cNvPr id="133" name="Google Shape;133;g37e4e0e45e2_1_273"/>
          <p:cNvCxnSpPr/>
          <p:nvPr/>
        </p:nvCxnSpPr>
        <p:spPr>
          <a:xfrm flipH="1" rot="10800000">
            <a:off x="14571165" y="7132836"/>
            <a:ext cx="300" cy="443400"/>
          </a:xfrm>
          <a:prstGeom prst="straightConnector1">
            <a:avLst/>
          </a:prstGeom>
          <a:noFill/>
          <a:ln cap="flat" cmpd="sng" w="9525">
            <a:solidFill>
              <a:schemeClr val="accent5"/>
            </a:solidFill>
            <a:prstDash val="solid"/>
            <a:round/>
            <a:headEnd len="sm" w="sm" type="none"/>
            <a:tailEnd len="sm" w="sm" type="none"/>
          </a:ln>
        </p:spPr>
      </p:cxnSp>
      <p:sp>
        <p:nvSpPr>
          <p:cNvPr id="134" name="Google Shape;134;g37e4e0e45e2_1_273"/>
          <p:cNvSpPr/>
          <p:nvPr/>
        </p:nvSpPr>
        <p:spPr>
          <a:xfrm>
            <a:off x="7132525" y="4596000"/>
            <a:ext cx="2498100" cy="1901100"/>
          </a:xfrm>
          <a:prstGeom prst="rect">
            <a:avLst/>
          </a:prstGeom>
          <a:noFill/>
          <a:ln>
            <a:noFill/>
          </a:ln>
        </p:spPr>
        <p:txBody>
          <a:bodyPr anchorCtr="0" anchor="t" bIns="121900" lIns="450000" spcFirstLastPara="1" rIns="487675" wrap="square" tIns="45700">
            <a:noAutofit/>
          </a:bodyPr>
          <a:lstStyle/>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Launch of public-facing features (search, compare)</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282625"/>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Automated publishing of qualifications</a:t>
            </a:r>
            <a:endParaRPr b="0" i="0" sz="1400" u="none" cap="none" strike="noStrike">
              <a:solidFill>
                <a:srgbClr val="282625"/>
              </a:solidFill>
              <a:latin typeface="Arial"/>
              <a:ea typeface="Arial"/>
              <a:cs typeface="Arial"/>
              <a:sym typeface="Arial"/>
            </a:endParaRPr>
          </a:p>
        </p:txBody>
      </p:sp>
      <p:sp>
        <p:nvSpPr>
          <p:cNvPr id="135" name="Google Shape;135;g37e4e0e45e2_1_273"/>
          <p:cNvSpPr/>
          <p:nvPr/>
        </p:nvSpPr>
        <p:spPr>
          <a:xfrm>
            <a:off x="17936635" y="10345928"/>
            <a:ext cx="2039400" cy="4187700"/>
          </a:xfrm>
          <a:prstGeom prst="rect">
            <a:avLst/>
          </a:prstGeom>
          <a:noFill/>
          <a:ln>
            <a:noFill/>
          </a:ln>
        </p:spPr>
        <p:txBody>
          <a:bodyPr anchorCtr="0" anchor="t" bIns="121900" lIns="487675" spcFirstLastPara="1" rIns="487675" wrap="square" tIns="45700">
            <a:noAutofit/>
          </a:bodyPr>
          <a:lstStyle/>
          <a:p>
            <a:pPr indent="0" lvl="0" marL="0" marR="0" rtl="0" algn="ctr">
              <a:lnSpc>
                <a:spcPct val="89000"/>
              </a:lnSpc>
              <a:spcBef>
                <a:spcPts val="0"/>
              </a:spcBef>
              <a:spcAft>
                <a:spcPts val="0"/>
              </a:spcAft>
              <a:buClr>
                <a:srgbClr val="000000"/>
              </a:buClr>
              <a:buSzPts val="2934"/>
              <a:buFont typeface="Arial"/>
              <a:buNone/>
            </a:pPr>
            <a:r>
              <a:rPr b="0" i="0" lang="en-GB" sz="2934" u="none" cap="none" strike="noStrike">
                <a:solidFill>
                  <a:srgbClr val="282625"/>
                </a:solidFill>
                <a:latin typeface="Arial"/>
                <a:ea typeface="Arial"/>
                <a:cs typeface="Arial"/>
                <a:sym typeface="Arial"/>
              </a:rPr>
              <a:t>Lorem ipsum dolor sit amet, consectetur adipiscing elit</a:t>
            </a:r>
            <a:endParaRPr b="0" i="0" sz="2934" u="none" cap="none" strike="noStrike">
              <a:solidFill>
                <a:srgbClr val="282625"/>
              </a:solidFill>
              <a:latin typeface="Arial"/>
              <a:ea typeface="Arial"/>
              <a:cs typeface="Arial"/>
              <a:sym typeface="Arial"/>
            </a:endParaRPr>
          </a:p>
        </p:txBody>
      </p:sp>
      <p:cxnSp>
        <p:nvCxnSpPr>
          <p:cNvPr id="136" name="Google Shape;136;g37e4e0e45e2_1_273"/>
          <p:cNvCxnSpPr/>
          <p:nvPr/>
        </p:nvCxnSpPr>
        <p:spPr>
          <a:xfrm flipH="1" rot="10800000">
            <a:off x="5990022" y="4074582"/>
            <a:ext cx="300" cy="429900"/>
          </a:xfrm>
          <a:prstGeom prst="straightConnector1">
            <a:avLst/>
          </a:prstGeom>
          <a:noFill/>
          <a:ln cap="flat" cmpd="sng" w="9525">
            <a:solidFill>
              <a:schemeClr val="dk2"/>
            </a:solidFill>
            <a:prstDash val="solid"/>
            <a:round/>
            <a:headEnd len="sm" w="sm" type="none"/>
            <a:tailEnd len="sm" w="sm" type="none"/>
          </a:ln>
        </p:spPr>
      </p:cxnSp>
      <p:sp>
        <p:nvSpPr>
          <p:cNvPr id="137" name="Google Shape;137;g37e4e0e45e2_1_273"/>
          <p:cNvSpPr/>
          <p:nvPr/>
        </p:nvSpPr>
        <p:spPr>
          <a:xfrm>
            <a:off x="4819027" y="4596004"/>
            <a:ext cx="2314200" cy="1093800"/>
          </a:xfrm>
          <a:prstGeom prst="rect">
            <a:avLst/>
          </a:prstGeom>
          <a:noFill/>
          <a:ln>
            <a:noFill/>
          </a:ln>
        </p:spPr>
        <p:txBody>
          <a:bodyPr anchorCtr="0" anchor="t" bIns="121900" lIns="487675" spcFirstLastPara="1" rIns="487675" wrap="square" tIns="45700">
            <a:noAutofit/>
          </a:bodyPr>
          <a:lstStyle/>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Initial Data Collection and validation</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National Stakeholder Labs</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8" name="Google Shape;138;g37e4e0e45e2_1_273"/>
          <p:cNvCxnSpPr/>
          <p:nvPr/>
        </p:nvCxnSpPr>
        <p:spPr>
          <a:xfrm flipH="1" rot="10800000">
            <a:off x="3532011" y="4040408"/>
            <a:ext cx="300" cy="429900"/>
          </a:xfrm>
          <a:prstGeom prst="straightConnector1">
            <a:avLst/>
          </a:prstGeom>
          <a:noFill/>
          <a:ln cap="flat" cmpd="sng" w="9525">
            <a:solidFill>
              <a:schemeClr val="dk2"/>
            </a:solidFill>
            <a:prstDash val="solid"/>
            <a:round/>
            <a:headEnd len="sm" w="sm" type="none"/>
            <a:tailEnd len="sm" w="sm" type="none"/>
          </a:ln>
        </p:spPr>
      </p:cxnSp>
      <p:sp>
        <p:nvSpPr>
          <p:cNvPr id="139" name="Google Shape;139;g37e4e0e45e2_1_273"/>
          <p:cNvSpPr/>
          <p:nvPr/>
        </p:nvSpPr>
        <p:spPr>
          <a:xfrm>
            <a:off x="2388501" y="4561354"/>
            <a:ext cx="2619000" cy="1465800"/>
          </a:xfrm>
          <a:prstGeom prst="rect">
            <a:avLst/>
          </a:prstGeom>
          <a:noFill/>
          <a:ln>
            <a:noFill/>
          </a:ln>
        </p:spPr>
        <p:txBody>
          <a:bodyPr anchorCtr="0" anchor="t" bIns="121900" lIns="487675" spcFirstLastPara="1" rIns="487675" wrap="square" tIns="45700">
            <a:noAutofit/>
          </a:bodyPr>
          <a:lstStyle/>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Technical Design</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282625"/>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Technical Validation</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282625"/>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Training and Onboarding for QCP personnel</a:t>
            </a:r>
            <a:endParaRPr b="0" i="0" sz="1400" u="none" cap="none" strike="noStrike">
              <a:solidFill>
                <a:srgbClr val="000000"/>
              </a:solidFill>
              <a:latin typeface="Arial"/>
              <a:ea typeface="Arial"/>
              <a:cs typeface="Arial"/>
              <a:sym typeface="Arial"/>
            </a:endParaRPr>
          </a:p>
        </p:txBody>
      </p:sp>
      <p:cxnSp>
        <p:nvCxnSpPr>
          <p:cNvPr id="140" name="Google Shape;140;g37e4e0e45e2_1_273"/>
          <p:cNvCxnSpPr/>
          <p:nvPr/>
        </p:nvCxnSpPr>
        <p:spPr>
          <a:xfrm flipH="1" rot="10800000">
            <a:off x="1245469" y="4040408"/>
            <a:ext cx="300" cy="429900"/>
          </a:xfrm>
          <a:prstGeom prst="straightConnector1">
            <a:avLst/>
          </a:prstGeom>
          <a:noFill/>
          <a:ln cap="flat" cmpd="sng" w="9525">
            <a:solidFill>
              <a:schemeClr val="dk2"/>
            </a:solidFill>
            <a:prstDash val="solid"/>
            <a:round/>
            <a:headEnd len="sm" w="sm" type="none"/>
            <a:tailEnd len="sm" w="sm" type="none"/>
          </a:ln>
        </p:spPr>
      </p:cxnSp>
      <p:sp>
        <p:nvSpPr>
          <p:cNvPr id="141" name="Google Shape;141;g37e4e0e45e2_1_273"/>
          <p:cNvSpPr/>
          <p:nvPr/>
        </p:nvSpPr>
        <p:spPr>
          <a:xfrm>
            <a:off x="89751" y="4561354"/>
            <a:ext cx="2498100" cy="1465800"/>
          </a:xfrm>
          <a:prstGeom prst="rect">
            <a:avLst/>
          </a:prstGeom>
          <a:noFill/>
          <a:ln>
            <a:noFill/>
          </a:ln>
        </p:spPr>
        <p:txBody>
          <a:bodyPr anchorCtr="0" anchor="t" bIns="121900" lIns="487675" spcFirstLastPara="1" rIns="487675" wrap="square" tIns="45700">
            <a:noAutofit/>
          </a:bodyPr>
          <a:lstStyle/>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Policy Design</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282625"/>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Consultation</a:t>
            </a:r>
            <a:endParaRPr b="0" i="0" sz="1400" u="none" cap="none" strike="noStrike">
              <a:solidFill>
                <a:srgbClr val="282625"/>
              </a:solidFill>
              <a:latin typeface="Arial"/>
              <a:ea typeface="Arial"/>
              <a:cs typeface="Arial"/>
              <a:sym typeface="Arial"/>
            </a:endParaRPr>
          </a:p>
        </p:txBody>
      </p:sp>
      <p:sp>
        <p:nvSpPr>
          <p:cNvPr id="142" name="Google Shape;142;g37e4e0e45e2_1_273"/>
          <p:cNvSpPr/>
          <p:nvPr/>
        </p:nvSpPr>
        <p:spPr>
          <a:xfrm rot="5400000">
            <a:off x="2299080" y="361215"/>
            <a:ext cx="262500" cy="42822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3" name="Google Shape;143;g37e4e0e45e2_1_273"/>
          <p:cNvSpPr/>
          <p:nvPr/>
        </p:nvSpPr>
        <p:spPr>
          <a:xfrm>
            <a:off x="380655" y="2027475"/>
            <a:ext cx="4190700" cy="350100"/>
          </a:xfrm>
          <a:prstGeom prst="rect">
            <a:avLst/>
          </a:prstGeom>
          <a:noFill/>
          <a:ln>
            <a:noFill/>
          </a:ln>
        </p:spPr>
        <p:txBody>
          <a:bodyPr anchorCtr="0" anchor="t" bIns="121900" lIns="487675" spcFirstLastPara="1" rIns="487675" wrap="square" tIns="45700">
            <a:noAutofit/>
          </a:bodyPr>
          <a:lstStyle/>
          <a:p>
            <a:pPr indent="0" lvl="0" marL="0" marR="0" rtl="0" algn="ctr">
              <a:lnSpc>
                <a:spcPct val="89000"/>
              </a:lnSpc>
              <a:spcBef>
                <a:spcPts val="0"/>
              </a:spcBef>
              <a:spcAft>
                <a:spcPts val="0"/>
              </a:spcAft>
              <a:buClr>
                <a:srgbClr val="000000"/>
              </a:buClr>
              <a:buSzPts val="1400"/>
              <a:buFont typeface="Arial"/>
              <a:buNone/>
            </a:pPr>
            <a:r>
              <a:rPr b="0" i="0" lang="en-GB" sz="1400" u="none" cap="none" strike="noStrike">
                <a:solidFill>
                  <a:srgbClr val="282625"/>
                </a:solidFill>
                <a:latin typeface="Arial"/>
                <a:ea typeface="Arial"/>
                <a:cs typeface="Arial"/>
                <a:sym typeface="Arial"/>
              </a:rPr>
              <a:t>September – December 2024</a:t>
            </a:r>
            <a:endParaRPr b="0" i="0" sz="1400" u="none" cap="none" strike="noStrike">
              <a:solidFill>
                <a:srgbClr val="000000"/>
              </a:solidFill>
              <a:latin typeface="Arial"/>
              <a:ea typeface="Arial"/>
              <a:cs typeface="Arial"/>
              <a:sym typeface="Arial"/>
            </a:endParaRPr>
          </a:p>
        </p:txBody>
      </p:sp>
      <p:sp>
        <p:nvSpPr>
          <p:cNvPr id="144" name="Google Shape;144;g37e4e0e45e2_1_273"/>
          <p:cNvSpPr/>
          <p:nvPr/>
        </p:nvSpPr>
        <p:spPr>
          <a:xfrm rot="5400000">
            <a:off x="7001933" y="141610"/>
            <a:ext cx="280500" cy="47037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5" name="Google Shape;145;g37e4e0e45e2_1_273"/>
          <p:cNvSpPr/>
          <p:nvPr/>
        </p:nvSpPr>
        <p:spPr>
          <a:xfrm>
            <a:off x="4841819" y="2041135"/>
            <a:ext cx="4703700" cy="350100"/>
          </a:xfrm>
          <a:prstGeom prst="rect">
            <a:avLst/>
          </a:prstGeom>
          <a:noFill/>
          <a:ln>
            <a:noFill/>
          </a:ln>
        </p:spPr>
        <p:txBody>
          <a:bodyPr anchorCtr="0" anchor="t" bIns="121900" lIns="487675" spcFirstLastPara="1" rIns="487675" wrap="square" tIns="45700">
            <a:noAutofit/>
          </a:bodyPr>
          <a:lstStyle/>
          <a:p>
            <a:pPr indent="0" lvl="0" marL="0" marR="0" rtl="0" algn="ctr">
              <a:lnSpc>
                <a:spcPct val="89000"/>
              </a:lnSpc>
              <a:spcBef>
                <a:spcPts val="0"/>
              </a:spcBef>
              <a:spcAft>
                <a:spcPts val="0"/>
              </a:spcAft>
              <a:buClr>
                <a:srgbClr val="000000"/>
              </a:buClr>
              <a:buSzPts val="1400"/>
              <a:buFont typeface="Arial"/>
              <a:buNone/>
            </a:pPr>
            <a:r>
              <a:rPr b="0" i="0" lang="en-GB" sz="1400" u="none" cap="none" strike="noStrike">
                <a:solidFill>
                  <a:srgbClr val="282625"/>
                </a:solidFill>
                <a:latin typeface="Arial"/>
                <a:ea typeface="Arial"/>
                <a:cs typeface="Arial"/>
                <a:sym typeface="Arial"/>
              </a:rPr>
              <a:t>January – August 2025</a:t>
            </a:r>
            <a:endParaRPr b="0" i="0" sz="1400" u="none" cap="none" strike="noStrike">
              <a:solidFill>
                <a:srgbClr val="000000"/>
              </a:solidFill>
              <a:latin typeface="Arial"/>
              <a:ea typeface="Arial"/>
              <a:cs typeface="Arial"/>
              <a:sym typeface="Arial"/>
            </a:endParaRPr>
          </a:p>
        </p:txBody>
      </p:sp>
      <p:sp>
        <p:nvSpPr>
          <p:cNvPr id="146" name="Google Shape;146;g37e4e0e45e2_1_273"/>
          <p:cNvSpPr/>
          <p:nvPr/>
        </p:nvSpPr>
        <p:spPr>
          <a:xfrm>
            <a:off x="9591356" y="2855673"/>
            <a:ext cx="2498100" cy="1069800"/>
          </a:xfrm>
          <a:prstGeom prst="chevron">
            <a:avLst>
              <a:gd fmla="val 20758" name="adj"/>
            </a:avLst>
          </a:prstGeom>
          <a:solidFill>
            <a:schemeClr val="dk2"/>
          </a:solidFill>
          <a:ln>
            <a:noFill/>
          </a:ln>
        </p:spPr>
        <p:txBody>
          <a:bodyPr anchorCtr="0" anchor="ctr" bIns="182875" lIns="365750" spcFirstLastPara="1" rIns="91425"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GB" sz="1400" u="none" cap="none" strike="noStrike">
                <a:solidFill>
                  <a:srgbClr val="FFFFFF"/>
                </a:solidFill>
                <a:latin typeface="Arial"/>
                <a:ea typeface="Arial"/>
                <a:cs typeface="Arial"/>
                <a:sym typeface="Arial"/>
              </a:rPr>
              <a:t>QCP Roll-out</a:t>
            </a:r>
            <a:endParaRPr b="0" i="0" sz="1200" u="none" cap="none" strike="noStrike">
              <a:solidFill>
                <a:srgbClr val="000000"/>
              </a:solidFill>
              <a:latin typeface="Arial"/>
              <a:ea typeface="Arial"/>
              <a:cs typeface="Arial"/>
              <a:sym typeface="Arial"/>
            </a:endParaRPr>
          </a:p>
        </p:txBody>
      </p:sp>
      <p:sp>
        <p:nvSpPr>
          <p:cNvPr id="147" name="Google Shape;147;g37e4e0e45e2_1_273"/>
          <p:cNvSpPr/>
          <p:nvPr/>
        </p:nvSpPr>
        <p:spPr>
          <a:xfrm>
            <a:off x="9392400" y="1896582"/>
            <a:ext cx="2799600" cy="280500"/>
          </a:xfrm>
          <a:prstGeom prst="rect">
            <a:avLst/>
          </a:prstGeom>
          <a:noFill/>
          <a:ln>
            <a:noFill/>
          </a:ln>
        </p:spPr>
        <p:txBody>
          <a:bodyPr anchorCtr="0" anchor="t" bIns="121900" lIns="487675" spcFirstLastPara="1" rIns="487675" wrap="square" tIns="45700">
            <a:noAutofit/>
          </a:bodyPr>
          <a:lstStyle/>
          <a:p>
            <a:pPr indent="0" lvl="0" marL="0" marR="0" rtl="0" algn="ctr">
              <a:lnSpc>
                <a:spcPct val="89000"/>
              </a:lnSpc>
              <a:spcBef>
                <a:spcPts val="0"/>
              </a:spcBef>
              <a:spcAft>
                <a:spcPts val="0"/>
              </a:spcAft>
              <a:buClr>
                <a:srgbClr val="000000"/>
              </a:buClr>
              <a:buSzPts val="1400"/>
              <a:buFont typeface="Arial"/>
              <a:buNone/>
            </a:pPr>
            <a:r>
              <a:rPr b="0" i="0" lang="en-GB" sz="1400" u="none" cap="none" strike="noStrike">
                <a:solidFill>
                  <a:srgbClr val="282625"/>
                </a:solidFill>
                <a:latin typeface="Arial"/>
                <a:ea typeface="Arial"/>
                <a:cs typeface="Arial"/>
                <a:sym typeface="Arial"/>
              </a:rPr>
              <a:t>September 2025 and onward</a:t>
            </a:r>
            <a:endParaRPr b="0" i="0" sz="1400" u="none" cap="none" strike="noStrike">
              <a:solidFill>
                <a:srgbClr val="000000"/>
              </a:solidFill>
              <a:latin typeface="Arial"/>
              <a:ea typeface="Arial"/>
              <a:cs typeface="Arial"/>
              <a:sym typeface="Arial"/>
            </a:endParaRPr>
          </a:p>
        </p:txBody>
      </p:sp>
      <p:sp>
        <p:nvSpPr>
          <p:cNvPr id="148" name="Google Shape;148;g37e4e0e45e2_1_273"/>
          <p:cNvSpPr/>
          <p:nvPr/>
        </p:nvSpPr>
        <p:spPr>
          <a:xfrm rot="5400000">
            <a:off x="10646175" y="1338600"/>
            <a:ext cx="280500" cy="23097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9" name="Google Shape;149;g37e4e0e45e2_1_273"/>
          <p:cNvSpPr/>
          <p:nvPr/>
        </p:nvSpPr>
        <p:spPr>
          <a:xfrm>
            <a:off x="9629925" y="4596000"/>
            <a:ext cx="2498100" cy="1901100"/>
          </a:xfrm>
          <a:prstGeom prst="rect">
            <a:avLst/>
          </a:prstGeom>
          <a:noFill/>
          <a:ln>
            <a:noFill/>
          </a:ln>
        </p:spPr>
        <p:txBody>
          <a:bodyPr anchorCtr="0" anchor="t" bIns="121900" lIns="450000" spcFirstLastPara="1" rIns="487675" wrap="square" tIns="45700">
            <a:noAutofit/>
          </a:bodyPr>
          <a:lstStyle/>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Countries start using QCP</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282625"/>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Continuous peer-learning of QCP countries</a:t>
            </a:r>
            <a:endParaRPr b="0" i="0" sz="1400" u="none" cap="none" strike="noStrike">
              <a:solidFill>
                <a:srgbClr val="000000"/>
              </a:solidFill>
              <a:latin typeface="Arial"/>
              <a:ea typeface="Arial"/>
              <a:cs typeface="Arial"/>
              <a:sym typeface="Arial"/>
            </a:endParaRPr>
          </a:p>
          <a:p>
            <a:pPr indent="-196850" lvl="0" marL="285750" marR="0" rtl="0" algn="l">
              <a:lnSpc>
                <a:spcPct val="89000"/>
              </a:lnSpc>
              <a:spcBef>
                <a:spcPts val="0"/>
              </a:spcBef>
              <a:spcAft>
                <a:spcPts val="0"/>
              </a:spcAft>
              <a:buClr>
                <a:srgbClr val="000000"/>
              </a:buClr>
              <a:buSzPts val="1400"/>
              <a:buFont typeface="Arial"/>
              <a:buNone/>
            </a:pPr>
            <a:r>
              <a:t/>
            </a:r>
            <a:endParaRPr b="0" i="0" sz="1400" u="none" cap="none" strike="noStrike">
              <a:solidFill>
                <a:srgbClr val="282625"/>
              </a:solidFill>
              <a:latin typeface="Arial"/>
              <a:ea typeface="Arial"/>
              <a:cs typeface="Arial"/>
              <a:sym typeface="Arial"/>
            </a:endParaRPr>
          </a:p>
          <a:p>
            <a:pPr indent="-285750" lvl="0" marL="285750" marR="0" rtl="0" algn="l">
              <a:lnSpc>
                <a:spcPct val="89000"/>
              </a:lnSpc>
              <a:spcBef>
                <a:spcPts val="0"/>
              </a:spcBef>
              <a:spcAft>
                <a:spcPts val="0"/>
              </a:spcAft>
              <a:buClr>
                <a:srgbClr val="000000"/>
              </a:buClr>
              <a:buSzPts val="1400"/>
              <a:buFont typeface="Arial"/>
              <a:buChar char="-"/>
            </a:pPr>
            <a:r>
              <a:rPr b="0" i="0" lang="en-GB" sz="1400" u="none" cap="none" strike="noStrike">
                <a:solidFill>
                  <a:srgbClr val="282625"/>
                </a:solidFill>
                <a:latin typeface="Arial"/>
                <a:ea typeface="Arial"/>
                <a:cs typeface="Arial"/>
                <a:sym typeface="Arial"/>
              </a:rPr>
              <a:t>Development of advanced functionalities</a:t>
            </a:r>
            <a:endParaRPr b="0" i="0" sz="1400" u="none" cap="none" strike="noStrike">
              <a:solidFill>
                <a:srgbClr val="282625"/>
              </a:solidFill>
              <a:latin typeface="Arial"/>
              <a:ea typeface="Arial"/>
              <a:cs typeface="Arial"/>
              <a:sym typeface="Arial"/>
            </a:endParaRPr>
          </a:p>
        </p:txBody>
      </p:sp>
      <p:cxnSp>
        <p:nvCxnSpPr>
          <p:cNvPr id="150" name="Google Shape;150;g37e4e0e45e2_1_273"/>
          <p:cNvCxnSpPr/>
          <p:nvPr/>
        </p:nvCxnSpPr>
        <p:spPr>
          <a:xfrm flipH="1" rot="10800000">
            <a:off x="10734584" y="4074582"/>
            <a:ext cx="300" cy="4299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2575d28cfc_0_21"/>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graphicFrame>
        <p:nvGraphicFramePr>
          <p:cNvPr id="157" name="Google Shape;157;g32575d28cfc_0_21"/>
          <p:cNvGraphicFramePr/>
          <p:nvPr/>
        </p:nvGraphicFramePr>
        <p:xfrm>
          <a:off x="1032888" y="935450"/>
          <a:ext cx="3000000" cy="3000000"/>
        </p:xfrm>
        <a:graphic>
          <a:graphicData uri="http://schemas.openxmlformats.org/drawingml/2006/table">
            <a:tbl>
              <a:tblPr>
                <a:noFill/>
                <a:tableStyleId>{2C9CC516-ABF2-4364-A5E6-854A9F99A40A}</a:tableStyleId>
              </a:tblPr>
              <a:tblGrid>
                <a:gridCol w="574550"/>
                <a:gridCol w="1843325"/>
                <a:gridCol w="2537550"/>
                <a:gridCol w="430900"/>
                <a:gridCol w="430900"/>
                <a:gridCol w="430900"/>
                <a:gridCol w="430900"/>
                <a:gridCol w="430900"/>
                <a:gridCol w="430900"/>
                <a:gridCol w="430900"/>
                <a:gridCol w="430900"/>
                <a:gridCol w="430900"/>
                <a:gridCol w="430900"/>
                <a:gridCol w="430900"/>
                <a:gridCol w="430900"/>
              </a:tblGrid>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gridSpan="4">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2024</a:t>
                      </a:r>
                      <a:endParaRPr b="1"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hMerge="1"/>
                <a:tc hMerge="1"/>
                <a:tc hMerge="1"/>
                <a:tc gridSpan="4">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2025</a:t>
                      </a:r>
                      <a:endParaRPr b="1"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hMerge="1"/>
                <a:tc hMerge="1"/>
                <a:tc hMerge="1"/>
                <a:tc gridSpan="4">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2026</a:t>
                      </a:r>
                      <a:endParaRPr b="1"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hMerge="1"/>
                <a:tc hMerge="1"/>
                <a:tc hMerge="1"/>
              </a:tr>
              <a:tr h="200025">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t>Activ.</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t>Group</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15000"/>
                        </a:lnSpc>
                        <a:spcBef>
                          <a:spcPts val="0"/>
                        </a:spcBef>
                        <a:spcAft>
                          <a:spcPts val="0"/>
                        </a:spcAft>
                        <a:buClr>
                          <a:srgbClr val="000000"/>
                        </a:buClr>
                        <a:buSzPts val="1000"/>
                        <a:buFont typeface="Arial"/>
                        <a:buNone/>
                      </a:pPr>
                      <a:r>
                        <a:rPr b="1" lang="en-GB" sz="1000" u="none" cap="none" strike="noStrike"/>
                        <a:t>Task</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Q1</a:t>
                      </a:r>
                      <a:endParaRPr b="1"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Q2</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Q3</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Q4</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Q1</a:t>
                      </a:r>
                      <a:endParaRPr b="1"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Q2</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Q3</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Q4</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Q1</a:t>
                      </a:r>
                      <a:endParaRPr b="1" sz="10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Q2</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Q3</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b="1" lang="en-GB" sz="1000" u="none" cap="none" strike="noStrike"/>
                        <a:t>Q4</a:t>
                      </a:r>
                      <a:endParaRPr b="1"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OF1-1</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POC</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POC Report, Architecture Report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OF1-2</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Baseline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Consultation, Baseline Report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OF2-3</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Launch ACQF QCP</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Dev 1a: Partial</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OF3-5</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Launch ACQF QCP</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Dev 1: demonstration</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OF3-6</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Launch ACQF QCP</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Dev 2: functional DB</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Launch ACQF QCP</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Dev 3a final</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Launch ACQF QCP</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Dev 3b: testing</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OF3-7</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Operationalise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Data collection Coordination (a)</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Operationalise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Data collection Coordination (b)</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Operationalise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National guidance document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Operationalise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System to collect feedback</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Operationalise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Handbook</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OF2-4</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Capacity development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Preparatory phase</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OF3-8</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Capacity development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Conducted training programme (a)</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Capacity development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Conducted training programme (b)</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Capacity development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Learners’ feedback report</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r>
              <a:tr h="2000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Hand-over</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000"/>
                        <a:buFont typeface="Arial"/>
                        <a:buNone/>
                      </a:pPr>
                      <a:r>
                        <a:rPr lang="en-GB" sz="1000" u="none" cap="none" strike="noStrike"/>
                        <a:t>Protocol for hand-over</a:t>
                      </a:r>
                      <a:endParaRPr sz="10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c>
                  <a:txBody>
                    <a:bodyPr/>
                    <a:lstStyle/>
                    <a:p>
                      <a:pPr indent="0" lvl="0" marL="0" marR="0" rtl="0" algn="ctr">
                        <a:lnSpc>
                          <a:spcPct val="115000"/>
                        </a:lnSpc>
                        <a:spcBef>
                          <a:spcPts val="0"/>
                        </a:spcBef>
                        <a:spcAft>
                          <a:spcPts val="0"/>
                        </a:spcAft>
                        <a:buClr>
                          <a:srgbClr val="000000"/>
                        </a:buClr>
                        <a:buSzPts val="1000"/>
                        <a:buFont typeface="Arial"/>
                        <a:buNone/>
                      </a:pPr>
                      <a:r>
                        <a:rPr lang="en-GB" sz="1000" u="none" cap="none" strike="noStrike">
                          <a:solidFill>
                            <a:srgbClr val="B7E1CD"/>
                          </a:solidFill>
                        </a:rPr>
                        <a:t>1</a:t>
                      </a:r>
                      <a:endParaRPr sz="1000" u="none" cap="none" strike="noStrike">
                        <a:solidFill>
                          <a:srgbClr val="B7E1CD"/>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B7E1CD"/>
                    </a:solidFill>
                  </a:tcPr>
                </a:tc>
              </a:tr>
            </a:tbl>
          </a:graphicData>
        </a:graphic>
      </p:graphicFrame>
      <p:cxnSp>
        <p:nvCxnSpPr>
          <p:cNvPr id="158" name="Google Shape;158;g32575d28cfc_0_21"/>
          <p:cNvCxnSpPr/>
          <p:nvPr/>
        </p:nvCxnSpPr>
        <p:spPr>
          <a:xfrm>
            <a:off x="8386384" y="648074"/>
            <a:ext cx="0" cy="5289755"/>
          </a:xfrm>
          <a:prstGeom prst="straightConnector1">
            <a:avLst/>
          </a:prstGeom>
          <a:noFill/>
          <a:ln cap="flat" cmpd="sng" w="28575">
            <a:solidFill>
              <a:srgbClr val="405389"/>
            </a:solidFill>
            <a:prstDash val="solid"/>
            <a:round/>
            <a:headEnd len="med" w="med" type="triangle"/>
            <a:tailEnd len="med" w="med" type="triangle"/>
          </a:ln>
        </p:spPr>
      </p:cxnSp>
      <p:pic>
        <p:nvPicPr>
          <p:cNvPr id="159" name="Google Shape;159;g32575d28cfc_0_2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6644f842ca_1_27"/>
          <p:cNvSpPr txBox="1"/>
          <p:nvPr>
            <p:ph idx="1" type="body"/>
          </p:nvPr>
        </p:nvSpPr>
        <p:spPr>
          <a:xfrm>
            <a:off x="-721678" y="226203"/>
            <a:ext cx="7346100" cy="35448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lt1"/>
              </a:buClr>
              <a:buSzPts val="34400"/>
              <a:buNone/>
            </a:pPr>
            <a:r>
              <a:rPr lang="en-GB"/>
              <a:t>02</a:t>
            </a:r>
            <a:endParaRPr/>
          </a:p>
        </p:txBody>
      </p:sp>
      <p:sp>
        <p:nvSpPr>
          <p:cNvPr id="165" name="Google Shape;165;g36644f842ca_1_27"/>
          <p:cNvSpPr txBox="1"/>
          <p:nvPr>
            <p:ph idx="2" type="body"/>
          </p:nvPr>
        </p:nvSpPr>
        <p:spPr>
          <a:xfrm>
            <a:off x="882982" y="4441099"/>
            <a:ext cx="9627900" cy="18282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lt1"/>
              </a:buClr>
              <a:buSzPts val="6600"/>
              <a:buNone/>
            </a:pPr>
            <a:r>
              <a:rPr lang="en-GB"/>
              <a:t>eLearning</a:t>
            </a:r>
            <a:endParaRPr/>
          </a:p>
        </p:txBody>
      </p:sp>
      <p:sp>
        <p:nvSpPr>
          <p:cNvPr id="166" name="Google Shape;166;g36644f842ca_1_27"/>
          <p:cNvSpPr txBox="1"/>
          <p:nvPr>
            <p:ph idx="4294967295" type="sldNum"/>
          </p:nvPr>
        </p:nvSpPr>
        <p:spPr>
          <a:xfrm>
            <a:off x="0" y="6538913"/>
            <a:ext cx="3710100" cy="173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6644f842ca_1_33"/>
          <p:cNvSpPr txBox="1"/>
          <p:nvPr>
            <p:ph idx="1" type="body"/>
          </p:nvPr>
        </p:nvSpPr>
        <p:spPr>
          <a:xfrm>
            <a:off x="352486" y="2136290"/>
            <a:ext cx="11475300" cy="39396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SzPts val="1800"/>
              <a:buChar char="-"/>
            </a:pPr>
            <a:r>
              <a:rPr lang="en-GB"/>
              <a:t>A self-paced training programme designed for all personnel working with the QCP: ministries; agencies; qualifications experts</a:t>
            </a:r>
            <a:endParaRPr/>
          </a:p>
          <a:p>
            <a:pPr indent="0" lvl="0" marL="457200" rtl="0" algn="l">
              <a:lnSpc>
                <a:spcPct val="90000"/>
              </a:lnSpc>
              <a:spcBef>
                <a:spcPts val="1000"/>
              </a:spcBef>
              <a:spcAft>
                <a:spcPts val="0"/>
              </a:spcAft>
              <a:buSzPts val="1800"/>
              <a:buNone/>
            </a:pPr>
            <a:r>
              <a:t/>
            </a:r>
            <a:endParaRPr/>
          </a:p>
          <a:p>
            <a:pPr indent="457200" lvl="0" marL="0" rtl="0" algn="l">
              <a:lnSpc>
                <a:spcPct val="90000"/>
              </a:lnSpc>
              <a:spcBef>
                <a:spcPts val="1000"/>
              </a:spcBef>
              <a:spcAft>
                <a:spcPts val="0"/>
              </a:spcAft>
              <a:buSzPts val="1800"/>
              <a:buNone/>
            </a:pPr>
            <a:r>
              <a:rPr lang="en-GB" u="sng">
                <a:solidFill>
                  <a:schemeClr val="hlink"/>
                </a:solidFill>
                <a:hlinkClick r:id="rId3"/>
              </a:rPr>
              <a:t>https://acqf.academy.knowledgeinnovation.eu/</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GB"/>
              <a:t>Start today: explore how the QCP works to help you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GB"/>
              <a:t>Your feedback matters → use this first version and share your needs for future updates.</a:t>
            </a:r>
            <a:endParaRPr/>
          </a:p>
        </p:txBody>
      </p:sp>
      <p:sp>
        <p:nvSpPr>
          <p:cNvPr id="173" name="Google Shape;173;g36644f842ca_1_33"/>
          <p:cNvSpPr txBox="1"/>
          <p:nvPr>
            <p:ph type="title"/>
          </p:nvPr>
        </p:nvSpPr>
        <p:spPr>
          <a:xfrm>
            <a:off x="359999" y="615429"/>
            <a:ext cx="11467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Self-paced Capacity Development</a:t>
            </a:r>
            <a:endParaRPr/>
          </a:p>
        </p:txBody>
      </p:sp>
      <p:sp>
        <p:nvSpPr>
          <p:cNvPr id="174" name="Google Shape;174;g36644f842ca_1_33"/>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900"/>
              <a:buFont typeface="Arial"/>
              <a:buNone/>
            </a:pPr>
            <a:r>
              <a:rPr lang="en-GB"/>
              <a:t>Page </a:t>
            </a: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6644f842ca_1_40"/>
          <p:cNvSpPr txBox="1"/>
          <p:nvPr>
            <p:ph idx="12" type="sldNum"/>
          </p:nvPr>
        </p:nvSpPr>
        <p:spPr>
          <a:xfrm>
            <a:off x="359999" y="6538366"/>
            <a:ext cx="3710400" cy="172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
        <p:nvSpPr>
          <p:cNvPr id="181" name="Google Shape;181;g36644f842ca_1_40"/>
          <p:cNvSpPr txBox="1"/>
          <p:nvPr>
            <p:ph type="title"/>
          </p:nvPr>
        </p:nvSpPr>
        <p:spPr>
          <a:xfrm>
            <a:off x="0" y="0"/>
            <a:ext cx="12192000" cy="1113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GB"/>
              <a:t>5 Modules</a:t>
            </a:r>
            <a:endParaRPr/>
          </a:p>
        </p:txBody>
      </p:sp>
      <p:graphicFrame>
        <p:nvGraphicFramePr>
          <p:cNvPr id="182" name="Google Shape;182;g36644f842ca_1_40"/>
          <p:cNvGraphicFramePr/>
          <p:nvPr/>
        </p:nvGraphicFramePr>
        <p:xfrm>
          <a:off x="952500" y="1113325"/>
          <a:ext cx="3000000" cy="3000000"/>
        </p:xfrm>
        <a:graphic>
          <a:graphicData uri="http://schemas.openxmlformats.org/drawingml/2006/table">
            <a:tbl>
              <a:tblPr>
                <a:noFill/>
                <a:tableStyleId>{A9DA425A-CFA5-406B-A158-00661FCC5580}</a:tableStyleId>
              </a:tblPr>
              <a:tblGrid>
                <a:gridCol w="712625"/>
                <a:gridCol w="3697275"/>
                <a:gridCol w="5877100"/>
              </a:tblGrid>
              <a:tr h="1095775">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1</a:t>
                      </a:r>
                      <a:endParaRPr sz="20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Foundational Knowledge</a:t>
                      </a:r>
                      <a:endParaRPr sz="2000" u="none" cap="none" strike="noStrike"/>
                    </a:p>
                  </a:txBody>
                  <a:tcPr marT="91425" marB="91425" marR="91425" marL="91425" anchor="ctr"/>
                </a:tc>
                <a:tc>
                  <a:txBody>
                    <a:bodyPr/>
                    <a:lstStyle/>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Purpose and users of Qualifications Databases</a:t>
                      </a:r>
                      <a:endParaRPr sz="1700" u="none" cap="none" strike="noStrike"/>
                    </a:p>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Evolution from paper listings to interoperable platforms</a:t>
                      </a:r>
                      <a:endParaRPr sz="1700" u="none" cap="none" strike="noStrike"/>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p>
                  </a:txBody>
                  <a:tcPr marT="91425" marB="91425" marR="91425" marL="91425" anchor="ctr"/>
                </a:tc>
              </a:tr>
              <a:tr h="1118650">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2</a:t>
                      </a:r>
                      <a:endParaRPr sz="20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ACQF Policy Framework and the QCP</a:t>
                      </a:r>
                      <a:endParaRPr sz="2000" u="none" cap="none" strike="noStrike"/>
                    </a:p>
                  </a:txBody>
                  <a:tcPr marT="91425" marB="91425" marR="91425" marL="91425" anchor="ctr"/>
                </a:tc>
                <a:tc>
                  <a:txBody>
                    <a:bodyPr/>
                    <a:lstStyle/>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Role of ACQF and the QCP in national and continental integration</a:t>
                      </a:r>
                      <a:endParaRPr sz="1700" u="none" cap="none" strike="noStrike"/>
                    </a:p>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Policy benefits and use cases</a:t>
                      </a:r>
                      <a:endParaRPr sz="1700" u="none" cap="none" strike="noStrike"/>
                    </a:p>
                  </a:txBody>
                  <a:tcPr marT="91425" marB="91425" marR="91425" marL="91425" anchor="ctr"/>
                </a:tc>
              </a:tr>
              <a:tr h="928575">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3</a:t>
                      </a:r>
                      <a:endParaRPr sz="20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QCP Platform Overview</a:t>
                      </a:r>
                      <a:endParaRPr sz="2000" u="none" cap="none" strike="noStrike"/>
                    </a:p>
                  </a:txBody>
                  <a:tcPr marT="91425" marB="91425" marR="91425" marL="91425" anchor="ctr"/>
                </a:tc>
                <a:tc>
                  <a:txBody>
                    <a:bodyPr/>
                    <a:lstStyle/>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Practical demonstration of QCP platform functionalities &amp; usability guidance</a:t>
                      </a:r>
                      <a:endParaRPr sz="1700" u="none" cap="none" strike="noStrike"/>
                    </a:p>
                  </a:txBody>
                  <a:tcPr marT="91425" marB="91425" marR="91425" marL="91425" anchor="ctr"/>
                </a:tc>
              </a:tr>
              <a:tr h="928575">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4</a:t>
                      </a:r>
                      <a:endParaRPr sz="20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Practical Implementation </a:t>
                      </a:r>
                      <a:endParaRPr sz="2000" u="none" cap="none" strike="noStrike"/>
                    </a:p>
                  </a:txBody>
                  <a:tcPr marT="91425" marB="91425" marR="91425" marL="91425" anchor="ctr"/>
                </a:tc>
                <a:tc>
                  <a:txBody>
                    <a:bodyPr/>
                    <a:lstStyle/>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Mapping and standardising qualifications data</a:t>
                      </a:r>
                      <a:endParaRPr sz="1700" u="none" cap="none" strike="noStrike"/>
                    </a:p>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Manual Data entry via the Curator Interface</a:t>
                      </a:r>
                      <a:endParaRPr sz="1700" u="none" cap="none" strike="noStrike"/>
                    </a:p>
                  </a:txBody>
                  <a:tcPr marT="91425" marB="91425" marR="91425" marL="91425" anchor="ctr"/>
                </a:tc>
              </a:tr>
              <a:tr h="928575">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5</a:t>
                      </a:r>
                      <a:endParaRPr sz="2000" u="none" cap="none" strike="noStrike"/>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GB" sz="2000" u="none" cap="none" strike="noStrike"/>
                        <a:t>Automated Data Import</a:t>
                      </a:r>
                      <a:endParaRPr sz="2000" u="none" cap="none" strike="noStrike"/>
                    </a:p>
                  </a:txBody>
                  <a:tcPr marT="91425" marB="91425" marR="91425" marL="91425" anchor="ctr"/>
                </a:tc>
                <a:tc>
                  <a:txBody>
                    <a:bodyPr/>
                    <a:lstStyle/>
                    <a:p>
                      <a:pPr indent="-336550" lvl="0" marL="457200" marR="0" rtl="0" algn="l">
                        <a:lnSpc>
                          <a:spcPct val="100000"/>
                        </a:lnSpc>
                        <a:spcBef>
                          <a:spcPts val="0"/>
                        </a:spcBef>
                        <a:spcAft>
                          <a:spcPts val="0"/>
                        </a:spcAft>
                        <a:buClr>
                          <a:srgbClr val="000000"/>
                        </a:buClr>
                        <a:buSzPts val="1700"/>
                        <a:buFont typeface="Arial"/>
                        <a:buChar char="-"/>
                      </a:pPr>
                      <a:r>
                        <a:rPr lang="en-GB" sz="1700" u="none" cap="none" strike="noStrike"/>
                        <a:t>Bulk import and automatisation of data sharing with QCP</a:t>
                      </a:r>
                      <a:endParaRPr sz="1700" u="none" cap="none" strike="noStrike"/>
                    </a:p>
                  </a:txBody>
                  <a:tcPr marT="91425" marB="91425" marR="91425" marL="9142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32575d28cfc_0_0"/>
          <p:cNvSpPr txBox="1"/>
          <p:nvPr>
            <p:ph idx="1" type="body"/>
          </p:nvPr>
        </p:nvSpPr>
        <p:spPr>
          <a:xfrm>
            <a:off x="-721678" y="226203"/>
            <a:ext cx="7346100" cy="35448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Clr>
                <a:schemeClr val="lt1"/>
              </a:buClr>
              <a:buSzPts val="34400"/>
              <a:buNone/>
            </a:pPr>
            <a:r>
              <a:rPr lang="en-GB"/>
              <a:t>03</a:t>
            </a:r>
            <a:endParaRPr/>
          </a:p>
        </p:txBody>
      </p:sp>
      <p:sp>
        <p:nvSpPr>
          <p:cNvPr id="188" name="Google Shape;188;g32575d28cfc_0_0"/>
          <p:cNvSpPr txBox="1"/>
          <p:nvPr>
            <p:ph idx="2" type="body"/>
          </p:nvPr>
        </p:nvSpPr>
        <p:spPr>
          <a:xfrm>
            <a:off x="882982" y="4441099"/>
            <a:ext cx="9627900" cy="1828200"/>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chemeClr val="lt1"/>
              </a:buClr>
              <a:buSzPts val="6600"/>
              <a:buNone/>
            </a:pPr>
            <a:r>
              <a:rPr lang="en-GB"/>
              <a:t>Johannesburg session recap</a:t>
            </a:r>
            <a:endParaRPr/>
          </a:p>
        </p:txBody>
      </p:sp>
      <p:sp>
        <p:nvSpPr>
          <p:cNvPr id="189" name="Google Shape;189;g32575d28cfc_0_0"/>
          <p:cNvSpPr txBox="1"/>
          <p:nvPr>
            <p:ph idx="4294967295" type="sldNum"/>
          </p:nvPr>
        </p:nvSpPr>
        <p:spPr>
          <a:xfrm>
            <a:off x="0" y="6538913"/>
            <a:ext cx="3710100" cy="173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r>
              <a:rPr lang="en-GB"/>
              <a:t>Page </a:t>
            </a: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40A8C846-478A-4A3F-ADFF-17ACE8ED1271}"/>
</file>

<file path=customXml/itemProps2.xml><?xml version="1.0" encoding="utf-8"?>
<ds:datastoreItem xmlns:ds="http://schemas.openxmlformats.org/officeDocument/2006/customXml" ds:itemID="{932E538A-3D38-46DE-9BA3-218205C76455}"/>
</file>

<file path=customXml/itemProps3.xml><?xml version="1.0" encoding="utf-8"?>
<ds:datastoreItem xmlns:ds="http://schemas.openxmlformats.org/officeDocument/2006/customXml" ds:itemID="{C404DBED-0877-4748-B5EF-8E434A8F54E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dcterms:created xsi:type="dcterms:W3CDTF">2022-04-01T01:06:26Z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y fmtid="{D5CDD505-2E9C-101B-9397-08002B2CF9AE}" pid="3" name="ContentTypeId">
    <vt:lpwstr>0x0101009B2203B17F16D040A1E444A021DFF119</vt:lpwstr>
  </property>
</Properties>
</file>