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0"/>
  </p:notesMasterIdLst>
  <p:sldIdLst>
    <p:sldId id="317" r:id="rId5"/>
    <p:sldId id="319" r:id="rId6"/>
    <p:sldId id="328" r:id="rId7"/>
    <p:sldId id="333" r:id="rId8"/>
    <p:sldId id="329" r:id="rId9"/>
    <p:sldId id="331" r:id="rId10"/>
    <p:sldId id="339" r:id="rId11"/>
    <p:sldId id="338" r:id="rId12"/>
    <p:sldId id="342" r:id="rId13"/>
    <p:sldId id="343" r:id="rId14"/>
    <p:sldId id="345" r:id="rId15"/>
    <p:sldId id="341" r:id="rId16"/>
    <p:sldId id="335" r:id="rId17"/>
    <p:sldId id="337" r:id="rId18"/>
    <p:sldId id="326" r:id="rId1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DC93EA-F249-EF88-F493-C83A74A745F5}" v="4" dt="2025-10-15T15:07:13.09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8"/>
    <p:restoredTop sz="83946" autoAdjust="0"/>
  </p:normalViewPr>
  <p:slideViewPr>
    <p:cSldViewPr>
      <p:cViewPr varScale="1">
        <p:scale>
          <a:sx n="88" d="100"/>
          <a:sy n="88" d="100"/>
        </p:scale>
        <p:origin x="200" y="4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ya Lyne (ETF)" userId="S::amaya.lyne@etf.europa.eu::254d19ee-a2a4-46f8-97d7-ce61c0481289" providerId="AD" clId="Web-{4ADC93EA-F249-EF88-F493-C83A74A745F5}"/>
    <pc:docChg chg="modSld">
      <pc:chgData name="Amaya Lyne (ETF)" userId="S::amaya.lyne@etf.europa.eu::254d19ee-a2a4-46f8-97d7-ce61c0481289" providerId="AD" clId="Web-{4ADC93EA-F249-EF88-F493-C83A74A745F5}" dt="2025-10-15T15:07:13.090" v="3" actId="1076"/>
      <pc:docMkLst>
        <pc:docMk/>
      </pc:docMkLst>
      <pc:sldChg chg="addSp delSp modSp">
        <pc:chgData name="Amaya Lyne (ETF)" userId="S::amaya.lyne@etf.europa.eu::254d19ee-a2a4-46f8-97d7-ce61c0481289" providerId="AD" clId="Web-{4ADC93EA-F249-EF88-F493-C83A74A745F5}" dt="2025-10-15T15:07:13.090" v="3" actId="1076"/>
        <pc:sldMkLst>
          <pc:docMk/>
          <pc:sldMk cId="1734699522" sldId="342"/>
        </pc:sldMkLst>
        <pc:spChg chg="add del mod">
          <ac:chgData name="Amaya Lyne (ETF)" userId="S::amaya.lyne@etf.europa.eu::254d19ee-a2a4-46f8-97d7-ce61c0481289" providerId="AD" clId="Web-{4ADC93EA-F249-EF88-F493-C83A74A745F5}" dt="2025-10-15T15:07:13.090" v="3" actId="1076"/>
          <ac:spMkLst>
            <pc:docMk/>
            <pc:sldMk cId="1734699522" sldId="342"/>
            <ac:spMk id="5" creationId="{EBCE5B8C-E56E-D1F4-B1B8-B60A996C05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E972D-F9E8-4ADC-B722-D50301FF16B5}" type="datetimeFigureOut">
              <a:rPr lang="en-KE" smtClean="0"/>
              <a:t>10/15/2025</a:t>
            </a:fld>
            <a:endParaRPr lang="en-K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K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K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K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6F65D-1DB8-46A2-A716-67618727340E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24206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E5A63F-0AC8-4573-A6F5-00C8BDABE568}" type="slidenum">
              <a:rPr lang="en-KE" smtClean="0"/>
              <a:t>1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1299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PhD in Djibouti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8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215836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66F65D-1DB8-46A2-A716-67618727340E}" type="slidenum">
              <a:rPr lang="en-KE" smtClean="0"/>
              <a:t>15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61099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796151" y="1776412"/>
            <a:ext cx="5038725" cy="4581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772275"/>
            <a:ext cx="12192000" cy="85725"/>
          </a:xfrm>
          <a:custGeom>
            <a:avLst/>
            <a:gdLst/>
            <a:ahLst/>
            <a:cxnLst/>
            <a:rect l="l" t="t" r="r" b="b"/>
            <a:pathLst>
              <a:path w="12192000" h="85725">
                <a:moveTo>
                  <a:pt x="12192000" y="0"/>
                </a:moveTo>
                <a:lnTo>
                  <a:pt x="0" y="0"/>
                </a:lnTo>
                <a:lnTo>
                  <a:pt x="0" y="85725"/>
                </a:lnTo>
                <a:lnTo>
                  <a:pt x="12192000" y="85725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A64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61950" y="6496050"/>
            <a:ext cx="3519804" cy="0"/>
          </a:xfrm>
          <a:custGeom>
            <a:avLst/>
            <a:gdLst/>
            <a:ahLst/>
            <a:cxnLst/>
            <a:rect l="l" t="t" r="r" b="b"/>
            <a:pathLst>
              <a:path w="3519804">
                <a:moveTo>
                  <a:pt x="0" y="0"/>
                </a:moveTo>
                <a:lnTo>
                  <a:pt x="3519804" y="0"/>
                </a:lnTo>
              </a:path>
            </a:pathLst>
          </a:custGeom>
          <a:ln w="19050">
            <a:solidFill>
              <a:srgbClr val="2328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39583" y="290169"/>
            <a:ext cx="180975" cy="169545"/>
          </a:xfrm>
          <a:custGeom>
            <a:avLst/>
            <a:gdLst/>
            <a:ahLst/>
            <a:cxnLst/>
            <a:rect l="l" t="t" r="r" b="b"/>
            <a:pathLst>
              <a:path w="180975" h="169545">
                <a:moveTo>
                  <a:pt x="180644" y="0"/>
                </a:moveTo>
                <a:lnTo>
                  <a:pt x="0" y="0"/>
                </a:lnTo>
                <a:lnTo>
                  <a:pt x="0" y="55892"/>
                </a:lnTo>
                <a:lnTo>
                  <a:pt x="0" y="168935"/>
                </a:lnTo>
                <a:lnTo>
                  <a:pt x="69430" y="168935"/>
                </a:lnTo>
                <a:lnTo>
                  <a:pt x="69430" y="55892"/>
                </a:lnTo>
                <a:lnTo>
                  <a:pt x="180644" y="55892"/>
                </a:lnTo>
                <a:lnTo>
                  <a:pt x="180644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2900" y="181686"/>
            <a:ext cx="834840" cy="360542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39583" y="184746"/>
            <a:ext cx="188595" cy="106045"/>
          </a:xfrm>
          <a:custGeom>
            <a:avLst/>
            <a:gdLst/>
            <a:ahLst/>
            <a:cxnLst/>
            <a:rect l="l" t="t" r="r" b="b"/>
            <a:pathLst>
              <a:path w="188594" h="106045">
                <a:moveTo>
                  <a:pt x="188315" y="0"/>
                </a:moveTo>
                <a:lnTo>
                  <a:pt x="0" y="0"/>
                </a:lnTo>
                <a:lnTo>
                  <a:pt x="0" y="55880"/>
                </a:lnTo>
                <a:lnTo>
                  <a:pt x="0" y="105422"/>
                </a:lnTo>
                <a:lnTo>
                  <a:pt x="69430" y="105422"/>
                </a:lnTo>
                <a:lnTo>
                  <a:pt x="69430" y="55880"/>
                </a:lnTo>
                <a:lnTo>
                  <a:pt x="188315" y="55880"/>
                </a:lnTo>
                <a:lnTo>
                  <a:pt x="188315" y="0"/>
                </a:lnTo>
                <a:close/>
              </a:path>
            </a:pathLst>
          </a:custGeom>
          <a:solidFill>
            <a:srgbClr val="2428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9353" y="121602"/>
            <a:ext cx="11353292" cy="809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147" y="1333563"/>
            <a:ext cx="6537007" cy="4699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23282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9102" y="6541461"/>
            <a:ext cx="446405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23282A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00" dirty="0"/>
              <a:t>Page</a:t>
            </a:r>
            <a:r>
              <a:rPr sz="500" spc="-65" dirty="0"/>
              <a:t> </a:t>
            </a:r>
            <a:fld id="{81D60167-4931-47E6-BA6A-407CBD079E47}" type="slidenum">
              <a:rPr sz="500" spc="-50" dirty="0"/>
              <a:t>‹#›</a:t>
            </a:fld>
            <a:endParaRPr sz="5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2900" y="181686"/>
            <a:ext cx="1065530" cy="360680"/>
            <a:chOff x="362900" y="181686"/>
            <a:chExt cx="1065530" cy="360680"/>
          </a:xfrm>
        </p:grpSpPr>
        <p:sp>
          <p:nvSpPr>
            <p:cNvPr id="3" name="object 3"/>
            <p:cNvSpPr/>
            <p:nvPr/>
          </p:nvSpPr>
          <p:spPr>
            <a:xfrm>
              <a:off x="1239583" y="290169"/>
              <a:ext cx="180975" cy="169545"/>
            </a:xfrm>
            <a:custGeom>
              <a:avLst/>
              <a:gdLst/>
              <a:ahLst/>
              <a:cxnLst/>
              <a:rect l="l" t="t" r="r" b="b"/>
              <a:pathLst>
                <a:path w="180975" h="169545">
                  <a:moveTo>
                    <a:pt x="180644" y="0"/>
                  </a:moveTo>
                  <a:lnTo>
                    <a:pt x="0" y="0"/>
                  </a:lnTo>
                  <a:lnTo>
                    <a:pt x="0" y="55892"/>
                  </a:lnTo>
                  <a:lnTo>
                    <a:pt x="0" y="168935"/>
                  </a:lnTo>
                  <a:lnTo>
                    <a:pt x="69430" y="168935"/>
                  </a:lnTo>
                  <a:lnTo>
                    <a:pt x="69430" y="55892"/>
                  </a:lnTo>
                  <a:lnTo>
                    <a:pt x="180644" y="55892"/>
                  </a:lnTo>
                  <a:lnTo>
                    <a:pt x="180644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900" y="181686"/>
              <a:ext cx="834840" cy="36054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39583" y="184746"/>
              <a:ext cx="188595" cy="106045"/>
            </a:xfrm>
            <a:custGeom>
              <a:avLst/>
              <a:gdLst/>
              <a:ahLst/>
              <a:cxnLst/>
              <a:rect l="l" t="t" r="r" b="b"/>
              <a:pathLst>
                <a:path w="188594" h="106045">
                  <a:moveTo>
                    <a:pt x="188315" y="0"/>
                  </a:moveTo>
                  <a:lnTo>
                    <a:pt x="0" y="0"/>
                  </a:lnTo>
                  <a:lnTo>
                    <a:pt x="0" y="55880"/>
                  </a:lnTo>
                  <a:lnTo>
                    <a:pt x="0" y="105422"/>
                  </a:lnTo>
                  <a:lnTo>
                    <a:pt x="69430" y="105422"/>
                  </a:lnTo>
                  <a:lnTo>
                    <a:pt x="69430" y="55880"/>
                  </a:lnTo>
                  <a:lnTo>
                    <a:pt x="188315" y="55880"/>
                  </a:lnTo>
                  <a:lnTo>
                    <a:pt x="188315" y="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0" y="4048125"/>
            <a:ext cx="12192000" cy="2809875"/>
          </a:xfrm>
          <a:custGeom>
            <a:avLst/>
            <a:gdLst/>
            <a:ahLst/>
            <a:cxnLst/>
            <a:rect l="l" t="t" r="r" b="b"/>
            <a:pathLst>
              <a:path w="12192000" h="2809875">
                <a:moveTo>
                  <a:pt x="12192000" y="0"/>
                </a:moveTo>
                <a:lnTo>
                  <a:pt x="0" y="0"/>
                </a:lnTo>
                <a:lnTo>
                  <a:pt x="0" y="2809875"/>
                </a:lnTo>
                <a:lnTo>
                  <a:pt x="12192000" y="2809875"/>
                </a:lnTo>
                <a:lnTo>
                  <a:pt x="12192000" y="0"/>
                </a:lnTo>
                <a:close/>
              </a:path>
            </a:pathLst>
          </a:custGeom>
          <a:solidFill>
            <a:srgbClr val="1F2A4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6459909" y="401164"/>
            <a:ext cx="1692275" cy="817244"/>
            <a:chOff x="6459909" y="401164"/>
            <a:chExt cx="1692275" cy="817244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62241" y="401806"/>
              <a:ext cx="1466650" cy="81634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459906" y="401167"/>
              <a:ext cx="1692275" cy="438784"/>
            </a:xfrm>
            <a:custGeom>
              <a:avLst/>
              <a:gdLst/>
              <a:ahLst/>
              <a:cxnLst/>
              <a:rect l="l" t="t" r="r" b="b"/>
              <a:pathLst>
                <a:path w="1692275" h="438784">
                  <a:moveTo>
                    <a:pt x="490397" y="438188"/>
                  </a:moveTo>
                  <a:lnTo>
                    <a:pt x="446747" y="344220"/>
                  </a:lnTo>
                  <a:lnTo>
                    <a:pt x="407885" y="260591"/>
                  </a:lnTo>
                  <a:lnTo>
                    <a:pt x="344246" y="123634"/>
                  </a:lnTo>
                  <a:lnTo>
                    <a:pt x="305193" y="39585"/>
                  </a:lnTo>
                  <a:lnTo>
                    <a:pt x="305193" y="260591"/>
                  </a:lnTo>
                  <a:lnTo>
                    <a:pt x="187020" y="260591"/>
                  </a:lnTo>
                  <a:lnTo>
                    <a:pt x="246087" y="123634"/>
                  </a:lnTo>
                  <a:lnTo>
                    <a:pt x="305193" y="260591"/>
                  </a:lnTo>
                  <a:lnTo>
                    <a:pt x="305193" y="39585"/>
                  </a:lnTo>
                  <a:lnTo>
                    <a:pt x="289344" y="5461"/>
                  </a:lnTo>
                  <a:lnTo>
                    <a:pt x="200418" y="5461"/>
                  </a:lnTo>
                  <a:lnTo>
                    <a:pt x="0" y="438188"/>
                  </a:lnTo>
                  <a:lnTo>
                    <a:pt x="112687" y="438188"/>
                  </a:lnTo>
                  <a:lnTo>
                    <a:pt x="151066" y="344220"/>
                  </a:lnTo>
                  <a:lnTo>
                    <a:pt x="341147" y="344220"/>
                  </a:lnTo>
                  <a:lnTo>
                    <a:pt x="379514" y="438188"/>
                  </a:lnTo>
                  <a:lnTo>
                    <a:pt x="490397" y="438188"/>
                  </a:lnTo>
                  <a:close/>
                </a:path>
                <a:path w="1692275" h="438784">
                  <a:moveTo>
                    <a:pt x="858329" y="46583"/>
                  </a:moveTo>
                  <a:lnTo>
                    <a:pt x="812812" y="19519"/>
                  </a:lnTo>
                  <a:lnTo>
                    <a:pt x="774141" y="7086"/>
                  </a:lnTo>
                  <a:lnTo>
                    <a:pt x="733386" y="749"/>
                  </a:lnTo>
                  <a:lnTo>
                    <a:pt x="712724" y="0"/>
                  </a:lnTo>
                  <a:lnTo>
                    <a:pt x="680313" y="1714"/>
                  </a:lnTo>
                  <a:lnTo>
                    <a:pt x="621982" y="15341"/>
                  </a:lnTo>
                  <a:lnTo>
                    <a:pt x="572909" y="42075"/>
                  </a:lnTo>
                  <a:lnTo>
                    <a:pt x="534530" y="80721"/>
                  </a:lnTo>
                  <a:lnTo>
                    <a:pt x="508330" y="129616"/>
                  </a:lnTo>
                  <a:lnTo>
                    <a:pt x="495084" y="187045"/>
                  </a:lnTo>
                  <a:lnTo>
                    <a:pt x="493420" y="218770"/>
                  </a:lnTo>
                  <a:lnTo>
                    <a:pt x="495084" y="250520"/>
                  </a:lnTo>
                  <a:lnTo>
                    <a:pt x="508330" y="308102"/>
                  </a:lnTo>
                  <a:lnTo>
                    <a:pt x="534479" y="357238"/>
                  </a:lnTo>
                  <a:lnTo>
                    <a:pt x="572871" y="396049"/>
                  </a:lnTo>
                  <a:lnTo>
                    <a:pt x="621969" y="422833"/>
                  </a:lnTo>
                  <a:lnTo>
                    <a:pt x="680300" y="436473"/>
                  </a:lnTo>
                  <a:lnTo>
                    <a:pt x="712724" y="438188"/>
                  </a:lnTo>
                  <a:lnTo>
                    <a:pt x="733386" y="437451"/>
                  </a:lnTo>
                  <a:lnTo>
                    <a:pt x="774141" y="431114"/>
                  </a:lnTo>
                  <a:lnTo>
                    <a:pt x="812812" y="418604"/>
                  </a:lnTo>
                  <a:lnTo>
                    <a:pt x="858329" y="391629"/>
                  </a:lnTo>
                  <a:lnTo>
                    <a:pt x="823607" y="312813"/>
                  </a:lnTo>
                  <a:lnTo>
                    <a:pt x="796950" y="328993"/>
                  </a:lnTo>
                  <a:lnTo>
                    <a:pt x="769988" y="340550"/>
                  </a:lnTo>
                  <a:lnTo>
                    <a:pt x="742721" y="347484"/>
                  </a:lnTo>
                  <a:lnTo>
                    <a:pt x="715162" y="349796"/>
                  </a:lnTo>
                  <a:lnTo>
                    <a:pt x="690499" y="347713"/>
                  </a:lnTo>
                  <a:lnTo>
                    <a:pt x="650455" y="331203"/>
                  </a:lnTo>
                  <a:lnTo>
                    <a:pt x="622935" y="298259"/>
                  </a:lnTo>
                  <a:lnTo>
                    <a:pt x="609066" y="249313"/>
                  </a:lnTo>
                  <a:lnTo>
                    <a:pt x="607339" y="218884"/>
                  </a:lnTo>
                  <a:lnTo>
                    <a:pt x="609066" y="188455"/>
                  </a:lnTo>
                  <a:lnTo>
                    <a:pt x="622935" y="139661"/>
                  </a:lnTo>
                  <a:lnTo>
                    <a:pt x="650455" y="106997"/>
                  </a:lnTo>
                  <a:lnTo>
                    <a:pt x="690499" y="90627"/>
                  </a:lnTo>
                  <a:lnTo>
                    <a:pt x="715162" y="88582"/>
                  </a:lnTo>
                  <a:lnTo>
                    <a:pt x="742721" y="90893"/>
                  </a:lnTo>
                  <a:lnTo>
                    <a:pt x="769988" y="97802"/>
                  </a:lnTo>
                  <a:lnTo>
                    <a:pt x="796950" y="109321"/>
                  </a:lnTo>
                  <a:lnTo>
                    <a:pt x="823607" y="125425"/>
                  </a:lnTo>
                  <a:lnTo>
                    <a:pt x="858329" y="46583"/>
                  </a:lnTo>
                  <a:close/>
                </a:path>
                <a:path w="1692275" h="438784">
                  <a:moveTo>
                    <a:pt x="1691678" y="6070"/>
                  </a:moveTo>
                  <a:lnTo>
                    <a:pt x="1392555" y="6070"/>
                  </a:lnTo>
                  <a:lnTo>
                    <a:pt x="1392555" y="92202"/>
                  </a:lnTo>
                  <a:lnTo>
                    <a:pt x="1392555" y="172008"/>
                  </a:lnTo>
                  <a:lnTo>
                    <a:pt x="1392555" y="258140"/>
                  </a:lnTo>
                  <a:lnTo>
                    <a:pt x="1392555" y="438023"/>
                  </a:lnTo>
                  <a:lnTo>
                    <a:pt x="1502816" y="438023"/>
                  </a:lnTo>
                  <a:lnTo>
                    <a:pt x="1502816" y="258140"/>
                  </a:lnTo>
                  <a:lnTo>
                    <a:pt x="1679486" y="258140"/>
                  </a:lnTo>
                  <a:lnTo>
                    <a:pt x="1679486" y="172008"/>
                  </a:lnTo>
                  <a:lnTo>
                    <a:pt x="1502816" y="172008"/>
                  </a:lnTo>
                  <a:lnTo>
                    <a:pt x="1502816" y="92202"/>
                  </a:lnTo>
                  <a:lnTo>
                    <a:pt x="1691678" y="92202"/>
                  </a:lnTo>
                  <a:lnTo>
                    <a:pt x="1691678" y="6070"/>
                  </a:lnTo>
                  <a:close/>
                </a:path>
              </a:pathLst>
            </a:custGeom>
            <a:solidFill>
              <a:srgbClr val="2428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6553200" y="1571625"/>
            <a:ext cx="0" cy="2148205"/>
          </a:xfrm>
          <a:custGeom>
            <a:avLst/>
            <a:gdLst/>
            <a:ahLst/>
            <a:cxnLst/>
            <a:rect l="l" t="t" r="r" b="b"/>
            <a:pathLst>
              <a:path h="2148204">
                <a:moveTo>
                  <a:pt x="0" y="0"/>
                </a:moveTo>
                <a:lnTo>
                  <a:pt x="0" y="2147824"/>
                </a:lnTo>
              </a:path>
            </a:pathLst>
          </a:custGeom>
          <a:ln w="92075">
            <a:solidFill>
              <a:srgbClr val="23282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15404" y="4543425"/>
            <a:ext cx="5378450" cy="0"/>
          </a:xfrm>
          <a:custGeom>
            <a:avLst/>
            <a:gdLst/>
            <a:ahLst/>
            <a:cxnLst/>
            <a:rect l="l" t="t" r="r" b="b"/>
            <a:pathLst>
              <a:path w="5378450">
                <a:moveTo>
                  <a:pt x="0" y="0"/>
                </a:moveTo>
                <a:lnTo>
                  <a:pt x="5378069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1524" y="181686"/>
            <a:ext cx="5591175" cy="1047750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6629400" y="1524000"/>
            <a:ext cx="5528480" cy="244810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5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ACQF</a:t>
            </a:r>
            <a:r>
              <a:rPr lang="en-US" sz="35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Network Forum</a:t>
            </a:r>
            <a:br>
              <a:rPr lang="en-US" sz="3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September – 2 October 2025</a:t>
            </a:r>
            <a:br>
              <a:rPr lang="en-US"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in the Context of RPL, with a Focus on Portfolios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05600" y="4831347"/>
            <a:ext cx="4869327" cy="103605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158875" marR="5080" indent="-1146175">
              <a:lnSpc>
                <a:spcPct val="122900"/>
              </a:lnSpc>
              <a:spcBef>
                <a:spcPts val="90"/>
              </a:spcBef>
            </a:pPr>
            <a:r>
              <a:rPr lang="en-US" sz="2800" spc="-5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ETF expert  </a:t>
            </a:r>
          </a:p>
          <a:p>
            <a:pPr marL="1158875" marR="5080" indent="-1146175">
              <a:lnSpc>
                <a:spcPct val="122900"/>
              </a:lnSpc>
              <a:spcBef>
                <a:spcPts val="90"/>
              </a:spcBef>
            </a:pPr>
            <a:r>
              <a:rPr lang="en-US" sz="2800" spc="-5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Mona Pielorz, DIE, Germany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4171D74-A02A-B7D0-368E-B6D68A97C8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1612" y="1897486"/>
            <a:ext cx="4190997" cy="297931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E0661-B855-E919-33D6-8ECE2EE66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91B56-FC48-930B-912F-C6C6B12FD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 The Right Way</a:t>
            </a:r>
            <a:endParaRPr lang="en-GB" sz="4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75BDF-8F60-17A8-263E-F4C1ADD0A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2055435"/>
            <a:ext cx="3733800" cy="2185214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Sufficiency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Currency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FACE8DC5-C998-95D7-8763-C0224D584CC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B0A3B8A-28A4-7072-3499-87161D01093D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“Association: </a:t>
            </a:r>
            <a:r>
              <a:rPr lang="en-GB" sz="1400" dirty="0"/>
              <a:t>Evidence reflects up-to-date competence.</a:t>
            </a:r>
          </a:p>
          <a:p>
            <a:pPr algn="ctr"/>
            <a:r>
              <a:rPr lang="en-US" sz="1400" b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essment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ADE1F35-24B8-D1B1-65D3-F03516D8A183}"/>
              </a:ext>
            </a:extLst>
          </p:cNvPr>
          <p:cNvSpPr txBox="1">
            <a:spLocks/>
          </p:cNvSpPr>
          <p:nvPr/>
        </p:nvSpPr>
        <p:spPr>
          <a:xfrm>
            <a:off x="6858000" y="2131635"/>
            <a:ext cx="6019800" cy="2185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600" b="0" i="0">
                <a:solidFill>
                  <a:srgbClr val="23282A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Fitness for purpose/authenticity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Reliability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Fairness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</a:p>
        </p:txBody>
      </p:sp>
    </p:spTree>
    <p:extLst>
      <p:ext uri="{BB962C8B-B14F-4D97-AF65-F5344CB8AC3E}">
        <p14:creationId xmlns:p14="http://schemas.microsoft.com/office/powerpoint/2010/main" val="3422089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EF193-9233-BE85-1E9A-FC8B039B1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6229-7FDC-8B14-267A-8557CA904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 The Right Way</a:t>
            </a:r>
            <a:endParaRPr lang="en-GB" sz="4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28F52-693D-3250-604F-1EC677F7D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2055435"/>
            <a:ext cx="3733800" cy="2185214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Sufficiency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Currency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92B78BD4-176C-B83F-46F4-84D421BE9EB7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DF95575-D3E6-9739-BED8-28E897F00D99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“Association: </a:t>
            </a:r>
            <a:r>
              <a:rPr lang="en-GB" sz="1400" dirty="0"/>
              <a:t>Evidence reflects up-to-date competence.</a:t>
            </a:r>
          </a:p>
          <a:p>
            <a:pPr algn="ctr"/>
            <a:r>
              <a:rPr lang="en-US" sz="1400" b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essment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1B3F15C-CAE0-F4A3-B4CA-67235A6B050D}"/>
              </a:ext>
            </a:extLst>
          </p:cNvPr>
          <p:cNvSpPr txBox="1">
            <a:spLocks/>
          </p:cNvSpPr>
          <p:nvPr/>
        </p:nvSpPr>
        <p:spPr>
          <a:xfrm>
            <a:off x="6858000" y="2131635"/>
            <a:ext cx="5410200" cy="2185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600" b="0" i="0">
                <a:solidFill>
                  <a:srgbClr val="23282A"/>
                </a:solidFill>
                <a:latin typeface="Calibri"/>
                <a:ea typeface="+mn-ea"/>
                <a:cs typeface="Calibri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Fitness for purpose/authenticity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Reliability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Fairness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D30F4E-59AD-3289-FD68-AA074B89D62E}"/>
              </a:ext>
            </a:extLst>
          </p:cNvPr>
          <p:cNvSpPr txBox="1"/>
          <p:nvPr/>
        </p:nvSpPr>
        <p:spPr>
          <a:xfrm>
            <a:off x="488198" y="1273314"/>
            <a:ext cx="21788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BE9AD-6C6D-F1BC-919B-2686CE2AF2F6}"/>
              </a:ext>
            </a:extLst>
          </p:cNvPr>
          <p:cNvSpPr txBox="1"/>
          <p:nvPr/>
        </p:nvSpPr>
        <p:spPr>
          <a:xfrm>
            <a:off x="6800091" y="1216368"/>
            <a:ext cx="44775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Assessment Process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62CAC7-B008-1AC1-3216-DD4CE31915CD}"/>
              </a:ext>
            </a:extLst>
          </p:cNvPr>
          <p:cNvSpPr txBox="1"/>
          <p:nvPr/>
        </p:nvSpPr>
        <p:spPr>
          <a:xfrm>
            <a:off x="3268384" y="5083314"/>
            <a:ext cx="331533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Conflation</a:t>
            </a:r>
          </a:p>
          <a:p>
            <a:pPr algn="ctr"/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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 #2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</a:t>
            </a:r>
            <a:endParaRPr lang="en-GB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96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47D3F-20C6-E810-31C8-E7C15705B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5E4DD-2198-E72C-6FBA-9AF8EE70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</a:t>
            </a:r>
            <a:endParaRPr lang="en-GB" sz="4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FD249-8023-3D2C-797A-0C8C0435A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811000" cy="5109091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Authenticity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Ensures the evidence genuinely </a:t>
            </a:r>
            <a:r>
              <a:rPr lang="en-GB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belongs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the learner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Validity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Evidence must align with </a:t>
            </a:r>
            <a:r>
              <a:rPr lang="en-GB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learning outcomes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Sufficiency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Enough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evidence to make a robust judgement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Currency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Evidence reflects </a:t>
            </a:r>
            <a:r>
              <a:rPr lang="en-GB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up-to-date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knowledge, skills and competences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Fitness for purpose/authenticity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method must </a:t>
            </a:r>
            <a:r>
              <a:rPr lang="en-GB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outcome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Reliability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Consistency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judgements across assessors and contexts (regions)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Fairness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Equitable treatment of </a:t>
            </a:r>
            <a:r>
              <a:rPr lang="en-GB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applicants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Clarity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criteria, procedures, and feedback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24FC73D6-53A1-D56F-AA22-30A7F60220C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2D1853-A33F-7F44-8CF8-681B865C468B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“Association: </a:t>
            </a:r>
            <a:r>
              <a:rPr lang="en-GB" sz="1400" dirty="0"/>
              <a:t>Evidence reflects up-to-date competence.</a:t>
            </a:r>
          </a:p>
          <a:p>
            <a:pPr algn="ctr"/>
            <a:r>
              <a:rPr lang="en-US" sz="1400" b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essment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7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1809E8-0EC1-B73A-763F-C9703F54C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76B2F-48A1-59AF-F175-864E590E6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Methods (selection) </a:t>
            </a:r>
            <a:endParaRPr lang="en-GB" sz="4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B862B-8AC1-D018-37E7-DEFCC3224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5293757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 assessment (evidence of experience, </a:t>
            </a:r>
            <a:r>
              <a:rPr lang="en-GB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reflection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artefacts).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portfolios 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 #3: for eligibility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final assessment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 examinations (written or online tests).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Practical demonstrations (skills in real or simulated contexts).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Oral or written tests (short-answer, case-based).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Interviews and questioning (structured, criterion-based).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Combination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methods for triangulation and fairness.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6C121064-E1DC-D2C4-382A-393435576DB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BC880B0-3998-35B3-3AF0-476CB9150221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“Assessment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76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35EB0-BA87-4531-52B4-91FA3CF71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88D2C-35FD-3F3D-B571-EA5ADCD91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Advice</a:t>
            </a:r>
            <a:endParaRPr lang="en-GB" sz="4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6C5F8-E371-0238-4D87-853BF8827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679138"/>
            <a:ext cx="11582400" cy="3385542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Mixed approaches… s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randomness is minimised (absent)…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and detractors speechless 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   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In this context, portfolios are key tools (again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for eligibility and full assessment)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 floor to Mona Pielorz</a:t>
            </a:r>
            <a:endParaRPr lang="en-GB" sz="32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4CB3CE4B-DE41-2646-5126-80EB320F378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EEFFD5B-8083-B26B-437E-24E554EB8546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“Assessment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89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B114B7E-1E6B-E096-BD47-FFBF4A265C31}"/>
              </a:ext>
            </a:extLst>
          </p:cNvPr>
          <p:cNvSpPr txBox="1"/>
          <p:nvPr/>
        </p:nvSpPr>
        <p:spPr>
          <a:xfrm>
            <a:off x="228600" y="1905000"/>
            <a:ext cx="11811000" cy="2567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12700" algn="ctr">
              <a:spcBef>
                <a:spcPts val="130"/>
              </a:spcBef>
            </a:pPr>
            <a:r>
              <a:rPr lang="en-US" sz="8000" b="1" spc="60" dirty="0">
                <a:solidFill>
                  <a:srgbClr val="00A643"/>
                </a:solidFill>
                <a:latin typeface="Baguet Script" panose="00000500000000000000" pitchFamily="2" charset="0"/>
                <a:ea typeface="+mj-ea"/>
                <a:cs typeface="Arial"/>
              </a:rPr>
              <a:t>M e r c </a:t>
            </a:r>
            <a:r>
              <a:rPr lang="en-US" sz="8000" b="1" spc="60" dirty="0" err="1">
                <a:solidFill>
                  <a:srgbClr val="00A643"/>
                </a:solidFill>
                <a:latin typeface="Baguet Script" panose="00000500000000000000" pitchFamily="2" charset="0"/>
                <a:ea typeface="+mj-ea"/>
                <a:cs typeface="Arial"/>
              </a:rPr>
              <a:t>i</a:t>
            </a:r>
            <a:endParaRPr lang="en-US" sz="8000" b="1" spc="60" dirty="0">
              <a:solidFill>
                <a:srgbClr val="00A643"/>
              </a:solidFill>
              <a:latin typeface="Baguet Script" panose="00000500000000000000" pitchFamily="2" charset="0"/>
              <a:ea typeface="+mj-ea"/>
              <a:cs typeface="Arial"/>
            </a:endParaRPr>
          </a:p>
          <a:p>
            <a:pPr marL="12700" algn="ctr">
              <a:spcBef>
                <a:spcPts val="130"/>
              </a:spcBef>
            </a:pPr>
            <a:r>
              <a:rPr lang="en-US" sz="8000" b="1" spc="60" dirty="0">
                <a:solidFill>
                  <a:srgbClr val="00A643"/>
                </a:solidFill>
                <a:latin typeface="Baguet Script" panose="00000500000000000000" pitchFamily="2" charset="0"/>
                <a:ea typeface="+mj-ea"/>
                <a:cs typeface="Arial"/>
              </a:rPr>
              <a:t>D a n k e</a:t>
            </a:r>
            <a:endParaRPr lang="en-KE" sz="8000" b="1" spc="60" dirty="0">
              <a:solidFill>
                <a:srgbClr val="00A643"/>
              </a:solidFill>
              <a:latin typeface="Baguet Script" panose="00000500000000000000" pitchFamily="2" charset="0"/>
              <a:ea typeface="+mj-ea"/>
              <a:cs typeface="Arial"/>
            </a:endParaRPr>
          </a:p>
        </p:txBody>
      </p:sp>
      <p:sp>
        <p:nvSpPr>
          <p:cNvPr id="2" name="object 19">
            <a:extLst>
              <a:ext uri="{FF2B5EF4-FFF2-40B4-BE49-F238E27FC236}">
                <a16:creationId xmlns:a16="http://schemas.microsoft.com/office/drawing/2014/main" id="{62745974-F499-BCB8-9987-8B6D2F09D609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74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271F6-458B-BB74-D899-D626DAC49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Agenda for this Session on RPL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5A5C2-DED2-D340-4D20-D904D9AB7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" y="1066800"/>
            <a:ext cx="11811000" cy="3693319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on previous presentations 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lang="en-GB" sz="32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RPL in general: assessment only (concrete, with </a:t>
            </a:r>
            <a:r>
              <a:rPr lang="en-GB" sz="320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secrets </a:t>
            </a:r>
            <a:r>
              <a:rPr lang="en-GB" sz="320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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on portfolios (Mona Pielorz, DIE, Germany)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7432F90D-5CFF-11BC-AB9F-DCEE7129A48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AD2BC31-53DE-AAD8-155D-092E93B611E7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“Assessment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354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6E0A3-FF1B-E3DA-DCC2-F3DEBF894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C6575-3806-6719-A6F6-3E7869E1F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Quick Quick Reminders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7A4CF-285D-94BF-CB4C-B37D83ED2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4985980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RPL is a </a:t>
            </a:r>
            <a:r>
              <a:rPr lang="en-GB" sz="3200" u="sng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RPL is a second chance of </a:t>
            </a:r>
            <a:r>
              <a:rPr lang="en-GB" sz="3200" u="sng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qualification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(certification in French)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RPL is about recognising </a:t>
            </a:r>
            <a:r>
              <a:rPr lang="en-GB" sz="3200" u="sng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learning outcomes (whether formal, non-formal or informal context)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issue is </a:t>
            </a:r>
            <a:r>
              <a:rPr lang="en-GB" sz="3200" u="sng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societal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recognition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qualification is a piece of </a:t>
            </a:r>
            <a:r>
              <a:rPr lang="en-GB" sz="3200" u="sng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currency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labour market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RPL is a key companion to </a:t>
            </a:r>
            <a:r>
              <a:rPr lang="en-GB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microcredentials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(not a secret anymore)</a:t>
            </a:r>
            <a:endParaRPr lang="en-GB" sz="3200" noProof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9DDA65A7-F10C-340A-08BF-D486C61A435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6AFD1FB-B440-A879-CAF9-DEC53768B635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“Assessment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91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6D1A7-1296-84D6-B1E8-E8D62EE7D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879FF-882E-7711-E983-C33897DF8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</a:t>
            </a:r>
            <a:r>
              <a:rPr lang="en-GB" sz="4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Reminder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9E16A-18F1-423C-623C-6C4DF964A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2668685"/>
            <a:ext cx="11582400" cy="984885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RPL focuses on what learners/applicants know and can do, not on where or how they have learnt it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467CFDD2-CDCF-9FB1-DC21-4E617FB9BB1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4C4AB68-4DFD-DEDA-3553-37A73C3BD952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“Assessment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329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C4038-7293-9AD2-37FD-767140ED9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B443E-D113-6ACF-E5E8-4E8D9B959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in the Context of RPL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B07616-27F8-F2CD-E233-39A87886A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11582400" cy="4185761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this means </a:t>
            </a:r>
            <a:r>
              <a:rPr lang="en-GB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key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trust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means quality assurance 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some principles have to be respected</a:t>
            </a:r>
          </a:p>
          <a:p>
            <a:pPr marL="457200" indent="-457200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assessment in RPL is </a:t>
            </a:r>
            <a:r>
              <a:rPr lang="en-GB" sz="3200" u="sng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different in </a:t>
            </a:r>
            <a:r>
              <a:rPr lang="en-GB" sz="3200" u="sng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essence</a:t>
            </a: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assessment in the formal education and training system (FETS)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3B7FA5BE-0EE2-CEE5-AD95-40D37B95CF4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5BE4BA3-C0D4-1F90-A3BF-58DBA03E16FE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“Assessment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5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4467D-1F69-BF48-5D25-8EA31EC85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0D99B-5A04-1FBB-B07D-535FB159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in RPL vs. in Formal 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D3B4B-D75A-739C-C087-E00FF1D41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14400"/>
            <a:ext cx="12115800" cy="3693319"/>
          </a:xfrm>
        </p:spPr>
        <p:txBody>
          <a:bodyPr/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be very concrete, you will hear, RPL is:</a:t>
            </a: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Fast? Faster?</a:t>
            </a: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Random?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random?</a:t>
            </a: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Easy? Easier?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than formal education and training 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D6A9DD30-5D18-1CFE-F1E1-EFAC8821931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2436E11-00D5-5D80-05E6-4C85CA3D54EF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“Assessment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18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246D3-ED42-382C-F333-97BDC1C77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9146C-0850-9DCA-749B-E149C6B4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in RPL vs. in Formal 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305B0-5E8B-3750-E04F-2543C6759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14400"/>
            <a:ext cx="12115800" cy="2893100"/>
          </a:xfrm>
        </p:spPr>
        <p:txBody>
          <a:bodyPr/>
          <a:lstStyle/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Fast? Faster? 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Random? More random? </a:t>
            </a:r>
            <a:r>
              <a:rPr lang="en-GB" sz="3200" noProof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endParaRPr lang="en-GB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Easy? Easier? 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546DFB9D-0AC5-7B75-F7B2-395502098D0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28D08A1-55A9-4988-C11D-955835FFD0F4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“Assessment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71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2928AE-39DC-AC14-CB3E-6239A0B69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DA586-96C4-E209-E82A-B6BBA450D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in RPL vs. in Formal 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B9EB4-8114-F6E6-2FAF-5A3BFA34D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914400"/>
            <a:ext cx="12115800" cy="5509200"/>
          </a:xfrm>
        </p:spPr>
        <p:txBody>
          <a:bodyPr/>
          <a:lstStyle/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Fast? Faster? 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NO: the learning process is a ‘</a:t>
            </a:r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loooooooooot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 longer°, assessment too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Random? More random? 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NO: mixed approaches allow to cover all learning outcomes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 Secret #1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Easy? Easier? 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NO: same standards (assessment process different)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3838" indent="-223838" algn="l">
              <a:spcBef>
                <a:spcPts val="600"/>
              </a:spcBef>
              <a:buFontTx/>
              <a:buChar char="-"/>
            </a:pPr>
            <a:r>
              <a:rPr lang="en-GB" sz="32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Rules: </a:t>
            </a:r>
          </a:p>
          <a:p>
            <a:pPr marL="185737" lvl="1" algn="l">
              <a:spcBef>
                <a:spcPts val="600"/>
              </a:spcBef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Qualifications standards: </a:t>
            </a:r>
            <a:r>
              <a:rPr lang="en-GB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the same than for the education and training formal system (parity of esteem) </a:t>
            </a:r>
          </a:p>
          <a:p>
            <a:pPr marL="185737" lvl="1" algn="l">
              <a:spcBef>
                <a:spcPts val="600"/>
              </a:spcBef>
            </a:pPr>
            <a:r>
              <a:rPr lang="en-GB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Principles: </a:t>
            </a:r>
            <a:r>
              <a:rPr lang="en-GB" sz="2400" b="1" u="sng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n-GB" sz="2400" noProof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the same</a:t>
            </a:r>
          </a:p>
          <a:p>
            <a:pPr marL="185737" lvl="1" algn="l">
              <a:spcBef>
                <a:spcPts val="600"/>
              </a:spcBef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Process: </a:t>
            </a:r>
            <a:r>
              <a:rPr lang="en-GB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different </a:t>
            </a:r>
            <a:endParaRPr lang="en-GB" sz="24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4520AF87-8480-35EF-9581-65FE7D9E54C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5D6C503-F115-7B74-31D6-2B2B553585D5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“Assessment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7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DBFFE-1887-E78D-A158-B56B1A788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9ECCC-03E4-4504-9E53-4DB349B04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52400"/>
            <a:ext cx="10287000" cy="615553"/>
          </a:xfrm>
        </p:spPr>
        <p:txBody>
          <a:bodyPr/>
          <a:lstStyle/>
          <a:p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Principles: you will read this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</a:t>
            </a:r>
            <a:endParaRPr lang="en-GB" sz="4000" noProof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DFA02-ED78-AE0A-9EC1-7DE2255D1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990600"/>
            <a:ext cx="11582400" cy="5369957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Fitness for purpose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Reliability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Fairness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Sufficiency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Currency</a:t>
            </a:r>
          </a:p>
          <a:p>
            <a:pPr marL="457200" indent="-457200" algn="l">
              <a:spcBef>
                <a:spcPts val="1200"/>
              </a:spcBef>
              <a:buFontTx/>
              <a:buChar char="-"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 </a:t>
            </a:r>
          </a:p>
          <a:p>
            <a:pPr algn="ctr">
              <a:spcBef>
                <a:spcPts val="1200"/>
              </a:spcBef>
            </a:pP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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Conflation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</a:t>
            </a:r>
            <a:endParaRPr lang="en-GB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149A7971-E27F-FC3D-4E29-516B777D27B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669395" y="6541461"/>
            <a:ext cx="446405" cy="1679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sz="1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fld id="{81D60167-4931-47E6-BA6A-407CBD079E47}" type="slidenum">
              <a:rPr sz="1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sz="1000" spc="-3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BCE5B8C-E56E-D1F4-B1B8-B60A996C05CA}"/>
              </a:ext>
            </a:extLst>
          </p:cNvPr>
          <p:cNvSpPr txBox="1">
            <a:spLocks/>
          </p:cNvSpPr>
          <p:nvPr/>
        </p:nvSpPr>
        <p:spPr>
          <a:xfrm>
            <a:off x="0" y="6543735"/>
            <a:ext cx="115062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00A643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Patrick Werquin, “Association: </a:t>
            </a:r>
            <a:r>
              <a:rPr lang="en-GB" sz="1400" dirty="0"/>
              <a:t>Evidence reflects up-to-date competence.</a:t>
            </a:r>
          </a:p>
          <a:p>
            <a:pPr algn="ctr"/>
            <a:r>
              <a:rPr lang="en-US" sz="1400" b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essment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Context of RPL with a Focus on Portfolio”, 6</a:t>
            </a:r>
            <a:r>
              <a:rPr lang="en-US" sz="1400" b="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ACQF Forum, Mauritius, 30 September – 2 October 2025</a:t>
            </a:r>
            <a:endParaRPr lang="en-KE" sz="1400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69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EDEEB1-2BEC-40BE-B446-6F006FB73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04C8DC-9FAD-47E3-8ADE-A3D2D0FD707D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3.xml><?xml version="1.0" encoding="utf-8"?>
<ds:datastoreItem xmlns:ds="http://schemas.openxmlformats.org/officeDocument/2006/customXml" ds:itemID="{B02ABC81-97B5-4AB7-9B93-B9E3F41D7E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4204</TotalTime>
  <Words>1061</Words>
  <Application>Microsoft Office PowerPoint</Application>
  <PresentationFormat>Widescreen</PresentationFormat>
  <Paragraphs>135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6th ACQF Network Forum  30 September – 2 October 2025    Assessment in the Context of RPL, with a Focus on Portfolios</vt:lpstr>
      <vt:lpstr>Agenda for this Session on RPL</vt:lpstr>
      <vt:lpstr>Quick Quick Quick Reminders</vt:lpstr>
      <vt:lpstr>Key Reminder</vt:lpstr>
      <vt:lpstr>Assessment in the Context of RPL</vt:lpstr>
      <vt:lpstr>Assessment in RPL vs. in Formal ET</vt:lpstr>
      <vt:lpstr>Assessment in RPL vs. in Formal ET</vt:lpstr>
      <vt:lpstr>Assessment in RPL vs. in Formal ET</vt:lpstr>
      <vt:lpstr>Principles: you will read this </vt:lpstr>
      <vt:lpstr>Principles  The Right Way</vt:lpstr>
      <vt:lpstr>Principles  The Right Way</vt:lpstr>
      <vt:lpstr>Principles </vt:lpstr>
      <vt:lpstr>Assessment Methods (selection) </vt:lpstr>
      <vt:lpstr>My Advice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Alice Kande</dc:creator>
  <cp:lastModifiedBy>WERQUIN Patrick</cp:lastModifiedBy>
  <cp:revision>65</cp:revision>
  <dcterms:created xsi:type="dcterms:W3CDTF">2025-06-04T12:59:39Z</dcterms:created>
  <dcterms:modified xsi:type="dcterms:W3CDTF">2025-10-15T15:07:19Z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2024-12-20T00:00:00Z</vt:filetime>
  </property>
  <property fmtid="{D5CDD505-2E9C-101B-9397-08002B2CF9AE}" pid="3" name="LastSaved">
    <vt:filetime>2025-06-04T00:00:00Z</vt:filetime>
  </property>
  <property fmtid="{D5CDD505-2E9C-101B-9397-08002B2CF9AE}" pid="4" name="ContentTypeId">
    <vt:lpwstr>0x0101009B2203B17F16D040A1E444A021DFF119</vt:lpwstr>
  </property>
  <property fmtid="{D5CDD505-2E9C-101B-9397-08002B2CF9AE}" pid="5" name="MediaServiceImageTags">
    <vt:lpwstr/>
  </property>
</Properties>
</file>