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1" r:id="rId3"/>
    <p:sldId id="272" r:id="rId4"/>
    <p:sldId id="258" r:id="rId5"/>
    <p:sldId id="259" r:id="rId6"/>
    <p:sldId id="273" r:id="rId7"/>
    <p:sldId id="276" r:id="rId8"/>
    <p:sldId id="261" r:id="rId9"/>
    <p:sldId id="262" r:id="rId10"/>
    <p:sldId id="263" r:id="rId11"/>
    <p:sldId id="264" r:id="rId12"/>
    <p:sldId id="279" r:id="rId13"/>
    <p:sldId id="265" r:id="rId14"/>
    <p:sldId id="281" r:id="rId15"/>
    <p:sldId id="282" r:id="rId16"/>
    <p:sldId id="268" r:id="rId17"/>
    <p:sldId id="285" r:id="rId18"/>
    <p:sldId id="269" r:id="rId19"/>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4" d="100"/>
          <a:sy n="74" d="100"/>
        </p:scale>
        <p:origin x="3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90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DC36-4C17-9D53-B924-0DC0B63B2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247CF-6339-92E0-445F-C2FA48C8D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89C5B-6EAA-9CA2-34FC-BB1EACC0D9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3DDA09-25A8-F83A-34E4-D23A4040876F}"/>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27032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61AFE-420D-7692-860D-B60B00CA6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D127C-97EF-1B0D-78A3-77F387B59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82B31-D378-5408-B73C-BCD2E6EFB1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0D1AD7-3CBD-B953-F781-4A31877056E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71302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1AE5D-3E0F-9CEF-6CC6-672C27D38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DB2E4-AEDE-3406-4D15-5ADF64E43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91EF-41C9-415D-3449-D351ADF0A5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B9972E-362A-BBB3-F197-41DCA2B4813F}"/>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263912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9E4A-9C65-EA0F-F7FC-866A9187C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0472B-8255-D03B-2916-8536D329C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0D7D8-8D6B-B979-4AEC-9EC0638771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C5913-888B-028E-EFBF-8870E4E737BE}"/>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24668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E7AA-A393-38BA-4FB1-5979805D6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E0F3F-79C2-3499-4957-7E959B4B9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90BD3-0A79-C5BD-B2C2-AFBADFF08F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1B3321-61B0-2631-DD5F-C6FF46F0F079}"/>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72740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A2872-B168-0223-91C8-4AAA55D0E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F481C-0A2F-F863-4D95-DD671590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28956-CAF7-9859-1B4A-92EC45EF59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9BE4E7-373E-12B8-89CE-ED926176C178}"/>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555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4BD95-E317-81FB-F4DB-429243EF0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033AC-3688-E1F4-EC3C-0FBC59EC5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20CE9-9E6A-5BBE-0D8B-066BF1D0F8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AC532-2BA5-7F7A-2DBA-CEB602A71BC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16653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16.png"/><Relationship Id="rId9" Type="http://schemas.openxmlformats.org/officeDocument/2006/relationships/image" Target="../media/image56.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3.xml"/><Relationship Id="rId16"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16.png"/><Relationship Id="rId9" Type="http://schemas.openxmlformats.org/officeDocument/2006/relationships/image" Target="../media/image73.png"/><Relationship Id="rId1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8.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16.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17.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26.png"/><Relationship Id="rId3" Type="http://schemas.openxmlformats.org/officeDocument/2006/relationships/image" Target="../media/image1.png"/><Relationship Id="rId7" Type="http://schemas.openxmlformats.org/officeDocument/2006/relationships/image" Target="../media/image53.png"/><Relationship Id="rId12" Type="http://schemas.openxmlformats.org/officeDocument/2006/relationships/image" Target="../media/image125.png"/><Relationship Id="rId17" Type="http://schemas.openxmlformats.org/officeDocument/2006/relationships/image" Target="../media/image129.png"/><Relationship Id="rId2" Type="http://schemas.openxmlformats.org/officeDocument/2006/relationships/notesSlide" Target="../notesSlides/notesSlide18.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4.png"/><Relationship Id="rId5" Type="http://schemas.openxmlformats.org/officeDocument/2006/relationships/image" Target="../media/image50.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6.png"/><Relationship Id="rId9" Type="http://schemas.openxmlformats.org/officeDocument/2006/relationships/image" Target="../media/image122.png"/><Relationship Id="rId14"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1352"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9486900" y="0"/>
            <a:ext cx="2705100" cy="2705100"/>
          </a:xfrm>
          <a:prstGeom prst="rect">
            <a:avLst/>
          </a:prstGeom>
        </p:spPr>
      </p:pic>
      <p:pic>
        <p:nvPicPr>
          <p:cNvPr id="4" name="Image 2" descr="preencoded.png"/>
          <p:cNvPicPr>
            <a:picLocks noChangeAspect="1"/>
          </p:cNvPicPr>
          <p:nvPr/>
        </p:nvPicPr>
        <p:blipFill>
          <a:blip r:embed="rId5"/>
          <a:stretch>
            <a:fillRect/>
          </a:stretch>
        </p:blipFill>
        <p:spPr>
          <a:xfrm>
            <a:off x="0" y="4610100"/>
            <a:ext cx="2247900" cy="2438400"/>
          </a:xfrm>
          <a:prstGeom prst="rect">
            <a:avLst/>
          </a:prstGeom>
        </p:spPr>
      </p:pic>
      <p:pic>
        <p:nvPicPr>
          <p:cNvPr id="5" name="Image 3" descr="preencoded.png"/>
          <p:cNvPicPr>
            <a:picLocks noChangeAspect="1"/>
          </p:cNvPicPr>
          <p:nvPr/>
        </p:nvPicPr>
        <p:blipFill>
          <a:blip r:embed="rId6"/>
          <a:stretch>
            <a:fillRect/>
          </a:stretch>
        </p:blipFill>
        <p:spPr>
          <a:xfrm>
            <a:off x="952500" y="952500"/>
            <a:ext cx="1524000" cy="1524000"/>
          </a:xfrm>
          <a:prstGeom prst="rect">
            <a:avLst/>
          </a:prstGeom>
        </p:spPr>
      </p:pic>
      <p:pic>
        <p:nvPicPr>
          <p:cNvPr id="8" name="Image 6" descr="preencoded.png"/>
          <p:cNvPicPr>
            <a:picLocks noChangeAspect="1"/>
          </p:cNvPicPr>
          <p:nvPr/>
        </p:nvPicPr>
        <p:blipFill>
          <a:blip r:embed="rId7"/>
          <a:stretch>
            <a:fillRect/>
          </a:stretch>
        </p:blipFill>
        <p:spPr>
          <a:xfrm>
            <a:off x="5619750" y="3619500"/>
            <a:ext cx="952500" cy="38100"/>
          </a:xfrm>
          <a:prstGeom prst="rect">
            <a:avLst/>
          </a:prstGeom>
        </p:spPr>
      </p:pic>
      <p:pic>
        <p:nvPicPr>
          <p:cNvPr id="9" name="Image 7" descr="preencoded.png"/>
          <p:cNvPicPr>
            <a:picLocks noChangeAspect="1"/>
          </p:cNvPicPr>
          <p:nvPr/>
        </p:nvPicPr>
        <p:blipFill>
          <a:blip r:embed="rId8"/>
          <a:stretch>
            <a:fillRect/>
          </a:stretch>
        </p:blipFill>
        <p:spPr>
          <a:xfrm>
            <a:off x="493365" y="5829300"/>
            <a:ext cx="457200" cy="457200"/>
          </a:xfrm>
          <a:prstGeom prst="rect">
            <a:avLst/>
          </a:prstGeom>
        </p:spPr>
      </p:pic>
      <p:pic>
        <p:nvPicPr>
          <p:cNvPr id="10" name="Image 8" descr="preencoded.png"/>
          <p:cNvPicPr>
            <a:picLocks noChangeAspect="1"/>
          </p:cNvPicPr>
          <p:nvPr/>
        </p:nvPicPr>
        <p:blipFill>
          <a:blip r:embed="rId9"/>
          <a:stretch>
            <a:fillRect/>
          </a:stretch>
        </p:blipFill>
        <p:spPr>
          <a:xfrm>
            <a:off x="602903" y="5924550"/>
            <a:ext cx="238125" cy="266700"/>
          </a:xfrm>
          <a:prstGeom prst="rect">
            <a:avLst/>
          </a:prstGeom>
        </p:spPr>
      </p:pic>
      <p:pic>
        <p:nvPicPr>
          <p:cNvPr id="11" name="Image 9" descr="preencoded.png"/>
          <p:cNvPicPr>
            <a:picLocks noChangeAspect="1"/>
          </p:cNvPicPr>
          <p:nvPr/>
        </p:nvPicPr>
        <p:blipFill>
          <a:blip r:embed="rId10"/>
          <a:stretch>
            <a:fillRect/>
          </a:stretch>
        </p:blipFill>
        <p:spPr>
          <a:xfrm>
            <a:off x="1367879" y="5829300"/>
            <a:ext cx="457200" cy="457200"/>
          </a:xfrm>
          <a:prstGeom prst="rect">
            <a:avLst/>
          </a:prstGeom>
        </p:spPr>
      </p:pic>
      <p:pic>
        <p:nvPicPr>
          <p:cNvPr id="12" name="Image 10" descr="preencoded.png"/>
          <p:cNvPicPr>
            <a:picLocks noChangeAspect="1"/>
          </p:cNvPicPr>
          <p:nvPr/>
        </p:nvPicPr>
        <p:blipFill>
          <a:blip r:embed="rId11"/>
          <a:stretch>
            <a:fillRect/>
          </a:stretch>
        </p:blipFill>
        <p:spPr>
          <a:xfrm>
            <a:off x="1525042" y="5924550"/>
            <a:ext cx="142875" cy="266700"/>
          </a:xfrm>
          <a:prstGeom prst="rect">
            <a:avLst/>
          </a:prstGeom>
        </p:spPr>
      </p:pic>
      <p:pic>
        <p:nvPicPr>
          <p:cNvPr id="13" name="Image 11" descr="preencoded.png"/>
          <p:cNvPicPr>
            <a:picLocks noChangeAspect="1"/>
          </p:cNvPicPr>
          <p:nvPr/>
        </p:nvPicPr>
        <p:blipFill>
          <a:blip r:embed="rId12"/>
          <a:stretch>
            <a:fillRect/>
          </a:stretch>
        </p:blipFill>
        <p:spPr>
          <a:xfrm>
            <a:off x="2129879" y="5829300"/>
            <a:ext cx="457200" cy="457200"/>
          </a:xfrm>
          <a:prstGeom prst="rect">
            <a:avLst/>
          </a:prstGeom>
        </p:spPr>
      </p:pic>
      <p:pic>
        <p:nvPicPr>
          <p:cNvPr id="14" name="Image 12" descr="preencoded.png"/>
          <p:cNvPicPr>
            <a:picLocks noChangeAspect="1"/>
          </p:cNvPicPr>
          <p:nvPr/>
        </p:nvPicPr>
        <p:blipFill>
          <a:blip r:embed="rId13"/>
          <a:stretch>
            <a:fillRect/>
          </a:stretch>
        </p:blipFill>
        <p:spPr>
          <a:xfrm>
            <a:off x="2239417" y="5924550"/>
            <a:ext cx="238125" cy="266700"/>
          </a:xfrm>
          <a:prstGeom prst="rect">
            <a:avLst/>
          </a:prstGeom>
        </p:spPr>
      </p:pic>
      <p:sp>
        <p:nvSpPr>
          <p:cNvPr id="15" name="Text 0"/>
          <p:cNvSpPr/>
          <p:nvPr/>
        </p:nvSpPr>
        <p:spPr>
          <a:xfrm>
            <a:off x="5095977" y="2529516"/>
            <a:ext cx="3307399" cy="567906"/>
          </a:xfrm>
          <a:prstGeom prst="rect">
            <a:avLst/>
          </a:prstGeom>
          <a:noFill/>
          <a:ln/>
        </p:spPr>
        <p:txBody>
          <a:bodyPr wrap="square" lIns="0" tIns="0" rIns="0" bIns="0" rtlCol="0" anchor="t"/>
          <a:lstStyle/>
          <a:p>
            <a:pPr marL="0" indent="0">
              <a:lnSpc>
                <a:spcPts val="2100"/>
              </a:lnSpc>
              <a:buNone/>
            </a:pPr>
            <a:r>
              <a:rPr lang="en-US" sz="2400" b="1" dirty="0">
                <a:solidFill>
                  <a:srgbClr val="FFFFFF"/>
                </a:solidFill>
                <a:latin typeface="ui-sans-serif" pitchFamily="34" charset="0"/>
                <a:ea typeface="ui-sans-serif" pitchFamily="34" charset="-122"/>
                <a:cs typeface="ui-sans-serif" pitchFamily="34" charset="-120"/>
              </a:rPr>
              <a:t>PROGRESS REPORT</a:t>
            </a:r>
            <a:endParaRPr lang="en-US" sz="2400" dirty="0"/>
          </a:p>
        </p:txBody>
      </p:sp>
      <p:sp>
        <p:nvSpPr>
          <p:cNvPr id="17" name="Text 2"/>
          <p:cNvSpPr/>
          <p:nvPr/>
        </p:nvSpPr>
        <p:spPr>
          <a:xfrm>
            <a:off x="155436" y="3213160"/>
            <a:ext cx="12083832" cy="342900"/>
          </a:xfrm>
          <a:prstGeom prst="rect">
            <a:avLst/>
          </a:prstGeom>
          <a:noFill/>
          <a:ln/>
        </p:spPr>
        <p:txBody>
          <a:bodyPr wrap="square" lIns="0" tIns="0" rIns="0" bIns="0" rtlCol="0" anchor="t"/>
          <a:lstStyle/>
          <a:p>
            <a:pPr marL="0" indent="0" algn="ctr">
              <a:lnSpc>
                <a:spcPts val="2700"/>
              </a:lnSpc>
              <a:buNone/>
            </a:pPr>
            <a:r>
              <a:rPr lang="en-US" sz="2250" dirty="0">
                <a:solidFill>
                  <a:srgbClr val="FFFFFF"/>
                </a:solidFill>
                <a:latin typeface="Arial" pitchFamily="34" charset="0"/>
                <a:ea typeface="Arial" pitchFamily="34" charset="-122"/>
                <a:cs typeface="Arial" pitchFamily="34" charset="-120"/>
              </a:rPr>
              <a:t>Cluster 1- Referencing to ACQF And Facilitation of Recognition of Qualifications</a:t>
            </a:r>
            <a:endParaRPr lang="en-US" sz="2250" dirty="0"/>
          </a:p>
        </p:txBody>
      </p:sp>
      <p:sp>
        <p:nvSpPr>
          <p:cNvPr id="18" name="Text 3"/>
          <p:cNvSpPr/>
          <p:nvPr/>
        </p:nvSpPr>
        <p:spPr>
          <a:xfrm>
            <a:off x="4117921" y="5406094"/>
            <a:ext cx="5034705" cy="342899"/>
          </a:xfrm>
          <a:prstGeom prst="rect">
            <a:avLst/>
          </a:prstGeom>
          <a:noFill/>
          <a:ln/>
        </p:spPr>
        <p:txBody>
          <a:bodyPr wrap="square" lIns="0" tIns="0" rIns="0" bIns="0" rtlCol="0" anchor="t"/>
          <a:lstStyle/>
          <a:p>
            <a:pPr marL="0" indent="0">
              <a:lnSpc>
                <a:spcPts val="2100"/>
              </a:lnSpc>
              <a:buNone/>
            </a:pPr>
            <a:r>
              <a:rPr lang="en-US" sz="2200" dirty="0">
                <a:solidFill>
                  <a:schemeClr val="accent4">
                    <a:lumMod val="40000"/>
                    <a:lumOff val="60000"/>
                  </a:schemeClr>
                </a:solidFill>
                <a:latin typeface="ui-sans-serif" pitchFamily="34" charset="0"/>
                <a:ea typeface="ui-sans-serif" pitchFamily="34" charset="-122"/>
                <a:cs typeface="ui-sans-serif" pitchFamily="34" charset="-120"/>
              </a:rPr>
              <a:t>Presented by: The Secretariat, Cluster 1 </a:t>
            </a:r>
            <a:endParaRPr lang="en-US" sz="2200" dirty="0">
              <a:solidFill>
                <a:schemeClr val="accent4">
                  <a:lumMod val="40000"/>
                  <a:lumOff val="60000"/>
                </a:schemeClr>
              </a:solidFill>
            </a:endParaRPr>
          </a:p>
        </p:txBody>
      </p:sp>
      <p:sp>
        <p:nvSpPr>
          <p:cNvPr id="19" name="Text 4"/>
          <p:cNvSpPr/>
          <p:nvPr/>
        </p:nvSpPr>
        <p:spPr>
          <a:xfrm>
            <a:off x="5441454" y="5818506"/>
            <a:ext cx="1856494" cy="342899"/>
          </a:xfrm>
          <a:prstGeom prst="rect">
            <a:avLst/>
          </a:prstGeom>
          <a:noFill/>
          <a:ln/>
        </p:spPr>
        <p:txBody>
          <a:bodyPr wrap="square" lIns="0" tIns="0" rIns="0" bIns="0" rtlCol="0" anchor="t"/>
          <a:lstStyle/>
          <a:p>
            <a:pPr marL="0" indent="0">
              <a:lnSpc>
                <a:spcPts val="2100"/>
              </a:lnSpc>
              <a:buNone/>
            </a:pPr>
            <a:r>
              <a:rPr lang="en-US" sz="2000" b="1" dirty="0">
                <a:solidFill>
                  <a:schemeClr val="accent4">
                    <a:lumMod val="40000"/>
                    <a:lumOff val="60000"/>
                  </a:schemeClr>
                </a:solidFill>
                <a:latin typeface="ui-sans-serif" pitchFamily="34" charset="0"/>
                <a:ea typeface="ui-sans-serif" pitchFamily="34" charset="-122"/>
                <a:cs typeface="ui-sans-serif" pitchFamily="34" charset="-120"/>
              </a:rPr>
              <a:t>Alberto Landim</a:t>
            </a:r>
            <a:endParaRPr lang="en-US" sz="2000" b="1" dirty="0">
              <a:solidFill>
                <a:schemeClr val="accent4">
                  <a:lumMod val="40000"/>
                  <a:lumOff val="60000"/>
                </a:schemeClr>
              </a:solidFill>
            </a:endParaRPr>
          </a:p>
        </p:txBody>
      </p:sp>
      <p:sp>
        <p:nvSpPr>
          <p:cNvPr id="20" name="Text 5"/>
          <p:cNvSpPr/>
          <p:nvPr/>
        </p:nvSpPr>
        <p:spPr>
          <a:xfrm>
            <a:off x="3341167" y="4650357"/>
            <a:ext cx="5869385" cy="391118"/>
          </a:xfrm>
          <a:prstGeom prst="rect">
            <a:avLst/>
          </a:prstGeom>
          <a:noFill/>
          <a:ln/>
        </p:spPr>
        <p:txBody>
          <a:bodyPr wrap="square" lIns="0" tIns="0" rIns="0" bIns="0" rtlCol="0" anchor="t"/>
          <a:lstStyle/>
          <a:p>
            <a:pPr>
              <a:lnSpc>
                <a:spcPts val="2100"/>
              </a:lnSpc>
            </a:pPr>
            <a:r>
              <a:rPr lang="en-US" dirty="0">
                <a:solidFill>
                  <a:srgbClr val="FFFFFF"/>
                </a:solidFill>
                <a:latin typeface="ui-sans-serif" pitchFamily="34" charset="0"/>
                <a:ea typeface="ui-sans-serif" pitchFamily="34" charset="-122"/>
                <a:cs typeface="ui-sans-serif" pitchFamily="34" charset="-120"/>
              </a:rPr>
              <a:t>October 1, 2025 </a:t>
            </a:r>
            <a:r>
              <a:rPr lang="fr-FR" dirty="0">
                <a:solidFill>
                  <a:srgbClr val="FFFFFF"/>
                </a:solidFill>
                <a:latin typeface="ui-sans-serif" pitchFamily="34" charset="0"/>
                <a:ea typeface="ui-sans-serif" pitchFamily="34" charset="-122"/>
              </a:rPr>
              <a:t>Caudan Arts Centre, Port Louis, Mauritius </a:t>
            </a:r>
            <a:br>
              <a:rPr lang="fr-FR" sz="1350" dirty="0">
                <a:solidFill>
                  <a:srgbClr val="FFFFFF"/>
                </a:solidFill>
                <a:latin typeface="ui-sans-serif" pitchFamily="34" charset="0"/>
                <a:ea typeface="ui-sans-serif" pitchFamily="34" charset="-122"/>
              </a:rPr>
            </a:br>
            <a:endParaRPr lang="en-US" sz="1350" dirty="0">
              <a:solidFill>
                <a:srgbClr val="FFFFFF"/>
              </a:solidFill>
              <a:latin typeface="ui-sans-serif" pitchFamily="34" charset="0"/>
              <a:ea typeface="ui-sans-serif" pitchFamily="34" charset="-122"/>
            </a:endParaRPr>
          </a:p>
        </p:txBody>
      </p:sp>
      <p:sp>
        <p:nvSpPr>
          <p:cNvPr id="21" name="Text 6"/>
          <p:cNvSpPr/>
          <p:nvPr/>
        </p:nvSpPr>
        <p:spPr>
          <a:xfrm>
            <a:off x="381000" y="6324600"/>
            <a:ext cx="818495" cy="152400"/>
          </a:xfrm>
          <a:prstGeom prst="rect">
            <a:avLst/>
          </a:prstGeom>
          <a:noFill/>
          <a:ln/>
        </p:spPr>
        <p:txBody>
          <a:bodyPr wrap="square" lIns="0" tIns="0" rIns="0" bIns="0" rtlCol="0" anchor="t"/>
          <a:lstStyle/>
          <a:p>
            <a:pPr marL="0" indent="0">
              <a:lnSpc>
                <a:spcPts val="1200"/>
              </a:lnSpc>
              <a:buNone/>
            </a:pPr>
            <a:r>
              <a:rPr lang="en-US" sz="900" dirty="0">
                <a:solidFill>
                  <a:srgbClr val="FFFFFF"/>
                </a:solidFill>
                <a:latin typeface="ui-sans-serif" pitchFamily="34" charset="0"/>
                <a:ea typeface="ui-sans-serif" pitchFamily="34" charset="-122"/>
                <a:cs typeface="ui-sans-serif" pitchFamily="34" charset="-120"/>
              </a:rPr>
              <a:t>Referencing</a:t>
            </a:r>
            <a:endParaRPr lang="en-US" sz="900" dirty="0"/>
          </a:p>
        </p:txBody>
      </p:sp>
      <p:sp>
        <p:nvSpPr>
          <p:cNvPr id="22" name="Text 7"/>
          <p:cNvSpPr/>
          <p:nvPr/>
        </p:nvSpPr>
        <p:spPr>
          <a:xfrm>
            <a:off x="1475780" y="6324600"/>
            <a:ext cx="289500" cy="152400"/>
          </a:xfrm>
          <a:prstGeom prst="rect">
            <a:avLst/>
          </a:prstGeom>
          <a:noFill/>
          <a:ln/>
        </p:spPr>
        <p:txBody>
          <a:bodyPr wrap="square" lIns="0" tIns="0" rIns="0" bIns="0" rtlCol="0" anchor="t"/>
          <a:lstStyle/>
          <a:p>
            <a:pPr marL="0" indent="0">
              <a:lnSpc>
                <a:spcPts val="1200"/>
              </a:lnSpc>
              <a:buNone/>
            </a:pPr>
            <a:r>
              <a:rPr lang="en-US" sz="900" dirty="0">
                <a:solidFill>
                  <a:srgbClr val="FFFFFF"/>
                </a:solidFill>
                <a:latin typeface="ui-sans-serif" pitchFamily="34" charset="0"/>
                <a:ea typeface="ui-sans-serif" pitchFamily="34" charset="-122"/>
                <a:cs typeface="ui-sans-serif" pitchFamily="34" charset="-120"/>
              </a:rPr>
              <a:t>NQF</a:t>
            </a:r>
            <a:endParaRPr lang="en-US" sz="900" dirty="0"/>
          </a:p>
        </p:txBody>
      </p:sp>
      <p:sp>
        <p:nvSpPr>
          <p:cNvPr id="23" name="Text 8"/>
          <p:cNvSpPr/>
          <p:nvPr/>
        </p:nvSpPr>
        <p:spPr>
          <a:xfrm>
            <a:off x="2132558" y="6324600"/>
            <a:ext cx="542211" cy="152400"/>
          </a:xfrm>
          <a:prstGeom prst="rect">
            <a:avLst/>
          </a:prstGeom>
          <a:noFill/>
          <a:ln/>
        </p:spPr>
        <p:txBody>
          <a:bodyPr wrap="square" lIns="0" tIns="0" rIns="0" bIns="0" rtlCol="0" anchor="t"/>
          <a:lstStyle/>
          <a:p>
            <a:pPr marL="0" indent="0">
              <a:lnSpc>
                <a:spcPts val="1200"/>
              </a:lnSpc>
              <a:buNone/>
            </a:pPr>
            <a:r>
              <a:rPr lang="en-US" sz="900" dirty="0">
                <a:solidFill>
                  <a:srgbClr val="FFFFFF"/>
                </a:solidFill>
                <a:latin typeface="ui-sans-serif" pitchFamily="34" charset="0"/>
                <a:ea typeface="ui-sans-serif" pitchFamily="34" charset="-122"/>
                <a:cs typeface="ui-sans-serif" pitchFamily="34" charset="-120"/>
              </a:rPr>
              <a:t>Support</a:t>
            </a:r>
            <a:endParaRPr lang="en-US" sz="900" dirty="0"/>
          </a:p>
        </p:txBody>
      </p:sp>
      <p:pic>
        <p:nvPicPr>
          <p:cNvPr id="24" name="Imagem 23" descr="Uma imagem com Gráficos, Tipo de letra, design gráfico, logótipo&#10;&#10;Os conteúdos gerados por IA podem estar incorretos.">
            <a:extLst>
              <a:ext uri="{FF2B5EF4-FFF2-40B4-BE49-F238E27FC236}">
                <a16:creationId xmlns:a16="http://schemas.microsoft.com/office/drawing/2014/main" id="{06DF0B6D-C7D1-A5D2-41F1-B8DF9C6E039B}"/>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9392" y="147945"/>
            <a:ext cx="3151775" cy="1532909"/>
          </a:xfrm>
          <a:prstGeom prst="rect">
            <a:avLst/>
          </a:prstGeom>
        </p:spPr>
      </p:pic>
      <p:sp>
        <p:nvSpPr>
          <p:cNvPr id="27" name="CaixaDeTexto 26">
            <a:extLst>
              <a:ext uri="{FF2B5EF4-FFF2-40B4-BE49-F238E27FC236}">
                <a16:creationId xmlns:a16="http://schemas.microsoft.com/office/drawing/2014/main" id="{4E28E964-9C04-59EE-4E70-F1CB2666D7C2}"/>
              </a:ext>
            </a:extLst>
          </p:cNvPr>
          <p:cNvSpPr txBox="1"/>
          <p:nvPr/>
        </p:nvSpPr>
        <p:spPr>
          <a:xfrm>
            <a:off x="3803933" y="859777"/>
            <a:ext cx="5188191" cy="492443"/>
          </a:xfrm>
          <a:prstGeom prst="rect">
            <a:avLst/>
          </a:prstGeom>
          <a:noFill/>
        </p:spPr>
        <p:txBody>
          <a:bodyPr wrap="square">
            <a:spAutoFit/>
          </a:bodyPr>
          <a:lstStyle/>
          <a:p>
            <a:r>
              <a:rPr lang="en-US" sz="2600" b="1" i="0" dirty="0">
                <a:solidFill>
                  <a:schemeClr val="bg1"/>
                </a:solidFill>
                <a:effectLst/>
                <a:latin typeface="Aptos" panose="020B0004020202020204" pitchFamily="34" charset="0"/>
              </a:rPr>
              <a:t>The 6th ACQF Continental Forum</a:t>
            </a:r>
            <a:r>
              <a:rPr lang="en-US" sz="2600" dirty="0">
                <a:solidFill>
                  <a:schemeClr val="bg1"/>
                </a:solidFill>
              </a:rPr>
              <a:t> </a:t>
            </a:r>
            <a:endParaRPr lang="pt-CV" sz="2600" dirty="0">
              <a:solidFill>
                <a:schemeClr val="bg1"/>
              </a:solidFill>
            </a:endParaRPr>
          </a:p>
        </p:txBody>
      </p:sp>
      <p:grpSp>
        <p:nvGrpSpPr>
          <p:cNvPr id="29" name="Agrupar 28">
            <a:extLst>
              <a:ext uri="{FF2B5EF4-FFF2-40B4-BE49-F238E27FC236}">
                <a16:creationId xmlns:a16="http://schemas.microsoft.com/office/drawing/2014/main" id="{CB5BD970-F85F-65AC-DDF0-755C3515E631}"/>
              </a:ext>
            </a:extLst>
          </p:cNvPr>
          <p:cNvGrpSpPr/>
          <p:nvPr/>
        </p:nvGrpSpPr>
        <p:grpSpPr>
          <a:xfrm>
            <a:off x="10558461" y="164433"/>
            <a:ext cx="1362077" cy="1198693"/>
            <a:chOff x="8992124" y="618093"/>
            <a:chExt cx="1362077" cy="1198693"/>
          </a:xfrm>
        </p:grpSpPr>
        <p:pic>
          <p:nvPicPr>
            <p:cNvPr id="6" name="Image 4" descr="preencoded.png"/>
            <p:cNvPicPr>
              <a:picLocks noChangeAspect="1"/>
            </p:cNvPicPr>
            <p:nvPr/>
          </p:nvPicPr>
          <p:blipFill>
            <a:blip r:embed="rId15"/>
            <a:stretch>
              <a:fillRect/>
            </a:stretch>
          </p:blipFill>
          <p:spPr>
            <a:xfrm>
              <a:off x="8992124" y="618093"/>
              <a:ext cx="1362077" cy="1198693"/>
            </a:xfrm>
            <a:prstGeom prst="rect">
              <a:avLst/>
            </a:prstGeom>
          </p:spPr>
        </p:pic>
        <p:pic>
          <p:nvPicPr>
            <p:cNvPr id="28" name="Imagem 27">
              <a:extLst>
                <a:ext uri="{FF2B5EF4-FFF2-40B4-BE49-F238E27FC236}">
                  <a16:creationId xmlns:a16="http://schemas.microsoft.com/office/drawing/2014/main" id="{BF971029-38FC-BBA2-5EC7-0D6B118215A3}"/>
                </a:ext>
              </a:extLst>
            </p:cNvPr>
            <p:cNvPicPr>
              <a:picLocks noChangeAspect="1"/>
            </p:cNvPicPr>
            <p:nvPr/>
          </p:nvPicPr>
          <p:blipFill>
            <a:blip r:embed="rId16"/>
            <a:stretch>
              <a:fillRect/>
            </a:stretch>
          </p:blipFill>
          <p:spPr>
            <a:xfrm>
              <a:off x="9191597" y="699966"/>
              <a:ext cx="889926" cy="106714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372475"/>
          </a:xfrm>
          <a:prstGeom prst="rect">
            <a:avLst/>
          </a:prstGeom>
        </p:spPr>
      </p:pic>
      <p:pic>
        <p:nvPicPr>
          <p:cNvPr id="3" name="Image 1" descr="preencoded.png"/>
          <p:cNvPicPr>
            <a:picLocks noChangeAspect="1"/>
          </p:cNvPicPr>
          <p:nvPr/>
        </p:nvPicPr>
        <p:blipFill>
          <a:blip r:embed="rId4"/>
          <a:stretch>
            <a:fillRect/>
          </a:stretch>
        </p:blipFill>
        <p:spPr>
          <a:xfrm>
            <a:off x="381000" y="838200"/>
            <a:ext cx="571500" cy="28575"/>
          </a:xfrm>
          <a:prstGeom prst="rect">
            <a:avLst/>
          </a:prstGeom>
        </p:spPr>
      </p:pic>
      <p:pic>
        <p:nvPicPr>
          <p:cNvPr id="4" name="Image 2" descr="preencoded.png"/>
          <p:cNvPicPr>
            <a:picLocks noChangeAspect="1"/>
          </p:cNvPicPr>
          <p:nvPr/>
        </p:nvPicPr>
        <p:blipFill>
          <a:blip r:embed="rId5"/>
          <a:stretch>
            <a:fillRect/>
          </a:stretch>
        </p:blipFill>
        <p:spPr>
          <a:xfrm>
            <a:off x="381000" y="1015475"/>
            <a:ext cx="11430000" cy="6896100"/>
          </a:xfrm>
          <a:prstGeom prst="rect">
            <a:avLst/>
          </a:prstGeom>
        </p:spPr>
      </p:pic>
      <p:pic>
        <p:nvPicPr>
          <p:cNvPr id="7" name="Image 5" descr="preencoded.png"/>
          <p:cNvPicPr>
            <a:picLocks noChangeAspect="1"/>
          </p:cNvPicPr>
          <p:nvPr/>
        </p:nvPicPr>
        <p:blipFill>
          <a:blip r:embed="rId6"/>
          <a:stretch>
            <a:fillRect/>
          </a:stretch>
        </p:blipFill>
        <p:spPr>
          <a:xfrm>
            <a:off x="666750" y="5133975"/>
            <a:ext cx="152400" cy="152400"/>
          </a:xfrm>
          <a:prstGeom prst="rect">
            <a:avLst/>
          </a:prstGeom>
        </p:spPr>
      </p:pic>
      <p:pic>
        <p:nvPicPr>
          <p:cNvPr id="11" name="Image 9" descr="preencoded.png"/>
          <p:cNvPicPr>
            <a:picLocks noChangeAspect="1"/>
          </p:cNvPicPr>
          <p:nvPr/>
        </p:nvPicPr>
        <p:blipFill>
          <a:blip r:embed="rId7"/>
          <a:stretch>
            <a:fillRect/>
          </a:stretch>
        </p:blipFill>
        <p:spPr>
          <a:xfrm>
            <a:off x="6267450" y="5133975"/>
            <a:ext cx="152400" cy="152400"/>
          </a:xfrm>
          <a:prstGeom prst="rect">
            <a:avLst/>
          </a:prstGeom>
        </p:spPr>
      </p:pic>
      <p:sp>
        <p:nvSpPr>
          <p:cNvPr id="15" name="Text 0"/>
          <p:cNvSpPr/>
          <p:nvPr/>
        </p:nvSpPr>
        <p:spPr>
          <a:xfrm>
            <a:off x="381000" y="381000"/>
            <a:ext cx="137160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Referencing to the ACQF - Timeline Projections</a:t>
            </a:r>
            <a:endParaRPr lang="en-US" sz="2700" dirty="0"/>
          </a:p>
        </p:txBody>
      </p:sp>
      <p:sp>
        <p:nvSpPr>
          <p:cNvPr id="16" name="Text 1"/>
          <p:cNvSpPr/>
          <p:nvPr/>
        </p:nvSpPr>
        <p:spPr>
          <a:xfrm>
            <a:off x="4722114" y="1464183"/>
            <a:ext cx="3134624" cy="389000"/>
          </a:xfrm>
          <a:prstGeom prst="rect">
            <a:avLst/>
          </a:prstGeom>
          <a:noFill/>
          <a:ln/>
        </p:spPr>
        <p:txBody>
          <a:bodyPr wrap="square" lIns="0" tIns="0" rIns="0" bIns="0" rtlCol="0" anchor="t"/>
          <a:lstStyle/>
          <a:p>
            <a:pPr marL="0" indent="0">
              <a:lnSpc>
                <a:spcPts val="2400"/>
              </a:lnSpc>
              <a:buNone/>
            </a:pPr>
            <a:r>
              <a:rPr lang="en-US" sz="2400" b="1" dirty="0">
                <a:solidFill>
                  <a:srgbClr val="1F2937"/>
                </a:solidFill>
                <a:latin typeface="Arial" pitchFamily="34" charset="0"/>
                <a:ea typeface="Arial" pitchFamily="34" charset="-122"/>
                <a:cs typeface="Arial" pitchFamily="34" charset="-120"/>
              </a:rPr>
              <a:t>Timeline Analysis</a:t>
            </a:r>
            <a:endParaRPr lang="en-US" sz="2400" dirty="0"/>
          </a:p>
        </p:txBody>
      </p:sp>
      <p:sp>
        <p:nvSpPr>
          <p:cNvPr id="17" name="Text 2"/>
          <p:cNvSpPr/>
          <p:nvPr/>
        </p:nvSpPr>
        <p:spPr>
          <a:xfrm>
            <a:off x="1013841" y="2481834"/>
            <a:ext cx="4991100" cy="228600"/>
          </a:xfrm>
          <a:prstGeom prst="rect">
            <a:avLst/>
          </a:prstGeom>
          <a:noFill/>
          <a:ln/>
        </p:spPr>
        <p:txBody>
          <a:bodyPr wrap="square" lIns="0" tIns="0" rIns="0" bIns="0" rtlCol="0" anchor="t"/>
          <a:lstStyle/>
          <a:p>
            <a:pPr marL="0" indent="0">
              <a:lnSpc>
                <a:spcPts val="1800"/>
              </a:lnSpc>
              <a:buNone/>
            </a:pPr>
            <a:r>
              <a:rPr lang="en-US" sz="2000" b="1" dirty="0">
                <a:solidFill>
                  <a:srgbClr val="374151"/>
                </a:solidFill>
                <a:latin typeface="Arial" pitchFamily="34" charset="0"/>
                <a:ea typeface="Arial" pitchFamily="34" charset="-122"/>
                <a:cs typeface="Arial" pitchFamily="34" charset="-120"/>
              </a:rPr>
              <a:t>Early submissions (2025)</a:t>
            </a:r>
            <a:endParaRPr lang="en-US" sz="2000" dirty="0"/>
          </a:p>
        </p:txBody>
      </p:sp>
      <p:grpSp>
        <p:nvGrpSpPr>
          <p:cNvPr id="28" name="Agrupar 27">
            <a:extLst>
              <a:ext uri="{FF2B5EF4-FFF2-40B4-BE49-F238E27FC236}">
                <a16:creationId xmlns:a16="http://schemas.microsoft.com/office/drawing/2014/main" id="{13EB7F83-3D79-1EFA-14D4-A98F90D3DDF4}"/>
              </a:ext>
            </a:extLst>
          </p:cNvPr>
          <p:cNvGrpSpPr/>
          <p:nvPr/>
        </p:nvGrpSpPr>
        <p:grpSpPr>
          <a:xfrm>
            <a:off x="552450" y="3025521"/>
            <a:ext cx="5372100" cy="476250"/>
            <a:chOff x="609600" y="5076825"/>
            <a:chExt cx="5372100" cy="476250"/>
          </a:xfrm>
        </p:grpSpPr>
        <p:pic>
          <p:nvPicPr>
            <p:cNvPr id="6" name="Image 4" descr="preencoded.png"/>
            <p:cNvPicPr>
              <a:picLocks noChangeAspect="1"/>
            </p:cNvPicPr>
            <p:nvPr/>
          </p:nvPicPr>
          <p:blipFill>
            <a:blip r:embed="rId8"/>
            <a:stretch>
              <a:fillRect/>
            </a:stretch>
          </p:blipFill>
          <p:spPr>
            <a:xfrm>
              <a:off x="609600" y="5076825"/>
              <a:ext cx="209550" cy="209550"/>
            </a:xfrm>
            <a:prstGeom prst="rect">
              <a:avLst/>
            </a:prstGeom>
          </p:spPr>
        </p:pic>
        <p:sp>
          <p:nvSpPr>
            <p:cNvPr id="18" name="Text 3"/>
            <p:cNvSpPr/>
            <p:nvPr/>
          </p:nvSpPr>
          <p:spPr>
            <a:xfrm>
              <a:off x="990600" y="5095875"/>
              <a:ext cx="4991100" cy="457200"/>
            </a:xfrm>
            <a:prstGeom prst="rect">
              <a:avLst/>
            </a:prstGeom>
            <a:noFill/>
            <a:ln/>
          </p:spPr>
          <p:txBody>
            <a:bodyPr wrap="square" lIns="0" tIns="0" rIns="0" bIns="0" rtlCol="0" anchor="t"/>
            <a:lstStyle/>
            <a:p>
              <a:pPr marL="0" indent="0">
                <a:lnSpc>
                  <a:spcPts val="1800"/>
                </a:lnSpc>
                <a:buNone/>
              </a:pPr>
              <a:r>
                <a:rPr lang="en-US" sz="1900" dirty="0">
                  <a:solidFill>
                    <a:srgbClr val="C00000"/>
                  </a:solidFill>
                  <a:latin typeface="Arial" pitchFamily="34" charset="0"/>
                  <a:ea typeface="Arial" pitchFamily="34" charset="-122"/>
                  <a:cs typeface="Arial" pitchFamily="34" charset="-120"/>
                </a:rPr>
                <a:t>9 countries</a:t>
              </a:r>
              <a:r>
                <a:rPr lang="en-US" sz="1900" dirty="0">
                  <a:solidFill>
                    <a:srgbClr val="374151"/>
                  </a:solidFill>
                  <a:latin typeface="Arial" pitchFamily="34" charset="0"/>
                  <a:ea typeface="Arial" pitchFamily="34" charset="-122"/>
                  <a:cs typeface="Arial" pitchFamily="34" charset="-120"/>
                </a:rPr>
                <a:t> plan to submit complete draft referencing reports by the end of 2025</a:t>
              </a:r>
              <a:endParaRPr lang="en-US" sz="1900" dirty="0"/>
            </a:p>
          </p:txBody>
        </p:sp>
      </p:grpSp>
      <p:grpSp>
        <p:nvGrpSpPr>
          <p:cNvPr id="34" name="Agrupar 33">
            <a:extLst>
              <a:ext uri="{FF2B5EF4-FFF2-40B4-BE49-F238E27FC236}">
                <a16:creationId xmlns:a16="http://schemas.microsoft.com/office/drawing/2014/main" id="{30307643-2E9E-87F4-9A64-EB3133DAFBB3}"/>
              </a:ext>
            </a:extLst>
          </p:cNvPr>
          <p:cNvGrpSpPr/>
          <p:nvPr/>
        </p:nvGrpSpPr>
        <p:grpSpPr>
          <a:xfrm>
            <a:off x="613791" y="4126005"/>
            <a:ext cx="3676650" cy="374333"/>
            <a:chOff x="476250" y="4014786"/>
            <a:chExt cx="3676650" cy="374333"/>
          </a:xfrm>
        </p:grpSpPr>
        <p:grpSp>
          <p:nvGrpSpPr>
            <p:cNvPr id="30" name="Agrupar 29">
              <a:extLst>
                <a:ext uri="{FF2B5EF4-FFF2-40B4-BE49-F238E27FC236}">
                  <a16:creationId xmlns:a16="http://schemas.microsoft.com/office/drawing/2014/main" id="{C6E400A1-B271-48A5-C918-B934482DA4DC}"/>
                </a:ext>
              </a:extLst>
            </p:cNvPr>
            <p:cNvGrpSpPr/>
            <p:nvPr/>
          </p:nvGrpSpPr>
          <p:grpSpPr>
            <a:xfrm>
              <a:off x="476250" y="4014786"/>
              <a:ext cx="400050" cy="374333"/>
              <a:chOff x="609600" y="5857875"/>
              <a:chExt cx="266700" cy="266700"/>
            </a:xfrm>
          </p:grpSpPr>
          <p:pic>
            <p:nvPicPr>
              <p:cNvPr id="8" name="Image 6" descr="preencoded.png"/>
              <p:cNvPicPr>
                <a:picLocks noChangeAspect="1"/>
              </p:cNvPicPr>
              <p:nvPr/>
            </p:nvPicPr>
            <p:blipFill>
              <a:blip r:embed="rId9"/>
              <a:stretch>
                <a:fillRect/>
              </a:stretch>
            </p:blipFill>
            <p:spPr>
              <a:xfrm>
                <a:off x="609600" y="5857875"/>
                <a:ext cx="266700" cy="266700"/>
              </a:xfrm>
              <a:prstGeom prst="rect">
                <a:avLst/>
              </a:prstGeom>
            </p:spPr>
          </p:pic>
          <p:pic>
            <p:nvPicPr>
              <p:cNvPr id="9" name="Image 7" descr="preencoded.png"/>
              <p:cNvPicPr>
                <a:picLocks noChangeAspect="1"/>
              </p:cNvPicPr>
              <p:nvPr/>
            </p:nvPicPr>
            <p:blipFill>
              <a:blip r:embed="rId10"/>
              <a:stretch>
                <a:fillRect/>
              </a:stretch>
            </p:blipFill>
            <p:spPr>
              <a:xfrm>
                <a:off x="676275" y="5915025"/>
                <a:ext cx="133350" cy="152400"/>
              </a:xfrm>
              <a:prstGeom prst="rect">
                <a:avLst/>
              </a:prstGeom>
            </p:spPr>
          </p:pic>
        </p:grpSp>
        <p:sp>
          <p:nvSpPr>
            <p:cNvPr id="19" name="Text 4"/>
            <p:cNvSpPr/>
            <p:nvPr/>
          </p:nvSpPr>
          <p:spPr>
            <a:xfrm>
              <a:off x="971550" y="4104143"/>
              <a:ext cx="3181350" cy="228600"/>
            </a:xfrm>
            <a:prstGeom prst="rect">
              <a:avLst/>
            </a:prstGeom>
            <a:noFill/>
            <a:ln/>
          </p:spPr>
          <p:txBody>
            <a:bodyPr wrap="square" lIns="0" tIns="0" rIns="0" bIns="0" rtlCol="0" anchor="t"/>
            <a:lstStyle/>
            <a:p>
              <a:pPr marL="0" indent="0">
                <a:lnSpc>
                  <a:spcPts val="1800"/>
                </a:lnSpc>
                <a:buNone/>
              </a:pPr>
              <a:r>
                <a:rPr lang="en-US" sz="2000" b="1" dirty="0">
                  <a:solidFill>
                    <a:srgbClr val="374151"/>
                  </a:solidFill>
                  <a:latin typeface="Arial" pitchFamily="34" charset="0"/>
                  <a:ea typeface="Arial" pitchFamily="34" charset="-122"/>
                  <a:cs typeface="Arial" pitchFamily="34" charset="-120"/>
                </a:rPr>
                <a:t>Later submissions (2026</a:t>
              </a:r>
              <a:r>
                <a:rPr lang="en-US" b="1" dirty="0">
                  <a:solidFill>
                    <a:srgbClr val="374151"/>
                  </a:solidFill>
                  <a:latin typeface="Arial" pitchFamily="34" charset="0"/>
                  <a:ea typeface="Arial" pitchFamily="34" charset="-122"/>
                  <a:cs typeface="Arial" pitchFamily="34" charset="-120"/>
                </a:rPr>
                <a:t>)</a:t>
              </a:r>
              <a:endParaRPr lang="en-US" dirty="0"/>
            </a:p>
          </p:txBody>
        </p:sp>
      </p:grpSp>
      <p:sp>
        <p:nvSpPr>
          <p:cNvPr id="20" name="Text 5"/>
          <p:cNvSpPr/>
          <p:nvPr/>
        </p:nvSpPr>
        <p:spPr>
          <a:xfrm>
            <a:off x="685800" y="4751880"/>
            <a:ext cx="4718304" cy="457200"/>
          </a:xfrm>
          <a:prstGeom prst="rect">
            <a:avLst/>
          </a:prstGeom>
          <a:noFill/>
          <a:ln/>
        </p:spPr>
        <p:txBody>
          <a:bodyPr wrap="square" lIns="0" tIns="0" rIns="0" bIns="0" rtlCol="0" anchor="t"/>
          <a:lstStyle/>
          <a:p>
            <a:pPr marL="0" indent="0">
              <a:lnSpc>
                <a:spcPts val="1800"/>
              </a:lnSpc>
              <a:buNone/>
            </a:pPr>
            <a:r>
              <a:rPr lang="en-US" sz="2000" dirty="0">
                <a:solidFill>
                  <a:srgbClr val="C00000"/>
                </a:solidFill>
                <a:latin typeface="Arial" pitchFamily="34" charset="0"/>
                <a:ea typeface="Arial" pitchFamily="34" charset="-122"/>
                <a:cs typeface="Arial" pitchFamily="34" charset="-120"/>
              </a:rPr>
              <a:t>9 countries </a:t>
            </a:r>
            <a:r>
              <a:rPr lang="en-US" sz="2000" dirty="0">
                <a:solidFill>
                  <a:srgbClr val="374151"/>
                </a:solidFill>
                <a:latin typeface="Arial" pitchFamily="34" charset="0"/>
                <a:ea typeface="Arial" pitchFamily="34" charset="-122"/>
                <a:cs typeface="Arial" pitchFamily="34" charset="-120"/>
              </a:rPr>
              <a:t>plan to submit complete draft referencing reports by the end of 2026</a:t>
            </a:r>
            <a:endParaRPr lang="en-US" sz="2000" dirty="0"/>
          </a:p>
        </p:txBody>
      </p:sp>
      <p:sp>
        <p:nvSpPr>
          <p:cNvPr id="21" name="Text 6"/>
          <p:cNvSpPr/>
          <p:nvPr/>
        </p:nvSpPr>
        <p:spPr>
          <a:xfrm>
            <a:off x="6477000" y="2481834"/>
            <a:ext cx="4991100" cy="228600"/>
          </a:xfrm>
          <a:prstGeom prst="rect">
            <a:avLst/>
          </a:prstGeom>
          <a:noFill/>
          <a:ln/>
        </p:spPr>
        <p:txBody>
          <a:bodyPr wrap="square" lIns="0" tIns="0" rIns="0" bIns="0" rtlCol="0" anchor="t"/>
          <a:lstStyle/>
          <a:p>
            <a:pPr marL="0" indent="0">
              <a:lnSpc>
                <a:spcPts val="1800"/>
              </a:lnSpc>
              <a:buNone/>
            </a:pPr>
            <a:r>
              <a:rPr lang="en-US" b="1" dirty="0">
                <a:solidFill>
                  <a:srgbClr val="374151"/>
                </a:solidFill>
                <a:latin typeface="Arial" pitchFamily="34" charset="0"/>
                <a:ea typeface="Arial" pitchFamily="34" charset="-122"/>
                <a:cs typeface="Arial" pitchFamily="34" charset="-120"/>
              </a:rPr>
              <a:t>Delayed start</a:t>
            </a:r>
            <a:endParaRPr lang="en-US" dirty="0"/>
          </a:p>
        </p:txBody>
      </p:sp>
      <p:grpSp>
        <p:nvGrpSpPr>
          <p:cNvPr id="29" name="Agrupar 28">
            <a:extLst>
              <a:ext uri="{FF2B5EF4-FFF2-40B4-BE49-F238E27FC236}">
                <a16:creationId xmlns:a16="http://schemas.microsoft.com/office/drawing/2014/main" id="{D41BD0DF-9127-39AD-F8CE-5CE34CE19A69}"/>
              </a:ext>
            </a:extLst>
          </p:cNvPr>
          <p:cNvGrpSpPr/>
          <p:nvPr/>
        </p:nvGrpSpPr>
        <p:grpSpPr>
          <a:xfrm>
            <a:off x="6096000" y="3075813"/>
            <a:ext cx="5372100" cy="476250"/>
            <a:chOff x="6210300" y="5076825"/>
            <a:chExt cx="5372100" cy="476250"/>
          </a:xfrm>
        </p:grpSpPr>
        <p:pic>
          <p:nvPicPr>
            <p:cNvPr id="10" name="Image 8" descr="preencoded.png"/>
            <p:cNvPicPr>
              <a:picLocks noChangeAspect="1"/>
            </p:cNvPicPr>
            <p:nvPr/>
          </p:nvPicPr>
          <p:blipFill>
            <a:blip r:embed="rId11"/>
            <a:stretch>
              <a:fillRect/>
            </a:stretch>
          </p:blipFill>
          <p:spPr>
            <a:xfrm>
              <a:off x="6210300" y="5076825"/>
              <a:ext cx="209550" cy="209550"/>
            </a:xfrm>
            <a:prstGeom prst="rect">
              <a:avLst/>
            </a:prstGeom>
          </p:spPr>
        </p:pic>
        <p:sp>
          <p:nvSpPr>
            <p:cNvPr id="22" name="Text 7"/>
            <p:cNvSpPr/>
            <p:nvPr/>
          </p:nvSpPr>
          <p:spPr>
            <a:xfrm>
              <a:off x="6591300" y="5095875"/>
              <a:ext cx="4991100" cy="457200"/>
            </a:xfrm>
            <a:prstGeom prst="rect">
              <a:avLst/>
            </a:prstGeom>
            <a:noFill/>
            <a:ln/>
          </p:spPr>
          <p:txBody>
            <a:bodyPr wrap="square" lIns="0" tIns="0" rIns="0" bIns="0" rtlCol="0" anchor="t"/>
            <a:lstStyle/>
            <a:p>
              <a:pPr marL="0" indent="0">
                <a:lnSpc>
                  <a:spcPts val="1800"/>
                </a:lnSpc>
                <a:buNone/>
              </a:pPr>
              <a:r>
                <a:rPr lang="en-US" sz="1900" b="1" dirty="0">
                  <a:solidFill>
                    <a:srgbClr val="C00000"/>
                  </a:solidFill>
                  <a:latin typeface="Arial" pitchFamily="34" charset="0"/>
                  <a:ea typeface="Arial" pitchFamily="34" charset="-122"/>
                  <a:cs typeface="Arial" pitchFamily="34" charset="-120"/>
                </a:rPr>
                <a:t>1 country </a:t>
              </a:r>
              <a:r>
                <a:rPr lang="en-US" sz="1900" dirty="0">
                  <a:solidFill>
                    <a:srgbClr val="374151"/>
                  </a:solidFill>
                  <a:latin typeface="Arial" pitchFamily="34" charset="0"/>
                  <a:ea typeface="Arial" pitchFamily="34" charset="-122"/>
                  <a:cs typeface="Arial" pitchFamily="34" charset="-120"/>
                </a:rPr>
                <a:t>(</a:t>
              </a:r>
              <a:r>
                <a:rPr lang="en-US" sz="1900" dirty="0">
                  <a:solidFill>
                    <a:srgbClr val="C00000"/>
                  </a:solidFill>
                  <a:latin typeface="Arial" pitchFamily="34" charset="0"/>
                  <a:ea typeface="Arial" pitchFamily="34" charset="-122"/>
                  <a:cs typeface="Arial" pitchFamily="34" charset="-120"/>
                </a:rPr>
                <a:t>Botswana</a:t>
              </a:r>
              <a:r>
                <a:rPr lang="en-US" sz="1900" dirty="0">
                  <a:solidFill>
                    <a:srgbClr val="374151"/>
                  </a:solidFill>
                  <a:latin typeface="Arial" pitchFamily="34" charset="0"/>
                  <a:ea typeface="Arial" pitchFamily="34" charset="-122"/>
                  <a:cs typeface="Arial" pitchFamily="34" charset="-120"/>
                </a:rPr>
                <a:t>) has not yet started and needs capacity building and technical support</a:t>
              </a:r>
              <a:endParaRPr lang="en-US" sz="1900" dirty="0"/>
            </a:p>
          </p:txBody>
        </p:sp>
      </p:grpSp>
      <p:grpSp>
        <p:nvGrpSpPr>
          <p:cNvPr id="33" name="Agrupar 32">
            <a:extLst>
              <a:ext uri="{FF2B5EF4-FFF2-40B4-BE49-F238E27FC236}">
                <a16:creationId xmlns:a16="http://schemas.microsoft.com/office/drawing/2014/main" id="{D8070600-D320-354D-9A3B-88025B660603}"/>
              </a:ext>
            </a:extLst>
          </p:cNvPr>
          <p:cNvGrpSpPr/>
          <p:nvPr/>
        </p:nvGrpSpPr>
        <p:grpSpPr>
          <a:xfrm>
            <a:off x="6319266" y="4131853"/>
            <a:ext cx="5491734" cy="399860"/>
            <a:chOff x="5976366" y="4013549"/>
            <a:chExt cx="5491734" cy="399860"/>
          </a:xfrm>
        </p:grpSpPr>
        <p:grpSp>
          <p:nvGrpSpPr>
            <p:cNvPr id="32" name="Agrupar 31">
              <a:extLst>
                <a:ext uri="{FF2B5EF4-FFF2-40B4-BE49-F238E27FC236}">
                  <a16:creationId xmlns:a16="http://schemas.microsoft.com/office/drawing/2014/main" id="{DB8F41A3-949C-9A54-B8BA-98C9D654E072}"/>
                </a:ext>
              </a:extLst>
            </p:cNvPr>
            <p:cNvGrpSpPr/>
            <p:nvPr/>
          </p:nvGrpSpPr>
          <p:grpSpPr>
            <a:xfrm>
              <a:off x="5976366" y="4013549"/>
              <a:ext cx="342900" cy="399860"/>
              <a:chOff x="6210300" y="5857875"/>
              <a:chExt cx="266700" cy="266700"/>
            </a:xfrm>
          </p:grpSpPr>
          <p:pic>
            <p:nvPicPr>
              <p:cNvPr id="12" name="Image 10" descr="preencoded.png"/>
              <p:cNvPicPr>
                <a:picLocks noChangeAspect="1"/>
              </p:cNvPicPr>
              <p:nvPr/>
            </p:nvPicPr>
            <p:blipFill>
              <a:blip r:embed="rId12"/>
              <a:stretch>
                <a:fillRect/>
              </a:stretch>
            </p:blipFill>
            <p:spPr>
              <a:xfrm>
                <a:off x="6210300" y="5857875"/>
                <a:ext cx="266700" cy="266700"/>
              </a:xfrm>
              <a:prstGeom prst="rect">
                <a:avLst/>
              </a:prstGeom>
            </p:spPr>
          </p:pic>
          <p:pic>
            <p:nvPicPr>
              <p:cNvPr id="13" name="Image 11" descr="preencoded.png"/>
              <p:cNvPicPr>
                <a:picLocks noChangeAspect="1"/>
              </p:cNvPicPr>
              <p:nvPr/>
            </p:nvPicPr>
            <p:blipFill>
              <a:blip r:embed="rId13"/>
              <a:stretch>
                <a:fillRect/>
              </a:stretch>
            </p:blipFill>
            <p:spPr>
              <a:xfrm>
                <a:off x="6267450" y="5915025"/>
                <a:ext cx="152400" cy="152400"/>
              </a:xfrm>
              <a:prstGeom prst="rect">
                <a:avLst/>
              </a:prstGeom>
            </p:spPr>
          </p:pic>
        </p:grpSp>
        <p:sp>
          <p:nvSpPr>
            <p:cNvPr id="23" name="Text 8"/>
            <p:cNvSpPr/>
            <p:nvPr/>
          </p:nvSpPr>
          <p:spPr>
            <a:xfrm>
              <a:off x="6477000" y="4093845"/>
              <a:ext cx="4991100" cy="228600"/>
            </a:xfrm>
            <a:prstGeom prst="rect">
              <a:avLst/>
            </a:prstGeom>
            <a:noFill/>
            <a:ln/>
          </p:spPr>
          <p:txBody>
            <a:bodyPr wrap="square" lIns="0" tIns="0" rIns="0" bIns="0" rtlCol="0" anchor="t"/>
            <a:lstStyle/>
            <a:p>
              <a:pPr marL="0" indent="0">
                <a:lnSpc>
                  <a:spcPts val="1800"/>
                </a:lnSpc>
                <a:buNone/>
              </a:pPr>
              <a:r>
                <a:rPr lang="en-US" b="1" dirty="0">
                  <a:solidFill>
                    <a:srgbClr val="374151"/>
                  </a:solidFill>
                  <a:latin typeface="Arial" pitchFamily="34" charset="0"/>
                  <a:ea typeface="Arial" pitchFamily="34" charset="-122"/>
                  <a:cs typeface="Arial" pitchFamily="34" charset="-120"/>
                </a:rPr>
                <a:t>Cluster support planning</a:t>
              </a:r>
              <a:endParaRPr lang="en-US" dirty="0"/>
            </a:p>
          </p:txBody>
        </p:sp>
      </p:grpSp>
      <p:sp>
        <p:nvSpPr>
          <p:cNvPr id="24" name="Text 9"/>
          <p:cNvSpPr/>
          <p:nvPr/>
        </p:nvSpPr>
        <p:spPr>
          <a:xfrm>
            <a:off x="6321040" y="4767249"/>
            <a:ext cx="4991100" cy="457200"/>
          </a:xfrm>
          <a:prstGeom prst="rect">
            <a:avLst/>
          </a:prstGeom>
          <a:noFill/>
          <a:ln/>
        </p:spPr>
        <p:txBody>
          <a:bodyPr wrap="square" lIns="0" tIns="0" rIns="0" bIns="0" rtlCol="0" anchor="t"/>
          <a:lstStyle/>
          <a:p>
            <a:pPr marL="0" indent="0">
              <a:lnSpc>
                <a:spcPts val="1800"/>
              </a:lnSpc>
              <a:buNone/>
            </a:pPr>
            <a:r>
              <a:rPr lang="en-US" sz="1900" dirty="0">
                <a:solidFill>
                  <a:srgbClr val="374151"/>
                </a:solidFill>
                <a:latin typeface="Arial" pitchFamily="34" charset="0"/>
                <a:ea typeface="Arial" pitchFamily="34" charset="-122"/>
                <a:cs typeface="Arial" pitchFamily="34" charset="-120"/>
              </a:rPr>
              <a:t>Timeline projections help identify when targeted support is needed for countries facing delays</a:t>
            </a:r>
            <a:endParaRPr lang="en-US" sz="1900" dirty="0"/>
          </a:p>
        </p:txBody>
      </p:sp>
      <p:grpSp>
        <p:nvGrpSpPr>
          <p:cNvPr id="35" name="Agrupar 34">
            <a:extLst>
              <a:ext uri="{FF2B5EF4-FFF2-40B4-BE49-F238E27FC236}">
                <a16:creationId xmlns:a16="http://schemas.microsoft.com/office/drawing/2014/main" id="{6CAE8033-316E-16B7-4B81-ECCFD2028B97}"/>
              </a:ext>
            </a:extLst>
          </p:cNvPr>
          <p:cNvGrpSpPr/>
          <p:nvPr/>
        </p:nvGrpSpPr>
        <p:grpSpPr>
          <a:xfrm>
            <a:off x="609600" y="6021348"/>
            <a:ext cx="10972800" cy="1410773"/>
            <a:chOff x="609600" y="6657975"/>
            <a:chExt cx="10972800" cy="1104900"/>
          </a:xfrm>
        </p:grpSpPr>
        <p:pic>
          <p:nvPicPr>
            <p:cNvPr id="14" name="Image 12" descr="preencoded.png"/>
            <p:cNvPicPr>
              <a:picLocks noChangeAspect="1"/>
            </p:cNvPicPr>
            <p:nvPr/>
          </p:nvPicPr>
          <p:blipFill>
            <a:blip r:embed="rId14"/>
            <a:stretch>
              <a:fillRect/>
            </a:stretch>
          </p:blipFill>
          <p:spPr>
            <a:xfrm>
              <a:off x="609600" y="6657975"/>
              <a:ext cx="10972800" cy="1104900"/>
            </a:xfrm>
            <a:prstGeom prst="rect">
              <a:avLst/>
            </a:prstGeom>
          </p:spPr>
        </p:pic>
        <p:sp>
          <p:nvSpPr>
            <p:cNvPr id="25" name="Text 10"/>
            <p:cNvSpPr/>
            <p:nvPr/>
          </p:nvSpPr>
          <p:spPr>
            <a:xfrm>
              <a:off x="762000" y="6810375"/>
              <a:ext cx="10668000"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Arial" pitchFamily="34" charset="0"/>
                  <a:ea typeface="Arial" pitchFamily="34" charset="-122"/>
                  <a:cs typeface="Arial" pitchFamily="34" charset="-120"/>
                </a:rPr>
                <a:t>Implications for Cluster Activities</a:t>
              </a:r>
              <a:endParaRPr lang="en-US" sz="2000" dirty="0"/>
            </a:p>
          </p:txBody>
        </p:sp>
        <p:sp>
          <p:nvSpPr>
            <p:cNvPr id="26" name="Text 11"/>
            <p:cNvSpPr/>
            <p:nvPr/>
          </p:nvSpPr>
          <p:spPr>
            <a:xfrm>
              <a:off x="762000" y="7153275"/>
              <a:ext cx="10668000" cy="457200"/>
            </a:xfrm>
            <a:prstGeom prst="rect">
              <a:avLst/>
            </a:prstGeom>
            <a:noFill/>
            <a:ln/>
          </p:spPr>
          <p:txBody>
            <a:bodyPr wrap="square" lIns="0" tIns="0" rIns="0" bIns="0" rtlCol="0" anchor="t"/>
            <a:lstStyle/>
            <a:p>
              <a:pPr marL="0" indent="0">
                <a:lnSpc>
                  <a:spcPts val="2000"/>
                </a:lnSpc>
                <a:buNone/>
              </a:pPr>
              <a:r>
                <a:rPr lang="en-US" sz="2000" dirty="0">
                  <a:solidFill>
                    <a:srgbClr val="374151"/>
                  </a:solidFill>
                  <a:latin typeface="Arial" pitchFamily="34" charset="0"/>
                  <a:ea typeface="Arial" pitchFamily="34" charset="-122"/>
                  <a:cs typeface="Arial" pitchFamily="34" charset="-120"/>
                </a:rPr>
                <a:t>Based on the timeline projections, Cluster 1 can prioritize providing targeted support to the 11 countries that will submit drafts in 2025, while also maintaining capacity to assist the 10 countries planning 2026 submissions. Special attention is needed for </a:t>
              </a:r>
              <a:r>
                <a:rPr lang="en-US" sz="2000" dirty="0">
                  <a:solidFill>
                    <a:srgbClr val="C00000"/>
                  </a:solidFill>
                  <a:latin typeface="Arial" pitchFamily="34" charset="0"/>
                  <a:ea typeface="Arial" pitchFamily="34" charset="-122"/>
                  <a:cs typeface="Arial" pitchFamily="34" charset="-120"/>
                </a:rPr>
                <a:t>Botswana</a:t>
              </a:r>
              <a:r>
                <a:rPr lang="en-US" sz="2000" dirty="0">
                  <a:solidFill>
                    <a:srgbClr val="374151"/>
                  </a:solidFill>
                  <a:latin typeface="Arial" pitchFamily="34" charset="0"/>
                  <a:ea typeface="Arial" pitchFamily="34" charset="-122"/>
                  <a:cs typeface="Arial" pitchFamily="34" charset="-120"/>
                </a:rPr>
                <a:t>, which has not yet started the process</a:t>
              </a:r>
              <a:r>
                <a:rPr lang="en-US" sz="1200" dirty="0">
                  <a:solidFill>
                    <a:srgbClr val="374151"/>
                  </a:solidFill>
                  <a:latin typeface="Arial" pitchFamily="34" charset="0"/>
                  <a:ea typeface="Arial" pitchFamily="34" charset="-122"/>
                  <a:cs typeface="Arial" pitchFamily="34" charset="-120"/>
                </a:rPr>
                <a:t>.</a:t>
              </a:r>
              <a:endParaRPr lang="en-US" sz="1200" dirty="0"/>
            </a:p>
          </p:txBody>
        </p:sp>
      </p:grpSp>
      <p:sp>
        <p:nvSpPr>
          <p:cNvPr id="27" name="Text 12"/>
          <p:cNvSpPr/>
          <p:nvPr/>
        </p:nvSpPr>
        <p:spPr>
          <a:xfrm>
            <a:off x="9362182" y="8029575"/>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029575"/>
          </a:xfrm>
          <a:prstGeom prst="rect">
            <a:avLst/>
          </a:prstGeom>
        </p:spPr>
      </p:pic>
      <p:pic>
        <p:nvPicPr>
          <p:cNvPr id="3" name="Image 1" descr="preencoded.png"/>
          <p:cNvPicPr>
            <a:picLocks noChangeAspect="1"/>
          </p:cNvPicPr>
          <p:nvPr/>
        </p:nvPicPr>
        <p:blipFill>
          <a:blip r:embed="rId4"/>
          <a:stretch>
            <a:fillRect/>
          </a:stretch>
        </p:blipFill>
        <p:spPr>
          <a:xfrm flipV="1">
            <a:off x="3307080" y="674809"/>
            <a:ext cx="4752000" cy="23034"/>
          </a:xfrm>
          <a:prstGeom prst="rect">
            <a:avLst/>
          </a:prstGeom>
        </p:spPr>
      </p:pic>
      <p:pic>
        <p:nvPicPr>
          <p:cNvPr id="4" name="Image 2" descr="preencoded.png"/>
          <p:cNvPicPr>
            <a:picLocks noChangeAspect="1"/>
          </p:cNvPicPr>
          <p:nvPr/>
        </p:nvPicPr>
        <p:blipFill>
          <a:blip r:embed="rId5"/>
          <a:stretch>
            <a:fillRect/>
          </a:stretch>
        </p:blipFill>
        <p:spPr>
          <a:xfrm>
            <a:off x="173508" y="755109"/>
            <a:ext cx="11896344" cy="6848036"/>
          </a:xfrm>
          <a:prstGeom prst="rect">
            <a:avLst/>
          </a:prstGeom>
        </p:spPr>
      </p:pic>
      <p:sp>
        <p:nvSpPr>
          <p:cNvPr id="17" name="Text 0"/>
          <p:cNvSpPr/>
          <p:nvPr/>
        </p:nvSpPr>
        <p:spPr>
          <a:xfrm>
            <a:off x="3495949" y="328041"/>
            <a:ext cx="4684776"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Implementation of NQFs</a:t>
            </a:r>
            <a:endParaRPr lang="en-US" sz="2700" dirty="0"/>
          </a:p>
        </p:txBody>
      </p:sp>
      <p:sp>
        <p:nvSpPr>
          <p:cNvPr id="18" name="Text 1"/>
          <p:cNvSpPr/>
          <p:nvPr/>
        </p:nvSpPr>
        <p:spPr>
          <a:xfrm>
            <a:off x="4047744" y="1067850"/>
            <a:ext cx="3340607" cy="380999"/>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NQF Implementation Status</a:t>
            </a:r>
            <a:endParaRPr lang="en-US" sz="1800" dirty="0"/>
          </a:p>
        </p:txBody>
      </p:sp>
      <p:sp>
        <p:nvSpPr>
          <p:cNvPr id="37" name="Text 20"/>
          <p:cNvSpPr/>
          <p:nvPr/>
        </p:nvSpPr>
        <p:spPr>
          <a:xfrm>
            <a:off x="9362182" y="7686675"/>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grpSp>
        <p:nvGrpSpPr>
          <p:cNvPr id="45" name="Agrupar 44">
            <a:extLst>
              <a:ext uri="{FF2B5EF4-FFF2-40B4-BE49-F238E27FC236}">
                <a16:creationId xmlns:a16="http://schemas.microsoft.com/office/drawing/2014/main" id="{38048311-CE15-B925-9AD3-688CC3E8A76D}"/>
              </a:ext>
            </a:extLst>
          </p:cNvPr>
          <p:cNvGrpSpPr/>
          <p:nvPr/>
        </p:nvGrpSpPr>
        <p:grpSpPr>
          <a:xfrm>
            <a:off x="2936748" y="1711142"/>
            <a:ext cx="8055864" cy="5438632"/>
            <a:chOff x="3383280" y="1638824"/>
            <a:chExt cx="7726680" cy="5266944"/>
          </a:xfrm>
        </p:grpSpPr>
        <p:sp>
          <p:nvSpPr>
            <p:cNvPr id="38" name="Retângulo 37">
              <a:extLst>
                <a:ext uri="{FF2B5EF4-FFF2-40B4-BE49-F238E27FC236}">
                  <a16:creationId xmlns:a16="http://schemas.microsoft.com/office/drawing/2014/main" id="{36546A6F-8902-268B-C7AC-669D04D31F9E}"/>
                </a:ext>
              </a:extLst>
            </p:cNvPr>
            <p:cNvSpPr/>
            <p:nvPr/>
          </p:nvSpPr>
          <p:spPr>
            <a:xfrm>
              <a:off x="3419856" y="1956816"/>
              <a:ext cx="7690104" cy="60350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39" name="Retângulo 38">
              <a:extLst>
                <a:ext uri="{FF2B5EF4-FFF2-40B4-BE49-F238E27FC236}">
                  <a16:creationId xmlns:a16="http://schemas.microsoft.com/office/drawing/2014/main" id="{E9936958-8F68-CE55-92A4-96BB875D6165}"/>
                </a:ext>
              </a:extLst>
            </p:cNvPr>
            <p:cNvSpPr/>
            <p:nvPr/>
          </p:nvSpPr>
          <p:spPr>
            <a:xfrm>
              <a:off x="3419856" y="2724056"/>
              <a:ext cx="557784" cy="60350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0" name="Retângulo 39">
              <a:extLst>
                <a:ext uri="{FF2B5EF4-FFF2-40B4-BE49-F238E27FC236}">
                  <a16:creationId xmlns:a16="http://schemas.microsoft.com/office/drawing/2014/main" id="{EC860B4C-F9A8-95D5-019C-9BCE8DA10309}"/>
                </a:ext>
              </a:extLst>
            </p:cNvPr>
            <p:cNvSpPr/>
            <p:nvPr/>
          </p:nvSpPr>
          <p:spPr>
            <a:xfrm>
              <a:off x="3419856" y="3491296"/>
              <a:ext cx="557784" cy="60350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1" name="Retângulo 40">
              <a:extLst>
                <a:ext uri="{FF2B5EF4-FFF2-40B4-BE49-F238E27FC236}">
                  <a16:creationId xmlns:a16="http://schemas.microsoft.com/office/drawing/2014/main" id="{E3895197-D7EA-A878-EAAD-0735EC1747D0}"/>
                </a:ext>
              </a:extLst>
            </p:cNvPr>
            <p:cNvSpPr/>
            <p:nvPr/>
          </p:nvSpPr>
          <p:spPr>
            <a:xfrm>
              <a:off x="3422128" y="4262633"/>
              <a:ext cx="557784" cy="60350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2" name="Retângulo 41">
              <a:extLst>
                <a:ext uri="{FF2B5EF4-FFF2-40B4-BE49-F238E27FC236}">
                  <a16:creationId xmlns:a16="http://schemas.microsoft.com/office/drawing/2014/main" id="{5AD1E50E-E4A2-C143-01AA-1F08D548EE6F}"/>
                </a:ext>
              </a:extLst>
            </p:cNvPr>
            <p:cNvSpPr/>
            <p:nvPr/>
          </p:nvSpPr>
          <p:spPr>
            <a:xfrm>
              <a:off x="3427852" y="5020729"/>
              <a:ext cx="557784" cy="6035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3" name="Retângulo 42">
              <a:extLst>
                <a:ext uri="{FF2B5EF4-FFF2-40B4-BE49-F238E27FC236}">
                  <a16:creationId xmlns:a16="http://schemas.microsoft.com/office/drawing/2014/main" id="{FF329505-B7BD-B450-0565-2A13031E5762}"/>
                </a:ext>
              </a:extLst>
            </p:cNvPr>
            <p:cNvSpPr/>
            <p:nvPr/>
          </p:nvSpPr>
          <p:spPr>
            <a:xfrm>
              <a:off x="3419082" y="5778825"/>
              <a:ext cx="557784" cy="603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4" name="Retângulo 43">
              <a:extLst>
                <a:ext uri="{FF2B5EF4-FFF2-40B4-BE49-F238E27FC236}">
                  <a16:creationId xmlns:a16="http://schemas.microsoft.com/office/drawing/2014/main" id="{25B877BC-249C-9E2B-4B82-F3D8321265C3}"/>
                </a:ext>
              </a:extLst>
            </p:cNvPr>
            <p:cNvSpPr/>
            <p:nvPr/>
          </p:nvSpPr>
          <p:spPr>
            <a:xfrm>
              <a:off x="3383280" y="1638824"/>
              <a:ext cx="36000" cy="526694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CV"/>
            </a:p>
          </p:txBody>
        </p:sp>
      </p:grpSp>
      <p:sp>
        <p:nvSpPr>
          <p:cNvPr id="46" name="Text 4">
            <a:extLst>
              <a:ext uri="{FF2B5EF4-FFF2-40B4-BE49-F238E27FC236}">
                <a16:creationId xmlns:a16="http://schemas.microsoft.com/office/drawing/2014/main" id="{805F92CD-2F20-6CDD-7B49-D29E41EEEEF4}"/>
              </a:ext>
            </a:extLst>
          </p:cNvPr>
          <p:cNvSpPr/>
          <p:nvPr/>
        </p:nvSpPr>
        <p:spPr>
          <a:xfrm>
            <a:off x="204477" y="2183174"/>
            <a:ext cx="2751038" cy="339456"/>
          </a:xfrm>
          <a:prstGeom prst="rect">
            <a:avLst/>
          </a:prstGeom>
          <a:noFill/>
          <a:ln/>
        </p:spPr>
        <p:txBody>
          <a:bodyPr wrap="square" lIns="0" tIns="0" rIns="0" bIns="0" rtlCol="0" anchor="t"/>
          <a:lstStyle/>
          <a:p>
            <a:pPr marL="0" indent="0">
              <a:lnSpc>
                <a:spcPts val="1800"/>
              </a:lnSpc>
              <a:buNone/>
            </a:pPr>
            <a:r>
              <a:rPr lang="en-US" b="1" dirty="0">
                <a:solidFill>
                  <a:srgbClr val="000000"/>
                </a:solidFill>
                <a:latin typeface="ui-sans-serif" pitchFamily="34" charset="0"/>
                <a:ea typeface="ui-sans-serif" pitchFamily="34" charset="-122"/>
                <a:cs typeface="ui-sans-serif" pitchFamily="34" charset="-120"/>
              </a:rPr>
              <a:t>NQF in Active Development</a:t>
            </a:r>
            <a:endParaRPr lang="en-US" dirty="0"/>
          </a:p>
        </p:txBody>
      </p:sp>
      <p:sp>
        <p:nvSpPr>
          <p:cNvPr id="47" name="Text 4">
            <a:extLst>
              <a:ext uri="{FF2B5EF4-FFF2-40B4-BE49-F238E27FC236}">
                <a16:creationId xmlns:a16="http://schemas.microsoft.com/office/drawing/2014/main" id="{4441AF5F-EB57-3804-C38B-78FB9EE98171}"/>
              </a:ext>
            </a:extLst>
          </p:cNvPr>
          <p:cNvSpPr/>
          <p:nvPr/>
        </p:nvSpPr>
        <p:spPr>
          <a:xfrm>
            <a:off x="10652294" y="2271074"/>
            <a:ext cx="541238" cy="339456"/>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cs typeface="ui-sans-serif" pitchFamily="34" charset="-120"/>
              </a:rPr>
              <a:t>14</a:t>
            </a:r>
            <a:endParaRPr lang="en-US" sz="2000" dirty="0"/>
          </a:p>
        </p:txBody>
      </p:sp>
      <p:sp>
        <p:nvSpPr>
          <p:cNvPr id="48" name="Text 4">
            <a:extLst>
              <a:ext uri="{FF2B5EF4-FFF2-40B4-BE49-F238E27FC236}">
                <a16:creationId xmlns:a16="http://schemas.microsoft.com/office/drawing/2014/main" id="{3190D059-0D71-E9B7-55CE-4697D1FB5B11}"/>
              </a:ext>
            </a:extLst>
          </p:cNvPr>
          <p:cNvSpPr/>
          <p:nvPr/>
        </p:nvSpPr>
        <p:spPr>
          <a:xfrm>
            <a:off x="204129" y="2994662"/>
            <a:ext cx="2751038" cy="339456"/>
          </a:xfrm>
          <a:prstGeom prst="rect">
            <a:avLst/>
          </a:prstGeom>
          <a:noFill/>
          <a:ln/>
        </p:spPr>
        <p:txBody>
          <a:bodyPr wrap="square" lIns="0" tIns="0" rIns="0" bIns="0" rtlCol="0" anchor="t"/>
          <a:lstStyle/>
          <a:p>
            <a:pPr marL="0" indent="0">
              <a:lnSpc>
                <a:spcPts val="1800"/>
              </a:lnSpc>
              <a:buNone/>
            </a:pPr>
            <a:r>
              <a:rPr lang="en-US" b="1" dirty="0">
                <a:solidFill>
                  <a:srgbClr val="000000"/>
                </a:solidFill>
                <a:latin typeface="ui-sans-serif" pitchFamily="34" charset="0"/>
                <a:ea typeface="ui-sans-serif" pitchFamily="34" charset="-122"/>
                <a:cs typeface="ui-sans-serif" pitchFamily="34" charset="-120"/>
              </a:rPr>
              <a:t>NQF well established and Reviewed</a:t>
            </a:r>
            <a:endParaRPr lang="en-US" dirty="0"/>
          </a:p>
        </p:txBody>
      </p:sp>
      <p:sp>
        <p:nvSpPr>
          <p:cNvPr id="49" name="Text 4">
            <a:extLst>
              <a:ext uri="{FF2B5EF4-FFF2-40B4-BE49-F238E27FC236}">
                <a16:creationId xmlns:a16="http://schemas.microsoft.com/office/drawing/2014/main" id="{FCC4FE60-7FE2-8C46-9240-49CD6E0C1AE0}"/>
              </a:ext>
            </a:extLst>
          </p:cNvPr>
          <p:cNvSpPr/>
          <p:nvPr/>
        </p:nvSpPr>
        <p:spPr>
          <a:xfrm>
            <a:off x="3777124" y="3021064"/>
            <a:ext cx="2157331" cy="133616"/>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rPr>
              <a:t>Seychelles</a:t>
            </a:r>
            <a:endParaRPr lang="en-US" sz="2000" dirty="0"/>
          </a:p>
        </p:txBody>
      </p:sp>
      <p:sp>
        <p:nvSpPr>
          <p:cNvPr id="50" name="Text 4">
            <a:extLst>
              <a:ext uri="{FF2B5EF4-FFF2-40B4-BE49-F238E27FC236}">
                <a16:creationId xmlns:a16="http://schemas.microsoft.com/office/drawing/2014/main" id="{A85B19F9-2614-0546-35F1-80463F9476B1}"/>
              </a:ext>
            </a:extLst>
          </p:cNvPr>
          <p:cNvSpPr/>
          <p:nvPr/>
        </p:nvSpPr>
        <p:spPr>
          <a:xfrm>
            <a:off x="246661" y="3736837"/>
            <a:ext cx="2751038" cy="339456"/>
          </a:xfrm>
          <a:prstGeom prst="rect">
            <a:avLst/>
          </a:prstGeom>
          <a:noFill/>
          <a:ln/>
        </p:spPr>
        <p:txBody>
          <a:bodyPr wrap="square" lIns="0" tIns="0" rIns="0" bIns="0" rtlCol="0" anchor="t"/>
          <a:lstStyle/>
          <a:p>
            <a:pPr marL="0" indent="0">
              <a:lnSpc>
                <a:spcPts val="1800"/>
              </a:lnSpc>
              <a:buNone/>
            </a:pPr>
            <a:r>
              <a:rPr lang="en-US" b="1" dirty="0">
                <a:solidFill>
                  <a:srgbClr val="000000"/>
                </a:solidFill>
                <a:latin typeface="ui-sans-serif" pitchFamily="34" charset="0"/>
                <a:ea typeface="ui-sans-serif" pitchFamily="34" charset="-122"/>
                <a:cs typeface="ui-sans-serif" pitchFamily="34" charset="-120"/>
              </a:rPr>
              <a:t>NQF currently being implemented</a:t>
            </a:r>
            <a:endParaRPr lang="en-US" dirty="0"/>
          </a:p>
        </p:txBody>
      </p:sp>
      <p:sp>
        <p:nvSpPr>
          <p:cNvPr id="51" name="Text 4">
            <a:extLst>
              <a:ext uri="{FF2B5EF4-FFF2-40B4-BE49-F238E27FC236}">
                <a16:creationId xmlns:a16="http://schemas.microsoft.com/office/drawing/2014/main" id="{D104F2D9-0396-6C96-F52C-F8492C831690}"/>
              </a:ext>
            </a:extLst>
          </p:cNvPr>
          <p:cNvSpPr/>
          <p:nvPr/>
        </p:nvSpPr>
        <p:spPr>
          <a:xfrm>
            <a:off x="3777123" y="3772949"/>
            <a:ext cx="1279509" cy="303344"/>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rPr>
              <a:t>Senegal</a:t>
            </a:r>
            <a:endParaRPr lang="en-US" sz="2000" dirty="0"/>
          </a:p>
        </p:txBody>
      </p:sp>
      <p:sp>
        <p:nvSpPr>
          <p:cNvPr id="52" name="Text 4">
            <a:extLst>
              <a:ext uri="{FF2B5EF4-FFF2-40B4-BE49-F238E27FC236}">
                <a16:creationId xmlns:a16="http://schemas.microsoft.com/office/drawing/2014/main" id="{CC4326CD-8259-044B-5F99-625B74146594}"/>
              </a:ext>
            </a:extLst>
          </p:cNvPr>
          <p:cNvSpPr/>
          <p:nvPr/>
        </p:nvSpPr>
        <p:spPr>
          <a:xfrm>
            <a:off x="228373" y="4569370"/>
            <a:ext cx="2751038" cy="339456"/>
          </a:xfrm>
          <a:prstGeom prst="rect">
            <a:avLst/>
          </a:prstGeom>
          <a:noFill/>
          <a:ln/>
        </p:spPr>
        <p:txBody>
          <a:bodyPr wrap="square" lIns="0" tIns="0" rIns="0" bIns="0" rtlCol="0" anchor="t"/>
          <a:lstStyle/>
          <a:p>
            <a:pPr marL="0" indent="0">
              <a:lnSpc>
                <a:spcPts val="1800"/>
              </a:lnSpc>
              <a:buNone/>
            </a:pPr>
            <a:r>
              <a:rPr lang="en-US" b="1" dirty="0">
                <a:solidFill>
                  <a:srgbClr val="000000"/>
                </a:solidFill>
                <a:latin typeface="ui-sans-serif" pitchFamily="34" charset="0"/>
                <a:ea typeface="ui-sans-serif" pitchFamily="34" charset="-122"/>
                <a:cs typeface="ui-sans-serif" pitchFamily="34" charset="-120"/>
              </a:rPr>
              <a:t>NQF under Revision to address Gaps</a:t>
            </a:r>
            <a:endParaRPr lang="en-US" dirty="0"/>
          </a:p>
        </p:txBody>
      </p:sp>
      <p:sp>
        <p:nvSpPr>
          <p:cNvPr id="53" name="Text 4">
            <a:extLst>
              <a:ext uri="{FF2B5EF4-FFF2-40B4-BE49-F238E27FC236}">
                <a16:creationId xmlns:a16="http://schemas.microsoft.com/office/drawing/2014/main" id="{A2A99D5F-211B-4C0E-C7EC-2F277711932D}"/>
              </a:ext>
            </a:extLst>
          </p:cNvPr>
          <p:cNvSpPr/>
          <p:nvPr/>
        </p:nvSpPr>
        <p:spPr>
          <a:xfrm>
            <a:off x="3777124" y="4542890"/>
            <a:ext cx="1279509" cy="303344"/>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rPr>
              <a:t>Zambia</a:t>
            </a:r>
            <a:endParaRPr lang="en-US" sz="2000" dirty="0"/>
          </a:p>
        </p:txBody>
      </p:sp>
      <p:sp>
        <p:nvSpPr>
          <p:cNvPr id="54" name="Text 4">
            <a:extLst>
              <a:ext uri="{FF2B5EF4-FFF2-40B4-BE49-F238E27FC236}">
                <a16:creationId xmlns:a16="http://schemas.microsoft.com/office/drawing/2014/main" id="{D64EB2F6-8F74-5B7A-B9CA-870C365D0EFE}"/>
              </a:ext>
            </a:extLst>
          </p:cNvPr>
          <p:cNvSpPr/>
          <p:nvPr/>
        </p:nvSpPr>
        <p:spPr>
          <a:xfrm>
            <a:off x="204477" y="5382113"/>
            <a:ext cx="2751038" cy="339456"/>
          </a:xfrm>
          <a:prstGeom prst="rect">
            <a:avLst/>
          </a:prstGeom>
          <a:noFill/>
          <a:ln/>
        </p:spPr>
        <p:txBody>
          <a:bodyPr wrap="square" lIns="0" tIns="0" rIns="0" bIns="0" rtlCol="0" anchor="t"/>
          <a:lstStyle/>
          <a:p>
            <a:pPr marL="0" indent="0">
              <a:lnSpc>
                <a:spcPts val="1800"/>
              </a:lnSpc>
              <a:buNone/>
            </a:pPr>
            <a:r>
              <a:rPr lang="en-US" b="1" dirty="0" err="1">
                <a:solidFill>
                  <a:srgbClr val="000000"/>
                </a:solidFill>
                <a:latin typeface="ui-sans-serif" pitchFamily="34" charset="0"/>
                <a:ea typeface="ui-sans-serif" pitchFamily="34" charset="-122"/>
                <a:cs typeface="ui-sans-serif" pitchFamily="34" charset="-120"/>
              </a:rPr>
              <a:t>Awainting</a:t>
            </a:r>
            <a:r>
              <a:rPr lang="en-US" b="1" dirty="0">
                <a:solidFill>
                  <a:srgbClr val="000000"/>
                </a:solidFill>
                <a:latin typeface="ui-sans-serif" pitchFamily="34" charset="0"/>
                <a:ea typeface="ui-sans-serif" pitchFamily="34" charset="-122"/>
                <a:cs typeface="ui-sans-serif" pitchFamily="34" charset="-120"/>
              </a:rPr>
              <a:t> approval by the Council of Ministers</a:t>
            </a:r>
            <a:endParaRPr lang="en-US" dirty="0"/>
          </a:p>
        </p:txBody>
      </p:sp>
      <p:sp>
        <p:nvSpPr>
          <p:cNvPr id="55" name="Text 4">
            <a:extLst>
              <a:ext uri="{FF2B5EF4-FFF2-40B4-BE49-F238E27FC236}">
                <a16:creationId xmlns:a16="http://schemas.microsoft.com/office/drawing/2014/main" id="{5EDDBCD0-EAE1-F8A3-1C58-5504F9DE1F2C}"/>
              </a:ext>
            </a:extLst>
          </p:cNvPr>
          <p:cNvSpPr/>
          <p:nvPr/>
        </p:nvSpPr>
        <p:spPr>
          <a:xfrm>
            <a:off x="3702014" y="5363204"/>
            <a:ext cx="1619794" cy="303344"/>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rPr>
              <a:t>Guinea-Bissau</a:t>
            </a:r>
            <a:endParaRPr lang="en-US" sz="2000" dirty="0"/>
          </a:p>
        </p:txBody>
      </p:sp>
      <p:sp>
        <p:nvSpPr>
          <p:cNvPr id="56" name="Text 4">
            <a:extLst>
              <a:ext uri="{FF2B5EF4-FFF2-40B4-BE49-F238E27FC236}">
                <a16:creationId xmlns:a16="http://schemas.microsoft.com/office/drawing/2014/main" id="{24AE5996-5288-5DC5-1E58-FEA1BEB08276}"/>
              </a:ext>
            </a:extLst>
          </p:cNvPr>
          <p:cNvSpPr/>
          <p:nvPr/>
        </p:nvSpPr>
        <p:spPr>
          <a:xfrm>
            <a:off x="3702014" y="6173816"/>
            <a:ext cx="3485170" cy="296970"/>
          </a:xfrm>
          <a:prstGeom prst="rect">
            <a:avLst/>
          </a:prstGeom>
          <a:noFill/>
          <a:ln/>
        </p:spPr>
        <p:txBody>
          <a:bodyPr wrap="square" lIns="0" tIns="0" rIns="0" bIns="0" rtlCol="0" anchor="t"/>
          <a:lstStyle/>
          <a:p>
            <a:pPr marL="0" indent="0">
              <a:lnSpc>
                <a:spcPts val="1800"/>
              </a:lnSpc>
              <a:buNone/>
            </a:pPr>
            <a:r>
              <a:rPr lang="en-US" sz="2000" b="1" dirty="0">
                <a:solidFill>
                  <a:srgbClr val="000000"/>
                </a:solidFill>
                <a:latin typeface="ui-sans-serif" pitchFamily="34" charset="0"/>
                <a:ea typeface="ui-sans-serif" pitchFamily="34" charset="-122"/>
              </a:rPr>
              <a:t>Democratic Republic of Congo</a:t>
            </a:r>
            <a:endParaRPr lang="en-US" sz="2000" dirty="0"/>
          </a:p>
        </p:txBody>
      </p:sp>
      <p:sp>
        <p:nvSpPr>
          <p:cNvPr id="57" name="Text 4">
            <a:extLst>
              <a:ext uri="{FF2B5EF4-FFF2-40B4-BE49-F238E27FC236}">
                <a16:creationId xmlns:a16="http://schemas.microsoft.com/office/drawing/2014/main" id="{0CD3241D-F0CF-102C-7150-6E1BE7C0618A}"/>
              </a:ext>
            </a:extLst>
          </p:cNvPr>
          <p:cNvSpPr/>
          <p:nvPr/>
        </p:nvSpPr>
        <p:spPr>
          <a:xfrm>
            <a:off x="488420" y="6137704"/>
            <a:ext cx="1995874" cy="333082"/>
          </a:xfrm>
          <a:prstGeom prst="rect">
            <a:avLst/>
          </a:prstGeom>
          <a:noFill/>
          <a:ln/>
        </p:spPr>
        <p:txBody>
          <a:bodyPr wrap="square" lIns="0" tIns="0" rIns="0" bIns="0" rtlCol="0" anchor="t"/>
          <a:lstStyle/>
          <a:p>
            <a:pPr marL="0" indent="0">
              <a:lnSpc>
                <a:spcPts val="1800"/>
              </a:lnSpc>
              <a:buNone/>
            </a:pPr>
            <a:r>
              <a:rPr lang="en-US" b="1" dirty="0">
                <a:solidFill>
                  <a:srgbClr val="000000"/>
                </a:solidFill>
                <a:latin typeface="ui-sans-serif" pitchFamily="34" charset="0"/>
                <a:ea typeface="ui-sans-serif" pitchFamily="34" charset="-122"/>
                <a:cs typeface="ui-sans-serif" pitchFamily="34" charset="-120"/>
              </a:rPr>
              <a:t>No current plans</a:t>
            </a:r>
            <a:endParaRPr lang="en-US" dirty="0"/>
          </a:p>
        </p:txBody>
      </p:sp>
      <p:sp>
        <p:nvSpPr>
          <p:cNvPr id="59" name="CaixaDeTexto 58">
            <a:extLst>
              <a:ext uri="{FF2B5EF4-FFF2-40B4-BE49-F238E27FC236}">
                <a16:creationId xmlns:a16="http://schemas.microsoft.com/office/drawing/2014/main" id="{44596894-6806-23CF-4509-764FDABD700F}"/>
              </a:ext>
            </a:extLst>
          </p:cNvPr>
          <p:cNvSpPr txBox="1"/>
          <p:nvPr/>
        </p:nvSpPr>
        <p:spPr>
          <a:xfrm>
            <a:off x="10425995" y="2746207"/>
            <a:ext cx="1619795" cy="440120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CV" sz="2000" b="1" dirty="0"/>
              <a:t>Angola</a:t>
            </a:r>
          </a:p>
          <a:p>
            <a:r>
              <a:rPr lang="pt-CV" sz="2000" b="1" dirty="0"/>
              <a:t>Botswana</a:t>
            </a:r>
          </a:p>
          <a:p>
            <a:r>
              <a:rPr lang="pt-CV" sz="2000" b="1" dirty="0"/>
              <a:t>Cabo Verde</a:t>
            </a:r>
          </a:p>
          <a:p>
            <a:r>
              <a:rPr lang="pt-CV" sz="2000" b="1" dirty="0"/>
              <a:t>Cameroon </a:t>
            </a:r>
          </a:p>
          <a:p>
            <a:r>
              <a:rPr lang="pt-CV" sz="2000" b="1" dirty="0"/>
              <a:t>Eswatini</a:t>
            </a:r>
          </a:p>
          <a:p>
            <a:r>
              <a:rPr lang="pt-CV" sz="2000" b="1" dirty="0"/>
              <a:t>Ethiopia</a:t>
            </a:r>
          </a:p>
          <a:p>
            <a:r>
              <a:rPr lang="pt-CV" sz="2000" b="1" dirty="0"/>
              <a:t>Kenya</a:t>
            </a:r>
          </a:p>
          <a:p>
            <a:r>
              <a:rPr lang="pt-CV" sz="2000" b="1" dirty="0"/>
              <a:t>Leshoto</a:t>
            </a:r>
          </a:p>
          <a:p>
            <a:r>
              <a:rPr lang="pt-CV" sz="2000" b="1" dirty="0"/>
              <a:t>Malawi</a:t>
            </a:r>
          </a:p>
          <a:p>
            <a:r>
              <a:rPr lang="pt-CV" sz="2000" b="1" dirty="0"/>
              <a:t>Mauritius</a:t>
            </a:r>
          </a:p>
          <a:p>
            <a:r>
              <a:rPr lang="pt-CV" sz="2000" b="1" dirty="0"/>
              <a:t>Mo</a:t>
            </a:r>
            <a:r>
              <a:rPr lang="pt-PT" sz="2000" b="1" dirty="0"/>
              <a:t>z</a:t>
            </a:r>
            <a:r>
              <a:rPr lang="pt-CV" sz="2000" b="1" dirty="0"/>
              <a:t>ambique</a:t>
            </a:r>
          </a:p>
          <a:p>
            <a:r>
              <a:rPr lang="pt-CV" sz="2000" b="1" dirty="0"/>
              <a:t>Sierra Leone</a:t>
            </a:r>
          </a:p>
          <a:p>
            <a:r>
              <a:rPr lang="pt-CV" sz="2000" b="1" dirty="0"/>
              <a:t>Zimbabwe</a:t>
            </a:r>
          </a:p>
          <a:p>
            <a:r>
              <a:rPr lang="pt-CV" sz="2000" b="1" dirty="0"/>
              <a:t>Tunisia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3D1C9-118A-3521-EDDB-B94C7BDBF271}"/>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7D84000-49B8-D15C-1BB7-0C822E3DC601}"/>
              </a:ext>
            </a:extLst>
          </p:cNvPr>
          <p:cNvPicPr>
            <a:picLocks noChangeAspect="1"/>
          </p:cNvPicPr>
          <p:nvPr/>
        </p:nvPicPr>
        <p:blipFill>
          <a:blip r:embed="rId3"/>
          <a:stretch>
            <a:fillRect/>
          </a:stretch>
        </p:blipFill>
        <p:spPr>
          <a:xfrm>
            <a:off x="0" y="0"/>
            <a:ext cx="12192000" cy="8029575"/>
          </a:xfrm>
          <a:prstGeom prst="rect">
            <a:avLst/>
          </a:prstGeom>
        </p:spPr>
      </p:pic>
      <p:pic>
        <p:nvPicPr>
          <p:cNvPr id="13" name="Image 11" descr="preencoded.png">
            <a:extLst>
              <a:ext uri="{FF2B5EF4-FFF2-40B4-BE49-F238E27FC236}">
                <a16:creationId xmlns:a16="http://schemas.microsoft.com/office/drawing/2014/main" id="{CD2ECA82-71D9-EB5F-4485-D9347B9EA812}"/>
              </a:ext>
            </a:extLst>
          </p:cNvPr>
          <p:cNvPicPr>
            <a:picLocks noChangeAspect="1"/>
          </p:cNvPicPr>
          <p:nvPr/>
        </p:nvPicPr>
        <p:blipFill>
          <a:blip r:embed="rId4"/>
          <a:stretch>
            <a:fillRect/>
          </a:stretch>
        </p:blipFill>
        <p:spPr>
          <a:xfrm>
            <a:off x="1042421" y="1975105"/>
            <a:ext cx="10177270" cy="4768421"/>
          </a:xfrm>
          <a:prstGeom prst="rect">
            <a:avLst/>
          </a:prstGeom>
        </p:spPr>
      </p:pic>
      <p:pic>
        <p:nvPicPr>
          <p:cNvPr id="14" name="Image 12" descr="preencoded.png">
            <a:extLst>
              <a:ext uri="{FF2B5EF4-FFF2-40B4-BE49-F238E27FC236}">
                <a16:creationId xmlns:a16="http://schemas.microsoft.com/office/drawing/2014/main" id="{827C3DED-EE2C-9660-EF39-D9C2BD596917}"/>
              </a:ext>
            </a:extLst>
          </p:cNvPr>
          <p:cNvPicPr>
            <a:picLocks noChangeAspect="1"/>
          </p:cNvPicPr>
          <p:nvPr/>
        </p:nvPicPr>
        <p:blipFill>
          <a:blip r:embed="rId5"/>
          <a:stretch>
            <a:fillRect/>
          </a:stretch>
        </p:blipFill>
        <p:spPr>
          <a:xfrm>
            <a:off x="1248108" y="3085137"/>
            <a:ext cx="481738" cy="423764"/>
          </a:xfrm>
          <a:prstGeom prst="rect">
            <a:avLst/>
          </a:prstGeom>
        </p:spPr>
      </p:pic>
      <p:pic>
        <p:nvPicPr>
          <p:cNvPr id="16" name="Image 14" descr="preencoded.png">
            <a:extLst>
              <a:ext uri="{FF2B5EF4-FFF2-40B4-BE49-F238E27FC236}">
                <a16:creationId xmlns:a16="http://schemas.microsoft.com/office/drawing/2014/main" id="{4CB0E184-487C-8FF6-3E75-54981347F4C2}"/>
              </a:ext>
            </a:extLst>
          </p:cNvPr>
          <p:cNvPicPr>
            <a:picLocks noChangeAspect="1"/>
          </p:cNvPicPr>
          <p:nvPr/>
        </p:nvPicPr>
        <p:blipFill>
          <a:blip r:embed="rId6"/>
          <a:stretch>
            <a:fillRect/>
          </a:stretch>
        </p:blipFill>
        <p:spPr>
          <a:xfrm>
            <a:off x="1222388" y="5359146"/>
            <a:ext cx="533178" cy="469016"/>
          </a:xfrm>
          <a:prstGeom prst="rect">
            <a:avLst/>
          </a:prstGeom>
        </p:spPr>
      </p:pic>
      <p:sp>
        <p:nvSpPr>
          <p:cNvPr id="33" name="Text 16">
            <a:extLst>
              <a:ext uri="{FF2B5EF4-FFF2-40B4-BE49-F238E27FC236}">
                <a16:creationId xmlns:a16="http://schemas.microsoft.com/office/drawing/2014/main" id="{F99FC77C-FC47-FE82-3B0D-F664D67999FE}"/>
              </a:ext>
            </a:extLst>
          </p:cNvPr>
          <p:cNvSpPr/>
          <p:nvPr/>
        </p:nvSpPr>
        <p:spPr>
          <a:xfrm>
            <a:off x="5075147" y="2321200"/>
            <a:ext cx="3114437" cy="538370"/>
          </a:xfrm>
          <a:prstGeom prst="rect">
            <a:avLst/>
          </a:prstGeom>
          <a:noFill/>
          <a:ln/>
        </p:spPr>
        <p:txBody>
          <a:bodyPr wrap="square" lIns="0" tIns="0" rIns="0" bIns="0" rtlCol="0" anchor="t"/>
          <a:lstStyle/>
          <a:p>
            <a:pPr marL="0" indent="0">
              <a:lnSpc>
                <a:spcPts val="2100"/>
              </a:lnSpc>
              <a:buNone/>
            </a:pPr>
            <a:r>
              <a:rPr lang="en-US" sz="2800" b="1" dirty="0">
                <a:solidFill>
                  <a:srgbClr val="1F2937"/>
                </a:solidFill>
                <a:latin typeface="ui-sans-serif" pitchFamily="34" charset="0"/>
                <a:ea typeface="ui-sans-serif" pitchFamily="34" charset="-122"/>
                <a:cs typeface="ui-sans-serif" pitchFamily="34" charset="-120"/>
              </a:rPr>
              <a:t>Key Insights</a:t>
            </a:r>
            <a:endParaRPr lang="en-US" sz="2800" dirty="0"/>
          </a:p>
        </p:txBody>
      </p:sp>
      <p:sp>
        <p:nvSpPr>
          <p:cNvPr id="34" name="Text 17">
            <a:extLst>
              <a:ext uri="{FF2B5EF4-FFF2-40B4-BE49-F238E27FC236}">
                <a16:creationId xmlns:a16="http://schemas.microsoft.com/office/drawing/2014/main" id="{3637BC38-9152-1F45-1D50-3A3F6ADB5F35}"/>
              </a:ext>
            </a:extLst>
          </p:cNvPr>
          <p:cNvSpPr/>
          <p:nvPr/>
        </p:nvSpPr>
        <p:spPr>
          <a:xfrm>
            <a:off x="1935534" y="3194644"/>
            <a:ext cx="8603497" cy="423764"/>
          </a:xfrm>
          <a:prstGeom prst="rect">
            <a:avLst/>
          </a:prstGeom>
          <a:noFill/>
          <a:ln/>
        </p:spPr>
        <p:txBody>
          <a:bodyPr wrap="square" lIns="0" tIns="0" rIns="0" bIns="0" rtlCol="0" anchor="t"/>
          <a:lstStyle/>
          <a:p>
            <a:pPr marL="0" indent="0">
              <a:lnSpc>
                <a:spcPts val="1800"/>
              </a:lnSpc>
              <a:buNone/>
            </a:pPr>
            <a:r>
              <a:rPr lang="en-US" sz="2300" dirty="0">
                <a:solidFill>
                  <a:srgbClr val="374151"/>
                </a:solidFill>
                <a:latin typeface="Arial" pitchFamily="34" charset="0"/>
                <a:ea typeface="Arial" pitchFamily="34" charset="-122"/>
                <a:cs typeface="Arial" pitchFamily="34" charset="-120"/>
              </a:rPr>
              <a:t>Majority of countries (14) are actively developing their NQFs</a:t>
            </a:r>
            <a:endParaRPr lang="en-US" sz="2300" dirty="0"/>
          </a:p>
        </p:txBody>
      </p:sp>
      <p:grpSp>
        <p:nvGrpSpPr>
          <p:cNvPr id="46" name="Agrupar 45">
            <a:extLst>
              <a:ext uri="{FF2B5EF4-FFF2-40B4-BE49-F238E27FC236}">
                <a16:creationId xmlns:a16="http://schemas.microsoft.com/office/drawing/2014/main" id="{955B3F88-FF3A-130D-7B53-D33A639DE9BE}"/>
              </a:ext>
            </a:extLst>
          </p:cNvPr>
          <p:cNvGrpSpPr/>
          <p:nvPr/>
        </p:nvGrpSpPr>
        <p:grpSpPr>
          <a:xfrm>
            <a:off x="1273829" y="4282405"/>
            <a:ext cx="9265202" cy="573133"/>
            <a:chOff x="1273829" y="4282405"/>
            <a:chExt cx="9265202" cy="573133"/>
          </a:xfrm>
        </p:grpSpPr>
        <p:pic>
          <p:nvPicPr>
            <p:cNvPr id="15" name="Image 13" descr="preencoded.png">
              <a:extLst>
                <a:ext uri="{FF2B5EF4-FFF2-40B4-BE49-F238E27FC236}">
                  <a16:creationId xmlns:a16="http://schemas.microsoft.com/office/drawing/2014/main" id="{5AAD0FD9-3585-2D17-C860-8855F48F7803}"/>
                </a:ext>
              </a:extLst>
            </p:cNvPr>
            <p:cNvPicPr>
              <a:picLocks noChangeAspect="1"/>
            </p:cNvPicPr>
            <p:nvPr/>
          </p:nvPicPr>
          <p:blipFill>
            <a:blip r:embed="rId7"/>
            <a:stretch>
              <a:fillRect/>
            </a:stretch>
          </p:blipFill>
          <p:spPr>
            <a:xfrm>
              <a:off x="1273829" y="4282405"/>
              <a:ext cx="481738" cy="423764"/>
            </a:xfrm>
            <a:prstGeom prst="rect">
              <a:avLst/>
            </a:prstGeom>
          </p:spPr>
        </p:pic>
        <p:sp>
          <p:nvSpPr>
            <p:cNvPr id="35" name="Text 18">
              <a:extLst>
                <a:ext uri="{FF2B5EF4-FFF2-40B4-BE49-F238E27FC236}">
                  <a16:creationId xmlns:a16="http://schemas.microsoft.com/office/drawing/2014/main" id="{9FBE24FD-78E3-A755-1C0E-CB36898C6E6D}"/>
                </a:ext>
              </a:extLst>
            </p:cNvPr>
            <p:cNvSpPr/>
            <p:nvPr/>
          </p:nvSpPr>
          <p:spPr>
            <a:xfrm>
              <a:off x="1935534" y="4303268"/>
              <a:ext cx="8603497" cy="552270"/>
            </a:xfrm>
            <a:prstGeom prst="rect">
              <a:avLst/>
            </a:prstGeom>
            <a:noFill/>
            <a:ln/>
          </p:spPr>
          <p:txBody>
            <a:bodyPr wrap="square" lIns="0" tIns="0" rIns="0" bIns="0" rtlCol="0" anchor="t"/>
            <a:lstStyle/>
            <a:p>
              <a:pPr marL="0" indent="0">
                <a:lnSpc>
                  <a:spcPts val="1800"/>
                </a:lnSpc>
                <a:buNone/>
              </a:pPr>
              <a:r>
                <a:rPr lang="en-US" sz="2300" dirty="0">
                  <a:solidFill>
                    <a:srgbClr val="374151"/>
                  </a:solidFill>
                  <a:latin typeface="Arial" pitchFamily="34" charset="0"/>
                  <a:ea typeface="Arial" pitchFamily="34" charset="-122"/>
                  <a:cs typeface="Arial" pitchFamily="34" charset="-120"/>
                </a:rPr>
                <a:t>Some countries face delays in implementation (Zambia needs to address gaps)</a:t>
              </a:r>
              <a:endParaRPr lang="en-US" sz="2300" dirty="0"/>
            </a:p>
          </p:txBody>
        </p:sp>
      </p:grpSp>
      <p:sp>
        <p:nvSpPr>
          <p:cNvPr id="36" name="Text 19">
            <a:extLst>
              <a:ext uri="{FF2B5EF4-FFF2-40B4-BE49-F238E27FC236}">
                <a16:creationId xmlns:a16="http://schemas.microsoft.com/office/drawing/2014/main" id="{34C5562A-6355-A395-6431-70FDDBADCE09}"/>
              </a:ext>
            </a:extLst>
          </p:cNvPr>
          <p:cNvSpPr/>
          <p:nvPr/>
        </p:nvSpPr>
        <p:spPr>
          <a:xfrm>
            <a:off x="1935534" y="5322495"/>
            <a:ext cx="9669780" cy="642792"/>
          </a:xfrm>
          <a:prstGeom prst="rect">
            <a:avLst/>
          </a:prstGeom>
          <a:noFill/>
          <a:ln/>
        </p:spPr>
        <p:txBody>
          <a:bodyPr wrap="square" lIns="0" tIns="0" rIns="0" bIns="0" rtlCol="0" anchor="t"/>
          <a:lstStyle/>
          <a:p>
            <a:pPr marL="0" indent="0">
              <a:lnSpc>
                <a:spcPct val="150000"/>
              </a:lnSpc>
              <a:buNone/>
            </a:pPr>
            <a:r>
              <a:rPr lang="en-US" sz="2500" b="1" dirty="0">
                <a:solidFill>
                  <a:srgbClr val="FF0000"/>
                </a:solidFill>
                <a:latin typeface="Arial" pitchFamily="34" charset="0"/>
                <a:ea typeface="Arial" pitchFamily="34" charset="-122"/>
                <a:cs typeface="Arial" pitchFamily="34" charset="-120"/>
              </a:rPr>
              <a:t>Guinea-Bissau</a:t>
            </a:r>
            <a:r>
              <a:rPr lang="en-US" sz="2500" dirty="0">
                <a:solidFill>
                  <a:srgbClr val="374151"/>
                </a:solidFill>
                <a:latin typeface="Arial" pitchFamily="34" charset="0"/>
                <a:ea typeface="Arial" pitchFamily="34" charset="-122"/>
                <a:cs typeface="Arial" pitchFamily="34" charset="-120"/>
              </a:rPr>
              <a:t> and </a:t>
            </a:r>
            <a:r>
              <a:rPr lang="en-US" sz="2500" b="1" dirty="0">
                <a:solidFill>
                  <a:srgbClr val="FF0000"/>
                </a:solidFill>
                <a:latin typeface="Arial" pitchFamily="34" charset="0"/>
                <a:ea typeface="Arial" pitchFamily="34" charset="-122"/>
                <a:cs typeface="Arial" pitchFamily="34" charset="-120"/>
              </a:rPr>
              <a:t>DR Congo </a:t>
            </a:r>
            <a:r>
              <a:rPr lang="en-US" sz="2500" dirty="0">
                <a:solidFill>
                  <a:srgbClr val="374151"/>
                </a:solidFill>
                <a:latin typeface="Arial" pitchFamily="34" charset="0"/>
                <a:ea typeface="Arial" pitchFamily="34" charset="-122"/>
                <a:cs typeface="Arial" pitchFamily="34" charset="-120"/>
              </a:rPr>
              <a:t>need urgent support to establish their frameworks</a:t>
            </a:r>
            <a:endParaRPr lang="en-US" sz="2500" dirty="0"/>
          </a:p>
        </p:txBody>
      </p:sp>
      <p:sp>
        <p:nvSpPr>
          <p:cNvPr id="43" name="Text 0">
            <a:extLst>
              <a:ext uri="{FF2B5EF4-FFF2-40B4-BE49-F238E27FC236}">
                <a16:creationId xmlns:a16="http://schemas.microsoft.com/office/drawing/2014/main" id="{0396B816-4BFC-A674-D4AE-AE0D4A2D68ED}"/>
              </a:ext>
            </a:extLst>
          </p:cNvPr>
          <p:cNvSpPr/>
          <p:nvPr/>
        </p:nvSpPr>
        <p:spPr>
          <a:xfrm>
            <a:off x="3495949" y="328041"/>
            <a:ext cx="4684776"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Implementation of NQFs</a:t>
            </a:r>
            <a:endParaRPr lang="en-US" sz="2700" dirty="0"/>
          </a:p>
        </p:txBody>
      </p:sp>
      <p:pic>
        <p:nvPicPr>
          <p:cNvPr id="45" name="Image 1" descr="preencoded.png">
            <a:extLst>
              <a:ext uri="{FF2B5EF4-FFF2-40B4-BE49-F238E27FC236}">
                <a16:creationId xmlns:a16="http://schemas.microsoft.com/office/drawing/2014/main" id="{4902F191-A2EB-B234-EE23-5FFB1E81810F}"/>
              </a:ext>
            </a:extLst>
          </p:cNvPr>
          <p:cNvPicPr>
            <a:picLocks noChangeAspect="1"/>
          </p:cNvPicPr>
          <p:nvPr/>
        </p:nvPicPr>
        <p:blipFill>
          <a:blip r:embed="rId8"/>
          <a:stretch>
            <a:fillRect/>
          </a:stretch>
        </p:blipFill>
        <p:spPr>
          <a:xfrm flipV="1">
            <a:off x="3307080" y="674809"/>
            <a:ext cx="4752000" cy="23034"/>
          </a:xfrm>
          <a:prstGeom prst="rect">
            <a:avLst/>
          </a:prstGeom>
        </p:spPr>
      </p:pic>
      <p:pic>
        <p:nvPicPr>
          <p:cNvPr id="47" name="Image 20" descr="preencoded.png">
            <a:extLst>
              <a:ext uri="{FF2B5EF4-FFF2-40B4-BE49-F238E27FC236}">
                <a16:creationId xmlns:a16="http://schemas.microsoft.com/office/drawing/2014/main" id="{E47EFE81-BC1A-F4CE-DE3F-24D9A92940CE}"/>
              </a:ext>
            </a:extLst>
          </p:cNvPr>
          <p:cNvPicPr>
            <a:picLocks noChangeAspect="1"/>
          </p:cNvPicPr>
          <p:nvPr/>
        </p:nvPicPr>
        <p:blipFill>
          <a:blip r:embed="rId9"/>
          <a:stretch>
            <a:fillRect/>
          </a:stretch>
        </p:blipFill>
        <p:spPr>
          <a:xfrm>
            <a:off x="6933398" y="2156178"/>
            <a:ext cx="368627" cy="491503"/>
          </a:xfrm>
          <a:prstGeom prst="rect">
            <a:avLst/>
          </a:prstGeom>
        </p:spPr>
      </p:pic>
    </p:spTree>
    <p:extLst>
      <p:ext uri="{BB962C8B-B14F-4D97-AF65-F5344CB8AC3E}">
        <p14:creationId xmlns:p14="http://schemas.microsoft.com/office/powerpoint/2010/main" val="217752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610475"/>
          </a:xfrm>
          <a:prstGeom prst="rect">
            <a:avLst/>
          </a:prstGeom>
        </p:spPr>
      </p:pic>
      <p:pic>
        <p:nvPicPr>
          <p:cNvPr id="3" name="Image 1" descr="preencoded.png"/>
          <p:cNvPicPr>
            <a:picLocks noChangeAspect="1"/>
          </p:cNvPicPr>
          <p:nvPr/>
        </p:nvPicPr>
        <p:blipFill>
          <a:blip r:embed="rId4"/>
          <a:stretch>
            <a:fillRect/>
          </a:stretch>
        </p:blipFill>
        <p:spPr>
          <a:xfrm>
            <a:off x="1734313" y="448064"/>
            <a:ext cx="6912000" cy="45719"/>
          </a:xfrm>
          <a:prstGeom prst="rect">
            <a:avLst/>
          </a:prstGeom>
        </p:spPr>
      </p:pic>
      <p:grpSp>
        <p:nvGrpSpPr>
          <p:cNvPr id="49" name="Agrupar 48">
            <a:extLst>
              <a:ext uri="{FF2B5EF4-FFF2-40B4-BE49-F238E27FC236}">
                <a16:creationId xmlns:a16="http://schemas.microsoft.com/office/drawing/2014/main" id="{52340DA6-4B5A-A34C-F9C3-CE3F42DB64BC}"/>
              </a:ext>
            </a:extLst>
          </p:cNvPr>
          <p:cNvGrpSpPr/>
          <p:nvPr/>
        </p:nvGrpSpPr>
        <p:grpSpPr>
          <a:xfrm>
            <a:off x="246888" y="703563"/>
            <a:ext cx="11698224" cy="6134100"/>
            <a:chOff x="246888" y="748471"/>
            <a:chExt cx="11698224" cy="6134100"/>
          </a:xfrm>
        </p:grpSpPr>
        <p:pic>
          <p:nvPicPr>
            <p:cNvPr id="4" name="Image 2" descr="preencoded.png"/>
            <p:cNvPicPr>
              <a:picLocks noChangeAspect="1"/>
            </p:cNvPicPr>
            <p:nvPr/>
          </p:nvPicPr>
          <p:blipFill>
            <a:blip r:embed="rId5"/>
            <a:stretch>
              <a:fillRect/>
            </a:stretch>
          </p:blipFill>
          <p:spPr>
            <a:xfrm>
              <a:off x="246888" y="748471"/>
              <a:ext cx="11698224" cy="6134100"/>
            </a:xfrm>
            <a:prstGeom prst="rect">
              <a:avLst/>
            </a:prstGeom>
          </p:spPr>
        </p:pic>
        <p:pic>
          <p:nvPicPr>
            <p:cNvPr id="7" name="Image 5" descr="preencoded.png"/>
            <p:cNvPicPr>
              <a:picLocks noChangeAspect="1"/>
            </p:cNvPicPr>
            <p:nvPr/>
          </p:nvPicPr>
          <p:blipFill>
            <a:blip r:embed="rId6"/>
            <a:stretch>
              <a:fillRect/>
            </a:stretch>
          </p:blipFill>
          <p:spPr>
            <a:xfrm>
              <a:off x="879181" y="1906055"/>
              <a:ext cx="381000" cy="381000"/>
            </a:xfrm>
            <a:prstGeom prst="rect">
              <a:avLst/>
            </a:prstGeom>
          </p:spPr>
        </p:pic>
        <p:pic>
          <p:nvPicPr>
            <p:cNvPr id="8" name="Image 6" descr="preencoded.png"/>
            <p:cNvPicPr>
              <a:picLocks noChangeAspect="1"/>
            </p:cNvPicPr>
            <p:nvPr/>
          </p:nvPicPr>
          <p:blipFill>
            <a:blip r:embed="rId7"/>
            <a:stretch>
              <a:fillRect/>
            </a:stretch>
          </p:blipFill>
          <p:spPr>
            <a:xfrm>
              <a:off x="983956" y="2020355"/>
              <a:ext cx="171450" cy="152400"/>
            </a:xfrm>
            <a:prstGeom prst="rect">
              <a:avLst/>
            </a:prstGeom>
          </p:spPr>
        </p:pic>
      </p:grpSp>
      <p:sp>
        <p:nvSpPr>
          <p:cNvPr id="23" name="Text 0"/>
          <p:cNvSpPr/>
          <p:nvPr/>
        </p:nvSpPr>
        <p:spPr>
          <a:xfrm>
            <a:off x="1807464" y="79248"/>
            <a:ext cx="7256426"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Technical Assistance Needs - Overview</a:t>
            </a:r>
            <a:endParaRPr lang="en-US" sz="2700" dirty="0"/>
          </a:p>
        </p:txBody>
      </p:sp>
      <p:grpSp>
        <p:nvGrpSpPr>
          <p:cNvPr id="48" name="Agrupar 47">
            <a:extLst>
              <a:ext uri="{FF2B5EF4-FFF2-40B4-BE49-F238E27FC236}">
                <a16:creationId xmlns:a16="http://schemas.microsoft.com/office/drawing/2014/main" id="{550E43AA-AA71-94AB-2158-E6EC65E45D76}"/>
              </a:ext>
            </a:extLst>
          </p:cNvPr>
          <p:cNvGrpSpPr/>
          <p:nvPr/>
        </p:nvGrpSpPr>
        <p:grpSpPr>
          <a:xfrm>
            <a:off x="3928872" y="1057275"/>
            <a:ext cx="3622655" cy="381000"/>
            <a:chOff x="609600" y="1323975"/>
            <a:chExt cx="3622655" cy="381000"/>
          </a:xfrm>
        </p:grpSpPr>
        <p:grpSp>
          <p:nvGrpSpPr>
            <p:cNvPr id="43" name="Agrupar 42">
              <a:extLst>
                <a:ext uri="{FF2B5EF4-FFF2-40B4-BE49-F238E27FC236}">
                  <a16:creationId xmlns:a16="http://schemas.microsoft.com/office/drawing/2014/main" id="{42DD44E8-BD5E-F316-FFAB-ADB9AE3E76E7}"/>
                </a:ext>
              </a:extLst>
            </p:cNvPr>
            <p:cNvGrpSpPr/>
            <p:nvPr/>
          </p:nvGrpSpPr>
          <p:grpSpPr>
            <a:xfrm>
              <a:off x="609600" y="1323975"/>
              <a:ext cx="381000" cy="381000"/>
              <a:chOff x="609600" y="1323975"/>
              <a:chExt cx="381000" cy="381000"/>
            </a:xfrm>
          </p:grpSpPr>
          <p:pic>
            <p:nvPicPr>
              <p:cNvPr id="5" name="Image 3" descr="preencoded.png"/>
              <p:cNvPicPr>
                <a:picLocks noChangeAspect="1"/>
              </p:cNvPicPr>
              <p:nvPr/>
            </p:nvPicPr>
            <p:blipFill>
              <a:blip r:embed="rId6"/>
              <a:stretch>
                <a:fillRect/>
              </a:stretch>
            </p:blipFill>
            <p:spPr>
              <a:xfrm>
                <a:off x="609600" y="1323975"/>
                <a:ext cx="381000" cy="381000"/>
              </a:xfrm>
              <a:prstGeom prst="rect">
                <a:avLst/>
              </a:prstGeom>
            </p:spPr>
          </p:pic>
          <p:pic>
            <p:nvPicPr>
              <p:cNvPr id="6" name="Image 4" descr="preencoded.png"/>
              <p:cNvPicPr>
                <a:picLocks noChangeAspect="1"/>
              </p:cNvPicPr>
              <p:nvPr/>
            </p:nvPicPr>
            <p:blipFill>
              <a:blip r:embed="rId8"/>
              <a:stretch>
                <a:fillRect/>
              </a:stretch>
            </p:blipFill>
            <p:spPr>
              <a:xfrm>
                <a:off x="723900" y="1438275"/>
                <a:ext cx="152400" cy="152400"/>
              </a:xfrm>
              <a:prstGeom prst="rect">
                <a:avLst/>
              </a:prstGeom>
            </p:spPr>
          </p:pic>
        </p:grpSp>
        <p:sp>
          <p:nvSpPr>
            <p:cNvPr id="24" name="Text 1"/>
            <p:cNvSpPr/>
            <p:nvPr/>
          </p:nvSpPr>
          <p:spPr>
            <a:xfrm>
              <a:off x="1104900" y="1362075"/>
              <a:ext cx="3127355" cy="304800"/>
            </a:xfrm>
            <a:prstGeom prst="rect">
              <a:avLst/>
            </a:prstGeom>
            <a:noFill/>
            <a:ln/>
          </p:spPr>
          <p:txBody>
            <a:bodyPr wrap="square" lIns="0" tIns="0" rIns="0" bIns="0" rtlCol="0" anchor="t"/>
            <a:lstStyle/>
            <a:p>
              <a:pPr marL="0" indent="0">
                <a:lnSpc>
                  <a:spcPts val="2400"/>
                </a:lnSpc>
                <a:buNone/>
              </a:pPr>
              <a:r>
                <a:rPr lang="en-US" sz="2400" b="1" dirty="0">
                  <a:solidFill>
                    <a:srgbClr val="1F2937"/>
                  </a:solidFill>
                  <a:latin typeface="ui-sans-serif" pitchFamily="34" charset="0"/>
                  <a:ea typeface="ui-sans-serif" pitchFamily="34" charset="-122"/>
                  <a:cs typeface="ui-sans-serif" pitchFamily="34" charset="-120"/>
                </a:rPr>
                <a:t>Categories of Needs</a:t>
              </a:r>
              <a:endParaRPr lang="en-US" sz="2400" dirty="0"/>
            </a:p>
          </p:txBody>
        </p:sp>
      </p:grpSp>
      <p:grpSp>
        <p:nvGrpSpPr>
          <p:cNvPr id="65" name="Agrupar 64">
            <a:extLst>
              <a:ext uri="{FF2B5EF4-FFF2-40B4-BE49-F238E27FC236}">
                <a16:creationId xmlns:a16="http://schemas.microsoft.com/office/drawing/2014/main" id="{BA9625AC-94D9-0565-0B30-D350FFD1B98A}"/>
              </a:ext>
            </a:extLst>
          </p:cNvPr>
          <p:cNvGrpSpPr/>
          <p:nvPr/>
        </p:nvGrpSpPr>
        <p:grpSpPr>
          <a:xfrm>
            <a:off x="1418171" y="1857375"/>
            <a:ext cx="7865364" cy="766235"/>
            <a:chOff x="1104900" y="1857375"/>
            <a:chExt cx="7865364" cy="766235"/>
          </a:xfrm>
        </p:grpSpPr>
        <p:sp>
          <p:nvSpPr>
            <p:cNvPr id="25" name="Text 2"/>
            <p:cNvSpPr/>
            <p:nvPr/>
          </p:nvSpPr>
          <p:spPr>
            <a:xfrm>
              <a:off x="1104900" y="1857375"/>
              <a:ext cx="4178737" cy="228600"/>
            </a:xfrm>
            <a:prstGeom prst="rect">
              <a:avLst/>
            </a:prstGeom>
            <a:noFill/>
            <a:ln/>
          </p:spPr>
          <p:txBody>
            <a:bodyPr wrap="square" lIns="0" tIns="0" rIns="0" bIns="0" rtlCol="0" anchor="t"/>
            <a:lstStyle/>
            <a:p>
              <a:pPr marL="0" indent="0">
                <a:lnSpc>
                  <a:spcPts val="1800"/>
                </a:lnSpc>
                <a:buNone/>
              </a:pPr>
              <a:r>
                <a:rPr lang="en-US" sz="2300" b="1" dirty="0">
                  <a:solidFill>
                    <a:srgbClr val="374151"/>
                  </a:solidFill>
                  <a:latin typeface="Arial" pitchFamily="34" charset="0"/>
                  <a:ea typeface="Arial" pitchFamily="34" charset="-122"/>
                  <a:cs typeface="Arial" pitchFamily="34" charset="-120"/>
                </a:rPr>
                <a:t>Organization Support</a:t>
              </a:r>
              <a:endParaRPr lang="en-US" sz="2300" dirty="0"/>
            </a:p>
          </p:txBody>
        </p:sp>
        <p:sp>
          <p:nvSpPr>
            <p:cNvPr id="26" name="Text 3"/>
            <p:cNvSpPr/>
            <p:nvPr/>
          </p:nvSpPr>
          <p:spPr>
            <a:xfrm>
              <a:off x="1104900" y="2242610"/>
              <a:ext cx="7865364" cy="381000"/>
            </a:xfrm>
            <a:prstGeom prst="rect">
              <a:avLst/>
            </a:prstGeom>
            <a:noFill/>
            <a:ln/>
          </p:spPr>
          <p:txBody>
            <a:bodyPr wrap="square" lIns="0" tIns="0" rIns="0" bIns="0" rtlCol="0" anchor="t"/>
            <a:lstStyle/>
            <a:p>
              <a:pPr marL="0" indent="0">
                <a:lnSpc>
                  <a:spcPts val="1500"/>
                </a:lnSpc>
                <a:buNone/>
              </a:pPr>
              <a:r>
                <a:rPr lang="en-US" sz="1900" dirty="0">
                  <a:solidFill>
                    <a:srgbClr val="374151"/>
                  </a:solidFill>
                  <a:latin typeface="Arial" pitchFamily="34" charset="0"/>
                  <a:ea typeface="Arial" pitchFamily="34" charset="-122"/>
                  <a:cs typeface="Arial" pitchFamily="34" charset="-120"/>
                </a:rPr>
                <a:t>Route maps, roles and responsibilities for referencing process</a:t>
              </a:r>
              <a:endParaRPr lang="en-US" sz="1900" dirty="0"/>
            </a:p>
          </p:txBody>
        </p:sp>
      </p:grpSp>
      <p:grpSp>
        <p:nvGrpSpPr>
          <p:cNvPr id="62" name="Agrupar 61">
            <a:extLst>
              <a:ext uri="{FF2B5EF4-FFF2-40B4-BE49-F238E27FC236}">
                <a16:creationId xmlns:a16="http://schemas.microsoft.com/office/drawing/2014/main" id="{74C0AD18-DD2F-D6E9-E648-6894A1A9F894}"/>
              </a:ext>
            </a:extLst>
          </p:cNvPr>
          <p:cNvGrpSpPr/>
          <p:nvPr/>
        </p:nvGrpSpPr>
        <p:grpSpPr>
          <a:xfrm>
            <a:off x="820787" y="2809875"/>
            <a:ext cx="8397127" cy="723903"/>
            <a:chOff x="573137" y="2619375"/>
            <a:chExt cx="8397127" cy="723903"/>
          </a:xfrm>
        </p:grpSpPr>
        <p:grpSp>
          <p:nvGrpSpPr>
            <p:cNvPr id="50" name="Agrupar 49">
              <a:extLst>
                <a:ext uri="{FF2B5EF4-FFF2-40B4-BE49-F238E27FC236}">
                  <a16:creationId xmlns:a16="http://schemas.microsoft.com/office/drawing/2014/main" id="{933B762C-8F64-9226-2325-AB49848F1082}"/>
                </a:ext>
              </a:extLst>
            </p:cNvPr>
            <p:cNvGrpSpPr/>
            <p:nvPr/>
          </p:nvGrpSpPr>
          <p:grpSpPr>
            <a:xfrm>
              <a:off x="573137" y="2716262"/>
              <a:ext cx="417463" cy="417463"/>
              <a:chOff x="573137" y="2716262"/>
              <a:chExt cx="417463" cy="417463"/>
            </a:xfrm>
          </p:grpSpPr>
          <p:pic>
            <p:nvPicPr>
              <p:cNvPr id="9" name="Image 7" descr="preencoded.png"/>
              <p:cNvPicPr>
                <a:picLocks noChangeAspect="1"/>
              </p:cNvPicPr>
              <p:nvPr/>
            </p:nvPicPr>
            <p:blipFill>
              <a:blip r:embed="rId9"/>
              <a:stretch>
                <a:fillRect/>
              </a:stretch>
            </p:blipFill>
            <p:spPr>
              <a:xfrm>
                <a:off x="573137" y="2716262"/>
                <a:ext cx="417463" cy="417463"/>
              </a:xfrm>
              <a:prstGeom prst="rect">
                <a:avLst/>
              </a:prstGeom>
            </p:spPr>
          </p:pic>
          <p:pic>
            <p:nvPicPr>
              <p:cNvPr id="10" name="Image 8" descr="preencoded.png"/>
              <p:cNvPicPr>
                <a:picLocks noChangeAspect="1"/>
              </p:cNvPicPr>
              <p:nvPr/>
            </p:nvPicPr>
            <p:blipFill>
              <a:blip r:embed="rId10"/>
              <a:stretch>
                <a:fillRect/>
              </a:stretch>
            </p:blipFill>
            <p:spPr>
              <a:xfrm>
                <a:off x="704850" y="2867025"/>
                <a:ext cx="190500" cy="152400"/>
              </a:xfrm>
              <a:prstGeom prst="rect">
                <a:avLst/>
              </a:prstGeom>
            </p:spPr>
          </p:pic>
        </p:grpSp>
        <p:sp>
          <p:nvSpPr>
            <p:cNvPr id="27" name="Text 4"/>
            <p:cNvSpPr/>
            <p:nvPr/>
          </p:nvSpPr>
          <p:spPr>
            <a:xfrm>
              <a:off x="1104900" y="2619375"/>
              <a:ext cx="3482280" cy="228600"/>
            </a:xfrm>
            <a:prstGeom prst="rect">
              <a:avLst/>
            </a:prstGeom>
            <a:noFill/>
            <a:ln/>
          </p:spPr>
          <p:txBody>
            <a:bodyPr wrap="square" lIns="0" tIns="0" rIns="0" bIns="0" rtlCol="0" anchor="t"/>
            <a:lstStyle/>
            <a:p>
              <a:pPr marL="0" indent="0">
                <a:lnSpc>
                  <a:spcPts val="1800"/>
                </a:lnSpc>
                <a:buNone/>
              </a:pPr>
              <a:r>
                <a:rPr lang="en-US" sz="2300" b="1" dirty="0">
                  <a:solidFill>
                    <a:srgbClr val="374151"/>
                  </a:solidFill>
                  <a:latin typeface="Arial" pitchFamily="34" charset="0"/>
                  <a:ea typeface="Arial" pitchFamily="34" charset="-122"/>
                  <a:cs typeface="Arial" pitchFamily="34" charset="-120"/>
                </a:rPr>
                <a:t>Team Building</a:t>
              </a:r>
              <a:endParaRPr lang="en-US" sz="2300" dirty="0"/>
            </a:p>
          </p:txBody>
        </p:sp>
        <p:sp>
          <p:nvSpPr>
            <p:cNvPr id="28" name="Text 5"/>
            <p:cNvSpPr/>
            <p:nvPr/>
          </p:nvSpPr>
          <p:spPr>
            <a:xfrm>
              <a:off x="1104900" y="2962278"/>
              <a:ext cx="7865364" cy="381000"/>
            </a:xfrm>
            <a:prstGeom prst="rect">
              <a:avLst/>
            </a:prstGeom>
            <a:noFill/>
            <a:ln/>
          </p:spPr>
          <p:txBody>
            <a:bodyPr wrap="square" lIns="0" tIns="0" rIns="0" bIns="0" rtlCol="0" anchor="t"/>
            <a:lstStyle/>
            <a:p>
              <a:pPr marL="0" indent="0">
                <a:lnSpc>
                  <a:spcPts val="1500"/>
                </a:lnSpc>
                <a:buNone/>
              </a:pPr>
              <a:r>
                <a:rPr lang="en-US" sz="1900" dirty="0">
                  <a:solidFill>
                    <a:srgbClr val="374151"/>
                  </a:solidFill>
                  <a:latin typeface="Arial" pitchFamily="34" charset="0"/>
                  <a:ea typeface="Arial" pitchFamily="34" charset="-122"/>
                  <a:cs typeface="Arial" pitchFamily="34" charset="-120"/>
                </a:rPr>
                <a:t>Support for establishing and strengthening national referencing teams</a:t>
              </a:r>
              <a:endParaRPr lang="en-US" sz="1900" dirty="0"/>
            </a:p>
          </p:txBody>
        </p:sp>
      </p:grpSp>
      <p:grpSp>
        <p:nvGrpSpPr>
          <p:cNvPr id="61" name="Agrupar 60">
            <a:extLst>
              <a:ext uri="{FF2B5EF4-FFF2-40B4-BE49-F238E27FC236}">
                <a16:creationId xmlns:a16="http://schemas.microsoft.com/office/drawing/2014/main" id="{62E1F84A-345E-6152-7DD3-6E3DBDEF292D}"/>
              </a:ext>
            </a:extLst>
          </p:cNvPr>
          <p:cNvGrpSpPr/>
          <p:nvPr/>
        </p:nvGrpSpPr>
        <p:grpSpPr>
          <a:xfrm>
            <a:off x="820787" y="3720853"/>
            <a:ext cx="9028063" cy="732369"/>
            <a:chOff x="573137" y="3381375"/>
            <a:chExt cx="9028063" cy="732369"/>
          </a:xfrm>
        </p:grpSpPr>
        <p:grpSp>
          <p:nvGrpSpPr>
            <p:cNvPr id="51" name="Agrupar 50">
              <a:extLst>
                <a:ext uri="{FF2B5EF4-FFF2-40B4-BE49-F238E27FC236}">
                  <a16:creationId xmlns:a16="http://schemas.microsoft.com/office/drawing/2014/main" id="{FF20F119-49EB-1C06-5DB8-715EA6A53D36}"/>
                </a:ext>
              </a:extLst>
            </p:cNvPr>
            <p:cNvGrpSpPr/>
            <p:nvPr/>
          </p:nvGrpSpPr>
          <p:grpSpPr>
            <a:xfrm>
              <a:off x="573137" y="3478262"/>
              <a:ext cx="417463" cy="417463"/>
              <a:chOff x="573137" y="3478262"/>
              <a:chExt cx="417463" cy="417463"/>
            </a:xfrm>
          </p:grpSpPr>
          <p:pic>
            <p:nvPicPr>
              <p:cNvPr id="11" name="Image 9" descr="preencoded.png"/>
              <p:cNvPicPr>
                <a:picLocks noChangeAspect="1"/>
              </p:cNvPicPr>
              <p:nvPr/>
            </p:nvPicPr>
            <p:blipFill>
              <a:blip r:embed="rId11"/>
              <a:stretch>
                <a:fillRect/>
              </a:stretch>
            </p:blipFill>
            <p:spPr>
              <a:xfrm>
                <a:off x="573137" y="3478262"/>
                <a:ext cx="417463" cy="417463"/>
              </a:xfrm>
              <a:prstGeom prst="rect">
                <a:avLst/>
              </a:prstGeom>
            </p:spPr>
          </p:pic>
          <p:pic>
            <p:nvPicPr>
              <p:cNvPr id="12" name="Image 10" descr="preencoded.png"/>
              <p:cNvPicPr>
                <a:picLocks noChangeAspect="1"/>
              </p:cNvPicPr>
              <p:nvPr/>
            </p:nvPicPr>
            <p:blipFill>
              <a:blip r:embed="rId12"/>
              <a:stretch>
                <a:fillRect/>
              </a:stretch>
            </p:blipFill>
            <p:spPr>
              <a:xfrm>
                <a:off x="704850" y="3629025"/>
                <a:ext cx="190500" cy="152400"/>
              </a:xfrm>
              <a:prstGeom prst="rect">
                <a:avLst/>
              </a:prstGeom>
            </p:spPr>
          </p:pic>
        </p:grpSp>
        <p:sp>
          <p:nvSpPr>
            <p:cNvPr id="29" name="Text 6"/>
            <p:cNvSpPr/>
            <p:nvPr/>
          </p:nvSpPr>
          <p:spPr>
            <a:xfrm>
              <a:off x="1104900" y="3381375"/>
              <a:ext cx="3482280" cy="228600"/>
            </a:xfrm>
            <a:prstGeom prst="rect">
              <a:avLst/>
            </a:prstGeom>
            <a:noFill/>
            <a:ln/>
          </p:spPr>
          <p:txBody>
            <a:bodyPr wrap="square" lIns="0" tIns="0" rIns="0" bIns="0" rtlCol="0" anchor="t"/>
            <a:lstStyle/>
            <a:p>
              <a:pPr marL="0" indent="0">
                <a:lnSpc>
                  <a:spcPts val="1800"/>
                </a:lnSpc>
                <a:buNone/>
              </a:pPr>
              <a:r>
                <a:rPr lang="en-US" sz="2300" b="1" dirty="0">
                  <a:solidFill>
                    <a:srgbClr val="374151"/>
                  </a:solidFill>
                  <a:latin typeface="Arial" pitchFamily="34" charset="0"/>
                  <a:ea typeface="Arial" pitchFamily="34" charset="-122"/>
                  <a:cs typeface="Arial" pitchFamily="34" charset="-120"/>
                </a:rPr>
                <a:t>Training</a:t>
              </a:r>
              <a:endParaRPr lang="en-US" sz="2300" dirty="0"/>
            </a:p>
          </p:txBody>
        </p:sp>
        <p:sp>
          <p:nvSpPr>
            <p:cNvPr id="30" name="Text 7"/>
            <p:cNvSpPr/>
            <p:nvPr/>
          </p:nvSpPr>
          <p:spPr>
            <a:xfrm>
              <a:off x="1104900" y="3732744"/>
              <a:ext cx="8496300" cy="381000"/>
            </a:xfrm>
            <a:prstGeom prst="rect">
              <a:avLst/>
            </a:prstGeom>
            <a:noFill/>
            <a:ln/>
          </p:spPr>
          <p:txBody>
            <a:bodyPr wrap="square" lIns="0" tIns="0" rIns="0" bIns="0" rtlCol="0" anchor="t"/>
            <a:lstStyle/>
            <a:p>
              <a:pPr marL="0" indent="0">
                <a:lnSpc>
                  <a:spcPts val="1500"/>
                </a:lnSpc>
                <a:buNone/>
              </a:pPr>
              <a:r>
                <a:rPr lang="en-US" sz="2000" dirty="0">
                  <a:solidFill>
                    <a:srgbClr val="374151"/>
                  </a:solidFill>
                  <a:latin typeface="Arial" pitchFamily="34" charset="0"/>
                  <a:ea typeface="Arial" pitchFamily="34" charset="-122"/>
                  <a:cs typeface="Arial" pitchFamily="34" charset="-120"/>
                </a:rPr>
                <a:t>Comprehensive training plans on referencing standards and processes</a:t>
              </a:r>
              <a:endParaRPr lang="en-US" sz="2000" dirty="0"/>
            </a:p>
          </p:txBody>
        </p:sp>
      </p:grpSp>
      <p:grpSp>
        <p:nvGrpSpPr>
          <p:cNvPr id="55" name="Agrupar 54">
            <a:extLst>
              <a:ext uri="{FF2B5EF4-FFF2-40B4-BE49-F238E27FC236}">
                <a16:creationId xmlns:a16="http://schemas.microsoft.com/office/drawing/2014/main" id="{9F7F8EC5-789A-5E6C-3AE2-66EBA0C55362}"/>
              </a:ext>
            </a:extLst>
          </p:cNvPr>
          <p:cNvGrpSpPr/>
          <p:nvPr/>
        </p:nvGrpSpPr>
        <p:grpSpPr>
          <a:xfrm>
            <a:off x="800415" y="4652204"/>
            <a:ext cx="9121587" cy="723902"/>
            <a:chOff x="552765" y="4143375"/>
            <a:chExt cx="9121587" cy="723902"/>
          </a:xfrm>
        </p:grpSpPr>
        <p:grpSp>
          <p:nvGrpSpPr>
            <p:cNvPr id="52" name="Agrupar 51">
              <a:extLst>
                <a:ext uri="{FF2B5EF4-FFF2-40B4-BE49-F238E27FC236}">
                  <a16:creationId xmlns:a16="http://schemas.microsoft.com/office/drawing/2014/main" id="{B1300B19-AC33-E1E7-D6B7-D76B47298F3F}"/>
                </a:ext>
              </a:extLst>
            </p:cNvPr>
            <p:cNvGrpSpPr/>
            <p:nvPr/>
          </p:nvGrpSpPr>
          <p:grpSpPr>
            <a:xfrm>
              <a:off x="552765" y="4219890"/>
              <a:ext cx="437836" cy="437836"/>
              <a:chOff x="552765" y="4219890"/>
              <a:chExt cx="437836" cy="437836"/>
            </a:xfrm>
          </p:grpSpPr>
          <p:pic>
            <p:nvPicPr>
              <p:cNvPr id="13" name="Image 11" descr="preencoded.png"/>
              <p:cNvPicPr>
                <a:picLocks noChangeAspect="1"/>
              </p:cNvPicPr>
              <p:nvPr/>
            </p:nvPicPr>
            <p:blipFill>
              <a:blip r:embed="rId13"/>
              <a:stretch>
                <a:fillRect/>
              </a:stretch>
            </p:blipFill>
            <p:spPr>
              <a:xfrm>
                <a:off x="552765" y="4219890"/>
                <a:ext cx="437836" cy="437836"/>
              </a:xfrm>
              <a:prstGeom prst="rect">
                <a:avLst/>
              </a:prstGeom>
            </p:spPr>
          </p:pic>
          <p:pic>
            <p:nvPicPr>
              <p:cNvPr id="14" name="Image 12" descr="preencoded.png"/>
              <p:cNvPicPr>
                <a:picLocks noChangeAspect="1"/>
              </p:cNvPicPr>
              <p:nvPr/>
            </p:nvPicPr>
            <p:blipFill>
              <a:blip r:embed="rId14"/>
              <a:stretch>
                <a:fillRect/>
              </a:stretch>
            </p:blipFill>
            <p:spPr>
              <a:xfrm>
                <a:off x="742950" y="4391025"/>
                <a:ext cx="114300" cy="152400"/>
              </a:xfrm>
              <a:prstGeom prst="rect">
                <a:avLst/>
              </a:prstGeom>
            </p:spPr>
          </p:pic>
        </p:grpSp>
        <p:sp>
          <p:nvSpPr>
            <p:cNvPr id="31" name="Text 8"/>
            <p:cNvSpPr/>
            <p:nvPr/>
          </p:nvSpPr>
          <p:spPr>
            <a:xfrm>
              <a:off x="1104900" y="4143375"/>
              <a:ext cx="3482280" cy="228600"/>
            </a:xfrm>
            <a:prstGeom prst="rect">
              <a:avLst/>
            </a:prstGeom>
            <a:noFill/>
            <a:ln/>
          </p:spPr>
          <p:txBody>
            <a:bodyPr wrap="square" lIns="0" tIns="0" rIns="0" bIns="0" rtlCol="0" anchor="t"/>
            <a:lstStyle/>
            <a:p>
              <a:pPr marL="0" indent="0">
                <a:lnSpc>
                  <a:spcPts val="1800"/>
                </a:lnSpc>
                <a:buNone/>
              </a:pPr>
              <a:r>
                <a:rPr lang="en-US" sz="2300" b="1" dirty="0">
                  <a:solidFill>
                    <a:srgbClr val="374151"/>
                  </a:solidFill>
                  <a:latin typeface="Arial" pitchFamily="34" charset="0"/>
                  <a:ea typeface="Arial" pitchFamily="34" charset="-122"/>
                  <a:cs typeface="Arial" pitchFamily="34" charset="-120"/>
                </a:rPr>
                <a:t>Report Drafting</a:t>
              </a:r>
              <a:endParaRPr lang="en-US" sz="2300" dirty="0"/>
            </a:p>
          </p:txBody>
        </p:sp>
        <p:sp>
          <p:nvSpPr>
            <p:cNvPr id="32" name="Text 9"/>
            <p:cNvSpPr/>
            <p:nvPr/>
          </p:nvSpPr>
          <p:spPr>
            <a:xfrm>
              <a:off x="1104900" y="4486277"/>
              <a:ext cx="8569452" cy="381000"/>
            </a:xfrm>
            <a:prstGeom prst="rect">
              <a:avLst/>
            </a:prstGeom>
            <a:noFill/>
            <a:ln/>
          </p:spPr>
          <p:txBody>
            <a:bodyPr wrap="square" lIns="0" tIns="0" rIns="0" bIns="0" rtlCol="0" anchor="t"/>
            <a:lstStyle/>
            <a:p>
              <a:pPr marL="0" indent="0">
                <a:lnSpc>
                  <a:spcPts val="1500"/>
                </a:lnSpc>
                <a:buNone/>
              </a:pPr>
              <a:r>
                <a:rPr lang="en-US" sz="1900" dirty="0">
                  <a:solidFill>
                    <a:srgbClr val="374151"/>
                  </a:solidFill>
                  <a:latin typeface="Arial" pitchFamily="34" charset="0"/>
                  <a:ea typeface="Arial" pitchFamily="34" charset="-122"/>
                  <a:cs typeface="Arial" pitchFamily="34" charset="-120"/>
                </a:rPr>
                <a:t>Support for drafting, finalizing and submitting reference reports</a:t>
              </a:r>
              <a:endParaRPr lang="en-US" sz="1900" dirty="0"/>
            </a:p>
          </p:txBody>
        </p:sp>
      </p:grpSp>
      <p:grpSp>
        <p:nvGrpSpPr>
          <p:cNvPr id="54" name="Agrupar 53">
            <a:extLst>
              <a:ext uri="{FF2B5EF4-FFF2-40B4-BE49-F238E27FC236}">
                <a16:creationId xmlns:a16="http://schemas.microsoft.com/office/drawing/2014/main" id="{488ED432-A8D6-496C-A555-EB6B9B4B19A2}"/>
              </a:ext>
            </a:extLst>
          </p:cNvPr>
          <p:cNvGrpSpPr/>
          <p:nvPr/>
        </p:nvGrpSpPr>
        <p:grpSpPr>
          <a:xfrm>
            <a:off x="796408" y="5743889"/>
            <a:ext cx="9947791" cy="627280"/>
            <a:chOff x="552764" y="4886639"/>
            <a:chExt cx="9121588" cy="627280"/>
          </a:xfrm>
        </p:grpSpPr>
        <p:grpSp>
          <p:nvGrpSpPr>
            <p:cNvPr id="53" name="Agrupar 52">
              <a:extLst>
                <a:ext uri="{FF2B5EF4-FFF2-40B4-BE49-F238E27FC236}">
                  <a16:creationId xmlns:a16="http://schemas.microsoft.com/office/drawing/2014/main" id="{E1FB6292-269C-B3B0-B075-D0AB7F975EC7}"/>
                </a:ext>
              </a:extLst>
            </p:cNvPr>
            <p:cNvGrpSpPr/>
            <p:nvPr/>
          </p:nvGrpSpPr>
          <p:grpSpPr>
            <a:xfrm>
              <a:off x="552764" y="4886639"/>
              <a:ext cx="437836" cy="437836"/>
              <a:chOff x="552764" y="4886639"/>
              <a:chExt cx="437836" cy="437836"/>
            </a:xfrm>
          </p:grpSpPr>
          <p:pic>
            <p:nvPicPr>
              <p:cNvPr id="15" name="Image 13" descr="preencoded.png"/>
              <p:cNvPicPr>
                <a:picLocks noChangeAspect="1"/>
              </p:cNvPicPr>
              <p:nvPr/>
            </p:nvPicPr>
            <p:blipFill>
              <a:blip r:embed="rId15">
                <a:duotone>
                  <a:prstClr val="black"/>
                  <a:schemeClr val="accent4">
                    <a:tint val="45000"/>
                    <a:satMod val="400000"/>
                  </a:schemeClr>
                </a:duotone>
              </a:blip>
              <a:stretch>
                <a:fillRect/>
              </a:stretch>
            </p:blipFill>
            <p:spPr>
              <a:xfrm>
                <a:off x="552764" y="4886639"/>
                <a:ext cx="437836" cy="437836"/>
              </a:xfrm>
              <a:prstGeom prst="rect">
                <a:avLst/>
              </a:prstGeom>
            </p:spPr>
          </p:pic>
          <p:pic>
            <p:nvPicPr>
              <p:cNvPr id="16" name="Image 14" descr="preencoded.png"/>
              <p:cNvPicPr>
                <a:picLocks noChangeAspect="1"/>
              </p:cNvPicPr>
              <p:nvPr/>
            </p:nvPicPr>
            <p:blipFill>
              <a:blip r:embed="rId16"/>
              <a:stretch>
                <a:fillRect/>
              </a:stretch>
            </p:blipFill>
            <p:spPr>
              <a:xfrm>
                <a:off x="704850" y="5057775"/>
                <a:ext cx="190500" cy="152400"/>
              </a:xfrm>
              <a:prstGeom prst="rect">
                <a:avLst/>
              </a:prstGeom>
            </p:spPr>
          </p:pic>
        </p:grpSp>
        <p:sp>
          <p:nvSpPr>
            <p:cNvPr id="33" name="Text 10"/>
            <p:cNvSpPr/>
            <p:nvPr/>
          </p:nvSpPr>
          <p:spPr>
            <a:xfrm>
              <a:off x="1104900" y="4905375"/>
              <a:ext cx="3482280" cy="228600"/>
            </a:xfrm>
            <a:prstGeom prst="rect">
              <a:avLst/>
            </a:prstGeom>
            <a:noFill/>
            <a:ln/>
          </p:spPr>
          <p:txBody>
            <a:bodyPr wrap="square" lIns="0" tIns="0" rIns="0" bIns="0" rtlCol="0" anchor="t"/>
            <a:lstStyle/>
            <a:p>
              <a:pPr marL="0" indent="0">
                <a:lnSpc>
                  <a:spcPts val="1800"/>
                </a:lnSpc>
                <a:buNone/>
              </a:pPr>
              <a:r>
                <a:rPr lang="en-US" sz="2300" b="1" dirty="0">
                  <a:solidFill>
                    <a:srgbClr val="374151"/>
                  </a:solidFill>
                  <a:latin typeface="Arial" pitchFamily="34" charset="0"/>
                  <a:ea typeface="Arial" pitchFamily="34" charset="-122"/>
                  <a:cs typeface="Arial" pitchFamily="34" charset="-120"/>
                </a:rPr>
                <a:t>Peer Review</a:t>
              </a:r>
              <a:endParaRPr lang="en-US" sz="2300" dirty="0"/>
            </a:p>
          </p:txBody>
        </p:sp>
        <p:sp>
          <p:nvSpPr>
            <p:cNvPr id="34" name="Text 11"/>
            <p:cNvSpPr/>
            <p:nvPr/>
          </p:nvSpPr>
          <p:spPr>
            <a:xfrm>
              <a:off x="1104900" y="5256744"/>
              <a:ext cx="8569452" cy="257175"/>
            </a:xfrm>
            <a:prstGeom prst="rect">
              <a:avLst/>
            </a:prstGeom>
            <a:noFill/>
            <a:ln/>
          </p:spPr>
          <p:txBody>
            <a:bodyPr wrap="square" lIns="0" tIns="0" rIns="0" bIns="0" rtlCol="0" anchor="t"/>
            <a:lstStyle/>
            <a:p>
              <a:pPr marL="0" indent="0">
                <a:lnSpc>
                  <a:spcPts val="1500"/>
                </a:lnSpc>
                <a:buNone/>
              </a:pPr>
              <a:r>
                <a:rPr lang="en-US" sz="1900" dirty="0">
                  <a:solidFill>
                    <a:srgbClr val="374151"/>
                  </a:solidFill>
                  <a:latin typeface="Arial" pitchFamily="34" charset="0"/>
                  <a:ea typeface="Arial" pitchFamily="34" charset="-122"/>
                  <a:cs typeface="Arial" pitchFamily="34" charset="-120"/>
                </a:rPr>
                <a:t>Finding suitable peers for report review and validation</a:t>
              </a:r>
              <a:endParaRPr lang="en-US" sz="1900"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6D7A-CCD9-22AB-65FD-E2762DE26FFE}"/>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05AA385-7909-0E88-BFF4-25545CF60CE4}"/>
              </a:ext>
            </a:extLst>
          </p:cNvPr>
          <p:cNvPicPr>
            <a:picLocks noChangeAspect="1"/>
          </p:cNvPicPr>
          <p:nvPr/>
        </p:nvPicPr>
        <p:blipFill>
          <a:blip r:embed="rId3"/>
          <a:stretch>
            <a:fillRect/>
          </a:stretch>
        </p:blipFill>
        <p:spPr>
          <a:xfrm>
            <a:off x="0" y="0"/>
            <a:ext cx="12192000" cy="7610475"/>
          </a:xfrm>
          <a:prstGeom prst="rect">
            <a:avLst/>
          </a:prstGeom>
        </p:spPr>
      </p:pic>
      <p:pic>
        <p:nvPicPr>
          <p:cNvPr id="17" name="Image 15" descr="preencoded.png">
            <a:extLst>
              <a:ext uri="{FF2B5EF4-FFF2-40B4-BE49-F238E27FC236}">
                <a16:creationId xmlns:a16="http://schemas.microsoft.com/office/drawing/2014/main" id="{C104752A-B7CE-5DA2-097A-329B2AAC67E1}"/>
              </a:ext>
            </a:extLst>
          </p:cNvPr>
          <p:cNvPicPr>
            <a:picLocks noChangeAspect="1"/>
          </p:cNvPicPr>
          <p:nvPr/>
        </p:nvPicPr>
        <p:blipFill>
          <a:blip r:embed="rId4"/>
          <a:stretch>
            <a:fillRect/>
          </a:stretch>
        </p:blipFill>
        <p:spPr>
          <a:xfrm>
            <a:off x="209990" y="1001277"/>
            <a:ext cx="11541493" cy="6134100"/>
          </a:xfrm>
          <a:prstGeom prst="rect">
            <a:avLst/>
          </a:prstGeom>
        </p:spPr>
      </p:pic>
      <p:grpSp>
        <p:nvGrpSpPr>
          <p:cNvPr id="45" name="Agrupar 44">
            <a:extLst>
              <a:ext uri="{FF2B5EF4-FFF2-40B4-BE49-F238E27FC236}">
                <a16:creationId xmlns:a16="http://schemas.microsoft.com/office/drawing/2014/main" id="{FEB9EF1F-2781-E07E-7586-D599DE668FC5}"/>
              </a:ext>
            </a:extLst>
          </p:cNvPr>
          <p:cNvGrpSpPr/>
          <p:nvPr/>
        </p:nvGrpSpPr>
        <p:grpSpPr>
          <a:xfrm>
            <a:off x="4396918" y="1247246"/>
            <a:ext cx="3398163" cy="381000"/>
            <a:chOff x="5272980" y="1323975"/>
            <a:chExt cx="3398163" cy="381000"/>
          </a:xfrm>
        </p:grpSpPr>
        <p:grpSp>
          <p:nvGrpSpPr>
            <p:cNvPr id="44" name="Agrupar 43">
              <a:extLst>
                <a:ext uri="{FF2B5EF4-FFF2-40B4-BE49-F238E27FC236}">
                  <a16:creationId xmlns:a16="http://schemas.microsoft.com/office/drawing/2014/main" id="{36DDCAFD-8115-F425-DE79-E6AB4B5E5639}"/>
                </a:ext>
              </a:extLst>
            </p:cNvPr>
            <p:cNvGrpSpPr/>
            <p:nvPr/>
          </p:nvGrpSpPr>
          <p:grpSpPr>
            <a:xfrm>
              <a:off x="5272980" y="1323975"/>
              <a:ext cx="381000" cy="381000"/>
              <a:chOff x="5272980" y="1323975"/>
              <a:chExt cx="381000" cy="381000"/>
            </a:xfrm>
          </p:grpSpPr>
          <p:pic>
            <p:nvPicPr>
              <p:cNvPr id="18" name="Image 16" descr="preencoded.png">
                <a:extLst>
                  <a:ext uri="{FF2B5EF4-FFF2-40B4-BE49-F238E27FC236}">
                    <a16:creationId xmlns:a16="http://schemas.microsoft.com/office/drawing/2014/main" id="{568CD6AE-FBE7-7E34-ED5B-D398E2ACDF5D}"/>
                  </a:ext>
                </a:extLst>
              </p:cNvPr>
              <p:cNvPicPr>
                <a:picLocks noChangeAspect="1"/>
              </p:cNvPicPr>
              <p:nvPr/>
            </p:nvPicPr>
            <p:blipFill>
              <a:blip r:embed="rId5"/>
              <a:stretch>
                <a:fillRect/>
              </a:stretch>
            </p:blipFill>
            <p:spPr>
              <a:xfrm>
                <a:off x="5272980" y="1323975"/>
                <a:ext cx="381000" cy="381000"/>
              </a:xfrm>
              <a:prstGeom prst="rect">
                <a:avLst/>
              </a:prstGeom>
            </p:spPr>
          </p:pic>
          <p:pic>
            <p:nvPicPr>
              <p:cNvPr id="19" name="Image 17" descr="preencoded.png">
                <a:extLst>
                  <a:ext uri="{FF2B5EF4-FFF2-40B4-BE49-F238E27FC236}">
                    <a16:creationId xmlns:a16="http://schemas.microsoft.com/office/drawing/2014/main" id="{8789550F-04B8-C3FB-A704-FF628D7F4F70}"/>
                  </a:ext>
                </a:extLst>
              </p:cNvPr>
              <p:cNvPicPr>
                <a:picLocks noChangeAspect="1"/>
              </p:cNvPicPr>
              <p:nvPr/>
            </p:nvPicPr>
            <p:blipFill>
              <a:blip r:embed="rId6"/>
              <a:stretch>
                <a:fillRect/>
              </a:stretch>
            </p:blipFill>
            <p:spPr>
              <a:xfrm>
                <a:off x="5387280" y="1438275"/>
                <a:ext cx="152400" cy="152400"/>
              </a:xfrm>
              <a:prstGeom prst="rect">
                <a:avLst/>
              </a:prstGeom>
            </p:spPr>
          </p:pic>
        </p:grpSp>
        <p:sp>
          <p:nvSpPr>
            <p:cNvPr id="35" name="Text 12">
              <a:extLst>
                <a:ext uri="{FF2B5EF4-FFF2-40B4-BE49-F238E27FC236}">
                  <a16:creationId xmlns:a16="http://schemas.microsoft.com/office/drawing/2014/main" id="{27DB385A-CCC9-E27E-495C-4A7F177F1EF6}"/>
                </a:ext>
              </a:extLst>
            </p:cNvPr>
            <p:cNvSpPr/>
            <p:nvPr/>
          </p:nvSpPr>
          <p:spPr>
            <a:xfrm>
              <a:off x="5768280" y="1362075"/>
              <a:ext cx="2902863" cy="304800"/>
            </a:xfrm>
            <a:prstGeom prst="rect">
              <a:avLst/>
            </a:prstGeom>
            <a:noFill/>
            <a:ln/>
          </p:spPr>
          <p:txBody>
            <a:bodyPr wrap="square" lIns="0" tIns="0" rIns="0" bIns="0" rtlCol="0" anchor="t"/>
            <a:lstStyle/>
            <a:p>
              <a:pPr marL="0" indent="0">
                <a:lnSpc>
                  <a:spcPts val="2400"/>
                </a:lnSpc>
                <a:buNone/>
              </a:pPr>
              <a:r>
                <a:rPr lang="en-US" sz="2300" b="1" dirty="0">
                  <a:solidFill>
                    <a:srgbClr val="1F2937"/>
                  </a:solidFill>
                  <a:latin typeface="ui-sans-serif" pitchFamily="34" charset="0"/>
                  <a:ea typeface="ui-sans-serif" pitchFamily="34" charset="-122"/>
                  <a:cs typeface="ui-sans-serif" pitchFamily="34" charset="-120"/>
                </a:rPr>
                <a:t>Needs Distribution</a:t>
              </a:r>
              <a:endParaRPr lang="en-US" sz="2300" dirty="0"/>
            </a:p>
          </p:txBody>
        </p:sp>
      </p:grpSp>
      <p:pic>
        <p:nvPicPr>
          <p:cNvPr id="46" name="Image 1" descr="preencoded.png">
            <a:extLst>
              <a:ext uri="{FF2B5EF4-FFF2-40B4-BE49-F238E27FC236}">
                <a16:creationId xmlns:a16="http://schemas.microsoft.com/office/drawing/2014/main" id="{07476A1B-94C9-20E0-E665-D8F288BEABC5}"/>
              </a:ext>
            </a:extLst>
          </p:cNvPr>
          <p:cNvPicPr>
            <a:picLocks noChangeAspect="1"/>
          </p:cNvPicPr>
          <p:nvPr/>
        </p:nvPicPr>
        <p:blipFill>
          <a:blip r:embed="rId7"/>
          <a:stretch>
            <a:fillRect/>
          </a:stretch>
        </p:blipFill>
        <p:spPr>
          <a:xfrm>
            <a:off x="1734313" y="448064"/>
            <a:ext cx="6912000" cy="45719"/>
          </a:xfrm>
          <a:prstGeom prst="rect">
            <a:avLst/>
          </a:prstGeom>
        </p:spPr>
      </p:pic>
      <p:sp>
        <p:nvSpPr>
          <p:cNvPr id="47" name="Text 0">
            <a:extLst>
              <a:ext uri="{FF2B5EF4-FFF2-40B4-BE49-F238E27FC236}">
                <a16:creationId xmlns:a16="http://schemas.microsoft.com/office/drawing/2014/main" id="{8CB8FD8F-66AE-48A8-3F19-6E945D4F9CC9}"/>
              </a:ext>
            </a:extLst>
          </p:cNvPr>
          <p:cNvSpPr/>
          <p:nvPr/>
        </p:nvSpPr>
        <p:spPr>
          <a:xfrm>
            <a:off x="1807464" y="79248"/>
            <a:ext cx="7256426"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Technical Assistance Needs - Overview</a:t>
            </a:r>
            <a:endParaRPr lang="en-US" sz="2700" dirty="0"/>
          </a:p>
        </p:txBody>
      </p:sp>
      <p:grpSp>
        <p:nvGrpSpPr>
          <p:cNvPr id="55" name="Agrupar 54">
            <a:extLst>
              <a:ext uri="{FF2B5EF4-FFF2-40B4-BE49-F238E27FC236}">
                <a16:creationId xmlns:a16="http://schemas.microsoft.com/office/drawing/2014/main" id="{5454DB67-CDC1-F427-51E5-2A67FEACC388}"/>
              </a:ext>
            </a:extLst>
          </p:cNvPr>
          <p:cNvGrpSpPr/>
          <p:nvPr/>
        </p:nvGrpSpPr>
        <p:grpSpPr>
          <a:xfrm>
            <a:off x="2993457" y="1863285"/>
            <a:ext cx="8383604" cy="4546651"/>
            <a:chOff x="3378467" y="1863286"/>
            <a:chExt cx="7998594" cy="3996000"/>
          </a:xfrm>
        </p:grpSpPr>
        <p:sp>
          <p:nvSpPr>
            <p:cNvPr id="48" name="Retângulo 47">
              <a:extLst>
                <a:ext uri="{FF2B5EF4-FFF2-40B4-BE49-F238E27FC236}">
                  <a16:creationId xmlns:a16="http://schemas.microsoft.com/office/drawing/2014/main" id="{E3C6EB16-33B7-DD89-53B2-22A73418FC69}"/>
                </a:ext>
              </a:extLst>
            </p:cNvPr>
            <p:cNvSpPr/>
            <p:nvPr/>
          </p:nvSpPr>
          <p:spPr>
            <a:xfrm>
              <a:off x="3388093" y="2263068"/>
              <a:ext cx="7988968" cy="41837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49" name="Retângulo 48">
              <a:extLst>
                <a:ext uri="{FF2B5EF4-FFF2-40B4-BE49-F238E27FC236}">
                  <a16:creationId xmlns:a16="http://schemas.microsoft.com/office/drawing/2014/main" id="{187823E6-80BE-BA5C-3D13-F02339178C93}"/>
                </a:ext>
              </a:extLst>
            </p:cNvPr>
            <p:cNvSpPr/>
            <p:nvPr/>
          </p:nvSpPr>
          <p:spPr>
            <a:xfrm>
              <a:off x="3388093" y="2849379"/>
              <a:ext cx="6641431" cy="418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50" name="Retângulo 49">
              <a:extLst>
                <a:ext uri="{FF2B5EF4-FFF2-40B4-BE49-F238E27FC236}">
                  <a16:creationId xmlns:a16="http://schemas.microsoft.com/office/drawing/2014/main" id="{55861770-5E3B-DC46-2778-119C8EF8D904}"/>
                </a:ext>
              </a:extLst>
            </p:cNvPr>
            <p:cNvSpPr/>
            <p:nvPr/>
          </p:nvSpPr>
          <p:spPr>
            <a:xfrm>
              <a:off x="3388093" y="3381067"/>
              <a:ext cx="5332395" cy="41837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51" name="Retângulo 50">
              <a:extLst>
                <a:ext uri="{FF2B5EF4-FFF2-40B4-BE49-F238E27FC236}">
                  <a16:creationId xmlns:a16="http://schemas.microsoft.com/office/drawing/2014/main" id="{1C93B0B6-4662-65EF-3A69-922CD9B7CF3D}"/>
                </a:ext>
              </a:extLst>
            </p:cNvPr>
            <p:cNvSpPr/>
            <p:nvPr/>
          </p:nvSpPr>
          <p:spPr>
            <a:xfrm>
              <a:off x="3388093" y="3973034"/>
              <a:ext cx="4004110" cy="41837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52" name="Retângulo 51">
              <a:extLst>
                <a:ext uri="{FF2B5EF4-FFF2-40B4-BE49-F238E27FC236}">
                  <a16:creationId xmlns:a16="http://schemas.microsoft.com/office/drawing/2014/main" id="{D5979980-F874-4BBC-97EA-39C1CFFAEEFD}"/>
                </a:ext>
              </a:extLst>
            </p:cNvPr>
            <p:cNvSpPr/>
            <p:nvPr/>
          </p:nvSpPr>
          <p:spPr>
            <a:xfrm>
              <a:off x="3378467" y="4565001"/>
              <a:ext cx="4004110" cy="418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53" name="Retângulo 52">
              <a:extLst>
                <a:ext uri="{FF2B5EF4-FFF2-40B4-BE49-F238E27FC236}">
                  <a16:creationId xmlns:a16="http://schemas.microsoft.com/office/drawing/2014/main" id="{C8016B7B-E37E-DFC9-DD86-99FD80239E52}"/>
                </a:ext>
              </a:extLst>
            </p:cNvPr>
            <p:cNvSpPr/>
            <p:nvPr/>
          </p:nvSpPr>
          <p:spPr>
            <a:xfrm>
              <a:off x="3388093" y="5096689"/>
              <a:ext cx="2627696" cy="41837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54" name="Retângulo 53">
              <a:extLst>
                <a:ext uri="{FF2B5EF4-FFF2-40B4-BE49-F238E27FC236}">
                  <a16:creationId xmlns:a16="http://schemas.microsoft.com/office/drawing/2014/main" id="{009D53E9-3A70-503C-5ACD-B674D4147F60}"/>
                </a:ext>
              </a:extLst>
            </p:cNvPr>
            <p:cNvSpPr/>
            <p:nvPr/>
          </p:nvSpPr>
          <p:spPr>
            <a:xfrm>
              <a:off x="3380876" y="1863286"/>
              <a:ext cx="36000" cy="3996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CV"/>
            </a:p>
          </p:txBody>
        </p:sp>
      </p:grpSp>
      <p:sp>
        <p:nvSpPr>
          <p:cNvPr id="56" name="Text 4">
            <a:extLst>
              <a:ext uri="{FF2B5EF4-FFF2-40B4-BE49-F238E27FC236}">
                <a16:creationId xmlns:a16="http://schemas.microsoft.com/office/drawing/2014/main" id="{83C934AA-28E5-9A5C-EEA4-D232E4EB7E76}"/>
              </a:ext>
            </a:extLst>
          </p:cNvPr>
          <p:cNvSpPr/>
          <p:nvPr/>
        </p:nvSpPr>
        <p:spPr>
          <a:xfrm>
            <a:off x="381000" y="2327817"/>
            <a:ext cx="2534005" cy="445841"/>
          </a:xfrm>
          <a:prstGeom prst="rect">
            <a:avLst/>
          </a:prstGeom>
          <a:noFill/>
          <a:ln/>
        </p:spPr>
        <p:txBody>
          <a:bodyPr wrap="square" lIns="0" tIns="0" rIns="0" bIns="0" rtlCol="0" anchor="t"/>
          <a:lstStyle/>
          <a:p>
            <a:pPr marL="0" indent="0">
              <a:lnSpc>
                <a:spcPts val="1800"/>
              </a:lnSpc>
              <a:buNone/>
            </a:pPr>
            <a:r>
              <a:rPr lang="en-US" sz="2200" b="1" dirty="0">
                <a:solidFill>
                  <a:srgbClr val="000000"/>
                </a:solidFill>
                <a:latin typeface="ui-sans-serif" pitchFamily="34" charset="0"/>
                <a:ea typeface="ui-sans-serif" pitchFamily="34" charset="-122"/>
              </a:rPr>
              <a:t>Organization Support</a:t>
            </a:r>
            <a:endParaRPr lang="en-US" sz="2200" dirty="0"/>
          </a:p>
        </p:txBody>
      </p:sp>
      <p:sp>
        <p:nvSpPr>
          <p:cNvPr id="57" name="Text 4">
            <a:extLst>
              <a:ext uri="{FF2B5EF4-FFF2-40B4-BE49-F238E27FC236}">
                <a16:creationId xmlns:a16="http://schemas.microsoft.com/office/drawing/2014/main" id="{67B40596-8399-304B-138B-E53212518B5D}"/>
              </a:ext>
            </a:extLst>
          </p:cNvPr>
          <p:cNvSpPr/>
          <p:nvPr/>
        </p:nvSpPr>
        <p:spPr>
          <a:xfrm>
            <a:off x="308007" y="2935034"/>
            <a:ext cx="2685449" cy="445841"/>
          </a:xfrm>
          <a:prstGeom prst="rect">
            <a:avLst/>
          </a:prstGeom>
          <a:noFill/>
          <a:ln/>
        </p:spPr>
        <p:txBody>
          <a:bodyPr wrap="square" lIns="0" tIns="0" rIns="0" bIns="0" rtlCol="0" anchor="t"/>
          <a:lstStyle/>
          <a:p>
            <a:pPr marL="0" indent="0">
              <a:lnSpc>
                <a:spcPts val="1800"/>
              </a:lnSpc>
              <a:buNone/>
            </a:pPr>
            <a:r>
              <a:rPr lang="en-US" sz="2200" b="1" dirty="0" err="1">
                <a:solidFill>
                  <a:srgbClr val="000000"/>
                </a:solidFill>
                <a:latin typeface="ui-sans-serif" pitchFamily="34" charset="0"/>
                <a:ea typeface="ui-sans-serif" pitchFamily="34" charset="-122"/>
              </a:rPr>
              <a:t>Trainning</a:t>
            </a:r>
            <a:r>
              <a:rPr lang="en-US" sz="2200" b="1" dirty="0">
                <a:solidFill>
                  <a:srgbClr val="000000"/>
                </a:solidFill>
                <a:latin typeface="ui-sans-serif" pitchFamily="34" charset="0"/>
                <a:ea typeface="ui-sans-serif" pitchFamily="34" charset="-122"/>
              </a:rPr>
              <a:t> on Referencing Standards</a:t>
            </a:r>
            <a:endParaRPr lang="en-US" sz="2200" dirty="0"/>
          </a:p>
        </p:txBody>
      </p:sp>
      <p:sp>
        <p:nvSpPr>
          <p:cNvPr id="58" name="Text 4">
            <a:extLst>
              <a:ext uri="{FF2B5EF4-FFF2-40B4-BE49-F238E27FC236}">
                <a16:creationId xmlns:a16="http://schemas.microsoft.com/office/drawing/2014/main" id="{A72826E9-CDC2-0EE5-6861-B12AFAD3659F}"/>
              </a:ext>
            </a:extLst>
          </p:cNvPr>
          <p:cNvSpPr/>
          <p:nvPr/>
        </p:nvSpPr>
        <p:spPr>
          <a:xfrm>
            <a:off x="440516" y="3713245"/>
            <a:ext cx="2342587" cy="445841"/>
          </a:xfrm>
          <a:prstGeom prst="rect">
            <a:avLst/>
          </a:prstGeom>
          <a:noFill/>
          <a:ln/>
        </p:spPr>
        <p:txBody>
          <a:bodyPr wrap="square" lIns="0" tIns="0" rIns="0" bIns="0" rtlCol="0" anchor="t"/>
          <a:lstStyle/>
          <a:p>
            <a:pPr marL="0" indent="0">
              <a:lnSpc>
                <a:spcPts val="1800"/>
              </a:lnSpc>
              <a:buNone/>
            </a:pPr>
            <a:r>
              <a:rPr lang="en-US" sz="2200" b="1" dirty="0">
                <a:solidFill>
                  <a:srgbClr val="000000"/>
                </a:solidFill>
                <a:latin typeface="ui-sans-serif" pitchFamily="34" charset="0"/>
                <a:ea typeface="ui-sans-serif" pitchFamily="34" charset="-122"/>
              </a:rPr>
              <a:t>Team building</a:t>
            </a:r>
            <a:endParaRPr lang="en-US" sz="2200" dirty="0"/>
          </a:p>
        </p:txBody>
      </p:sp>
      <p:sp>
        <p:nvSpPr>
          <p:cNvPr id="59" name="Text 4">
            <a:extLst>
              <a:ext uri="{FF2B5EF4-FFF2-40B4-BE49-F238E27FC236}">
                <a16:creationId xmlns:a16="http://schemas.microsoft.com/office/drawing/2014/main" id="{F0995B3A-C42B-3CF8-D806-74344AFF3871}"/>
              </a:ext>
            </a:extLst>
          </p:cNvPr>
          <p:cNvSpPr/>
          <p:nvPr/>
        </p:nvSpPr>
        <p:spPr>
          <a:xfrm>
            <a:off x="475021" y="4365285"/>
            <a:ext cx="1985902" cy="445841"/>
          </a:xfrm>
          <a:prstGeom prst="rect">
            <a:avLst/>
          </a:prstGeom>
          <a:noFill/>
          <a:ln/>
        </p:spPr>
        <p:txBody>
          <a:bodyPr wrap="square" lIns="0" tIns="0" rIns="0" bIns="0" rtlCol="0" anchor="t"/>
          <a:lstStyle/>
          <a:p>
            <a:pPr marL="0" indent="0">
              <a:lnSpc>
                <a:spcPts val="1800"/>
              </a:lnSpc>
              <a:buNone/>
            </a:pPr>
            <a:r>
              <a:rPr lang="en-US" sz="2200" b="1" dirty="0">
                <a:solidFill>
                  <a:srgbClr val="000000"/>
                </a:solidFill>
                <a:latin typeface="ui-sans-serif" pitchFamily="34" charset="0"/>
                <a:ea typeface="ui-sans-serif" pitchFamily="34" charset="-122"/>
              </a:rPr>
              <a:t>Report drafting</a:t>
            </a:r>
            <a:endParaRPr lang="en-US" sz="2200" dirty="0"/>
          </a:p>
        </p:txBody>
      </p:sp>
      <p:sp>
        <p:nvSpPr>
          <p:cNvPr id="60" name="Text 4">
            <a:extLst>
              <a:ext uri="{FF2B5EF4-FFF2-40B4-BE49-F238E27FC236}">
                <a16:creationId xmlns:a16="http://schemas.microsoft.com/office/drawing/2014/main" id="{2C1BFC1C-E633-3C0E-FCC5-3ADBBCC538F3}"/>
              </a:ext>
            </a:extLst>
          </p:cNvPr>
          <p:cNvSpPr/>
          <p:nvPr/>
        </p:nvSpPr>
        <p:spPr>
          <a:xfrm>
            <a:off x="440516" y="4963438"/>
            <a:ext cx="2474489" cy="445841"/>
          </a:xfrm>
          <a:prstGeom prst="rect">
            <a:avLst/>
          </a:prstGeom>
          <a:noFill/>
          <a:ln/>
        </p:spPr>
        <p:txBody>
          <a:bodyPr wrap="square" lIns="0" tIns="0" rIns="0" bIns="0" rtlCol="0" anchor="t"/>
          <a:lstStyle/>
          <a:p>
            <a:pPr marL="0" indent="0">
              <a:lnSpc>
                <a:spcPts val="1800"/>
              </a:lnSpc>
              <a:buNone/>
            </a:pPr>
            <a:r>
              <a:rPr lang="en-US" sz="2200" b="1" dirty="0">
                <a:solidFill>
                  <a:srgbClr val="000000"/>
                </a:solidFill>
                <a:latin typeface="ui-sans-serif" pitchFamily="34" charset="0"/>
                <a:ea typeface="ui-sans-serif" pitchFamily="34" charset="-122"/>
              </a:rPr>
              <a:t>Report finalization</a:t>
            </a:r>
            <a:endParaRPr lang="en-US" sz="2200" dirty="0"/>
          </a:p>
        </p:txBody>
      </p:sp>
      <p:sp>
        <p:nvSpPr>
          <p:cNvPr id="61" name="Text 4">
            <a:extLst>
              <a:ext uri="{FF2B5EF4-FFF2-40B4-BE49-F238E27FC236}">
                <a16:creationId xmlns:a16="http://schemas.microsoft.com/office/drawing/2014/main" id="{7851B843-89B2-AF73-023D-FDE84F8C0A92}"/>
              </a:ext>
            </a:extLst>
          </p:cNvPr>
          <p:cNvSpPr/>
          <p:nvPr/>
        </p:nvSpPr>
        <p:spPr>
          <a:xfrm>
            <a:off x="569563" y="5698252"/>
            <a:ext cx="1985902" cy="445841"/>
          </a:xfrm>
          <a:prstGeom prst="rect">
            <a:avLst/>
          </a:prstGeom>
          <a:noFill/>
          <a:ln/>
        </p:spPr>
        <p:txBody>
          <a:bodyPr wrap="square" lIns="0" tIns="0" rIns="0" bIns="0" rtlCol="0" anchor="t"/>
          <a:lstStyle/>
          <a:p>
            <a:pPr marL="0" indent="0">
              <a:lnSpc>
                <a:spcPts val="1800"/>
              </a:lnSpc>
              <a:buNone/>
            </a:pPr>
            <a:r>
              <a:rPr lang="en-US" sz="2200" b="1" dirty="0">
                <a:solidFill>
                  <a:srgbClr val="000000"/>
                </a:solidFill>
                <a:latin typeface="ui-sans-serif" pitchFamily="34" charset="0"/>
                <a:ea typeface="ui-sans-serif" pitchFamily="34" charset="-122"/>
              </a:rPr>
              <a:t>Peer Review</a:t>
            </a:r>
            <a:endParaRPr lang="en-US" sz="2200" dirty="0"/>
          </a:p>
        </p:txBody>
      </p:sp>
    </p:spTree>
    <p:extLst>
      <p:ext uri="{BB962C8B-B14F-4D97-AF65-F5344CB8AC3E}">
        <p14:creationId xmlns:p14="http://schemas.microsoft.com/office/powerpoint/2010/main" val="62769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40CC-C1D8-3B9E-B7BF-801E5AF34FC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2EF3744-7490-69D4-CC63-B400D0278FC8}"/>
              </a:ext>
            </a:extLst>
          </p:cNvPr>
          <p:cNvPicPr>
            <a:picLocks noChangeAspect="1"/>
          </p:cNvPicPr>
          <p:nvPr/>
        </p:nvPicPr>
        <p:blipFill>
          <a:blip r:embed="rId3"/>
          <a:stretch>
            <a:fillRect/>
          </a:stretch>
        </p:blipFill>
        <p:spPr>
          <a:xfrm>
            <a:off x="0" y="0"/>
            <a:ext cx="12192000" cy="7610475"/>
          </a:xfrm>
          <a:prstGeom prst="rect">
            <a:avLst/>
          </a:prstGeom>
        </p:spPr>
      </p:pic>
      <p:pic>
        <p:nvPicPr>
          <p:cNvPr id="17" name="Image 15" descr="preencoded.png">
            <a:extLst>
              <a:ext uri="{FF2B5EF4-FFF2-40B4-BE49-F238E27FC236}">
                <a16:creationId xmlns:a16="http://schemas.microsoft.com/office/drawing/2014/main" id="{4B438CB3-E7FE-EC40-A52A-A8549AE1A4B6}"/>
              </a:ext>
            </a:extLst>
          </p:cNvPr>
          <p:cNvPicPr>
            <a:picLocks noChangeAspect="1"/>
          </p:cNvPicPr>
          <p:nvPr/>
        </p:nvPicPr>
        <p:blipFill>
          <a:blip r:embed="rId4"/>
          <a:stretch>
            <a:fillRect/>
          </a:stretch>
        </p:blipFill>
        <p:spPr>
          <a:xfrm>
            <a:off x="173255" y="1095375"/>
            <a:ext cx="11637745" cy="6134100"/>
          </a:xfrm>
          <a:prstGeom prst="rect">
            <a:avLst/>
          </a:prstGeom>
        </p:spPr>
      </p:pic>
      <p:pic>
        <p:nvPicPr>
          <p:cNvPr id="22" name="Image 20" descr="preencoded.png">
            <a:extLst>
              <a:ext uri="{FF2B5EF4-FFF2-40B4-BE49-F238E27FC236}">
                <a16:creationId xmlns:a16="http://schemas.microsoft.com/office/drawing/2014/main" id="{A15B63EC-0A93-122A-A196-4E222659445B}"/>
              </a:ext>
            </a:extLst>
          </p:cNvPr>
          <p:cNvPicPr>
            <a:picLocks noChangeAspect="1"/>
          </p:cNvPicPr>
          <p:nvPr/>
        </p:nvPicPr>
        <p:blipFill>
          <a:blip r:embed="rId5"/>
          <a:stretch>
            <a:fillRect/>
          </a:stretch>
        </p:blipFill>
        <p:spPr>
          <a:xfrm>
            <a:off x="6096000" y="1222492"/>
            <a:ext cx="368627" cy="491503"/>
          </a:xfrm>
          <a:prstGeom prst="rect">
            <a:avLst/>
          </a:prstGeom>
        </p:spPr>
      </p:pic>
      <p:sp>
        <p:nvSpPr>
          <p:cNvPr id="37" name="Text 14">
            <a:extLst>
              <a:ext uri="{FF2B5EF4-FFF2-40B4-BE49-F238E27FC236}">
                <a16:creationId xmlns:a16="http://schemas.microsoft.com/office/drawing/2014/main" id="{0A089755-A9BB-1AE5-E8C2-0634F607A93A}"/>
              </a:ext>
            </a:extLst>
          </p:cNvPr>
          <p:cNvSpPr/>
          <p:nvPr/>
        </p:nvSpPr>
        <p:spPr>
          <a:xfrm>
            <a:off x="795877" y="2526041"/>
            <a:ext cx="9086249" cy="387277"/>
          </a:xfrm>
          <a:prstGeom prst="rect">
            <a:avLst/>
          </a:prstGeom>
          <a:noFill/>
          <a:ln/>
        </p:spPr>
        <p:txBody>
          <a:bodyPr wrap="square" lIns="0" tIns="0" rIns="0" bIns="0" rtlCol="0" anchor="t"/>
          <a:lstStyle/>
          <a:p>
            <a:pPr marL="342900" indent="-342900" algn="l">
              <a:lnSpc>
                <a:spcPts val="1800"/>
              </a:lnSpc>
              <a:buSzPct val="100000"/>
              <a:buChar char="•"/>
            </a:pPr>
            <a:r>
              <a:rPr lang="en-US" sz="2500" dirty="0">
                <a:solidFill>
                  <a:srgbClr val="374151"/>
                </a:solidFill>
                <a:latin typeface="ui-sans-serif" pitchFamily="34" charset="0"/>
                <a:ea typeface="ui-sans-serif" pitchFamily="34" charset="-122"/>
                <a:cs typeface="ui-sans-serif" pitchFamily="34" charset="-120"/>
              </a:rPr>
              <a:t>Organization support is the most requested need</a:t>
            </a:r>
            <a:endParaRPr lang="en-US" sz="2500" dirty="0"/>
          </a:p>
        </p:txBody>
      </p:sp>
      <p:sp>
        <p:nvSpPr>
          <p:cNvPr id="38" name="Text 15">
            <a:extLst>
              <a:ext uri="{FF2B5EF4-FFF2-40B4-BE49-F238E27FC236}">
                <a16:creationId xmlns:a16="http://schemas.microsoft.com/office/drawing/2014/main" id="{0F6490D9-5318-AC5F-E64A-E716613814A0}"/>
              </a:ext>
            </a:extLst>
          </p:cNvPr>
          <p:cNvSpPr/>
          <p:nvPr/>
        </p:nvSpPr>
        <p:spPr>
          <a:xfrm>
            <a:off x="795877" y="3537909"/>
            <a:ext cx="9086249" cy="457200"/>
          </a:xfrm>
          <a:prstGeom prst="rect">
            <a:avLst/>
          </a:prstGeom>
          <a:noFill/>
          <a:ln/>
        </p:spPr>
        <p:txBody>
          <a:bodyPr wrap="square" lIns="0" tIns="0" rIns="0" bIns="0" rtlCol="0" anchor="t"/>
          <a:lstStyle/>
          <a:p>
            <a:pPr marL="342900" indent="-342900" algn="l">
              <a:lnSpc>
                <a:spcPts val="1800"/>
              </a:lnSpc>
              <a:buSzPct val="100000"/>
              <a:buChar char="•"/>
            </a:pPr>
            <a:r>
              <a:rPr lang="en-US" sz="2500" dirty="0">
                <a:solidFill>
                  <a:srgbClr val="374151"/>
                </a:solidFill>
                <a:latin typeface="ui-sans-serif" pitchFamily="34" charset="0"/>
                <a:ea typeface="ui-sans-serif" pitchFamily="34" charset="-122"/>
              </a:rPr>
              <a:t>Training on referencing standards is highly requested</a:t>
            </a:r>
          </a:p>
        </p:txBody>
      </p:sp>
      <p:sp>
        <p:nvSpPr>
          <p:cNvPr id="39" name="Text 16">
            <a:extLst>
              <a:ext uri="{FF2B5EF4-FFF2-40B4-BE49-F238E27FC236}">
                <a16:creationId xmlns:a16="http://schemas.microsoft.com/office/drawing/2014/main" id="{0DFC0386-F539-97EF-6FB3-469014A2E906}"/>
              </a:ext>
            </a:extLst>
          </p:cNvPr>
          <p:cNvSpPr/>
          <p:nvPr/>
        </p:nvSpPr>
        <p:spPr>
          <a:xfrm>
            <a:off x="795877" y="4401636"/>
            <a:ext cx="8336636" cy="447675"/>
          </a:xfrm>
          <a:prstGeom prst="rect">
            <a:avLst/>
          </a:prstGeom>
          <a:noFill/>
          <a:ln/>
        </p:spPr>
        <p:txBody>
          <a:bodyPr wrap="square" lIns="0" tIns="0" rIns="0" bIns="0" rtlCol="0" anchor="t"/>
          <a:lstStyle/>
          <a:p>
            <a:pPr marL="342900" indent="-342900" algn="l">
              <a:lnSpc>
                <a:spcPts val="1800"/>
              </a:lnSpc>
              <a:buSzPct val="100000"/>
              <a:buChar char="•"/>
            </a:pPr>
            <a:r>
              <a:rPr lang="en-US" sz="2500" dirty="0">
                <a:solidFill>
                  <a:srgbClr val="374151"/>
                </a:solidFill>
                <a:latin typeface="ui-sans-serif" pitchFamily="34" charset="0"/>
                <a:ea typeface="ui-sans-serif" pitchFamily="34" charset="-122"/>
              </a:rPr>
              <a:t>Report drafting and finalization support are common needs</a:t>
            </a:r>
          </a:p>
        </p:txBody>
      </p:sp>
      <p:sp>
        <p:nvSpPr>
          <p:cNvPr id="40" name="Text 17">
            <a:extLst>
              <a:ext uri="{FF2B5EF4-FFF2-40B4-BE49-F238E27FC236}">
                <a16:creationId xmlns:a16="http://schemas.microsoft.com/office/drawing/2014/main" id="{BB181AC0-046F-64BA-3F08-59456BC36948}"/>
              </a:ext>
            </a:extLst>
          </p:cNvPr>
          <p:cNvSpPr/>
          <p:nvPr/>
        </p:nvSpPr>
        <p:spPr>
          <a:xfrm>
            <a:off x="795877" y="5496378"/>
            <a:ext cx="10225049" cy="519855"/>
          </a:xfrm>
          <a:prstGeom prst="rect">
            <a:avLst/>
          </a:prstGeom>
          <a:noFill/>
          <a:ln/>
        </p:spPr>
        <p:txBody>
          <a:bodyPr wrap="square" lIns="0" tIns="0" rIns="0" bIns="0" rtlCol="0" anchor="t"/>
          <a:lstStyle/>
          <a:p>
            <a:pPr marL="342900" indent="-342900" algn="l">
              <a:lnSpc>
                <a:spcPts val="1800"/>
              </a:lnSpc>
              <a:buSzPct val="100000"/>
              <a:buChar char="•"/>
            </a:pPr>
            <a:r>
              <a:rPr lang="en-US" sz="2500" dirty="0">
                <a:solidFill>
                  <a:srgbClr val="374151"/>
                </a:solidFill>
                <a:latin typeface="ui-sans-serif" pitchFamily="34" charset="0"/>
                <a:ea typeface="ui-sans-serif" pitchFamily="34" charset="-122"/>
                <a:cs typeface="ui-sans-serif" pitchFamily="34" charset="-120"/>
              </a:rPr>
              <a:t>All countries expressed needs for different stages of the referencing process</a:t>
            </a:r>
            <a:endParaRPr lang="en-US" sz="2500" dirty="0"/>
          </a:p>
        </p:txBody>
      </p:sp>
      <p:sp>
        <p:nvSpPr>
          <p:cNvPr id="42" name="Text 19">
            <a:extLst>
              <a:ext uri="{FF2B5EF4-FFF2-40B4-BE49-F238E27FC236}">
                <a16:creationId xmlns:a16="http://schemas.microsoft.com/office/drawing/2014/main" id="{D3A8C00B-49B9-6420-EEEF-8A2C9A43F7B4}"/>
              </a:ext>
            </a:extLst>
          </p:cNvPr>
          <p:cNvSpPr/>
          <p:nvPr/>
        </p:nvSpPr>
        <p:spPr>
          <a:xfrm>
            <a:off x="9362182" y="7267575"/>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pic>
        <p:nvPicPr>
          <p:cNvPr id="3" name="Image 1" descr="preencoded.png">
            <a:extLst>
              <a:ext uri="{FF2B5EF4-FFF2-40B4-BE49-F238E27FC236}">
                <a16:creationId xmlns:a16="http://schemas.microsoft.com/office/drawing/2014/main" id="{7FDFF264-E7BE-E2A9-F527-6EF7321D83F6}"/>
              </a:ext>
            </a:extLst>
          </p:cNvPr>
          <p:cNvPicPr>
            <a:picLocks noChangeAspect="1"/>
          </p:cNvPicPr>
          <p:nvPr/>
        </p:nvPicPr>
        <p:blipFill>
          <a:blip r:embed="rId6"/>
          <a:stretch>
            <a:fillRect/>
          </a:stretch>
        </p:blipFill>
        <p:spPr>
          <a:xfrm>
            <a:off x="1734313" y="448064"/>
            <a:ext cx="6912000" cy="45719"/>
          </a:xfrm>
          <a:prstGeom prst="rect">
            <a:avLst/>
          </a:prstGeom>
        </p:spPr>
      </p:pic>
      <p:sp>
        <p:nvSpPr>
          <p:cNvPr id="4" name="Text 0">
            <a:extLst>
              <a:ext uri="{FF2B5EF4-FFF2-40B4-BE49-F238E27FC236}">
                <a16:creationId xmlns:a16="http://schemas.microsoft.com/office/drawing/2014/main" id="{61A37A28-CA54-8315-5C17-562F59D3A422}"/>
              </a:ext>
            </a:extLst>
          </p:cNvPr>
          <p:cNvSpPr/>
          <p:nvPr/>
        </p:nvSpPr>
        <p:spPr>
          <a:xfrm>
            <a:off x="1807464" y="79248"/>
            <a:ext cx="7256426"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Technical Assistance Needs - Overview</a:t>
            </a:r>
            <a:endParaRPr lang="en-US" sz="2700" dirty="0"/>
          </a:p>
        </p:txBody>
      </p:sp>
      <p:sp>
        <p:nvSpPr>
          <p:cNvPr id="5" name="Text 16">
            <a:extLst>
              <a:ext uri="{FF2B5EF4-FFF2-40B4-BE49-F238E27FC236}">
                <a16:creationId xmlns:a16="http://schemas.microsoft.com/office/drawing/2014/main" id="{163CC657-DB58-B938-8D78-761B4CC5AD28}"/>
              </a:ext>
            </a:extLst>
          </p:cNvPr>
          <p:cNvSpPr/>
          <p:nvPr/>
        </p:nvSpPr>
        <p:spPr>
          <a:xfrm>
            <a:off x="4237751" y="1352995"/>
            <a:ext cx="2548060" cy="538370"/>
          </a:xfrm>
          <a:prstGeom prst="rect">
            <a:avLst/>
          </a:prstGeom>
          <a:noFill/>
          <a:ln/>
        </p:spPr>
        <p:txBody>
          <a:bodyPr wrap="square" lIns="0" tIns="0" rIns="0" bIns="0" rtlCol="0" anchor="t"/>
          <a:lstStyle/>
          <a:p>
            <a:pPr marL="0" indent="0">
              <a:lnSpc>
                <a:spcPts val="2100"/>
              </a:lnSpc>
              <a:buNone/>
            </a:pPr>
            <a:r>
              <a:rPr lang="en-US" sz="2800" b="1" dirty="0">
                <a:solidFill>
                  <a:srgbClr val="1F2937"/>
                </a:solidFill>
                <a:latin typeface="ui-sans-serif" pitchFamily="34" charset="0"/>
                <a:ea typeface="ui-sans-serif" pitchFamily="34" charset="-122"/>
                <a:cs typeface="ui-sans-serif" pitchFamily="34" charset="-120"/>
              </a:rPr>
              <a:t>Key Insights</a:t>
            </a:r>
            <a:endParaRPr lang="en-US" sz="2800" dirty="0"/>
          </a:p>
        </p:txBody>
      </p:sp>
    </p:spTree>
    <p:extLst>
      <p:ext uri="{BB962C8B-B14F-4D97-AF65-F5344CB8AC3E}">
        <p14:creationId xmlns:p14="http://schemas.microsoft.com/office/powerpoint/2010/main" val="254178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9729"/>
            <a:ext cx="12192000" cy="7648575"/>
          </a:xfrm>
          <a:prstGeom prst="rect">
            <a:avLst/>
          </a:prstGeom>
        </p:spPr>
      </p:pic>
      <p:pic>
        <p:nvPicPr>
          <p:cNvPr id="5" name="Image 3" descr="preencoded.png"/>
          <p:cNvPicPr>
            <a:picLocks noChangeAspect="1"/>
          </p:cNvPicPr>
          <p:nvPr/>
        </p:nvPicPr>
        <p:blipFill>
          <a:blip r:embed="rId4"/>
          <a:stretch>
            <a:fillRect/>
          </a:stretch>
        </p:blipFill>
        <p:spPr>
          <a:xfrm>
            <a:off x="388257" y="1756735"/>
            <a:ext cx="5600700" cy="2377115"/>
          </a:xfrm>
          <a:prstGeom prst="rect">
            <a:avLst/>
          </a:prstGeom>
        </p:spPr>
      </p:pic>
      <p:pic>
        <p:nvPicPr>
          <p:cNvPr id="10" name="Image 8" descr="preencoded.png"/>
          <p:cNvPicPr>
            <a:picLocks noChangeAspect="1"/>
          </p:cNvPicPr>
          <p:nvPr/>
        </p:nvPicPr>
        <p:blipFill>
          <a:blip r:embed="rId5"/>
          <a:stretch>
            <a:fillRect/>
          </a:stretch>
        </p:blipFill>
        <p:spPr>
          <a:xfrm>
            <a:off x="496540" y="3642783"/>
            <a:ext cx="285750" cy="228600"/>
          </a:xfrm>
          <a:prstGeom prst="rect">
            <a:avLst/>
          </a:prstGeom>
        </p:spPr>
      </p:pic>
      <p:pic>
        <p:nvPicPr>
          <p:cNvPr id="11" name="Image 9" descr="preencoded.png"/>
          <p:cNvPicPr>
            <a:picLocks noChangeAspect="1"/>
          </p:cNvPicPr>
          <p:nvPr/>
        </p:nvPicPr>
        <p:blipFill>
          <a:blip r:embed="rId4"/>
          <a:stretch>
            <a:fillRect/>
          </a:stretch>
        </p:blipFill>
        <p:spPr>
          <a:xfrm>
            <a:off x="6210300" y="1741918"/>
            <a:ext cx="5600700" cy="2349603"/>
          </a:xfrm>
          <a:prstGeom prst="rect">
            <a:avLst/>
          </a:prstGeom>
        </p:spPr>
      </p:pic>
      <p:pic>
        <p:nvPicPr>
          <p:cNvPr id="15" name="Image 13" descr="preencoded.png"/>
          <p:cNvPicPr>
            <a:picLocks noChangeAspect="1"/>
          </p:cNvPicPr>
          <p:nvPr/>
        </p:nvPicPr>
        <p:blipFill>
          <a:blip r:embed="rId6"/>
          <a:stretch>
            <a:fillRect/>
          </a:stretch>
        </p:blipFill>
        <p:spPr>
          <a:xfrm>
            <a:off x="6398815" y="2894485"/>
            <a:ext cx="241798" cy="276341"/>
          </a:xfrm>
          <a:prstGeom prst="rect">
            <a:avLst/>
          </a:prstGeom>
        </p:spPr>
      </p:pic>
      <p:pic>
        <p:nvPicPr>
          <p:cNvPr id="16" name="Image 14" descr="preencoded.png"/>
          <p:cNvPicPr>
            <a:picLocks noChangeAspect="1"/>
          </p:cNvPicPr>
          <p:nvPr/>
        </p:nvPicPr>
        <p:blipFill>
          <a:blip r:embed="rId7"/>
          <a:stretch>
            <a:fillRect/>
          </a:stretch>
        </p:blipFill>
        <p:spPr>
          <a:xfrm>
            <a:off x="6405178" y="3498143"/>
            <a:ext cx="304800" cy="270933"/>
          </a:xfrm>
          <a:prstGeom prst="rect">
            <a:avLst/>
          </a:prstGeom>
        </p:spPr>
      </p:pic>
      <p:pic>
        <p:nvPicPr>
          <p:cNvPr id="17" name="Image 15" descr="preencoded.png"/>
          <p:cNvPicPr>
            <a:picLocks noChangeAspect="1"/>
          </p:cNvPicPr>
          <p:nvPr/>
        </p:nvPicPr>
        <p:blipFill>
          <a:blip r:embed="rId8"/>
          <a:stretch>
            <a:fillRect/>
          </a:stretch>
        </p:blipFill>
        <p:spPr>
          <a:xfrm>
            <a:off x="381000" y="4276725"/>
            <a:ext cx="5600700" cy="2014008"/>
          </a:xfrm>
          <a:prstGeom prst="rect">
            <a:avLst/>
          </a:prstGeom>
        </p:spPr>
      </p:pic>
      <p:pic>
        <p:nvPicPr>
          <p:cNvPr id="23" name="Image 21" descr="preencoded.png"/>
          <p:cNvPicPr>
            <a:picLocks noChangeAspect="1"/>
          </p:cNvPicPr>
          <p:nvPr/>
        </p:nvPicPr>
        <p:blipFill>
          <a:blip r:embed="rId8"/>
          <a:stretch>
            <a:fillRect/>
          </a:stretch>
        </p:blipFill>
        <p:spPr>
          <a:xfrm>
            <a:off x="6210300" y="4276725"/>
            <a:ext cx="5600700" cy="1973608"/>
          </a:xfrm>
          <a:prstGeom prst="rect">
            <a:avLst/>
          </a:prstGeom>
        </p:spPr>
      </p:pic>
      <p:pic>
        <p:nvPicPr>
          <p:cNvPr id="25" name="Image 23" descr="preencoded.png"/>
          <p:cNvPicPr>
            <a:picLocks noChangeAspect="1"/>
          </p:cNvPicPr>
          <p:nvPr/>
        </p:nvPicPr>
        <p:blipFill>
          <a:blip r:embed="rId9"/>
          <a:stretch>
            <a:fillRect/>
          </a:stretch>
        </p:blipFill>
        <p:spPr>
          <a:xfrm>
            <a:off x="9848856" y="4442881"/>
            <a:ext cx="95250" cy="95250"/>
          </a:xfrm>
          <a:prstGeom prst="rect">
            <a:avLst/>
          </a:prstGeom>
        </p:spPr>
      </p:pic>
      <p:pic>
        <p:nvPicPr>
          <p:cNvPr id="26" name="Image 24" descr="preencoded.png"/>
          <p:cNvPicPr>
            <a:picLocks noChangeAspect="1"/>
          </p:cNvPicPr>
          <p:nvPr/>
        </p:nvPicPr>
        <p:blipFill>
          <a:blip r:embed="rId10"/>
          <a:stretch>
            <a:fillRect/>
          </a:stretch>
        </p:blipFill>
        <p:spPr>
          <a:xfrm>
            <a:off x="6359525" y="4787899"/>
            <a:ext cx="291891" cy="233513"/>
          </a:xfrm>
          <a:prstGeom prst="rect">
            <a:avLst/>
          </a:prstGeom>
        </p:spPr>
      </p:pic>
      <p:pic>
        <p:nvPicPr>
          <p:cNvPr id="27" name="Image 25" descr="preencoded.png"/>
          <p:cNvPicPr>
            <a:picLocks noChangeAspect="1"/>
          </p:cNvPicPr>
          <p:nvPr/>
        </p:nvPicPr>
        <p:blipFill>
          <a:blip r:embed="rId6"/>
          <a:stretch>
            <a:fillRect/>
          </a:stretch>
        </p:blipFill>
        <p:spPr>
          <a:xfrm>
            <a:off x="6350749" y="5224589"/>
            <a:ext cx="223612" cy="255557"/>
          </a:xfrm>
          <a:prstGeom prst="rect">
            <a:avLst/>
          </a:prstGeom>
        </p:spPr>
      </p:pic>
      <p:pic>
        <p:nvPicPr>
          <p:cNvPr id="28" name="Image 26" descr="preencoded.png"/>
          <p:cNvPicPr>
            <a:picLocks noChangeAspect="1"/>
          </p:cNvPicPr>
          <p:nvPr/>
        </p:nvPicPr>
        <p:blipFill>
          <a:blip r:embed="rId11"/>
          <a:stretch>
            <a:fillRect/>
          </a:stretch>
        </p:blipFill>
        <p:spPr>
          <a:xfrm>
            <a:off x="6407378" y="5686425"/>
            <a:ext cx="215445" cy="215445"/>
          </a:xfrm>
          <a:prstGeom prst="rect">
            <a:avLst/>
          </a:prstGeom>
        </p:spPr>
      </p:pic>
      <p:pic>
        <p:nvPicPr>
          <p:cNvPr id="29" name="Image 27" descr="preencoded.png"/>
          <p:cNvPicPr>
            <a:picLocks noChangeAspect="1"/>
          </p:cNvPicPr>
          <p:nvPr/>
        </p:nvPicPr>
        <p:blipFill>
          <a:blip r:embed="rId12"/>
          <a:stretch>
            <a:fillRect/>
          </a:stretch>
        </p:blipFill>
        <p:spPr>
          <a:xfrm>
            <a:off x="381000" y="6391274"/>
            <a:ext cx="11430000" cy="1114771"/>
          </a:xfrm>
          <a:prstGeom prst="rect">
            <a:avLst/>
          </a:prstGeom>
        </p:spPr>
      </p:pic>
      <p:pic>
        <p:nvPicPr>
          <p:cNvPr id="30" name="Image 28" descr="preencoded.png"/>
          <p:cNvPicPr>
            <a:picLocks noChangeAspect="1"/>
          </p:cNvPicPr>
          <p:nvPr/>
        </p:nvPicPr>
        <p:blipFill>
          <a:blip r:embed="rId13"/>
          <a:stretch>
            <a:fillRect/>
          </a:stretch>
        </p:blipFill>
        <p:spPr>
          <a:xfrm>
            <a:off x="475918" y="6867193"/>
            <a:ext cx="209882" cy="209882"/>
          </a:xfrm>
          <a:prstGeom prst="rect">
            <a:avLst/>
          </a:prstGeom>
        </p:spPr>
      </p:pic>
      <p:pic>
        <p:nvPicPr>
          <p:cNvPr id="31" name="Image 29" descr="preencoded.png"/>
          <p:cNvPicPr>
            <a:picLocks noChangeAspect="1"/>
          </p:cNvPicPr>
          <p:nvPr/>
        </p:nvPicPr>
        <p:blipFill>
          <a:blip r:embed="rId14"/>
          <a:stretch>
            <a:fillRect/>
          </a:stretch>
        </p:blipFill>
        <p:spPr>
          <a:xfrm>
            <a:off x="3515064" y="6867193"/>
            <a:ext cx="170908" cy="227877"/>
          </a:xfrm>
          <a:prstGeom prst="rect">
            <a:avLst/>
          </a:prstGeom>
        </p:spPr>
      </p:pic>
      <p:grpSp>
        <p:nvGrpSpPr>
          <p:cNvPr id="74" name="Agrupar 73">
            <a:extLst>
              <a:ext uri="{FF2B5EF4-FFF2-40B4-BE49-F238E27FC236}">
                <a16:creationId xmlns:a16="http://schemas.microsoft.com/office/drawing/2014/main" id="{96564CFD-1E9C-90A7-5708-D0CD6B9BF826}"/>
              </a:ext>
            </a:extLst>
          </p:cNvPr>
          <p:cNvGrpSpPr/>
          <p:nvPr/>
        </p:nvGrpSpPr>
        <p:grpSpPr>
          <a:xfrm>
            <a:off x="381000" y="689935"/>
            <a:ext cx="11430000" cy="838200"/>
            <a:chOff x="381000" y="1095375"/>
            <a:chExt cx="11430000" cy="838200"/>
          </a:xfrm>
        </p:grpSpPr>
        <p:pic>
          <p:nvPicPr>
            <p:cNvPr id="4" name="Image 2" descr="preencoded.png"/>
            <p:cNvPicPr>
              <a:picLocks noChangeAspect="1"/>
            </p:cNvPicPr>
            <p:nvPr/>
          </p:nvPicPr>
          <p:blipFill>
            <a:blip r:embed="rId15"/>
            <a:stretch>
              <a:fillRect/>
            </a:stretch>
          </p:blipFill>
          <p:spPr>
            <a:xfrm>
              <a:off x="381000" y="1095375"/>
              <a:ext cx="11430000" cy="838200"/>
            </a:xfrm>
            <a:prstGeom prst="rect">
              <a:avLst/>
            </a:prstGeom>
          </p:spPr>
        </p:pic>
        <p:sp>
          <p:nvSpPr>
            <p:cNvPr id="35" name="Text 1"/>
            <p:cNvSpPr/>
            <p:nvPr/>
          </p:nvSpPr>
          <p:spPr>
            <a:xfrm>
              <a:off x="533400" y="1247775"/>
              <a:ext cx="11125200" cy="533400"/>
            </a:xfrm>
            <a:prstGeom prst="rect">
              <a:avLst/>
            </a:prstGeom>
            <a:noFill/>
            <a:ln/>
          </p:spPr>
          <p:txBody>
            <a:bodyPr wrap="square" lIns="0" tIns="0" rIns="0" bIns="0" rtlCol="0" anchor="t"/>
            <a:lstStyle/>
            <a:p>
              <a:pPr marL="0" indent="0">
                <a:lnSpc>
                  <a:spcPts val="2100"/>
                </a:lnSpc>
                <a:buNone/>
              </a:pPr>
              <a:r>
                <a:rPr lang="en-US" sz="2000" dirty="0">
                  <a:solidFill>
                    <a:srgbClr val="FFFFFF"/>
                  </a:solidFill>
                  <a:latin typeface="ui-sans-serif" pitchFamily="34" charset="0"/>
                  <a:ea typeface="ui-sans-serif" pitchFamily="34" charset="-122"/>
                  <a:cs typeface="ui-sans-serif" pitchFamily="34" charset="-120"/>
                </a:rPr>
                <a:t>Based on the survey data, the following countries require immediate intervention due to significant challenges in their NQF implementation and referencing processes.</a:t>
              </a:r>
              <a:endParaRPr lang="en-US" sz="2000" dirty="0"/>
            </a:p>
          </p:txBody>
        </p:sp>
      </p:grpSp>
      <p:sp>
        <p:nvSpPr>
          <p:cNvPr id="36" name="Text 2"/>
          <p:cNvSpPr/>
          <p:nvPr/>
        </p:nvSpPr>
        <p:spPr>
          <a:xfrm>
            <a:off x="688925" y="2324099"/>
            <a:ext cx="289500" cy="228600"/>
          </a:xfrm>
          <a:prstGeom prst="rect">
            <a:avLst/>
          </a:prstGeom>
          <a:noFill/>
          <a:ln/>
        </p:spPr>
        <p:txBody>
          <a:bodyPr wrap="square" lIns="0" tIns="0" rIns="0" bIns="0" rtlCol="0" anchor="t"/>
          <a:lstStyle/>
          <a:p>
            <a:pPr marL="0" indent="0">
              <a:lnSpc>
                <a:spcPts val="1800"/>
              </a:lnSpc>
              <a:buNone/>
            </a:pPr>
            <a:r>
              <a:rPr lang="en-US" sz="1200" b="1" dirty="0">
                <a:solidFill>
                  <a:srgbClr val="FFFFFF"/>
                </a:solidFill>
                <a:latin typeface="ui-sans-serif" pitchFamily="34" charset="0"/>
                <a:ea typeface="ui-sans-serif" pitchFamily="34" charset="-122"/>
                <a:cs typeface="ui-sans-serif" pitchFamily="34" charset="-120"/>
              </a:rPr>
              <a:t>GB</a:t>
            </a:r>
            <a:endParaRPr lang="en-US" sz="1200" dirty="0"/>
          </a:p>
        </p:txBody>
      </p:sp>
      <p:sp>
        <p:nvSpPr>
          <p:cNvPr id="37" name="Text 3"/>
          <p:cNvSpPr/>
          <p:nvPr/>
        </p:nvSpPr>
        <p:spPr>
          <a:xfrm>
            <a:off x="705922" y="1908706"/>
            <a:ext cx="2204918" cy="304800"/>
          </a:xfrm>
          <a:prstGeom prst="rect">
            <a:avLst/>
          </a:prstGeom>
          <a:noFill/>
          <a:ln/>
        </p:spPr>
        <p:txBody>
          <a:bodyPr wrap="square" lIns="0" tIns="0" rIns="0" bIns="0" rtlCol="0" anchor="t"/>
          <a:lstStyle/>
          <a:p>
            <a:pPr marL="342900" indent="-342900">
              <a:lnSpc>
                <a:spcPts val="2400"/>
              </a:lnSpc>
              <a:buFont typeface="Wingdings" panose="05000000000000000000" pitchFamily="2" charset="2"/>
              <a:buChar char="v"/>
            </a:pPr>
            <a:r>
              <a:rPr lang="en-US" sz="2000" b="1" dirty="0">
                <a:solidFill>
                  <a:srgbClr val="1F2937"/>
                </a:solidFill>
                <a:latin typeface="ui-sans-serif" pitchFamily="34" charset="0"/>
                <a:ea typeface="ui-sans-serif" pitchFamily="34" charset="-122"/>
                <a:cs typeface="ui-sans-serif" pitchFamily="34" charset="-120"/>
              </a:rPr>
              <a:t>Guinea-Bissau</a:t>
            </a:r>
            <a:endParaRPr lang="en-US" sz="2000" dirty="0"/>
          </a:p>
        </p:txBody>
      </p:sp>
      <p:grpSp>
        <p:nvGrpSpPr>
          <p:cNvPr id="67" name="Agrupar 66">
            <a:extLst>
              <a:ext uri="{FF2B5EF4-FFF2-40B4-BE49-F238E27FC236}">
                <a16:creationId xmlns:a16="http://schemas.microsoft.com/office/drawing/2014/main" id="{B709A338-4811-A660-85F6-3AF775209C94}"/>
              </a:ext>
            </a:extLst>
          </p:cNvPr>
          <p:cNvGrpSpPr/>
          <p:nvPr/>
        </p:nvGrpSpPr>
        <p:grpSpPr>
          <a:xfrm>
            <a:off x="3358396" y="2004131"/>
            <a:ext cx="2456258" cy="173568"/>
            <a:chOff x="1152525" y="2585505"/>
            <a:chExt cx="2456258" cy="173568"/>
          </a:xfrm>
        </p:grpSpPr>
        <p:pic>
          <p:nvPicPr>
            <p:cNvPr id="7" name="Image 5" descr="preencoded.png"/>
            <p:cNvPicPr>
              <a:picLocks noChangeAspect="1"/>
            </p:cNvPicPr>
            <p:nvPr/>
          </p:nvPicPr>
          <p:blipFill>
            <a:blip r:embed="rId9"/>
            <a:stretch>
              <a:fillRect/>
            </a:stretch>
          </p:blipFill>
          <p:spPr>
            <a:xfrm>
              <a:off x="1152525" y="2593973"/>
              <a:ext cx="142875" cy="142875"/>
            </a:xfrm>
            <a:prstGeom prst="rect">
              <a:avLst/>
            </a:prstGeom>
          </p:spPr>
        </p:pic>
        <p:sp>
          <p:nvSpPr>
            <p:cNvPr id="38" name="Text 4"/>
            <p:cNvSpPr/>
            <p:nvPr/>
          </p:nvSpPr>
          <p:spPr>
            <a:xfrm>
              <a:off x="1343024" y="2585505"/>
              <a:ext cx="2265759" cy="173568"/>
            </a:xfrm>
            <a:prstGeom prst="rect">
              <a:avLst/>
            </a:prstGeom>
            <a:noFill/>
            <a:ln/>
          </p:spPr>
          <p:txBody>
            <a:bodyPr wrap="square" lIns="0" tIns="0" rIns="0" bIns="0" rtlCol="0" anchor="t"/>
            <a:lstStyle/>
            <a:p>
              <a:pPr marL="0" indent="0">
                <a:lnSpc>
                  <a:spcPts val="1500"/>
                </a:lnSpc>
                <a:buNone/>
              </a:pPr>
              <a:r>
                <a:rPr lang="en-US" b="1" dirty="0">
                  <a:solidFill>
                    <a:srgbClr val="DC2626"/>
                  </a:solidFill>
                  <a:latin typeface="ui-sans-serif" pitchFamily="34" charset="0"/>
                  <a:ea typeface="ui-sans-serif" pitchFamily="34" charset="-122"/>
                  <a:cs typeface="ui-sans-serif" pitchFamily="34" charset="-120"/>
                </a:rPr>
                <a:t>Highest Urgency</a:t>
              </a:r>
              <a:endParaRPr lang="en-US" dirty="0"/>
            </a:p>
          </p:txBody>
        </p:sp>
      </p:grpSp>
      <p:grpSp>
        <p:nvGrpSpPr>
          <p:cNvPr id="75" name="Agrupar 74">
            <a:extLst>
              <a:ext uri="{FF2B5EF4-FFF2-40B4-BE49-F238E27FC236}">
                <a16:creationId xmlns:a16="http://schemas.microsoft.com/office/drawing/2014/main" id="{31082673-354A-50C6-73EC-8F954D4A81A6}"/>
              </a:ext>
            </a:extLst>
          </p:cNvPr>
          <p:cNvGrpSpPr/>
          <p:nvPr/>
        </p:nvGrpSpPr>
        <p:grpSpPr>
          <a:xfrm>
            <a:off x="489398" y="2410351"/>
            <a:ext cx="5499559" cy="251880"/>
            <a:chOff x="479279" y="2608792"/>
            <a:chExt cx="5499559" cy="251880"/>
          </a:xfrm>
        </p:grpSpPr>
        <p:pic>
          <p:nvPicPr>
            <p:cNvPr id="8" name="Image 6" descr="preencoded.png"/>
            <p:cNvPicPr>
              <a:picLocks noChangeAspect="1"/>
            </p:cNvPicPr>
            <p:nvPr/>
          </p:nvPicPr>
          <p:blipFill>
            <a:blip r:embed="rId16"/>
            <a:stretch>
              <a:fillRect/>
            </a:stretch>
          </p:blipFill>
          <p:spPr>
            <a:xfrm>
              <a:off x="479279" y="2608792"/>
              <a:ext cx="251880" cy="251880"/>
            </a:xfrm>
            <a:prstGeom prst="rect">
              <a:avLst/>
            </a:prstGeom>
          </p:spPr>
        </p:pic>
        <p:sp>
          <p:nvSpPr>
            <p:cNvPr id="39" name="Text 5"/>
            <p:cNvSpPr/>
            <p:nvPr/>
          </p:nvSpPr>
          <p:spPr>
            <a:xfrm>
              <a:off x="877211" y="2620435"/>
              <a:ext cx="5101627" cy="228599"/>
            </a:xfrm>
            <a:prstGeom prst="rect">
              <a:avLst/>
            </a:prstGeom>
            <a:noFill/>
            <a:ln/>
          </p:spPr>
          <p:txBody>
            <a:bodyPr wrap="square" lIns="0" tIns="0" rIns="0" bIns="0" rtlCol="0" anchor="t"/>
            <a:lstStyle/>
            <a:p>
              <a:pPr>
                <a:lnSpc>
                  <a:spcPts val="1800"/>
                </a:lnSpc>
              </a:pPr>
              <a:r>
                <a:rPr lang="en-US" sz="1600" dirty="0">
                  <a:solidFill>
                    <a:srgbClr val="374151"/>
                  </a:solidFill>
                  <a:latin typeface="Arial" pitchFamily="34" charset="0"/>
                  <a:ea typeface="Arial" pitchFamily="34" charset="-122"/>
                  <a:cs typeface="Arial" pitchFamily="34" charset="-120"/>
                </a:rPr>
                <a:t>The NQF has not yet been approved by the Council of Ministers</a:t>
              </a:r>
              <a:r>
                <a:rPr lang="en-US" sz="1200" dirty="0">
                  <a:solidFill>
                    <a:srgbClr val="374151"/>
                  </a:solidFill>
                  <a:latin typeface="Arial" pitchFamily="34" charset="0"/>
                  <a:ea typeface="Arial" pitchFamily="34" charset="-122"/>
                  <a:cs typeface="Arial" pitchFamily="34" charset="-120"/>
                </a:rPr>
                <a:t>.</a:t>
              </a:r>
              <a:endParaRPr lang="en-US" sz="1200" dirty="0"/>
            </a:p>
          </p:txBody>
        </p:sp>
      </p:grpSp>
      <p:grpSp>
        <p:nvGrpSpPr>
          <p:cNvPr id="76" name="Agrupar 75">
            <a:extLst>
              <a:ext uri="{FF2B5EF4-FFF2-40B4-BE49-F238E27FC236}">
                <a16:creationId xmlns:a16="http://schemas.microsoft.com/office/drawing/2014/main" id="{56127226-7AA2-7AEE-2CBB-8C3CAB789C9B}"/>
              </a:ext>
            </a:extLst>
          </p:cNvPr>
          <p:cNvGrpSpPr/>
          <p:nvPr/>
        </p:nvGrpSpPr>
        <p:grpSpPr>
          <a:xfrm>
            <a:off x="501882" y="3012199"/>
            <a:ext cx="5797817" cy="287157"/>
            <a:chOff x="501882" y="3012199"/>
            <a:chExt cx="5797817" cy="287157"/>
          </a:xfrm>
        </p:grpSpPr>
        <p:pic>
          <p:nvPicPr>
            <p:cNvPr id="9" name="Image 7" descr="preencoded.png"/>
            <p:cNvPicPr>
              <a:picLocks noChangeAspect="1"/>
            </p:cNvPicPr>
            <p:nvPr/>
          </p:nvPicPr>
          <p:blipFill>
            <a:blip r:embed="rId6"/>
            <a:stretch>
              <a:fillRect/>
            </a:stretch>
          </p:blipFill>
          <p:spPr>
            <a:xfrm>
              <a:off x="501882" y="3032656"/>
              <a:ext cx="233363" cy="266700"/>
            </a:xfrm>
            <a:prstGeom prst="rect">
              <a:avLst/>
            </a:prstGeom>
          </p:spPr>
        </p:pic>
        <p:sp>
          <p:nvSpPr>
            <p:cNvPr id="40" name="Text 6"/>
            <p:cNvSpPr/>
            <p:nvPr/>
          </p:nvSpPr>
          <p:spPr>
            <a:xfrm>
              <a:off x="870107" y="3012199"/>
              <a:ext cx="5429592" cy="266700"/>
            </a:xfrm>
            <a:prstGeom prst="rect">
              <a:avLst/>
            </a:prstGeom>
            <a:noFill/>
            <a:ln/>
          </p:spPr>
          <p:txBody>
            <a:bodyPr wrap="square" lIns="0" tIns="0" rIns="0" bIns="0" rtlCol="0" anchor="t"/>
            <a:lstStyle/>
            <a:p>
              <a:pPr>
                <a:lnSpc>
                  <a:spcPts val="1800"/>
                </a:lnSpc>
              </a:pPr>
              <a:r>
                <a:rPr lang="en-US" sz="1600" dirty="0">
                  <a:solidFill>
                    <a:srgbClr val="374151"/>
                  </a:solidFill>
                  <a:latin typeface="Arial" pitchFamily="34" charset="0"/>
                  <a:ea typeface="Arial" pitchFamily="34" charset="-122"/>
                  <a:cs typeface="Arial" pitchFamily="34" charset="-120"/>
                </a:rPr>
                <a:t>Lack of familiarity with the ACQF reference guide and supporting materials</a:t>
              </a:r>
              <a:endParaRPr lang="en-US" sz="1600" dirty="0"/>
            </a:p>
          </p:txBody>
        </p:sp>
      </p:grpSp>
      <p:sp>
        <p:nvSpPr>
          <p:cNvPr id="41" name="Text 7"/>
          <p:cNvSpPr/>
          <p:nvPr/>
        </p:nvSpPr>
        <p:spPr>
          <a:xfrm>
            <a:off x="918630" y="3618443"/>
            <a:ext cx="4821770" cy="363007"/>
          </a:xfrm>
          <a:prstGeom prst="rect">
            <a:avLst/>
          </a:prstGeom>
          <a:noFill/>
          <a:ln/>
        </p:spPr>
        <p:txBody>
          <a:bodyPr wrap="square" lIns="0" tIns="0" rIns="0" bIns="0" rtlCol="0" anchor="t"/>
          <a:lstStyle/>
          <a:p>
            <a:pPr>
              <a:lnSpc>
                <a:spcPts val="1800"/>
              </a:lnSpc>
            </a:pPr>
            <a:r>
              <a:rPr lang="en-US" sz="1600" dirty="0">
                <a:solidFill>
                  <a:srgbClr val="374151"/>
                </a:solidFill>
                <a:latin typeface="Arial" pitchFamily="34" charset="0"/>
                <a:ea typeface="Arial" pitchFamily="34" charset="-122"/>
                <a:cs typeface="Arial" pitchFamily="34" charset="-120"/>
              </a:rPr>
              <a:t>Technical support is required to establish a reference team</a:t>
            </a:r>
            <a:endParaRPr lang="en-US" sz="1600" dirty="0"/>
          </a:p>
        </p:txBody>
      </p:sp>
      <p:sp>
        <p:nvSpPr>
          <p:cNvPr id="42" name="Text 8"/>
          <p:cNvSpPr/>
          <p:nvPr/>
        </p:nvSpPr>
        <p:spPr>
          <a:xfrm>
            <a:off x="6519714" y="2476500"/>
            <a:ext cx="286107" cy="228600"/>
          </a:xfrm>
          <a:prstGeom prst="rect">
            <a:avLst/>
          </a:prstGeom>
          <a:noFill/>
          <a:ln/>
        </p:spPr>
        <p:txBody>
          <a:bodyPr wrap="square" lIns="0" tIns="0" rIns="0" bIns="0" rtlCol="0" anchor="t"/>
          <a:lstStyle/>
          <a:p>
            <a:pPr marL="0" indent="0">
              <a:lnSpc>
                <a:spcPts val="1800"/>
              </a:lnSpc>
              <a:buNone/>
            </a:pPr>
            <a:r>
              <a:rPr lang="en-US" sz="1200" b="1" dirty="0">
                <a:solidFill>
                  <a:srgbClr val="FFFFFF"/>
                </a:solidFill>
                <a:latin typeface="ui-sans-serif" pitchFamily="34" charset="0"/>
                <a:ea typeface="ui-sans-serif" pitchFamily="34" charset="-122"/>
                <a:cs typeface="ui-sans-serif" pitchFamily="34" charset="-120"/>
              </a:rPr>
              <a:t>CD</a:t>
            </a:r>
            <a:endParaRPr lang="en-US" sz="1200" dirty="0"/>
          </a:p>
        </p:txBody>
      </p:sp>
      <p:sp>
        <p:nvSpPr>
          <p:cNvPr id="43" name="Text 9"/>
          <p:cNvSpPr/>
          <p:nvPr/>
        </p:nvSpPr>
        <p:spPr>
          <a:xfrm>
            <a:off x="6434747" y="1930301"/>
            <a:ext cx="1920240" cy="304800"/>
          </a:xfrm>
          <a:prstGeom prst="rect">
            <a:avLst/>
          </a:prstGeom>
          <a:noFill/>
          <a:ln/>
        </p:spPr>
        <p:txBody>
          <a:bodyPr wrap="square" lIns="0" tIns="0" rIns="0" bIns="0" rtlCol="0" anchor="t"/>
          <a:lstStyle/>
          <a:p>
            <a:pPr marL="342900" indent="-342900">
              <a:lnSpc>
                <a:spcPts val="2400"/>
              </a:lnSpc>
              <a:buFont typeface="Wingdings" panose="05000000000000000000" pitchFamily="2" charset="2"/>
              <a:buChar char="v"/>
            </a:pPr>
            <a:r>
              <a:rPr lang="en-US" sz="2000" b="1" dirty="0">
                <a:solidFill>
                  <a:srgbClr val="1F2937"/>
                </a:solidFill>
                <a:latin typeface="ui-sans-serif" pitchFamily="34" charset="0"/>
                <a:ea typeface="ui-sans-serif" pitchFamily="34" charset="-122"/>
                <a:cs typeface="ui-sans-serif" pitchFamily="34" charset="-120"/>
              </a:rPr>
              <a:t>DR Congo</a:t>
            </a:r>
            <a:endParaRPr lang="en-US" sz="2000" dirty="0"/>
          </a:p>
        </p:txBody>
      </p:sp>
      <p:grpSp>
        <p:nvGrpSpPr>
          <p:cNvPr id="69" name="Agrupar 68">
            <a:extLst>
              <a:ext uri="{FF2B5EF4-FFF2-40B4-BE49-F238E27FC236}">
                <a16:creationId xmlns:a16="http://schemas.microsoft.com/office/drawing/2014/main" id="{ED475209-174C-FF1F-BBFF-1C100ED82B00}"/>
              </a:ext>
            </a:extLst>
          </p:cNvPr>
          <p:cNvGrpSpPr/>
          <p:nvPr/>
        </p:nvGrpSpPr>
        <p:grpSpPr>
          <a:xfrm>
            <a:off x="10054953" y="1939787"/>
            <a:ext cx="1977390" cy="248180"/>
            <a:chOff x="8157210" y="2360612"/>
            <a:chExt cx="1977390" cy="248180"/>
          </a:xfrm>
        </p:grpSpPr>
        <p:pic>
          <p:nvPicPr>
            <p:cNvPr id="13" name="Image 11" descr="preencoded.png"/>
            <p:cNvPicPr>
              <a:picLocks noChangeAspect="1"/>
            </p:cNvPicPr>
            <p:nvPr/>
          </p:nvPicPr>
          <p:blipFill>
            <a:blip r:embed="rId9"/>
            <a:stretch>
              <a:fillRect/>
            </a:stretch>
          </p:blipFill>
          <p:spPr>
            <a:xfrm>
              <a:off x="8157210" y="2379138"/>
              <a:ext cx="129114" cy="129114"/>
            </a:xfrm>
            <a:prstGeom prst="rect">
              <a:avLst/>
            </a:prstGeom>
          </p:spPr>
        </p:pic>
        <p:sp>
          <p:nvSpPr>
            <p:cNvPr id="44" name="Text 10"/>
            <p:cNvSpPr/>
            <p:nvPr/>
          </p:nvSpPr>
          <p:spPr>
            <a:xfrm>
              <a:off x="8364184" y="2360612"/>
              <a:ext cx="1770416" cy="248180"/>
            </a:xfrm>
            <a:prstGeom prst="rect">
              <a:avLst/>
            </a:prstGeom>
            <a:noFill/>
            <a:ln/>
          </p:spPr>
          <p:txBody>
            <a:bodyPr wrap="square" lIns="0" tIns="0" rIns="0" bIns="0" rtlCol="0" anchor="t"/>
            <a:lstStyle/>
            <a:p>
              <a:pPr marL="0" indent="0">
                <a:lnSpc>
                  <a:spcPts val="1500"/>
                </a:lnSpc>
                <a:buNone/>
              </a:pPr>
              <a:r>
                <a:rPr lang="en-US" b="1" dirty="0">
                  <a:solidFill>
                    <a:srgbClr val="DC2626"/>
                  </a:solidFill>
                  <a:latin typeface="ui-sans-serif" pitchFamily="34" charset="0"/>
                  <a:ea typeface="ui-sans-serif" pitchFamily="34" charset="-122"/>
                </a:rPr>
                <a:t>High Urgency</a:t>
              </a:r>
            </a:p>
          </p:txBody>
        </p:sp>
      </p:grpSp>
      <p:grpSp>
        <p:nvGrpSpPr>
          <p:cNvPr id="77" name="Agrupar 76">
            <a:extLst>
              <a:ext uri="{FF2B5EF4-FFF2-40B4-BE49-F238E27FC236}">
                <a16:creationId xmlns:a16="http://schemas.microsoft.com/office/drawing/2014/main" id="{51F7BA0E-B57A-8ABA-1744-4EF372FE95DC}"/>
              </a:ext>
            </a:extLst>
          </p:cNvPr>
          <p:cNvGrpSpPr/>
          <p:nvPr/>
        </p:nvGrpSpPr>
        <p:grpSpPr>
          <a:xfrm>
            <a:off x="6407378" y="2407248"/>
            <a:ext cx="4651686" cy="247980"/>
            <a:chOff x="6400800" y="2702370"/>
            <a:chExt cx="4184293" cy="224980"/>
          </a:xfrm>
        </p:grpSpPr>
        <p:pic>
          <p:nvPicPr>
            <p:cNvPr id="14" name="Image 12" descr="preencoded.png"/>
            <p:cNvPicPr>
              <a:picLocks noChangeAspect="1"/>
            </p:cNvPicPr>
            <p:nvPr/>
          </p:nvPicPr>
          <p:blipFill>
            <a:blip r:embed="rId17"/>
            <a:stretch>
              <a:fillRect/>
            </a:stretch>
          </p:blipFill>
          <p:spPr>
            <a:xfrm>
              <a:off x="6400800" y="2702370"/>
              <a:ext cx="200026" cy="200026"/>
            </a:xfrm>
            <a:prstGeom prst="rect">
              <a:avLst/>
            </a:prstGeom>
          </p:spPr>
        </p:pic>
        <p:sp>
          <p:nvSpPr>
            <p:cNvPr id="45" name="Text 11"/>
            <p:cNvSpPr/>
            <p:nvPr/>
          </p:nvSpPr>
          <p:spPr>
            <a:xfrm>
              <a:off x="6687664" y="2717800"/>
              <a:ext cx="3897429" cy="209550"/>
            </a:xfrm>
            <a:prstGeom prst="rect">
              <a:avLst/>
            </a:prstGeom>
            <a:noFill/>
            <a:ln/>
          </p:spPr>
          <p:txBody>
            <a:bodyPr wrap="square" lIns="0" tIns="0" rIns="0" bIns="0" rtlCol="0" anchor="t"/>
            <a:lstStyle/>
            <a:p>
              <a:pPr>
                <a:lnSpc>
                  <a:spcPts val="1800"/>
                </a:lnSpc>
              </a:pPr>
              <a:r>
                <a:rPr lang="en-US" sz="1900" dirty="0">
                  <a:solidFill>
                    <a:srgbClr val="374151"/>
                  </a:solidFill>
                  <a:latin typeface="Arial" pitchFamily="34" charset="0"/>
                  <a:ea typeface="Arial" pitchFamily="34" charset="-122"/>
                  <a:cs typeface="Arial" pitchFamily="34" charset="-120"/>
                </a:rPr>
                <a:t>There are currently no NQF program</a:t>
              </a:r>
              <a:endParaRPr lang="en-US" sz="1900" dirty="0"/>
            </a:p>
          </p:txBody>
        </p:sp>
      </p:grpSp>
      <p:sp>
        <p:nvSpPr>
          <p:cNvPr id="46" name="Text 12"/>
          <p:cNvSpPr/>
          <p:nvPr/>
        </p:nvSpPr>
        <p:spPr>
          <a:xfrm>
            <a:off x="6739729" y="2968624"/>
            <a:ext cx="4166097" cy="169333"/>
          </a:xfrm>
          <a:prstGeom prst="rect">
            <a:avLst/>
          </a:prstGeom>
          <a:noFill/>
          <a:ln/>
        </p:spPr>
        <p:txBody>
          <a:bodyPr wrap="square" lIns="0" tIns="0" rIns="0" bIns="0" rtlCol="0" anchor="t"/>
          <a:lstStyle/>
          <a:p>
            <a:pPr>
              <a:lnSpc>
                <a:spcPts val="1800"/>
              </a:lnSpc>
            </a:pPr>
            <a:r>
              <a:rPr lang="en-US" sz="1900" dirty="0">
                <a:solidFill>
                  <a:srgbClr val="374151"/>
                </a:solidFill>
                <a:latin typeface="Arial" pitchFamily="34" charset="0"/>
                <a:ea typeface="Arial" pitchFamily="34" charset="-122"/>
                <a:cs typeface="Arial" pitchFamily="34" charset="-120"/>
              </a:rPr>
              <a:t>Need more information and support</a:t>
            </a:r>
            <a:endParaRPr lang="en-US" sz="1900" dirty="0"/>
          </a:p>
        </p:txBody>
      </p:sp>
      <p:sp>
        <p:nvSpPr>
          <p:cNvPr id="47" name="Text 13"/>
          <p:cNvSpPr/>
          <p:nvPr/>
        </p:nvSpPr>
        <p:spPr>
          <a:xfrm>
            <a:off x="6805821" y="3444872"/>
            <a:ext cx="5056479" cy="332317"/>
          </a:xfrm>
          <a:prstGeom prst="rect">
            <a:avLst/>
          </a:prstGeom>
          <a:noFill/>
          <a:ln/>
        </p:spPr>
        <p:txBody>
          <a:bodyPr wrap="square" lIns="0" tIns="0" rIns="0" bIns="0" rtlCol="0" anchor="t"/>
          <a:lstStyle/>
          <a:p>
            <a:pPr>
              <a:lnSpc>
                <a:spcPts val="1800"/>
              </a:lnSpc>
            </a:pPr>
            <a:r>
              <a:rPr lang="en-US" dirty="0">
                <a:solidFill>
                  <a:srgbClr val="374151"/>
                </a:solidFill>
                <a:latin typeface="Arial" pitchFamily="34" charset="0"/>
                <a:ea typeface="Arial" pitchFamily="34" charset="-122"/>
                <a:cs typeface="Arial" pitchFamily="34" charset="-120"/>
              </a:rPr>
              <a:t>Support is needed starting from the foundational level</a:t>
            </a:r>
            <a:endParaRPr lang="en-US" dirty="0"/>
          </a:p>
        </p:txBody>
      </p:sp>
      <p:sp>
        <p:nvSpPr>
          <p:cNvPr id="48" name="Text 14"/>
          <p:cNvSpPr/>
          <p:nvPr/>
        </p:nvSpPr>
        <p:spPr>
          <a:xfrm>
            <a:off x="671661" y="4591050"/>
            <a:ext cx="331113" cy="228600"/>
          </a:xfrm>
          <a:prstGeom prst="rect">
            <a:avLst/>
          </a:prstGeom>
          <a:noFill/>
          <a:ln/>
        </p:spPr>
        <p:txBody>
          <a:bodyPr wrap="square" lIns="0" tIns="0" rIns="0" bIns="0" rtlCol="0" anchor="t"/>
          <a:lstStyle/>
          <a:p>
            <a:pPr marL="0" indent="0">
              <a:lnSpc>
                <a:spcPts val="1800"/>
              </a:lnSpc>
              <a:buNone/>
            </a:pPr>
            <a:r>
              <a:rPr lang="en-US" sz="1200" b="1" dirty="0">
                <a:solidFill>
                  <a:srgbClr val="FFFFFF"/>
                </a:solidFill>
                <a:latin typeface="ui-sans-serif" pitchFamily="34" charset="0"/>
                <a:ea typeface="ui-sans-serif" pitchFamily="34" charset="-122"/>
                <a:cs typeface="ui-sans-serif" pitchFamily="34" charset="-120"/>
              </a:rPr>
              <a:t>BW</a:t>
            </a:r>
            <a:endParaRPr lang="en-US" sz="1200" dirty="0"/>
          </a:p>
        </p:txBody>
      </p:sp>
      <p:sp>
        <p:nvSpPr>
          <p:cNvPr id="49" name="Text 15"/>
          <p:cNvSpPr/>
          <p:nvPr/>
        </p:nvSpPr>
        <p:spPr>
          <a:xfrm>
            <a:off x="743619" y="4382555"/>
            <a:ext cx="1446461" cy="200025"/>
          </a:xfrm>
          <a:prstGeom prst="rect">
            <a:avLst/>
          </a:prstGeom>
          <a:noFill/>
          <a:ln/>
        </p:spPr>
        <p:txBody>
          <a:bodyPr wrap="square" lIns="0" tIns="0" rIns="0" bIns="0" rtlCol="0" anchor="t"/>
          <a:lstStyle/>
          <a:p>
            <a:pPr marL="342900" indent="-342900">
              <a:lnSpc>
                <a:spcPts val="2400"/>
              </a:lnSpc>
              <a:buFont typeface="Wingdings" panose="05000000000000000000" pitchFamily="2" charset="2"/>
              <a:buChar char="v"/>
            </a:pPr>
            <a:r>
              <a:rPr lang="en-US" sz="1900" b="1" dirty="0">
                <a:solidFill>
                  <a:srgbClr val="1F2937"/>
                </a:solidFill>
                <a:latin typeface="ui-sans-serif" pitchFamily="34" charset="0"/>
                <a:ea typeface="ui-sans-serif" pitchFamily="34" charset="-122"/>
                <a:cs typeface="ui-sans-serif" pitchFamily="34" charset="-120"/>
              </a:rPr>
              <a:t>Botswana</a:t>
            </a:r>
            <a:endParaRPr lang="en-US" sz="1900" dirty="0"/>
          </a:p>
        </p:txBody>
      </p:sp>
      <p:grpSp>
        <p:nvGrpSpPr>
          <p:cNvPr id="68" name="Agrupar 67">
            <a:extLst>
              <a:ext uri="{FF2B5EF4-FFF2-40B4-BE49-F238E27FC236}">
                <a16:creationId xmlns:a16="http://schemas.microsoft.com/office/drawing/2014/main" id="{888F69DF-B770-87B5-2B87-D25F94FAE91E}"/>
              </a:ext>
            </a:extLst>
          </p:cNvPr>
          <p:cNvGrpSpPr/>
          <p:nvPr/>
        </p:nvGrpSpPr>
        <p:grpSpPr>
          <a:xfrm>
            <a:off x="3112376" y="4494212"/>
            <a:ext cx="2923117" cy="200025"/>
            <a:chOff x="1200150" y="4800600"/>
            <a:chExt cx="2923117" cy="200025"/>
          </a:xfrm>
        </p:grpSpPr>
        <p:pic>
          <p:nvPicPr>
            <p:cNvPr id="19" name="Image 17" descr="preencoded.png"/>
            <p:cNvPicPr>
              <a:picLocks noChangeAspect="1"/>
            </p:cNvPicPr>
            <p:nvPr/>
          </p:nvPicPr>
          <p:blipFill>
            <a:blip r:embed="rId9"/>
            <a:stretch>
              <a:fillRect/>
            </a:stretch>
          </p:blipFill>
          <p:spPr>
            <a:xfrm>
              <a:off x="1200150" y="4857750"/>
              <a:ext cx="95250" cy="95250"/>
            </a:xfrm>
            <a:prstGeom prst="rect">
              <a:avLst/>
            </a:prstGeom>
          </p:spPr>
        </p:pic>
        <p:sp>
          <p:nvSpPr>
            <p:cNvPr id="50" name="Text 16"/>
            <p:cNvSpPr/>
            <p:nvPr/>
          </p:nvSpPr>
          <p:spPr>
            <a:xfrm>
              <a:off x="1343025" y="4800600"/>
              <a:ext cx="2780242" cy="200025"/>
            </a:xfrm>
            <a:prstGeom prst="rect">
              <a:avLst/>
            </a:prstGeom>
            <a:noFill/>
            <a:ln/>
          </p:spPr>
          <p:txBody>
            <a:bodyPr wrap="square" lIns="0" tIns="0" rIns="0" bIns="0" rtlCol="0" anchor="t"/>
            <a:lstStyle/>
            <a:p>
              <a:pPr marL="0" indent="0">
                <a:lnSpc>
                  <a:spcPts val="1500"/>
                </a:lnSpc>
                <a:buNone/>
              </a:pPr>
              <a:r>
                <a:rPr lang="en-US" b="1" dirty="0">
                  <a:solidFill>
                    <a:srgbClr val="DC2626"/>
                  </a:solidFill>
                  <a:latin typeface="ui-sans-serif" pitchFamily="34" charset="0"/>
                  <a:ea typeface="ui-sans-serif" pitchFamily="34" charset="-122"/>
                </a:rPr>
                <a:t>Medium-High</a:t>
              </a:r>
              <a:r>
                <a:rPr lang="en-US" sz="1050" b="1" dirty="0">
                  <a:solidFill>
                    <a:srgbClr val="F97316"/>
                  </a:solidFill>
                  <a:latin typeface="ui-sans-serif" pitchFamily="34" charset="0"/>
                  <a:ea typeface="ui-sans-serif" pitchFamily="34" charset="-122"/>
                  <a:cs typeface="ui-sans-serif" pitchFamily="34" charset="-120"/>
                </a:rPr>
                <a:t> </a:t>
              </a:r>
              <a:r>
                <a:rPr lang="en-US" b="1" dirty="0">
                  <a:solidFill>
                    <a:srgbClr val="DC2626"/>
                  </a:solidFill>
                  <a:latin typeface="ui-sans-serif" pitchFamily="34" charset="0"/>
                  <a:ea typeface="ui-sans-serif" pitchFamily="34" charset="-122"/>
                </a:rPr>
                <a:t>Urgency</a:t>
              </a:r>
            </a:p>
          </p:txBody>
        </p:sp>
      </p:grpSp>
      <p:grpSp>
        <p:nvGrpSpPr>
          <p:cNvPr id="80" name="Agrupar 79">
            <a:extLst>
              <a:ext uri="{FF2B5EF4-FFF2-40B4-BE49-F238E27FC236}">
                <a16:creationId xmlns:a16="http://schemas.microsoft.com/office/drawing/2014/main" id="{B47C1DA3-A24F-90CD-3E5E-D17F7667F835}"/>
              </a:ext>
            </a:extLst>
          </p:cNvPr>
          <p:cNvGrpSpPr/>
          <p:nvPr/>
        </p:nvGrpSpPr>
        <p:grpSpPr>
          <a:xfrm>
            <a:off x="469887" y="4810549"/>
            <a:ext cx="5507884" cy="266705"/>
            <a:chOff x="469887" y="4784671"/>
            <a:chExt cx="5507884" cy="266705"/>
          </a:xfrm>
        </p:grpSpPr>
        <p:pic>
          <p:nvPicPr>
            <p:cNvPr id="20" name="Image 18" descr="preencoded.png"/>
            <p:cNvPicPr>
              <a:picLocks noChangeAspect="1"/>
            </p:cNvPicPr>
            <p:nvPr/>
          </p:nvPicPr>
          <p:blipFill>
            <a:blip r:embed="rId6"/>
            <a:stretch>
              <a:fillRect/>
            </a:stretch>
          </p:blipFill>
          <p:spPr>
            <a:xfrm>
              <a:off x="469887" y="4832301"/>
              <a:ext cx="191690" cy="219075"/>
            </a:xfrm>
            <a:prstGeom prst="rect">
              <a:avLst/>
            </a:prstGeom>
          </p:spPr>
        </p:pic>
        <p:sp>
          <p:nvSpPr>
            <p:cNvPr id="51" name="Text 17"/>
            <p:cNvSpPr/>
            <p:nvPr/>
          </p:nvSpPr>
          <p:spPr>
            <a:xfrm>
              <a:off x="739021" y="4784671"/>
              <a:ext cx="5238750" cy="171450"/>
            </a:xfrm>
            <a:prstGeom prst="rect">
              <a:avLst/>
            </a:prstGeom>
            <a:noFill/>
            <a:ln/>
          </p:spPr>
          <p:txBody>
            <a:bodyPr wrap="square" lIns="0" tIns="0" rIns="0" bIns="0" rtlCol="0" anchor="t"/>
            <a:lstStyle/>
            <a:p>
              <a:pPr>
                <a:lnSpc>
                  <a:spcPts val="1800"/>
                </a:lnSpc>
              </a:pPr>
              <a:r>
                <a:rPr lang="en-US" dirty="0">
                  <a:solidFill>
                    <a:srgbClr val="374151"/>
                  </a:solidFill>
                  <a:latin typeface="Arial" pitchFamily="34" charset="0"/>
                  <a:ea typeface="Arial" pitchFamily="34" charset="-122"/>
                  <a:cs typeface="Arial" pitchFamily="34" charset="-120"/>
                </a:rPr>
                <a:t>Lack of familiarity with the ACQF reference guide and supporting materials</a:t>
              </a:r>
              <a:endParaRPr lang="en-US" dirty="0"/>
            </a:p>
          </p:txBody>
        </p:sp>
      </p:grpSp>
      <p:grpSp>
        <p:nvGrpSpPr>
          <p:cNvPr id="79" name="Agrupar 78">
            <a:extLst>
              <a:ext uri="{FF2B5EF4-FFF2-40B4-BE49-F238E27FC236}">
                <a16:creationId xmlns:a16="http://schemas.microsoft.com/office/drawing/2014/main" id="{6BCD66C5-287C-663C-33CA-620281A23E5B}"/>
              </a:ext>
            </a:extLst>
          </p:cNvPr>
          <p:cNvGrpSpPr/>
          <p:nvPr/>
        </p:nvGrpSpPr>
        <p:grpSpPr>
          <a:xfrm>
            <a:off x="451687" y="5375869"/>
            <a:ext cx="5074621" cy="398832"/>
            <a:chOff x="443061" y="5263729"/>
            <a:chExt cx="5074621" cy="398832"/>
          </a:xfrm>
        </p:grpSpPr>
        <p:pic>
          <p:nvPicPr>
            <p:cNvPr id="21" name="Image 19" descr="preencoded.png"/>
            <p:cNvPicPr>
              <a:picLocks noChangeAspect="1"/>
            </p:cNvPicPr>
            <p:nvPr/>
          </p:nvPicPr>
          <p:blipFill>
            <a:blip r:embed="rId18"/>
            <a:stretch>
              <a:fillRect/>
            </a:stretch>
          </p:blipFill>
          <p:spPr>
            <a:xfrm>
              <a:off x="443061" y="5263729"/>
              <a:ext cx="228600" cy="228600"/>
            </a:xfrm>
            <a:prstGeom prst="rect">
              <a:avLst/>
            </a:prstGeom>
          </p:spPr>
        </p:pic>
        <p:sp>
          <p:nvSpPr>
            <p:cNvPr id="52" name="Text 18"/>
            <p:cNvSpPr/>
            <p:nvPr/>
          </p:nvSpPr>
          <p:spPr>
            <a:xfrm>
              <a:off x="725490" y="5300611"/>
              <a:ext cx="4792192" cy="361950"/>
            </a:xfrm>
            <a:prstGeom prst="rect">
              <a:avLst/>
            </a:prstGeom>
            <a:noFill/>
            <a:ln/>
          </p:spPr>
          <p:txBody>
            <a:bodyPr wrap="square" lIns="0" tIns="0" rIns="0" bIns="0" rtlCol="0" anchor="t"/>
            <a:lstStyle/>
            <a:p>
              <a:pPr>
                <a:lnSpc>
                  <a:spcPts val="1800"/>
                </a:lnSpc>
              </a:pPr>
              <a:r>
                <a:rPr lang="en-US" dirty="0">
                  <a:solidFill>
                    <a:srgbClr val="374151"/>
                  </a:solidFill>
                  <a:latin typeface="Arial" pitchFamily="34" charset="0"/>
                  <a:ea typeface="Arial" pitchFamily="34" charset="-122"/>
                  <a:cs typeface="Arial" pitchFamily="34" charset="-120"/>
                </a:rPr>
                <a:t>The reference process has not yet started</a:t>
              </a:r>
              <a:r>
                <a:rPr lang="en-US" sz="1600" dirty="0">
                  <a:solidFill>
                    <a:srgbClr val="374151"/>
                  </a:solidFill>
                  <a:latin typeface="Arial" pitchFamily="34" charset="0"/>
                  <a:ea typeface="Arial" pitchFamily="34" charset="-122"/>
                  <a:cs typeface="Arial" pitchFamily="34" charset="-120"/>
                </a:rPr>
                <a:t>.</a:t>
              </a:r>
              <a:endParaRPr lang="en-US" sz="1600" dirty="0"/>
            </a:p>
          </p:txBody>
        </p:sp>
      </p:grpSp>
      <p:grpSp>
        <p:nvGrpSpPr>
          <p:cNvPr id="78" name="Agrupar 77">
            <a:extLst>
              <a:ext uri="{FF2B5EF4-FFF2-40B4-BE49-F238E27FC236}">
                <a16:creationId xmlns:a16="http://schemas.microsoft.com/office/drawing/2014/main" id="{054E6DE1-68F0-4DA3-DF4A-18615549D6D8}"/>
              </a:ext>
            </a:extLst>
          </p:cNvPr>
          <p:cNvGrpSpPr/>
          <p:nvPr/>
        </p:nvGrpSpPr>
        <p:grpSpPr>
          <a:xfrm>
            <a:off x="438819" y="5831563"/>
            <a:ext cx="5332345" cy="284056"/>
            <a:chOff x="438819" y="5719423"/>
            <a:chExt cx="5332345" cy="284056"/>
          </a:xfrm>
        </p:grpSpPr>
        <p:pic>
          <p:nvPicPr>
            <p:cNvPr id="22" name="Image 20" descr="preencoded.png"/>
            <p:cNvPicPr>
              <a:picLocks noChangeAspect="1"/>
            </p:cNvPicPr>
            <p:nvPr/>
          </p:nvPicPr>
          <p:blipFill>
            <a:blip r:embed="rId19"/>
            <a:stretch>
              <a:fillRect/>
            </a:stretch>
          </p:blipFill>
          <p:spPr>
            <a:xfrm>
              <a:off x="438819" y="5726641"/>
              <a:ext cx="304800" cy="243840"/>
            </a:xfrm>
            <a:prstGeom prst="rect">
              <a:avLst/>
            </a:prstGeom>
          </p:spPr>
        </p:pic>
        <p:sp>
          <p:nvSpPr>
            <p:cNvPr id="53" name="Text 19"/>
            <p:cNvSpPr/>
            <p:nvPr/>
          </p:nvSpPr>
          <p:spPr>
            <a:xfrm>
              <a:off x="801438" y="5719423"/>
              <a:ext cx="4969726" cy="284056"/>
            </a:xfrm>
            <a:prstGeom prst="rect">
              <a:avLst/>
            </a:prstGeom>
            <a:noFill/>
            <a:ln/>
          </p:spPr>
          <p:txBody>
            <a:bodyPr wrap="square" lIns="0" tIns="0" rIns="0" bIns="0" rtlCol="0" anchor="t"/>
            <a:lstStyle/>
            <a:p>
              <a:pPr>
                <a:lnSpc>
                  <a:spcPts val="1800"/>
                </a:lnSpc>
              </a:pPr>
              <a:r>
                <a:rPr lang="en-US" sz="1700" dirty="0">
                  <a:solidFill>
                    <a:srgbClr val="374151"/>
                  </a:solidFill>
                  <a:latin typeface="Arial" pitchFamily="34" charset="0"/>
                  <a:ea typeface="Arial" pitchFamily="34" charset="-122"/>
                  <a:cs typeface="Arial" pitchFamily="34" charset="-120"/>
                </a:rPr>
                <a:t>Requires capacity building and technical support</a:t>
              </a:r>
              <a:endParaRPr lang="en-US" sz="1700" dirty="0"/>
            </a:p>
          </p:txBody>
        </p:sp>
      </p:grpSp>
      <p:sp>
        <p:nvSpPr>
          <p:cNvPr id="55" name="Text 21"/>
          <p:cNvSpPr/>
          <p:nvPr/>
        </p:nvSpPr>
        <p:spPr>
          <a:xfrm>
            <a:off x="6485155" y="4382555"/>
            <a:ext cx="1408361" cy="304800"/>
          </a:xfrm>
          <a:prstGeom prst="rect">
            <a:avLst/>
          </a:prstGeom>
          <a:noFill/>
          <a:ln/>
        </p:spPr>
        <p:txBody>
          <a:bodyPr wrap="square" lIns="0" tIns="0" rIns="0" bIns="0" rtlCol="0" anchor="t"/>
          <a:lstStyle/>
          <a:p>
            <a:pPr marL="285750" indent="-285750">
              <a:lnSpc>
                <a:spcPts val="2400"/>
              </a:lnSpc>
              <a:buFont typeface="Wingdings" panose="05000000000000000000" pitchFamily="2" charset="2"/>
              <a:buChar char="v"/>
            </a:pPr>
            <a:r>
              <a:rPr lang="en-US" b="1" dirty="0">
                <a:solidFill>
                  <a:srgbClr val="1F2937"/>
                </a:solidFill>
                <a:latin typeface="ui-sans-serif" pitchFamily="34" charset="0"/>
                <a:ea typeface="ui-sans-serif" pitchFamily="34" charset="-122"/>
                <a:cs typeface="ui-sans-serif" pitchFamily="34" charset="-120"/>
              </a:rPr>
              <a:t>Malawi</a:t>
            </a:r>
            <a:endParaRPr lang="en-US" sz="1800" dirty="0"/>
          </a:p>
        </p:txBody>
      </p:sp>
      <p:sp>
        <p:nvSpPr>
          <p:cNvPr id="56" name="Text 22"/>
          <p:cNvSpPr/>
          <p:nvPr/>
        </p:nvSpPr>
        <p:spPr>
          <a:xfrm>
            <a:off x="9977974" y="4420657"/>
            <a:ext cx="1849967" cy="219076"/>
          </a:xfrm>
          <a:prstGeom prst="rect">
            <a:avLst/>
          </a:prstGeom>
          <a:noFill/>
          <a:ln/>
        </p:spPr>
        <p:txBody>
          <a:bodyPr wrap="square" lIns="0" tIns="0" rIns="0" bIns="0" rtlCol="0" anchor="t"/>
          <a:lstStyle/>
          <a:p>
            <a:pPr marL="0" indent="0">
              <a:lnSpc>
                <a:spcPts val="1500"/>
              </a:lnSpc>
              <a:buNone/>
            </a:pPr>
            <a:r>
              <a:rPr lang="en-US" b="1" dirty="0">
                <a:solidFill>
                  <a:srgbClr val="F97316"/>
                </a:solidFill>
                <a:latin typeface="ui-sans-serif" pitchFamily="34" charset="0"/>
                <a:ea typeface="ui-sans-serif" pitchFamily="34" charset="-122"/>
                <a:cs typeface="ui-sans-serif" pitchFamily="34" charset="-120"/>
              </a:rPr>
              <a:t>Medium Urgency</a:t>
            </a:r>
            <a:endParaRPr lang="en-US" dirty="0"/>
          </a:p>
        </p:txBody>
      </p:sp>
      <p:sp>
        <p:nvSpPr>
          <p:cNvPr id="57" name="Text 23"/>
          <p:cNvSpPr/>
          <p:nvPr/>
        </p:nvSpPr>
        <p:spPr>
          <a:xfrm>
            <a:off x="6739962" y="4851719"/>
            <a:ext cx="3859328" cy="209550"/>
          </a:xfrm>
          <a:prstGeom prst="rect">
            <a:avLst/>
          </a:prstGeom>
          <a:noFill/>
          <a:ln/>
        </p:spPr>
        <p:txBody>
          <a:bodyPr wrap="square" lIns="0" tIns="0" rIns="0" bIns="0" rtlCol="0" anchor="t"/>
          <a:lstStyle/>
          <a:p>
            <a:pPr>
              <a:lnSpc>
                <a:spcPts val="1800"/>
              </a:lnSpc>
            </a:pPr>
            <a:r>
              <a:rPr lang="en-US" sz="1700" dirty="0">
                <a:solidFill>
                  <a:srgbClr val="374151"/>
                </a:solidFill>
                <a:latin typeface="Arial" pitchFamily="34" charset="0"/>
                <a:ea typeface="Arial" pitchFamily="34" charset="-122"/>
                <a:cs typeface="Arial" pitchFamily="34" charset="-120"/>
              </a:rPr>
              <a:t>The NQF has not yet been implemented</a:t>
            </a:r>
            <a:endParaRPr lang="en-US" sz="1700" dirty="0"/>
          </a:p>
        </p:txBody>
      </p:sp>
      <p:sp>
        <p:nvSpPr>
          <p:cNvPr id="58" name="Text 24"/>
          <p:cNvSpPr/>
          <p:nvPr/>
        </p:nvSpPr>
        <p:spPr>
          <a:xfrm>
            <a:off x="6805820" y="5231996"/>
            <a:ext cx="4349817" cy="304799"/>
          </a:xfrm>
          <a:prstGeom prst="rect">
            <a:avLst/>
          </a:prstGeom>
          <a:noFill/>
          <a:ln/>
        </p:spPr>
        <p:txBody>
          <a:bodyPr wrap="square" lIns="0" tIns="0" rIns="0" bIns="0" rtlCol="0" anchor="t"/>
          <a:lstStyle/>
          <a:p>
            <a:pPr>
              <a:lnSpc>
                <a:spcPts val="1800"/>
              </a:lnSpc>
            </a:pPr>
            <a:r>
              <a:rPr lang="en-US" dirty="0">
                <a:solidFill>
                  <a:srgbClr val="374151"/>
                </a:solidFill>
                <a:latin typeface="Arial" pitchFamily="34" charset="0"/>
                <a:ea typeface="Arial" pitchFamily="34" charset="-122"/>
                <a:cs typeface="Arial" pitchFamily="34" charset="-120"/>
              </a:rPr>
              <a:t>Need more information and support</a:t>
            </a:r>
            <a:endParaRPr lang="en-US" dirty="0"/>
          </a:p>
        </p:txBody>
      </p:sp>
      <p:sp>
        <p:nvSpPr>
          <p:cNvPr id="59" name="Text 25"/>
          <p:cNvSpPr/>
          <p:nvPr/>
        </p:nvSpPr>
        <p:spPr>
          <a:xfrm>
            <a:off x="6805821" y="5638800"/>
            <a:ext cx="4349817" cy="247650"/>
          </a:xfrm>
          <a:prstGeom prst="rect">
            <a:avLst/>
          </a:prstGeom>
          <a:noFill/>
          <a:ln/>
        </p:spPr>
        <p:txBody>
          <a:bodyPr wrap="square" lIns="0" tIns="0" rIns="0" bIns="0" rtlCol="0" anchor="t"/>
          <a:lstStyle/>
          <a:p>
            <a:pPr>
              <a:lnSpc>
                <a:spcPts val="1800"/>
              </a:lnSpc>
            </a:pPr>
            <a:r>
              <a:rPr lang="en-US" sz="1700" dirty="0">
                <a:solidFill>
                  <a:srgbClr val="374151"/>
                </a:solidFill>
                <a:latin typeface="Arial" pitchFamily="34" charset="0"/>
                <a:ea typeface="Arial" pitchFamily="34" charset="-122"/>
                <a:cs typeface="Arial" pitchFamily="34" charset="-120"/>
              </a:rPr>
              <a:t>Issues with NQF operation must be resolved before advancing the reference</a:t>
            </a:r>
            <a:endParaRPr lang="en-US" sz="1700" dirty="0"/>
          </a:p>
        </p:txBody>
      </p:sp>
      <p:sp>
        <p:nvSpPr>
          <p:cNvPr id="60" name="Text 26"/>
          <p:cNvSpPr/>
          <p:nvPr/>
        </p:nvSpPr>
        <p:spPr>
          <a:xfrm>
            <a:off x="533400" y="6486530"/>
            <a:ext cx="4668560" cy="323845"/>
          </a:xfrm>
          <a:prstGeom prst="rect">
            <a:avLst/>
          </a:prstGeom>
          <a:noFill/>
          <a:ln/>
        </p:spPr>
        <p:txBody>
          <a:bodyPr wrap="square" lIns="0" tIns="0" rIns="0" bIns="0" rtlCol="0" anchor="t"/>
          <a:lstStyle/>
          <a:p>
            <a:pPr marL="0" indent="0">
              <a:lnSpc>
                <a:spcPts val="2100"/>
              </a:lnSpc>
              <a:buNone/>
            </a:pPr>
            <a:r>
              <a:rPr lang="en-US" sz="1900" b="1" dirty="0">
                <a:solidFill>
                  <a:srgbClr val="1F2937"/>
                </a:solidFill>
                <a:latin typeface="ui-sans-serif" pitchFamily="34" charset="0"/>
                <a:ea typeface="ui-sans-serif" pitchFamily="34" charset="-122"/>
                <a:cs typeface="ui-sans-serif" pitchFamily="34" charset="-120"/>
              </a:rPr>
              <a:t>Common Urgent Support Needs</a:t>
            </a:r>
            <a:r>
              <a:rPr lang="en-US" sz="1350" b="1" dirty="0">
                <a:solidFill>
                  <a:srgbClr val="1F2937"/>
                </a:solidFill>
                <a:latin typeface="ui-sans-serif" pitchFamily="34" charset="0"/>
                <a:ea typeface="ui-sans-serif" pitchFamily="34" charset="-122"/>
                <a:cs typeface="ui-sans-serif" pitchFamily="34" charset="-120"/>
              </a:rPr>
              <a:t>:</a:t>
            </a:r>
            <a:endParaRPr lang="en-US" sz="1350" dirty="0"/>
          </a:p>
        </p:txBody>
      </p:sp>
      <p:sp>
        <p:nvSpPr>
          <p:cNvPr id="61" name="Text 27"/>
          <p:cNvSpPr/>
          <p:nvPr/>
        </p:nvSpPr>
        <p:spPr>
          <a:xfrm>
            <a:off x="762000" y="6886575"/>
            <a:ext cx="2844284" cy="228600"/>
          </a:xfrm>
          <a:prstGeom prst="rect">
            <a:avLst/>
          </a:prstGeom>
          <a:noFill/>
          <a:ln/>
        </p:spPr>
        <p:txBody>
          <a:bodyPr wrap="square" lIns="0" tIns="0" rIns="0" bIns="0" rtlCol="0" anchor="t"/>
          <a:lstStyle/>
          <a:p>
            <a:pPr marL="0" indent="0">
              <a:lnSpc>
                <a:spcPts val="1800"/>
              </a:lnSpc>
              <a:buNone/>
            </a:pPr>
            <a:r>
              <a:rPr lang="en-US" dirty="0">
                <a:solidFill>
                  <a:srgbClr val="374151"/>
                </a:solidFill>
                <a:latin typeface="ui-sans-serif" pitchFamily="34" charset="0"/>
                <a:ea typeface="ui-sans-serif" pitchFamily="34" charset="-122"/>
                <a:cs typeface="ui-sans-serif" pitchFamily="34" charset="-120"/>
              </a:rPr>
              <a:t>Legislative approval support</a:t>
            </a:r>
            <a:endParaRPr lang="en-US" dirty="0"/>
          </a:p>
        </p:txBody>
      </p:sp>
      <p:sp>
        <p:nvSpPr>
          <p:cNvPr id="62" name="Text 28"/>
          <p:cNvSpPr/>
          <p:nvPr/>
        </p:nvSpPr>
        <p:spPr>
          <a:xfrm>
            <a:off x="3738552" y="6907741"/>
            <a:ext cx="3271848" cy="259292"/>
          </a:xfrm>
          <a:prstGeom prst="rect">
            <a:avLst/>
          </a:prstGeom>
          <a:noFill/>
          <a:ln/>
        </p:spPr>
        <p:txBody>
          <a:bodyPr wrap="square" lIns="0" tIns="0" rIns="0" bIns="0" rtlCol="0" anchor="t"/>
          <a:lstStyle/>
          <a:p>
            <a:pPr marL="0" indent="0">
              <a:lnSpc>
                <a:spcPts val="1800"/>
              </a:lnSpc>
              <a:buNone/>
            </a:pPr>
            <a:r>
              <a:rPr lang="en-US" sz="1900" dirty="0">
                <a:solidFill>
                  <a:srgbClr val="374151"/>
                </a:solidFill>
                <a:latin typeface="ui-sans-serif" pitchFamily="34" charset="0"/>
                <a:ea typeface="ui-sans-serif" pitchFamily="34" charset="-122"/>
                <a:cs typeface="ui-sans-serif" pitchFamily="34" charset="-120"/>
              </a:rPr>
              <a:t>Basic information provision</a:t>
            </a:r>
            <a:endParaRPr lang="en-US" sz="1900" dirty="0"/>
          </a:p>
        </p:txBody>
      </p:sp>
      <p:grpSp>
        <p:nvGrpSpPr>
          <p:cNvPr id="70" name="Agrupar 69">
            <a:extLst>
              <a:ext uri="{FF2B5EF4-FFF2-40B4-BE49-F238E27FC236}">
                <a16:creationId xmlns:a16="http://schemas.microsoft.com/office/drawing/2014/main" id="{A6B000F5-E3B2-DE45-6FB0-B873D77776CC}"/>
              </a:ext>
            </a:extLst>
          </p:cNvPr>
          <p:cNvGrpSpPr/>
          <p:nvPr/>
        </p:nvGrpSpPr>
        <p:grpSpPr>
          <a:xfrm>
            <a:off x="6574361" y="6868583"/>
            <a:ext cx="2784165" cy="241301"/>
            <a:chOff x="6963831" y="6868583"/>
            <a:chExt cx="2784165" cy="241301"/>
          </a:xfrm>
        </p:grpSpPr>
        <p:pic>
          <p:nvPicPr>
            <p:cNvPr id="32" name="Image 30" descr="preencoded.png"/>
            <p:cNvPicPr>
              <a:picLocks noChangeAspect="1"/>
            </p:cNvPicPr>
            <p:nvPr/>
          </p:nvPicPr>
          <p:blipFill>
            <a:blip r:embed="rId20"/>
            <a:stretch>
              <a:fillRect/>
            </a:stretch>
          </p:blipFill>
          <p:spPr>
            <a:xfrm>
              <a:off x="6963831" y="6868583"/>
              <a:ext cx="226487" cy="226487"/>
            </a:xfrm>
            <a:prstGeom prst="rect">
              <a:avLst/>
            </a:prstGeom>
          </p:spPr>
        </p:pic>
        <p:sp>
          <p:nvSpPr>
            <p:cNvPr id="63" name="Text 29"/>
            <p:cNvSpPr/>
            <p:nvPr/>
          </p:nvSpPr>
          <p:spPr>
            <a:xfrm>
              <a:off x="7225449" y="6895042"/>
              <a:ext cx="2522547" cy="214842"/>
            </a:xfrm>
            <a:prstGeom prst="rect">
              <a:avLst/>
            </a:prstGeom>
            <a:noFill/>
            <a:ln/>
          </p:spPr>
          <p:txBody>
            <a:bodyPr wrap="square" lIns="0" tIns="0" rIns="0" bIns="0" rtlCol="0" anchor="t"/>
            <a:lstStyle/>
            <a:p>
              <a:pPr marL="0" indent="0">
                <a:lnSpc>
                  <a:spcPts val="1800"/>
                </a:lnSpc>
                <a:buNone/>
              </a:pPr>
              <a:r>
                <a:rPr lang="en-US" sz="1900" dirty="0">
                  <a:solidFill>
                    <a:srgbClr val="374151"/>
                  </a:solidFill>
                  <a:latin typeface="ui-sans-serif" pitchFamily="34" charset="0"/>
                  <a:ea typeface="ui-sans-serif" pitchFamily="34" charset="-122"/>
                  <a:cs typeface="ui-sans-serif" pitchFamily="34" charset="-120"/>
                </a:rPr>
                <a:t>Technical team building</a:t>
              </a:r>
              <a:endParaRPr lang="en-US" sz="1900" dirty="0"/>
            </a:p>
          </p:txBody>
        </p:sp>
      </p:grpSp>
      <p:grpSp>
        <p:nvGrpSpPr>
          <p:cNvPr id="71" name="Agrupar 70">
            <a:extLst>
              <a:ext uri="{FF2B5EF4-FFF2-40B4-BE49-F238E27FC236}">
                <a16:creationId xmlns:a16="http://schemas.microsoft.com/office/drawing/2014/main" id="{D84084B4-B732-3A38-70AF-61940D2AD4A3}"/>
              </a:ext>
            </a:extLst>
          </p:cNvPr>
          <p:cNvGrpSpPr/>
          <p:nvPr/>
        </p:nvGrpSpPr>
        <p:grpSpPr>
          <a:xfrm>
            <a:off x="9320431" y="6852710"/>
            <a:ext cx="2637880" cy="266700"/>
            <a:chOff x="9769169" y="6835776"/>
            <a:chExt cx="2637880" cy="266700"/>
          </a:xfrm>
        </p:grpSpPr>
        <p:pic>
          <p:nvPicPr>
            <p:cNvPr id="33" name="Image 31" descr="preencoded.png"/>
            <p:cNvPicPr>
              <a:picLocks noChangeAspect="1"/>
            </p:cNvPicPr>
            <p:nvPr/>
          </p:nvPicPr>
          <p:blipFill>
            <a:blip r:embed="rId21"/>
            <a:stretch>
              <a:fillRect/>
            </a:stretch>
          </p:blipFill>
          <p:spPr>
            <a:xfrm>
              <a:off x="9769169" y="6835776"/>
              <a:ext cx="333375" cy="266700"/>
            </a:xfrm>
            <a:prstGeom prst="rect">
              <a:avLst/>
            </a:prstGeom>
          </p:spPr>
        </p:pic>
        <p:sp>
          <p:nvSpPr>
            <p:cNvPr id="64" name="Text 30"/>
            <p:cNvSpPr/>
            <p:nvPr/>
          </p:nvSpPr>
          <p:spPr>
            <a:xfrm>
              <a:off x="10153224" y="6856945"/>
              <a:ext cx="2253825" cy="190500"/>
            </a:xfrm>
            <a:prstGeom prst="rect">
              <a:avLst/>
            </a:prstGeom>
            <a:noFill/>
            <a:ln/>
          </p:spPr>
          <p:txBody>
            <a:bodyPr wrap="square" lIns="0" tIns="0" rIns="0" bIns="0" rtlCol="0" anchor="t"/>
            <a:lstStyle/>
            <a:p>
              <a:pPr marL="0" indent="0">
                <a:lnSpc>
                  <a:spcPts val="1800"/>
                </a:lnSpc>
                <a:buNone/>
              </a:pPr>
              <a:r>
                <a:rPr lang="en-US" sz="1900" dirty="0">
                  <a:solidFill>
                    <a:srgbClr val="374151"/>
                  </a:solidFill>
                  <a:latin typeface="ui-sans-serif" pitchFamily="34" charset="0"/>
                  <a:ea typeface="ui-sans-serif" pitchFamily="34" charset="-122"/>
                  <a:cs typeface="ui-sans-serif" pitchFamily="34" charset="-120"/>
                </a:rPr>
                <a:t>Training on standards</a:t>
              </a:r>
              <a:endParaRPr lang="en-US" sz="1900" dirty="0"/>
            </a:p>
          </p:txBody>
        </p:sp>
      </p:grpSp>
      <p:sp>
        <p:nvSpPr>
          <p:cNvPr id="65" name="Text 31"/>
          <p:cNvSpPr/>
          <p:nvPr/>
        </p:nvSpPr>
        <p:spPr>
          <a:xfrm>
            <a:off x="9362182" y="7305675"/>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sp>
        <p:nvSpPr>
          <p:cNvPr id="34" name="Text 0"/>
          <p:cNvSpPr/>
          <p:nvPr/>
        </p:nvSpPr>
        <p:spPr>
          <a:xfrm>
            <a:off x="2311970" y="42238"/>
            <a:ext cx="6891572" cy="393924"/>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Countries Requiring Urgent Support</a:t>
            </a:r>
            <a:endParaRPr lang="en-US" sz="2700" dirty="0"/>
          </a:p>
        </p:txBody>
      </p:sp>
      <p:pic>
        <p:nvPicPr>
          <p:cNvPr id="72" name="Image 1" descr="preencoded.png">
            <a:extLst>
              <a:ext uri="{FF2B5EF4-FFF2-40B4-BE49-F238E27FC236}">
                <a16:creationId xmlns:a16="http://schemas.microsoft.com/office/drawing/2014/main" id="{A5F88CEB-6A0E-D073-B986-7186862F30C1}"/>
              </a:ext>
            </a:extLst>
          </p:cNvPr>
          <p:cNvPicPr>
            <a:picLocks noChangeAspect="1"/>
          </p:cNvPicPr>
          <p:nvPr/>
        </p:nvPicPr>
        <p:blipFill>
          <a:blip r:embed="rId22"/>
          <a:stretch>
            <a:fillRect/>
          </a:stretch>
        </p:blipFill>
        <p:spPr>
          <a:xfrm>
            <a:off x="2277255" y="452987"/>
            <a:ext cx="6444000" cy="556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5845" y="-18850"/>
            <a:ext cx="12192000" cy="6858000"/>
          </a:xfrm>
          <a:prstGeom prst="rect">
            <a:avLst/>
          </a:prstGeom>
        </p:spPr>
      </p:pic>
      <p:pic>
        <p:nvPicPr>
          <p:cNvPr id="5" name="Image 3" descr="preencoded.png"/>
          <p:cNvPicPr>
            <a:picLocks noChangeAspect="1"/>
          </p:cNvPicPr>
          <p:nvPr/>
        </p:nvPicPr>
        <p:blipFill>
          <a:blip r:embed="rId4"/>
          <a:stretch>
            <a:fillRect/>
          </a:stretch>
        </p:blipFill>
        <p:spPr>
          <a:xfrm>
            <a:off x="0" y="0"/>
            <a:ext cx="12192000" cy="381000"/>
          </a:xfrm>
          <a:prstGeom prst="rect">
            <a:avLst/>
          </a:prstGeom>
        </p:spPr>
      </p:pic>
      <p:pic>
        <p:nvPicPr>
          <p:cNvPr id="6" name="Image 4" descr="preencoded.png"/>
          <p:cNvPicPr>
            <a:picLocks noChangeAspect="1"/>
          </p:cNvPicPr>
          <p:nvPr/>
        </p:nvPicPr>
        <p:blipFill>
          <a:blip r:embed="rId5"/>
          <a:stretch>
            <a:fillRect/>
          </a:stretch>
        </p:blipFill>
        <p:spPr>
          <a:xfrm>
            <a:off x="0" y="6477000"/>
            <a:ext cx="12192000" cy="381000"/>
          </a:xfrm>
          <a:prstGeom prst="rect">
            <a:avLst/>
          </a:prstGeom>
        </p:spPr>
      </p:pic>
      <p:pic>
        <p:nvPicPr>
          <p:cNvPr id="7" name="Image 5" descr="preencoded.png"/>
          <p:cNvPicPr>
            <a:picLocks noChangeAspect="1"/>
          </p:cNvPicPr>
          <p:nvPr/>
        </p:nvPicPr>
        <p:blipFill>
          <a:blip r:embed="rId6"/>
          <a:stretch>
            <a:fillRect/>
          </a:stretch>
        </p:blipFill>
        <p:spPr>
          <a:xfrm>
            <a:off x="0" y="0"/>
            <a:ext cx="12192000" cy="647700"/>
          </a:xfrm>
          <a:prstGeom prst="rect">
            <a:avLst/>
          </a:prstGeom>
        </p:spPr>
      </p:pic>
      <p:pic>
        <p:nvPicPr>
          <p:cNvPr id="8" name="Image 6" descr="preencoded.png"/>
          <p:cNvPicPr>
            <a:picLocks noChangeAspect="1"/>
          </p:cNvPicPr>
          <p:nvPr/>
        </p:nvPicPr>
        <p:blipFill>
          <a:blip r:embed="rId7"/>
          <a:stretch>
            <a:fillRect/>
          </a:stretch>
        </p:blipFill>
        <p:spPr>
          <a:xfrm>
            <a:off x="304800" y="1371599"/>
            <a:ext cx="3733800" cy="2350169"/>
          </a:xfrm>
          <a:prstGeom prst="rect">
            <a:avLst/>
          </a:prstGeom>
        </p:spPr>
      </p:pic>
      <p:pic>
        <p:nvPicPr>
          <p:cNvPr id="9" name="Image 7" descr="preencoded.png"/>
          <p:cNvPicPr>
            <a:picLocks noChangeAspect="1"/>
          </p:cNvPicPr>
          <p:nvPr/>
        </p:nvPicPr>
        <p:blipFill>
          <a:blip r:embed="rId8"/>
          <a:stretch>
            <a:fillRect/>
          </a:stretch>
        </p:blipFill>
        <p:spPr>
          <a:xfrm>
            <a:off x="495300" y="1562100"/>
            <a:ext cx="476250" cy="476250"/>
          </a:xfrm>
          <a:prstGeom prst="rect">
            <a:avLst/>
          </a:prstGeom>
        </p:spPr>
      </p:pic>
      <p:pic>
        <p:nvPicPr>
          <p:cNvPr id="10" name="Image 8" descr="preencoded.png"/>
          <p:cNvPicPr>
            <a:picLocks noChangeAspect="1"/>
          </p:cNvPicPr>
          <p:nvPr/>
        </p:nvPicPr>
        <p:blipFill>
          <a:blip r:embed="rId9"/>
          <a:stretch>
            <a:fillRect/>
          </a:stretch>
        </p:blipFill>
        <p:spPr>
          <a:xfrm>
            <a:off x="590550" y="1647825"/>
            <a:ext cx="285750" cy="304800"/>
          </a:xfrm>
          <a:prstGeom prst="rect">
            <a:avLst/>
          </a:prstGeom>
        </p:spPr>
      </p:pic>
      <p:pic>
        <p:nvPicPr>
          <p:cNvPr id="11" name="Image 9" descr="preencoded.png"/>
          <p:cNvPicPr>
            <a:picLocks noChangeAspect="1"/>
          </p:cNvPicPr>
          <p:nvPr/>
        </p:nvPicPr>
        <p:blipFill>
          <a:blip r:embed="rId7"/>
          <a:stretch>
            <a:fillRect/>
          </a:stretch>
        </p:blipFill>
        <p:spPr>
          <a:xfrm>
            <a:off x="4250582" y="1349134"/>
            <a:ext cx="3733800" cy="2338936"/>
          </a:xfrm>
          <a:prstGeom prst="rect">
            <a:avLst/>
          </a:prstGeom>
        </p:spPr>
      </p:pic>
      <p:pic>
        <p:nvPicPr>
          <p:cNvPr id="12" name="Image 10" descr="preencoded.png"/>
          <p:cNvPicPr>
            <a:picLocks noChangeAspect="1"/>
          </p:cNvPicPr>
          <p:nvPr/>
        </p:nvPicPr>
        <p:blipFill>
          <a:blip r:embed="rId10"/>
          <a:stretch>
            <a:fillRect/>
          </a:stretch>
        </p:blipFill>
        <p:spPr>
          <a:xfrm>
            <a:off x="4419600" y="1562100"/>
            <a:ext cx="476250" cy="476250"/>
          </a:xfrm>
          <a:prstGeom prst="rect">
            <a:avLst/>
          </a:prstGeom>
        </p:spPr>
      </p:pic>
      <p:pic>
        <p:nvPicPr>
          <p:cNvPr id="13" name="Image 11" descr="preencoded.png"/>
          <p:cNvPicPr>
            <a:picLocks noChangeAspect="1"/>
          </p:cNvPicPr>
          <p:nvPr/>
        </p:nvPicPr>
        <p:blipFill>
          <a:blip r:embed="rId11"/>
          <a:stretch>
            <a:fillRect/>
          </a:stretch>
        </p:blipFill>
        <p:spPr>
          <a:xfrm>
            <a:off x="4557713" y="1647825"/>
            <a:ext cx="200025" cy="304800"/>
          </a:xfrm>
          <a:prstGeom prst="rect">
            <a:avLst/>
          </a:prstGeom>
        </p:spPr>
      </p:pic>
      <p:pic>
        <p:nvPicPr>
          <p:cNvPr id="14" name="Image 12" descr="preencoded.png"/>
          <p:cNvPicPr>
            <a:picLocks noChangeAspect="1"/>
          </p:cNvPicPr>
          <p:nvPr/>
        </p:nvPicPr>
        <p:blipFill>
          <a:blip r:embed="rId7"/>
          <a:stretch>
            <a:fillRect/>
          </a:stretch>
        </p:blipFill>
        <p:spPr>
          <a:xfrm>
            <a:off x="8153400" y="1371600"/>
            <a:ext cx="3733800" cy="2266950"/>
          </a:xfrm>
          <a:prstGeom prst="rect">
            <a:avLst/>
          </a:prstGeom>
        </p:spPr>
      </p:pic>
      <p:pic>
        <p:nvPicPr>
          <p:cNvPr id="15" name="Image 13" descr="preencoded.png"/>
          <p:cNvPicPr>
            <a:picLocks noChangeAspect="1"/>
          </p:cNvPicPr>
          <p:nvPr/>
        </p:nvPicPr>
        <p:blipFill>
          <a:blip r:embed="rId12"/>
          <a:stretch>
            <a:fillRect/>
          </a:stretch>
        </p:blipFill>
        <p:spPr>
          <a:xfrm>
            <a:off x="8343900" y="1562100"/>
            <a:ext cx="476250" cy="476250"/>
          </a:xfrm>
          <a:prstGeom prst="rect">
            <a:avLst/>
          </a:prstGeom>
        </p:spPr>
      </p:pic>
      <p:pic>
        <p:nvPicPr>
          <p:cNvPr id="16" name="Image 14" descr="preencoded.png"/>
          <p:cNvPicPr>
            <a:picLocks noChangeAspect="1"/>
          </p:cNvPicPr>
          <p:nvPr/>
        </p:nvPicPr>
        <p:blipFill>
          <a:blip r:embed="rId13"/>
          <a:stretch>
            <a:fillRect/>
          </a:stretch>
        </p:blipFill>
        <p:spPr>
          <a:xfrm>
            <a:off x="8439150" y="1647825"/>
            <a:ext cx="285750" cy="304800"/>
          </a:xfrm>
          <a:prstGeom prst="rect">
            <a:avLst/>
          </a:prstGeom>
        </p:spPr>
      </p:pic>
      <p:pic>
        <p:nvPicPr>
          <p:cNvPr id="24" name="Image 22" descr="preencoded.png"/>
          <p:cNvPicPr>
            <a:picLocks noChangeAspect="1"/>
          </p:cNvPicPr>
          <p:nvPr/>
        </p:nvPicPr>
        <p:blipFill>
          <a:blip r:embed="rId14"/>
          <a:stretch>
            <a:fillRect/>
          </a:stretch>
        </p:blipFill>
        <p:spPr>
          <a:xfrm>
            <a:off x="8343900" y="3638550"/>
            <a:ext cx="476250" cy="476250"/>
          </a:xfrm>
          <a:prstGeom prst="rect">
            <a:avLst/>
          </a:prstGeom>
        </p:spPr>
      </p:pic>
      <p:pic>
        <p:nvPicPr>
          <p:cNvPr id="26" name="Image 24" descr="preencoded.png"/>
          <p:cNvPicPr>
            <a:picLocks noChangeAspect="1"/>
          </p:cNvPicPr>
          <p:nvPr/>
        </p:nvPicPr>
        <p:blipFill>
          <a:blip r:embed="rId15"/>
          <a:stretch>
            <a:fillRect/>
          </a:stretch>
        </p:blipFill>
        <p:spPr>
          <a:xfrm>
            <a:off x="0" y="6438900"/>
            <a:ext cx="12192000" cy="419100"/>
          </a:xfrm>
          <a:prstGeom prst="rect">
            <a:avLst/>
          </a:prstGeom>
        </p:spPr>
      </p:pic>
      <p:sp>
        <p:nvSpPr>
          <p:cNvPr id="27" name="Text 0"/>
          <p:cNvSpPr/>
          <p:nvPr/>
        </p:nvSpPr>
        <p:spPr>
          <a:xfrm>
            <a:off x="1837223" y="-18850"/>
            <a:ext cx="8382000" cy="381000"/>
          </a:xfrm>
          <a:prstGeom prst="rect">
            <a:avLst/>
          </a:prstGeom>
          <a:noFill/>
          <a:ln/>
        </p:spPr>
        <p:txBody>
          <a:bodyPr wrap="square" lIns="0" tIns="0" rIns="0" bIns="0" rtlCol="0" anchor="t"/>
          <a:lstStyle/>
          <a:p>
            <a:pPr marL="0" indent="0">
              <a:lnSpc>
                <a:spcPts val="2700"/>
              </a:lnSpc>
              <a:buNone/>
            </a:pPr>
            <a:r>
              <a:rPr lang="en-US" sz="2250" b="1" dirty="0">
                <a:solidFill>
                  <a:srgbClr val="1F2937"/>
                </a:solidFill>
                <a:latin typeface="ui-sans-serif" pitchFamily="34" charset="0"/>
                <a:ea typeface="ui-sans-serif" pitchFamily="34" charset="-122"/>
                <a:cs typeface="ui-sans-serif" pitchFamily="34" charset="-120"/>
              </a:rPr>
              <a:t>Specific Enhancement Ideas and Suggestions from Member Countries</a:t>
            </a:r>
            <a:endParaRPr lang="en-US" sz="2250" dirty="0"/>
          </a:p>
        </p:txBody>
      </p:sp>
      <p:sp>
        <p:nvSpPr>
          <p:cNvPr id="28" name="Text 1"/>
          <p:cNvSpPr/>
          <p:nvPr/>
        </p:nvSpPr>
        <p:spPr>
          <a:xfrm>
            <a:off x="229552" y="695325"/>
            <a:ext cx="11887200" cy="457200"/>
          </a:xfrm>
          <a:prstGeom prst="rect">
            <a:avLst/>
          </a:prstGeom>
          <a:noFill/>
          <a:ln/>
        </p:spPr>
        <p:txBody>
          <a:bodyPr wrap="square" lIns="0" tIns="0" rIns="0" bIns="0" rtlCol="0" anchor="t"/>
          <a:lstStyle/>
          <a:p>
            <a:pPr marL="0" indent="0">
              <a:lnSpc>
                <a:spcPts val="2100"/>
              </a:lnSpc>
              <a:buNone/>
            </a:pPr>
            <a:r>
              <a:rPr lang="en-US" b="1" dirty="0">
                <a:solidFill>
                  <a:srgbClr val="374151"/>
                </a:solidFill>
                <a:latin typeface="ui-sans-serif" pitchFamily="34" charset="0"/>
                <a:ea typeface="ui-sans-serif" pitchFamily="34" charset="-122"/>
                <a:cs typeface="ui-sans-serif" pitchFamily="34" charset="-120"/>
              </a:rPr>
              <a:t>Member countries proposed concrete and actionable ideas to strengthen Cluster 1 activities and the NQF referencing process</a:t>
            </a:r>
            <a:endParaRPr lang="en-US" b="1" dirty="0"/>
          </a:p>
        </p:txBody>
      </p:sp>
      <p:sp>
        <p:nvSpPr>
          <p:cNvPr id="29" name="Text 2"/>
          <p:cNvSpPr/>
          <p:nvPr/>
        </p:nvSpPr>
        <p:spPr>
          <a:xfrm>
            <a:off x="1085850" y="1666875"/>
            <a:ext cx="2641223"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Targeted Workshops</a:t>
            </a:r>
            <a:endParaRPr lang="en-US" sz="2000" dirty="0"/>
          </a:p>
        </p:txBody>
      </p:sp>
      <p:sp>
        <p:nvSpPr>
          <p:cNvPr id="30" name="Text 3"/>
          <p:cNvSpPr/>
          <p:nvPr/>
        </p:nvSpPr>
        <p:spPr>
          <a:xfrm>
            <a:off x="495300" y="2152649"/>
            <a:ext cx="3657602" cy="1370197"/>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Workshops on report writing, methodology application, and quality assurance processes for specific NQF referencing aspects.</a:t>
            </a:r>
            <a:endParaRPr lang="en-US" sz="1900" dirty="0"/>
          </a:p>
        </p:txBody>
      </p:sp>
      <p:sp>
        <p:nvSpPr>
          <p:cNvPr id="31" name="Text 4"/>
          <p:cNvSpPr/>
          <p:nvPr/>
        </p:nvSpPr>
        <p:spPr>
          <a:xfrm>
            <a:off x="5010150" y="1666875"/>
            <a:ext cx="2326005"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Digital Repository</a:t>
            </a:r>
            <a:endParaRPr lang="en-US" sz="2000" dirty="0"/>
          </a:p>
        </p:txBody>
      </p:sp>
      <p:sp>
        <p:nvSpPr>
          <p:cNvPr id="32" name="Text 5"/>
          <p:cNvSpPr/>
          <p:nvPr/>
        </p:nvSpPr>
        <p:spPr>
          <a:xfrm>
            <a:off x="4229100" y="2152650"/>
            <a:ext cx="3809998" cy="1485900"/>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Centralized online platform for NQF documents, best practices, and referencing reports to facilitate knowledge sharing</a:t>
            </a:r>
            <a:r>
              <a:rPr lang="en-US" sz="1700" dirty="0">
                <a:latin typeface="ui-sans-serif" pitchFamily="34" charset="0"/>
                <a:ea typeface="ui-sans-serif" pitchFamily="34" charset="-122"/>
                <a:cs typeface="ui-sans-serif" pitchFamily="34" charset="-120"/>
              </a:rPr>
              <a:t>.</a:t>
            </a:r>
            <a:endParaRPr lang="en-US" sz="1700" dirty="0"/>
          </a:p>
        </p:txBody>
      </p:sp>
      <p:sp>
        <p:nvSpPr>
          <p:cNvPr id="33" name="Text 6"/>
          <p:cNvSpPr/>
          <p:nvPr/>
        </p:nvSpPr>
        <p:spPr>
          <a:xfrm>
            <a:off x="8934450" y="1666875"/>
            <a:ext cx="2651046"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Mentorship Program</a:t>
            </a:r>
            <a:endParaRPr lang="en-US" sz="2000" dirty="0"/>
          </a:p>
        </p:txBody>
      </p:sp>
      <p:sp>
        <p:nvSpPr>
          <p:cNvPr id="34" name="Text 7"/>
          <p:cNvSpPr/>
          <p:nvPr/>
        </p:nvSpPr>
        <p:spPr>
          <a:xfrm>
            <a:off x="8343899" y="2152650"/>
            <a:ext cx="3579145" cy="885825"/>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Pairing countries at different stages of NQF development to foster peer-to-peer learning and provide tailored guidance.</a:t>
            </a:r>
            <a:endParaRPr lang="en-US" sz="1900" dirty="0"/>
          </a:p>
        </p:txBody>
      </p:sp>
      <p:grpSp>
        <p:nvGrpSpPr>
          <p:cNvPr id="45" name="Agrupar 44">
            <a:extLst>
              <a:ext uri="{FF2B5EF4-FFF2-40B4-BE49-F238E27FC236}">
                <a16:creationId xmlns:a16="http://schemas.microsoft.com/office/drawing/2014/main" id="{238AB683-8235-A37B-9336-72882C231584}"/>
              </a:ext>
            </a:extLst>
          </p:cNvPr>
          <p:cNvGrpSpPr/>
          <p:nvPr/>
        </p:nvGrpSpPr>
        <p:grpSpPr>
          <a:xfrm>
            <a:off x="304800" y="4121819"/>
            <a:ext cx="3891439" cy="1885950"/>
            <a:chOff x="304800" y="3448050"/>
            <a:chExt cx="3891439" cy="1885950"/>
          </a:xfrm>
        </p:grpSpPr>
        <p:pic>
          <p:nvPicPr>
            <p:cNvPr id="17" name="Image 15" descr="preencoded.png"/>
            <p:cNvPicPr>
              <a:picLocks noChangeAspect="1"/>
            </p:cNvPicPr>
            <p:nvPr/>
          </p:nvPicPr>
          <p:blipFill>
            <a:blip r:embed="rId16"/>
            <a:stretch>
              <a:fillRect/>
            </a:stretch>
          </p:blipFill>
          <p:spPr>
            <a:xfrm>
              <a:off x="304800" y="3448050"/>
              <a:ext cx="3733800" cy="1885950"/>
            </a:xfrm>
            <a:prstGeom prst="rect">
              <a:avLst/>
            </a:prstGeom>
          </p:spPr>
        </p:pic>
        <p:grpSp>
          <p:nvGrpSpPr>
            <p:cNvPr id="44" name="Agrupar 43">
              <a:extLst>
                <a:ext uri="{FF2B5EF4-FFF2-40B4-BE49-F238E27FC236}">
                  <a16:creationId xmlns:a16="http://schemas.microsoft.com/office/drawing/2014/main" id="{6D487E0A-5D93-F3FD-3711-651A27AD862D}"/>
                </a:ext>
              </a:extLst>
            </p:cNvPr>
            <p:cNvGrpSpPr/>
            <p:nvPr/>
          </p:nvGrpSpPr>
          <p:grpSpPr>
            <a:xfrm>
              <a:off x="495300" y="3638550"/>
              <a:ext cx="476250" cy="476250"/>
              <a:chOff x="495300" y="3638550"/>
              <a:chExt cx="476250" cy="476250"/>
            </a:xfrm>
          </p:grpSpPr>
          <p:pic>
            <p:nvPicPr>
              <p:cNvPr id="18" name="Image 16" descr="preencoded.png"/>
              <p:cNvPicPr>
                <a:picLocks noChangeAspect="1"/>
              </p:cNvPicPr>
              <p:nvPr/>
            </p:nvPicPr>
            <p:blipFill>
              <a:blip r:embed="rId17"/>
              <a:stretch>
                <a:fillRect/>
              </a:stretch>
            </p:blipFill>
            <p:spPr>
              <a:xfrm>
                <a:off x="495300" y="3638550"/>
                <a:ext cx="476250" cy="476250"/>
              </a:xfrm>
              <a:prstGeom prst="rect">
                <a:avLst/>
              </a:prstGeom>
            </p:spPr>
          </p:pic>
          <p:pic>
            <p:nvPicPr>
              <p:cNvPr id="19" name="Image 17" descr="preencoded.png"/>
              <p:cNvPicPr>
                <a:picLocks noChangeAspect="1"/>
              </p:cNvPicPr>
              <p:nvPr/>
            </p:nvPicPr>
            <p:blipFill>
              <a:blip r:embed="rId18"/>
              <a:stretch>
                <a:fillRect/>
              </a:stretch>
            </p:blipFill>
            <p:spPr>
              <a:xfrm>
                <a:off x="647700" y="3724275"/>
                <a:ext cx="171450" cy="304800"/>
              </a:xfrm>
              <a:prstGeom prst="rect">
                <a:avLst/>
              </a:prstGeom>
            </p:spPr>
          </p:pic>
        </p:grpSp>
        <p:sp>
          <p:nvSpPr>
            <p:cNvPr id="35" name="Text 8"/>
            <p:cNvSpPr/>
            <p:nvPr/>
          </p:nvSpPr>
          <p:spPr>
            <a:xfrm>
              <a:off x="1085850" y="3743325"/>
              <a:ext cx="3110389"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Standardized Templates</a:t>
              </a:r>
              <a:endParaRPr lang="en-US" sz="2000" dirty="0"/>
            </a:p>
          </p:txBody>
        </p:sp>
        <p:sp>
          <p:nvSpPr>
            <p:cNvPr id="36" name="Text 9"/>
            <p:cNvSpPr/>
            <p:nvPr/>
          </p:nvSpPr>
          <p:spPr>
            <a:xfrm>
              <a:off x="495299" y="4229100"/>
              <a:ext cx="3507455" cy="914400"/>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Standard templates for NQF referencing reports and other documents to ensure consistency and ease of comparison.</a:t>
              </a:r>
              <a:endParaRPr lang="en-US" sz="1900" dirty="0"/>
            </a:p>
          </p:txBody>
        </p:sp>
      </p:grpSp>
      <p:grpSp>
        <p:nvGrpSpPr>
          <p:cNvPr id="52" name="Agrupar 51">
            <a:extLst>
              <a:ext uri="{FF2B5EF4-FFF2-40B4-BE49-F238E27FC236}">
                <a16:creationId xmlns:a16="http://schemas.microsoft.com/office/drawing/2014/main" id="{852C7BF4-DAC5-037C-4779-7B4D6E6D8527}"/>
              </a:ext>
            </a:extLst>
          </p:cNvPr>
          <p:cNvGrpSpPr/>
          <p:nvPr/>
        </p:nvGrpSpPr>
        <p:grpSpPr>
          <a:xfrm>
            <a:off x="4229100" y="4131743"/>
            <a:ext cx="3733800" cy="1885950"/>
            <a:chOff x="4229100" y="3419475"/>
            <a:chExt cx="3733800" cy="1885950"/>
          </a:xfrm>
        </p:grpSpPr>
        <p:pic>
          <p:nvPicPr>
            <p:cNvPr id="20" name="Image 18" descr="preencoded.png"/>
            <p:cNvPicPr>
              <a:picLocks noChangeAspect="1"/>
            </p:cNvPicPr>
            <p:nvPr/>
          </p:nvPicPr>
          <p:blipFill>
            <a:blip r:embed="rId16"/>
            <a:stretch>
              <a:fillRect/>
            </a:stretch>
          </p:blipFill>
          <p:spPr>
            <a:xfrm>
              <a:off x="4229100" y="3419475"/>
              <a:ext cx="3733800" cy="1885950"/>
            </a:xfrm>
            <a:prstGeom prst="rect">
              <a:avLst/>
            </a:prstGeom>
          </p:spPr>
        </p:pic>
        <p:grpSp>
          <p:nvGrpSpPr>
            <p:cNvPr id="49" name="Agrupar 48">
              <a:extLst>
                <a:ext uri="{FF2B5EF4-FFF2-40B4-BE49-F238E27FC236}">
                  <a16:creationId xmlns:a16="http://schemas.microsoft.com/office/drawing/2014/main" id="{C491A1A3-36B0-34E4-8262-0F8DB1024A1A}"/>
                </a:ext>
              </a:extLst>
            </p:cNvPr>
            <p:cNvGrpSpPr/>
            <p:nvPr/>
          </p:nvGrpSpPr>
          <p:grpSpPr>
            <a:xfrm>
              <a:off x="4419600" y="3638550"/>
              <a:ext cx="2626697" cy="476250"/>
              <a:chOff x="4419600" y="3638550"/>
              <a:chExt cx="2626697" cy="476250"/>
            </a:xfrm>
          </p:grpSpPr>
          <p:grpSp>
            <p:nvGrpSpPr>
              <p:cNvPr id="46" name="Agrupar 45">
                <a:extLst>
                  <a:ext uri="{FF2B5EF4-FFF2-40B4-BE49-F238E27FC236}">
                    <a16:creationId xmlns:a16="http://schemas.microsoft.com/office/drawing/2014/main" id="{C11B6A89-1C8E-49B8-9ADC-60FBA28CA498}"/>
                  </a:ext>
                </a:extLst>
              </p:cNvPr>
              <p:cNvGrpSpPr/>
              <p:nvPr/>
            </p:nvGrpSpPr>
            <p:grpSpPr>
              <a:xfrm>
                <a:off x="4419600" y="3638550"/>
                <a:ext cx="476250" cy="476250"/>
                <a:chOff x="4419600" y="3638550"/>
                <a:chExt cx="476250" cy="476250"/>
              </a:xfrm>
            </p:grpSpPr>
            <p:pic>
              <p:nvPicPr>
                <p:cNvPr id="21" name="Image 19" descr="preencoded.png"/>
                <p:cNvPicPr>
                  <a:picLocks noChangeAspect="1"/>
                </p:cNvPicPr>
                <p:nvPr/>
              </p:nvPicPr>
              <p:blipFill>
                <a:blip r:embed="rId19"/>
                <a:stretch>
                  <a:fillRect/>
                </a:stretch>
              </p:blipFill>
              <p:spPr>
                <a:xfrm>
                  <a:off x="4419600" y="3638550"/>
                  <a:ext cx="476250" cy="476250"/>
                </a:xfrm>
                <a:prstGeom prst="rect">
                  <a:avLst/>
                </a:prstGeom>
              </p:spPr>
            </p:pic>
            <p:pic>
              <p:nvPicPr>
                <p:cNvPr id="22" name="Image 20" descr="preencoded.png"/>
                <p:cNvPicPr>
                  <a:picLocks noChangeAspect="1"/>
                </p:cNvPicPr>
                <p:nvPr/>
              </p:nvPicPr>
              <p:blipFill>
                <a:blip r:embed="rId20"/>
                <a:stretch>
                  <a:fillRect/>
                </a:stretch>
              </p:blipFill>
              <p:spPr>
                <a:xfrm>
                  <a:off x="4557713" y="3724275"/>
                  <a:ext cx="200025" cy="304800"/>
                </a:xfrm>
                <a:prstGeom prst="rect">
                  <a:avLst/>
                </a:prstGeom>
              </p:spPr>
            </p:pic>
          </p:grpSp>
          <p:sp>
            <p:nvSpPr>
              <p:cNvPr id="37" name="Text 10"/>
              <p:cNvSpPr/>
              <p:nvPr/>
            </p:nvSpPr>
            <p:spPr>
              <a:xfrm>
                <a:off x="5010150" y="3743325"/>
                <a:ext cx="2036147"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Expert Missions</a:t>
                </a:r>
                <a:endParaRPr lang="en-US" sz="2000" dirty="0"/>
              </a:p>
            </p:txBody>
          </p:sp>
        </p:grpSp>
        <p:sp>
          <p:nvSpPr>
            <p:cNvPr id="38" name="Text 11"/>
            <p:cNvSpPr/>
            <p:nvPr/>
          </p:nvSpPr>
          <p:spPr>
            <a:xfrm>
              <a:off x="4419600" y="4229100"/>
              <a:ext cx="3543300" cy="914400"/>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On-site technical assistance and guidance during critical phases of NQF development and referencing.</a:t>
              </a:r>
              <a:endParaRPr lang="en-US" sz="1900" dirty="0"/>
            </a:p>
          </p:txBody>
        </p:sp>
      </p:grpSp>
      <p:grpSp>
        <p:nvGrpSpPr>
          <p:cNvPr id="54" name="Agrupar 53">
            <a:extLst>
              <a:ext uri="{FF2B5EF4-FFF2-40B4-BE49-F238E27FC236}">
                <a16:creationId xmlns:a16="http://schemas.microsoft.com/office/drawing/2014/main" id="{CE6A594F-F05A-D570-D5BE-E368A3F1C1A5}"/>
              </a:ext>
            </a:extLst>
          </p:cNvPr>
          <p:cNvGrpSpPr/>
          <p:nvPr/>
        </p:nvGrpSpPr>
        <p:grpSpPr>
          <a:xfrm>
            <a:off x="8153400" y="4189493"/>
            <a:ext cx="4042708" cy="1885950"/>
            <a:chOff x="8153400" y="3419475"/>
            <a:chExt cx="4042708" cy="1885950"/>
          </a:xfrm>
        </p:grpSpPr>
        <p:pic>
          <p:nvPicPr>
            <p:cNvPr id="23" name="Image 21" descr="preencoded.png"/>
            <p:cNvPicPr>
              <a:picLocks noChangeAspect="1"/>
            </p:cNvPicPr>
            <p:nvPr/>
          </p:nvPicPr>
          <p:blipFill>
            <a:blip r:embed="rId16"/>
            <a:stretch>
              <a:fillRect/>
            </a:stretch>
          </p:blipFill>
          <p:spPr>
            <a:xfrm>
              <a:off x="8153400" y="3419475"/>
              <a:ext cx="3733800" cy="1885950"/>
            </a:xfrm>
            <a:prstGeom prst="rect">
              <a:avLst/>
            </a:prstGeom>
          </p:spPr>
        </p:pic>
        <p:grpSp>
          <p:nvGrpSpPr>
            <p:cNvPr id="53" name="Agrupar 52">
              <a:extLst>
                <a:ext uri="{FF2B5EF4-FFF2-40B4-BE49-F238E27FC236}">
                  <a16:creationId xmlns:a16="http://schemas.microsoft.com/office/drawing/2014/main" id="{5F054CF5-ACF6-A017-DCBF-D9A052D09D33}"/>
                </a:ext>
              </a:extLst>
            </p:cNvPr>
            <p:cNvGrpSpPr/>
            <p:nvPr/>
          </p:nvGrpSpPr>
          <p:grpSpPr>
            <a:xfrm>
              <a:off x="8439150" y="3724275"/>
              <a:ext cx="3756958" cy="304800"/>
              <a:chOff x="8439150" y="3724275"/>
              <a:chExt cx="3756958" cy="304800"/>
            </a:xfrm>
          </p:grpSpPr>
          <p:pic>
            <p:nvPicPr>
              <p:cNvPr id="25" name="Image 23" descr="preencoded.png"/>
              <p:cNvPicPr>
                <a:picLocks noChangeAspect="1"/>
              </p:cNvPicPr>
              <p:nvPr/>
            </p:nvPicPr>
            <p:blipFill>
              <a:blip r:embed="rId21"/>
              <a:stretch>
                <a:fillRect/>
              </a:stretch>
            </p:blipFill>
            <p:spPr>
              <a:xfrm>
                <a:off x="8439150" y="3724275"/>
                <a:ext cx="285750" cy="304800"/>
              </a:xfrm>
              <a:prstGeom prst="rect">
                <a:avLst/>
              </a:prstGeom>
            </p:spPr>
          </p:pic>
          <p:sp>
            <p:nvSpPr>
              <p:cNvPr id="39" name="Text 12"/>
              <p:cNvSpPr/>
              <p:nvPr/>
            </p:nvSpPr>
            <p:spPr>
              <a:xfrm>
                <a:off x="8934450" y="3743325"/>
                <a:ext cx="3261658"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Communication Channels</a:t>
                </a:r>
                <a:endParaRPr lang="en-US" sz="2000" dirty="0"/>
              </a:p>
            </p:txBody>
          </p:sp>
        </p:grpSp>
        <p:sp>
          <p:nvSpPr>
            <p:cNvPr id="40" name="Text 13"/>
            <p:cNvSpPr/>
            <p:nvPr/>
          </p:nvSpPr>
          <p:spPr>
            <a:xfrm>
              <a:off x="8343900" y="4229100"/>
              <a:ext cx="3543300" cy="914400"/>
            </a:xfrm>
            <a:prstGeom prst="rect">
              <a:avLst/>
            </a:prstGeom>
            <a:noFill/>
            <a:ln/>
          </p:spPr>
          <p:txBody>
            <a:bodyPr wrap="square" lIns="0" tIns="0" rIns="0" bIns="0" rtlCol="0" anchor="t"/>
            <a:lstStyle/>
            <a:p>
              <a:pPr marL="0" indent="0">
                <a:lnSpc>
                  <a:spcPts val="1800"/>
                </a:lnSpc>
                <a:buNone/>
              </a:pPr>
              <a:r>
                <a:rPr lang="en-US" sz="1900" dirty="0">
                  <a:latin typeface="ui-sans-serif" pitchFamily="34" charset="0"/>
                  <a:ea typeface="ui-sans-serif" pitchFamily="34" charset="-122"/>
                  <a:cs typeface="ui-sans-serif" pitchFamily="34" charset="-120"/>
                </a:rPr>
                <a:t>Regular newsletters, dedicated online forums, and virtual meetings to improve information flow and engagement.</a:t>
              </a:r>
              <a:endParaRPr lang="en-US" sz="190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8575"/>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571500" cy="28575"/>
          </a:xfrm>
          <a:prstGeom prst="rect">
            <a:avLst/>
          </a:prstGeom>
        </p:spPr>
      </p:pic>
      <p:pic>
        <p:nvPicPr>
          <p:cNvPr id="4" name="Image 2" descr="preencoded.png"/>
          <p:cNvPicPr>
            <a:picLocks noChangeAspect="1"/>
          </p:cNvPicPr>
          <p:nvPr/>
        </p:nvPicPr>
        <p:blipFill>
          <a:blip r:embed="rId5"/>
          <a:stretch>
            <a:fillRect/>
          </a:stretch>
        </p:blipFill>
        <p:spPr>
          <a:xfrm>
            <a:off x="374972" y="1066800"/>
            <a:ext cx="3657600" cy="5238750"/>
          </a:xfrm>
          <a:prstGeom prst="rect">
            <a:avLst/>
          </a:prstGeom>
        </p:spPr>
      </p:pic>
      <p:pic>
        <p:nvPicPr>
          <p:cNvPr id="5" name="Image 3" descr="preencoded.png"/>
          <p:cNvPicPr>
            <a:picLocks noChangeAspect="1"/>
          </p:cNvPicPr>
          <p:nvPr/>
        </p:nvPicPr>
        <p:blipFill>
          <a:blip r:embed="rId6"/>
          <a:stretch>
            <a:fillRect/>
          </a:stretch>
        </p:blipFill>
        <p:spPr>
          <a:xfrm>
            <a:off x="609600" y="1438275"/>
            <a:ext cx="341858" cy="381000"/>
          </a:xfrm>
          <a:prstGeom prst="rect">
            <a:avLst/>
          </a:prstGeom>
        </p:spPr>
      </p:pic>
      <p:pic>
        <p:nvPicPr>
          <p:cNvPr id="6" name="Image 4" descr="preencoded.png"/>
          <p:cNvPicPr>
            <a:picLocks noChangeAspect="1"/>
          </p:cNvPicPr>
          <p:nvPr/>
        </p:nvPicPr>
        <p:blipFill>
          <a:blip r:embed="rId7"/>
          <a:stretch>
            <a:fillRect/>
          </a:stretch>
        </p:blipFill>
        <p:spPr>
          <a:xfrm>
            <a:off x="704255" y="1552575"/>
            <a:ext cx="152400" cy="152400"/>
          </a:xfrm>
          <a:prstGeom prst="rect">
            <a:avLst/>
          </a:prstGeom>
        </p:spPr>
      </p:pic>
      <p:pic>
        <p:nvPicPr>
          <p:cNvPr id="7" name="Image 5" descr="preencoded.png"/>
          <p:cNvPicPr>
            <a:picLocks noChangeAspect="1"/>
          </p:cNvPicPr>
          <p:nvPr/>
        </p:nvPicPr>
        <p:blipFill>
          <a:blip r:embed="rId8"/>
          <a:stretch>
            <a:fillRect/>
          </a:stretch>
        </p:blipFill>
        <p:spPr>
          <a:xfrm>
            <a:off x="609600" y="2124075"/>
            <a:ext cx="152400" cy="152400"/>
          </a:xfrm>
          <a:prstGeom prst="rect">
            <a:avLst/>
          </a:prstGeom>
        </p:spPr>
      </p:pic>
      <p:pic>
        <p:nvPicPr>
          <p:cNvPr id="8" name="Image 6" descr="preencoded.png"/>
          <p:cNvPicPr>
            <a:picLocks noChangeAspect="1"/>
          </p:cNvPicPr>
          <p:nvPr/>
        </p:nvPicPr>
        <p:blipFill>
          <a:blip r:embed="rId8"/>
          <a:stretch>
            <a:fillRect/>
          </a:stretch>
        </p:blipFill>
        <p:spPr>
          <a:xfrm>
            <a:off x="609600" y="2676525"/>
            <a:ext cx="152400" cy="152400"/>
          </a:xfrm>
          <a:prstGeom prst="rect">
            <a:avLst/>
          </a:prstGeom>
        </p:spPr>
      </p:pic>
      <p:pic>
        <p:nvPicPr>
          <p:cNvPr id="9" name="Image 7" descr="preencoded.png"/>
          <p:cNvPicPr>
            <a:picLocks noChangeAspect="1"/>
          </p:cNvPicPr>
          <p:nvPr/>
        </p:nvPicPr>
        <p:blipFill>
          <a:blip r:embed="rId8"/>
          <a:stretch>
            <a:fillRect/>
          </a:stretch>
        </p:blipFill>
        <p:spPr>
          <a:xfrm>
            <a:off x="609600" y="3228975"/>
            <a:ext cx="152400" cy="152400"/>
          </a:xfrm>
          <a:prstGeom prst="rect">
            <a:avLst/>
          </a:prstGeom>
        </p:spPr>
      </p:pic>
      <p:pic>
        <p:nvPicPr>
          <p:cNvPr id="10" name="Image 8" descr="preencoded.png"/>
          <p:cNvPicPr>
            <a:picLocks noChangeAspect="1"/>
          </p:cNvPicPr>
          <p:nvPr/>
        </p:nvPicPr>
        <p:blipFill>
          <a:blip r:embed="rId9"/>
          <a:stretch>
            <a:fillRect/>
          </a:stretch>
        </p:blipFill>
        <p:spPr>
          <a:xfrm>
            <a:off x="609600" y="4181475"/>
            <a:ext cx="3200400" cy="114300"/>
          </a:xfrm>
          <a:prstGeom prst="rect">
            <a:avLst/>
          </a:prstGeom>
        </p:spPr>
      </p:pic>
      <p:pic>
        <p:nvPicPr>
          <p:cNvPr id="11" name="Image 9" descr="preencoded.png"/>
          <p:cNvPicPr>
            <a:picLocks noChangeAspect="1"/>
          </p:cNvPicPr>
          <p:nvPr/>
        </p:nvPicPr>
        <p:blipFill>
          <a:blip r:embed="rId10"/>
          <a:stretch>
            <a:fillRect/>
          </a:stretch>
        </p:blipFill>
        <p:spPr>
          <a:xfrm>
            <a:off x="609600" y="4181475"/>
            <a:ext cx="2528292" cy="114300"/>
          </a:xfrm>
          <a:prstGeom prst="rect">
            <a:avLst/>
          </a:prstGeom>
        </p:spPr>
      </p:pic>
      <p:pic>
        <p:nvPicPr>
          <p:cNvPr id="12" name="Image 10" descr="preencoded.png"/>
          <p:cNvPicPr>
            <a:picLocks noChangeAspect="1"/>
          </p:cNvPicPr>
          <p:nvPr/>
        </p:nvPicPr>
        <p:blipFill>
          <a:blip r:embed="rId9"/>
          <a:stretch>
            <a:fillRect/>
          </a:stretch>
        </p:blipFill>
        <p:spPr>
          <a:xfrm>
            <a:off x="609600" y="5057775"/>
            <a:ext cx="3200400" cy="114300"/>
          </a:xfrm>
          <a:prstGeom prst="rect">
            <a:avLst/>
          </a:prstGeom>
        </p:spPr>
      </p:pic>
      <p:pic>
        <p:nvPicPr>
          <p:cNvPr id="13" name="Image 11" descr="preencoded.png"/>
          <p:cNvPicPr>
            <a:picLocks noChangeAspect="1"/>
          </p:cNvPicPr>
          <p:nvPr/>
        </p:nvPicPr>
        <p:blipFill>
          <a:blip r:embed="rId11"/>
          <a:stretch>
            <a:fillRect/>
          </a:stretch>
        </p:blipFill>
        <p:spPr>
          <a:xfrm>
            <a:off x="609600" y="5057775"/>
            <a:ext cx="2624286" cy="114300"/>
          </a:xfrm>
          <a:prstGeom prst="rect">
            <a:avLst/>
          </a:prstGeom>
        </p:spPr>
      </p:pic>
      <p:pic>
        <p:nvPicPr>
          <p:cNvPr id="14" name="Image 12" descr="preencoded.png"/>
          <p:cNvPicPr>
            <a:picLocks noChangeAspect="1"/>
          </p:cNvPicPr>
          <p:nvPr/>
        </p:nvPicPr>
        <p:blipFill>
          <a:blip r:embed="rId5"/>
          <a:stretch>
            <a:fillRect/>
          </a:stretch>
        </p:blipFill>
        <p:spPr>
          <a:xfrm>
            <a:off x="4267200" y="1095375"/>
            <a:ext cx="3657600" cy="5238750"/>
          </a:xfrm>
          <a:prstGeom prst="rect">
            <a:avLst/>
          </a:prstGeom>
        </p:spPr>
      </p:pic>
      <p:pic>
        <p:nvPicPr>
          <p:cNvPr id="15" name="Image 13" descr="preencoded.png"/>
          <p:cNvPicPr>
            <a:picLocks noChangeAspect="1"/>
          </p:cNvPicPr>
          <p:nvPr/>
        </p:nvPicPr>
        <p:blipFill>
          <a:blip r:embed="rId12"/>
          <a:stretch>
            <a:fillRect/>
          </a:stretch>
        </p:blipFill>
        <p:spPr>
          <a:xfrm>
            <a:off x="4495800" y="1438275"/>
            <a:ext cx="332333" cy="381000"/>
          </a:xfrm>
          <a:prstGeom prst="rect">
            <a:avLst/>
          </a:prstGeom>
        </p:spPr>
      </p:pic>
      <p:pic>
        <p:nvPicPr>
          <p:cNvPr id="16" name="Image 14" descr="preencoded.png"/>
          <p:cNvPicPr>
            <a:picLocks noChangeAspect="1"/>
          </p:cNvPicPr>
          <p:nvPr/>
        </p:nvPicPr>
        <p:blipFill>
          <a:blip r:embed="rId13"/>
          <a:stretch>
            <a:fillRect/>
          </a:stretch>
        </p:blipFill>
        <p:spPr>
          <a:xfrm>
            <a:off x="4576167" y="1552575"/>
            <a:ext cx="171450" cy="152400"/>
          </a:xfrm>
          <a:prstGeom prst="rect">
            <a:avLst/>
          </a:prstGeom>
        </p:spPr>
      </p:pic>
      <p:pic>
        <p:nvPicPr>
          <p:cNvPr id="18" name="Image 16" descr="preencoded.png"/>
          <p:cNvPicPr>
            <a:picLocks noChangeAspect="1"/>
          </p:cNvPicPr>
          <p:nvPr/>
        </p:nvPicPr>
        <p:blipFill>
          <a:blip r:embed="rId14"/>
          <a:stretch>
            <a:fillRect/>
          </a:stretch>
        </p:blipFill>
        <p:spPr>
          <a:xfrm>
            <a:off x="4381500" y="3231934"/>
            <a:ext cx="171450" cy="152400"/>
          </a:xfrm>
          <a:prstGeom prst="rect">
            <a:avLst/>
          </a:prstGeom>
        </p:spPr>
      </p:pic>
      <p:pic>
        <p:nvPicPr>
          <p:cNvPr id="21" name="Image 19" descr="preencoded.png"/>
          <p:cNvPicPr>
            <a:picLocks noChangeAspect="1"/>
          </p:cNvPicPr>
          <p:nvPr/>
        </p:nvPicPr>
        <p:blipFill>
          <a:blip r:embed="rId5"/>
          <a:stretch>
            <a:fillRect/>
          </a:stretch>
        </p:blipFill>
        <p:spPr>
          <a:xfrm>
            <a:off x="8153400" y="1095375"/>
            <a:ext cx="3657600" cy="5238750"/>
          </a:xfrm>
          <a:prstGeom prst="rect">
            <a:avLst/>
          </a:prstGeom>
        </p:spPr>
      </p:pic>
      <p:pic>
        <p:nvPicPr>
          <p:cNvPr id="22" name="Image 20" descr="preencoded.png"/>
          <p:cNvPicPr>
            <a:picLocks noChangeAspect="1"/>
          </p:cNvPicPr>
          <p:nvPr/>
        </p:nvPicPr>
        <p:blipFill>
          <a:blip r:embed="rId15"/>
          <a:stretch>
            <a:fillRect/>
          </a:stretch>
        </p:blipFill>
        <p:spPr>
          <a:xfrm>
            <a:off x="8382000" y="1323975"/>
            <a:ext cx="381000" cy="381000"/>
          </a:xfrm>
          <a:prstGeom prst="rect">
            <a:avLst/>
          </a:prstGeom>
        </p:spPr>
      </p:pic>
      <p:pic>
        <p:nvPicPr>
          <p:cNvPr id="23" name="Image 21" descr="preencoded.png"/>
          <p:cNvPicPr>
            <a:picLocks noChangeAspect="1"/>
          </p:cNvPicPr>
          <p:nvPr/>
        </p:nvPicPr>
        <p:blipFill>
          <a:blip r:embed="rId16"/>
          <a:stretch>
            <a:fillRect/>
          </a:stretch>
        </p:blipFill>
        <p:spPr>
          <a:xfrm>
            <a:off x="8496300" y="1438275"/>
            <a:ext cx="152400" cy="152400"/>
          </a:xfrm>
          <a:prstGeom prst="rect">
            <a:avLst/>
          </a:prstGeom>
        </p:spPr>
      </p:pic>
      <p:pic>
        <p:nvPicPr>
          <p:cNvPr id="24" name="Image 22" descr="preencoded.png"/>
          <p:cNvPicPr>
            <a:picLocks noChangeAspect="1"/>
          </p:cNvPicPr>
          <p:nvPr/>
        </p:nvPicPr>
        <p:blipFill>
          <a:blip r:embed="rId17"/>
          <a:stretch>
            <a:fillRect/>
          </a:stretch>
        </p:blipFill>
        <p:spPr>
          <a:xfrm>
            <a:off x="8382000" y="1895475"/>
            <a:ext cx="152400" cy="152400"/>
          </a:xfrm>
          <a:prstGeom prst="rect">
            <a:avLst/>
          </a:prstGeom>
        </p:spPr>
      </p:pic>
      <p:sp>
        <p:nvSpPr>
          <p:cNvPr id="28" name="Text 0"/>
          <p:cNvSpPr/>
          <p:nvPr/>
        </p:nvSpPr>
        <p:spPr>
          <a:xfrm>
            <a:off x="381000" y="381000"/>
            <a:ext cx="137160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Conclusions - Progress Overview</a:t>
            </a:r>
            <a:endParaRPr lang="en-US" sz="2700" dirty="0"/>
          </a:p>
        </p:txBody>
      </p:sp>
      <p:sp>
        <p:nvSpPr>
          <p:cNvPr id="29" name="Text 1"/>
          <p:cNvSpPr/>
          <p:nvPr/>
        </p:nvSpPr>
        <p:spPr>
          <a:xfrm>
            <a:off x="1065758" y="1323975"/>
            <a:ext cx="2744242" cy="6096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Overall Progress Status</a:t>
            </a:r>
            <a:endParaRPr lang="en-US" sz="1800" dirty="0"/>
          </a:p>
        </p:txBody>
      </p:sp>
      <p:sp>
        <p:nvSpPr>
          <p:cNvPr id="30" name="Text 2"/>
          <p:cNvSpPr/>
          <p:nvPr/>
        </p:nvSpPr>
        <p:spPr>
          <a:xfrm>
            <a:off x="876300" y="2085975"/>
            <a:ext cx="2933700" cy="457200"/>
          </a:xfrm>
          <a:prstGeom prst="rect">
            <a:avLst/>
          </a:prstGeom>
          <a:noFill/>
          <a:ln/>
        </p:spPr>
        <p:txBody>
          <a:bodyPr wrap="square" lIns="0" tIns="0" rIns="0" bIns="0" rtlCol="0" anchor="t"/>
          <a:lstStyle/>
          <a:p>
            <a:pPr marL="0" indent="0">
              <a:lnSpc>
                <a:spcPts val="1800"/>
              </a:lnSpc>
              <a:buNone/>
            </a:pPr>
            <a:r>
              <a:rPr lang="en-US" sz="1600" dirty="0">
                <a:solidFill>
                  <a:srgbClr val="374151"/>
                </a:solidFill>
                <a:latin typeface="Arial" pitchFamily="34" charset="0"/>
                <a:ea typeface="Arial" pitchFamily="34" charset="-122"/>
                <a:cs typeface="Arial" pitchFamily="34" charset="-120"/>
              </a:rPr>
              <a:t>Most countries show active interest in ACQF referencing</a:t>
            </a:r>
            <a:endParaRPr lang="en-US" sz="1600" dirty="0"/>
          </a:p>
        </p:txBody>
      </p:sp>
      <p:sp>
        <p:nvSpPr>
          <p:cNvPr id="31" name="Text 3"/>
          <p:cNvSpPr/>
          <p:nvPr/>
        </p:nvSpPr>
        <p:spPr>
          <a:xfrm>
            <a:off x="876300" y="2638425"/>
            <a:ext cx="3021330" cy="457200"/>
          </a:xfrm>
          <a:prstGeom prst="rect">
            <a:avLst/>
          </a:prstGeom>
          <a:noFill/>
          <a:ln/>
        </p:spPr>
        <p:txBody>
          <a:bodyPr wrap="square" lIns="0" tIns="0" rIns="0" bIns="0" rtlCol="0" anchor="t"/>
          <a:lstStyle/>
          <a:p>
            <a:pPr marL="0" indent="0">
              <a:lnSpc>
                <a:spcPts val="1800"/>
              </a:lnSpc>
              <a:buNone/>
            </a:pPr>
            <a:r>
              <a:rPr lang="en-US" sz="1600" dirty="0">
                <a:solidFill>
                  <a:srgbClr val="374151"/>
                </a:solidFill>
                <a:latin typeface="Arial" pitchFamily="34" charset="0"/>
                <a:ea typeface="Arial" pitchFamily="34" charset="-122"/>
                <a:cs typeface="Arial" pitchFamily="34" charset="-120"/>
              </a:rPr>
              <a:t>Knowledge levels have improved in many countries</a:t>
            </a:r>
            <a:endParaRPr lang="en-US" sz="1600" dirty="0"/>
          </a:p>
        </p:txBody>
      </p:sp>
      <p:sp>
        <p:nvSpPr>
          <p:cNvPr id="32" name="Text 4"/>
          <p:cNvSpPr/>
          <p:nvPr/>
        </p:nvSpPr>
        <p:spPr>
          <a:xfrm>
            <a:off x="876300" y="3190875"/>
            <a:ext cx="2933700" cy="457200"/>
          </a:xfrm>
          <a:prstGeom prst="rect">
            <a:avLst/>
          </a:prstGeom>
          <a:noFill/>
          <a:ln/>
        </p:spPr>
        <p:txBody>
          <a:bodyPr wrap="square" lIns="0" tIns="0" rIns="0" bIns="0" rtlCol="0" anchor="t"/>
          <a:lstStyle/>
          <a:p>
            <a:pPr marL="0" indent="0">
              <a:lnSpc>
                <a:spcPts val="1800"/>
              </a:lnSpc>
              <a:buNone/>
            </a:pPr>
            <a:r>
              <a:rPr lang="en-US" sz="1600" dirty="0">
                <a:solidFill>
                  <a:srgbClr val="374151"/>
                </a:solidFill>
                <a:latin typeface="Arial" pitchFamily="34" charset="0"/>
                <a:ea typeface="Arial" pitchFamily="34" charset="-122"/>
                <a:cs typeface="Arial" pitchFamily="34" charset="-120"/>
              </a:rPr>
              <a:t>Most countries are developing or implementing NQFs</a:t>
            </a:r>
            <a:endParaRPr lang="en-US" sz="1600" dirty="0"/>
          </a:p>
        </p:txBody>
      </p:sp>
      <p:sp>
        <p:nvSpPr>
          <p:cNvPr id="33" name="Text 5"/>
          <p:cNvSpPr/>
          <p:nvPr/>
        </p:nvSpPr>
        <p:spPr>
          <a:xfrm>
            <a:off x="609600" y="3876675"/>
            <a:ext cx="3276600" cy="216023"/>
          </a:xfrm>
          <a:prstGeom prst="rect">
            <a:avLst/>
          </a:prstGeom>
          <a:noFill/>
          <a:ln/>
        </p:spPr>
        <p:txBody>
          <a:bodyPr wrap="square" lIns="0" tIns="0" rIns="0" bIns="0" rtlCol="0" anchor="t"/>
          <a:lstStyle/>
          <a:p>
            <a:pPr marL="0" indent="0">
              <a:lnSpc>
                <a:spcPts val="1800"/>
              </a:lnSpc>
              <a:buNone/>
            </a:pPr>
            <a:r>
              <a:rPr lang="en-US" dirty="0">
                <a:solidFill>
                  <a:srgbClr val="374151"/>
                </a:solidFill>
                <a:latin typeface="Arial" pitchFamily="34" charset="0"/>
                <a:ea typeface="Arial" pitchFamily="34" charset="-122"/>
                <a:cs typeface="Arial" pitchFamily="34" charset="-120"/>
              </a:rPr>
              <a:t>ACQF Referencing Awareness</a:t>
            </a:r>
            <a:endParaRPr lang="en-US" dirty="0"/>
          </a:p>
        </p:txBody>
      </p:sp>
      <p:sp>
        <p:nvSpPr>
          <p:cNvPr id="34" name="Text 6"/>
          <p:cNvSpPr/>
          <p:nvPr/>
        </p:nvSpPr>
        <p:spPr>
          <a:xfrm>
            <a:off x="609600" y="4448175"/>
            <a:ext cx="1364635" cy="152400"/>
          </a:xfrm>
          <a:prstGeom prst="rect">
            <a:avLst/>
          </a:prstGeom>
          <a:noFill/>
          <a:ln/>
        </p:spPr>
        <p:txBody>
          <a:bodyPr wrap="square" lIns="0" tIns="0" rIns="0" bIns="0" rtlCol="0" anchor="t"/>
          <a:lstStyle/>
          <a:p>
            <a:pPr marL="0" indent="0">
              <a:lnSpc>
                <a:spcPts val="1200"/>
              </a:lnSpc>
              <a:buNone/>
            </a:pPr>
            <a:r>
              <a:rPr lang="en-US" sz="900" dirty="0">
                <a:solidFill>
                  <a:srgbClr val="4B5563"/>
                </a:solidFill>
                <a:latin typeface="Arial" pitchFamily="34" charset="0"/>
                <a:ea typeface="Arial" pitchFamily="34" charset="-122"/>
                <a:cs typeface="Arial" pitchFamily="34" charset="-120"/>
              </a:rPr>
              <a:t>5 </a:t>
            </a:r>
            <a:r>
              <a:rPr lang="en-US" sz="1000" dirty="0">
                <a:solidFill>
                  <a:srgbClr val="4B5563"/>
                </a:solidFill>
                <a:latin typeface="Arial" pitchFamily="34" charset="0"/>
                <a:ea typeface="Arial" pitchFamily="34" charset="-122"/>
                <a:cs typeface="Arial" pitchFamily="34" charset="-120"/>
              </a:rPr>
              <a:t>countries</a:t>
            </a:r>
            <a:r>
              <a:rPr lang="en-US" sz="900" dirty="0">
                <a:solidFill>
                  <a:srgbClr val="4B5563"/>
                </a:solidFill>
                <a:latin typeface="Arial" pitchFamily="34" charset="0"/>
                <a:ea typeface="Arial" pitchFamily="34" charset="-122"/>
                <a:cs typeface="Arial" pitchFamily="34" charset="-120"/>
              </a:rPr>
              <a:t> fully aware</a:t>
            </a:r>
            <a:endParaRPr lang="en-US" sz="900" dirty="0"/>
          </a:p>
        </p:txBody>
      </p:sp>
      <p:sp>
        <p:nvSpPr>
          <p:cNvPr id="35" name="Text 7"/>
          <p:cNvSpPr/>
          <p:nvPr/>
        </p:nvSpPr>
        <p:spPr>
          <a:xfrm>
            <a:off x="1847404" y="4448175"/>
            <a:ext cx="1029414" cy="152400"/>
          </a:xfrm>
          <a:prstGeom prst="rect">
            <a:avLst/>
          </a:prstGeom>
          <a:noFill/>
          <a:ln/>
        </p:spPr>
        <p:txBody>
          <a:bodyPr wrap="square" lIns="0" tIns="0" rIns="0" bIns="0" rtlCol="0" anchor="t"/>
          <a:lstStyle/>
          <a:p>
            <a:pPr marL="0" indent="0">
              <a:lnSpc>
                <a:spcPts val="1200"/>
              </a:lnSpc>
              <a:buNone/>
            </a:pPr>
            <a:r>
              <a:rPr lang="en-US" sz="900" dirty="0">
                <a:solidFill>
                  <a:srgbClr val="4B5563"/>
                </a:solidFill>
                <a:latin typeface="Arial" pitchFamily="34" charset="0"/>
                <a:ea typeface="Arial" pitchFamily="34" charset="-122"/>
                <a:cs typeface="Arial" pitchFamily="34" charset="-120"/>
              </a:rPr>
              <a:t>8 need more info</a:t>
            </a:r>
            <a:endParaRPr lang="en-US" sz="900" dirty="0"/>
          </a:p>
        </p:txBody>
      </p:sp>
      <p:sp>
        <p:nvSpPr>
          <p:cNvPr id="36" name="Text 8"/>
          <p:cNvSpPr/>
          <p:nvPr/>
        </p:nvSpPr>
        <p:spPr>
          <a:xfrm>
            <a:off x="2805857" y="4448175"/>
            <a:ext cx="1204793" cy="152400"/>
          </a:xfrm>
          <a:prstGeom prst="rect">
            <a:avLst/>
          </a:prstGeom>
          <a:noFill/>
          <a:ln/>
        </p:spPr>
        <p:txBody>
          <a:bodyPr wrap="square" lIns="0" tIns="0" rIns="0" bIns="0" rtlCol="0" anchor="t"/>
          <a:lstStyle/>
          <a:p>
            <a:pPr marL="0" indent="0">
              <a:lnSpc>
                <a:spcPts val="1200"/>
              </a:lnSpc>
              <a:buNone/>
            </a:pPr>
            <a:r>
              <a:rPr lang="en-US" sz="900" dirty="0">
                <a:solidFill>
                  <a:srgbClr val="4B5563"/>
                </a:solidFill>
                <a:latin typeface="Arial" pitchFamily="34" charset="0"/>
                <a:ea typeface="Arial" pitchFamily="34" charset="-122"/>
                <a:cs typeface="Arial" pitchFamily="34" charset="-120"/>
              </a:rPr>
              <a:t>4 no NQF approved</a:t>
            </a:r>
            <a:endParaRPr lang="en-US" sz="900" dirty="0"/>
          </a:p>
        </p:txBody>
      </p:sp>
      <p:sp>
        <p:nvSpPr>
          <p:cNvPr id="37" name="Text 9"/>
          <p:cNvSpPr/>
          <p:nvPr/>
        </p:nvSpPr>
        <p:spPr>
          <a:xfrm>
            <a:off x="609600" y="4752975"/>
            <a:ext cx="3840480"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NQF Implementation</a:t>
            </a:r>
            <a:endParaRPr lang="en-US" sz="1500" b="1" dirty="0"/>
          </a:p>
        </p:txBody>
      </p:sp>
      <p:sp>
        <p:nvSpPr>
          <p:cNvPr id="38" name="Text 10"/>
          <p:cNvSpPr/>
          <p:nvPr/>
        </p:nvSpPr>
        <p:spPr>
          <a:xfrm>
            <a:off x="609600" y="5248275"/>
            <a:ext cx="1372493" cy="152400"/>
          </a:xfrm>
          <a:prstGeom prst="rect">
            <a:avLst/>
          </a:prstGeom>
          <a:noFill/>
          <a:ln/>
        </p:spPr>
        <p:txBody>
          <a:bodyPr wrap="square" lIns="0" tIns="0" rIns="0" bIns="0" rtlCol="0" anchor="t"/>
          <a:lstStyle/>
          <a:p>
            <a:pPr marL="0" indent="0">
              <a:lnSpc>
                <a:spcPts val="1200"/>
              </a:lnSpc>
              <a:buNone/>
            </a:pPr>
            <a:r>
              <a:rPr lang="en-US" sz="900" dirty="0">
                <a:solidFill>
                  <a:srgbClr val="4B5563"/>
                </a:solidFill>
                <a:latin typeface="Arial" pitchFamily="34" charset="0"/>
                <a:ea typeface="Arial" pitchFamily="34" charset="-122"/>
                <a:cs typeface="Arial" pitchFamily="34" charset="-120"/>
              </a:rPr>
              <a:t>14 active development</a:t>
            </a:r>
            <a:endParaRPr lang="en-US" sz="900" dirty="0"/>
          </a:p>
        </p:txBody>
      </p:sp>
      <p:sp>
        <p:nvSpPr>
          <p:cNvPr id="39" name="Text 11"/>
          <p:cNvSpPr/>
          <p:nvPr/>
        </p:nvSpPr>
        <p:spPr>
          <a:xfrm>
            <a:off x="609600" y="5489452"/>
            <a:ext cx="808315" cy="152400"/>
          </a:xfrm>
          <a:prstGeom prst="rect">
            <a:avLst/>
          </a:prstGeom>
          <a:noFill/>
          <a:ln/>
        </p:spPr>
        <p:txBody>
          <a:bodyPr wrap="square" lIns="0" tIns="0" rIns="0" bIns="0" rtlCol="0" anchor="t"/>
          <a:lstStyle/>
          <a:p>
            <a:pPr marL="0" indent="0">
              <a:lnSpc>
                <a:spcPts val="1200"/>
              </a:lnSpc>
              <a:buNone/>
            </a:pPr>
            <a:r>
              <a:rPr lang="en-US" sz="900" dirty="0">
                <a:solidFill>
                  <a:srgbClr val="4B5563"/>
                </a:solidFill>
                <a:latin typeface="Arial" pitchFamily="34" charset="0"/>
                <a:ea typeface="Arial" pitchFamily="34" charset="-122"/>
                <a:cs typeface="Arial" pitchFamily="34" charset="-120"/>
              </a:rPr>
              <a:t>1 established</a:t>
            </a:r>
            <a:endParaRPr lang="en-US" sz="900" dirty="0"/>
          </a:p>
        </p:txBody>
      </p:sp>
      <p:sp>
        <p:nvSpPr>
          <p:cNvPr id="40" name="Text 12"/>
          <p:cNvSpPr/>
          <p:nvPr/>
        </p:nvSpPr>
        <p:spPr>
          <a:xfrm>
            <a:off x="609600" y="5803128"/>
            <a:ext cx="1538796" cy="216671"/>
          </a:xfrm>
          <a:prstGeom prst="rect">
            <a:avLst/>
          </a:prstGeom>
          <a:noFill/>
          <a:ln/>
        </p:spPr>
        <p:txBody>
          <a:bodyPr wrap="square" lIns="0" tIns="0" rIns="0" bIns="0" rtlCol="0" anchor="t"/>
          <a:lstStyle/>
          <a:p>
            <a:pPr marL="0" indent="0">
              <a:lnSpc>
                <a:spcPts val="1200"/>
              </a:lnSpc>
              <a:buNone/>
            </a:pPr>
            <a:r>
              <a:rPr lang="en-US" sz="1500" dirty="0">
                <a:latin typeface="Arial" pitchFamily="34" charset="0"/>
                <a:ea typeface="Arial" pitchFamily="34" charset="-122"/>
                <a:cs typeface="Arial" pitchFamily="34" charset="-120"/>
              </a:rPr>
              <a:t>1</a:t>
            </a:r>
            <a:r>
              <a:rPr lang="en-US" sz="1500" dirty="0">
                <a:solidFill>
                  <a:srgbClr val="4B5563"/>
                </a:solidFill>
                <a:latin typeface="Arial" pitchFamily="34" charset="0"/>
                <a:ea typeface="Arial" pitchFamily="34" charset="-122"/>
                <a:cs typeface="Arial" pitchFamily="34" charset="-120"/>
              </a:rPr>
              <a:t> </a:t>
            </a:r>
            <a:r>
              <a:rPr lang="en-US" sz="1500" b="1" dirty="0">
                <a:solidFill>
                  <a:srgbClr val="4B5563"/>
                </a:solidFill>
                <a:latin typeface="Arial" pitchFamily="34" charset="0"/>
                <a:ea typeface="Arial" pitchFamily="34" charset="-122"/>
                <a:cs typeface="Arial" pitchFamily="34" charset="-120"/>
              </a:rPr>
              <a:t>implementing</a:t>
            </a:r>
            <a:endParaRPr lang="en-US" sz="1500" b="1" dirty="0"/>
          </a:p>
        </p:txBody>
      </p:sp>
      <p:sp>
        <p:nvSpPr>
          <p:cNvPr id="41" name="Text 13"/>
          <p:cNvSpPr/>
          <p:nvPr/>
        </p:nvSpPr>
        <p:spPr>
          <a:xfrm>
            <a:off x="4894733" y="1447800"/>
            <a:ext cx="2753767" cy="609600"/>
          </a:xfrm>
          <a:prstGeom prst="rect">
            <a:avLst/>
          </a:prstGeom>
          <a:noFill/>
          <a:ln/>
        </p:spPr>
        <p:txBody>
          <a:bodyPr wrap="square" lIns="0" tIns="0" rIns="0" bIns="0" rtlCol="0" anchor="t"/>
          <a:lstStyle/>
          <a:p>
            <a:pPr marL="0" indent="0">
              <a:lnSpc>
                <a:spcPts val="2400"/>
              </a:lnSpc>
              <a:buNone/>
            </a:pPr>
            <a:r>
              <a:rPr lang="en-US" sz="2000" b="1" dirty="0">
                <a:solidFill>
                  <a:srgbClr val="1F2937"/>
                </a:solidFill>
                <a:latin typeface="ui-sans-serif" pitchFamily="34" charset="0"/>
                <a:ea typeface="ui-sans-serif" pitchFamily="34" charset="-122"/>
                <a:cs typeface="ui-sans-serif" pitchFamily="34" charset="-120"/>
              </a:rPr>
              <a:t>Collective Achievements</a:t>
            </a:r>
            <a:endParaRPr lang="en-US" sz="2000" dirty="0"/>
          </a:p>
        </p:txBody>
      </p:sp>
      <p:grpSp>
        <p:nvGrpSpPr>
          <p:cNvPr id="63" name="Agrupar 62">
            <a:extLst>
              <a:ext uri="{FF2B5EF4-FFF2-40B4-BE49-F238E27FC236}">
                <a16:creationId xmlns:a16="http://schemas.microsoft.com/office/drawing/2014/main" id="{42FA953C-03ED-2D8F-5CC4-09C5C094EDBF}"/>
              </a:ext>
            </a:extLst>
          </p:cNvPr>
          <p:cNvGrpSpPr/>
          <p:nvPr/>
        </p:nvGrpSpPr>
        <p:grpSpPr>
          <a:xfrm>
            <a:off x="4370070" y="2191258"/>
            <a:ext cx="3783330" cy="228600"/>
            <a:chOff x="4495800" y="2085975"/>
            <a:chExt cx="3783330" cy="228600"/>
          </a:xfrm>
        </p:grpSpPr>
        <p:pic>
          <p:nvPicPr>
            <p:cNvPr id="17" name="Image 15" descr="preencoded.png"/>
            <p:cNvPicPr>
              <a:picLocks noChangeAspect="1"/>
            </p:cNvPicPr>
            <p:nvPr/>
          </p:nvPicPr>
          <p:blipFill>
            <a:blip r:embed="rId14"/>
            <a:stretch>
              <a:fillRect/>
            </a:stretch>
          </p:blipFill>
          <p:spPr>
            <a:xfrm>
              <a:off x="4495800" y="2124075"/>
              <a:ext cx="171450" cy="152400"/>
            </a:xfrm>
            <a:prstGeom prst="rect">
              <a:avLst/>
            </a:prstGeom>
          </p:spPr>
        </p:pic>
        <p:sp>
          <p:nvSpPr>
            <p:cNvPr id="42" name="Text 14"/>
            <p:cNvSpPr/>
            <p:nvPr/>
          </p:nvSpPr>
          <p:spPr>
            <a:xfrm>
              <a:off x="4781550" y="2085975"/>
              <a:ext cx="3497580"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Complete Referencing Reports</a:t>
              </a:r>
              <a:endParaRPr lang="en-US" sz="1500" dirty="0"/>
            </a:p>
          </p:txBody>
        </p:sp>
      </p:grpSp>
      <p:sp>
        <p:nvSpPr>
          <p:cNvPr id="43" name="Text 15"/>
          <p:cNvSpPr/>
          <p:nvPr/>
        </p:nvSpPr>
        <p:spPr>
          <a:xfrm>
            <a:off x="4630250" y="2436781"/>
            <a:ext cx="3497580" cy="190500"/>
          </a:xfrm>
          <a:prstGeom prst="rect">
            <a:avLst/>
          </a:prstGeom>
          <a:noFill/>
          <a:ln/>
        </p:spPr>
        <p:txBody>
          <a:bodyPr wrap="square" lIns="0" tIns="0" rIns="0" bIns="0" rtlCol="0" anchor="t"/>
          <a:lstStyle/>
          <a:p>
            <a:pPr marL="0" indent="0">
              <a:lnSpc>
                <a:spcPts val="1500"/>
              </a:lnSpc>
              <a:buNone/>
            </a:pPr>
            <a:r>
              <a:rPr lang="en-US" sz="1200" b="1" dirty="0">
                <a:solidFill>
                  <a:srgbClr val="374151"/>
                </a:solidFill>
                <a:latin typeface="Arial" pitchFamily="34" charset="0"/>
                <a:ea typeface="Arial" pitchFamily="34" charset="-122"/>
                <a:cs typeface="Arial" pitchFamily="34" charset="-120"/>
              </a:rPr>
              <a:t>Kenya has completed report</a:t>
            </a:r>
            <a:endParaRPr lang="en-US" sz="1200" b="1" dirty="0"/>
          </a:p>
        </p:txBody>
      </p:sp>
      <p:sp>
        <p:nvSpPr>
          <p:cNvPr id="44" name="Text 16"/>
          <p:cNvSpPr/>
          <p:nvPr/>
        </p:nvSpPr>
        <p:spPr>
          <a:xfrm>
            <a:off x="4552950" y="2724103"/>
            <a:ext cx="2914650" cy="381000"/>
          </a:xfrm>
          <a:prstGeom prst="rect">
            <a:avLst/>
          </a:prstGeom>
          <a:noFill/>
          <a:ln/>
        </p:spPr>
        <p:txBody>
          <a:bodyPr wrap="square" lIns="0" tIns="0" rIns="0" bIns="0" rtlCol="0" anchor="t"/>
          <a:lstStyle/>
          <a:p>
            <a:pPr marL="0" indent="0">
              <a:lnSpc>
                <a:spcPts val="1500"/>
              </a:lnSpc>
              <a:buNone/>
            </a:pPr>
            <a:r>
              <a:rPr lang="en-US" sz="1500" b="1" dirty="0">
                <a:solidFill>
                  <a:srgbClr val="374151"/>
                </a:solidFill>
                <a:latin typeface="Arial" pitchFamily="34" charset="0"/>
                <a:ea typeface="Arial" pitchFamily="34" charset="-122"/>
                <a:cs typeface="Arial" pitchFamily="34" charset="-120"/>
              </a:rPr>
              <a:t>Cape Verde has completed and considered improvements</a:t>
            </a:r>
            <a:endParaRPr lang="en-US" sz="1500" b="1" dirty="0"/>
          </a:p>
        </p:txBody>
      </p:sp>
      <p:sp>
        <p:nvSpPr>
          <p:cNvPr id="45" name="Text 17"/>
          <p:cNvSpPr/>
          <p:nvPr/>
        </p:nvSpPr>
        <p:spPr>
          <a:xfrm>
            <a:off x="4667250" y="3193834"/>
            <a:ext cx="3497580"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Pilot Referencing</a:t>
            </a:r>
            <a:endParaRPr lang="en-US" sz="1500" dirty="0"/>
          </a:p>
        </p:txBody>
      </p:sp>
      <p:sp>
        <p:nvSpPr>
          <p:cNvPr id="46" name="Text 18"/>
          <p:cNvSpPr/>
          <p:nvPr/>
        </p:nvSpPr>
        <p:spPr>
          <a:xfrm>
            <a:off x="4527872" y="3543300"/>
            <a:ext cx="3244527" cy="400605"/>
          </a:xfrm>
          <a:prstGeom prst="rect">
            <a:avLst/>
          </a:prstGeom>
          <a:noFill/>
          <a:ln/>
        </p:spPr>
        <p:txBody>
          <a:bodyPr wrap="square" lIns="0" tIns="0" rIns="0" bIns="0" rtlCol="0" anchor="t"/>
          <a:lstStyle/>
          <a:p>
            <a:pPr marL="0" indent="0">
              <a:lnSpc>
                <a:spcPts val="1500"/>
              </a:lnSpc>
              <a:buNone/>
            </a:pPr>
            <a:r>
              <a:rPr lang="en-US" sz="1500" b="1" dirty="0">
                <a:solidFill>
                  <a:srgbClr val="374151"/>
                </a:solidFill>
                <a:latin typeface="Arial" pitchFamily="34" charset="0"/>
                <a:ea typeface="Arial" pitchFamily="34" charset="-122"/>
                <a:cs typeface="Arial" pitchFamily="34" charset="-120"/>
              </a:rPr>
              <a:t>Eswatini and Seychelles have started pilot processes</a:t>
            </a:r>
            <a:endParaRPr lang="en-US" sz="1500" b="1" dirty="0"/>
          </a:p>
        </p:txBody>
      </p:sp>
      <p:grpSp>
        <p:nvGrpSpPr>
          <p:cNvPr id="62" name="Agrupar 61">
            <a:extLst>
              <a:ext uri="{FF2B5EF4-FFF2-40B4-BE49-F238E27FC236}">
                <a16:creationId xmlns:a16="http://schemas.microsoft.com/office/drawing/2014/main" id="{2721AAE0-1D55-EDAA-2C87-E3BA07A6CDE7}"/>
              </a:ext>
            </a:extLst>
          </p:cNvPr>
          <p:cNvGrpSpPr/>
          <p:nvPr/>
        </p:nvGrpSpPr>
        <p:grpSpPr>
          <a:xfrm>
            <a:off x="4388257" y="4266460"/>
            <a:ext cx="3720286" cy="228600"/>
            <a:chOff x="4495800" y="3697272"/>
            <a:chExt cx="3720286" cy="228600"/>
          </a:xfrm>
        </p:grpSpPr>
        <p:pic>
          <p:nvPicPr>
            <p:cNvPr id="19" name="Image 17" descr="preencoded.png"/>
            <p:cNvPicPr>
              <a:picLocks noChangeAspect="1"/>
            </p:cNvPicPr>
            <p:nvPr/>
          </p:nvPicPr>
          <p:blipFill>
            <a:blip r:embed="rId14"/>
            <a:stretch>
              <a:fillRect/>
            </a:stretch>
          </p:blipFill>
          <p:spPr>
            <a:xfrm>
              <a:off x="4495800" y="3724275"/>
              <a:ext cx="171450" cy="152400"/>
            </a:xfrm>
            <a:prstGeom prst="rect">
              <a:avLst/>
            </a:prstGeom>
          </p:spPr>
        </p:pic>
        <p:sp>
          <p:nvSpPr>
            <p:cNvPr id="47" name="Text 19"/>
            <p:cNvSpPr/>
            <p:nvPr/>
          </p:nvSpPr>
          <p:spPr>
            <a:xfrm>
              <a:off x="4844593" y="3697272"/>
              <a:ext cx="3371493"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Upcoming Submissions</a:t>
              </a:r>
              <a:endParaRPr lang="en-US" sz="1500" dirty="0"/>
            </a:p>
          </p:txBody>
        </p:sp>
      </p:grpSp>
      <p:sp>
        <p:nvSpPr>
          <p:cNvPr id="48" name="Text 20"/>
          <p:cNvSpPr/>
          <p:nvPr/>
        </p:nvSpPr>
        <p:spPr>
          <a:xfrm>
            <a:off x="4400906" y="4680474"/>
            <a:ext cx="3371493" cy="190500"/>
          </a:xfrm>
          <a:prstGeom prst="rect">
            <a:avLst/>
          </a:prstGeom>
          <a:noFill/>
          <a:ln/>
        </p:spPr>
        <p:txBody>
          <a:bodyPr wrap="square" lIns="0" tIns="0" rIns="0" bIns="0" rtlCol="0" anchor="t"/>
          <a:lstStyle/>
          <a:p>
            <a:pPr marL="0" indent="0">
              <a:lnSpc>
                <a:spcPts val="1500"/>
              </a:lnSpc>
              <a:buNone/>
            </a:pPr>
            <a:r>
              <a:rPr lang="en-US" sz="1500" b="1" dirty="0">
                <a:solidFill>
                  <a:srgbClr val="374151"/>
                </a:solidFill>
                <a:latin typeface="Arial" pitchFamily="34" charset="0"/>
                <a:ea typeface="Arial" pitchFamily="34" charset="-122"/>
                <a:cs typeface="Arial" pitchFamily="34" charset="-120"/>
              </a:rPr>
              <a:t>9 countries plan to submit drafts by end of 2025</a:t>
            </a:r>
            <a:endParaRPr lang="en-US" sz="1500" b="1" dirty="0"/>
          </a:p>
        </p:txBody>
      </p:sp>
      <p:sp>
        <p:nvSpPr>
          <p:cNvPr id="49" name="Text 21"/>
          <p:cNvSpPr/>
          <p:nvPr/>
        </p:nvSpPr>
        <p:spPr>
          <a:xfrm>
            <a:off x="4400907" y="5175219"/>
            <a:ext cx="3371493" cy="190500"/>
          </a:xfrm>
          <a:prstGeom prst="rect">
            <a:avLst/>
          </a:prstGeom>
          <a:noFill/>
          <a:ln/>
        </p:spPr>
        <p:txBody>
          <a:bodyPr wrap="square" lIns="0" tIns="0" rIns="0" bIns="0" rtlCol="0" anchor="t"/>
          <a:lstStyle/>
          <a:p>
            <a:pPr marL="0" indent="0">
              <a:lnSpc>
                <a:spcPts val="1500"/>
              </a:lnSpc>
              <a:buNone/>
            </a:pPr>
            <a:r>
              <a:rPr lang="en-US" sz="1500" b="1" dirty="0">
                <a:solidFill>
                  <a:srgbClr val="374151"/>
                </a:solidFill>
                <a:latin typeface="Arial" pitchFamily="34" charset="0"/>
                <a:ea typeface="Arial" pitchFamily="34" charset="-122"/>
                <a:cs typeface="Arial" pitchFamily="34" charset="-120"/>
              </a:rPr>
              <a:t>10 countries plan to submit by end of 2026</a:t>
            </a:r>
            <a:endParaRPr lang="en-US" sz="1500" b="1" dirty="0"/>
          </a:p>
        </p:txBody>
      </p:sp>
      <p:sp>
        <p:nvSpPr>
          <p:cNvPr id="50" name="Text 22"/>
          <p:cNvSpPr/>
          <p:nvPr/>
        </p:nvSpPr>
        <p:spPr>
          <a:xfrm>
            <a:off x="8877300" y="1362075"/>
            <a:ext cx="2539782" cy="304800"/>
          </a:xfrm>
          <a:prstGeom prst="rect">
            <a:avLst/>
          </a:prstGeom>
          <a:noFill/>
          <a:ln/>
        </p:spPr>
        <p:txBody>
          <a:bodyPr wrap="square" lIns="0" tIns="0" rIns="0" bIns="0" rtlCol="0" anchor="t"/>
          <a:lstStyle/>
          <a:p>
            <a:pPr marL="0" indent="0">
              <a:lnSpc>
                <a:spcPts val="2400"/>
              </a:lnSpc>
              <a:buNone/>
            </a:pPr>
            <a:r>
              <a:rPr lang="en-US" sz="2000" b="1" dirty="0">
                <a:solidFill>
                  <a:srgbClr val="1F2937"/>
                </a:solidFill>
                <a:latin typeface="ui-sans-serif" pitchFamily="34" charset="0"/>
                <a:ea typeface="ui-sans-serif" pitchFamily="34" charset="-122"/>
                <a:cs typeface="ui-sans-serif" pitchFamily="34" charset="-120"/>
              </a:rPr>
              <a:t>Main Challenges</a:t>
            </a:r>
            <a:endParaRPr lang="en-US" sz="2000" dirty="0"/>
          </a:p>
        </p:txBody>
      </p:sp>
      <p:sp>
        <p:nvSpPr>
          <p:cNvPr id="51" name="Text 23"/>
          <p:cNvSpPr/>
          <p:nvPr/>
        </p:nvSpPr>
        <p:spPr>
          <a:xfrm>
            <a:off x="8648700" y="1857375"/>
            <a:ext cx="2933700" cy="228600"/>
          </a:xfrm>
          <a:prstGeom prst="rect">
            <a:avLst/>
          </a:prstGeom>
          <a:noFill/>
          <a:ln/>
        </p:spPr>
        <p:txBody>
          <a:bodyPr wrap="square" lIns="0" tIns="0" rIns="0" bIns="0" rtlCol="0" anchor="t"/>
          <a:lstStyle/>
          <a:p>
            <a:pPr marL="0" indent="0">
              <a:lnSpc>
                <a:spcPts val="1800"/>
              </a:lnSpc>
              <a:buNone/>
            </a:pPr>
            <a:r>
              <a:rPr lang="en-US" sz="1200" b="1" dirty="0">
                <a:solidFill>
                  <a:srgbClr val="374151"/>
                </a:solidFill>
                <a:latin typeface="Arial" pitchFamily="34" charset="0"/>
                <a:ea typeface="Arial" pitchFamily="34" charset="-122"/>
                <a:cs typeface="Arial" pitchFamily="34" charset="-120"/>
              </a:rPr>
              <a:t>Knowledge Gaps</a:t>
            </a:r>
            <a:endParaRPr lang="en-US" sz="1200" dirty="0"/>
          </a:p>
        </p:txBody>
      </p:sp>
      <p:sp>
        <p:nvSpPr>
          <p:cNvPr id="52" name="Text 24"/>
          <p:cNvSpPr/>
          <p:nvPr/>
        </p:nvSpPr>
        <p:spPr>
          <a:xfrm>
            <a:off x="8315467" y="2120606"/>
            <a:ext cx="3429690" cy="381000"/>
          </a:xfrm>
          <a:prstGeom prst="rect">
            <a:avLst/>
          </a:prstGeom>
          <a:noFill/>
          <a:ln/>
        </p:spPr>
        <p:txBody>
          <a:bodyPr wrap="square" lIns="0" tIns="0" rIns="0" bIns="0" rtlCol="0" anchor="t"/>
          <a:lstStyle/>
          <a:p>
            <a:pPr marL="0" indent="0">
              <a:lnSpc>
                <a:spcPts val="1500"/>
              </a:lnSpc>
              <a:buNone/>
            </a:pPr>
            <a:r>
              <a:rPr lang="en-US" sz="1400" dirty="0">
                <a:solidFill>
                  <a:srgbClr val="374151"/>
                </a:solidFill>
                <a:latin typeface="Arial" pitchFamily="34" charset="0"/>
                <a:ea typeface="Arial" pitchFamily="34" charset="-122"/>
                <a:cs typeface="Arial" pitchFamily="34" charset="-120"/>
              </a:rPr>
              <a:t>Some countries lack understanding of ACQF guidelines</a:t>
            </a:r>
            <a:endParaRPr lang="en-US" sz="1400" dirty="0"/>
          </a:p>
        </p:txBody>
      </p:sp>
      <p:grpSp>
        <p:nvGrpSpPr>
          <p:cNvPr id="66" name="Agrupar 65">
            <a:extLst>
              <a:ext uri="{FF2B5EF4-FFF2-40B4-BE49-F238E27FC236}">
                <a16:creationId xmlns:a16="http://schemas.microsoft.com/office/drawing/2014/main" id="{0B605327-8317-FC16-C2BA-61C20B57C291}"/>
              </a:ext>
            </a:extLst>
          </p:cNvPr>
          <p:cNvGrpSpPr/>
          <p:nvPr/>
        </p:nvGrpSpPr>
        <p:grpSpPr>
          <a:xfrm>
            <a:off x="8335015" y="2606474"/>
            <a:ext cx="2801541" cy="228600"/>
            <a:chOff x="8382000" y="2562225"/>
            <a:chExt cx="2801541" cy="228600"/>
          </a:xfrm>
        </p:grpSpPr>
        <p:pic>
          <p:nvPicPr>
            <p:cNvPr id="25" name="Image 23" descr="preencoded.png"/>
            <p:cNvPicPr>
              <a:picLocks noChangeAspect="1"/>
            </p:cNvPicPr>
            <p:nvPr/>
          </p:nvPicPr>
          <p:blipFill>
            <a:blip r:embed="rId17"/>
            <a:stretch>
              <a:fillRect/>
            </a:stretch>
          </p:blipFill>
          <p:spPr>
            <a:xfrm>
              <a:off x="8382000" y="2600325"/>
              <a:ext cx="152400" cy="152400"/>
            </a:xfrm>
            <a:prstGeom prst="rect">
              <a:avLst/>
            </a:prstGeom>
          </p:spPr>
        </p:pic>
        <p:sp>
          <p:nvSpPr>
            <p:cNvPr id="53" name="Text 25"/>
            <p:cNvSpPr/>
            <p:nvPr/>
          </p:nvSpPr>
          <p:spPr>
            <a:xfrm>
              <a:off x="8648700" y="2562225"/>
              <a:ext cx="2534841"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NQF Barriers</a:t>
              </a:r>
              <a:endParaRPr lang="en-US" sz="1500" dirty="0"/>
            </a:p>
          </p:txBody>
        </p:sp>
      </p:grpSp>
      <p:sp>
        <p:nvSpPr>
          <p:cNvPr id="54" name="Text 26"/>
          <p:cNvSpPr/>
          <p:nvPr/>
        </p:nvSpPr>
        <p:spPr>
          <a:xfrm>
            <a:off x="8354064" y="2962830"/>
            <a:ext cx="3041809" cy="190500"/>
          </a:xfrm>
          <a:prstGeom prst="rect">
            <a:avLst/>
          </a:prstGeom>
          <a:noFill/>
          <a:ln/>
        </p:spPr>
        <p:txBody>
          <a:bodyPr wrap="square" lIns="0" tIns="0" rIns="0" bIns="0" rtlCol="0" anchor="t"/>
          <a:lstStyle/>
          <a:p>
            <a:pPr marL="0" indent="0">
              <a:lnSpc>
                <a:spcPts val="1500"/>
              </a:lnSpc>
              <a:buNone/>
            </a:pPr>
            <a:r>
              <a:rPr lang="en-US" sz="1400" dirty="0">
                <a:solidFill>
                  <a:srgbClr val="374151"/>
                </a:solidFill>
                <a:latin typeface="Arial" pitchFamily="34" charset="0"/>
                <a:ea typeface="Arial" pitchFamily="34" charset="-122"/>
                <a:cs typeface="Arial" pitchFamily="34" charset="-120"/>
              </a:rPr>
              <a:t>Guinea-Bissau, Malawi: NQF not approved</a:t>
            </a:r>
            <a:endParaRPr lang="en-US" sz="1400" dirty="0"/>
          </a:p>
        </p:txBody>
      </p:sp>
      <p:sp>
        <p:nvSpPr>
          <p:cNvPr id="55" name="Text 27"/>
          <p:cNvSpPr/>
          <p:nvPr/>
        </p:nvSpPr>
        <p:spPr>
          <a:xfrm>
            <a:off x="8375273" y="3406898"/>
            <a:ext cx="3041809" cy="190500"/>
          </a:xfrm>
          <a:prstGeom prst="rect">
            <a:avLst/>
          </a:prstGeom>
          <a:noFill/>
          <a:ln/>
        </p:spPr>
        <p:txBody>
          <a:bodyPr wrap="square" lIns="0" tIns="0" rIns="0" bIns="0" rtlCol="0" anchor="t"/>
          <a:lstStyle/>
          <a:p>
            <a:pPr marL="0" indent="0">
              <a:lnSpc>
                <a:spcPts val="1500"/>
              </a:lnSpc>
              <a:buNone/>
            </a:pPr>
            <a:r>
              <a:rPr lang="en-US" sz="1400" dirty="0">
                <a:solidFill>
                  <a:srgbClr val="374151"/>
                </a:solidFill>
                <a:latin typeface="Arial" pitchFamily="34" charset="0"/>
                <a:ea typeface="Arial" pitchFamily="34" charset="-122"/>
                <a:cs typeface="Arial" pitchFamily="34" charset="-120"/>
              </a:rPr>
              <a:t>Congo DR: No NQF plan</a:t>
            </a:r>
            <a:endParaRPr lang="en-US" sz="1400" dirty="0"/>
          </a:p>
        </p:txBody>
      </p:sp>
      <p:grpSp>
        <p:nvGrpSpPr>
          <p:cNvPr id="65" name="Agrupar 64">
            <a:extLst>
              <a:ext uri="{FF2B5EF4-FFF2-40B4-BE49-F238E27FC236}">
                <a16:creationId xmlns:a16="http://schemas.microsoft.com/office/drawing/2014/main" id="{C216EDAD-D09D-8761-C448-6BD88255D868}"/>
              </a:ext>
            </a:extLst>
          </p:cNvPr>
          <p:cNvGrpSpPr/>
          <p:nvPr/>
        </p:nvGrpSpPr>
        <p:grpSpPr>
          <a:xfrm>
            <a:off x="8278832" y="3692652"/>
            <a:ext cx="3406735" cy="228600"/>
            <a:chOff x="8382000" y="3267075"/>
            <a:chExt cx="3406735" cy="228600"/>
          </a:xfrm>
        </p:grpSpPr>
        <p:pic>
          <p:nvPicPr>
            <p:cNvPr id="26" name="Image 24" descr="preencoded.png"/>
            <p:cNvPicPr>
              <a:picLocks noChangeAspect="1"/>
            </p:cNvPicPr>
            <p:nvPr/>
          </p:nvPicPr>
          <p:blipFill>
            <a:blip r:embed="rId17"/>
            <a:stretch>
              <a:fillRect/>
            </a:stretch>
          </p:blipFill>
          <p:spPr>
            <a:xfrm>
              <a:off x="8382000" y="3305175"/>
              <a:ext cx="152400" cy="152400"/>
            </a:xfrm>
            <a:prstGeom prst="rect">
              <a:avLst/>
            </a:prstGeom>
          </p:spPr>
        </p:pic>
        <p:sp>
          <p:nvSpPr>
            <p:cNvPr id="56" name="Text 28"/>
            <p:cNvSpPr/>
            <p:nvPr/>
          </p:nvSpPr>
          <p:spPr>
            <a:xfrm>
              <a:off x="8648700" y="3267075"/>
              <a:ext cx="3140035" cy="228600"/>
            </a:xfrm>
            <a:prstGeom prst="rect">
              <a:avLst/>
            </a:prstGeom>
            <a:noFill/>
            <a:ln/>
          </p:spPr>
          <p:txBody>
            <a:bodyPr wrap="square" lIns="0" tIns="0" rIns="0" bIns="0" rtlCol="0" anchor="t"/>
            <a:lstStyle/>
            <a:p>
              <a:pPr marL="0" indent="0">
                <a:lnSpc>
                  <a:spcPts val="1800"/>
                </a:lnSpc>
                <a:buNone/>
              </a:pPr>
              <a:r>
                <a:rPr lang="en-US" sz="1500" b="1" dirty="0">
                  <a:solidFill>
                    <a:srgbClr val="374151"/>
                  </a:solidFill>
                  <a:latin typeface="Arial" pitchFamily="34" charset="0"/>
                  <a:ea typeface="Arial" pitchFamily="34" charset="-122"/>
                  <a:cs typeface="Arial" pitchFamily="34" charset="-120"/>
                </a:rPr>
                <a:t>Technical Assistance Needs</a:t>
              </a:r>
              <a:endParaRPr lang="en-US" sz="1500" dirty="0"/>
            </a:p>
          </p:txBody>
        </p:sp>
      </p:grpSp>
      <p:sp>
        <p:nvSpPr>
          <p:cNvPr id="57" name="Text 29"/>
          <p:cNvSpPr/>
          <p:nvPr/>
        </p:nvSpPr>
        <p:spPr>
          <a:xfrm>
            <a:off x="8335015" y="3973639"/>
            <a:ext cx="3140035" cy="190500"/>
          </a:xfrm>
          <a:prstGeom prst="rect">
            <a:avLst/>
          </a:prstGeom>
          <a:noFill/>
          <a:ln/>
        </p:spPr>
        <p:txBody>
          <a:bodyPr wrap="square" lIns="0" tIns="0" rIns="0" bIns="0" rtlCol="0" anchor="t"/>
          <a:lstStyle/>
          <a:p>
            <a:pPr marL="0" indent="0">
              <a:lnSpc>
                <a:spcPts val="1500"/>
              </a:lnSpc>
              <a:buNone/>
            </a:pPr>
            <a:r>
              <a:rPr lang="en-US" sz="1400" dirty="0">
                <a:solidFill>
                  <a:srgbClr val="374151"/>
                </a:solidFill>
                <a:latin typeface="Arial" pitchFamily="34" charset="0"/>
                <a:ea typeface="Arial" pitchFamily="34" charset="-122"/>
                <a:cs typeface="Arial" pitchFamily="34" charset="-120"/>
              </a:rPr>
              <a:t>Organization support, team building, training</a:t>
            </a:r>
            <a:endParaRPr lang="en-US" sz="1400" dirty="0"/>
          </a:p>
        </p:txBody>
      </p:sp>
      <p:sp>
        <p:nvSpPr>
          <p:cNvPr id="58" name="Text 30"/>
          <p:cNvSpPr/>
          <p:nvPr/>
        </p:nvSpPr>
        <p:spPr>
          <a:xfrm>
            <a:off x="8335015" y="4434584"/>
            <a:ext cx="3140035" cy="190500"/>
          </a:xfrm>
          <a:prstGeom prst="rect">
            <a:avLst/>
          </a:prstGeom>
          <a:noFill/>
          <a:ln/>
        </p:spPr>
        <p:txBody>
          <a:bodyPr wrap="square" lIns="0" tIns="0" rIns="0" bIns="0" rtlCol="0" anchor="t"/>
          <a:lstStyle/>
          <a:p>
            <a:pPr marL="0" indent="0">
              <a:lnSpc>
                <a:spcPts val="1500"/>
              </a:lnSpc>
              <a:buNone/>
            </a:pPr>
            <a:r>
              <a:rPr lang="en-US" sz="1400" dirty="0">
                <a:solidFill>
                  <a:srgbClr val="374151"/>
                </a:solidFill>
                <a:latin typeface="Arial" pitchFamily="34" charset="0"/>
                <a:ea typeface="Arial" pitchFamily="34" charset="-122"/>
                <a:cs typeface="Arial" pitchFamily="34" charset="-120"/>
              </a:rPr>
              <a:t>Report drafting and finalization support</a:t>
            </a:r>
            <a:endParaRPr lang="en-US" sz="1400" dirty="0"/>
          </a:p>
        </p:txBody>
      </p:sp>
      <p:grpSp>
        <p:nvGrpSpPr>
          <p:cNvPr id="64" name="Agrupar 63">
            <a:extLst>
              <a:ext uri="{FF2B5EF4-FFF2-40B4-BE49-F238E27FC236}">
                <a16:creationId xmlns:a16="http://schemas.microsoft.com/office/drawing/2014/main" id="{9FD286FF-0E86-2CC8-3E8E-A35139572DFD}"/>
              </a:ext>
            </a:extLst>
          </p:cNvPr>
          <p:cNvGrpSpPr/>
          <p:nvPr/>
        </p:nvGrpSpPr>
        <p:grpSpPr>
          <a:xfrm>
            <a:off x="8354064" y="4893817"/>
            <a:ext cx="3175278" cy="228600"/>
            <a:chOff x="8382000" y="3971925"/>
            <a:chExt cx="3175278" cy="228600"/>
          </a:xfrm>
        </p:grpSpPr>
        <p:pic>
          <p:nvPicPr>
            <p:cNvPr id="27" name="Image 25" descr="preencoded.png"/>
            <p:cNvPicPr>
              <a:picLocks noChangeAspect="1"/>
            </p:cNvPicPr>
            <p:nvPr/>
          </p:nvPicPr>
          <p:blipFill>
            <a:blip r:embed="rId17"/>
            <a:stretch>
              <a:fillRect/>
            </a:stretch>
          </p:blipFill>
          <p:spPr>
            <a:xfrm>
              <a:off x="8382000" y="4010025"/>
              <a:ext cx="152400" cy="152400"/>
            </a:xfrm>
            <a:prstGeom prst="rect">
              <a:avLst/>
            </a:prstGeom>
          </p:spPr>
        </p:pic>
        <p:sp>
          <p:nvSpPr>
            <p:cNvPr id="59" name="Text 31"/>
            <p:cNvSpPr/>
            <p:nvPr/>
          </p:nvSpPr>
          <p:spPr>
            <a:xfrm>
              <a:off x="8648700" y="3971925"/>
              <a:ext cx="2908578" cy="228600"/>
            </a:xfrm>
            <a:prstGeom prst="rect">
              <a:avLst/>
            </a:prstGeom>
            <a:noFill/>
            <a:ln/>
          </p:spPr>
          <p:txBody>
            <a:bodyPr wrap="square" lIns="0" tIns="0" rIns="0" bIns="0" rtlCol="0" anchor="t"/>
            <a:lstStyle/>
            <a:p>
              <a:pPr marL="0" indent="0">
                <a:lnSpc>
                  <a:spcPts val="1800"/>
                </a:lnSpc>
                <a:buNone/>
              </a:pPr>
              <a:r>
                <a:rPr lang="en-US" sz="2000" b="1" dirty="0">
                  <a:solidFill>
                    <a:srgbClr val="374151"/>
                  </a:solidFill>
                  <a:latin typeface="Arial" pitchFamily="34" charset="0"/>
                  <a:ea typeface="Arial" pitchFamily="34" charset="-122"/>
                  <a:cs typeface="Arial" pitchFamily="34" charset="-120"/>
                </a:rPr>
                <a:t>Urgent Support Needed</a:t>
              </a:r>
              <a:endParaRPr lang="en-US" sz="2000" dirty="0"/>
            </a:p>
          </p:txBody>
        </p:sp>
      </p:grpSp>
      <p:sp>
        <p:nvSpPr>
          <p:cNvPr id="60" name="Text 32"/>
          <p:cNvSpPr/>
          <p:nvPr/>
        </p:nvSpPr>
        <p:spPr>
          <a:xfrm>
            <a:off x="8371449" y="5295900"/>
            <a:ext cx="2908578" cy="190500"/>
          </a:xfrm>
          <a:prstGeom prst="rect">
            <a:avLst/>
          </a:prstGeom>
          <a:noFill/>
          <a:ln/>
        </p:spPr>
        <p:txBody>
          <a:bodyPr wrap="square" lIns="0" tIns="0" rIns="0" bIns="0" rtlCol="0" anchor="t"/>
          <a:lstStyle/>
          <a:p>
            <a:pPr marL="0" indent="0">
              <a:lnSpc>
                <a:spcPts val="1500"/>
              </a:lnSpc>
              <a:buNone/>
            </a:pPr>
            <a:r>
              <a:rPr lang="en-US" sz="1500" dirty="0">
                <a:solidFill>
                  <a:srgbClr val="374151"/>
                </a:solidFill>
                <a:latin typeface="Arial" pitchFamily="34" charset="0"/>
                <a:ea typeface="Arial" pitchFamily="34" charset="-122"/>
                <a:cs typeface="Arial" pitchFamily="34" charset="-120"/>
              </a:rPr>
              <a:t>4 countries require immediate assistance</a:t>
            </a:r>
            <a:endParaRPr lang="en-US" sz="1500" dirty="0"/>
          </a:p>
        </p:txBody>
      </p:sp>
      <p:sp>
        <p:nvSpPr>
          <p:cNvPr id="61" name="Text 33"/>
          <p:cNvSpPr/>
          <p:nvPr/>
        </p:nvSpPr>
        <p:spPr>
          <a:xfrm>
            <a:off x="9362182" y="6515100"/>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08C99-BD90-B03A-2658-7D86C6603D2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D110DC1-6459-6BEE-0168-AB6D9BEAB202}"/>
              </a:ext>
            </a:extLst>
          </p:cNvPr>
          <p:cNvPicPr>
            <a:picLocks noChangeAspect="1"/>
          </p:cNvPicPr>
          <p:nvPr/>
        </p:nvPicPr>
        <p:blipFill>
          <a:blip r:embed="rId3"/>
          <a:stretch>
            <a:fillRect/>
          </a:stretch>
        </p:blipFill>
        <p:spPr>
          <a:xfrm>
            <a:off x="76447" y="0"/>
            <a:ext cx="12192000" cy="7115175"/>
          </a:xfrm>
          <a:prstGeom prst="rect">
            <a:avLst/>
          </a:prstGeom>
        </p:spPr>
      </p:pic>
      <p:pic>
        <p:nvPicPr>
          <p:cNvPr id="3" name="Image 1" descr="preencoded.png">
            <a:extLst>
              <a:ext uri="{FF2B5EF4-FFF2-40B4-BE49-F238E27FC236}">
                <a16:creationId xmlns:a16="http://schemas.microsoft.com/office/drawing/2014/main" id="{9A8506FA-F8C2-4B53-A94F-39DA812D6FDA}"/>
              </a:ext>
            </a:extLst>
          </p:cNvPr>
          <p:cNvPicPr>
            <a:picLocks noChangeAspect="1"/>
          </p:cNvPicPr>
          <p:nvPr/>
        </p:nvPicPr>
        <p:blipFill>
          <a:blip r:embed="rId4"/>
          <a:stretch>
            <a:fillRect/>
          </a:stretch>
        </p:blipFill>
        <p:spPr>
          <a:xfrm>
            <a:off x="2274484" y="714154"/>
            <a:ext cx="6156000" cy="31505"/>
          </a:xfrm>
          <a:prstGeom prst="rect">
            <a:avLst/>
          </a:prstGeom>
        </p:spPr>
      </p:pic>
      <p:sp>
        <p:nvSpPr>
          <p:cNvPr id="37" name="Text 0">
            <a:extLst>
              <a:ext uri="{FF2B5EF4-FFF2-40B4-BE49-F238E27FC236}">
                <a16:creationId xmlns:a16="http://schemas.microsoft.com/office/drawing/2014/main" id="{42A2490E-92DF-13C8-C413-8FF72157806B}"/>
              </a:ext>
            </a:extLst>
          </p:cNvPr>
          <p:cNvSpPr/>
          <p:nvPr/>
        </p:nvSpPr>
        <p:spPr>
          <a:xfrm>
            <a:off x="2458527" y="295545"/>
            <a:ext cx="6156000" cy="450113"/>
          </a:xfrm>
          <a:prstGeom prst="rect">
            <a:avLst/>
          </a:prstGeom>
          <a:noFill/>
          <a:ln/>
        </p:spPr>
        <p:txBody>
          <a:bodyPr wrap="square" lIns="0" tIns="0" rIns="0" bIns="0" rtlCol="0" anchor="t"/>
          <a:lstStyle/>
          <a:p>
            <a:pPr>
              <a:lnSpc>
                <a:spcPts val="3000"/>
              </a:lnSpc>
            </a:pPr>
            <a:r>
              <a:rPr lang="en-US" sz="2700" b="1" dirty="0">
                <a:solidFill>
                  <a:srgbClr val="FFFFFF"/>
                </a:solidFill>
                <a:latin typeface="Georgia" pitchFamily="34" charset="0"/>
                <a:ea typeface="Georgia" pitchFamily="34" charset="-122"/>
                <a:cs typeface="Georgia" pitchFamily="34" charset="-120"/>
              </a:rPr>
              <a:t>Cluster 1 </a:t>
            </a:r>
            <a:r>
              <a:rPr lang="en-US" sz="2700" b="1" dirty="0">
                <a:solidFill>
                  <a:srgbClr val="FFFFFF"/>
                </a:solidFill>
                <a:latin typeface="Georgia" pitchFamily="34" charset="0"/>
              </a:rPr>
              <a:t>Key Progress Achieved </a:t>
            </a:r>
          </a:p>
        </p:txBody>
      </p:sp>
      <p:sp>
        <p:nvSpPr>
          <p:cNvPr id="5" name="CaixaDeTexto 4">
            <a:extLst>
              <a:ext uri="{FF2B5EF4-FFF2-40B4-BE49-F238E27FC236}">
                <a16:creationId xmlns:a16="http://schemas.microsoft.com/office/drawing/2014/main" id="{DE8D9893-8D2F-E330-613D-F033C9C1D4E4}"/>
              </a:ext>
            </a:extLst>
          </p:cNvPr>
          <p:cNvSpPr txBox="1"/>
          <p:nvPr/>
        </p:nvSpPr>
        <p:spPr>
          <a:xfrm>
            <a:off x="217815" y="1587547"/>
            <a:ext cx="11669385" cy="861774"/>
          </a:xfrm>
          <a:prstGeom prst="rect">
            <a:avLst/>
          </a:prstGeom>
          <a:noFill/>
        </p:spPr>
        <p:txBody>
          <a:bodyPr wrap="square">
            <a:spAutoFit/>
          </a:bodyPr>
          <a:lstStyle/>
          <a:p>
            <a:pPr marL="285750" indent="-285750">
              <a:buFont typeface="Wingdings" panose="05000000000000000000" pitchFamily="2" charset="2"/>
              <a:buChar char="ü"/>
            </a:pPr>
            <a:r>
              <a:rPr lang="en-US" sz="2500" b="1" i="0" dirty="0">
                <a:solidFill>
                  <a:schemeClr val="accent4">
                    <a:lumMod val="40000"/>
                    <a:lumOff val="60000"/>
                  </a:schemeClr>
                </a:solidFill>
                <a:effectLst/>
                <a:latin typeface="Google Sans Text"/>
              </a:rPr>
              <a:t>Terms of Reference (</a:t>
            </a:r>
            <a:r>
              <a:rPr lang="en-US" sz="2500" b="1" i="0" dirty="0" err="1">
                <a:solidFill>
                  <a:schemeClr val="accent4">
                    <a:lumMod val="40000"/>
                    <a:lumOff val="60000"/>
                  </a:schemeClr>
                </a:solidFill>
                <a:effectLst/>
                <a:latin typeface="Google Sans Text"/>
              </a:rPr>
              <a:t>ToRs</a:t>
            </a:r>
            <a:r>
              <a:rPr lang="en-US" sz="2500" b="1" i="0" dirty="0">
                <a:solidFill>
                  <a:schemeClr val="accent4">
                    <a:lumMod val="40000"/>
                    <a:lumOff val="60000"/>
                  </a:schemeClr>
                </a:solidFill>
                <a:effectLst/>
                <a:latin typeface="Google Sans Text"/>
              </a:rPr>
              <a:t>) Finalized:</a:t>
            </a:r>
            <a:r>
              <a:rPr lang="en-US" sz="2500" b="0" i="0" dirty="0">
                <a:solidFill>
                  <a:schemeClr val="accent4">
                    <a:lumMod val="40000"/>
                    <a:lumOff val="60000"/>
                  </a:schemeClr>
                </a:solidFill>
                <a:effectLst/>
                <a:latin typeface="Google Sans Text"/>
              </a:rPr>
              <a:t> The Cluster conducted a final review and approved revisions to the </a:t>
            </a:r>
            <a:r>
              <a:rPr lang="en-US" sz="2500" b="0" i="0" dirty="0" err="1">
                <a:solidFill>
                  <a:schemeClr val="accent4">
                    <a:lumMod val="40000"/>
                    <a:lumOff val="60000"/>
                  </a:schemeClr>
                </a:solidFill>
                <a:effectLst/>
                <a:latin typeface="Google Sans Text"/>
              </a:rPr>
              <a:t>ToRs</a:t>
            </a:r>
            <a:r>
              <a:rPr lang="en-US" sz="2500" b="0" i="0" dirty="0">
                <a:solidFill>
                  <a:schemeClr val="accent4">
                    <a:lumMod val="40000"/>
                    <a:lumOff val="60000"/>
                  </a:schemeClr>
                </a:solidFill>
                <a:effectLst/>
                <a:latin typeface="Google Sans Text"/>
              </a:rPr>
              <a:t>, incorporating all member contributions.</a:t>
            </a:r>
            <a:endParaRPr lang="pt-CV" sz="2500" dirty="0">
              <a:solidFill>
                <a:schemeClr val="accent4">
                  <a:lumMod val="40000"/>
                  <a:lumOff val="60000"/>
                </a:schemeClr>
              </a:solidFill>
            </a:endParaRPr>
          </a:p>
        </p:txBody>
      </p:sp>
      <p:sp>
        <p:nvSpPr>
          <p:cNvPr id="6" name="CaixaDeTexto 5">
            <a:extLst>
              <a:ext uri="{FF2B5EF4-FFF2-40B4-BE49-F238E27FC236}">
                <a16:creationId xmlns:a16="http://schemas.microsoft.com/office/drawing/2014/main" id="{5CA84E56-3F5E-BEF1-A6BE-47B7351646FA}"/>
              </a:ext>
            </a:extLst>
          </p:cNvPr>
          <p:cNvSpPr txBox="1"/>
          <p:nvPr/>
        </p:nvSpPr>
        <p:spPr>
          <a:xfrm>
            <a:off x="217814" y="3273536"/>
            <a:ext cx="11669385" cy="1246495"/>
          </a:xfrm>
          <a:prstGeom prst="rect">
            <a:avLst/>
          </a:prstGeom>
          <a:noFill/>
        </p:spPr>
        <p:txBody>
          <a:bodyPr wrap="square">
            <a:spAutoFit/>
          </a:bodyPr>
          <a:lstStyle/>
          <a:p>
            <a:pPr marL="285750" indent="-285750">
              <a:buFont typeface="Wingdings" panose="05000000000000000000" pitchFamily="2" charset="2"/>
              <a:buChar char="ü"/>
            </a:pPr>
            <a:r>
              <a:rPr lang="en-US" sz="2500" b="1" dirty="0">
                <a:solidFill>
                  <a:schemeClr val="accent4">
                    <a:lumMod val="40000"/>
                    <a:lumOff val="60000"/>
                  </a:schemeClr>
                </a:solidFill>
                <a:latin typeface="Google Sans Text"/>
              </a:rPr>
              <a:t>Mandate Clarified: </a:t>
            </a:r>
            <a:r>
              <a:rPr lang="en-US" sz="2500" dirty="0">
                <a:solidFill>
                  <a:schemeClr val="accent4">
                    <a:lumMod val="40000"/>
                    <a:lumOff val="60000"/>
                  </a:schemeClr>
                </a:solidFill>
                <a:latin typeface="Google Sans Text"/>
              </a:rPr>
              <a:t>Agreed to explicitly link referencing and recognition, highlighting that referencing facilitates the transparency and comparability required for. recognition.</a:t>
            </a:r>
            <a:endParaRPr lang="pt-CV" sz="2500" dirty="0">
              <a:solidFill>
                <a:schemeClr val="accent4">
                  <a:lumMod val="40000"/>
                  <a:lumOff val="60000"/>
                </a:schemeClr>
              </a:solidFill>
              <a:latin typeface="Google Sans Text"/>
            </a:endParaRPr>
          </a:p>
        </p:txBody>
      </p:sp>
      <p:sp>
        <p:nvSpPr>
          <p:cNvPr id="7" name="CaixaDeTexto 6">
            <a:extLst>
              <a:ext uri="{FF2B5EF4-FFF2-40B4-BE49-F238E27FC236}">
                <a16:creationId xmlns:a16="http://schemas.microsoft.com/office/drawing/2014/main" id="{7238A0B4-E46C-FF12-8BCE-C4037BF9BA53}"/>
              </a:ext>
            </a:extLst>
          </p:cNvPr>
          <p:cNvSpPr txBox="1"/>
          <p:nvPr/>
        </p:nvSpPr>
        <p:spPr>
          <a:xfrm>
            <a:off x="261307" y="5108782"/>
            <a:ext cx="11669385" cy="861774"/>
          </a:xfrm>
          <a:prstGeom prst="rect">
            <a:avLst/>
          </a:prstGeom>
          <a:noFill/>
        </p:spPr>
        <p:txBody>
          <a:bodyPr wrap="square">
            <a:spAutoFit/>
          </a:bodyPr>
          <a:lstStyle/>
          <a:p>
            <a:pPr marL="285750" indent="-285750">
              <a:buFont typeface="Wingdings" panose="05000000000000000000" pitchFamily="2" charset="2"/>
              <a:buChar char="ü"/>
            </a:pPr>
            <a:r>
              <a:rPr lang="en-US" sz="2500" b="1" dirty="0">
                <a:solidFill>
                  <a:schemeClr val="accent4">
                    <a:lumMod val="40000"/>
                    <a:lumOff val="60000"/>
                  </a:schemeClr>
                </a:solidFill>
                <a:latin typeface="Google Sans Text"/>
              </a:rPr>
              <a:t>Duration Proposed: </a:t>
            </a:r>
            <a:r>
              <a:rPr lang="en-US" sz="2500" dirty="0">
                <a:solidFill>
                  <a:schemeClr val="accent4">
                    <a:lumMod val="40000"/>
                    <a:lumOff val="60000"/>
                  </a:schemeClr>
                </a:solidFill>
                <a:latin typeface="Google Sans Text"/>
              </a:rPr>
              <a:t>It was proposed to extend the Cluster's mandate until the end of 2026, aligning with the ACQF II project timeline.</a:t>
            </a:r>
            <a:endParaRPr lang="pt-CV" sz="2500" dirty="0">
              <a:solidFill>
                <a:schemeClr val="accent4">
                  <a:lumMod val="40000"/>
                  <a:lumOff val="60000"/>
                </a:schemeClr>
              </a:solidFill>
              <a:latin typeface="Google Sans Text"/>
            </a:endParaRPr>
          </a:p>
        </p:txBody>
      </p:sp>
      <p:pic>
        <p:nvPicPr>
          <p:cNvPr id="8" name="Imagem 7" descr="Uma imagem com Gráficos, Tipo de letra, design gráfico, logótipo&#10;&#10;Os conteúdos gerados por IA podem estar incorretos.">
            <a:extLst>
              <a:ext uri="{FF2B5EF4-FFF2-40B4-BE49-F238E27FC236}">
                <a16:creationId xmlns:a16="http://schemas.microsoft.com/office/drawing/2014/main" id="{568ACCB3-B5EE-B27F-7866-80068B50280D}"/>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0804" y="195358"/>
            <a:ext cx="1066683" cy="518796"/>
          </a:xfrm>
          <a:prstGeom prst="rect">
            <a:avLst/>
          </a:prstGeom>
        </p:spPr>
      </p:pic>
    </p:spTree>
    <p:extLst>
      <p:ext uri="{BB962C8B-B14F-4D97-AF65-F5344CB8AC3E}">
        <p14:creationId xmlns:p14="http://schemas.microsoft.com/office/powerpoint/2010/main" val="417240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B8BE-8064-18AD-A2A5-47FFE710B780}"/>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BD31D07-871A-6DBB-C24E-A6DA79D30340}"/>
              </a:ext>
            </a:extLst>
          </p:cNvPr>
          <p:cNvPicPr>
            <a:picLocks noChangeAspect="1"/>
          </p:cNvPicPr>
          <p:nvPr/>
        </p:nvPicPr>
        <p:blipFill>
          <a:blip r:embed="rId3"/>
          <a:stretch>
            <a:fillRect/>
          </a:stretch>
        </p:blipFill>
        <p:spPr>
          <a:xfrm>
            <a:off x="7439" y="0"/>
            <a:ext cx="12192000" cy="7115175"/>
          </a:xfrm>
          <a:prstGeom prst="rect">
            <a:avLst/>
          </a:prstGeom>
        </p:spPr>
      </p:pic>
      <p:pic>
        <p:nvPicPr>
          <p:cNvPr id="3" name="Image 1" descr="preencoded.png">
            <a:extLst>
              <a:ext uri="{FF2B5EF4-FFF2-40B4-BE49-F238E27FC236}">
                <a16:creationId xmlns:a16="http://schemas.microsoft.com/office/drawing/2014/main" id="{B82C83EB-A537-B7A7-075D-AED7F3DF5387}"/>
              </a:ext>
            </a:extLst>
          </p:cNvPr>
          <p:cNvPicPr>
            <a:picLocks noChangeAspect="1"/>
          </p:cNvPicPr>
          <p:nvPr/>
        </p:nvPicPr>
        <p:blipFill>
          <a:blip r:embed="rId4"/>
          <a:stretch>
            <a:fillRect/>
          </a:stretch>
        </p:blipFill>
        <p:spPr>
          <a:xfrm>
            <a:off x="2274484" y="714154"/>
            <a:ext cx="6156000" cy="31505"/>
          </a:xfrm>
          <a:prstGeom prst="rect">
            <a:avLst/>
          </a:prstGeom>
        </p:spPr>
      </p:pic>
      <p:sp>
        <p:nvSpPr>
          <p:cNvPr id="37" name="Text 0">
            <a:extLst>
              <a:ext uri="{FF2B5EF4-FFF2-40B4-BE49-F238E27FC236}">
                <a16:creationId xmlns:a16="http://schemas.microsoft.com/office/drawing/2014/main" id="{E863CD1B-FAE2-E5B2-B5E5-911E17735520}"/>
              </a:ext>
            </a:extLst>
          </p:cNvPr>
          <p:cNvSpPr/>
          <p:nvPr/>
        </p:nvSpPr>
        <p:spPr>
          <a:xfrm>
            <a:off x="2458527" y="295545"/>
            <a:ext cx="6156000" cy="450113"/>
          </a:xfrm>
          <a:prstGeom prst="rect">
            <a:avLst/>
          </a:prstGeom>
          <a:noFill/>
          <a:ln/>
        </p:spPr>
        <p:txBody>
          <a:bodyPr wrap="square" lIns="0" tIns="0" rIns="0" bIns="0" rtlCol="0" anchor="t"/>
          <a:lstStyle/>
          <a:p>
            <a:pPr>
              <a:lnSpc>
                <a:spcPts val="3000"/>
              </a:lnSpc>
            </a:pPr>
            <a:r>
              <a:rPr lang="en-US" sz="2700" b="1" dirty="0">
                <a:solidFill>
                  <a:srgbClr val="FFFFFF"/>
                </a:solidFill>
                <a:latin typeface="Georgia" pitchFamily="34" charset="0"/>
                <a:ea typeface="Georgia" pitchFamily="34" charset="-122"/>
                <a:cs typeface="Georgia" pitchFamily="34" charset="-120"/>
              </a:rPr>
              <a:t>Cluster 1 N</a:t>
            </a:r>
            <a:r>
              <a:rPr lang="en-US" sz="2700" b="1" dirty="0">
                <a:solidFill>
                  <a:srgbClr val="FFFFFF"/>
                </a:solidFill>
                <a:latin typeface="Georgia" pitchFamily="34" charset="0"/>
              </a:rPr>
              <a:t>ext Steps and Priorities </a:t>
            </a:r>
          </a:p>
        </p:txBody>
      </p:sp>
      <p:sp>
        <p:nvSpPr>
          <p:cNvPr id="5" name="CaixaDeTexto 4">
            <a:extLst>
              <a:ext uri="{FF2B5EF4-FFF2-40B4-BE49-F238E27FC236}">
                <a16:creationId xmlns:a16="http://schemas.microsoft.com/office/drawing/2014/main" id="{5AA2A73C-72C8-992D-45E8-6FC53558B09C}"/>
              </a:ext>
            </a:extLst>
          </p:cNvPr>
          <p:cNvSpPr txBox="1"/>
          <p:nvPr/>
        </p:nvSpPr>
        <p:spPr>
          <a:xfrm>
            <a:off x="217815" y="1468522"/>
            <a:ext cx="11669385" cy="861774"/>
          </a:xfrm>
          <a:prstGeom prst="rect">
            <a:avLst/>
          </a:prstGeom>
          <a:noFill/>
        </p:spPr>
        <p:txBody>
          <a:bodyPr wrap="square">
            <a:spAutoFit/>
          </a:bodyPr>
          <a:lstStyle/>
          <a:p>
            <a:pPr marL="342900" indent="-342900">
              <a:buFont typeface="Wingdings" panose="05000000000000000000" pitchFamily="2" charset="2"/>
              <a:buChar char="q"/>
            </a:pPr>
            <a:r>
              <a:rPr lang="en-US" sz="2500" b="1" dirty="0">
                <a:solidFill>
                  <a:schemeClr val="accent4">
                    <a:lumMod val="40000"/>
                    <a:lumOff val="60000"/>
                  </a:schemeClr>
                </a:solidFill>
                <a:latin typeface="Google Sans Text"/>
              </a:rPr>
              <a:t>Finalize de draft of the Action Plan 2025-2026</a:t>
            </a:r>
            <a:r>
              <a:rPr lang="en-US" sz="2500" b="1" i="0" dirty="0">
                <a:solidFill>
                  <a:schemeClr val="accent4">
                    <a:lumMod val="40000"/>
                    <a:lumOff val="60000"/>
                  </a:schemeClr>
                </a:solidFill>
                <a:effectLst/>
                <a:latin typeface="Google Sans Text"/>
              </a:rPr>
              <a:t>:</a:t>
            </a:r>
            <a:r>
              <a:rPr lang="en-US" sz="2500" b="0" i="0" dirty="0">
                <a:solidFill>
                  <a:schemeClr val="accent4">
                    <a:lumMod val="40000"/>
                    <a:lumOff val="60000"/>
                  </a:schemeClr>
                </a:solidFill>
                <a:effectLst/>
                <a:latin typeface="Google Sans Text"/>
              </a:rPr>
              <a:t> </a:t>
            </a:r>
            <a:r>
              <a:rPr lang="en-US" sz="2500" dirty="0">
                <a:solidFill>
                  <a:schemeClr val="accent4">
                    <a:lumMod val="40000"/>
                    <a:lumOff val="60000"/>
                  </a:schemeClr>
                </a:solidFill>
                <a:latin typeface="Google Sans Text"/>
              </a:rPr>
              <a:t>linking the priority areas in the action plan to the terms of reference for clarity.</a:t>
            </a:r>
            <a:endParaRPr lang="pt-CV" sz="2500" dirty="0">
              <a:solidFill>
                <a:schemeClr val="accent4">
                  <a:lumMod val="40000"/>
                  <a:lumOff val="60000"/>
                </a:schemeClr>
              </a:solidFill>
              <a:latin typeface="Google Sans Text"/>
            </a:endParaRPr>
          </a:p>
        </p:txBody>
      </p:sp>
      <p:sp>
        <p:nvSpPr>
          <p:cNvPr id="4" name="CaixaDeTexto 3">
            <a:extLst>
              <a:ext uri="{FF2B5EF4-FFF2-40B4-BE49-F238E27FC236}">
                <a16:creationId xmlns:a16="http://schemas.microsoft.com/office/drawing/2014/main" id="{50B93614-1989-8C3D-0B34-0F94C30164D3}"/>
              </a:ext>
            </a:extLst>
          </p:cNvPr>
          <p:cNvSpPr txBox="1"/>
          <p:nvPr/>
        </p:nvSpPr>
        <p:spPr>
          <a:xfrm>
            <a:off x="217814" y="2783410"/>
            <a:ext cx="11669385" cy="861774"/>
          </a:xfrm>
          <a:prstGeom prst="rect">
            <a:avLst/>
          </a:prstGeom>
          <a:noFill/>
        </p:spPr>
        <p:txBody>
          <a:bodyPr wrap="square">
            <a:spAutoFit/>
          </a:bodyPr>
          <a:lstStyle/>
          <a:p>
            <a:pPr marL="342900" indent="-342900">
              <a:buFont typeface="Wingdings" panose="05000000000000000000" pitchFamily="2" charset="2"/>
              <a:buChar char="q"/>
            </a:pPr>
            <a:r>
              <a:rPr lang="en-US" sz="2500" b="1" dirty="0">
                <a:solidFill>
                  <a:schemeClr val="accent4">
                    <a:lumMod val="40000"/>
                    <a:lumOff val="60000"/>
                  </a:schemeClr>
                </a:solidFill>
                <a:latin typeface="Google Sans Text"/>
              </a:rPr>
              <a:t>Referencing Focus: </a:t>
            </a:r>
            <a:r>
              <a:rPr lang="en-US" sz="2500" dirty="0">
                <a:solidFill>
                  <a:schemeClr val="accent4">
                    <a:lumMod val="40000"/>
                    <a:lumOff val="60000"/>
                  </a:schemeClr>
                </a:solidFill>
                <a:latin typeface="Google Sans Text"/>
              </a:rPr>
              <a:t>Make it a major focus to encourage and support countries to complete their referencing process</a:t>
            </a:r>
            <a:endParaRPr lang="pt-CV" sz="2500" dirty="0">
              <a:solidFill>
                <a:schemeClr val="accent4">
                  <a:lumMod val="40000"/>
                  <a:lumOff val="60000"/>
                </a:schemeClr>
              </a:solidFill>
              <a:latin typeface="Google Sans Text"/>
            </a:endParaRPr>
          </a:p>
        </p:txBody>
      </p:sp>
      <p:sp>
        <p:nvSpPr>
          <p:cNvPr id="8" name="CaixaDeTexto 7">
            <a:extLst>
              <a:ext uri="{FF2B5EF4-FFF2-40B4-BE49-F238E27FC236}">
                <a16:creationId xmlns:a16="http://schemas.microsoft.com/office/drawing/2014/main" id="{C561A845-1A7B-D72A-EEEA-7CB41CEA4196}"/>
              </a:ext>
            </a:extLst>
          </p:cNvPr>
          <p:cNvSpPr txBox="1"/>
          <p:nvPr/>
        </p:nvSpPr>
        <p:spPr>
          <a:xfrm>
            <a:off x="217815" y="3914466"/>
            <a:ext cx="11669385" cy="1246495"/>
          </a:xfrm>
          <a:prstGeom prst="rect">
            <a:avLst/>
          </a:prstGeom>
          <a:noFill/>
        </p:spPr>
        <p:txBody>
          <a:bodyPr wrap="square">
            <a:spAutoFit/>
          </a:bodyPr>
          <a:lstStyle/>
          <a:p>
            <a:pPr marL="342900" indent="-342900">
              <a:buFont typeface="Wingdings" panose="05000000000000000000" pitchFamily="2" charset="2"/>
              <a:buChar char="q"/>
            </a:pPr>
            <a:r>
              <a:rPr lang="en-US" sz="2500" b="1" dirty="0">
                <a:solidFill>
                  <a:schemeClr val="accent4">
                    <a:lumMod val="40000"/>
                    <a:lumOff val="60000"/>
                  </a:schemeClr>
                </a:solidFill>
                <a:latin typeface="Google Sans Text"/>
              </a:rPr>
              <a:t>Convention Support: </a:t>
            </a:r>
            <a:r>
              <a:rPr lang="en-US" sz="2500" dirty="0">
                <a:solidFill>
                  <a:schemeClr val="accent4">
                    <a:lumMod val="40000"/>
                    <a:lumOff val="60000"/>
                  </a:schemeClr>
                </a:solidFill>
                <a:latin typeface="Google Sans Text"/>
              </a:rPr>
              <a:t>Add action points to assist countries in ratifying the Addis and Global Conventions on recognition, utilizing the relevant ACQF Technical Note document</a:t>
            </a:r>
            <a:endParaRPr lang="pt-CV" sz="2500" dirty="0">
              <a:solidFill>
                <a:schemeClr val="accent4">
                  <a:lumMod val="40000"/>
                  <a:lumOff val="60000"/>
                </a:schemeClr>
              </a:solidFill>
              <a:latin typeface="Google Sans Text"/>
            </a:endParaRPr>
          </a:p>
        </p:txBody>
      </p:sp>
      <p:sp>
        <p:nvSpPr>
          <p:cNvPr id="9" name="CaixaDeTexto 8">
            <a:extLst>
              <a:ext uri="{FF2B5EF4-FFF2-40B4-BE49-F238E27FC236}">
                <a16:creationId xmlns:a16="http://schemas.microsoft.com/office/drawing/2014/main" id="{70E568B3-28B8-03E1-88A7-AD8F8952EAD0}"/>
              </a:ext>
            </a:extLst>
          </p:cNvPr>
          <p:cNvSpPr txBox="1"/>
          <p:nvPr/>
        </p:nvSpPr>
        <p:spPr>
          <a:xfrm>
            <a:off x="304800" y="5389478"/>
            <a:ext cx="11669385" cy="861774"/>
          </a:xfrm>
          <a:prstGeom prst="rect">
            <a:avLst/>
          </a:prstGeom>
          <a:noFill/>
        </p:spPr>
        <p:txBody>
          <a:bodyPr wrap="square">
            <a:spAutoFit/>
          </a:bodyPr>
          <a:lstStyle/>
          <a:p>
            <a:pPr marL="342900" indent="-342900">
              <a:buFont typeface="Wingdings" panose="05000000000000000000" pitchFamily="2" charset="2"/>
              <a:buChar char="q"/>
            </a:pPr>
            <a:r>
              <a:rPr lang="en-US" sz="2500" b="1" dirty="0">
                <a:solidFill>
                  <a:schemeClr val="accent4">
                    <a:lumMod val="40000"/>
                    <a:lumOff val="60000"/>
                  </a:schemeClr>
                </a:solidFill>
                <a:latin typeface="Google Sans Text"/>
              </a:rPr>
              <a:t>Mandate Confirmation: Consultation must occur with ACQF leadership regarding the proposed extension of the Cluster’s mandate to the end of 2026</a:t>
            </a:r>
            <a:endParaRPr lang="pt-CV" sz="2500" b="1" dirty="0">
              <a:solidFill>
                <a:schemeClr val="accent4">
                  <a:lumMod val="40000"/>
                  <a:lumOff val="60000"/>
                </a:schemeClr>
              </a:solidFill>
              <a:latin typeface="Google Sans Text"/>
            </a:endParaRPr>
          </a:p>
        </p:txBody>
      </p:sp>
      <p:pic>
        <p:nvPicPr>
          <p:cNvPr id="10" name="Imagem 9" descr="Uma imagem com Gráficos, Tipo de letra, design gráfico, logótipo&#10;&#10;Os conteúdos gerados por IA podem estar incorretos.">
            <a:extLst>
              <a:ext uri="{FF2B5EF4-FFF2-40B4-BE49-F238E27FC236}">
                <a16:creationId xmlns:a16="http://schemas.microsoft.com/office/drawing/2014/main" id="{69F7E351-7CF6-4AC9-A3EF-ECA2421648A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0804" y="195358"/>
            <a:ext cx="1066683" cy="518796"/>
          </a:xfrm>
          <a:prstGeom prst="rect">
            <a:avLst/>
          </a:prstGeom>
        </p:spPr>
      </p:pic>
    </p:spTree>
    <p:extLst>
      <p:ext uri="{BB962C8B-B14F-4D97-AF65-F5344CB8AC3E}">
        <p14:creationId xmlns:p14="http://schemas.microsoft.com/office/powerpoint/2010/main" val="3645932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436" y="-8626"/>
            <a:ext cx="12192000" cy="7115175"/>
          </a:xfrm>
          <a:prstGeom prst="rect">
            <a:avLst/>
          </a:prstGeom>
        </p:spPr>
      </p:pic>
      <p:pic>
        <p:nvPicPr>
          <p:cNvPr id="3" name="Image 1" descr="preencoded.png"/>
          <p:cNvPicPr>
            <a:picLocks noChangeAspect="1"/>
          </p:cNvPicPr>
          <p:nvPr/>
        </p:nvPicPr>
        <p:blipFill>
          <a:blip r:embed="rId4"/>
          <a:stretch>
            <a:fillRect/>
          </a:stretch>
        </p:blipFill>
        <p:spPr>
          <a:xfrm>
            <a:off x="2078966" y="765907"/>
            <a:ext cx="8936966" cy="45719"/>
          </a:xfrm>
          <a:prstGeom prst="rect">
            <a:avLst/>
          </a:prstGeom>
        </p:spPr>
      </p:pic>
      <p:pic>
        <p:nvPicPr>
          <p:cNvPr id="17" name="Image 15" descr="preencoded.png"/>
          <p:cNvPicPr>
            <a:picLocks noChangeAspect="1"/>
          </p:cNvPicPr>
          <p:nvPr/>
        </p:nvPicPr>
        <p:blipFill>
          <a:blip r:embed="rId5"/>
          <a:stretch>
            <a:fillRect/>
          </a:stretch>
        </p:blipFill>
        <p:spPr>
          <a:xfrm>
            <a:off x="6329997" y="1292630"/>
            <a:ext cx="5764237" cy="4470394"/>
          </a:xfrm>
          <a:prstGeom prst="rect">
            <a:avLst/>
          </a:prstGeom>
        </p:spPr>
      </p:pic>
      <p:pic>
        <p:nvPicPr>
          <p:cNvPr id="21" name="Image 19" descr="preencoded.png"/>
          <p:cNvPicPr>
            <a:picLocks noChangeAspect="1"/>
          </p:cNvPicPr>
          <p:nvPr/>
        </p:nvPicPr>
        <p:blipFill>
          <a:blip r:embed="rId6"/>
          <a:stretch>
            <a:fillRect/>
          </a:stretch>
        </p:blipFill>
        <p:spPr>
          <a:xfrm>
            <a:off x="6733379" y="1365379"/>
            <a:ext cx="544182" cy="621923"/>
          </a:xfrm>
          <a:prstGeom prst="rect">
            <a:avLst/>
          </a:prstGeom>
        </p:spPr>
      </p:pic>
      <p:sp>
        <p:nvSpPr>
          <p:cNvPr id="37" name="Text 0"/>
          <p:cNvSpPr/>
          <p:nvPr/>
        </p:nvSpPr>
        <p:spPr>
          <a:xfrm>
            <a:off x="666391" y="355931"/>
            <a:ext cx="10585865"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Survey: </a:t>
            </a:r>
            <a:r>
              <a:rPr lang="en-US" sz="2700" b="1" i="1" dirty="0">
                <a:solidFill>
                  <a:srgbClr val="FFFFFF"/>
                </a:solidFill>
                <a:latin typeface="Georgia" pitchFamily="34" charset="0"/>
                <a:ea typeface="Georgia" pitchFamily="34" charset="-122"/>
                <a:cs typeface="Georgia" pitchFamily="34" charset="-120"/>
              </a:rPr>
              <a:t>Referencing to ACQF and Implementation of NQFs</a:t>
            </a:r>
            <a:endParaRPr lang="en-US" sz="2700" i="1" dirty="0"/>
          </a:p>
        </p:txBody>
      </p:sp>
      <p:sp>
        <p:nvSpPr>
          <p:cNvPr id="49" name="Text 12"/>
          <p:cNvSpPr/>
          <p:nvPr/>
        </p:nvSpPr>
        <p:spPr>
          <a:xfrm>
            <a:off x="7551808" y="1542232"/>
            <a:ext cx="1945875" cy="366678"/>
          </a:xfrm>
          <a:prstGeom prst="rect">
            <a:avLst/>
          </a:prstGeom>
          <a:noFill/>
          <a:ln/>
        </p:spPr>
        <p:txBody>
          <a:bodyPr wrap="square" lIns="0" tIns="0" rIns="0" bIns="0" rtlCol="0" anchor="t"/>
          <a:lstStyle/>
          <a:p>
            <a:pPr marL="0" indent="0">
              <a:lnSpc>
                <a:spcPts val="1800"/>
              </a:lnSpc>
              <a:buNone/>
            </a:pPr>
            <a:r>
              <a:rPr lang="en-US" sz="2000" b="1" dirty="0">
                <a:solidFill>
                  <a:srgbClr val="374151"/>
                </a:solidFill>
                <a:latin typeface="Arial" pitchFamily="34" charset="0"/>
                <a:ea typeface="Arial" pitchFamily="34" charset="-122"/>
                <a:cs typeface="Arial" pitchFamily="34" charset="-120"/>
              </a:rPr>
              <a:t>Survey period</a:t>
            </a:r>
          </a:p>
          <a:p>
            <a:pPr marL="0" indent="0">
              <a:lnSpc>
                <a:spcPts val="1800"/>
              </a:lnSpc>
              <a:buNone/>
            </a:pPr>
            <a:endParaRPr lang="en-US" sz="1200" dirty="0">
              <a:solidFill>
                <a:srgbClr val="374151"/>
              </a:solidFill>
              <a:latin typeface="Arial" pitchFamily="34" charset="0"/>
              <a:ea typeface="Arial" pitchFamily="34" charset="-122"/>
              <a:cs typeface="Arial" pitchFamily="34" charset="-120"/>
            </a:endParaRPr>
          </a:p>
        </p:txBody>
      </p:sp>
      <p:grpSp>
        <p:nvGrpSpPr>
          <p:cNvPr id="74" name="Agrupar 73">
            <a:extLst>
              <a:ext uri="{FF2B5EF4-FFF2-40B4-BE49-F238E27FC236}">
                <a16:creationId xmlns:a16="http://schemas.microsoft.com/office/drawing/2014/main" id="{A63A5A79-122E-7C5F-17E3-813AD2FC1049}"/>
              </a:ext>
            </a:extLst>
          </p:cNvPr>
          <p:cNvGrpSpPr/>
          <p:nvPr/>
        </p:nvGrpSpPr>
        <p:grpSpPr>
          <a:xfrm>
            <a:off x="6686661" y="2792178"/>
            <a:ext cx="2811022" cy="702591"/>
            <a:chOff x="6768021" y="3027280"/>
            <a:chExt cx="2811022" cy="702591"/>
          </a:xfrm>
        </p:grpSpPr>
        <p:pic>
          <p:nvPicPr>
            <p:cNvPr id="19" name="Image 17" descr="preencoded.png"/>
            <p:cNvPicPr>
              <a:picLocks noChangeAspect="1"/>
            </p:cNvPicPr>
            <p:nvPr/>
          </p:nvPicPr>
          <p:blipFill>
            <a:blip r:embed="rId7">
              <a:duotone>
                <a:prstClr val="black"/>
                <a:schemeClr val="accent2">
                  <a:tint val="45000"/>
                  <a:satMod val="400000"/>
                </a:schemeClr>
              </a:duotone>
            </a:blip>
            <a:stretch>
              <a:fillRect/>
            </a:stretch>
          </p:blipFill>
          <p:spPr>
            <a:xfrm>
              <a:off x="6768021" y="3027280"/>
              <a:ext cx="702591" cy="702591"/>
            </a:xfrm>
            <a:prstGeom prst="rect">
              <a:avLst/>
            </a:prstGeom>
          </p:spPr>
        </p:pic>
        <p:sp>
          <p:nvSpPr>
            <p:cNvPr id="50" name="Text 13"/>
            <p:cNvSpPr/>
            <p:nvPr/>
          </p:nvSpPr>
          <p:spPr>
            <a:xfrm>
              <a:off x="7662248" y="3321766"/>
              <a:ext cx="1916795" cy="302083"/>
            </a:xfrm>
            <a:prstGeom prst="rect">
              <a:avLst/>
            </a:prstGeom>
            <a:noFill/>
            <a:ln/>
          </p:spPr>
          <p:txBody>
            <a:bodyPr wrap="square" lIns="0" tIns="0" rIns="0" bIns="0" rtlCol="0" anchor="t"/>
            <a:lstStyle/>
            <a:p>
              <a:pPr marL="0" indent="0">
                <a:lnSpc>
                  <a:spcPts val="1800"/>
                </a:lnSpc>
                <a:buNone/>
              </a:pPr>
              <a:r>
                <a:rPr lang="en-US" sz="1900" b="1" dirty="0">
                  <a:solidFill>
                    <a:srgbClr val="374151"/>
                  </a:solidFill>
                  <a:latin typeface="Arial" pitchFamily="34" charset="0"/>
                  <a:ea typeface="Arial" pitchFamily="34" charset="-122"/>
                  <a:cs typeface="Arial" pitchFamily="34" charset="-120"/>
                </a:rPr>
                <a:t>Focus on: </a:t>
              </a:r>
            </a:p>
          </p:txBody>
        </p:sp>
      </p:grpSp>
      <p:grpSp>
        <p:nvGrpSpPr>
          <p:cNvPr id="68" name="Agrupar 67">
            <a:extLst>
              <a:ext uri="{FF2B5EF4-FFF2-40B4-BE49-F238E27FC236}">
                <a16:creationId xmlns:a16="http://schemas.microsoft.com/office/drawing/2014/main" id="{6AD66AF5-4DD6-DAAF-4036-295844F2F8B9}"/>
              </a:ext>
            </a:extLst>
          </p:cNvPr>
          <p:cNvGrpSpPr/>
          <p:nvPr/>
        </p:nvGrpSpPr>
        <p:grpSpPr>
          <a:xfrm>
            <a:off x="475890" y="1704975"/>
            <a:ext cx="4398264" cy="2020824"/>
            <a:chOff x="3896868" y="4281807"/>
            <a:chExt cx="4398264" cy="2020824"/>
          </a:xfrm>
        </p:grpSpPr>
        <p:grpSp>
          <p:nvGrpSpPr>
            <p:cNvPr id="63" name="Agrupar 62">
              <a:extLst>
                <a:ext uri="{FF2B5EF4-FFF2-40B4-BE49-F238E27FC236}">
                  <a16:creationId xmlns:a16="http://schemas.microsoft.com/office/drawing/2014/main" id="{C7442D95-7648-9EFB-D26A-9E39971208F9}"/>
                </a:ext>
              </a:extLst>
            </p:cNvPr>
            <p:cNvGrpSpPr/>
            <p:nvPr/>
          </p:nvGrpSpPr>
          <p:grpSpPr>
            <a:xfrm>
              <a:off x="3896868" y="4281807"/>
              <a:ext cx="4398264" cy="2020824"/>
              <a:chOff x="2948769" y="2326880"/>
              <a:chExt cx="4398264" cy="2020824"/>
            </a:xfrm>
          </p:grpSpPr>
          <p:sp>
            <p:nvSpPr>
              <p:cNvPr id="64" name="Retângulo: Cantos Arredondados 63">
                <a:extLst>
                  <a:ext uri="{FF2B5EF4-FFF2-40B4-BE49-F238E27FC236}">
                    <a16:creationId xmlns:a16="http://schemas.microsoft.com/office/drawing/2014/main" id="{70E293D7-D488-D2D2-A07A-C59A636BC834}"/>
                  </a:ext>
                </a:extLst>
              </p:cNvPr>
              <p:cNvSpPr/>
              <p:nvPr/>
            </p:nvSpPr>
            <p:spPr>
              <a:xfrm>
                <a:off x="2948769" y="2326880"/>
                <a:ext cx="4398264" cy="202082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pt-CV"/>
              </a:p>
            </p:txBody>
          </p:sp>
          <p:grpSp>
            <p:nvGrpSpPr>
              <p:cNvPr id="65" name="Agrupar 64">
                <a:extLst>
                  <a:ext uri="{FF2B5EF4-FFF2-40B4-BE49-F238E27FC236}">
                    <a16:creationId xmlns:a16="http://schemas.microsoft.com/office/drawing/2014/main" id="{057AFD07-90BD-7040-F741-F08911A2C08F}"/>
                  </a:ext>
                </a:extLst>
              </p:cNvPr>
              <p:cNvGrpSpPr/>
              <p:nvPr/>
            </p:nvGrpSpPr>
            <p:grpSpPr>
              <a:xfrm>
                <a:off x="3200542" y="2530815"/>
                <a:ext cx="3906841" cy="1815973"/>
                <a:chOff x="3255958" y="2576995"/>
                <a:chExt cx="3906841" cy="1815973"/>
              </a:xfrm>
            </p:grpSpPr>
            <p:sp>
              <p:nvSpPr>
                <p:cNvPr id="66" name="CaixaDeTexto 65">
                  <a:extLst>
                    <a:ext uri="{FF2B5EF4-FFF2-40B4-BE49-F238E27FC236}">
                      <a16:creationId xmlns:a16="http://schemas.microsoft.com/office/drawing/2014/main" id="{E3AE34EC-56EE-A842-875B-F9E1EE94F61E}"/>
                    </a:ext>
                  </a:extLst>
                </p:cNvPr>
                <p:cNvSpPr txBox="1"/>
                <p:nvPr/>
              </p:nvSpPr>
              <p:spPr>
                <a:xfrm>
                  <a:off x="4711801" y="2576995"/>
                  <a:ext cx="853728" cy="1061829"/>
                </a:xfrm>
                <a:prstGeom prst="rect">
                  <a:avLst/>
                </a:prstGeom>
                <a:noFill/>
              </p:spPr>
              <p:txBody>
                <a:bodyPr wrap="square">
                  <a:spAutoFit/>
                </a:bodyPr>
                <a:lstStyle/>
                <a:p>
                  <a:r>
                    <a:rPr lang="en-US" sz="4500" b="1" i="0" dirty="0">
                      <a:solidFill>
                        <a:schemeClr val="bg1"/>
                      </a:solidFill>
                      <a:effectLst/>
                      <a:latin typeface="Aptos" panose="020B0004020202020204" pitchFamily="34" charset="0"/>
                    </a:rPr>
                    <a:t>19</a:t>
                  </a:r>
                  <a:br>
                    <a:rPr lang="en-US" dirty="0"/>
                  </a:br>
                  <a:endParaRPr lang="pt-CV" dirty="0"/>
                </a:p>
              </p:txBody>
            </p:sp>
            <p:sp>
              <p:nvSpPr>
                <p:cNvPr id="67" name="CaixaDeTexto 66">
                  <a:extLst>
                    <a:ext uri="{FF2B5EF4-FFF2-40B4-BE49-F238E27FC236}">
                      <a16:creationId xmlns:a16="http://schemas.microsoft.com/office/drawing/2014/main" id="{2638A280-63E9-9A90-8538-B1B4978BF63D}"/>
                    </a:ext>
                  </a:extLst>
                </p:cNvPr>
                <p:cNvSpPr txBox="1"/>
                <p:nvPr/>
              </p:nvSpPr>
              <p:spPr>
                <a:xfrm>
                  <a:off x="3255958" y="3346528"/>
                  <a:ext cx="3906841" cy="1046440"/>
                </a:xfrm>
                <a:prstGeom prst="rect">
                  <a:avLst/>
                </a:prstGeom>
                <a:noFill/>
              </p:spPr>
              <p:txBody>
                <a:bodyPr wrap="square">
                  <a:spAutoFit/>
                </a:bodyPr>
                <a:lstStyle/>
                <a:p>
                  <a:r>
                    <a:rPr lang="en-US" sz="3200" b="1" i="0" dirty="0">
                      <a:solidFill>
                        <a:schemeClr val="bg1"/>
                      </a:solidFill>
                      <a:effectLst/>
                      <a:latin typeface="Aptos" panose="020B0004020202020204" pitchFamily="34" charset="0"/>
                    </a:rPr>
                    <a:t>Countries Surveyed</a:t>
                  </a:r>
                  <a:br>
                    <a:rPr lang="en-US" sz="3000" dirty="0"/>
                  </a:br>
                  <a:endParaRPr lang="pt-CV" sz="3000" dirty="0"/>
                </a:p>
              </p:txBody>
            </p:sp>
          </p:grpSp>
        </p:grpSp>
        <p:pic>
          <p:nvPicPr>
            <p:cNvPr id="20" name="Image 18" descr="preencoded.png"/>
            <p:cNvPicPr>
              <a:picLocks noChangeAspect="1"/>
            </p:cNvPicPr>
            <p:nvPr/>
          </p:nvPicPr>
          <p:blipFill>
            <a:blip r:embed="rId8">
              <a:duotone>
                <a:prstClr val="black"/>
                <a:schemeClr val="accent2">
                  <a:tint val="45000"/>
                  <a:satMod val="400000"/>
                </a:schemeClr>
              </a:duotone>
            </a:blip>
            <a:stretch>
              <a:fillRect/>
            </a:stretch>
          </p:blipFill>
          <p:spPr>
            <a:xfrm>
              <a:off x="4093036" y="4345046"/>
              <a:ext cx="1137786" cy="910229"/>
            </a:xfrm>
            <a:prstGeom prst="rect">
              <a:avLst/>
            </a:prstGeom>
          </p:spPr>
        </p:pic>
      </p:grpSp>
      <p:sp>
        <p:nvSpPr>
          <p:cNvPr id="71" name="CaixaDeTexto 70">
            <a:extLst>
              <a:ext uri="{FF2B5EF4-FFF2-40B4-BE49-F238E27FC236}">
                <a16:creationId xmlns:a16="http://schemas.microsoft.com/office/drawing/2014/main" id="{912831D5-03F3-F2DF-C312-085220295EB9}"/>
              </a:ext>
            </a:extLst>
          </p:cNvPr>
          <p:cNvSpPr txBox="1"/>
          <p:nvPr/>
        </p:nvSpPr>
        <p:spPr>
          <a:xfrm>
            <a:off x="6863884" y="2263199"/>
            <a:ext cx="4600452" cy="324576"/>
          </a:xfrm>
          <a:prstGeom prst="rect">
            <a:avLst/>
          </a:prstGeom>
          <a:noFill/>
        </p:spPr>
        <p:txBody>
          <a:bodyPr wrap="square">
            <a:spAutoFit/>
          </a:bodyPr>
          <a:lstStyle/>
          <a:p>
            <a:pPr marL="0" indent="0">
              <a:lnSpc>
                <a:spcPts val="1800"/>
              </a:lnSpc>
              <a:buNone/>
            </a:pPr>
            <a:r>
              <a:rPr lang="en-US" sz="1800" b="1" dirty="0">
                <a:solidFill>
                  <a:srgbClr val="374151"/>
                </a:solidFill>
                <a:latin typeface="Arial" pitchFamily="34" charset="0"/>
                <a:ea typeface="Arial" pitchFamily="34" charset="-122"/>
                <a:cs typeface="Arial" pitchFamily="34" charset="-120"/>
              </a:rPr>
              <a:t>September 23 to September 30, 2025</a:t>
            </a:r>
            <a:endParaRPr lang="en-US" sz="1800" b="1" dirty="0"/>
          </a:p>
        </p:txBody>
      </p:sp>
      <p:sp>
        <p:nvSpPr>
          <p:cNvPr id="73" name="CaixaDeTexto 72">
            <a:extLst>
              <a:ext uri="{FF2B5EF4-FFF2-40B4-BE49-F238E27FC236}">
                <a16:creationId xmlns:a16="http://schemas.microsoft.com/office/drawing/2014/main" id="{29987E72-F11E-9822-77FA-59DB3113CD19}"/>
              </a:ext>
            </a:extLst>
          </p:cNvPr>
          <p:cNvSpPr txBox="1"/>
          <p:nvPr/>
        </p:nvSpPr>
        <p:spPr>
          <a:xfrm>
            <a:off x="6329997" y="3527827"/>
            <a:ext cx="6098874" cy="189282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b="1" dirty="0">
                <a:solidFill>
                  <a:srgbClr val="374151"/>
                </a:solidFill>
                <a:latin typeface="Arial" pitchFamily="34" charset="0"/>
                <a:ea typeface="Arial" pitchFamily="34" charset="-122"/>
                <a:cs typeface="Arial" pitchFamily="34" charset="-120"/>
              </a:rPr>
              <a:t>NQF to ACQF referencing process; </a:t>
            </a:r>
          </a:p>
          <a:p>
            <a:pPr marL="285750" indent="-285750">
              <a:lnSpc>
                <a:spcPct val="150000"/>
              </a:lnSpc>
              <a:buFont typeface="Arial" panose="020B0604020202020204" pitchFamily="34" charset="0"/>
              <a:buChar char="•"/>
            </a:pPr>
            <a:r>
              <a:rPr lang="en-US" sz="1800" b="1" dirty="0">
                <a:solidFill>
                  <a:srgbClr val="374151"/>
                </a:solidFill>
                <a:latin typeface="Arial" pitchFamily="34" charset="0"/>
                <a:ea typeface="Arial" pitchFamily="34" charset="-122"/>
                <a:cs typeface="Arial" pitchFamily="34" charset="-120"/>
              </a:rPr>
              <a:t>NQF implementation</a:t>
            </a:r>
            <a:r>
              <a:rPr lang="en-US" b="1" dirty="0">
                <a:solidFill>
                  <a:srgbClr val="374151"/>
                </a:solidFill>
                <a:latin typeface="Arial" pitchFamily="34" charset="0"/>
                <a:ea typeface="Arial" pitchFamily="34" charset="-122"/>
                <a:cs typeface="Arial" pitchFamily="34" charset="-120"/>
              </a:rPr>
              <a:t>/establishment;</a:t>
            </a:r>
            <a:r>
              <a:rPr lang="en-US" sz="1800" b="1" dirty="0">
                <a:solidFill>
                  <a:srgbClr val="374151"/>
                </a:solidFill>
                <a:latin typeface="Arial" pitchFamily="34" charset="0"/>
                <a:ea typeface="Arial" pitchFamily="34" charset="-122"/>
                <a:cs typeface="Arial" pitchFamily="34" charset="-120"/>
              </a:rPr>
              <a:t> </a:t>
            </a:r>
          </a:p>
          <a:p>
            <a:pPr marL="285750" indent="-285750">
              <a:lnSpc>
                <a:spcPct val="150000"/>
              </a:lnSpc>
              <a:buFont typeface="Arial" panose="020B0604020202020204" pitchFamily="34" charset="0"/>
              <a:buChar char="•"/>
            </a:pPr>
            <a:r>
              <a:rPr lang="en-US" b="1" dirty="0">
                <a:solidFill>
                  <a:srgbClr val="374151"/>
                </a:solidFill>
                <a:latin typeface="Arial" pitchFamily="34" charset="0"/>
                <a:ea typeface="Arial" pitchFamily="34" charset="-122"/>
                <a:cs typeface="Arial" pitchFamily="34" charset="-120"/>
              </a:rPr>
              <a:t>T</a:t>
            </a:r>
            <a:r>
              <a:rPr lang="en-US" sz="1800" b="1" dirty="0">
                <a:solidFill>
                  <a:srgbClr val="374151"/>
                </a:solidFill>
                <a:latin typeface="Arial" pitchFamily="34" charset="0"/>
                <a:ea typeface="Arial" pitchFamily="34" charset="-122"/>
                <a:cs typeface="Arial" pitchFamily="34" charset="-120"/>
              </a:rPr>
              <a:t>echnical assistance</a:t>
            </a:r>
            <a:r>
              <a:rPr lang="en-US" b="1" dirty="0">
                <a:solidFill>
                  <a:srgbClr val="374151"/>
                </a:solidFill>
                <a:latin typeface="Arial" pitchFamily="34" charset="0"/>
                <a:ea typeface="Arial" pitchFamily="34" charset="-122"/>
                <a:cs typeface="Arial" pitchFamily="34" charset="-120"/>
              </a:rPr>
              <a:t> needs;</a:t>
            </a:r>
            <a:endParaRPr lang="en-US" sz="1800" b="1" dirty="0">
              <a:solidFill>
                <a:srgbClr val="374151"/>
              </a:solidFill>
              <a:latin typeface="Arial" pitchFamily="34" charset="0"/>
              <a:ea typeface="Arial" pitchFamily="34" charset="-122"/>
              <a:cs typeface="Arial" pitchFamily="34" charset="-120"/>
            </a:endParaRPr>
          </a:p>
          <a:p>
            <a:pPr marL="285750" indent="-285750">
              <a:buFont typeface="Arial" panose="020B0604020202020204" pitchFamily="34" charset="0"/>
              <a:buChar char="•"/>
            </a:pPr>
            <a:r>
              <a:rPr lang="en-US" b="1" dirty="0"/>
              <a:t>Member Countries</a:t>
            </a:r>
            <a:r>
              <a:rPr lang="pt-PT" b="1" dirty="0"/>
              <a:t>’ </a:t>
            </a:r>
            <a:r>
              <a:rPr lang="en-US" b="1" dirty="0"/>
              <a:t>views, ideas, and suggestions on enhancing Cluster 1 activities and NQF Referencing.</a:t>
            </a:r>
            <a:endParaRPr lang="en-US" sz="18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flipV="1">
            <a:off x="1669105" y="744775"/>
            <a:ext cx="7776000" cy="37963"/>
          </a:xfrm>
          <a:prstGeom prst="rect">
            <a:avLst/>
          </a:prstGeom>
        </p:spPr>
      </p:pic>
      <p:pic>
        <p:nvPicPr>
          <p:cNvPr id="4" name="Image 2" descr="preencoded.png"/>
          <p:cNvPicPr>
            <a:picLocks noChangeAspect="1"/>
          </p:cNvPicPr>
          <p:nvPr/>
        </p:nvPicPr>
        <p:blipFill>
          <a:blip r:embed="rId5"/>
          <a:stretch>
            <a:fillRect/>
          </a:stretch>
        </p:blipFill>
        <p:spPr>
          <a:xfrm>
            <a:off x="495300" y="1114019"/>
            <a:ext cx="5600700" cy="5310783"/>
          </a:xfrm>
          <a:prstGeom prst="rect">
            <a:avLst/>
          </a:prstGeom>
        </p:spPr>
      </p:pic>
      <p:grpSp>
        <p:nvGrpSpPr>
          <p:cNvPr id="80" name="Agrupar 79">
            <a:extLst>
              <a:ext uri="{FF2B5EF4-FFF2-40B4-BE49-F238E27FC236}">
                <a16:creationId xmlns:a16="http://schemas.microsoft.com/office/drawing/2014/main" id="{306484C8-D89B-08E2-C4CD-C6003D95A163}"/>
              </a:ext>
            </a:extLst>
          </p:cNvPr>
          <p:cNvGrpSpPr/>
          <p:nvPr/>
        </p:nvGrpSpPr>
        <p:grpSpPr>
          <a:xfrm>
            <a:off x="609600" y="1196757"/>
            <a:ext cx="323850" cy="381000"/>
            <a:chOff x="609600" y="1323975"/>
            <a:chExt cx="323850" cy="381000"/>
          </a:xfrm>
        </p:grpSpPr>
        <p:pic>
          <p:nvPicPr>
            <p:cNvPr id="5" name="Image 3" descr="preencoded.png"/>
            <p:cNvPicPr>
              <a:picLocks noChangeAspect="1"/>
            </p:cNvPicPr>
            <p:nvPr/>
          </p:nvPicPr>
          <p:blipFill>
            <a:blip r:embed="rId6"/>
            <a:stretch>
              <a:fillRect/>
            </a:stretch>
          </p:blipFill>
          <p:spPr>
            <a:xfrm>
              <a:off x="609600" y="1323975"/>
              <a:ext cx="323850" cy="381000"/>
            </a:xfrm>
            <a:prstGeom prst="rect">
              <a:avLst/>
            </a:prstGeom>
          </p:spPr>
        </p:pic>
        <p:pic>
          <p:nvPicPr>
            <p:cNvPr id="6" name="Image 4" descr="preencoded.png"/>
            <p:cNvPicPr>
              <a:picLocks noChangeAspect="1"/>
            </p:cNvPicPr>
            <p:nvPr/>
          </p:nvPicPr>
          <p:blipFill>
            <a:blip r:embed="rId7"/>
            <a:stretch>
              <a:fillRect/>
            </a:stretch>
          </p:blipFill>
          <p:spPr>
            <a:xfrm>
              <a:off x="685800" y="1428750"/>
              <a:ext cx="171450" cy="152400"/>
            </a:xfrm>
            <a:prstGeom prst="rect">
              <a:avLst/>
            </a:prstGeom>
          </p:spPr>
        </p:pic>
      </p:grpSp>
      <p:pic>
        <p:nvPicPr>
          <p:cNvPr id="12" name="Image 10" descr="preencoded.png"/>
          <p:cNvPicPr>
            <a:picLocks noChangeAspect="1"/>
          </p:cNvPicPr>
          <p:nvPr/>
        </p:nvPicPr>
        <p:blipFill>
          <a:blip r:embed="rId8"/>
          <a:stretch>
            <a:fillRect/>
          </a:stretch>
        </p:blipFill>
        <p:spPr>
          <a:xfrm>
            <a:off x="6202349" y="1095375"/>
            <a:ext cx="5764364" cy="1565821"/>
          </a:xfrm>
          <a:prstGeom prst="rect">
            <a:avLst/>
          </a:prstGeom>
        </p:spPr>
      </p:pic>
      <p:grpSp>
        <p:nvGrpSpPr>
          <p:cNvPr id="84" name="Agrupar 83">
            <a:extLst>
              <a:ext uri="{FF2B5EF4-FFF2-40B4-BE49-F238E27FC236}">
                <a16:creationId xmlns:a16="http://schemas.microsoft.com/office/drawing/2014/main" id="{E15B7A8D-5B0A-052D-CE11-5E75E4F0B2BA}"/>
              </a:ext>
            </a:extLst>
          </p:cNvPr>
          <p:cNvGrpSpPr/>
          <p:nvPr/>
        </p:nvGrpSpPr>
        <p:grpSpPr>
          <a:xfrm>
            <a:off x="6321289" y="1150704"/>
            <a:ext cx="304800" cy="381000"/>
            <a:chOff x="6400800" y="1285875"/>
            <a:chExt cx="304800" cy="381000"/>
          </a:xfrm>
        </p:grpSpPr>
        <p:pic>
          <p:nvPicPr>
            <p:cNvPr id="13" name="Image 11" descr="preencoded.png"/>
            <p:cNvPicPr>
              <a:picLocks noChangeAspect="1"/>
            </p:cNvPicPr>
            <p:nvPr/>
          </p:nvPicPr>
          <p:blipFill>
            <a:blip r:embed="rId9"/>
            <a:stretch>
              <a:fillRect/>
            </a:stretch>
          </p:blipFill>
          <p:spPr>
            <a:xfrm>
              <a:off x="6400800" y="1285875"/>
              <a:ext cx="304800" cy="381000"/>
            </a:xfrm>
            <a:prstGeom prst="rect">
              <a:avLst/>
            </a:prstGeom>
          </p:spPr>
        </p:pic>
        <p:pic>
          <p:nvPicPr>
            <p:cNvPr id="14" name="Image 12" descr="preencoded.png"/>
            <p:cNvPicPr>
              <a:picLocks noChangeAspect="1"/>
            </p:cNvPicPr>
            <p:nvPr/>
          </p:nvPicPr>
          <p:blipFill>
            <a:blip r:embed="rId10"/>
            <a:stretch>
              <a:fillRect/>
            </a:stretch>
          </p:blipFill>
          <p:spPr>
            <a:xfrm>
              <a:off x="6477000" y="1390650"/>
              <a:ext cx="152400" cy="152400"/>
            </a:xfrm>
            <a:prstGeom prst="rect">
              <a:avLst/>
            </a:prstGeom>
          </p:spPr>
        </p:pic>
      </p:grpSp>
      <p:pic>
        <p:nvPicPr>
          <p:cNvPr id="20" name="Image 18" descr="preencoded.png"/>
          <p:cNvPicPr>
            <a:picLocks noChangeAspect="1"/>
          </p:cNvPicPr>
          <p:nvPr/>
        </p:nvPicPr>
        <p:blipFill>
          <a:blip r:embed="rId11"/>
          <a:stretch>
            <a:fillRect/>
          </a:stretch>
        </p:blipFill>
        <p:spPr>
          <a:xfrm>
            <a:off x="6210300" y="2813596"/>
            <a:ext cx="5835926" cy="1874341"/>
          </a:xfrm>
          <a:prstGeom prst="rect">
            <a:avLst/>
          </a:prstGeom>
        </p:spPr>
      </p:pic>
      <p:grpSp>
        <p:nvGrpSpPr>
          <p:cNvPr id="85" name="Agrupar 84">
            <a:extLst>
              <a:ext uri="{FF2B5EF4-FFF2-40B4-BE49-F238E27FC236}">
                <a16:creationId xmlns:a16="http://schemas.microsoft.com/office/drawing/2014/main" id="{E229DBAA-3A8F-F48C-4AF4-15FB4B2DA6F9}"/>
              </a:ext>
            </a:extLst>
          </p:cNvPr>
          <p:cNvGrpSpPr/>
          <p:nvPr/>
        </p:nvGrpSpPr>
        <p:grpSpPr>
          <a:xfrm>
            <a:off x="6273582" y="2932536"/>
            <a:ext cx="304800" cy="381000"/>
            <a:chOff x="6400800" y="3004096"/>
            <a:chExt cx="304800" cy="381000"/>
          </a:xfrm>
        </p:grpSpPr>
        <p:pic>
          <p:nvPicPr>
            <p:cNvPr id="21" name="Image 19" descr="preencoded.png"/>
            <p:cNvPicPr>
              <a:picLocks noChangeAspect="1"/>
            </p:cNvPicPr>
            <p:nvPr/>
          </p:nvPicPr>
          <p:blipFill>
            <a:blip r:embed="rId12"/>
            <a:stretch>
              <a:fillRect/>
            </a:stretch>
          </p:blipFill>
          <p:spPr>
            <a:xfrm>
              <a:off x="6400800" y="3004096"/>
              <a:ext cx="304800" cy="381000"/>
            </a:xfrm>
            <a:prstGeom prst="rect">
              <a:avLst/>
            </a:prstGeom>
          </p:spPr>
        </p:pic>
        <p:pic>
          <p:nvPicPr>
            <p:cNvPr id="22" name="Image 20" descr="preencoded.png"/>
            <p:cNvPicPr>
              <a:picLocks noChangeAspect="1"/>
            </p:cNvPicPr>
            <p:nvPr/>
          </p:nvPicPr>
          <p:blipFill>
            <a:blip r:embed="rId13"/>
            <a:stretch>
              <a:fillRect/>
            </a:stretch>
          </p:blipFill>
          <p:spPr>
            <a:xfrm>
              <a:off x="6477000" y="3108871"/>
              <a:ext cx="152400" cy="152400"/>
            </a:xfrm>
            <a:prstGeom prst="rect">
              <a:avLst/>
            </a:prstGeom>
          </p:spPr>
        </p:pic>
      </p:grpSp>
      <p:pic>
        <p:nvPicPr>
          <p:cNvPr id="31" name="Image 29" descr="preencoded.png"/>
          <p:cNvPicPr>
            <a:picLocks noChangeAspect="1"/>
          </p:cNvPicPr>
          <p:nvPr/>
        </p:nvPicPr>
        <p:blipFill>
          <a:blip r:embed="rId14"/>
          <a:stretch>
            <a:fillRect/>
          </a:stretch>
        </p:blipFill>
        <p:spPr>
          <a:xfrm>
            <a:off x="6210300" y="4840337"/>
            <a:ext cx="5835926" cy="1565821"/>
          </a:xfrm>
          <a:prstGeom prst="rect">
            <a:avLst/>
          </a:prstGeom>
        </p:spPr>
      </p:pic>
      <p:sp>
        <p:nvSpPr>
          <p:cNvPr id="38" name="Text 0"/>
          <p:cNvSpPr/>
          <p:nvPr/>
        </p:nvSpPr>
        <p:spPr>
          <a:xfrm>
            <a:off x="1740991" y="398314"/>
            <a:ext cx="13716000" cy="381000"/>
          </a:xfrm>
          <a:prstGeom prst="rect">
            <a:avLst/>
          </a:prstGeom>
          <a:noFill/>
          <a:ln/>
        </p:spPr>
        <p:txBody>
          <a:bodyPr wrap="square" lIns="0" tIns="0" rIns="0" bIns="0" rtlCol="0" anchor="t"/>
          <a:lstStyle/>
          <a:p>
            <a:pPr>
              <a:lnSpc>
                <a:spcPts val="3000"/>
              </a:lnSpc>
            </a:pPr>
            <a:r>
              <a:rPr lang="en-US" sz="2700" b="1" dirty="0">
                <a:solidFill>
                  <a:srgbClr val="FFFFFF"/>
                </a:solidFill>
                <a:latin typeface="Georgia" pitchFamily="34" charset="0"/>
                <a:ea typeface="Georgia" pitchFamily="34" charset="-122"/>
                <a:cs typeface="Georgia" pitchFamily="34" charset="-120"/>
              </a:rPr>
              <a:t>NQF to ACQF Referencing - Awareness Levels</a:t>
            </a:r>
            <a:endParaRPr lang="en-US" sz="2700" dirty="0"/>
          </a:p>
        </p:txBody>
      </p:sp>
      <p:sp>
        <p:nvSpPr>
          <p:cNvPr id="39" name="Text 1"/>
          <p:cNvSpPr/>
          <p:nvPr/>
        </p:nvSpPr>
        <p:spPr>
          <a:xfrm>
            <a:off x="1047750" y="1226904"/>
            <a:ext cx="4651653" cy="304800"/>
          </a:xfrm>
          <a:prstGeom prst="rect">
            <a:avLst/>
          </a:prstGeom>
          <a:noFill/>
          <a:ln/>
        </p:spPr>
        <p:txBody>
          <a:bodyPr wrap="square" lIns="0" tIns="0" rIns="0" bIns="0" rtlCol="0" anchor="t"/>
          <a:lstStyle/>
          <a:p>
            <a:pPr>
              <a:lnSpc>
                <a:spcPts val="2400"/>
              </a:lnSpc>
            </a:pPr>
            <a:r>
              <a:rPr lang="en-US" b="1" dirty="0"/>
              <a:t>1. Awareness of NQF–ACQF Referencing</a:t>
            </a:r>
            <a:r>
              <a:rPr lang="en-US" dirty="0"/>
              <a:t> </a:t>
            </a:r>
            <a:br>
              <a:rPr lang="en-US" dirty="0"/>
            </a:br>
            <a:endParaRPr lang="en-US" sz="1800" dirty="0"/>
          </a:p>
        </p:txBody>
      </p:sp>
      <p:sp>
        <p:nvSpPr>
          <p:cNvPr id="44" name="Text 6"/>
          <p:cNvSpPr/>
          <p:nvPr/>
        </p:nvSpPr>
        <p:spPr>
          <a:xfrm>
            <a:off x="6819900" y="1191951"/>
            <a:ext cx="2646224" cy="266700"/>
          </a:xfrm>
          <a:prstGeom prst="rect">
            <a:avLst/>
          </a:prstGeom>
          <a:noFill/>
          <a:ln/>
        </p:spPr>
        <p:txBody>
          <a:bodyPr wrap="square" lIns="0" tIns="0" rIns="0" bIns="0" rtlCol="0" anchor="t"/>
          <a:lstStyle/>
          <a:p>
            <a:pPr marL="0" indent="0">
              <a:lnSpc>
                <a:spcPts val="2100"/>
              </a:lnSpc>
              <a:buNone/>
            </a:pPr>
            <a:r>
              <a:rPr lang="en-US" sz="2000" b="1" dirty="0">
                <a:solidFill>
                  <a:schemeClr val="accent1"/>
                </a:solidFill>
                <a:latin typeface="ui-sans-serif" pitchFamily="34" charset="0"/>
                <a:ea typeface="ui-sans-serif" pitchFamily="34" charset="-122"/>
                <a:cs typeface="ui-sans-serif" pitchFamily="34" charset="-120"/>
              </a:rPr>
              <a:t>Fully Understand (5)</a:t>
            </a:r>
            <a:endParaRPr lang="en-US" sz="2000" dirty="0">
              <a:solidFill>
                <a:schemeClr val="accent1"/>
              </a:solidFill>
            </a:endParaRPr>
          </a:p>
        </p:txBody>
      </p:sp>
      <p:sp>
        <p:nvSpPr>
          <p:cNvPr id="45" name="Text 7"/>
          <p:cNvSpPr/>
          <p:nvPr/>
        </p:nvSpPr>
        <p:spPr>
          <a:xfrm>
            <a:off x="6591299" y="1733551"/>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Cabo Verde</a:t>
            </a:r>
            <a:endParaRPr lang="en-US" sz="2000" b="1" dirty="0"/>
          </a:p>
        </p:txBody>
      </p:sp>
      <p:sp>
        <p:nvSpPr>
          <p:cNvPr id="47" name="Text 9"/>
          <p:cNvSpPr/>
          <p:nvPr/>
        </p:nvSpPr>
        <p:spPr>
          <a:xfrm>
            <a:off x="6597595" y="2059546"/>
            <a:ext cx="1833690" cy="322788"/>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rPr>
              <a:t>Ethiopia</a:t>
            </a:r>
          </a:p>
        </p:txBody>
      </p:sp>
      <p:sp>
        <p:nvSpPr>
          <p:cNvPr id="51" name="Text 13"/>
          <p:cNvSpPr/>
          <p:nvPr/>
        </p:nvSpPr>
        <p:spPr>
          <a:xfrm>
            <a:off x="6605985" y="2970466"/>
            <a:ext cx="5546260" cy="328270"/>
          </a:xfrm>
          <a:prstGeom prst="rect">
            <a:avLst/>
          </a:prstGeom>
          <a:noFill/>
          <a:ln/>
        </p:spPr>
        <p:txBody>
          <a:bodyPr wrap="square" lIns="0" tIns="0" rIns="0" bIns="0" rtlCol="0" anchor="t"/>
          <a:lstStyle/>
          <a:p>
            <a:pPr marL="0" indent="0">
              <a:lnSpc>
                <a:spcPts val="2100"/>
              </a:lnSpc>
              <a:buNone/>
            </a:pPr>
            <a:r>
              <a:rPr lang="en-US" sz="2000" b="1" dirty="0">
                <a:solidFill>
                  <a:schemeClr val="accent2">
                    <a:lumMod val="75000"/>
                  </a:schemeClr>
                </a:solidFill>
                <a:latin typeface="ui-sans-serif" pitchFamily="34" charset="0"/>
                <a:ea typeface="ui-sans-serif" pitchFamily="34" charset="-122"/>
                <a:cs typeface="ui-sans-serif" pitchFamily="34" charset="-120"/>
              </a:rPr>
              <a:t>Aware, but need more information and support (8</a:t>
            </a:r>
            <a:r>
              <a:rPr lang="en-US" sz="2000" b="1" dirty="0">
                <a:solidFill>
                  <a:schemeClr val="accent2"/>
                </a:solidFill>
                <a:latin typeface="ui-sans-serif" pitchFamily="34" charset="0"/>
                <a:ea typeface="ui-sans-serif" pitchFamily="34" charset="-122"/>
                <a:cs typeface="ui-sans-serif" pitchFamily="34" charset="-120"/>
              </a:rPr>
              <a:t>)</a:t>
            </a:r>
            <a:endParaRPr lang="en-US" sz="2000" dirty="0">
              <a:solidFill>
                <a:schemeClr val="accent2"/>
              </a:solidFill>
            </a:endParaRPr>
          </a:p>
        </p:txBody>
      </p:sp>
      <p:sp>
        <p:nvSpPr>
          <p:cNvPr id="67" name="Text 29"/>
          <p:cNvSpPr/>
          <p:nvPr/>
        </p:nvSpPr>
        <p:spPr>
          <a:xfrm>
            <a:off x="9362182" y="6515100"/>
            <a:ext cx="3121462" cy="190500"/>
          </a:xfrm>
          <a:prstGeom prst="rect">
            <a:avLst/>
          </a:prstGeom>
          <a:noFill/>
          <a:ln/>
        </p:spPr>
        <p:txBody>
          <a:bodyPr wrap="square" lIns="0" tIns="0" rIns="0" bIns="0" rtlCol="0" anchor="t"/>
          <a:lstStyle/>
          <a:p>
            <a:pPr marL="0" indent="0">
              <a:lnSpc>
                <a:spcPts val="1500"/>
              </a:lnSpc>
              <a:buNone/>
            </a:pPr>
            <a:r>
              <a:rPr lang="en-US" sz="1050" dirty="0">
                <a:solidFill>
                  <a:srgbClr val="FFFFFF"/>
                </a:solidFill>
                <a:latin typeface="ui-sans-serif" pitchFamily="34" charset="0"/>
                <a:ea typeface="ui-sans-serif" pitchFamily="34" charset="-122"/>
                <a:cs typeface="ui-sans-serif" pitchFamily="34" charset="-120"/>
              </a:rPr>
              <a:t>Cluster 1 Progress Report | 2025-10-01</a:t>
            </a:r>
            <a:endParaRPr lang="en-US" sz="1050" dirty="0"/>
          </a:p>
        </p:txBody>
      </p:sp>
      <p:sp>
        <p:nvSpPr>
          <p:cNvPr id="81" name="Text 7">
            <a:extLst>
              <a:ext uri="{FF2B5EF4-FFF2-40B4-BE49-F238E27FC236}">
                <a16:creationId xmlns:a16="http://schemas.microsoft.com/office/drawing/2014/main" id="{36D17212-DB70-DDB5-CE6A-BF01CC0FED6E}"/>
              </a:ext>
            </a:extLst>
          </p:cNvPr>
          <p:cNvSpPr/>
          <p:nvPr/>
        </p:nvSpPr>
        <p:spPr>
          <a:xfrm>
            <a:off x="6605617" y="2384480"/>
            <a:ext cx="1465945" cy="235918"/>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rPr>
              <a:t>Eswatini</a:t>
            </a:r>
          </a:p>
        </p:txBody>
      </p:sp>
      <p:sp>
        <p:nvSpPr>
          <p:cNvPr id="82" name="Text 7">
            <a:extLst>
              <a:ext uri="{FF2B5EF4-FFF2-40B4-BE49-F238E27FC236}">
                <a16:creationId xmlns:a16="http://schemas.microsoft.com/office/drawing/2014/main" id="{955F2B18-470C-57E0-36CA-0177FE48F3B8}"/>
              </a:ext>
            </a:extLst>
          </p:cNvPr>
          <p:cNvSpPr/>
          <p:nvPr/>
        </p:nvSpPr>
        <p:spPr>
          <a:xfrm>
            <a:off x="8537267" y="1696836"/>
            <a:ext cx="1576791" cy="33057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rPr>
              <a:t>Kenya</a:t>
            </a:r>
          </a:p>
        </p:txBody>
      </p:sp>
      <p:sp>
        <p:nvSpPr>
          <p:cNvPr id="83" name="Text 7">
            <a:extLst>
              <a:ext uri="{FF2B5EF4-FFF2-40B4-BE49-F238E27FC236}">
                <a16:creationId xmlns:a16="http://schemas.microsoft.com/office/drawing/2014/main" id="{2DF8AB94-E38E-DB7F-791D-94F651C6C2E3}"/>
              </a:ext>
            </a:extLst>
          </p:cNvPr>
          <p:cNvSpPr/>
          <p:nvPr/>
        </p:nvSpPr>
        <p:spPr>
          <a:xfrm>
            <a:off x="8537262" y="2082155"/>
            <a:ext cx="1354161" cy="231721"/>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rPr>
              <a:t>Malawi</a:t>
            </a:r>
          </a:p>
        </p:txBody>
      </p:sp>
      <p:sp>
        <p:nvSpPr>
          <p:cNvPr id="86" name="Text 7">
            <a:extLst>
              <a:ext uri="{FF2B5EF4-FFF2-40B4-BE49-F238E27FC236}">
                <a16:creationId xmlns:a16="http://schemas.microsoft.com/office/drawing/2014/main" id="{9F228AD5-EE95-CAA8-76CF-94E56382545B}"/>
              </a:ext>
            </a:extLst>
          </p:cNvPr>
          <p:cNvSpPr/>
          <p:nvPr/>
        </p:nvSpPr>
        <p:spPr>
          <a:xfrm>
            <a:off x="6477000" y="348034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Angola</a:t>
            </a:r>
            <a:endParaRPr lang="en-US" sz="2000" b="1" dirty="0"/>
          </a:p>
        </p:txBody>
      </p:sp>
      <p:sp>
        <p:nvSpPr>
          <p:cNvPr id="87" name="Text 7">
            <a:extLst>
              <a:ext uri="{FF2B5EF4-FFF2-40B4-BE49-F238E27FC236}">
                <a16:creationId xmlns:a16="http://schemas.microsoft.com/office/drawing/2014/main" id="{7EA86CCF-44C6-83A4-2FF1-83860D948934}"/>
              </a:ext>
            </a:extLst>
          </p:cNvPr>
          <p:cNvSpPr/>
          <p:nvPr/>
        </p:nvSpPr>
        <p:spPr>
          <a:xfrm>
            <a:off x="6477000" y="384511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Botswana</a:t>
            </a:r>
            <a:endParaRPr lang="en-US" sz="2000" b="1" dirty="0"/>
          </a:p>
        </p:txBody>
      </p:sp>
      <p:sp>
        <p:nvSpPr>
          <p:cNvPr id="88" name="Text 7">
            <a:extLst>
              <a:ext uri="{FF2B5EF4-FFF2-40B4-BE49-F238E27FC236}">
                <a16:creationId xmlns:a16="http://schemas.microsoft.com/office/drawing/2014/main" id="{9218F1B6-DA23-42D1-BF4B-E3EBA84667C8}"/>
              </a:ext>
            </a:extLst>
          </p:cNvPr>
          <p:cNvSpPr/>
          <p:nvPr/>
        </p:nvSpPr>
        <p:spPr>
          <a:xfrm>
            <a:off x="6470434" y="421219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Lesotho</a:t>
            </a:r>
            <a:endParaRPr lang="en-US" sz="2000" b="1" dirty="0"/>
          </a:p>
        </p:txBody>
      </p:sp>
      <p:sp>
        <p:nvSpPr>
          <p:cNvPr id="89" name="Text 7">
            <a:extLst>
              <a:ext uri="{FF2B5EF4-FFF2-40B4-BE49-F238E27FC236}">
                <a16:creationId xmlns:a16="http://schemas.microsoft.com/office/drawing/2014/main" id="{8F4B1D5F-75B7-6C48-4B33-3F26F61DAC6A}"/>
              </a:ext>
            </a:extLst>
          </p:cNvPr>
          <p:cNvSpPr/>
          <p:nvPr/>
        </p:nvSpPr>
        <p:spPr>
          <a:xfrm>
            <a:off x="7960503" y="343992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Seychelles</a:t>
            </a:r>
            <a:endParaRPr lang="en-US" sz="2000" b="1" dirty="0"/>
          </a:p>
        </p:txBody>
      </p:sp>
      <p:sp>
        <p:nvSpPr>
          <p:cNvPr id="96" name="Text 7">
            <a:extLst>
              <a:ext uri="{FF2B5EF4-FFF2-40B4-BE49-F238E27FC236}">
                <a16:creationId xmlns:a16="http://schemas.microsoft.com/office/drawing/2014/main" id="{F096F787-FD6A-D49D-2381-3B730EC4F576}"/>
              </a:ext>
            </a:extLst>
          </p:cNvPr>
          <p:cNvSpPr/>
          <p:nvPr/>
        </p:nvSpPr>
        <p:spPr>
          <a:xfrm>
            <a:off x="7960503" y="3852402"/>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Mauritius</a:t>
            </a:r>
            <a:endParaRPr lang="en-US" sz="2000" b="1" dirty="0"/>
          </a:p>
        </p:txBody>
      </p:sp>
      <p:sp>
        <p:nvSpPr>
          <p:cNvPr id="97" name="Text 7">
            <a:extLst>
              <a:ext uri="{FF2B5EF4-FFF2-40B4-BE49-F238E27FC236}">
                <a16:creationId xmlns:a16="http://schemas.microsoft.com/office/drawing/2014/main" id="{9795B788-7D47-CF13-1952-1E46B930830D}"/>
              </a:ext>
            </a:extLst>
          </p:cNvPr>
          <p:cNvSpPr/>
          <p:nvPr/>
        </p:nvSpPr>
        <p:spPr>
          <a:xfrm>
            <a:off x="7960503" y="424281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Zambia</a:t>
            </a:r>
            <a:endParaRPr lang="en-US" sz="2000" b="1" dirty="0"/>
          </a:p>
        </p:txBody>
      </p:sp>
      <p:sp>
        <p:nvSpPr>
          <p:cNvPr id="98" name="Text 7">
            <a:extLst>
              <a:ext uri="{FF2B5EF4-FFF2-40B4-BE49-F238E27FC236}">
                <a16:creationId xmlns:a16="http://schemas.microsoft.com/office/drawing/2014/main" id="{158B2928-F5D7-F812-6317-A2B571BA9780}"/>
              </a:ext>
            </a:extLst>
          </p:cNvPr>
          <p:cNvSpPr/>
          <p:nvPr/>
        </p:nvSpPr>
        <p:spPr>
          <a:xfrm>
            <a:off x="9578392" y="3480346"/>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Zimbabwe</a:t>
            </a:r>
            <a:endParaRPr lang="en-US" sz="2000" b="1" dirty="0"/>
          </a:p>
        </p:txBody>
      </p:sp>
      <p:sp>
        <p:nvSpPr>
          <p:cNvPr id="101" name="Text 7">
            <a:extLst>
              <a:ext uri="{FF2B5EF4-FFF2-40B4-BE49-F238E27FC236}">
                <a16:creationId xmlns:a16="http://schemas.microsoft.com/office/drawing/2014/main" id="{AD734C17-4835-32A0-9480-46D71BCF77D5}"/>
              </a:ext>
            </a:extLst>
          </p:cNvPr>
          <p:cNvSpPr/>
          <p:nvPr/>
        </p:nvSpPr>
        <p:spPr>
          <a:xfrm>
            <a:off x="9578392" y="3961344"/>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Mozambique</a:t>
            </a:r>
            <a:endParaRPr lang="en-US" sz="2000" b="1" dirty="0"/>
          </a:p>
        </p:txBody>
      </p:sp>
      <p:sp>
        <p:nvSpPr>
          <p:cNvPr id="61" name="Text 23"/>
          <p:cNvSpPr/>
          <p:nvPr/>
        </p:nvSpPr>
        <p:spPr>
          <a:xfrm>
            <a:off x="6748341" y="4976672"/>
            <a:ext cx="3702097" cy="267103"/>
          </a:xfrm>
          <a:prstGeom prst="rect">
            <a:avLst/>
          </a:prstGeom>
          <a:noFill/>
          <a:ln/>
        </p:spPr>
        <p:txBody>
          <a:bodyPr wrap="square" lIns="0" tIns="0" rIns="0" bIns="0" rtlCol="0" anchor="t"/>
          <a:lstStyle/>
          <a:p>
            <a:pPr marL="0" indent="0">
              <a:lnSpc>
                <a:spcPts val="2100"/>
              </a:lnSpc>
              <a:buNone/>
            </a:pPr>
            <a:r>
              <a:rPr lang="en-US" sz="2000" b="1" dirty="0">
                <a:solidFill>
                  <a:srgbClr val="00B050"/>
                </a:solidFill>
                <a:latin typeface="ui-sans-serif" pitchFamily="34" charset="0"/>
                <a:ea typeface="ui-sans-serif" pitchFamily="34" charset="-122"/>
                <a:cs typeface="ui-sans-serif" pitchFamily="34" charset="-120"/>
              </a:rPr>
              <a:t>Aware, but NQF not Approved (4)</a:t>
            </a:r>
            <a:endParaRPr lang="en-US" sz="2000" dirty="0">
              <a:solidFill>
                <a:srgbClr val="00B050"/>
              </a:solidFill>
            </a:endParaRPr>
          </a:p>
        </p:txBody>
      </p:sp>
      <p:grpSp>
        <p:nvGrpSpPr>
          <p:cNvPr id="102" name="Agrupar 101">
            <a:extLst>
              <a:ext uri="{FF2B5EF4-FFF2-40B4-BE49-F238E27FC236}">
                <a16:creationId xmlns:a16="http://schemas.microsoft.com/office/drawing/2014/main" id="{0ADF07D0-CD44-BCD2-20EE-C5874EF90122}"/>
              </a:ext>
            </a:extLst>
          </p:cNvPr>
          <p:cNvGrpSpPr/>
          <p:nvPr/>
        </p:nvGrpSpPr>
        <p:grpSpPr>
          <a:xfrm>
            <a:off x="6329241" y="4919523"/>
            <a:ext cx="304800" cy="381000"/>
            <a:chOff x="6400800" y="5030837"/>
            <a:chExt cx="304800" cy="381000"/>
          </a:xfrm>
        </p:grpSpPr>
        <p:pic>
          <p:nvPicPr>
            <p:cNvPr id="103" name="Image 30" descr="preencoded.png">
              <a:extLst>
                <a:ext uri="{FF2B5EF4-FFF2-40B4-BE49-F238E27FC236}">
                  <a16:creationId xmlns:a16="http://schemas.microsoft.com/office/drawing/2014/main" id="{D0D3699A-87F9-11E6-80C4-49F70F5867D7}"/>
                </a:ext>
              </a:extLst>
            </p:cNvPr>
            <p:cNvPicPr>
              <a:picLocks noChangeAspect="1"/>
            </p:cNvPicPr>
            <p:nvPr/>
          </p:nvPicPr>
          <p:blipFill>
            <a:blip r:embed="rId15">
              <a:duotone>
                <a:schemeClr val="accent6">
                  <a:shade val="45000"/>
                  <a:satMod val="135000"/>
                </a:schemeClr>
                <a:prstClr val="white"/>
              </a:duotone>
            </a:blip>
            <a:stretch>
              <a:fillRect/>
            </a:stretch>
          </p:blipFill>
          <p:spPr>
            <a:xfrm>
              <a:off x="6400800" y="5030837"/>
              <a:ext cx="304800" cy="381000"/>
            </a:xfrm>
            <a:prstGeom prst="rect">
              <a:avLst/>
            </a:prstGeom>
          </p:spPr>
        </p:pic>
        <p:pic>
          <p:nvPicPr>
            <p:cNvPr id="104" name="Image 31" descr="preencoded.png">
              <a:extLst>
                <a:ext uri="{FF2B5EF4-FFF2-40B4-BE49-F238E27FC236}">
                  <a16:creationId xmlns:a16="http://schemas.microsoft.com/office/drawing/2014/main" id="{C3693413-B7FE-81B0-F29D-1BB552893101}"/>
                </a:ext>
              </a:extLst>
            </p:cNvPr>
            <p:cNvPicPr>
              <a:picLocks noChangeAspect="1"/>
            </p:cNvPicPr>
            <p:nvPr/>
          </p:nvPicPr>
          <p:blipFill>
            <a:blip r:embed="rId16">
              <a:duotone>
                <a:schemeClr val="accent6">
                  <a:shade val="45000"/>
                  <a:satMod val="135000"/>
                </a:schemeClr>
                <a:prstClr val="white"/>
              </a:duotone>
            </a:blip>
            <a:stretch>
              <a:fillRect/>
            </a:stretch>
          </p:blipFill>
          <p:spPr>
            <a:xfrm>
              <a:off x="6477000" y="5135612"/>
              <a:ext cx="152400" cy="152400"/>
            </a:xfrm>
            <a:prstGeom prst="rect">
              <a:avLst/>
            </a:prstGeom>
          </p:spPr>
        </p:pic>
      </p:grpSp>
      <p:pic>
        <p:nvPicPr>
          <p:cNvPr id="106" name="Imagem 105" descr="Uma imagem com círculo, texto, CD, Dispositivo de armazenamento de dados&#10;&#10;Os conteúdos gerados por IA podem estar incorretos.">
            <a:extLst>
              <a:ext uri="{FF2B5EF4-FFF2-40B4-BE49-F238E27FC236}">
                <a16:creationId xmlns:a16="http://schemas.microsoft.com/office/drawing/2014/main" id="{2625496E-FEE1-51CB-D799-FC76377BAE55}"/>
              </a:ext>
            </a:extLst>
          </p:cNvPr>
          <p:cNvPicPr>
            <a:picLocks noChangeAspect="1"/>
          </p:cNvPicPr>
          <p:nvPr/>
        </p:nvPicPr>
        <p:blipFill>
          <a:blip r:embed="rId17"/>
          <a:stretch>
            <a:fillRect/>
          </a:stretch>
        </p:blipFill>
        <p:spPr>
          <a:xfrm>
            <a:off x="702766" y="1566273"/>
            <a:ext cx="4762500" cy="4762500"/>
          </a:xfrm>
          <a:prstGeom prst="rect">
            <a:avLst/>
          </a:prstGeom>
        </p:spPr>
      </p:pic>
      <p:sp>
        <p:nvSpPr>
          <p:cNvPr id="107" name="Text 7">
            <a:extLst>
              <a:ext uri="{FF2B5EF4-FFF2-40B4-BE49-F238E27FC236}">
                <a16:creationId xmlns:a16="http://schemas.microsoft.com/office/drawing/2014/main" id="{A246EBBC-3CA9-79C3-9177-0FA8FB0C55ED}"/>
              </a:ext>
            </a:extLst>
          </p:cNvPr>
          <p:cNvSpPr/>
          <p:nvPr/>
        </p:nvSpPr>
        <p:spPr>
          <a:xfrm>
            <a:off x="6384570" y="5444295"/>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Cameroon</a:t>
            </a:r>
            <a:endParaRPr lang="en-US" sz="2000" b="1" dirty="0"/>
          </a:p>
        </p:txBody>
      </p:sp>
      <p:sp>
        <p:nvSpPr>
          <p:cNvPr id="114" name="Text 7">
            <a:extLst>
              <a:ext uri="{FF2B5EF4-FFF2-40B4-BE49-F238E27FC236}">
                <a16:creationId xmlns:a16="http://schemas.microsoft.com/office/drawing/2014/main" id="{CBB0A406-5C25-5685-5F5B-212EAA8D5C66}"/>
              </a:ext>
            </a:extLst>
          </p:cNvPr>
          <p:cNvSpPr/>
          <p:nvPr/>
        </p:nvSpPr>
        <p:spPr>
          <a:xfrm>
            <a:off x="6384570" y="5900798"/>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Guinea-Bissau</a:t>
            </a:r>
            <a:endParaRPr lang="en-US" sz="2000" b="1" dirty="0"/>
          </a:p>
        </p:txBody>
      </p:sp>
      <p:sp>
        <p:nvSpPr>
          <p:cNvPr id="115" name="Text 7">
            <a:extLst>
              <a:ext uri="{FF2B5EF4-FFF2-40B4-BE49-F238E27FC236}">
                <a16:creationId xmlns:a16="http://schemas.microsoft.com/office/drawing/2014/main" id="{515150EF-93CA-4D48-E9E8-584C426235EF}"/>
              </a:ext>
            </a:extLst>
          </p:cNvPr>
          <p:cNvSpPr/>
          <p:nvPr/>
        </p:nvSpPr>
        <p:spPr>
          <a:xfrm>
            <a:off x="8600442" y="5449079"/>
            <a:ext cx="2332602" cy="329164"/>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Democratic Republic of Congo</a:t>
            </a:r>
            <a:endParaRPr lang="en-US" sz="2000" b="1" dirty="0"/>
          </a:p>
        </p:txBody>
      </p:sp>
      <p:sp>
        <p:nvSpPr>
          <p:cNvPr id="116" name="Text 7">
            <a:extLst>
              <a:ext uri="{FF2B5EF4-FFF2-40B4-BE49-F238E27FC236}">
                <a16:creationId xmlns:a16="http://schemas.microsoft.com/office/drawing/2014/main" id="{26732B10-72EF-2669-B3F2-7E027A2CF6FF}"/>
              </a:ext>
            </a:extLst>
          </p:cNvPr>
          <p:cNvSpPr/>
          <p:nvPr/>
        </p:nvSpPr>
        <p:spPr>
          <a:xfrm>
            <a:off x="8610818" y="6004114"/>
            <a:ext cx="1839620" cy="318046"/>
          </a:xfrm>
          <a:prstGeom prst="rect">
            <a:avLst/>
          </a:prstGeom>
          <a:noFill/>
          <a:ln/>
        </p:spPr>
        <p:txBody>
          <a:bodyPr wrap="square" lIns="0" tIns="0" rIns="0" bIns="0" rtlCol="0" anchor="t"/>
          <a:lstStyle/>
          <a:p>
            <a:pPr marL="285750" indent="-285750">
              <a:lnSpc>
                <a:spcPts val="1530"/>
              </a:lnSpc>
              <a:buFont typeface="Wingdings" panose="05000000000000000000" pitchFamily="2" charset="2"/>
              <a:buChar char="§"/>
            </a:pPr>
            <a:r>
              <a:rPr lang="en-US" sz="2000" b="1" dirty="0">
                <a:solidFill>
                  <a:srgbClr val="000000"/>
                </a:solidFill>
                <a:latin typeface="ui-sans-serif" pitchFamily="34" charset="0"/>
                <a:ea typeface="ui-sans-serif" pitchFamily="34" charset="-122"/>
                <a:cs typeface="ui-sans-serif" pitchFamily="34" charset="-120"/>
              </a:rPr>
              <a:t>Senegal</a:t>
            </a:r>
            <a:endParaRPr lang="en-US" sz="20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BFB8-2C55-5012-5EFD-3F9BC92EC02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76BB727-6409-87F8-17C7-F792FAAFF8C3}"/>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a:extLst>
              <a:ext uri="{FF2B5EF4-FFF2-40B4-BE49-F238E27FC236}">
                <a16:creationId xmlns:a16="http://schemas.microsoft.com/office/drawing/2014/main" id="{6716946E-8B4D-87AD-1322-169C814B9670}"/>
              </a:ext>
            </a:extLst>
          </p:cNvPr>
          <p:cNvPicPr>
            <a:picLocks noChangeAspect="1"/>
          </p:cNvPicPr>
          <p:nvPr/>
        </p:nvPicPr>
        <p:blipFill>
          <a:blip r:embed="rId4"/>
          <a:stretch>
            <a:fillRect/>
          </a:stretch>
        </p:blipFill>
        <p:spPr>
          <a:xfrm>
            <a:off x="381000" y="838200"/>
            <a:ext cx="571500" cy="28575"/>
          </a:xfrm>
          <a:prstGeom prst="rect">
            <a:avLst/>
          </a:prstGeom>
        </p:spPr>
      </p:pic>
      <p:pic>
        <p:nvPicPr>
          <p:cNvPr id="4" name="Image 2" descr="preencoded.png">
            <a:extLst>
              <a:ext uri="{FF2B5EF4-FFF2-40B4-BE49-F238E27FC236}">
                <a16:creationId xmlns:a16="http://schemas.microsoft.com/office/drawing/2014/main" id="{16486B05-D295-CBE6-3E34-FDFD45814229}"/>
              </a:ext>
            </a:extLst>
          </p:cNvPr>
          <p:cNvPicPr>
            <a:picLocks noChangeAspect="1"/>
          </p:cNvPicPr>
          <p:nvPr/>
        </p:nvPicPr>
        <p:blipFill>
          <a:blip r:embed="rId5"/>
          <a:stretch>
            <a:fillRect/>
          </a:stretch>
        </p:blipFill>
        <p:spPr>
          <a:xfrm>
            <a:off x="381000" y="1190787"/>
            <a:ext cx="11201400" cy="5238750"/>
          </a:xfrm>
          <a:prstGeom prst="rect">
            <a:avLst/>
          </a:prstGeom>
        </p:spPr>
      </p:pic>
      <p:sp>
        <p:nvSpPr>
          <p:cNvPr id="28" name="Text 0">
            <a:extLst>
              <a:ext uri="{FF2B5EF4-FFF2-40B4-BE49-F238E27FC236}">
                <a16:creationId xmlns:a16="http://schemas.microsoft.com/office/drawing/2014/main" id="{54419E09-DA23-4910-9A78-3FBD01882C7F}"/>
              </a:ext>
            </a:extLst>
          </p:cNvPr>
          <p:cNvSpPr/>
          <p:nvPr/>
        </p:nvSpPr>
        <p:spPr>
          <a:xfrm>
            <a:off x="1140745" y="103363"/>
            <a:ext cx="137160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Awareness of the ACQF Referencing Guidelines and </a:t>
            </a:r>
          </a:p>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support materials on the website</a:t>
            </a:r>
            <a:endParaRPr lang="en-US" sz="2700" dirty="0"/>
          </a:p>
        </p:txBody>
      </p:sp>
      <p:grpSp>
        <p:nvGrpSpPr>
          <p:cNvPr id="38" name="Agrupar 37">
            <a:extLst>
              <a:ext uri="{FF2B5EF4-FFF2-40B4-BE49-F238E27FC236}">
                <a16:creationId xmlns:a16="http://schemas.microsoft.com/office/drawing/2014/main" id="{39CB1931-B706-7F5E-B832-6B4AA9E22F7C}"/>
              </a:ext>
            </a:extLst>
          </p:cNvPr>
          <p:cNvGrpSpPr/>
          <p:nvPr/>
        </p:nvGrpSpPr>
        <p:grpSpPr>
          <a:xfrm>
            <a:off x="3947288" y="1283873"/>
            <a:ext cx="3821508" cy="397758"/>
            <a:chOff x="1275278" y="1222429"/>
            <a:chExt cx="3821508" cy="397758"/>
          </a:xfrm>
        </p:grpSpPr>
        <p:grpSp>
          <p:nvGrpSpPr>
            <p:cNvPr id="23" name="Agrupar 22">
              <a:extLst>
                <a:ext uri="{FF2B5EF4-FFF2-40B4-BE49-F238E27FC236}">
                  <a16:creationId xmlns:a16="http://schemas.microsoft.com/office/drawing/2014/main" id="{FE8D5B2A-910C-8D89-1146-0AA93AC41A15}"/>
                </a:ext>
              </a:extLst>
            </p:cNvPr>
            <p:cNvGrpSpPr/>
            <p:nvPr/>
          </p:nvGrpSpPr>
          <p:grpSpPr>
            <a:xfrm>
              <a:off x="1275278" y="1239187"/>
              <a:ext cx="381000" cy="381000"/>
              <a:chOff x="609600" y="1323975"/>
              <a:chExt cx="381000" cy="381000"/>
            </a:xfrm>
          </p:grpSpPr>
          <p:pic>
            <p:nvPicPr>
              <p:cNvPr id="5" name="Image 3" descr="preencoded.png">
                <a:extLst>
                  <a:ext uri="{FF2B5EF4-FFF2-40B4-BE49-F238E27FC236}">
                    <a16:creationId xmlns:a16="http://schemas.microsoft.com/office/drawing/2014/main" id="{694AFAA5-B881-1260-6CE3-9468367CAD70}"/>
                  </a:ext>
                </a:extLst>
              </p:cNvPr>
              <p:cNvPicPr>
                <a:picLocks noChangeAspect="1"/>
              </p:cNvPicPr>
              <p:nvPr/>
            </p:nvPicPr>
            <p:blipFill>
              <a:blip r:embed="rId6"/>
              <a:stretch>
                <a:fillRect/>
              </a:stretch>
            </p:blipFill>
            <p:spPr>
              <a:xfrm>
                <a:off x="609600" y="1323975"/>
                <a:ext cx="381000" cy="381000"/>
              </a:xfrm>
              <a:prstGeom prst="rect">
                <a:avLst/>
              </a:prstGeom>
            </p:spPr>
          </p:pic>
          <p:pic>
            <p:nvPicPr>
              <p:cNvPr id="6" name="Image 4" descr="preencoded.png">
                <a:extLst>
                  <a:ext uri="{FF2B5EF4-FFF2-40B4-BE49-F238E27FC236}">
                    <a16:creationId xmlns:a16="http://schemas.microsoft.com/office/drawing/2014/main" id="{5E558C57-7546-C1D7-8608-28DC9B8F5672}"/>
                  </a:ext>
                </a:extLst>
              </p:cNvPr>
              <p:cNvPicPr>
                <a:picLocks noChangeAspect="1"/>
              </p:cNvPicPr>
              <p:nvPr/>
            </p:nvPicPr>
            <p:blipFill>
              <a:blip r:embed="rId7"/>
              <a:stretch>
                <a:fillRect/>
              </a:stretch>
            </p:blipFill>
            <p:spPr>
              <a:xfrm>
                <a:off x="723900" y="1438275"/>
                <a:ext cx="152400" cy="152400"/>
              </a:xfrm>
              <a:prstGeom prst="rect">
                <a:avLst/>
              </a:prstGeom>
            </p:spPr>
          </p:pic>
        </p:grpSp>
        <p:sp>
          <p:nvSpPr>
            <p:cNvPr id="29" name="Text 1">
              <a:extLst>
                <a:ext uri="{FF2B5EF4-FFF2-40B4-BE49-F238E27FC236}">
                  <a16:creationId xmlns:a16="http://schemas.microsoft.com/office/drawing/2014/main" id="{C59A3095-F1EE-4EA4-7BE2-2F389B77F5B5}"/>
                </a:ext>
              </a:extLst>
            </p:cNvPr>
            <p:cNvSpPr/>
            <p:nvPr/>
          </p:nvSpPr>
          <p:spPr>
            <a:xfrm>
              <a:off x="1884878" y="1222429"/>
              <a:ext cx="3211908" cy="381000"/>
            </a:xfrm>
            <a:prstGeom prst="rect">
              <a:avLst/>
            </a:prstGeom>
            <a:noFill/>
            <a:ln/>
          </p:spPr>
          <p:txBody>
            <a:bodyPr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Countries by awareness level</a:t>
              </a:r>
              <a:endParaRPr lang="en-US" sz="1800" dirty="0"/>
            </a:p>
          </p:txBody>
        </p:sp>
      </p:grpSp>
      <p:grpSp>
        <p:nvGrpSpPr>
          <p:cNvPr id="48" name="Agrupar 47">
            <a:extLst>
              <a:ext uri="{FF2B5EF4-FFF2-40B4-BE49-F238E27FC236}">
                <a16:creationId xmlns:a16="http://schemas.microsoft.com/office/drawing/2014/main" id="{E29C1247-4946-5236-914D-603229A1126E}"/>
              </a:ext>
            </a:extLst>
          </p:cNvPr>
          <p:cNvGrpSpPr/>
          <p:nvPr/>
        </p:nvGrpSpPr>
        <p:grpSpPr>
          <a:xfrm>
            <a:off x="1166193" y="1329812"/>
            <a:ext cx="9105627" cy="4450071"/>
            <a:chOff x="609600" y="1329812"/>
            <a:chExt cx="9105627" cy="4450071"/>
          </a:xfrm>
        </p:grpSpPr>
        <p:pic>
          <p:nvPicPr>
            <p:cNvPr id="20" name="Imagem 19" descr="Uma imagem com Saturação de cores, captura de ecrã, Retângulo, quadrado&#10;&#10;Os conteúdos gerados por IA podem estar incorretos.">
              <a:extLst>
                <a:ext uri="{FF2B5EF4-FFF2-40B4-BE49-F238E27FC236}">
                  <a16:creationId xmlns:a16="http://schemas.microsoft.com/office/drawing/2014/main" id="{DE8AD3CD-0CC3-C499-A840-08B4B0824729}"/>
                </a:ext>
              </a:extLst>
            </p:cNvPr>
            <p:cNvPicPr>
              <a:picLocks noChangeAspect="1"/>
            </p:cNvPicPr>
            <p:nvPr/>
          </p:nvPicPr>
          <p:blipFill>
            <a:blip r:embed="rId8"/>
            <a:stretch>
              <a:fillRect/>
            </a:stretch>
          </p:blipFill>
          <p:spPr>
            <a:xfrm>
              <a:off x="609600" y="1329812"/>
              <a:ext cx="9105627" cy="4450071"/>
            </a:xfrm>
            <a:prstGeom prst="rect">
              <a:avLst/>
            </a:prstGeom>
          </p:spPr>
        </p:pic>
        <p:grpSp>
          <p:nvGrpSpPr>
            <p:cNvPr id="47" name="Agrupar 46">
              <a:extLst>
                <a:ext uri="{FF2B5EF4-FFF2-40B4-BE49-F238E27FC236}">
                  <a16:creationId xmlns:a16="http://schemas.microsoft.com/office/drawing/2014/main" id="{FED0233F-E48C-7E97-C12E-25F2E506C097}"/>
                </a:ext>
              </a:extLst>
            </p:cNvPr>
            <p:cNvGrpSpPr/>
            <p:nvPr/>
          </p:nvGrpSpPr>
          <p:grpSpPr>
            <a:xfrm>
              <a:off x="1823255" y="2317360"/>
              <a:ext cx="7209425" cy="3073015"/>
              <a:chOff x="1823255" y="2317360"/>
              <a:chExt cx="7209425" cy="3073015"/>
            </a:xfrm>
          </p:grpSpPr>
          <p:cxnSp>
            <p:nvCxnSpPr>
              <p:cNvPr id="25" name="Conexão reta 24">
                <a:extLst>
                  <a:ext uri="{FF2B5EF4-FFF2-40B4-BE49-F238E27FC236}">
                    <a16:creationId xmlns:a16="http://schemas.microsoft.com/office/drawing/2014/main" id="{2A18D93D-4603-9A1A-2A28-1992129F5D7B}"/>
                  </a:ext>
                </a:extLst>
              </p:cNvPr>
              <p:cNvCxnSpPr/>
              <p:nvPr/>
            </p:nvCxnSpPr>
            <p:spPr>
              <a:xfrm>
                <a:off x="1823255" y="4898007"/>
                <a:ext cx="7026546" cy="0"/>
              </a:xfrm>
              <a:prstGeom prst="line">
                <a:avLst/>
              </a:prstGeom>
            </p:spPr>
            <p:style>
              <a:lnRef idx="2">
                <a:schemeClr val="dk1"/>
              </a:lnRef>
              <a:fillRef idx="0">
                <a:schemeClr val="dk1"/>
              </a:fillRef>
              <a:effectRef idx="1">
                <a:schemeClr val="dk1"/>
              </a:effectRef>
              <a:fontRef idx="minor">
                <a:schemeClr val="tx1"/>
              </a:fontRef>
            </p:style>
          </p:cxnSp>
          <p:sp>
            <p:nvSpPr>
              <p:cNvPr id="26" name="Text 2">
                <a:extLst>
                  <a:ext uri="{FF2B5EF4-FFF2-40B4-BE49-F238E27FC236}">
                    <a16:creationId xmlns:a16="http://schemas.microsoft.com/office/drawing/2014/main" id="{CAD5AD96-BD00-8F06-4752-C6C5CD3CDAC5}"/>
                  </a:ext>
                </a:extLst>
              </p:cNvPr>
              <p:cNvSpPr/>
              <p:nvPr/>
            </p:nvSpPr>
            <p:spPr>
              <a:xfrm>
                <a:off x="2274071" y="5020896"/>
                <a:ext cx="1844703" cy="212170"/>
              </a:xfrm>
              <a:prstGeom prst="rect">
                <a:avLst/>
              </a:prstGeom>
              <a:noFill/>
              <a:ln/>
            </p:spPr>
            <p:txBody>
              <a:bodyPr wrap="square" lIns="0" tIns="0" rIns="0" bIns="0" rtlCol="0" anchor="t"/>
              <a:lstStyle/>
              <a:p>
                <a:pPr marL="0" indent="0">
                  <a:lnSpc>
                    <a:spcPts val="1500"/>
                  </a:lnSpc>
                  <a:buNone/>
                </a:pPr>
                <a:r>
                  <a:rPr lang="en-US" b="1" dirty="0">
                    <a:solidFill>
                      <a:srgbClr val="000000"/>
                    </a:solidFill>
                    <a:latin typeface="ui-sans-serif" pitchFamily="34" charset="0"/>
                    <a:ea typeface="ui-sans-serif" pitchFamily="34" charset="-122"/>
                    <a:cs typeface="ui-sans-serif" pitchFamily="34" charset="-120"/>
                  </a:rPr>
                  <a:t>Fully Informed (8)</a:t>
                </a:r>
                <a:endParaRPr lang="en-US" b="1" dirty="0"/>
              </a:p>
            </p:txBody>
          </p:sp>
          <p:sp>
            <p:nvSpPr>
              <p:cNvPr id="27" name="Text 2">
                <a:extLst>
                  <a:ext uri="{FF2B5EF4-FFF2-40B4-BE49-F238E27FC236}">
                    <a16:creationId xmlns:a16="http://schemas.microsoft.com/office/drawing/2014/main" id="{63B8F33B-3D56-3358-ADB3-9F44D5A32556}"/>
                  </a:ext>
                </a:extLst>
              </p:cNvPr>
              <p:cNvSpPr/>
              <p:nvPr/>
            </p:nvSpPr>
            <p:spPr>
              <a:xfrm>
                <a:off x="4381167" y="5012938"/>
                <a:ext cx="2401294" cy="377437"/>
              </a:xfrm>
              <a:prstGeom prst="rect">
                <a:avLst/>
              </a:prstGeom>
              <a:noFill/>
              <a:ln/>
            </p:spPr>
            <p:txBody>
              <a:bodyPr wrap="square" lIns="0" tIns="0" rIns="0" bIns="0" rtlCol="0" anchor="t"/>
              <a:lstStyle/>
              <a:p>
                <a:pPr marL="0" indent="0">
                  <a:lnSpc>
                    <a:spcPts val="1500"/>
                  </a:lnSpc>
                  <a:buNone/>
                </a:pPr>
                <a:r>
                  <a:rPr lang="en-US" b="1" dirty="0">
                    <a:solidFill>
                      <a:srgbClr val="000000"/>
                    </a:solidFill>
                    <a:latin typeface="ui-sans-serif" pitchFamily="34" charset="0"/>
                    <a:ea typeface="ui-sans-serif" pitchFamily="34" charset="-122"/>
                    <a:cs typeface="ui-sans-serif" pitchFamily="34" charset="-120"/>
                  </a:rPr>
                  <a:t>Aware, but need Information/support (8)</a:t>
                </a:r>
                <a:endParaRPr lang="en-US" b="1" dirty="0"/>
              </a:p>
            </p:txBody>
          </p:sp>
          <p:sp>
            <p:nvSpPr>
              <p:cNvPr id="37" name="Text 2">
                <a:extLst>
                  <a:ext uri="{FF2B5EF4-FFF2-40B4-BE49-F238E27FC236}">
                    <a16:creationId xmlns:a16="http://schemas.microsoft.com/office/drawing/2014/main" id="{0C1BE9CB-896C-9754-0645-9C1D4A749FFA}"/>
                  </a:ext>
                </a:extLst>
              </p:cNvPr>
              <p:cNvSpPr/>
              <p:nvPr/>
            </p:nvSpPr>
            <p:spPr>
              <a:xfrm>
                <a:off x="7044854" y="5069063"/>
                <a:ext cx="1987826" cy="211061"/>
              </a:xfrm>
              <a:prstGeom prst="rect">
                <a:avLst/>
              </a:prstGeom>
              <a:noFill/>
              <a:ln/>
            </p:spPr>
            <p:txBody>
              <a:bodyPr wrap="square" lIns="0" tIns="0" rIns="0" bIns="0" rtlCol="0" anchor="t"/>
              <a:lstStyle/>
              <a:p>
                <a:pPr marL="0" indent="0">
                  <a:lnSpc>
                    <a:spcPts val="1500"/>
                  </a:lnSpc>
                  <a:buNone/>
                </a:pPr>
                <a:r>
                  <a:rPr lang="en-US" b="1" dirty="0">
                    <a:solidFill>
                      <a:srgbClr val="000000"/>
                    </a:solidFill>
                    <a:latin typeface="ui-sans-serif" pitchFamily="34" charset="0"/>
                    <a:ea typeface="ui-sans-serif" pitchFamily="34" charset="-122"/>
                    <a:cs typeface="ui-sans-serif" pitchFamily="34" charset="-120"/>
                  </a:rPr>
                  <a:t>Not Informed (3)</a:t>
                </a:r>
                <a:endParaRPr lang="en-US" b="1" dirty="0"/>
              </a:p>
            </p:txBody>
          </p:sp>
          <p:sp>
            <p:nvSpPr>
              <p:cNvPr id="41" name="CaixaDeTexto 40">
                <a:extLst>
                  <a:ext uri="{FF2B5EF4-FFF2-40B4-BE49-F238E27FC236}">
                    <a16:creationId xmlns:a16="http://schemas.microsoft.com/office/drawing/2014/main" id="{9545094F-7E71-5C12-F3CD-2C13D4EF0E41}"/>
                  </a:ext>
                </a:extLst>
              </p:cNvPr>
              <p:cNvSpPr txBox="1"/>
              <p:nvPr/>
            </p:nvSpPr>
            <p:spPr>
              <a:xfrm>
                <a:off x="2403332" y="2318853"/>
                <a:ext cx="1478943" cy="2431435"/>
              </a:xfrm>
              <a:prstGeom prst="rect">
                <a:avLst/>
              </a:prstGeom>
              <a:noFill/>
            </p:spPr>
            <p:txBody>
              <a:bodyPr wrap="square">
                <a:spAutoFit/>
              </a:bodyPr>
              <a:lstStyle/>
              <a:p>
                <a:r>
                  <a:rPr lang="pt-CV" sz="1900" b="1" dirty="0">
                    <a:solidFill>
                      <a:schemeClr val="bg1"/>
                    </a:solidFill>
                  </a:rPr>
                  <a:t>Cabo Verde</a:t>
                </a:r>
              </a:p>
              <a:p>
                <a:r>
                  <a:rPr lang="pt-CV" sz="1900" b="1" dirty="0">
                    <a:solidFill>
                      <a:schemeClr val="bg1"/>
                    </a:solidFill>
                  </a:rPr>
                  <a:t>Eswatini</a:t>
                </a:r>
              </a:p>
              <a:p>
                <a:r>
                  <a:rPr lang="pt-CV" sz="1900" b="1" dirty="0">
                    <a:solidFill>
                      <a:schemeClr val="bg1"/>
                    </a:solidFill>
                  </a:rPr>
                  <a:t>Ethiopia</a:t>
                </a:r>
              </a:p>
              <a:p>
                <a:r>
                  <a:rPr lang="pt-CV" sz="1900" b="1" dirty="0">
                    <a:solidFill>
                      <a:schemeClr val="bg1"/>
                    </a:solidFill>
                  </a:rPr>
                  <a:t>Kenya</a:t>
                </a:r>
              </a:p>
              <a:p>
                <a:r>
                  <a:rPr lang="pt-CV" sz="1900" b="1" dirty="0">
                    <a:solidFill>
                      <a:schemeClr val="bg1"/>
                    </a:solidFill>
                  </a:rPr>
                  <a:t>Leshoto</a:t>
                </a:r>
              </a:p>
              <a:p>
                <a:r>
                  <a:rPr lang="pt-CV" sz="1900" b="1" dirty="0">
                    <a:solidFill>
                      <a:schemeClr val="bg1"/>
                    </a:solidFill>
                  </a:rPr>
                  <a:t>Seychelles</a:t>
                </a:r>
              </a:p>
              <a:p>
                <a:r>
                  <a:rPr lang="pt-CV" sz="1900" b="1" dirty="0">
                    <a:solidFill>
                      <a:schemeClr val="bg1"/>
                    </a:solidFill>
                  </a:rPr>
                  <a:t>Zambia</a:t>
                </a:r>
              </a:p>
              <a:p>
                <a:r>
                  <a:rPr lang="pt-CV" sz="1900" b="1" dirty="0">
                    <a:solidFill>
                      <a:schemeClr val="bg1"/>
                    </a:solidFill>
                  </a:rPr>
                  <a:t>Sierra Leone</a:t>
                </a:r>
              </a:p>
            </p:txBody>
          </p:sp>
          <p:sp>
            <p:nvSpPr>
              <p:cNvPr id="44" name="CaixaDeTexto 43">
                <a:extLst>
                  <a:ext uri="{FF2B5EF4-FFF2-40B4-BE49-F238E27FC236}">
                    <a16:creationId xmlns:a16="http://schemas.microsoft.com/office/drawing/2014/main" id="{237AAE69-C9FB-8C2E-0C14-C31B23D3A457}"/>
                  </a:ext>
                </a:extLst>
              </p:cNvPr>
              <p:cNvSpPr txBox="1"/>
              <p:nvPr/>
            </p:nvSpPr>
            <p:spPr>
              <a:xfrm>
                <a:off x="4648927" y="2317360"/>
                <a:ext cx="1542553" cy="2431435"/>
              </a:xfrm>
              <a:prstGeom prst="rect">
                <a:avLst/>
              </a:prstGeom>
              <a:noFill/>
            </p:spPr>
            <p:txBody>
              <a:bodyPr wrap="square">
                <a:spAutoFit/>
              </a:bodyPr>
              <a:lstStyle/>
              <a:p>
                <a:r>
                  <a:rPr lang="pt-CV" sz="1900" b="1" dirty="0">
                    <a:solidFill>
                      <a:schemeClr val="bg1"/>
                    </a:solidFill>
                  </a:rPr>
                  <a:t>Angola</a:t>
                </a:r>
              </a:p>
              <a:p>
                <a:r>
                  <a:rPr lang="pt-CV" sz="1900" b="1" dirty="0">
                    <a:solidFill>
                      <a:schemeClr val="bg1"/>
                    </a:solidFill>
                  </a:rPr>
                  <a:t>Cameroon </a:t>
                </a:r>
              </a:p>
              <a:p>
                <a:r>
                  <a:rPr lang="pt-CV" sz="1900" b="1" dirty="0">
                    <a:solidFill>
                      <a:schemeClr val="bg1"/>
                    </a:solidFill>
                  </a:rPr>
                  <a:t>Malawi</a:t>
                </a:r>
              </a:p>
              <a:p>
                <a:r>
                  <a:rPr lang="pt-CV" sz="1900" b="1" dirty="0">
                    <a:solidFill>
                      <a:schemeClr val="bg1"/>
                    </a:solidFill>
                  </a:rPr>
                  <a:t>DR</a:t>
                </a:r>
                <a:r>
                  <a:rPr lang="pt-PT" sz="1900" b="1" dirty="0">
                    <a:solidFill>
                      <a:schemeClr val="bg1"/>
                    </a:solidFill>
                  </a:rPr>
                  <a:t> </a:t>
                </a:r>
                <a:r>
                  <a:rPr lang="pt-CV" sz="1900" b="1" dirty="0">
                    <a:solidFill>
                      <a:schemeClr val="bg1"/>
                    </a:solidFill>
                  </a:rPr>
                  <a:t>C</a:t>
                </a:r>
                <a:r>
                  <a:rPr lang="pt-PT" sz="1900" b="1" dirty="0" err="1">
                    <a:solidFill>
                      <a:schemeClr val="bg1"/>
                    </a:solidFill>
                  </a:rPr>
                  <a:t>ongo</a:t>
                </a:r>
                <a:endParaRPr lang="pt-CV" sz="1900" b="1" dirty="0">
                  <a:solidFill>
                    <a:schemeClr val="bg1"/>
                  </a:solidFill>
                </a:endParaRPr>
              </a:p>
              <a:p>
                <a:r>
                  <a:rPr lang="pt-CV" sz="1900" b="1" dirty="0">
                    <a:solidFill>
                      <a:schemeClr val="bg1"/>
                    </a:solidFill>
                  </a:rPr>
                  <a:t>Mauritius</a:t>
                </a:r>
              </a:p>
              <a:p>
                <a:r>
                  <a:rPr lang="pt-CV" sz="1900" b="1" dirty="0">
                    <a:solidFill>
                      <a:schemeClr val="bg1"/>
                    </a:solidFill>
                  </a:rPr>
                  <a:t>Tunisi</a:t>
                </a:r>
                <a:r>
                  <a:rPr lang="pt-PT" sz="1900" b="1" dirty="0">
                    <a:solidFill>
                      <a:schemeClr val="bg1"/>
                    </a:solidFill>
                  </a:rPr>
                  <a:t>a</a:t>
                </a:r>
                <a:endParaRPr lang="pt-CV" sz="1900" b="1" dirty="0">
                  <a:solidFill>
                    <a:schemeClr val="bg1"/>
                  </a:solidFill>
                </a:endParaRPr>
              </a:p>
              <a:p>
                <a:r>
                  <a:rPr lang="pt-CV" sz="1900" b="1" dirty="0">
                    <a:solidFill>
                      <a:schemeClr val="bg1"/>
                    </a:solidFill>
                  </a:rPr>
                  <a:t>Zimbabwe </a:t>
                </a:r>
              </a:p>
              <a:p>
                <a:r>
                  <a:rPr lang="pt-CV" sz="1900" b="1" dirty="0">
                    <a:solidFill>
                      <a:schemeClr val="bg1"/>
                    </a:solidFill>
                  </a:rPr>
                  <a:t>Mo</a:t>
                </a:r>
                <a:r>
                  <a:rPr lang="pt-PT" sz="1900" b="1" dirty="0">
                    <a:solidFill>
                      <a:schemeClr val="bg1"/>
                    </a:solidFill>
                  </a:rPr>
                  <a:t>z</a:t>
                </a:r>
                <a:r>
                  <a:rPr lang="pt-CV" sz="1900" b="1" dirty="0">
                    <a:solidFill>
                      <a:schemeClr val="bg1"/>
                    </a:solidFill>
                  </a:rPr>
                  <a:t>ambique</a:t>
                </a:r>
              </a:p>
            </p:txBody>
          </p:sp>
          <p:sp>
            <p:nvSpPr>
              <p:cNvPr id="46" name="CaixaDeTexto 45">
                <a:extLst>
                  <a:ext uri="{FF2B5EF4-FFF2-40B4-BE49-F238E27FC236}">
                    <a16:creationId xmlns:a16="http://schemas.microsoft.com/office/drawing/2014/main" id="{19535CD7-8B15-2213-53D8-A2DE8D0E2904}"/>
                  </a:ext>
                </a:extLst>
              </p:cNvPr>
              <p:cNvSpPr txBox="1"/>
              <p:nvPr/>
            </p:nvSpPr>
            <p:spPr>
              <a:xfrm>
                <a:off x="6958133" y="3915858"/>
                <a:ext cx="1542553" cy="923330"/>
              </a:xfrm>
              <a:prstGeom prst="rect">
                <a:avLst/>
              </a:prstGeom>
              <a:noFill/>
            </p:spPr>
            <p:txBody>
              <a:bodyPr wrap="square">
                <a:spAutoFit/>
              </a:bodyPr>
              <a:lstStyle/>
              <a:p>
                <a:r>
                  <a:rPr lang="pt-CV" b="1" dirty="0">
                    <a:solidFill>
                      <a:schemeClr val="bg1"/>
                    </a:solidFill>
                  </a:rPr>
                  <a:t>Botswana</a:t>
                </a:r>
              </a:p>
              <a:p>
                <a:r>
                  <a:rPr lang="pt-CV" b="1" dirty="0">
                    <a:solidFill>
                      <a:schemeClr val="bg1"/>
                    </a:solidFill>
                  </a:rPr>
                  <a:t>Guinea-Bissau</a:t>
                </a:r>
              </a:p>
              <a:p>
                <a:r>
                  <a:rPr lang="pt-CV" b="1" dirty="0">
                    <a:solidFill>
                      <a:schemeClr val="bg1"/>
                    </a:solidFill>
                  </a:rPr>
                  <a:t>Senegal</a:t>
                </a:r>
              </a:p>
            </p:txBody>
          </p:sp>
        </p:grpSp>
      </p:grpSp>
    </p:spTree>
    <p:extLst>
      <p:ext uri="{BB962C8B-B14F-4D97-AF65-F5344CB8AC3E}">
        <p14:creationId xmlns:p14="http://schemas.microsoft.com/office/powerpoint/2010/main" val="320450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2EE8-592F-1A1F-3E45-7E55A38B06DA}"/>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E89AD46-25CF-4889-724F-1AA3B5ED78DF}"/>
              </a:ext>
            </a:extLst>
          </p:cNvPr>
          <p:cNvPicPr>
            <a:picLocks noChangeAspect="1"/>
          </p:cNvPicPr>
          <p:nvPr/>
        </p:nvPicPr>
        <p:blipFill>
          <a:blip r:embed="rId3"/>
          <a:stretch>
            <a:fillRect/>
          </a:stretch>
        </p:blipFill>
        <p:spPr>
          <a:xfrm>
            <a:off x="0" y="-20693"/>
            <a:ext cx="12192000" cy="8010525"/>
          </a:xfrm>
          <a:prstGeom prst="rect">
            <a:avLst/>
          </a:prstGeom>
        </p:spPr>
      </p:pic>
      <p:pic>
        <p:nvPicPr>
          <p:cNvPr id="3" name="Image 1" descr="preencoded.png">
            <a:extLst>
              <a:ext uri="{FF2B5EF4-FFF2-40B4-BE49-F238E27FC236}">
                <a16:creationId xmlns:a16="http://schemas.microsoft.com/office/drawing/2014/main" id="{88842E4C-A8A8-D1D7-D55A-92DECAA591C9}"/>
              </a:ext>
            </a:extLst>
          </p:cNvPr>
          <p:cNvPicPr>
            <a:picLocks noChangeAspect="1"/>
          </p:cNvPicPr>
          <p:nvPr/>
        </p:nvPicPr>
        <p:blipFill>
          <a:blip r:embed="rId4"/>
          <a:stretch>
            <a:fillRect/>
          </a:stretch>
        </p:blipFill>
        <p:spPr>
          <a:xfrm flipV="1">
            <a:off x="1462378" y="792482"/>
            <a:ext cx="8424000" cy="45719"/>
          </a:xfrm>
          <a:prstGeom prst="rect">
            <a:avLst/>
          </a:prstGeom>
        </p:spPr>
      </p:pic>
      <p:pic>
        <p:nvPicPr>
          <p:cNvPr id="4" name="Image 2" descr="preencoded.png">
            <a:extLst>
              <a:ext uri="{FF2B5EF4-FFF2-40B4-BE49-F238E27FC236}">
                <a16:creationId xmlns:a16="http://schemas.microsoft.com/office/drawing/2014/main" id="{4B79ACFF-B1F3-127E-D3AE-3DA942C5002A}"/>
              </a:ext>
            </a:extLst>
          </p:cNvPr>
          <p:cNvPicPr>
            <a:picLocks noChangeAspect="1"/>
          </p:cNvPicPr>
          <p:nvPr/>
        </p:nvPicPr>
        <p:blipFill>
          <a:blip r:embed="rId5"/>
          <a:stretch>
            <a:fillRect/>
          </a:stretch>
        </p:blipFill>
        <p:spPr>
          <a:xfrm>
            <a:off x="377878" y="1071038"/>
            <a:ext cx="11625072" cy="6533555"/>
          </a:xfrm>
          <a:prstGeom prst="rect">
            <a:avLst/>
          </a:prstGeom>
        </p:spPr>
      </p:pic>
      <p:sp>
        <p:nvSpPr>
          <p:cNvPr id="46" name="Text 0">
            <a:extLst>
              <a:ext uri="{FF2B5EF4-FFF2-40B4-BE49-F238E27FC236}">
                <a16:creationId xmlns:a16="http://schemas.microsoft.com/office/drawing/2014/main" id="{675C6E92-A0B1-3C25-1977-B06D64811486}"/>
              </a:ext>
            </a:extLst>
          </p:cNvPr>
          <p:cNvSpPr/>
          <p:nvPr/>
        </p:nvSpPr>
        <p:spPr>
          <a:xfrm>
            <a:off x="1462378" y="381000"/>
            <a:ext cx="137160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Referencing NQF to ACQF - Interest &amp; Readiness</a:t>
            </a:r>
            <a:endParaRPr lang="en-US" sz="2700" dirty="0"/>
          </a:p>
        </p:txBody>
      </p:sp>
      <p:grpSp>
        <p:nvGrpSpPr>
          <p:cNvPr id="82" name="Agrupar 81">
            <a:extLst>
              <a:ext uri="{FF2B5EF4-FFF2-40B4-BE49-F238E27FC236}">
                <a16:creationId xmlns:a16="http://schemas.microsoft.com/office/drawing/2014/main" id="{FAD43450-746E-9865-01E1-73DAB2C390DC}"/>
              </a:ext>
            </a:extLst>
          </p:cNvPr>
          <p:cNvGrpSpPr/>
          <p:nvPr/>
        </p:nvGrpSpPr>
        <p:grpSpPr>
          <a:xfrm>
            <a:off x="4305631" y="1381125"/>
            <a:ext cx="4335449" cy="381000"/>
            <a:chOff x="609600" y="1323975"/>
            <a:chExt cx="3580737" cy="381000"/>
          </a:xfrm>
        </p:grpSpPr>
        <p:grpSp>
          <p:nvGrpSpPr>
            <p:cNvPr id="81" name="Agrupar 80">
              <a:extLst>
                <a:ext uri="{FF2B5EF4-FFF2-40B4-BE49-F238E27FC236}">
                  <a16:creationId xmlns:a16="http://schemas.microsoft.com/office/drawing/2014/main" id="{EF0FD6AE-588A-E0EC-4362-9E17E5DCBD94}"/>
                </a:ext>
              </a:extLst>
            </p:cNvPr>
            <p:cNvGrpSpPr/>
            <p:nvPr/>
          </p:nvGrpSpPr>
          <p:grpSpPr>
            <a:xfrm>
              <a:off x="609600" y="1323975"/>
              <a:ext cx="381000" cy="381000"/>
              <a:chOff x="609600" y="1323975"/>
              <a:chExt cx="381000" cy="381000"/>
            </a:xfrm>
          </p:grpSpPr>
          <p:pic>
            <p:nvPicPr>
              <p:cNvPr id="5" name="Image 3" descr="preencoded.png">
                <a:extLst>
                  <a:ext uri="{FF2B5EF4-FFF2-40B4-BE49-F238E27FC236}">
                    <a16:creationId xmlns:a16="http://schemas.microsoft.com/office/drawing/2014/main" id="{706B1BD1-A99F-5125-AB13-330327EF1830}"/>
                  </a:ext>
                </a:extLst>
              </p:cNvPr>
              <p:cNvPicPr>
                <a:picLocks noChangeAspect="1"/>
              </p:cNvPicPr>
              <p:nvPr/>
            </p:nvPicPr>
            <p:blipFill>
              <a:blip r:embed="rId6"/>
              <a:stretch>
                <a:fillRect/>
              </a:stretch>
            </p:blipFill>
            <p:spPr>
              <a:xfrm>
                <a:off x="609600" y="1323975"/>
                <a:ext cx="381000" cy="381000"/>
              </a:xfrm>
              <a:prstGeom prst="rect">
                <a:avLst/>
              </a:prstGeom>
            </p:spPr>
          </p:pic>
          <p:pic>
            <p:nvPicPr>
              <p:cNvPr id="6" name="Image 4" descr="preencoded.png">
                <a:extLst>
                  <a:ext uri="{FF2B5EF4-FFF2-40B4-BE49-F238E27FC236}">
                    <a16:creationId xmlns:a16="http://schemas.microsoft.com/office/drawing/2014/main" id="{E6DE2F69-0589-BF0D-0698-DFDAEB2936FB}"/>
                  </a:ext>
                </a:extLst>
              </p:cNvPr>
              <p:cNvPicPr>
                <a:picLocks noChangeAspect="1"/>
              </p:cNvPicPr>
              <p:nvPr/>
            </p:nvPicPr>
            <p:blipFill>
              <a:blip r:embed="rId7"/>
              <a:stretch>
                <a:fillRect/>
              </a:stretch>
            </p:blipFill>
            <p:spPr>
              <a:xfrm>
                <a:off x="723900" y="1438275"/>
                <a:ext cx="152400" cy="152400"/>
              </a:xfrm>
              <a:prstGeom prst="rect">
                <a:avLst/>
              </a:prstGeom>
            </p:spPr>
          </p:pic>
        </p:grpSp>
        <p:sp>
          <p:nvSpPr>
            <p:cNvPr id="47" name="Text 1">
              <a:extLst>
                <a:ext uri="{FF2B5EF4-FFF2-40B4-BE49-F238E27FC236}">
                  <a16:creationId xmlns:a16="http://schemas.microsoft.com/office/drawing/2014/main" id="{8C27BA8B-10E5-1CC9-E70A-17B2383D024A}"/>
                </a:ext>
              </a:extLst>
            </p:cNvPr>
            <p:cNvSpPr/>
            <p:nvPr/>
          </p:nvSpPr>
          <p:spPr>
            <a:xfrm>
              <a:off x="1104900" y="1362075"/>
              <a:ext cx="3085437" cy="285750"/>
            </a:xfrm>
            <a:prstGeom prst="rect">
              <a:avLst/>
            </a:prstGeom>
            <a:noFill/>
            <a:ln/>
          </p:spPr>
          <p:txBody>
            <a:bodyPr wrap="square" lIns="0" tIns="0" rIns="0" bIns="0" rtlCol="0" anchor="t"/>
            <a:lstStyle/>
            <a:p>
              <a:pPr marL="0" indent="0">
                <a:lnSpc>
                  <a:spcPts val="2400"/>
                </a:lnSpc>
                <a:buNone/>
              </a:pPr>
              <a:r>
                <a:rPr lang="en-US" sz="2000" b="1" dirty="0">
                  <a:solidFill>
                    <a:srgbClr val="1F2937"/>
                  </a:solidFill>
                  <a:latin typeface="ui-sans-serif" pitchFamily="34" charset="0"/>
                  <a:ea typeface="ui-sans-serif" pitchFamily="34" charset="-122"/>
                  <a:cs typeface="ui-sans-serif" pitchFamily="34" charset="-120"/>
                </a:rPr>
                <a:t>Countries by Interest Level</a:t>
              </a:r>
              <a:endParaRPr lang="en-US" sz="2000" dirty="0"/>
            </a:p>
          </p:txBody>
        </p:sp>
      </p:grpSp>
      <p:grpSp>
        <p:nvGrpSpPr>
          <p:cNvPr id="89" name="Agrupar 88">
            <a:extLst>
              <a:ext uri="{FF2B5EF4-FFF2-40B4-BE49-F238E27FC236}">
                <a16:creationId xmlns:a16="http://schemas.microsoft.com/office/drawing/2014/main" id="{C5EE5604-2949-C65D-012C-91520A062ADA}"/>
              </a:ext>
            </a:extLst>
          </p:cNvPr>
          <p:cNvGrpSpPr/>
          <p:nvPr/>
        </p:nvGrpSpPr>
        <p:grpSpPr>
          <a:xfrm>
            <a:off x="3493007" y="2119980"/>
            <a:ext cx="7443217" cy="4041648"/>
            <a:chOff x="3374135" y="2231136"/>
            <a:chExt cx="6793993" cy="3813048"/>
          </a:xfrm>
        </p:grpSpPr>
        <p:sp>
          <p:nvSpPr>
            <p:cNvPr id="83" name="Retângulo 82">
              <a:extLst>
                <a:ext uri="{FF2B5EF4-FFF2-40B4-BE49-F238E27FC236}">
                  <a16:creationId xmlns:a16="http://schemas.microsoft.com/office/drawing/2014/main" id="{7A9B51B3-95D4-5443-8334-E759EBE79344}"/>
                </a:ext>
              </a:extLst>
            </p:cNvPr>
            <p:cNvSpPr/>
            <p:nvPr/>
          </p:nvSpPr>
          <p:spPr>
            <a:xfrm>
              <a:off x="3374136" y="2496312"/>
              <a:ext cx="6793992" cy="5943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CV"/>
            </a:p>
          </p:txBody>
        </p:sp>
        <p:sp>
          <p:nvSpPr>
            <p:cNvPr id="84" name="Retângulo 83">
              <a:extLst>
                <a:ext uri="{FF2B5EF4-FFF2-40B4-BE49-F238E27FC236}">
                  <a16:creationId xmlns:a16="http://schemas.microsoft.com/office/drawing/2014/main" id="{970D8995-86C1-C2B0-0D6B-F17D76882F59}"/>
                </a:ext>
              </a:extLst>
            </p:cNvPr>
            <p:cNvSpPr/>
            <p:nvPr/>
          </p:nvSpPr>
          <p:spPr>
            <a:xfrm>
              <a:off x="3374136" y="3384422"/>
              <a:ext cx="2487168" cy="59436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85" name="Retângulo 84">
              <a:extLst>
                <a:ext uri="{FF2B5EF4-FFF2-40B4-BE49-F238E27FC236}">
                  <a16:creationId xmlns:a16="http://schemas.microsoft.com/office/drawing/2014/main" id="{E209594F-173E-A611-1A37-B609397F659D}"/>
                </a:ext>
              </a:extLst>
            </p:cNvPr>
            <p:cNvSpPr/>
            <p:nvPr/>
          </p:nvSpPr>
          <p:spPr>
            <a:xfrm>
              <a:off x="3374136" y="4272532"/>
              <a:ext cx="1198195" cy="59436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86" name="Retângulo 85">
              <a:extLst>
                <a:ext uri="{FF2B5EF4-FFF2-40B4-BE49-F238E27FC236}">
                  <a16:creationId xmlns:a16="http://schemas.microsoft.com/office/drawing/2014/main" id="{48D54475-E641-0B32-A221-D8E694AC9993}"/>
                </a:ext>
              </a:extLst>
            </p:cNvPr>
            <p:cNvSpPr/>
            <p:nvPr/>
          </p:nvSpPr>
          <p:spPr>
            <a:xfrm>
              <a:off x="3374135" y="5124066"/>
              <a:ext cx="566929" cy="594360"/>
            </a:xfrm>
            <a:prstGeom prst="rect">
              <a:avLst/>
            </a:prstGeom>
            <a:solidFill>
              <a:srgbClr val="0070C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pt-CV"/>
            </a:p>
          </p:txBody>
        </p:sp>
        <p:cxnSp>
          <p:nvCxnSpPr>
            <p:cNvPr id="88" name="Conexão reta 87">
              <a:extLst>
                <a:ext uri="{FF2B5EF4-FFF2-40B4-BE49-F238E27FC236}">
                  <a16:creationId xmlns:a16="http://schemas.microsoft.com/office/drawing/2014/main" id="{8451032B-3BC3-0179-159B-932C21096B9F}"/>
                </a:ext>
              </a:extLst>
            </p:cNvPr>
            <p:cNvCxnSpPr/>
            <p:nvPr/>
          </p:nvCxnSpPr>
          <p:spPr>
            <a:xfrm>
              <a:off x="3374135" y="2231136"/>
              <a:ext cx="0" cy="3813048"/>
            </a:xfrm>
            <a:prstGeom prst="line">
              <a:avLst/>
            </a:prstGeom>
          </p:spPr>
          <p:style>
            <a:lnRef idx="2">
              <a:schemeClr val="dk1"/>
            </a:lnRef>
            <a:fillRef idx="0">
              <a:schemeClr val="dk1"/>
            </a:fillRef>
            <a:effectRef idx="1">
              <a:schemeClr val="dk1"/>
            </a:effectRef>
            <a:fontRef idx="minor">
              <a:schemeClr val="tx1"/>
            </a:fontRef>
          </p:style>
        </p:cxnSp>
      </p:grpSp>
      <p:sp>
        <p:nvSpPr>
          <p:cNvPr id="90" name="Text 29">
            <a:extLst>
              <a:ext uri="{FF2B5EF4-FFF2-40B4-BE49-F238E27FC236}">
                <a16:creationId xmlns:a16="http://schemas.microsoft.com/office/drawing/2014/main" id="{51242271-91AD-9609-DF66-998FC9BCE505}"/>
              </a:ext>
            </a:extLst>
          </p:cNvPr>
          <p:cNvSpPr/>
          <p:nvPr/>
        </p:nvSpPr>
        <p:spPr>
          <a:xfrm>
            <a:off x="10997946" y="2660904"/>
            <a:ext cx="514350" cy="317754"/>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cs typeface="ui-sans-serif" pitchFamily="34" charset="-120"/>
              </a:rPr>
              <a:t>11</a:t>
            </a:r>
            <a:endParaRPr lang="en-US" sz="2400" dirty="0"/>
          </a:p>
        </p:txBody>
      </p:sp>
      <p:sp>
        <p:nvSpPr>
          <p:cNvPr id="91" name="Text 29">
            <a:extLst>
              <a:ext uri="{FF2B5EF4-FFF2-40B4-BE49-F238E27FC236}">
                <a16:creationId xmlns:a16="http://schemas.microsoft.com/office/drawing/2014/main" id="{5C3259F5-5D62-402D-B7C9-30379E587577}"/>
              </a:ext>
            </a:extLst>
          </p:cNvPr>
          <p:cNvSpPr/>
          <p:nvPr/>
        </p:nvSpPr>
        <p:spPr>
          <a:xfrm>
            <a:off x="6292595" y="3612493"/>
            <a:ext cx="345948" cy="266700"/>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5</a:t>
            </a:r>
            <a:endParaRPr lang="en-US" sz="2400" dirty="0"/>
          </a:p>
        </p:txBody>
      </p:sp>
      <p:sp>
        <p:nvSpPr>
          <p:cNvPr id="92" name="Text 29">
            <a:extLst>
              <a:ext uri="{FF2B5EF4-FFF2-40B4-BE49-F238E27FC236}">
                <a16:creationId xmlns:a16="http://schemas.microsoft.com/office/drawing/2014/main" id="{706B7727-A989-6936-4D44-164E6286C77E}"/>
              </a:ext>
            </a:extLst>
          </p:cNvPr>
          <p:cNvSpPr/>
          <p:nvPr/>
        </p:nvSpPr>
        <p:spPr>
          <a:xfrm>
            <a:off x="4915231" y="4477512"/>
            <a:ext cx="345948" cy="266700"/>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cs typeface="ui-sans-serif" pitchFamily="34" charset="-120"/>
              </a:rPr>
              <a:t>2</a:t>
            </a:r>
            <a:endParaRPr lang="en-US" sz="2400" dirty="0"/>
          </a:p>
        </p:txBody>
      </p:sp>
      <p:sp>
        <p:nvSpPr>
          <p:cNvPr id="93" name="Text 29">
            <a:extLst>
              <a:ext uri="{FF2B5EF4-FFF2-40B4-BE49-F238E27FC236}">
                <a16:creationId xmlns:a16="http://schemas.microsoft.com/office/drawing/2014/main" id="{ECC32F90-42C6-7854-3671-B88CB9E36A63}"/>
              </a:ext>
            </a:extLst>
          </p:cNvPr>
          <p:cNvSpPr/>
          <p:nvPr/>
        </p:nvSpPr>
        <p:spPr>
          <a:xfrm>
            <a:off x="4235527" y="5343525"/>
            <a:ext cx="345948" cy="266700"/>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cs typeface="ui-sans-serif" pitchFamily="34" charset="-120"/>
              </a:rPr>
              <a:t>1</a:t>
            </a:r>
            <a:endParaRPr lang="en-US" sz="2400" dirty="0"/>
          </a:p>
        </p:txBody>
      </p:sp>
      <p:sp>
        <p:nvSpPr>
          <p:cNvPr id="94" name="Text 29">
            <a:extLst>
              <a:ext uri="{FF2B5EF4-FFF2-40B4-BE49-F238E27FC236}">
                <a16:creationId xmlns:a16="http://schemas.microsoft.com/office/drawing/2014/main" id="{28950F67-718A-6F1B-AA32-D3290F5B21C8}"/>
              </a:ext>
            </a:extLst>
          </p:cNvPr>
          <p:cNvSpPr/>
          <p:nvPr/>
        </p:nvSpPr>
        <p:spPr>
          <a:xfrm>
            <a:off x="438150" y="2551176"/>
            <a:ext cx="2945131" cy="427482"/>
          </a:xfrm>
          <a:prstGeom prst="rect">
            <a:avLst/>
          </a:prstGeom>
          <a:noFill/>
          <a:ln/>
        </p:spPr>
        <p:txBody>
          <a:bodyPr wrap="square" lIns="0" tIns="0" rIns="0" bIns="0" rtlCol="0" anchor="t"/>
          <a:lstStyle/>
          <a:p>
            <a:pPr marL="0" indent="0">
              <a:lnSpc>
                <a:spcPts val="2100"/>
              </a:lnSpc>
              <a:buNone/>
            </a:pPr>
            <a:r>
              <a:rPr lang="en-US" sz="2200" b="1" dirty="0">
                <a:solidFill>
                  <a:srgbClr val="1F2937"/>
                </a:solidFill>
                <a:latin typeface="ui-sans-serif" pitchFamily="34" charset="0"/>
                <a:ea typeface="ui-sans-serif" pitchFamily="34" charset="-122"/>
                <a:cs typeface="ui-sans-serif" pitchFamily="34" charset="-120"/>
              </a:rPr>
              <a:t>Interested in Referencing</a:t>
            </a:r>
            <a:endParaRPr lang="en-US" sz="2200" dirty="0"/>
          </a:p>
        </p:txBody>
      </p:sp>
      <p:sp>
        <p:nvSpPr>
          <p:cNvPr id="95" name="Text 29">
            <a:extLst>
              <a:ext uri="{FF2B5EF4-FFF2-40B4-BE49-F238E27FC236}">
                <a16:creationId xmlns:a16="http://schemas.microsoft.com/office/drawing/2014/main" id="{01313408-D880-5138-151B-250A127A02A3}"/>
              </a:ext>
            </a:extLst>
          </p:cNvPr>
          <p:cNvSpPr/>
          <p:nvPr/>
        </p:nvSpPr>
        <p:spPr>
          <a:xfrm>
            <a:off x="460910" y="3447520"/>
            <a:ext cx="2931678" cy="427482"/>
          </a:xfrm>
          <a:prstGeom prst="rect">
            <a:avLst/>
          </a:prstGeom>
          <a:noFill/>
          <a:ln/>
        </p:spPr>
        <p:txBody>
          <a:bodyPr wrap="square" lIns="0" tIns="0" rIns="0" bIns="0" rtlCol="0" anchor="t"/>
          <a:lstStyle/>
          <a:p>
            <a:pPr marL="0" indent="0">
              <a:lnSpc>
                <a:spcPts val="2100"/>
              </a:lnSpc>
              <a:buNone/>
            </a:pPr>
            <a:r>
              <a:rPr lang="en-US" sz="2200" b="1" dirty="0">
                <a:solidFill>
                  <a:srgbClr val="1F2937"/>
                </a:solidFill>
                <a:latin typeface="ui-sans-serif" pitchFamily="34" charset="0"/>
                <a:ea typeface="ui-sans-serif" pitchFamily="34" charset="-122"/>
                <a:cs typeface="ui-sans-serif" pitchFamily="34" charset="-120"/>
              </a:rPr>
              <a:t>Interested, but need sometime to prepare</a:t>
            </a:r>
            <a:endParaRPr lang="en-US" sz="2200" dirty="0"/>
          </a:p>
        </p:txBody>
      </p:sp>
      <p:sp>
        <p:nvSpPr>
          <p:cNvPr id="96" name="Text 29">
            <a:extLst>
              <a:ext uri="{FF2B5EF4-FFF2-40B4-BE49-F238E27FC236}">
                <a16:creationId xmlns:a16="http://schemas.microsoft.com/office/drawing/2014/main" id="{7112E424-5B32-D378-3ED7-99A58F8E2064}"/>
              </a:ext>
            </a:extLst>
          </p:cNvPr>
          <p:cNvSpPr/>
          <p:nvPr/>
        </p:nvSpPr>
        <p:spPr>
          <a:xfrm>
            <a:off x="460910" y="4367272"/>
            <a:ext cx="3087211" cy="427482"/>
          </a:xfrm>
          <a:prstGeom prst="rect">
            <a:avLst/>
          </a:prstGeom>
          <a:noFill/>
          <a:ln/>
        </p:spPr>
        <p:txBody>
          <a:bodyPr wrap="square" lIns="0" tIns="0" rIns="0" bIns="0" rtlCol="0" anchor="t"/>
          <a:lstStyle/>
          <a:p>
            <a:pPr marL="0" indent="0">
              <a:lnSpc>
                <a:spcPts val="2100"/>
              </a:lnSpc>
              <a:buNone/>
            </a:pPr>
            <a:r>
              <a:rPr lang="en-US" sz="2200" b="1" dirty="0">
                <a:solidFill>
                  <a:srgbClr val="1F2937"/>
                </a:solidFill>
                <a:latin typeface="ui-sans-serif" pitchFamily="34" charset="0"/>
                <a:ea typeface="ui-sans-serif" pitchFamily="34" charset="-122"/>
                <a:cs typeface="ui-sans-serif" pitchFamily="34" charset="-120"/>
              </a:rPr>
              <a:t>Pilot Referencing Process started</a:t>
            </a:r>
            <a:endParaRPr lang="en-US" sz="2200" dirty="0"/>
          </a:p>
        </p:txBody>
      </p:sp>
      <p:sp>
        <p:nvSpPr>
          <p:cNvPr id="97" name="Text 29">
            <a:extLst>
              <a:ext uri="{FF2B5EF4-FFF2-40B4-BE49-F238E27FC236}">
                <a16:creationId xmlns:a16="http://schemas.microsoft.com/office/drawing/2014/main" id="{F52F8D50-1F00-A063-3859-FC8DF8F89B40}"/>
              </a:ext>
            </a:extLst>
          </p:cNvPr>
          <p:cNvSpPr/>
          <p:nvPr/>
        </p:nvSpPr>
        <p:spPr>
          <a:xfrm>
            <a:off x="405310" y="5261398"/>
            <a:ext cx="3488692" cy="427482"/>
          </a:xfrm>
          <a:prstGeom prst="rect">
            <a:avLst/>
          </a:prstGeom>
          <a:noFill/>
          <a:ln/>
        </p:spPr>
        <p:txBody>
          <a:bodyPr wrap="square" lIns="0" tIns="0" rIns="0" bIns="0" rtlCol="0" anchor="t"/>
          <a:lstStyle/>
          <a:p>
            <a:pPr marL="0" indent="0">
              <a:lnSpc>
                <a:spcPts val="2100"/>
              </a:lnSpc>
              <a:buNone/>
            </a:pPr>
            <a:r>
              <a:rPr lang="en-US" sz="2200" b="1" dirty="0">
                <a:solidFill>
                  <a:srgbClr val="1F2937"/>
                </a:solidFill>
                <a:latin typeface="ui-sans-serif" pitchFamily="34" charset="0"/>
                <a:ea typeface="ui-sans-serif" pitchFamily="34" charset="-122"/>
                <a:cs typeface="ui-sans-serif" pitchFamily="34" charset="-120"/>
              </a:rPr>
              <a:t>Concluded the referencing report</a:t>
            </a:r>
            <a:endParaRPr lang="en-US" sz="2200" dirty="0"/>
          </a:p>
        </p:txBody>
      </p:sp>
    </p:spTree>
    <p:extLst>
      <p:ext uri="{BB962C8B-B14F-4D97-AF65-F5344CB8AC3E}">
        <p14:creationId xmlns:p14="http://schemas.microsoft.com/office/powerpoint/2010/main" val="47812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010525"/>
          </a:xfrm>
          <a:prstGeom prst="rect">
            <a:avLst/>
          </a:prstGeom>
        </p:spPr>
      </p:pic>
      <p:pic>
        <p:nvPicPr>
          <p:cNvPr id="3" name="Image 1" descr="preencoded.png"/>
          <p:cNvPicPr>
            <a:picLocks noChangeAspect="1"/>
          </p:cNvPicPr>
          <p:nvPr/>
        </p:nvPicPr>
        <p:blipFill>
          <a:blip r:embed="rId4"/>
          <a:stretch>
            <a:fillRect/>
          </a:stretch>
        </p:blipFill>
        <p:spPr>
          <a:xfrm flipV="1">
            <a:off x="1462378" y="792482"/>
            <a:ext cx="8424000" cy="45719"/>
          </a:xfrm>
          <a:prstGeom prst="rect">
            <a:avLst/>
          </a:prstGeom>
        </p:spPr>
      </p:pic>
      <p:pic>
        <p:nvPicPr>
          <p:cNvPr id="8" name="Image 6" descr="preencoded.png"/>
          <p:cNvPicPr>
            <a:picLocks noChangeAspect="1"/>
          </p:cNvPicPr>
          <p:nvPr/>
        </p:nvPicPr>
        <p:blipFill>
          <a:blip r:embed="rId5"/>
          <a:stretch>
            <a:fillRect/>
          </a:stretch>
        </p:blipFill>
        <p:spPr>
          <a:xfrm>
            <a:off x="182182" y="1078897"/>
            <a:ext cx="11667900" cy="5762625"/>
          </a:xfrm>
          <a:prstGeom prst="rect">
            <a:avLst/>
          </a:prstGeom>
        </p:spPr>
      </p:pic>
      <p:pic>
        <p:nvPicPr>
          <p:cNvPr id="11" name="Image 9" descr="preencoded.png"/>
          <p:cNvPicPr>
            <a:picLocks noChangeAspect="1"/>
          </p:cNvPicPr>
          <p:nvPr/>
        </p:nvPicPr>
        <p:blipFill>
          <a:blip r:embed="rId6"/>
          <a:stretch>
            <a:fillRect/>
          </a:stretch>
        </p:blipFill>
        <p:spPr>
          <a:xfrm>
            <a:off x="550069" y="1959030"/>
            <a:ext cx="3238619" cy="2490193"/>
          </a:xfrm>
          <a:prstGeom prst="rect">
            <a:avLst/>
          </a:prstGeom>
          <a:ln>
            <a:solidFill>
              <a:srgbClr val="92D050"/>
            </a:solidFill>
          </a:ln>
        </p:spPr>
      </p:pic>
      <p:pic>
        <p:nvPicPr>
          <p:cNvPr id="25" name="Image 23" descr="preencoded.png"/>
          <p:cNvPicPr>
            <a:picLocks noChangeAspect="1"/>
          </p:cNvPicPr>
          <p:nvPr/>
        </p:nvPicPr>
        <p:blipFill>
          <a:blip r:embed="rId7"/>
          <a:stretch>
            <a:fillRect/>
          </a:stretch>
        </p:blipFill>
        <p:spPr>
          <a:xfrm>
            <a:off x="6326088" y="2019300"/>
            <a:ext cx="5143500" cy="1815108"/>
          </a:xfrm>
          <a:prstGeom prst="rect">
            <a:avLst/>
          </a:prstGeom>
        </p:spPr>
      </p:pic>
      <p:pic>
        <p:nvPicPr>
          <p:cNvPr id="31" name="Image 29" descr="preencoded.png"/>
          <p:cNvPicPr>
            <a:picLocks noChangeAspect="1"/>
          </p:cNvPicPr>
          <p:nvPr/>
        </p:nvPicPr>
        <p:blipFill>
          <a:blip r:embed="rId8"/>
          <a:stretch>
            <a:fillRect/>
          </a:stretch>
        </p:blipFill>
        <p:spPr>
          <a:xfrm>
            <a:off x="566767" y="5524534"/>
            <a:ext cx="2066705" cy="839238"/>
          </a:xfrm>
          <a:prstGeom prst="rect">
            <a:avLst/>
          </a:prstGeom>
          <a:ln>
            <a:solidFill>
              <a:schemeClr val="accent2">
                <a:lumMod val="75000"/>
              </a:schemeClr>
            </a:solidFill>
          </a:ln>
        </p:spPr>
      </p:pic>
      <p:sp>
        <p:nvSpPr>
          <p:cNvPr id="46" name="Text 0"/>
          <p:cNvSpPr/>
          <p:nvPr/>
        </p:nvSpPr>
        <p:spPr>
          <a:xfrm>
            <a:off x="1462378" y="381000"/>
            <a:ext cx="137160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Referencing to the ACQF - Interest &amp; Readiness</a:t>
            </a:r>
            <a:endParaRPr lang="en-US" sz="2700" dirty="0"/>
          </a:p>
        </p:txBody>
      </p:sp>
      <p:grpSp>
        <p:nvGrpSpPr>
          <p:cNvPr id="82" name="Agrupar 81">
            <a:extLst>
              <a:ext uri="{FF2B5EF4-FFF2-40B4-BE49-F238E27FC236}">
                <a16:creationId xmlns:a16="http://schemas.microsoft.com/office/drawing/2014/main" id="{D88187A8-2C71-9A7D-0DB5-220BB34258B5}"/>
              </a:ext>
            </a:extLst>
          </p:cNvPr>
          <p:cNvGrpSpPr/>
          <p:nvPr/>
        </p:nvGrpSpPr>
        <p:grpSpPr>
          <a:xfrm>
            <a:off x="348841" y="1470279"/>
            <a:ext cx="3823271" cy="381000"/>
            <a:chOff x="6438900" y="1250823"/>
            <a:chExt cx="2766958" cy="381000"/>
          </a:xfrm>
        </p:grpSpPr>
        <p:grpSp>
          <p:nvGrpSpPr>
            <p:cNvPr id="81" name="Agrupar 80">
              <a:extLst>
                <a:ext uri="{FF2B5EF4-FFF2-40B4-BE49-F238E27FC236}">
                  <a16:creationId xmlns:a16="http://schemas.microsoft.com/office/drawing/2014/main" id="{F564DC6E-5FE8-3FC9-6633-1FFCCF90A8BD}"/>
                </a:ext>
              </a:extLst>
            </p:cNvPr>
            <p:cNvGrpSpPr/>
            <p:nvPr/>
          </p:nvGrpSpPr>
          <p:grpSpPr>
            <a:xfrm>
              <a:off x="6438900" y="1250823"/>
              <a:ext cx="381000" cy="381000"/>
              <a:chOff x="6438900" y="1250823"/>
              <a:chExt cx="381000" cy="381000"/>
            </a:xfrm>
          </p:grpSpPr>
          <p:pic>
            <p:nvPicPr>
              <p:cNvPr id="9" name="Image 7" descr="preencoded.png"/>
              <p:cNvPicPr>
                <a:picLocks noChangeAspect="1"/>
              </p:cNvPicPr>
              <p:nvPr/>
            </p:nvPicPr>
            <p:blipFill>
              <a:blip r:embed="rId9">
                <a:duotone>
                  <a:schemeClr val="accent6">
                    <a:shade val="45000"/>
                    <a:satMod val="135000"/>
                  </a:schemeClr>
                  <a:prstClr val="white"/>
                </a:duotone>
              </a:blip>
              <a:stretch>
                <a:fillRect/>
              </a:stretch>
            </p:blipFill>
            <p:spPr>
              <a:xfrm>
                <a:off x="6438900" y="1250823"/>
                <a:ext cx="381000" cy="381000"/>
              </a:xfrm>
              <a:prstGeom prst="rect">
                <a:avLst/>
              </a:prstGeom>
            </p:spPr>
          </p:pic>
          <p:pic>
            <p:nvPicPr>
              <p:cNvPr id="10" name="Image 8" descr="preencoded.png"/>
              <p:cNvPicPr>
                <a:picLocks noChangeAspect="1"/>
              </p:cNvPicPr>
              <p:nvPr/>
            </p:nvPicPr>
            <p:blipFill>
              <a:blip r:embed="rId10"/>
              <a:stretch>
                <a:fillRect/>
              </a:stretch>
            </p:blipFill>
            <p:spPr>
              <a:xfrm>
                <a:off x="6543675" y="1365123"/>
                <a:ext cx="171450" cy="152400"/>
              </a:xfrm>
              <a:prstGeom prst="rect">
                <a:avLst/>
              </a:prstGeom>
            </p:spPr>
          </p:pic>
        </p:grpSp>
        <p:sp>
          <p:nvSpPr>
            <p:cNvPr id="49" name="Text 3"/>
            <p:cNvSpPr/>
            <p:nvPr/>
          </p:nvSpPr>
          <p:spPr>
            <a:xfrm>
              <a:off x="6934200" y="1280541"/>
              <a:ext cx="2271658" cy="266700"/>
            </a:xfrm>
            <a:prstGeom prst="rect">
              <a:avLst/>
            </a:prstGeom>
            <a:noFill/>
            <a:ln/>
          </p:spPr>
          <p:txBody>
            <a:bodyPr wrap="square" lIns="0" tIns="0" rIns="0" bIns="0" rtlCol="0" anchor="t"/>
            <a:lstStyle/>
            <a:p>
              <a:pPr marL="0" indent="0">
                <a:lnSpc>
                  <a:spcPts val="2100"/>
                </a:lnSpc>
                <a:buNone/>
              </a:pPr>
              <a:r>
                <a:rPr lang="en-US" sz="2000" b="1" dirty="0">
                  <a:solidFill>
                    <a:srgbClr val="1F2937"/>
                  </a:solidFill>
                  <a:latin typeface="ui-sans-serif" pitchFamily="34" charset="0"/>
                  <a:ea typeface="ui-sans-serif" pitchFamily="34" charset="-122"/>
                  <a:cs typeface="ui-sans-serif" pitchFamily="34" charset="-120"/>
                </a:rPr>
                <a:t>Interested Countries </a:t>
              </a:r>
              <a:endParaRPr lang="en-US" sz="2000" dirty="0"/>
            </a:p>
          </p:txBody>
        </p:sp>
      </p:grpSp>
      <p:sp>
        <p:nvSpPr>
          <p:cNvPr id="52" name="Text 6"/>
          <p:cNvSpPr/>
          <p:nvPr/>
        </p:nvSpPr>
        <p:spPr>
          <a:xfrm>
            <a:off x="682216" y="2148460"/>
            <a:ext cx="1211469" cy="360759"/>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ea typeface="Arial" pitchFamily="34" charset="-122"/>
                <a:cs typeface="Arial" pitchFamily="34" charset="-120"/>
              </a:rPr>
              <a:t>Angola</a:t>
            </a:r>
            <a:endParaRPr lang="en-US" b="1" dirty="0"/>
          </a:p>
        </p:txBody>
      </p:sp>
      <p:sp>
        <p:nvSpPr>
          <p:cNvPr id="53" name="Text 7"/>
          <p:cNvSpPr/>
          <p:nvPr/>
        </p:nvSpPr>
        <p:spPr>
          <a:xfrm>
            <a:off x="682216" y="2544961"/>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Botswana</a:t>
            </a:r>
          </a:p>
        </p:txBody>
      </p:sp>
      <p:sp>
        <p:nvSpPr>
          <p:cNvPr id="54" name="Text 8"/>
          <p:cNvSpPr/>
          <p:nvPr/>
        </p:nvSpPr>
        <p:spPr>
          <a:xfrm>
            <a:off x="682216" y="2916185"/>
            <a:ext cx="1431334" cy="404218"/>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Cabo Verde</a:t>
            </a:r>
          </a:p>
        </p:txBody>
      </p:sp>
      <p:grpSp>
        <p:nvGrpSpPr>
          <p:cNvPr id="122" name="Agrupar 121">
            <a:extLst>
              <a:ext uri="{FF2B5EF4-FFF2-40B4-BE49-F238E27FC236}">
                <a16:creationId xmlns:a16="http://schemas.microsoft.com/office/drawing/2014/main" id="{A0BFFC1B-8D1F-40E9-B5CD-9657D303F391}"/>
              </a:ext>
            </a:extLst>
          </p:cNvPr>
          <p:cNvGrpSpPr/>
          <p:nvPr/>
        </p:nvGrpSpPr>
        <p:grpSpPr>
          <a:xfrm>
            <a:off x="6359375" y="1495235"/>
            <a:ext cx="5292395" cy="433412"/>
            <a:chOff x="6359375" y="1495235"/>
            <a:chExt cx="5292395" cy="433412"/>
          </a:xfrm>
        </p:grpSpPr>
        <p:pic>
          <p:nvPicPr>
            <p:cNvPr id="26" name="Image 24" descr="preencoded.png"/>
            <p:cNvPicPr>
              <a:picLocks noChangeAspect="1"/>
            </p:cNvPicPr>
            <p:nvPr/>
          </p:nvPicPr>
          <p:blipFill>
            <a:blip r:embed="rId11"/>
            <a:stretch>
              <a:fillRect/>
            </a:stretch>
          </p:blipFill>
          <p:spPr>
            <a:xfrm>
              <a:off x="6359375" y="1495235"/>
              <a:ext cx="404423" cy="404423"/>
            </a:xfrm>
            <a:prstGeom prst="rect">
              <a:avLst/>
            </a:prstGeom>
          </p:spPr>
        </p:pic>
        <p:sp>
          <p:nvSpPr>
            <p:cNvPr id="63" name="Text 17"/>
            <p:cNvSpPr/>
            <p:nvPr/>
          </p:nvSpPr>
          <p:spPr>
            <a:xfrm>
              <a:off x="6793992" y="1554004"/>
              <a:ext cx="4857778" cy="374643"/>
            </a:xfrm>
            <a:prstGeom prst="rect">
              <a:avLst/>
            </a:prstGeom>
            <a:noFill/>
            <a:ln/>
          </p:spPr>
          <p:txBody>
            <a:bodyPr wrap="square" lIns="0" tIns="0" rIns="0" bIns="0" rtlCol="0" anchor="t"/>
            <a:lstStyle/>
            <a:p>
              <a:pPr marL="0" indent="0">
                <a:lnSpc>
                  <a:spcPts val="1800"/>
                </a:lnSpc>
                <a:buNone/>
              </a:pPr>
              <a:r>
                <a:rPr lang="en-US" sz="2000" b="1" dirty="0">
                  <a:solidFill>
                    <a:srgbClr val="1F2937"/>
                  </a:solidFill>
                  <a:latin typeface="ui-sans-serif" pitchFamily="34" charset="0"/>
                  <a:ea typeface="ui-sans-serif" pitchFamily="34" charset="-122"/>
                </a:rPr>
                <a:t>Interested, but needs some time to Prepare</a:t>
              </a:r>
            </a:p>
          </p:txBody>
        </p:sp>
      </p:grpSp>
      <p:sp>
        <p:nvSpPr>
          <p:cNvPr id="83" name="Text 8">
            <a:extLst>
              <a:ext uri="{FF2B5EF4-FFF2-40B4-BE49-F238E27FC236}">
                <a16:creationId xmlns:a16="http://schemas.microsoft.com/office/drawing/2014/main" id="{E94BFFE4-6D98-FCB7-CC6B-74BC5E1F0C6A}"/>
              </a:ext>
            </a:extLst>
          </p:cNvPr>
          <p:cNvSpPr/>
          <p:nvPr/>
        </p:nvSpPr>
        <p:spPr>
          <a:xfrm>
            <a:off x="678347" y="3285791"/>
            <a:ext cx="1431334" cy="404218"/>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Cameroon</a:t>
            </a:r>
          </a:p>
        </p:txBody>
      </p:sp>
      <p:sp>
        <p:nvSpPr>
          <p:cNvPr id="88" name="Text 7">
            <a:extLst>
              <a:ext uri="{FF2B5EF4-FFF2-40B4-BE49-F238E27FC236}">
                <a16:creationId xmlns:a16="http://schemas.microsoft.com/office/drawing/2014/main" id="{F1EC2E48-EEE0-9A65-5EAE-FAAC39F6B57A}"/>
              </a:ext>
            </a:extLst>
          </p:cNvPr>
          <p:cNvSpPr/>
          <p:nvPr/>
        </p:nvSpPr>
        <p:spPr>
          <a:xfrm>
            <a:off x="677679" y="4016431"/>
            <a:ext cx="1805859" cy="3722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Guinea-Bissau</a:t>
            </a:r>
          </a:p>
        </p:txBody>
      </p:sp>
      <p:sp>
        <p:nvSpPr>
          <p:cNvPr id="89" name="Text 6">
            <a:extLst>
              <a:ext uri="{FF2B5EF4-FFF2-40B4-BE49-F238E27FC236}">
                <a16:creationId xmlns:a16="http://schemas.microsoft.com/office/drawing/2014/main" id="{C767EF9F-8C97-5C59-DD32-F78A4A22A5ED}"/>
              </a:ext>
            </a:extLst>
          </p:cNvPr>
          <p:cNvSpPr/>
          <p:nvPr/>
        </p:nvSpPr>
        <p:spPr>
          <a:xfrm>
            <a:off x="2390394" y="2130623"/>
            <a:ext cx="1211469" cy="360759"/>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ea typeface="Arial" pitchFamily="34" charset="-122"/>
                <a:cs typeface="Arial" pitchFamily="34" charset="-120"/>
              </a:rPr>
              <a:t>Malawi</a:t>
            </a:r>
            <a:endParaRPr lang="en-US" b="1" dirty="0"/>
          </a:p>
        </p:txBody>
      </p:sp>
      <p:sp>
        <p:nvSpPr>
          <p:cNvPr id="92" name="Text 7">
            <a:extLst>
              <a:ext uri="{FF2B5EF4-FFF2-40B4-BE49-F238E27FC236}">
                <a16:creationId xmlns:a16="http://schemas.microsoft.com/office/drawing/2014/main" id="{9C19B546-6C58-C3C1-AD40-2414C2C052CA}"/>
              </a:ext>
            </a:extLst>
          </p:cNvPr>
          <p:cNvSpPr/>
          <p:nvPr/>
        </p:nvSpPr>
        <p:spPr>
          <a:xfrm>
            <a:off x="2370638" y="2522041"/>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Mauritius</a:t>
            </a:r>
          </a:p>
        </p:txBody>
      </p:sp>
      <p:sp>
        <p:nvSpPr>
          <p:cNvPr id="93" name="Text 7">
            <a:extLst>
              <a:ext uri="{FF2B5EF4-FFF2-40B4-BE49-F238E27FC236}">
                <a16:creationId xmlns:a16="http://schemas.microsoft.com/office/drawing/2014/main" id="{D646AC08-1AE5-F781-F57D-F87BFD29389F}"/>
              </a:ext>
            </a:extLst>
          </p:cNvPr>
          <p:cNvSpPr/>
          <p:nvPr/>
        </p:nvSpPr>
        <p:spPr>
          <a:xfrm>
            <a:off x="2346227" y="2908697"/>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Tunisia</a:t>
            </a:r>
          </a:p>
        </p:txBody>
      </p:sp>
      <p:sp>
        <p:nvSpPr>
          <p:cNvPr id="94" name="Text 7">
            <a:extLst>
              <a:ext uri="{FF2B5EF4-FFF2-40B4-BE49-F238E27FC236}">
                <a16:creationId xmlns:a16="http://schemas.microsoft.com/office/drawing/2014/main" id="{5853037C-1C18-C1CB-F1CD-171E5F0ADA2D}"/>
              </a:ext>
            </a:extLst>
          </p:cNvPr>
          <p:cNvSpPr/>
          <p:nvPr/>
        </p:nvSpPr>
        <p:spPr>
          <a:xfrm>
            <a:off x="2390394" y="3283827"/>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Zambia</a:t>
            </a:r>
          </a:p>
        </p:txBody>
      </p:sp>
      <p:sp>
        <p:nvSpPr>
          <p:cNvPr id="95" name="Text 7">
            <a:extLst>
              <a:ext uri="{FF2B5EF4-FFF2-40B4-BE49-F238E27FC236}">
                <a16:creationId xmlns:a16="http://schemas.microsoft.com/office/drawing/2014/main" id="{64DE5E17-E3C6-CCBE-4CFF-239815D4D622}"/>
              </a:ext>
            </a:extLst>
          </p:cNvPr>
          <p:cNvSpPr/>
          <p:nvPr/>
        </p:nvSpPr>
        <p:spPr>
          <a:xfrm>
            <a:off x="2366253" y="3672316"/>
            <a:ext cx="1805859" cy="3722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Sierra Leone</a:t>
            </a:r>
          </a:p>
        </p:txBody>
      </p:sp>
      <p:sp>
        <p:nvSpPr>
          <p:cNvPr id="96" name="Text 8">
            <a:extLst>
              <a:ext uri="{FF2B5EF4-FFF2-40B4-BE49-F238E27FC236}">
                <a16:creationId xmlns:a16="http://schemas.microsoft.com/office/drawing/2014/main" id="{D8D5AA32-14E9-1B33-6E61-5B6884A7D502}"/>
              </a:ext>
            </a:extLst>
          </p:cNvPr>
          <p:cNvSpPr/>
          <p:nvPr/>
        </p:nvSpPr>
        <p:spPr>
          <a:xfrm>
            <a:off x="683532" y="3652695"/>
            <a:ext cx="1431334" cy="404218"/>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Ethiopia</a:t>
            </a:r>
          </a:p>
        </p:txBody>
      </p:sp>
      <p:grpSp>
        <p:nvGrpSpPr>
          <p:cNvPr id="123" name="Agrupar 122">
            <a:extLst>
              <a:ext uri="{FF2B5EF4-FFF2-40B4-BE49-F238E27FC236}">
                <a16:creationId xmlns:a16="http://schemas.microsoft.com/office/drawing/2014/main" id="{7CDF7A18-C5C8-6F24-2F6C-625ABAEFF59A}"/>
              </a:ext>
            </a:extLst>
          </p:cNvPr>
          <p:cNvGrpSpPr/>
          <p:nvPr/>
        </p:nvGrpSpPr>
        <p:grpSpPr>
          <a:xfrm>
            <a:off x="391983" y="4905588"/>
            <a:ext cx="4464633" cy="423312"/>
            <a:chOff x="391983" y="4905588"/>
            <a:chExt cx="4464633" cy="423312"/>
          </a:xfrm>
        </p:grpSpPr>
        <p:pic>
          <p:nvPicPr>
            <p:cNvPr id="32" name="Image 30" descr="preencoded.png"/>
            <p:cNvPicPr>
              <a:picLocks noChangeAspect="1"/>
            </p:cNvPicPr>
            <p:nvPr/>
          </p:nvPicPr>
          <p:blipFill>
            <a:blip r:embed="rId12"/>
            <a:stretch>
              <a:fillRect/>
            </a:stretch>
          </p:blipFill>
          <p:spPr>
            <a:xfrm>
              <a:off x="391983" y="4905588"/>
              <a:ext cx="423312" cy="423312"/>
            </a:xfrm>
            <a:prstGeom prst="rect">
              <a:avLst/>
            </a:prstGeom>
          </p:spPr>
        </p:pic>
        <p:sp>
          <p:nvSpPr>
            <p:cNvPr id="98" name="CaixaDeTexto 97">
              <a:extLst>
                <a:ext uri="{FF2B5EF4-FFF2-40B4-BE49-F238E27FC236}">
                  <a16:creationId xmlns:a16="http://schemas.microsoft.com/office/drawing/2014/main" id="{4A4C817A-9C85-C85A-81E0-3BB619A95EEA}"/>
                </a:ext>
              </a:extLst>
            </p:cNvPr>
            <p:cNvSpPr txBox="1"/>
            <p:nvPr/>
          </p:nvSpPr>
          <p:spPr>
            <a:xfrm>
              <a:off x="731359" y="4949796"/>
              <a:ext cx="4125257" cy="361637"/>
            </a:xfrm>
            <a:prstGeom prst="rect">
              <a:avLst/>
            </a:prstGeom>
            <a:noFill/>
          </p:spPr>
          <p:txBody>
            <a:bodyPr wrap="square">
              <a:spAutoFit/>
            </a:bodyPr>
            <a:lstStyle/>
            <a:p>
              <a:pPr marL="0" indent="0">
                <a:lnSpc>
                  <a:spcPts val="2100"/>
                </a:lnSpc>
                <a:buNone/>
              </a:pPr>
              <a:r>
                <a:rPr lang="en-US" sz="1800" b="1" dirty="0">
                  <a:solidFill>
                    <a:srgbClr val="1F2937"/>
                  </a:solidFill>
                  <a:latin typeface="ui-sans-serif" pitchFamily="34" charset="0"/>
                  <a:ea typeface="ui-sans-serif" pitchFamily="34" charset="-122"/>
                  <a:cs typeface="ui-sans-serif" pitchFamily="34" charset="-120"/>
                </a:rPr>
                <a:t>Pilot Referencing Process started</a:t>
              </a:r>
              <a:endParaRPr lang="en-US" sz="1800" dirty="0"/>
            </a:p>
          </p:txBody>
        </p:sp>
      </p:grpSp>
      <p:sp>
        <p:nvSpPr>
          <p:cNvPr id="99" name="Text 6">
            <a:extLst>
              <a:ext uri="{FF2B5EF4-FFF2-40B4-BE49-F238E27FC236}">
                <a16:creationId xmlns:a16="http://schemas.microsoft.com/office/drawing/2014/main" id="{F9798525-621A-4FB2-3DAC-06309EAF51E4}"/>
              </a:ext>
            </a:extLst>
          </p:cNvPr>
          <p:cNvSpPr/>
          <p:nvPr/>
        </p:nvSpPr>
        <p:spPr>
          <a:xfrm>
            <a:off x="6579716" y="2313120"/>
            <a:ext cx="1211469" cy="360759"/>
          </a:xfrm>
          <a:prstGeom prst="rect">
            <a:avLst/>
          </a:prstGeom>
          <a:noFill/>
          <a:ln/>
        </p:spPr>
        <p:txBody>
          <a:bodyPr wrap="square" lIns="0" tIns="0" rIns="0" bIns="0" rtlCol="0" anchor="t"/>
          <a:lstStyle/>
          <a:p>
            <a:pPr marL="0" indent="0">
              <a:lnSpc>
                <a:spcPts val="1440"/>
              </a:lnSpc>
              <a:buNone/>
            </a:pPr>
            <a:r>
              <a:rPr lang="en-US" b="1" dirty="0" err="1">
                <a:solidFill>
                  <a:srgbClr val="333333"/>
                </a:solidFill>
                <a:latin typeface="Arial" pitchFamily="34" charset="0"/>
                <a:ea typeface="Arial" pitchFamily="34" charset="-122"/>
                <a:cs typeface="Arial" pitchFamily="34" charset="-120"/>
              </a:rPr>
              <a:t>Leshoto</a:t>
            </a:r>
            <a:endParaRPr lang="en-US" b="1" dirty="0"/>
          </a:p>
        </p:txBody>
      </p:sp>
      <p:sp>
        <p:nvSpPr>
          <p:cNvPr id="102" name="Text 7">
            <a:extLst>
              <a:ext uri="{FF2B5EF4-FFF2-40B4-BE49-F238E27FC236}">
                <a16:creationId xmlns:a16="http://schemas.microsoft.com/office/drawing/2014/main" id="{C851E2D6-753C-448D-149E-BD54A0BBD83D}"/>
              </a:ext>
            </a:extLst>
          </p:cNvPr>
          <p:cNvSpPr/>
          <p:nvPr/>
        </p:nvSpPr>
        <p:spPr>
          <a:xfrm>
            <a:off x="6589776" y="2659523"/>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DR Congo</a:t>
            </a:r>
          </a:p>
        </p:txBody>
      </p:sp>
      <p:sp>
        <p:nvSpPr>
          <p:cNvPr id="109" name="Text 7">
            <a:extLst>
              <a:ext uri="{FF2B5EF4-FFF2-40B4-BE49-F238E27FC236}">
                <a16:creationId xmlns:a16="http://schemas.microsoft.com/office/drawing/2014/main" id="{6D5E023C-EF7C-6B26-BA65-76B0F97C588B}"/>
              </a:ext>
            </a:extLst>
          </p:cNvPr>
          <p:cNvSpPr/>
          <p:nvPr/>
        </p:nvSpPr>
        <p:spPr>
          <a:xfrm>
            <a:off x="6605469" y="3016201"/>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Senegal</a:t>
            </a:r>
          </a:p>
        </p:txBody>
      </p:sp>
      <p:sp>
        <p:nvSpPr>
          <p:cNvPr id="110" name="Text 7">
            <a:extLst>
              <a:ext uri="{FF2B5EF4-FFF2-40B4-BE49-F238E27FC236}">
                <a16:creationId xmlns:a16="http://schemas.microsoft.com/office/drawing/2014/main" id="{5323D73F-39C0-2D30-2D41-0A764145980E}"/>
              </a:ext>
            </a:extLst>
          </p:cNvPr>
          <p:cNvSpPr/>
          <p:nvPr/>
        </p:nvSpPr>
        <p:spPr>
          <a:xfrm>
            <a:off x="6616743" y="3365581"/>
            <a:ext cx="1700813" cy="342040"/>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Mozambique</a:t>
            </a:r>
          </a:p>
        </p:txBody>
      </p:sp>
      <p:sp>
        <p:nvSpPr>
          <p:cNvPr id="111" name="Text 7">
            <a:extLst>
              <a:ext uri="{FF2B5EF4-FFF2-40B4-BE49-F238E27FC236}">
                <a16:creationId xmlns:a16="http://schemas.microsoft.com/office/drawing/2014/main" id="{BE8F6790-339F-8A57-7022-3F90F9FBFC89}"/>
              </a:ext>
            </a:extLst>
          </p:cNvPr>
          <p:cNvSpPr/>
          <p:nvPr/>
        </p:nvSpPr>
        <p:spPr>
          <a:xfrm>
            <a:off x="619761" y="5672469"/>
            <a:ext cx="1336378" cy="363736"/>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Eswatini</a:t>
            </a:r>
          </a:p>
        </p:txBody>
      </p:sp>
      <p:sp>
        <p:nvSpPr>
          <p:cNvPr id="114" name="Text 8">
            <a:extLst>
              <a:ext uri="{FF2B5EF4-FFF2-40B4-BE49-F238E27FC236}">
                <a16:creationId xmlns:a16="http://schemas.microsoft.com/office/drawing/2014/main" id="{7EDFE9E1-7182-B0C1-4255-B9FC04680F6E}"/>
              </a:ext>
            </a:extLst>
          </p:cNvPr>
          <p:cNvSpPr/>
          <p:nvPr/>
        </p:nvSpPr>
        <p:spPr>
          <a:xfrm>
            <a:off x="634738" y="6051531"/>
            <a:ext cx="1431334" cy="404218"/>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Seychelles</a:t>
            </a:r>
          </a:p>
        </p:txBody>
      </p:sp>
      <p:sp>
        <p:nvSpPr>
          <p:cNvPr id="117" name="Retângulo 116">
            <a:extLst>
              <a:ext uri="{FF2B5EF4-FFF2-40B4-BE49-F238E27FC236}">
                <a16:creationId xmlns:a16="http://schemas.microsoft.com/office/drawing/2014/main" id="{86A2AFA2-4D94-A2C7-9F53-E3EC5726719A}"/>
              </a:ext>
            </a:extLst>
          </p:cNvPr>
          <p:cNvSpPr/>
          <p:nvPr/>
        </p:nvSpPr>
        <p:spPr>
          <a:xfrm>
            <a:off x="6359375" y="4400703"/>
            <a:ext cx="36000" cy="10585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grpSp>
        <p:nvGrpSpPr>
          <p:cNvPr id="121" name="Agrupar 120">
            <a:extLst>
              <a:ext uri="{FF2B5EF4-FFF2-40B4-BE49-F238E27FC236}">
                <a16:creationId xmlns:a16="http://schemas.microsoft.com/office/drawing/2014/main" id="{FDA4C195-6339-D6CC-C22B-8E522556A05A}"/>
              </a:ext>
            </a:extLst>
          </p:cNvPr>
          <p:cNvGrpSpPr/>
          <p:nvPr/>
        </p:nvGrpSpPr>
        <p:grpSpPr>
          <a:xfrm>
            <a:off x="6503990" y="4208903"/>
            <a:ext cx="4752274" cy="407607"/>
            <a:chOff x="6503990" y="4208903"/>
            <a:chExt cx="4752274" cy="407607"/>
          </a:xfrm>
        </p:grpSpPr>
        <p:pic>
          <p:nvPicPr>
            <p:cNvPr id="37" name="Image 35" descr="preencoded.png"/>
            <p:cNvPicPr>
              <a:picLocks noChangeAspect="1"/>
            </p:cNvPicPr>
            <p:nvPr/>
          </p:nvPicPr>
          <p:blipFill>
            <a:blip r:embed="rId13">
              <a:duotone>
                <a:schemeClr val="accent1">
                  <a:shade val="45000"/>
                  <a:satMod val="135000"/>
                </a:schemeClr>
                <a:prstClr val="white"/>
              </a:duotone>
            </a:blip>
            <a:stretch>
              <a:fillRect/>
            </a:stretch>
          </p:blipFill>
          <p:spPr>
            <a:xfrm>
              <a:off x="6503990" y="4212292"/>
              <a:ext cx="404218" cy="404218"/>
            </a:xfrm>
            <a:prstGeom prst="rect">
              <a:avLst/>
            </a:prstGeom>
          </p:spPr>
        </p:pic>
        <p:sp>
          <p:nvSpPr>
            <p:cNvPr id="119" name="CaixaDeTexto 118">
              <a:extLst>
                <a:ext uri="{FF2B5EF4-FFF2-40B4-BE49-F238E27FC236}">
                  <a16:creationId xmlns:a16="http://schemas.microsoft.com/office/drawing/2014/main" id="{4DED5506-6C12-B802-E825-71BB8FE3C015}"/>
                </a:ext>
              </a:extLst>
            </p:cNvPr>
            <p:cNvSpPr txBox="1"/>
            <p:nvPr/>
          </p:nvSpPr>
          <p:spPr>
            <a:xfrm>
              <a:off x="6823774" y="4208903"/>
              <a:ext cx="4432490" cy="361637"/>
            </a:xfrm>
            <a:prstGeom prst="rect">
              <a:avLst/>
            </a:prstGeom>
            <a:noFill/>
          </p:spPr>
          <p:txBody>
            <a:bodyPr wrap="square">
              <a:spAutoFit/>
            </a:bodyPr>
            <a:lstStyle/>
            <a:p>
              <a:pPr marL="0" indent="0">
                <a:lnSpc>
                  <a:spcPts val="2100"/>
                </a:lnSpc>
                <a:buNone/>
              </a:pPr>
              <a:r>
                <a:rPr lang="en-US" sz="1800" b="1" dirty="0">
                  <a:solidFill>
                    <a:srgbClr val="1F2937"/>
                  </a:solidFill>
                  <a:latin typeface="ui-sans-serif" pitchFamily="34" charset="0"/>
                  <a:ea typeface="ui-sans-serif" pitchFamily="34" charset="-122"/>
                  <a:cs typeface="ui-sans-serif" pitchFamily="34" charset="-120"/>
                </a:rPr>
                <a:t>Concluded the referencing report</a:t>
              </a:r>
              <a:endParaRPr lang="en-US" sz="1800" dirty="0"/>
            </a:p>
          </p:txBody>
        </p:sp>
      </p:grpSp>
      <p:sp>
        <p:nvSpPr>
          <p:cNvPr id="120" name="Text 8">
            <a:extLst>
              <a:ext uri="{FF2B5EF4-FFF2-40B4-BE49-F238E27FC236}">
                <a16:creationId xmlns:a16="http://schemas.microsoft.com/office/drawing/2014/main" id="{63D21301-25CB-9A48-AAD9-63A28AB4C909}"/>
              </a:ext>
            </a:extLst>
          </p:cNvPr>
          <p:cNvSpPr/>
          <p:nvPr/>
        </p:nvSpPr>
        <p:spPr>
          <a:xfrm>
            <a:off x="6711636" y="4883774"/>
            <a:ext cx="1431334" cy="404218"/>
          </a:xfrm>
          <a:prstGeom prst="rect">
            <a:avLst/>
          </a:prstGeom>
          <a:noFill/>
          <a:ln/>
        </p:spPr>
        <p:txBody>
          <a:bodyPr wrap="square" lIns="0" tIns="0" rIns="0" bIns="0" rtlCol="0" anchor="t"/>
          <a:lstStyle/>
          <a:p>
            <a:pPr marL="0" indent="0">
              <a:lnSpc>
                <a:spcPts val="1440"/>
              </a:lnSpc>
              <a:buNone/>
            </a:pPr>
            <a:r>
              <a:rPr lang="en-US" b="1" dirty="0">
                <a:solidFill>
                  <a:srgbClr val="333333"/>
                </a:solidFill>
                <a:latin typeface="Arial" pitchFamily="34" charset="0"/>
                <a:cs typeface="Arial" pitchFamily="34" charset="-120"/>
              </a:rPr>
              <a:t>Kenya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2008632" y="463296"/>
            <a:ext cx="7272000" cy="33095"/>
          </a:xfrm>
          <a:prstGeom prst="rect">
            <a:avLst/>
          </a:prstGeom>
        </p:spPr>
      </p:pic>
      <p:pic>
        <p:nvPicPr>
          <p:cNvPr id="70" name="Image 68" descr="preencoded.png"/>
          <p:cNvPicPr>
            <a:picLocks noChangeAspect="1"/>
          </p:cNvPicPr>
          <p:nvPr/>
        </p:nvPicPr>
        <p:blipFill>
          <a:blip r:embed="rId5"/>
          <a:stretch>
            <a:fillRect/>
          </a:stretch>
        </p:blipFill>
        <p:spPr>
          <a:xfrm>
            <a:off x="153788" y="566147"/>
            <a:ext cx="11722608" cy="6328514"/>
          </a:xfrm>
          <a:prstGeom prst="rect">
            <a:avLst/>
          </a:prstGeom>
        </p:spPr>
      </p:pic>
      <p:sp>
        <p:nvSpPr>
          <p:cNvPr id="72" name="Text 0"/>
          <p:cNvSpPr/>
          <p:nvPr/>
        </p:nvSpPr>
        <p:spPr>
          <a:xfrm>
            <a:off x="2057400" y="88002"/>
            <a:ext cx="7924800" cy="381000"/>
          </a:xfrm>
          <a:prstGeom prst="rect">
            <a:avLst/>
          </a:prstGeom>
          <a:noFill/>
          <a:ln/>
        </p:spPr>
        <p:txBody>
          <a:bodyPr wrap="square" lIns="0" tIns="0" rIns="0" bIns="0" rtlCol="0" anchor="t"/>
          <a:lstStyle/>
          <a:p>
            <a:pPr marL="0" indent="0">
              <a:lnSpc>
                <a:spcPts val="3000"/>
              </a:lnSpc>
              <a:buNone/>
            </a:pPr>
            <a:r>
              <a:rPr lang="en-US" sz="2700" b="1" dirty="0">
                <a:solidFill>
                  <a:srgbClr val="FFFFFF"/>
                </a:solidFill>
                <a:latin typeface="Georgia" pitchFamily="34" charset="0"/>
                <a:ea typeface="Georgia" pitchFamily="34" charset="-122"/>
                <a:cs typeface="Georgia" pitchFamily="34" charset="-120"/>
              </a:rPr>
              <a:t>Referencing to the ACQF - Current Status</a:t>
            </a:r>
            <a:endParaRPr lang="en-US" sz="2700" dirty="0"/>
          </a:p>
        </p:txBody>
      </p:sp>
      <p:sp>
        <p:nvSpPr>
          <p:cNvPr id="127" name="Retângulo 126">
            <a:extLst>
              <a:ext uri="{FF2B5EF4-FFF2-40B4-BE49-F238E27FC236}">
                <a16:creationId xmlns:a16="http://schemas.microsoft.com/office/drawing/2014/main" id="{EE52CF45-B6E6-9DBC-8A24-1FCE0CCBED97}"/>
              </a:ext>
            </a:extLst>
          </p:cNvPr>
          <p:cNvSpPr/>
          <p:nvPr/>
        </p:nvSpPr>
        <p:spPr>
          <a:xfrm>
            <a:off x="5441419" y="828225"/>
            <a:ext cx="573673" cy="467258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32" name="Retângulo 131">
            <a:extLst>
              <a:ext uri="{FF2B5EF4-FFF2-40B4-BE49-F238E27FC236}">
                <a16:creationId xmlns:a16="http://schemas.microsoft.com/office/drawing/2014/main" id="{D664F558-D532-179E-49E5-3E36E547A3FA}"/>
              </a:ext>
            </a:extLst>
          </p:cNvPr>
          <p:cNvSpPr/>
          <p:nvPr/>
        </p:nvSpPr>
        <p:spPr>
          <a:xfrm>
            <a:off x="6281144" y="4883524"/>
            <a:ext cx="573673" cy="60814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33" name="Retângulo 132">
            <a:extLst>
              <a:ext uri="{FF2B5EF4-FFF2-40B4-BE49-F238E27FC236}">
                <a16:creationId xmlns:a16="http://schemas.microsoft.com/office/drawing/2014/main" id="{2490CA99-92F9-A2AD-AA3B-A7189932F8A3}"/>
              </a:ext>
            </a:extLst>
          </p:cNvPr>
          <p:cNvSpPr/>
          <p:nvPr/>
        </p:nvSpPr>
        <p:spPr>
          <a:xfrm>
            <a:off x="4601694" y="3264408"/>
            <a:ext cx="573673" cy="222725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34" name="Retângulo 133">
            <a:extLst>
              <a:ext uri="{FF2B5EF4-FFF2-40B4-BE49-F238E27FC236}">
                <a16:creationId xmlns:a16="http://schemas.microsoft.com/office/drawing/2014/main" id="{F2D7F910-49E9-EA3B-FB7C-C9933D3F1071}"/>
              </a:ext>
            </a:extLst>
          </p:cNvPr>
          <p:cNvSpPr/>
          <p:nvPr/>
        </p:nvSpPr>
        <p:spPr>
          <a:xfrm>
            <a:off x="3778598" y="3730404"/>
            <a:ext cx="573673" cy="175211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35" name="Retângulo 134">
            <a:extLst>
              <a:ext uri="{FF2B5EF4-FFF2-40B4-BE49-F238E27FC236}">
                <a16:creationId xmlns:a16="http://schemas.microsoft.com/office/drawing/2014/main" id="{9ADCCB9E-67BC-2FF0-CACD-337EEEB88D6E}"/>
              </a:ext>
            </a:extLst>
          </p:cNvPr>
          <p:cNvSpPr/>
          <p:nvPr/>
        </p:nvSpPr>
        <p:spPr>
          <a:xfrm>
            <a:off x="2938873" y="4891693"/>
            <a:ext cx="573673" cy="5908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36" name="Text 12">
            <a:extLst>
              <a:ext uri="{FF2B5EF4-FFF2-40B4-BE49-F238E27FC236}">
                <a16:creationId xmlns:a16="http://schemas.microsoft.com/office/drawing/2014/main" id="{52231434-34DB-0B99-7938-AFB7060B9DE7}"/>
              </a:ext>
            </a:extLst>
          </p:cNvPr>
          <p:cNvSpPr/>
          <p:nvPr/>
        </p:nvSpPr>
        <p:spPr>
          <a:xfrm>
            <a:off x="3969822" y="3381979"/>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cs typeface="ui-sans-serif" pitchFamily="34" charset="-120"/>
              </a:rPr>
              <a:t>3</a:t>
            </a:r>
            <a:endParaRPr lang="en-US" sz="2400" dirty="0"/>
          </a:p>
        </p:txBody>
      </p:sp>
      <p:sp>
        <p:nvSpPr>
          <p:cNvPr id="137" name="Text 12">
            <a:extLst>
              <a:ext uri="{FF2B5EF4-FFF2-40B4-BE49-F238E27FC236}">
                <a16:creationId xmlns:a16="http://schemas.microsoft.com/office/drawing/2014/main" id="{FF10B49C-4A7B-6E74-CD00-0C9B136B4EB2}"/>
              </a:ext>
            </a:extLst>
          </p:cNvPr>
          <p:cNvSpPr/>
          <p:nvPr/>
        </p:nvSpPr>
        <p:spPr>
          <a:xfrm>
            <a:off x="3071899" y="4543268"/>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1</a:t>
            </a:r>
            <a:endParaRPr lang="en-US" sz="2400" dirty="0"/>
          </a:p>
        </p:txBody>
      </p:sp>
      <p:sp>
        <p:nvSpPr>
          <p:cNvPr id="138" name="Text 12">
            <a:extLst>
              <a:ext uri="{FF2B5EF4-FFF2-40B4-BE49-F238E27FC236}">
                <a16:creationId xmlns:a16="http://schemas.microsoft.com/office/drawing/2014/main" id="{E7C9B9BB-202D-ADEC-8754-AAAC15395699}"/>
              </a:ext>
            </a:extLst>
          </p:cNvPr>
          <p:cNvSpPr/>
          <p:nvPr/>
        </p:nvSpPr>
        <p:spPr>
          <a:xfrm>
            <a:off x="5559895" y="527148"/>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8</a:t>
            </a:r>
            <a:endParaRPr lang="en-US" sz="2400" dirty="0"/>
          </a:p>
        </p:txBody>
      </p:sp>
      <p:sp>
        <p:nvSpPr>
          <p:cNvPr id="139" name="Text 12">
            <a:extLst>
              <a:ext uri="{FF2B5EF4-FFF2-40B4-BE49-F238E27FC236}">
                <a16:creationId xmlns:a16="http://schemas.microsoft.com/office/drawing/2014/main" id="{62B6D1EE-498A-55FC-8100-57EFCD5CB7EB}"/>
              </a:ext>
            </a:extLst>
          </p:cNvPr>
          <p:cNvSpPr/>
          <p:nvPr/>
        </p:nvSpPr>
        <p:spPr>
          <a:xfrm>
            <a:off x="6445347" y="4499561"/>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1</a:t>
            </a:r>
            <a:endParaRPr lang="en-US" sz="2400" dirty="0"/>
          </a:p>
        </p:txBody>
      </p:sp>
      <p:sp>
        <p:nvSpPr>
          <p:cNvPr id="140" name="Text 12">
            <a:extLst>
              <a:ext uri="{FF2B5EF4-FFF2-40B4-BE49-F238E27FC236}">
                <a16:creationId xmlns:a16="http://schemas.microsoft.com/office/drawing/2014/main" id="{C3B51118-6D95-5C80-A4C8-51F365C25416}"/>
              </a:ext>
            </a:extLst>
          </p:cNvPr>
          <p:cNvSpPr/>
          <p:nvPr/>
        </p:nvSpPr>
        <p:spPr>
          <a:xfrm>
            <a:off x="4772133" y="2861553"/>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4</a:t>
            </a:r>
            <a:endParaRPr lang="en-US" sz="2400" dirty="0"/>
          </a:p>
        </p:txBody>
      </p:sp>
      <p:sp>
        <p:nvSpPr>
          <p:cNvPr id="142" name="Retângulo 141">
            <a:extLst>
              <a:ext uri="{FF2B5EF4-FFF2-40B4-BE49-F238E27FC236}">
                <a16:creationId xmlns:a16="http://schemas.microsoft.com/office/drawing/2014/main" id="{320457CE-1E4D-AF19-5853-A8B81A33B4A6}"/>
              </a:ext>
            </a:extLst>
          </p:cNvPr>
          <p:cNvSpPr/>
          <p:nvPr/>
        </p:nvSpPr>
        <p:spPr>
          <a:xfrm rot="19448497">
            <a:off x="1390492" y="5995613"/>
            <a:ext cx="2065502" cy="400110"/>
          </a:xfrm>
          <a:prstGeom prst="rect">
            <a:avLst/>
          </a:prstGeom>
          <a:noFill/>
        </p:spPr>
        <p:txBody>
          <a:bodyPr wrap="none" lIns="91440" tIns="45720" rIns="91440" bIns="45720">
            <a:spAutoFit/>
          </a:bodyPr>
          <a:lstStyle/>
          <a:p>
            <a:pPr algn="ctr"/>
            <a:r>
              <a:rPr lang="pt-PT" sz="2000" b="0" cap="none" spc="0" dirty="0" err="1">
                <a:ln w="0"/>
                <a:solidFill>
                  <a:schemeClr val="tx1"/>
                </a:solidFill>
                <a:effectLst>
                  <a:outerShdw blurRad="38100" dist="19050" dir="2700000" algn="tl" rotWithShape="0">
                    <a:schemeClr val="dk1">
                      <a:alpha val="40000"/>
                    </a:schemeClr>
                  </a:outerShdw>
                </a:effectLst>
              </a:rPr>
              <a:t>Report</a:t>
            </a:r>
            <a:r>
              <a:rPr lang="pt-PT" sz="2000" b="0" cap="none" spc="0" dirty="0">
                <a:ln w="0"/>
                <a:solidFill>
                  <a:schemeClr val="tx1"/>
                </a:solidFill>
                <a:effectLst>
                  <a:outerShdw blurRad="38100" dist="19050" dir="2700000" algn="tl" rotWithShape="0">
                    <a:schemeClr val="dk1">
                      <a:alpha val="40000"/>
                    </a:schemeClr>
                  </a:outerShdw>
                </a:effectLst>
              </a:rPr>
              <a:t> </a:t>
            </a:r>
            <a:r>
              <a:rPr lang="pt-PT" sz="2000" b="0" cap="none" spc="0" dirty="0" err="1">
                <a:ln w="0"/>
                <a:solidFill>
                  <a:schemeClr val="tx1"/>
                </a:solidFill>
                <a:effectLst>
                  <a:outerShdw blurRad="38100" dist="19050" dir="2700000" algn="tl" rotWithShape="0">
                    <a:schemeClr val="dk1">
                      <a:alpha val="40000"/>
                    </a:schemeClr>
                  </a:outerShdw>
                </a:effectLst>
              </a:rPr>
              <a:t>completed</a:t>
            </a:r>
            <a:endParaRPr lang="pt-PT" sz="2000" b="0" cap="none" spc="0" dirty="0">
              <a:ln w="0"/>
              <a:solidFill>
                <a:schemeClr val="tx1"/>
              </a:solidFill>
              <a:effectLst>
                <a:outerShdw blurRad="38100" dist="19050" dir="2700000" algn="tl" rotWithShape="0">
                  <a:schemeClr val="dk1">
                    <a:alpha val="40000"/>
                  </a:schemeClr>
                </a:outerShdw>
              </a:effectLst>
            </a:endParaRPr>
          </a:p>
        </p:txBody>
      </p:sp>
      <p:sp>
        <p:nvSpPr>
          <p:cNvPr id="143" name="Retângulo 142">
            <a:extLst>
              <a:ext uri="{FF2B5EF4-FFF2-40B4-BE49-F238E27FC236}">
                <a16:creationId xmlns:a16="http://schemas.microsoft.com/office/drawing/2014/main" id="{2C8E4CBE-4518-28CB-2D1F-D5EA1D27A142}"/>
              </a:ext>
            </a:extLst>
          </p:cNvPr>
          <p:cNvSpPr/>
          <p:nvPr/>
        </p:nvSpPr>
        <p:spPr>
          <a:xfrm rot="19448497">
            <a:off x="2415601" y="6002209"/>
            <a:ext cx="1931684" cy="400110"/>
          </a:xfrm>
          <a:prstGeom prst="rect">
            <a:avLst/>
          </a:prstGeom>
          <a:noFill/>
        </p:spPr>
        <p:txBody>
          <a:bodyPr wrap="none" lIns="91440" tIns="45720" rIns="91440" bIns="45720">
            <a:spAutoFit/>
          </a:bodyPr>
          <a:lstStyle/>
          <a:p>
            <a:pPr algn="ctr"/>
            <a:r>
              <a:rPr lang="pt-PT" sz="2000" b="0" cap="none" spc="0" dirty="0" err="1">
                <a:ln w="0"/>
                <a:solidFill>
                  <a:schemeClr val="tx1"/>
                </a:solidFill>
                <a:effectLst>
                  <a:outerShdw blurRad="38100" dist="19050" dir="2700000" algn="tl" rotWithShape="0">
                    <a:schemeClr val="dk1">
                      <a:alpha val="40000"/>
                    </a:schemeClr>
                  </a:outerShdw>
                </a:effectLst>
              </a:rPr>
              <a:t>Near</a:t>
            </a:r>
            <a:r>
              <a:rPr lang="pt-PT" sz="2000" b="0" cap="none" spc="0" dirty="0">
                <a:ln w="0"/>
                <a:solidFill>
                  <a:schemeClr val="tx1"/>
                </a:solidFill>
                <a:effectLst>
                  <a:outerShdw blurRad="38100" dist="19050" dir="2700000" algn="tl" rotWithShape="0">
                    <a:schemeClr val="dk1">
                      <a:alpha val="40000"/>
                    </a:schemeClr>
                  </a:outerShdw>
                </a:effectLst>
              </a:rPr>
              <a:t> </a:t>
            </a:r>
            <a:r>
              <a:rPr lang="pt-PT" sz="2000" b="0" cap="none" spc="0" dirty="0" err="1">
                <a:ln w="0"/>
                <a:solidFill>
                  <a:schemeClr val="tx1"/>
                </a:solidFill>
                <a:effectLst>
                  <a:outerShdw blurRad="38100" dist="19050" dir="2700000" algn="tl" rotWithShape="0">
                    <a:schemeClr val="dk1">
                      <a:alpha val="40000"/>
                    </a:schemeClr>
                  </a:outerShdw>
                </a:effectLst>
              </a:rPr>
              <a:t>completion</a:t>
            </a:r>
            <a:endParaRPr lang="pt-PT" sz="2000" b="0" cap="none" spc="0" dirty="0">
              <a:ln w="0"/>
              <a:solidFill>
                <a:schemeClr val="tx1"/>
              </a:solidFill>
              <a:effectLst>
                <a:outerShdw blurRad="38100" dist="19050" dir="2700000" algn="tl" rotWithShape="0">
                  <a:schemeClr val="dk1">
                    <a:alpha val="40000"/>
                  </a:schemeClr>
                </a:outerShdw>
              </a:effectLst>
            </a:endParaRPr>
          </a:p>
        </p:txBody>
      </p:sp>
      <p:sp>
        <p:nvSpPr>
          <p:cNvPr id="144" name="Retângulo 143">
            <a:extLst>
              <a:ext uri="{FF2B5EF4-FFF2-40B4-BE49-F238E27FC236}">
                <a16:creationId xmlns:a16="http://schemas.microsoft.com/office/drawing/2014/main" id="{5E9FE606-0D3C-20A3-E5DF-BCA3C9BC5475}"/>
              </a:ext>
            </a:extLst>
          </p:cNvPr>
          <p:cNvSpPr/>
          <p:nvPr/>
        </p:nvSpPr>
        <p:spPr>
          <a:xfrm rot="19448497">
            <a:off x="3881973" y="5672644"/>
            <a:ext cx="1027525" cy="400110"/>
          </a:xfrm>
          <a:prstGeom prst="rect">
            <a:avLst/>
          </a:prstGeom>
          <a:noFill/>
        </p:spPr>
        <p:txBody>
          <a:bodyPr wrap="none" lIns="91440" tIns="45720" rIns="91440" bIns="45720">
            <a:spAutoFit/>
          </a:bodyPr>
          <a:lstStyle/>
          <a:p>
            <a:pPr algn="ctr"/>
            <a:r>
              <a:rPr lang="pt-PT" sz="2000" b="0" cap="none" spc="0" dirty="0" err="1">
                <a:ln w="0"/>
                <a:solidFill>
                  <a:schemeClr val="tx1"/>
                </a:solidFill>
                <a:effectLst>
                  <a:outerShdw blurRad="38100" dist="19050" dir="2700000" algn="tl" rotWithShape="0">
                    <a:schemeClr val="dk1">
                      <a:alpha val="40000"/>
                    </a:schemeClr>
                  </a:outerShdw>
                </a:effectLst>
              </a:rPr>
              <a:t>Drafting</a:t>
            </a:r>
            <a:endParaRPr lang="pt-PT" sz="2000" b="0" cap="none" spc="0" dirty="0">
              <a:ln w="0"/>
              <a:solidFill>
                <a:schemeClr val="tx1"/>
              </a:solidFill>
              <a:effectLst>
                <a:outerShdw blurRad="38100" dist="19050" dir="2700000" algn="tl" rotWithShape="0">
                  <a:schemeClr val="dk1">
                    <a:alpha val="40000"/>
                  </a:schemeClr>
                </a:outerShdw>
              </a:effectLst>
            </a:endParaRPr>
          </a:p>
        </p:txBody>
      </p:sp>
      <p:sp>
        <p:nvSpPr>
          <p:cNvPr id="147" name="Retângulo 146">
            <a:extLst>
              <a:ext uri="{FF2B5EF4-FFF2-40B4-BE49-F238E27FC236}">
                <a16:creationId xmlns:a16="http://schemas.microsoft.com/office/drawing/2014/main" id="{90937129-56C3-D909-4792-2E9602E022B9}"/>
              </a:ext>
            </a:extLst>
          </p:cNvPr>
          <p:cNvSpPr/>
          <p:nvPr/>
        </p:nvSpPr>
        <p:spPr>
          <a:xfrm rot="19448497">
            <a:off x="3815239" y="5741381"/>
            <a:ext cx="2480679" cy="646331"/>
          </a:xfrm>
          <a:prstGeom prst="rect">
            <a:avLst/>
          </a:prstGeom>
          <a:noFill/>
        </p:spPr>
        <p:txBody>
          <a:bodyPr wrap="none" lIns="91440" tIns="45720" rIns="91440" bIns="45720">
            <a:spAutoFit/>
          </a:bodyPr>
          <a:lstStyle/>
          <a:p>
            <a:pPr algn="ctr"/>
            <a:r>
              <a:rPr lang="pt-PT" b="0" cap="none" spc="0" dirty="0" err="1">
                <a:ln w="0"/>
                <a:solidFill>
                  <a:schemeClr val="tx1"/>
                </a:solidFill>
                <a:effectLst>
                  <a:outerShdw blurRad="38100" dist="19050" dir="2700000" algn="tl" rotWithShape="0">
                    <a:schemeClr val="dk1">
                      <a:alpha val="40000"/>
                    </a:schemeClr>
                  </a:outerShdw>
                </a:effectLst>
              </a:rPr>
              <a:t>National</a:t>
            </a:r>
            <a:r>
              <a:rPr lang="pt-PT" b="0" cap="none" spc="0" dirty="0">
                <a:ln w="0"/>
                <a:solidFill>
                  <a:schemeClr val="tx1"/>
                </a:solidFill>
                <a:effectLst>
                  <a:outerShdw blurRad="38100" dist="19050" dir="2700000" algn="tl" rotWithShape="0">
                    <a:schemeClr val="dk1">
                      <a:alpha val="40000"/>
                    </a:schemeClr>
                  </a:outerShdw>
                </a:effectLst>
              </a:rPr>
              <a:t> </a:t>
            </a:r>
            <a:r>
              <a:rPr lang="pt-PT" dirty="0" err="1">
                <a:ln w="0"/>
                <a:effectLst>
                  <a:outerShdw blurRad="38100" dist="19050" dir="2700000" algn="tl" rotWithShape="0">
                    <a:schemeClr val="dk1">
                      <a:alpha val="40000"/>
                    </a:schemeClr>
                  </a:outerShdw>
                </a:effectLst>
              </a:rPr>
              <a:t>R</a:t>
            </a:r>
            <a:r>
              <a:rPr lang="pt-PT" b="0" cap="none" spc="0" dirty="0" err="1">
                <a:ln w="0"/>
                <a:solidFill>
                  <a:schemeClr val="tx1"/>
                </a:solidFill>
                <a:effectLst>
                  <a:outerShdw blurRad="38100" dist="19050" dir="2700000" algn="tl" rotWithShape="0">
                    <a:schemeClr val="dk1">
                      <a:alpha val="40000"/>
                    </a:schemeClr>
                  </a:outerShdw>
                </a:effectLst>
              </a:rPr>
              <a:t>eferencing</a:t>
            </a:r>
            <a:r>
              <a:rPr lang="pt-PT" b="0" cap="none" spc="0" dirty="0">
                <a:ln w="0"/>
                <a:solidFill>
                  <a:schemeClr val="tx1"/>
                </a:solidFill>
                <a:effectLst>
                  <a:outerShdw blurRad="38100" dist="19050" dir="2700000" algn="tl" rotWithShape="0">
                    <a:schemeClr val="dk1">
                      <a:alpha val="40000"/>
                    </a:schemeClr>
                  </a:outerShdw>
                </a:effectLst>
              </a:rPr>
              <a:t> </a:t>
            </a:r>
          </a:p>
          <a:p>
            <a:pPr algn="ctr"/>
            <a:r>
              <a:rPr lang="pt-PT" b="0" cap="none" spc="0" dirty="0">
                <a:ln w="0"/>
                <a:solidFill>
                  <a:schemeClr val="tx1"/>
                </a:solidFill>
                <a:effectLst>
                  <a:outerShdw blurRad="38100" dist="19050" dir="2700000" algn="tl" rotWithShape="0">
                    <a:schemeClr val="dk1">
                      <a:alpha val="40000"/>
                    </a:schemeClr>
                  </a:outerShdw>
                </a:effectLst>
              </a:rPr>
              <a:t>Team </a:t>
            </a:r>
            <a:r>
              <a:rPr lang="pt-PT" b="0" cap="none" spc="0" dirty="0" err="1">
                <a:ln w="0"/>
                <a:solidFill>
                  <a:schemeClr val="tx1"/>
                </a:solidFill>
                <a:effectLst>
                  <a:outerShdw blurRad="38100" dist="19050" dir="2700000" algn="tl" rotWithShape="0">
                    <a:schemeClr val="dk1">
                      <a:alpha val="40000"/>
                    </a:schemeClr>
                  </a:outerShdw>
                </a:effectLst>
              </a:rPr>
              <a:t>not</a:t>
            </a:r>
            <a:r>
              <a:rPr lang="pt-PT" b="0" cap="none" spc="0" dirty="0">
                <a:ln w="0"/>
                <a:solidFill>
                  <a:schemeClr val="tx1"/>
                </a:solidFill>
                <a:effectLst>
                  <a:outerShdw blurRad="38100" dist="19050" dir="2700000" algn="tl" rotWithShape="0">
                    <a:schemeClr val="dk1">
                      <a:alpha val="40000"/>
                    </a:schemeClr>
                  </a:outerShdw>
                </a:effectLst>
              </a:rPr>
              <a:t> </a:t>
            </a:r>
            <a:r>
              <a:rPr lang="pt-PT" b="0" cap="none" spc="0" dirty="0" err="1">
                <a:ln w="0"/>
                <a:solidFill>
                  <a:schemeClr val="tx1"/>
                </a:solidFill>
                <a:effectLst>
                  <a:outerShdw blurRad="38100" dist="19050" dir="2700000" algn="tl" rotWithShape="0">
                    <a:schemeClr val="dk1">
                      <a:alpha val="40000"/>
                    </a:schemeClr>
                  </a:outerShdw>
                </a:effectLst>
              </a:rPr>
              <a:t>fully</a:t>
            </a:r>
            <a:r>
              <a:rPr lang="pt-PT" b="0" cap="none" spc="0" dirty="0">
                <a:ln w="0"/>
                <a:solidFill>
                  <a:schemeClr val="tx1"/>
                </a:solidFill>
                <a:effectLst>
                  <a:outerShdw blurRad="38100" dist="19050" dir="2700000" algn="tl" rotWithShape="0">
                    <a:schemeClr val="dk1">
                      <a:alpha val="40000"/>
                    </a:schemeClr>
                  </a:outerShdw>
                </a:effectLst>
              </a:rPr>
              <a:t> </a:t>
            </a:r>
            <a:r>
              <a:rPr lang="pt-PT" b="0" cap="none" spc="0" dirty="0" err="1">
                <a:ln w="0"/>
                <a:solidFill>
                  <a:schemeClr val="tx1"/>
                </a:solidFill>
                <a:effectLst>
                  <a:outerShdw blurRad="38100" dist="19050" dir="2700000" algn="tl" rotWithShape="0">
                    <a:schemeClr val="dk1">
                      <a:alpha val="40000"/>
                    </a:schemeClr>
                  </a:outerShdw>
                </a:effectLst>
              </a:rPr>
              <a:t>organized</a:t>
            </a:r>
            <a:endParaRPr lang="pt-PT" b="0" cap="none" spc="0" dirty="0">
              <a:ln w="0"/>
              <a:solidFill>
                <a:schemeClr val="tx1"/>
              </a:solidFill>
              <a:effectLst>
                <a:outerShdw blurRad="38100" dist="19050" dir="2700000" algn="tl" rotWithShape="0">
                  <a:schemeClr val="dk1">
                    <a:alpha val="40000"/>
                  </a:schemeClr>
                </a:outerShdw>
              </a:effectLst>
            </a:endParaRPr>
          </a:p>
        </p:txBody>
      </p:sp>
      <p:sp>
        <p:nvSpPr>
          <p:cNvPr id="148" name="Retângulo 147">
            <a:extLst>
              <a:ext uri="{FF2B5EF4-FFF2-40B4-BE49-F238E27FC236}">
                <a16:creationId xmlns:a16="http://schemas.microsoft.com/office/drawing/2014/main" id="{391AC2D3-46B1-C7C7-6588-B9C2BAEDEAF5}"/>
              </a:ext>
            </a:extLst>
          </p:cNvPr>
          <p:cNvSpPr/>
          <p:nvPr/>
        </p:nvSpPr>
        <p:spPr>
          <a:xfrm>
            <a:off x="7066501" y="4883526"/>
            <a:ext cx="573673" cy="59082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49" name="Retângulo 148">
            <a:extLst>
              <a:ext uri="{FF2B5EF4-FFF2-40B4-BE49-F238E27FC236}">
                <a16:creationId xmlns:a16="http://schemas.microsoft.com/office/drawing/2014/main" id="{2AD664A2-C0C1-0760-3F9F-81C1A63EA991}"/>
              </a:ext>
            </a:extLst>
          </p:cNvPr>
          <p:cNvSpPr/>
          <p:nvPr/>
        </p:nvSpPr>
        <p:spPr>
          <a:xfrm>
            <a:off x="7796695" y="4883525"/>
            <a:ext cx="573673" cy="59082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CV"/>
          </a:p>
        </p:txBody>
      </p:sp>
      <p:sp>
        <p:nvSpPr>
          <p:cNvPr id="151" name="Retângulo 150">
            <a:extLst>
              <a:ext uri="{FF2B5EF4-FFF2-40B4-BE49-F238E27FC236}">
                <a16:creationId xmlns:a16="http://schemas.microsoft.com/office/drawing/2014/main" id="{4665010E-A856-E64D-BC0C-58D28B438D04}"/>
              </a:ext>
            </a:extLst>
          </p:cNvPr>
          <p:cNvSpPr/>
          <p:nvPr/>
        </p:nvSpPr>
        <p:spPr>
          <a:xfrm rot="19448497">
            <a:off x="5392566" y="5864491"/>
            <a:ext cx="1370119" cy="400110"/>
          </a:xfrm>
          <a:prstGeom prst="rect">
            <a:avLst/>
          </a:prstGeom>
          <a:noFill/>
        </p:spPr>
        <p:txBody>
          <a:bodyPr wrap="none" lIns="91440" tIns="45720" rIns="91440" bIns="45720">
            <a:spAutoFit/>
          </a:bodyPr>
          <a:lstStyle/>
          <a:p>
            <a:pPr algn="ctr"/>
            <a:r>
              <a:rPr lang="pt-PT" sz="2000" b="0" cap="none" spc="0" dirty="0" err="1">
                <a:ln w="0"/>
                <a:solidFill>
                  <a:schemeClr val="tx1"/>
                </a:solidFill>
                <a:effectLst>
                  <a:outerShdw blurRad="38100" dist="19050" dir="2700000" algn="tl" rotWithShape="0">
                    <a:schemeClr val="dk1">
                      <a:alpha val="40000"/>
                    </a:schemeClr>
                  </a:outerShdw>
                </a:effectLst>
              </a:rPr>
              <a:t>Not</a:t>
            </a:r>
            <a:r>
              <a:rPr lang="pt-PT" sz="2000" b="0" cap="none" spc="0" dirty="0">
                <a:ln w="0"/>
                <a:solidFill>
                  <a:schemeClr val="tx1"/>
                </a:solidFill>
                <a:effectLst>
                  <a:outerShdw blurRad="38100" dist="19050" dir="2700000" algn="tl" rotWithShape="0">
                    <a:schemeClr val="dk1">
                      <a:alpha val="40000"/>
                    </a:schemeClr>
                  </a:outerShdw>
                </a:effectLst>
              </a:rPr>
              <a:t> </a:t>
            </a:r>
            <a:r>
              <a:rPr lang="pt-PT" sz="2000" b="0" cap="none" spc="0" dirty="0" err="1">
                <a:ln w="0"/>
                <a:solidFill>
                  <a:schemeClr val="tx1"/>
                </a:solidFill>
                <a:effectLst>
                  <a:outerShdw blurRad="38100" dist="19050" dir="2700000" algn="tl" rotWithShape="0">
                    <a:schemeClr val="dk1">
                      <a:alpha val="40000"/>
                    </a:schemeClr>
                  </a:outerShdw>
                </a:effectLst>
              </a:rPr>
              <a:t>started</a:t>
            </a:r>
            <a:endParaRPr lang="pt-PT" sz="2000" b="0" cap="none" spc="0" dirty="0">
              <a:ln w="0"/>
              <a:solidFill>
                <a:schemeClr val="tx1"/>
              </a:solidFill>
              <a:effectLst>
                <a:outerShdw blurRad="38100" dist="19050" dir="2700000" algn="tl" rotWithShape="0">
                  <a:schemeClr val="dk1">
                    <a:alpha val="40000"/>
                  </a:schemeClr>
                </a:outerShdw>
              </a:effectLst>
            </a:endParaRPr>
          </a:p>
        </p:txBody>
      </p:sp>
      <p:sp>
        <p:nvSpPr>
          <p:cNvPr id="152" name="Text 12">
            <a:extLst>
              <a:ext uri="{FF2B5EF4-FFF2-40B4-BE49-F238E27FC236}">
                <a16:creationId xmlns:a16="http://schemas.microsoft.com/office/drawing/2014/main" id="{51E34C97-582C-76A0-4580-8D73CD050229}"/>
              </a:ext>
            </a:extLst>
          </p:cNvPr>
          <p:cNvSpPr/>
          <p:nvPr/>
        </p:nvSpPr>
        <p:spPr>
          <a:xfrm>
            <a:off x="7114633" y="4495452"/>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1</a:t>
            </a:r>
            <a:endParaRPr lang="en-US" sz="2400" dirty="0"/>
          </a:p>
        </p:txBody>
      </p:sp>
      <p:sp>
        <p:nvSpPr>
          <p:cNvPr id="153" name="Text 12">
            <a:extLst>
              <a:ext uri="{FF2B5EF4-FFF2-40B4-BE49-F238E27FC236}">
                <a16:creationId xmlns:a16="http://schemas.microsoft.com/office/drawing/2014/main" id="{6B3A977B-360E-8F64-C68A-8545A4854D52}"/>
              </a:ext>
            </a:extLst>
          </p:cNvPr>
          <p:cNvSpPr/>
          <p:nvPr/>
        </p:nvSpPr>
        <p:spPr>
          <a:xfrm>
            <a:off x="7937166" y="4495452"/>
            <a:ext cx="669286" cy="276225"/>
          </a:xfrm>
          <a:prstGeom prst="rect">
            <a:avLst/>
          </a:prstGeom>
          <a:noFill/>
          <a:ln/>
        </p:spPr>
        <p:txBody>
          <a:bodyPr wrap="square" lIns="0" tIns="0" rIns="0" bIns="0" rtlCol="0" anchor="t"/>
          <a:lstStyle/>
          <a:p>
            <a:pPr marL="0" indent="0">
              <a:lnSpc>
                <a:spcPts val="2100"/>
              </a:lnSpc>
              <a:buNone/>
            </a:pPr>
            <a:r>
              <a:rPr lang="en-US" sz="2400" b="1" dirty="0">
                <a:solidFill>
                  <a:srgbClr val="1F2937"/>
                </a:solidFill>
                <a:latin typeface="ui-sans-serif" pitchFamily="34" charset="0"/>
                <a:ea typeface="ui-sans-serif" pitchFamily="34" charset="-122"/>
              </a:rPr>
              <a:t>1</a:t>
            </a:r>
            <a:endParaRPr lang="en-US" sz="2400" dirty="0"/>
          </a:p>
        </p:txBody>
      </p:sp>
      <p:sp>
        <p:nvSpPr>
          <p:cNvPr id="155" name="Retângulo 154">
            <a:extLst>
              <a:ext uri="{FF2B5EF4-FFF2-40B4-BE49-F238E27FC236}">
                <a16:creationId xmlns:a16="http://schemas.microsoft.com/office/drawing/2014/main" id="{02967C0D-8D02-C9FF-9FF2-07051F315864}"/>
              </a:ext>
            </a:extLst>
          </p:cNvPr>
          <p:cNvSpPr/>
          <p:nvPr/>
        </p:nvSpPr>
        <p:spPr>
          <a:xfrm rot="19448497">
            <a:off x="5398407" y="5965754"/>
            <a:ext cx="2529859" cy="369332"/>
          </a:xfrm>
          <a:prstGeom prst="rect">
            <a:avLst/>
          </a:prstGeom>
          <a:noFill/>
        </p:spPr>
        <p:txBody>
          <a:bodyPr wrap="none" lIns="91440" tIns="45720" rIns="91440" bIns="45720">
            <a:spAutoFit/>
          </a:bodyPr>
          <a:lstStyle/>
          <a:p>
            <a:pPr algn="ctr"/>
            <a:r>
              <a:rPr lang="pt-PT" b="0" cap="none" spc="0" dirty="0" err="1">
                <a:ln w="0"/>
                <a:solidFill>
                  <a:schemeClr val="tx1"/>
                </a:solidFill>
                <a:effectLst>
                  <a:outerShdw blurRad="38100" dist="19050" dir="2700000" algn="tl" rotWithShape="0">
                    <a:schemeClr val="dk1">
                      <a:alpha val="40000"/>
                    </a:schemeClr>
                  </a:outerShdw>
                </a:effectLst>
              </a:rPr>
              <a:t>Needs</a:t>
            </a:r>
            <a:r>
              <a:rPr lang="pt-PT" b="0" cap="none" spc="0" dirty="0">
                <a:ln w="0"/>
                <a:solidFill>
                  <a:schemeClr val="tx1"/>
                </a:solidFill>
                <a:effectLst>
                  <a:outerShdw blurRad="38100" dist="19050" dir="2700000" algn="tl" rotWithShape="0">
                    <a:schemeClr val="dk1">
                      <a:alpha val="40000"/>
                    </a:schemeClr>
                  </a:outerShdw>
                </a:effectLst>
              </a:rPr>
              <a:t> </a:t>
            </a:r>
            <a:r>
              <a:rPr lang="pt-PT" b="0" cap="none" spc="0" dirty="0" err="1">
                <a:ln w="0"/>
                <a:solidFill>
                  <a:schemeClr val="tx1"/>
                </a:solidFill>
                <a:effectLst>
                  <a:outerShdw blurRad="38100" dist="19050" dir="2700000" algn="tl" rotWithShape="0">
                    <a:schemeClr val="dk1">
                      <a:alpha val="40000"/>
                    </a:schemeClr>
                  </a:outerShdw>
                </a:effectLst>
              </a:rPr>
              <a:t>Technical</a:t>
            </a:r>
            <a:r>
              <a:rPr lang="pt-PT" b="0" cap="none" spc="0" dirty="0">
                <a:ln w="0"/>
                <a:solidFill>
                  <a:schemeClr val="tx1"/>
                </a:solidFill>
                <a:effectLst>
                  <a:outerShdw blurRad="38100" dist="19050" dir="2700000" algn="tl" rotWithShape="0">
                    <a:schemeClr val="dk1">
                      <a:alpha val="40000"/>
                    </a:schemeClr>
                  </a:outerShdw>
                </a:effectLst>
              </a:rPr>
              <a:t> </a:t>
            </a:r>
            <a:r>
              <a:rPr lang="pt-PT" b="0" cap="none" spc="0" dirty="0" err="1">
                <a:ln w="0"/>
                <a:solidFill>
                  <a:schemeClr val="tx1"/>
                </a:solidFill>
                <a:effectLst>
                  <a:outerShdw blurRad="38100" dist="19050" dir="2700000" algn="tl" rotWithShape="0">
                    <a:schemeClr val="dk1">
                      <a:alpha val="40000"/>
                    </a:schemeClr>
                  </a:outerShdw>
                </a:effectLst>
              </a:rPr>
              <a:t>support</a:t>
            </a:r>
            <a:r>
              <a:rPr lang="pt-PT" b="0" cap="none" spc="0" dirty="0">
                <a:ln w="0"/>
                <a:solidFill>
                  <a:schemeClr val="tx1"/>
                </a:solidFill>
                <a:effectLst>
                  <a:outerShdw blurRad="38100" dist="19050" dir="2700000" algn="tl" rotWithShape="0">
                    <a:schemeClr val="dk1">
                      <a:alpha val="40000"/>
                    </a:schemeClr>
                  </a:outerShdw>
                </a:effectLst>
              </a:rPr>
              <a:t> </a:t>
            </a:r>
          </a:p>
        </p:txBody>
      </p:sp>
      <p:sp>
        <p:nvSpPr>
          <p:cNvPr id="158" name="Retângulo 157">
            <a:extLst>
              <a:ext uri="{FF2B5EF4-FFF2-40B4-BE49-F238E27FC236}">
                <a16:creationId xmlns:a16="http://schemas.microsoft.com/office/drawing/2014/main" id="{6B0D339E-A4EF-5EAC-AA26-08394F44F5D7}"/>
              </a:ext>
            </a:extLst>
          </p:cNvPr>
          <p:cNvSpPr/>
          <p:nvPr/>
        </p:nvSpPr>
        <p:spPr>
          <a:xfrm rot="19448497">
            <a:off x="6217022" y="6011621"/>
            <a:ext cx="2313840" cy="400110"/>
          </a:xfrm>
          <a:prstGeom prst="rect">
            <a:avLst/>
          </a:prstGeom>
          <a:noFill/>
        </p:spPr>
        <p:txBody>
          <a:bodyPr wrap="none" lIns="91440" tIns="45720" rIns="91440" bIns="45720">
            <a:spAutoFit/>
          </a:bodyPr>
          <a:lstStyle/>
          <a:p>
            <a:pPr algn="ctr"/>
            <a:r>
              <a:rPr lang="pt-PT" sz="2000" b="0" cap="none" spc="0" dirty="0">
                <a:ln w="0"/>
                <a:solidFill>
                  <a:schemeClr val="tx1"/>
                </a:solidFill>
                <a:effectLst>
                  <a:outerShdw blurRad="38100" dist="19050" dir="2700000" algn="tl" rotWithShape="0">
                    <a:schemeClr val="dk1">
                      <a:alpha val="40000"/>
                    </a:schemeClr>
                  </a:outerShdw>
                </a:effectLst>
              </a:rPr>
              <a:t>NQF </a:t>
            </a:r>
            <a:r>
              <a:rPr lang="pt-PT" sz="2000" b="0" cap="none" spc="0" dirty="0" err="1">
                <a:ln w="0"/>
                <a:solidFill>
                  <a:schemeClr val="tx1"/>
                </a:solidFill>
                <a:effectLst>
                  <a:outerShdw blurRad="38100" dist="19050" dir="2700000" algn="tl" rotWithShape="0">
                    <a:schemeClr val="dk1">
                      <a:alpha val="40000"/>
                    </a:schemeClr>
                  </a:outerShdw>
                </a:effectLst>
              </a:rPr>
              <a:t>not</a:t>
            </a:r>
            <a:r>
              <a:rPr lang="pt-PT" sz="2000" b="0" cap="none" spc="0" dirty="0">
                <a:ln w="0"/>
                <a:solidFill>
                  <a:schemeClr val="tx1"/>
                </a:solidFill>
                <a:effectLst>
                  <a:outerShdw blurRad="38100" dist="19050" dir="2700000" algn="tl" rotWithShape="0">
                    <a:schemeClr val="dk1">
                      <a:alpha val="40000"/>
                    </a:schemeClr>
                  </a:outerShdw>
                </a:effectLst>
              </a:rPr>
              <a:t> </a:t>
            </a:r>
            <a:r>
              <a:rPr lang="pt-PT" sz="2000" b="0" cap="none" spc="0" dirty="0" err="1">
                <a:ln w="0"/>
                <a:solidFill>
                  <a:schemeClr val="tx1"/>
                </a:solidFill>
                <a:effectLst>
                  <a:outerShdw blurRad="38100" dist="19050" dir="2700000" algn="tl" rotWithShape="0">
                    <a:schemeClr val="dk1">
                      <a:alpha val="40000"/>
                    </a:schemeClr>
                  </a:outerShdw>
                </a:effectLst>
              </a:rPr>
              <a:t>operational</a:t>
            </a:r>
            <a:endParaRPr lang="pt-PT" sz="20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7A83FD7F-79D0-40ED-BDD5-05BBF2022EEC}"/>
</file>

<file path=customXml/itemProps2.xml><?xml version="1.0" encoding="utf-8"?>
<ds:datastoreItem xmlns:ds="http://schemas.openxmlformats.org/officeDocument/2006/customXml" ds:itemID="{D61DD684-23D6-4D56-9627-696C7356D410}"/>
</file>

<file path=customXml/itemProps3.xml><?xml version="1.0" encoding="utf-8"?>
<ds:datastoreItem xmlns:ds="http://schemas.openxmlformats.org/officeDocument/2006/customXml" ds:itemID="{53A14E4B-0DFB-466C-934A-33837ADB2040}"/>
</file>

<file path=docProps/app.xml><?xml version="1.0" encoding="utf-8"?>
<Properties xmlns="http://schemas.openxmlformats.org/officeDocument/2006/extended-properties" xmlns:vt="http://schemas.openxmlformats.org/officeDocument/2006/docPropsVTypes">
  <TotalTime>998</TotalTime>
  <Words>1378</Words>
  <Application>Microsoft Office PowerPoint</Application>
  <PresentationFormat>Ecrã Panorâmico</PresentationFormat>
  <Paragraphs>296</Paragraphs>
  <Slides>18</Slides>
  <Notes>18</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18</vt:i4>
      </vt:variant>
    </vt:vector>
  </HeadingPairs>
  <TitlesOfParts>
    <vt:vector size="25" baseType="lpstr">
      <vt:lpstr>Aptos</vt:lpstr>
      <vt:lpstr>Arial</vt:lpstr>
      <vt:lpstr>Georgia</vt:lpstr>
      <vt:lpstr>Google Sans Text</vt:lpstr>
      <vt:lpstr>ui-sans-serif</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ARES / TRGDE / Alberto Landim</cp:lastModifiedBy>
  <cp:revision>146</cp:revision>
  <dcterms:created xsi:type="dcterms:W3CDTF">2025-09-30T17:10:25Z</dcterms:created>
  <dcterms:modified xsi:type="dcterms:W3CDTF">2025-10-01T09:56:22Z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