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2"/>
  </p:handoutMasterIdLst>
  <p:sldIdLst>
    <p:sldId id="256" r:id="rId3"/>
    <p:sldId id="264" r:id="rId5"/>
    <p:sldId id="258" r:id="rId6"/>
    <p:sldId id="259" r:id="rId7"/>
    <p:sldId id="257" r:id="rId8"/>
    <p:sldId id="261" r:id="rId9"/>
    <p:sldId id="260"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6" d="100"/>
          <a:sy n="96" d="100"/>
        </p:scale>
        <p:origin x="102"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customXml" Target="../customXml/item2.xml"/><Relationship Id="rId2" Type="http://schemas.openxmlformats.org/officeDocument/2006/relationships/theme" Target="theme/theme1.xml"/><Relationship Id="rId16"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1" Type="http://schemas.openxmlformats.org/officeDocument/2006/relationships/slideMaster" Target="slideMasters/slide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9" Type="http://schemas.openxmlformats.org/officeDocument/2006/relationships/slide" Target="slides/slide6.xml"/><Relationship Id="rId4"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QCP Cluster 2 presentation</a:t>
            </a: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 6th ACQF Forum: Mauritius 30/9 - 1/10  2025</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QCP Cluster 2 presentation</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 6th ACQF Forum: Mauritius 30/9 - 1/10  2025</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Footer Placeholder 3"/>
          <p:cNvSpPr>
            <a:spLocks noGrp="1"/>
          </p:cNvSpPr>
          <p:nvPr>
            <p:ph type="ftr" sz="quarter" idx="4"/>
          </p:nvPr>
        </p:nvSpPr>
        <p:spPr/>
        <p:txBody>
          <a:bodyPr/>
          <a:p>
            <a:r>
              <a:rPr lang="en-US"/>
              <a:t>(c) 6th ACQF Forum: Mauritius 30/9 - 1/10  2025</a:t>
            </a:r>
            <a:endParaRPr lang="en-US"/>
          </a:p>
        </p:txBody>
      </p:sp>
      <p:sp>
        <p:nvSpPr>
          <p:cNvPr id="5" name="Header Placeholder 4"/>
          <p:cNvSpPr>
            <a:spLocks noGrp="1"/>
          </p:cNvSpPr>
          <p:nvPr>
            <p:ph type="hdr" sz="quarter"/>
          </p:nvPr>
        </p:nvSpPr>
        <p:spPr/>
        <p:txBody>
          <a:bodyPr/>
          <a:p>
            <a:r>
              <a:rPr lang="en-US"/>
              <a:t>QCP Cluster 2 presentation</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ZA"/>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ZA"/>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ZA"/>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ZA"/>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ZA"/>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ZA"/>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6FDCEE2-2909-4FB1-9437-4EAD6FA9A90F}" type="datetimeFigureOut">
              <a:rPr lang="en-ZA" smtClean="0"/>
            </a:fld>
            <a:endParaRPr lang="en-ZA"/>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ZA"/>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E1AF9A04-670F-4930-940F-F6C083D4B53D}" type="slidenum">
              <a:rPr lang="en-ZA" smtClean="0"/>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957648"/>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544716"/>
            <a:ext cx="10515600" cy="5060270"/>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Z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hyperlink" Target="https://saqacoza-my.sharepoint.com/:w:/g/personal/takindolani_saqa_org_za/EUSD5nJqYIhNv6Sest7xR2YBf0gtgEnj-yK4PJBSJfBgNw?e=apMrB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9648" y="334502"/>
            <a:ext cx="8333433" cy="2387600"/>
          </a:xfrm>
        </p:spPr>
        <p:txBody>
          <a:bodyPr/>
          <a:lstStyle/>
          <a:p>
            <a:r>
              <a:rPr lang="en-ZA" b="1" dirty="0">
                <a:latin typeface="Times New Roman" panose="02020603050405020304" pitchFamily="18" charset="0"/>
                <a:cs typeface="Times New Roman" panose="02020603050405020304" pitchFamily="18" charset="0"/>
              </a:rPr>
              <a:t>The 6</a:t>
            </a:r>
            <a:r>
              <a:rPr lang="en-ZA" b="1" baseline="30000" dirty="0">
                <a:latin typeface="Times New Roman" panose="02020603050405020304" pitchFamily="18" charset="0"/>
                <a:cs typeface="Times New Roman" panose="02020603050405020304" pitchFamily="18" charset="0"/>
              </a:rPr>
              <a:t>th</a:t>
            </a:r>
            <a:r>
              <a:rPr lang="en-ZA" b="1" dirty="0">
                <a:latin typeface="Times New Roman" panose="02020603050405020304" pitchFamily="18" charset="0"/>
                <a:cs typeface="Times New Roman" panose="02020603050405020304" pitchFamily="18" charset="0"/>
              </a:rPr>
              <a:t> ACQF Continental Forum</a:t>
            </a:r>
            <a:endParaRPr lang="en-ZA"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222768" y="3254815"/>
            <a:ext cx="9144000" cy="1804202"/>
          </a:xfrm>
        </p:spPr>
        <p:txBody>
          <a:bodyPr>
            <a:noAutofit/>
          </a:bodyPr>
          <a:lstStyle/>
          <a:p>
            <a:r>
              <a:rPr lang="en-ZA" sz="3200" dirty="0">
                <a:latin typeface="Times New Roman" panose="02020603050405020304" pitchFamily="18" charset="0"/>
                <a:cs typeface="Times New Roman" panose="02020603050405020304" pitchFamily="18" charset="0"/>
              </a:rPr>
              <a:t>Update and Work Plans for </a:t>
            </a:r>
            <a:endParaRPr lang="en-ZA" sz="3200" dirty="0">
              <a:latin typeface="Times New Roman" panose="02020603050405020304" pitchFamily="18" charset="0"/>
              <a:cs typeface="Times New Roman" panose="02020603050405020304" pitchFamily="18" charset="0"/>
            </a:endParaRPr>
          </a:p>
          <a:p>
            <a:r>
              <a:rPr lang="en-ZA" sz="3200" dirty="0">
                <a:latin typeface="Times New Roman" panose="02020603050405020304" pitchFamily="18" charset="0"/>
                <a:cs typeface="Times New Roman" panose="02020603050405020304" pitchFamily="18" charset="0"/>
              </a:rPr>
              <a:t> Technical Cluster 2: </a:t>
            </a:r>
            <a:endParaRPr lang="en-ZA" sz="3200" dirty="0">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The Qualifications and Credentials Platform (QCP) and Digitalisation</a:t>
            </a:r>
            <a:endParaRPr lang="en-ZA" dirty="0">
              <a:latin typeface="Times New Roman" panose="02020603050405020304" pitchFamily="18" charset="0"/>
              <a:cs typeface="Times New Roman" panose="02020603050405020304" pitchFamily="18" charset="0"/>
            </a:endParaRPr>
          </a:p>
        </p:txBody>
      </p:sp>
      <p:pic>
        <p:nvPicPr>
          <p:cNvPr id="4" name="Picture 3" descr="A screenshot of a phone&#10;&#10;AI-generated content may be incorrect."/>
          <p:cNvPicPr/>
          <p:nvPr/>
        </p:nvPicPr>
        <p:blipFill>
          <a:blip r:embed="rId1"/>
          <a:srcRect l="32141" t="31087" r="34564" b="46217"/>
          <a:stretch>
            <a:fillRect/>
          </a:stretch>
        </p:blipFill>
        <p:spPr>
          <a:xfrm>
            <a:off x="9057788" y="20098"/>
            <a:ext cx="3059650" cy="2514390"/>
          </a:xfrm>
          <a:prstGeom prst="rect">
            <a:avLst/>
          </a:prstGeom>
          <a:noFill/>
          <a:ln>
            <a:noFill/>
          </a:ln>
        </p:spPr>
      </p:pic>
      <p:sp>
        <p:nvSpPr>
          <p:cNvPr id="5" name="TextBox 4"/>
          <p:cNvSpPr txBox="1"/>
          <p:nvPr/>
        </p:nvSpPr>
        <p:spPr>
          <a:xfrm>
            <a:off x="9462052" y="6218944"/>
            <a:ext cx="2550678" cy="338554"/>
          </a:xfrm>
          <a:prstGeom prst="rect">
            <a:avLst/>
          </a:prstGeom>
          <a:noFill/>
        </p:spPr>
        <p:txBody>
          <a:bodyPr wrap="square" rtlCol="0">
            <a:spAutoFit/>
          </a:bodyPr>
          <a:lstStyle/>
          <a:p>
            <a:r>
              <a:rPr lang="en-ZA" sz="1600" dirty="0">
                <a:latin typeface="Times New Roman" panose="02020603050405020304" pitchFamily="18" charset="0"/>
                <a:cs typeface="Times New Roman" panose="02020603050405020304" pitchFamily="18" charset="0"/>
              </a:rPr>
              <a:t>Wednesday, 1 October 2025</a:t>
            </a:r>
            <a:endParaRPr lang="en-ZA"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About QCP</a:t>
            </a:r>
            <a:endParaRPr lang="en-US" b="1"/>
          </a:p>
        </p:txBody>
      </p:sp>
      <p:sp>
        <p:nvSpPr>
          <p:cNvPr id="3" name="Content Placeholder 2"/>
          <p:cNvSpPr>
            <a:spLocks noGrp="1"/>
          </p:cNvSpPr>
          <p:nvPr>
            <p:ph idx="1"/>
          </p:nvPr>
        </p:nvSpPr>
        <p:spPr/>
        <p:txBody>
          <a:bodyPr>
            <a:normAutofit fontScale="70000"/>
          </a:bodyPr>
          <a:p>
            <a:pPr marL="0" indent="0">
              <a:buNone/>
            </a:pPr>
            <a:r>
              <a:rPr lang="en-US" altLang="en-US" b="1"/>
              <a:t>Rationale</a:t>
            </a:r>
            <a:endParaRPr lang="en-US" altLang="en-US" b="1"/>
          </a:p>
          <a:p>
            <a:r>
              <a:rPr lang="en-US" altLang="en-US"/>
              <a:t>The African Continental Qualifications Framework (ACQF) is the </a:t>
            </a:r>
            <a:r>
              <a:rPr lang="en-US" altLang="en-US" b="1"/>
              <a:t>meta-qualifications framework</a:t>
            </a:r>
            <a:r>
              <a:rPr lang="en-US" altLang="en-US"/>
              <a:t> for all Member States of the African Union (AU). The ACQF Policy Document and technical guidelines was validated in July 2023 at the ACQF Conference held at AU Headquarters. The QCP is one of the </a:t>
            </a:r>
            <a:r>
              <a:rPr lang="en-US" altLang="en-US" b="1"/>
              <a:t>main seven (7) areas of activity of ACQF</a:t>
            </a:r>
            <a:r>
              <a:rPr lang="en-US" altLang="en-US"/>
              <a:t>, as described in the ACQF Policy Document, which also defines the main objectives and key components of the QCP data model.</a:t>
            </a:r>
            <a:endParaRPr lang="en-US" altLang="en-US"/>
          </a:p>
          <a:p>
            <a:r>
              <a:rPr lang="en-US" altLang="en-US"/>
              <a:t>The ACQF, established to promote transparency, comparability, and mutual recognition of qualifications across Africa, is implemented with support of a European Union Project designated “ACQF-II” (04/2024 to 12/2026). This support project developed the QCP as an innovative instrument for registration of</a:t>
            </a:r>
            <a:r>
              <a:rPr lang="en-US" altLang="en-US" b="1"/>
              <a:t> quality-assured</a:t>
            </a:r>
            <a:r>
              <a:rPr lang="en-US" altLang="en-US"/>
              <a:t> national qualifications, sharing </a:t>
            </a:r>
            <a:r>
              <a:rPr lang="en-US" altLang="en-US" b="1"/>
              <a:t>trusted data on qualifications</a:t>
            </a:r>
            <a:r>
              <a:rPr lang="en-US" altLang="en-US"/>
              <a:t>, and </a:t>
            </a:r>
            <a:r>
              <a:rPr lang="en-US" altLang="en-US" b="1"/>
              <a:t>supporting development of the tools, interfaces</a:t>
            </a:r>
            <a:r>
              <a:rPr lang="en-US" altLang="en-US"/>
              <a:t> and </a:t>
            </a:r>
            <a:r>
              <a:rPr lang="en-US" altLang="en-US" b="1"/>
              <a:t>capacities</a:t>
            </a:r>
            <a:r>
              <a:rPr lang="en-US" altLang="en-US"/>
              <a:t> for</a:t>
            </a:r>
            <a:r>
              <a:rPr lang="en-US" altLang="en-US" b="1"/>
              <a:t> management of national qualifications databases</a:t>
            </a:r>
            <a:r>
              <a:rPr lang="en-US" altLang="en-US"/>
              <a:t> by the </a:t>
            </a:r>
            <a:r>
              <a:rPr lang="en-US" altLang="en-US" b="1"/>
              <a:t>competent bodies</a:t>
            </a:r>
            <a:r>
              <a:rPr lang="en-US" altLang="en-US"/>
              <a:t>. The QCP is a system of</a:t>
            </a:r>
            <a:r>
              <a:rPr lang="en-US" altLang="en-US" b="1"/>
              <a:t> interoperable databases</a:t>
            </a:r>
            <a:r>
              <a:rPr lang="en-US" altLang="en-US"/>
              <a:t>, based on state-of-art technology and a common data model (ALM).</a:t>
            </a:r>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96" y="127461"/>
            <a:ext cx="5065644" cy="957648"/>
          </a:xfrm>
        </p:spPr>
        <p:txBody>
          <a:bodyPr>
            <a:normAutofit fontScale="90000"/>
          </a:bodyPr>
          <a:lstStyle/>
          <a:p>
            <a:r>
              <a:rPr lang="en-US" altLang="en-ZA" b="1" dirty="0">
                <a:latin typeface="Times New Roman" panose="02020603050405020304" pitchFamily="18" charset="0"/>
                <a:cs typeface="Times New Roman" panose="02020603050405020304" pitchFamily="18" charset="0"/>
              </a:rPr>
              <a:t>More on </a:t>
            </a:r>
            <a:r>
              <a:rPr lang="en-ZA" b="1" dirty="0">
                <a:latin typeface="Times New Roman" panose="02020603050405020304" pitchFamily="18" charset="0"/>
                <a:cs typeface="Times New Roman" panose="02020603050405020304" pitchFamily="18" charset="0"/>
              </a:rPr>
              <a:t>Cluster 2 &amp; The QCP</a:t>
            </a:r>
            <a:endParaRPr lang="en-ZA"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1182" y="1422167"/>
            <a:ext cx="11489635" cy="4829548"/>
          </a:xfrm>
        </p:spPr>
        <p:txBody>
          <a:bodyPr>
            <a:normAutofit lnSpcReduction="10000"/>
          </a:bodyPr>
          <a:lstStyle/>
          <a:p>
            <a:pPr>
              <a:buFont typeface="Wingdings" panose="05000000000000000000" pitchFamily="2" charset="2"/>
              <a:buChar char="Ø"/>
            </a:pPr>
            <a:r>
              <a:rPr lang="en-GB" dirty="0">
                <a:latin typeface="Times New Roman" panose="02020603050405020304" pitchFamily="18" charset="0"/>
                <a:cs typeface="Times New Roman" panose="02020603050405020304" pitchFamily="18" charset="0"/>
              </a:rPr>
              <a:t>The Qualifications and Credentials Platform (QCP) is a key initiative of the ACQF, aimed at modernising how qualifications are </a:t>
            </a:r>
            <a:r>
              <a:rPr lang="en-GB" b="1" dirty="0">
                <a:latin typeface="Times New Roman" panose="02020603050405020304" pitchFamily="18" charset="0"/>
                <a:cs typeface="Times New Roman" panose="02020603050405020304" pitchFamily="18" charset="0"/>
              </a:rPr>
              <a:t>stored, verified, shared, and recognised across borders</a:t>
            </a:r>
            <a:r>
              <a:rPr lang="en-GB" dirty="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GB" dirty="0">
                <a:latin typeface="Times New Roman" panose="02020603050405020304" pitchFamily="18" charset="0"/>
                <a:cs typeface="Times New Roman" panose="02020603050405020304" pitchFamily="18" charset="0"/>
              </a:rPr>
              <a:t>The Cluster’s Objectives are to:</a:t>
            </a:r>
            <a:endParaRPr lang="en-GB" dirty="0">
              <a:latin typeface="Times New Roman" panose="02020603050405020304" pitchFamily="18" charset="0"/>
              <a:cs typeface="Times New Roman" panose="02020603050405020304" pitchFamily="18" charset="0"/>
            </a:endParaRPr>
          </a:p>
          <a:p>
            <a:pPr lvl="2"/>
            <a:r>
              <a:rPr lang="en-US" altLang="en-GB" sz="2400"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Drive QCP implementation at the </a:t>
            </a:r>
            <a:r>
              <a:rPr lang="en-US" altLang="en-GB" sz="2400" dirty="0">
                <a:latin typeface="Times New Roman" panose="02020603050405020304" pitchFamily="18" charset="0"/>
                <a:cs typeface="Times New Roman" panose="02020603050405020304" pitchFamily="18" charset="0"/>
              </a:rPr>
              <a:t>national, regional and </a:t>
            </a:r>
            <a:r>
              <a:rPr lang="en-GB" sz="2400" dirty="0">
                <a:latin typeface="Times New Roman" panose="02020603050405020304" pitchFamily="18" charset="0"/>
                <a:cs typeface="Times New Roman" panose="02020603050405020304" pitchFamily="18" charset="0"/>
              </a:rPr>
              <a:t>continental levels.</a:t>
            </a:r>
            <a:endParaRPr lang="en-GB" sz="2400" dirty="0">
              <a:latin typeface="Times New Roman" panose="02020603050405020304" pitchFamily="18" charset="0"/>
              <a:cs typeface="Times New Roman" panose="02020603050405020304" pitchFamily="18" charset="0"/>
            </a:endParaRPr>
          </a:p>
          <a:p>
            <a:pPr lvl="2"/>
            <a:r>
              <a:rPr lang="en-US" altLang="en-US" sz="2400" dirty="0">
                <a:latin typeface="Times New Roman" panose="02020603050405020304" pitchFamily="18" charset="0"/>
                <a:cs typeface="Times New Roman" panose="02020603050405020304" pitchFamily="18" charset="0"/>
              </a:rPr>
              <a:t>To support the finalisation of technical development carried out by the Consortium (COGNIZONE) contracted by the ACQF-II project</a:t>
            </a:r>
            <a:endParaRPr lang="en-US" altLang="en-US" sz="2400" dirty="0">
              <a:latin typeface="Times New Roman" panose="02020603050405020304" pitchFamily="18" charset="0"/>
              <a:cs typeface="Times New Roman" panose="02020603050405020304" pitchFamily="18" charset="0"/>
            </a:endParaRPr>
          </a:p>
          <a:p>
            <a:pPr lvl="2"/>
            <a:endParaRPr lang="en-US" sz="2400" dirty="0">
              <a:latin typeface="Times New Roman" panose="02020603050405020304" pitchFamily="18" charset="0"/>
              <a:cs typeface="Times New Roman" panose="02020603050405020304" pitchFamily="18" charset="0"/>
            </a:endParaRPr>
          </a:p>
          <a:p>
            <a:pPr lvl="2"/>
            <a:r>
              <a:rPr lang="en-GB" sz="2400" dirty="0">
                <a:latin typeface="Times New Roman" panose="02020603050405020304" pitchFamily="18" charset="0"/>
                <a:cs typeface="Times New Roman" panose="02020603050405020304" pitchFamily="18" charset="0"/>
              </a:rPr>
              <a:t>Support countries in developing </a:t>
            </a:r>
            <a:r>
              <a:rPr lang="en-GB" sz="2400" b="1" dirty="0">
                <a:latin typeface="Times New Roman" panose="02020603050405020304" pitchFamily="18" charset="0"/>
                <a:cs typeface="Times New Roman" panose="02020603050405020304" pitchFamily="18" charset="0"/>
              </a:rPr>
              <a:t>interoperable digital platforms</a:t>
            </a:r>
            <a:endParaRPr lang="en-GB" sz="2400" dirty="0">
              <a:latin typeface="Times New Roman" panose="02020603050405020304" pitchFamily="18" charset="0"/>
              <a:cs typeface="Times New Roman" panose="02020603050405020304" pitchFamily="18" charset="0"/>
            </a:endParaRPr>
          </a:p>
          <a:p>
            <a:pPr lvl="2"/>
            <a:endParaRPr lang="en-US" sz="2400" dirty="0">
              <a:latin typeface="Times New Roman" panose="02020603050405020304" pitchFamily="18" charset="0"/>
              <a:cs typeface="Times New Roman" panose="02020603050405020304" pitchFamily="18" charset="0"/>
            </a:endParaRPr>
          </a:p>
          <a:p>
            <a:pPr lvl="2"/>
            <a:r>
              <a:rPr lang="en-GB" sz="2400" dirty="0">
                <a:latin typeface="Times New Roman" panose="02020603050405020304" pitchFamily="18" charset="0"/>
                <a:cs typeface="Times New Roman" panose="02020603050405020304" pitchFamily="18" charset="0"/>
              </a:rPr>
              <a:t>Support collaboration among member states and regions.</a:t>
            </a:r>
            <a:endParaRPr lang="en-US" sz="24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035" y="226853"/>
            <a:ext cx="3713922" cy="957648"/>
          </a:xfrm>
        </p:spPr>
        <p:txBody>
          <a:bodyPr/>
          <a:lstStyle/>
          <a:p>
            <a:r>
              <a:rPr lang="en-ZA" b="1" dirty="0"/>
              <a:t>Updates from July</a:t>
            </a:r>
            <a:endParaRPr lang="en-ZA" b="1" dirty="0"/>
          </a:p>
        </p:txBody>
      </p:sp>
      <p:sp>
        <p:nvSpPr>
          <p:cNvPr id="3" name="Content Placeholder 2"/>
          <p:cNvSpPr>
            <a:spLocks noGrp="1"/>
          </p:cNvSpPr>
          <p:nvPr>
            <p:ph idx="1"/>
          </p:nvPr>
        </p:nvSpPr>
        <p:spPr>
          <a:xfrm>
            <a:off x="440634" y="1763378"/>
            <a:ext cx="10515600" cy="4388945"/>
          </a:xfrm>
        </p:spPr>
        <p:txBody>
          <a:bodyPr>
            <a:normAutofit/>
          </a:bodyPr>
          <a:lstStyle/>
          <a:p>
            <a:pPr lvl="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1</a:t>
            </a:r>
            <a:r>
              <a:rPr lang="en-ZA" baseline="30000" dirty="0">
                <a:latin typeface="Times New Roman" panose="02020603050405020304" pitchFamily="18" charset="0"/>
                <a:cs typeface="Times New Roman" panose="02020603050405020304" pitchFamily="18" charset="0"/>
              </a:rPr>
              <a:t>st</a:t>
            </a:r>
            <a:r>
              <a:rPr lang="en-ZA" dirty="0">
                <a:latin typeface="Times New Roman" panose="02020603050405020304" pitchFamily="18" charset="0"/>
                <a:cs typeface="Times New Roman" panose="02020603050405020304" pitchFamily="18" charset="0"/>
              </a:rPr>
              <a:t> Meeting of the cluster  on 11 August 2025</a:t>
            </a: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Terms of Reference of the Cluster reviewed and finalised</a:t>
            </a: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15-minute demonstration of the Qualifications and Credentials Platform(QCP)</a:t>
            </a:r>
            <a:endParaRPr lang="en-US" dirty="0">
              <a:latin typeface="Times New Roman" panose="02020603050405020304" pitchFamily="18" charset="0"/>
              <a:cs typeface="Times New Roman" panose="02020603050405020304" pitchFamily="18" charset="0"/>
            </a:endParaRPr>
          </a:p>
          <a:p>
            <a:pPr marL="0" indent="0">
              <a:buNone/>
            </a:pPr>
            <a:endParaRPr lang="en-ZA" dirty="0"/>
          </a:p>
          <a:p>
            <a:pPr>
              <a:buFont typeface="Wingdings" panose="05000000000000000000" pitchFamily="2" charset="2"/>
              <a:buChar char="Ø"/>
            </a:pPr>
            <a:r>
              <a:rPr lang="en-ZA" b="1" dirty="0">
                <a:latin typeface="Times New Roman" panose="02020603050405020304" pitchFamily="18" charset="0"/>
                <a:cs typeface="Times New Roman" panose="02020603050405020304" pitchFamily="18" charset="0"/>
              </a:rPr>
              <a:t>Detailed one-year work plan report drafted</a:t>
            </a:r>
            <a:endParaRPr lang="en-ZA"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725557" y="3170583"/>
            <a:ext cx="3200400" cy="369332"/>
          </a:xfrm>
          <a:prstGeom prst="rect">
            <a:avLst/>
          </a:prstGeom>
          <a:noFill/>
        </p:spPr>
        <p:txBody>
          <a:bodyPr wrap="square" rtlCol="0">
            <a:spAutoFit/>
          </a:bodyPr>
          <a:lstStyle/>
          <a:p>
            <a:r>
              <a:rPr lang="en-US" u="sng" dirty="0">
                <a:solidFill>
                  <a:srgbClr val="0000CC"/>
                </a:solidFill>
                <a:latin typeface="Times New Roman" panose="02020603050405020304" pitchFamily="18" charset="0"/>
                <a:cs typeface="Times New Roman" panose="02020603050405020304" pitchFamily="18" charset="0"/>
                <a:hlinkClick r:id="rId1"/>
              </a:rPr>
              <a:t>Draft ToR Cluster 2 -Aug 2025</a:t>
            </a:r>
            <a:endParaRPr lang="en-ZA" dirty="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24" y="37521"/>
            <a:ext cx="8584097" cy="783312"/>
          </a:xfrm>
        </p:spPr>
        <p:txBody>
          <a:bodyPr>
            <a:normAutofit fontScale="90000"/>
          </a:bodyPr>
          <a:lstStyle/>
          <a:p>
            <a:r>
              <a:rPr lang="en-ZA" b="1" dirty="0">
                <a:latin typeface="Times New Roman" panose="02020603050405020304" pitchFamily="18" charset="0"/>
                <a:cs typeface="Times New Roman" panose="02020603050405020304" pitchFamily="18" charset="0"/>
              </a:rPr>
              <a:t>Draft Workplan*: October 2025 to September 2026</a:t>
            </a:r>
            <a:endParaRPr lang="en-ZA" b="1" dirty="0">
              <a:latin typeface="Times New Roman" panose="02020603050405020304" pitchFamily="18" charset="0"/>
              <a:cs typeface="Times New Roman" panose="02020603050405020304" pitchFamily="18" charset="0"/>
            </a:endParaRPr>
          </a:p>
        </p:txBody>
      </p:sp>
      <p:grpSp>
        <p:nvGrpSpPr>
          <p:cNvPr id="10" name="Group 7"/>
          <p:cNvGrpSpPr/>
          <p:nvPr/>
        </p:nvGrpSpPr>
        <p:grpSpPr>
          <a:xfrm>
            <a:off x="734470" y="1189990"/>
            <a:ext cx="2207512" cy="4695294"/>
            <a:chOff x="539552" y="1772816"/>
            <a:chExt cx="2088232" cy="3960440"/>
          </a:xfrm>
        </p:grpSpPr>
        <p:sp>
          <p:nvSpPr>
            <p:cNvPr id="11" name="Rounded Rectangle 3"/>
            <p:cNvSpPr/>
            <p:nvPr/>
          </p:nvSpPr>
          <p:spPr>
            <a:xfrm>
              <a:off x="539552" y="1772816"/>
              <a:ext cx="2088232" cy="3960440"/>
            </a:xfrm>
            <a:prstGeom prst="roundRect">
              <a:avLst>
                <a:gd name="adj" fmla="val 3866"/>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sp>
          <p:nvSpPr>
            <p:cNvPr id="12" name="Rounded Rectangle 4"/>
            <p:cNvSpPr/>
            <p:nvPr/>
          </p:nvSpPr>
          <p:spPr>
            <a:xfrm>
              <a:off x="539552" y="1772816"/>
              <a:ext cx="2088232" cy="956295"/>
            </a:xfrm>
            <a:custGeom>
              <a:avLst/>
              <a:gdLst/>
              <a:ahLst/>
              <a:cxnLst/>
              <a:rect l="l" t="t" r="r" b="b"/>
              <a:pathLst>
                <a:path w="2232248" h="956295">
                  <a:moveTo>
                    <a:pt x="86299" y="0"/>
                  </a:moveTo>
                  <a:lnTo>
                    <a:pt x="2145949" y="0"/>
                  </a:lnTo>
                  <a:cubicBezTo>
                    <a:pt x="2193611" y="0"/>
                    <a:pt x="2232248" y="38637"/>
                    <a:pt x="2232248" y="86299"/>
                  </a:cubicBezTo>
                  <a:lnTo>
                    <a:pt x="2232248" y="956295"/>
                  </a:lnTo>
                  <a:lnTo>
                    <a:pt x="0" y="956295"/>
                  </a:lnTo>
                  <a:lnTo>
                    <a:pt x="0" y="86299"/>
                  </a:lnTo>
                  <a:cubicBezTo>
                    <a:pt x="0" y="38637"/>
                    <a:pt x="38637" y="0"/>
                    <a:pt x="86299" y="0"/>
                  </a:cubicBez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grpSp>
      <p:grpSp>
        <p:nvGrpSpPr>
          <p:cNvPr id="13" name="그룹 6"/>
          <p:cNvGrpSpPr/>
          <p:nvPr/>
        </p:nvGrpSpPr>
        <p:grpSpPr>
          <a:xfrm>
            <a:off x="854252" y="2409600"/>
            <a:ext cx="2062585" cy="3307503"/>
            <a:chOff x="981862" y="3402216"/>
            <a:chExt cx="2062585" cy="2653865"/>
          </a:xfrm>
        </p:grpSpPr>
        <p:sp>
          <p:nvSpPr>
            <p:cNvPr id="14" name="TextBox 13"/>
            <p:cNvSpPr txBox="1"/>
            <p:nvPr/>
          </p:nvSpPr>
          <p:spPr>
            <a:xfrm>
              <a:off x="981862" y="4648450"/>
              <a:ext cx="1967947" cy="1407631"/>
            </a:xfrm>
            <a:prstGeom prst="rect">
              <a:avLst/>
            </a:prstGeom>
            <a:noFill/>
          </p:spPr>
          <p:txBody>
            <a:bodyPr wrap="square" rtlCol="0">
              <a:spAutoFit/>
            </a:bodyPr>
            <a:lstStyle/>
            <a:p>
              <a:r>
                <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rPr>
                <a:t>Some key activities:  </a:t>
              </a:r>
              <a:endPar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collaborations with </a:t>
              </a:r>
              <a:r>
                <a:rPr lang="en-US" altLang="ko-KR" sz="1200" dirty="0" err="1">
                  <a:solidFill>
                    <a:schemeClr val="tx1">
                      <a:lumMod val="75000"/>
                      <a:lumOff val="25000"/>
                    </a:schemeClr>
                  </a:solidFill>
                  <a:latin typeface="Times New Roman" panose="02020603050405020304" pitchFamily="18" charset="0"/>
                  <a:cs typeface="Times New Roman" panose="02020603050405020304" pitchFamily="18" charset="0"/>
                </a:rPr>
                <a:t>Cognizone</a:t>
              </a: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 and Cluster 4</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QCP handbook distribution </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hosting a virtual roundtable with NQF institutions of 10 countries. </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981862" y="3402216"/>
              <a:ext cx="2062585" cy="1111289"/>
            </a:xfrm>
            <a:prstGeom prst="rect">
              <a:avLst/>
            </a:prstGeom>
            <a:noFill/>
          </p:spPr>
          <p:txBody>
            <a:bodyPr wrap="square" lIns="108000" rIns="108000" rtlCol="0">
              <a:spAutoFit/>
            </a:bodyPr>
            <a:lstStyle/>
            <a:p>
              <a:r>
                <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rPr>
                <a:t>Focus: </a:t>
              </a:r>
              <a:endPar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altLang="ko-KR" sz="1400" dirty="0">
                  <a:solidFill>
                    <a:schemeClr val="tx1">
                      <a:lumMod val="65000"/>
                      <a:lumOff val="35000"/>
                    </a:schemeClr>
                  </a:solidFill>
                  <a:latin typeface="Times New Roman" panose="02020603050405020304" pitchFamily="18" charset="0"/>
                  <a:cs typeface="Times New Roman" panose="02020603050405020304" pitchFamily="18" charset="0"/>
                </a:rPr>
                <a:t>Assess platform readiness and initiate targeted outreach to build an understanding of ACQF benefits</a:t>
              </a:r>
              <a:endParaRPr lang="ko-KR" altLang="en-US"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grpSp>
      <p:sp>
        <p:nvSpPr>
          <p:cNvPr id="16" name="TextBox 15"/>
          <p:cNvSpPr txBox="1"/>
          <p:nvPr/>
        </p:nvSpPr>
        <p:spPr>
          <a:xfrm>
            <a:off x="854252" y="1272295"/>
            <a:ext cx="1801101" cy="307777"/>
          </a:xfrm>
          <a:prstGeom prst="rect">
            <a:avLst/>
          </a:prstGeom>
          <a:noFill/>
        </p:spPr>
        <p:txBody>
          <a:bodyPr wrap="square" lIns="108000" rIns="108000" rtlCol="0">
            <a:spAutoFit/>
          </a:bodyPr>
          <a:lstStyle/>
          <a:p>
            <a:pPr algn="ctr"/>
            <a:r>
              <a:rPr lang="en-US" altLang="ko-KR" sz="1400" b="1" dirty="0">
                <a:solidFill>
                  <a:schemeClr val="bg1"/>
                </a:solidFill>
                <a:latin typeface="Times New Roman" panose="02020603050405020304" pitchFamily="18" charset="0"/>
                <a:cs typeface="Times New Roman" panose="02020603050405020304" pitchFamily="18" charset="0"/>
              </a:rPr>
              <a:t>Q1: Oct to Dec 2025</a:t>
            </a:r>
            <a:endParaRPr lang="ko-KR" altLang="en-US" sz="1400" b="1" dirty="0">
              <a:solidFill>
                <a:schemeClr val="bg1"/>
              </a:solidFill>
              <a:latin typeface="Times New Roman" panose="02020603050405020304" pitchFamily="18" charset="0"/>
              <a:cs typeface="Times New Roman" panose="02020603050405020304" pitchFamily="18" charset="0"/>
            </a:endParaRPr>
          </a:p>
        </p:txBody>
      </p:sp>
      <p:grpSp>
        <p:nvGrpSpPr>
          <p:cNvPr id="17" name="Group 53"/>
          <p:cNvGrpSpPr/>
          <p:nvPr/>
        </p:nvGrpSpPr>
        <p:grpSpPr>
          <a:xfrm>
            <a:off x="3534483" y="1189991"/>
            <a:ext cx="2367049" cy="4738231"/>
            <a:chOff x="539552" y="1772816"/>
            <a:chExt cx="2088232" cy="3960440"/>
          </a:xfrm>
        </p:grpSpPr>
        <p:sp>
          <p:nvSpPr>
            <p:cNvPr id="18" name="Rounded Rectangle 55"/>
            <p:cNvSpPr/>
            <p:nvPr/>
          </p:nvSpPr>
          <p:spPr>
            <a:xfrm>
              <a:off x="539552" y="1772816"/>
              <a:ext cx="2088232" cy="3960440"/>
            </a:xfrm>
            <a:prstGeom prst="roundRect">
              <a:avLst>
                <a:gd name="adj" fmla="val 3866"/>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Times New Roman" panose="02020603050405020304" pitchFamily="18" charset="0"/>
                <a:cs typeface="Times New Roman" panose="02020603050405020304" pitchFamily="18" charset="0"/>
              </a:endParaRPr>
            </a:p>
          </p:txBody>
        </p:sp>
        <p:sp>
          <p:nvSpPr>
            <p:cNvPr id="19" name="Rounded Rectangle 4"/>
            <p:cNvSpPr/>
            <p:nvPr/>
          </p:nvSpPr>
          <p:spPr>
            <a:xfrm>
              <a:off x="539552" y="1772816"/>
              <a:ext cx="2088232" cy="956295"/>
            </a:xfrm>
            <a:custGeom>
              <a:avLst/>
              <a:gdLst/>
              <a:ahLst/>
              <a:cxnLst/>
              <a:rect l="l" t="t" r="r" b="b"/>
              <a:pathLst>
                <a:path w="2232248" h="956295">
                  <a:moveTo>
                    <a:pt x="86299" y="0"/>
                  </a:moveTo>
                  <a:lnTo>
                    <a:pt x="2145949" y="0"/>
                  </a:lnTo>
                  <a:cubicBezTo>
                    <a:pt x="2193611" y="0"/>
                    <a:pt x="2232248" y="38637"/>
                    <a:pt x="2232248" y="86299"/>
                  </a:cubicBezTo>
                  <a:lnTo>
                    <a:pt x="2232248" y="956295"/>
                  </a:lnTo>
                  <a:lnTo>
                    <a:pt x="0" y="956295"/>
                  </a:lnTo>
                  <a:lnTo>
                    <a:pt x="0" y="86299"/>
                  </a:lnTo>
                  <a:cubicBezTo>
                    <a:pt x="0" y="38637"/>
                    <a:pt x="38637" y="0"/>
                    <a:pt x="86299" y="0"/>
                  </a:cubicBezTo>
                  <a:close/>
                </a:path>
              </a:pathLst>
            </a:cu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grpSp>
      <p:sp>
        <p:nvSpPr>
          <p:cNvPr id="20" name="TextBox 19"/>
          <p:cNvSpPr txBox="1"/>
          <p:nvPr/>
        </p:nvSpPr>
        <p:spPr>
          <a:xfrm>
            <a:off x="3737689" y="1290339"/>
            <a:ext cx="1801101" cy="307777"/>
          </a:xfrm>
          <a:prstGeom prst="rect">
            <a:avLst/>
          </a:prstGeom>
          <a:noFill/>
        </p:spPr>
        <p:txBody>
          <a:bodyPr wrap="square" lIns="108000" rIns="108000" rtlCol="0">
            <a:spAutoFit/>
          </a:bodyPr>
          <a:lstStyle/>
          <a:p>
            <a:pPr algn="ctr"/>
            <a:r>
              <a:rPr lang="en-US" altLang="ko-KR" sz="1400" b="1" dirty="0">
                <a:solidFill>
                  <a:schemeClr val="bg1"/>
                </a:solidFill>
                <a:latin typeface="Times New Roman" panose="02020603050405020304" pitchFamily="18" charset="0"/>
                <a:cs typeface="Times New Roman" panose="02020603050405020304" pitchFamily="18" charset="0"/>
              </a:rPr>
              <a:t>Q1: Jan to Mar 2026</a:t>
            </a:r>
            <a:endParaRPr lang="ko-KR" altLang="en-US" sz="1400" b="1" dirty="0">
              <a:solidFill>
                <a:schemeClr val="bg1"/>
              </a:solidFill>
              <a:latin typeface="Times New Roman" panose="02020603050405020304" pitchFamily="18" charset="0"/>
              <a:cs typeface="Times New Roman" panose="02020603050405020304" pitchFamily="18" charset="0"/>
            </a:endParaRPr>
          </a:p>
        </p:txBody>
      </p:sp>
      <p:grpSp>
        <p:nvGrpSpPr>
          <p:cNvPr id="21" name="Group 62"/>
          <p:cNvGrpSpPr/>
          <p:nvPr/>
        </p:nvGrpSpPr>
        <p:grpSpPr>
          <a:xfrm>
            <a:off x="6203499" y="1189991"/>
            <a:ext cx="2342379" cy="4781170"/>
            <a:chOff x="539552" y="1772816"/>
            <a:chExt cx="2088232" cy="3960440"/>
          </a:xfrm>
        </p:grpSpPr>
        <p:sp>
          <p:nvSpPr>
            <p:cNvPr id="22" name="Rounded Rectangle 64"/>
            <p:cNvSpPr/>
            <p:nvPr/>
          </p:nvSpPr>
          <p:spPr>
            <a:xfrm>
              <a:off x="539552" y="1772816"/>
              <a:ext cx="2088232" cy="3960440"/>
            </a:xfrm>
            <a:prstGeom prst="roundRect">
              <a:avLst>
                <a:gd name="adj" fmla="val 3866"/>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sp>
          <p:nvSpPr>
            <p:cNvPr id="23" name="Rounded Rectangle 4"/>
            <p:cNvSpPr/>
            <p:nvPr/>
          </p:nvSpPr>
          <p:spPr>
            <a:xfrm>
              <a:off x="539552" y="1772816"/>
              <a:ext cx="2088232" cy="956295"/>
            </a:xfrm>
            <a:custGeom>
              <a:avLst/>
              <a:gdLst/>
              <a:ahLst/>
              <a:cxnLst/>
              <a:rect l="l" t="t" r="r" b="b"/>
              <a:pathLst>
                <a:path w="2232248" h="956295">
                  <a:moveTo>
                    <a:pt x="86299" y="0"/>
                  </a:moveTo>
                  <a:lnTo>
                    <a:pt x="2145949" y="0"/>
                  </a:lnTo>
                  <a:cubicBezTo>
                    <a:pt x="2193611" y="0"/>
                    <a:pt x="2232248" y="38637"/>
                    <a:pt x="2232248" y="86299"/>
                  </a:cubicBezTo>
                  <a:lnTo>
                    <a:pt x="2232248" y="956295"/>
                  </a:lnTo>
                  <a:lnTo>
                    <a:pt x="0" y="956295"/>
                  </a:lnTo>
                  <a:lnTo>
                    <a:pt x="0" y="86299"/>
                  </a:lnTo>
                  <a:cubicBezTo>
                    <a:pt x="0" y="38637"/>
                    <a:pt x="38637" y="0"/>
                    <a:pt x="86299" y="0"/>
                  </a:cubicBez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grpSp>
      <p:sp>
        <p:nvSpPr>
          <p:cNvPr id="24" name="TextBox 23"/>
          <p:cNvSpPr txBox="1"/>
          <p:nvPr/>
        </p:nvSpPr>
        <p:spPr>
          <a:xfrm>
            <a:off x="6439154" y="1290339"/>
            <a:ext cx="1801101" cy="307777"/>
          </a:xfrm>
          <a:prstGeom prst="rect">
            <a:avLst/>
          </a:prstGeom>
          <a:noFill/>
        </p:spPr>
        <p:txBody>
          <a:bodyPr wrap="square" lIns="108000" rIns="108000" rtlCol="0">
            <a:spAutoFit/>
          </a:bodyPr>
          <a:lstStyle/>
          <a:p>
            <a:pPr algn="ctr"/>
            <a:r>
              <a:rPr lang="en-US" altLang="ko-KR" sz="1400" b="1" dirty="0">
                <a:solidFill>
                  <a:schemeClr val="bg1"/>
                </a:solidFill>
                <a:latin typeface="Times New Roman" panose="02020603050405020304" pitchFamily="18" charset="0"/>
                <a:cs typeface="Times New Roman" panose="02020603050405020304" pitchFamily="18" charset="0"/>
              </a:rPr>
              <a:t>Q3: Apr to Jun 2026</a:t>
            </a:r>
            <a:endParaRPr lang="ko-KR" altLang="en-US" sz="1400" b="1" dirty="0">
              <a:solidFill>
                <a:schemeClr val="bg1"/>
              </a:solidFill>
              <a:latin typeface="Times New Roman" panose="02020603050405020304" pitchFamily="18" charset="0"/>
              <a:cs typeface="Times New Roman" panose="02020603050405020304" pitchFamily="18" charset="0"/>
            </a:endParaRPr>
          </a:p>
        </p:txBody>
      </p:sp>
      <p:grpSp>
        <p:nvGrpSpPr>
          <p:cNvPr id="25" name="Group 71"/>
          <p:cNvGrpSpPr/>
          <p:nvPr/>
        </p:nvGrpSpPr>
        <p:grpSpPr>
          <a:xfrm>
            <a:off x="8872516" y="1147051"/>
            <a:ext cx="2342378" cy="4824110"/>
            <a:chOff x="539552" y="1772816"/>
            <a:chExt cx="2088232" cy="3960440"/>
          </a:xfrm>
        </p:grpSpPr>
        <p:sp>
          <p:nvSpPr>
            <p:cNvPr id="26" name="Rounded Rectangle 73"/>
            <p:cNvSpPr/>
            <p:nvPr/>
          </p:nvSpPr>
          <p:spPr>
            <a:xfrm>
              <a:off x="539552" y="1772816"/>
              <a:ext cx="2088232" cy="3960440"/>
            </a:xfrm>
            <a:prstGeom prst="roundRect">
              <a:avLst>
                <a:gd name="adj" fmla="val 3866"/>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sp>
          <p:nvSpPr>
            <p:cNvPr id="27" name="Rounded Rectangle 4"/>
            <p:cNvSpPr/>
            <p:nvPr/>
          </p:nvSpPr>
          <p:spPr>
            <a:xfrm>
              <a:off x="539552" y="1772816"/>
              <a:ext cx="2088232" cy="956295"/>
            </a:xfrm>
            <a:custGeom>
              <a:avLst/>
              <a:gdLst/>
              <a:ahLst/>
              <a:cxnLst/>
              <a:rect l="l" t="t" r="r" b="b"/>
              <a:pathLst>
                <a:path w="2232248" h="956295">
                  <a:moveTo>
                    <a:pt x="86299" y="0"/>
                  </a:moveTo>
                  <a:lnTo>
                    <a:pt x="2145949" y="0"/>
                  </a:lnTo>
                  <a:cubicBezTo>
                    <a:pt x="2193611" y="0"/>
                    <a:pt x="2232248" y="38637"/>
                    <a:pt x="2232248" y="86299"/>
                  </a:cubicBezTo>
                  <a:lnTo>
                    <a:pt x="2232248" y="956295"/>
                  </a:lnTo>
                  <a:lnTo>
                    <a:pt x="0" y="956295"/>
                  </a:lnTo>
                  <a:lnTo>
                    <a:pt x="0" y="86299"/>
                  </a:lnTo>
                  <a:cubicBezTo>
                    <a:pt x="0" y="38637"/>
                    <a:pt x="38637" y="0"/>
                    <a:pt x="86299"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dirty="0">
                <a:latin typeface="Times New Roman" panose="02020603050405020304" pitchFamily="18" charset="0"/>
                <a:cs typeface="Times New Roman" panose="02020603050405020304" pitchFamily="18" charset="0"/>
              </a:endParaRPr>
            </a:p>
          </p:txBody>
        </p:sp>
      </p:grpSp>
      <p:sp>
        <p:nvSpPr>
          <p:cNvPr id="28" name="TextBox 27"/>
          <p:cNvSpPr txBox="1"/>
          <p:nvPr/>
        </p:nvSpPr>
        <p:spPr>
          <a:xfrm>
            <a:off x="9143154" y="1272294"/>
            <a:ext cx="1801101" cy="307777"/>
          </a:xfrm>
          <a:prstGeom prst="rect">
            <a:avLst/>
          </a:prstGeom>
          <a:noFill/>
        </p:spPr>
        <p:txBody>
          <a:bodyPr wrap="square" lIns="108000" rIns="108000" rtlCol="0">
            <a:spAutoFit/>
          </a:bodyPr>
          <a:lstStyle/>
          <a:p>
            <a:pPr algn="ctr"/>
            <a:r>
              <a:rPr lang="en-US" altLang="ko-KR" sz="1400" b="1" dirty="0">
                <a:solidFill>
                  <a:schemeClr val="bg1"/>
                </a:solidFill>
                <a:latin typeface="Times New Roman" panose="02020603050405020304" pitchFamily="18" charset="0"/>
                <a:cs typeface="Times New Roman" panose="02020603050405020304" pitchFamily="18" charset="0"/>
              </a:rPr>
              <a:t>Q4: Jul to Sep 2026</a:t>
            </a:r>
            <a:endParaRPr lang="ko-KR" altLang="en-US" sz="1400" b="1" dirty="0">
              <a:solidFill>
                <a:schemeClr val="bg1"/>
              </a:solidFill>
              <a:latin typeface="Times New Roman" panose="02020603050405020304" pitchFamily="18" charset="0"/>
              <a:cs typeface="Times New Roman" panose="02020603050405020304" pitchFamily="18" charset="0"/>
            </a:endParaRPr>
          </a:p>
        </p:txBody>
      </p:sp>
      <p:sp>
        <p:nvSpPr>
          <p:cNvPr id="43" name="TextBox 42"/>
          <p:cNvSpPr txBox="1"/>
          <p:nvPr/>
        </p:nvSpPr>
        <p:spPr>
          <a:xfrm>
            <a:off x="3654265" y="3597518"/>
            <a:ext cx="1967947" cy="2308324"/>
          </a:xfrm>
          <a:prstGeom prst="rect">
            <a:avLst/>
          </a:prstGeom>
          <a:noFill/>
        </p:spPr>
        <p:txBody>
          <a:bodyPr wrap="square" rtlCol="0">
            <a:spAutoFit/>
          </a:bodyPr>
          <a:lstStyle/>
          <a:p>
            <a:r>
              <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rPr>
              <a:t>Some key activities:  </a:t>
            </a:r>
            <a:endPar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err="1">
                <a:solidFill>
                  <a:schemeClr val="tx1">
                    <a:lumMod val="75000"/>
                    <a:lumOff val="25000"/>
                  </a:schemeClr>
                </a:solidFill>
                <a:latin typeface="Times New Roman" panose="02020603050405020304" pitchFamily="18" charset="0"/>
                <a:cs typeface="Times New Roman" panose="02020603050405020304" pitchFamily="18" charset="0"/>
              </a:rPr>
              <a:t>Organise</a:t>
            </a: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 2 regional workshops on platform navigation &amp; data standards</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Established NQF countries to upload sample datasets</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Collaborate and monitor pilot via check-ins, provide feedback to refine the platform.</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44" name="TextBox 43"/>
          <p:cNvSpPr txBox="1"/>
          <p:nvPr/>
        </p:nvSpPr>
        <p:spPr>
          <a:xfrm>
            <a:off x="3606948" y="2467450"/>
            <a:ext cx="2062585" cy="954107"/>
          </a:xfrm>
          <a:prstGeom prst="rect">
            <a:avLst/>
          </a:prstGeom>
          <a:noFill/>
        </p:spPr>
        <p:txBody>
          <a:bodyPr wrap="square" lIns="108000" rIns="108000" rtlCol="0">
            <a:spAutoFit/>
          </a:bodyPr>
          <a:lstStyle/>
          <a:p>
            <a:r>
              <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rPr>
              <a:t>Focus: </a:t>
            </a:r>
            <a:endPar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altLang="ko-KR" sz="1400" dirty="0">
                <a:solidFill>
                  <a:schemeClr val="tx1">
                    <a:lumMod val="65000"/>
                    <a:lumOff val="35000"/>
                  </a:schemeClr>
                </a:solidFill>
                <a:latin typeface="Times New Roman" panose="02020603050405020304" pitchFamily="18" charset="0"/>
                <a:cs typeface="Times New Roman" panose="02020603050405020304" pitchFamily="18" charset="0"/>
              </a:rPr>
              <a:t>Build technical know-how and test data with early adopters</a:t>
            </a:r>
            <a:endParaRPr lang="ko-KR" altLang="en-US"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45" name="TextBox 44"/>
          <p:cNvSpPr txBox="1"/>
          <p:nvPr/>
        </p:nvSpPr>
        <p:spPr>
          <a:xfrm>
            <a:off x="6389775" y="3559106"/>
            <a:ext cx="1967947" cy="1754326"/>
          </a:xfrm>
          <a:prstGeom prst="rect">
            <a:avLst/>
          </a:prstGeom>
          <a:noFill/>
        </p:spPr>
        <p:txBody>
          <a:bodyPr wrap="square" rtlCol="0">
            <a:spAutoFit/>
          </a:bodyPr>
          <a:lstStyle/>
          <a:p>
            <a:r>
              <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rPr>
              <a:t>Some key activities:  </a:t>
            </a:r>
            <a:endPar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Roll out incentives</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Feature success stories from Q2 pilots</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Bilateral outreach (virtual meetings)</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Integrate platform with regional and global systems (e.g. CTDL)</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46" name="TextBox 45"/>
          <p:cNvSpPr txBox="1"/>
          <p:nvPr/>
        </p:nvSpPr>
        <p:spPr>
          <a:xfrm>
            <a:off x="6355732" y="2418622"/>
            <a:ext cx="2062585" cy="954107"/>
          </a:xfrm>
          <a:prstGeom prst="rect">
            <a:avLst/>
          </a:prstGeom>
          <a:noFill/>
        </p:spPr>
        <p:txBody>
          <a:bodyPr wrap="square" lIns="108000" rIns="108000" rtlCol="0">
            <a:spAutoFit/>
          </a:bodyPr>
          <a:lstStyle/>
          <a:p>
            <a:r>
              <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rPr>
              <a:t>Focus: </a:t>
            </a:r>
            <a:endPar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altLang="ko-KR" sz="1400" dirty="0">
                <a:solidFill>
                  <a:schemeClr val="tx1">
                    <a:lumMod val="65000"/>
                    <a:lumOff val="35000"/>
                  </a:schemeClr>
                </a:solidFill>
                <a:latin typeface="Times New Roman" panose="02020603050405020304" pitchFamily="18" charset="0"/>
                <a:cs typeface="Times New Roman" panose="02020603050405020304" pitchFamily="18" charset="0"/>
              </a:rPr>
              <a:t>Accelerate adoption through incentives and networking</a:t>
            </a:r>
            <a:endParaRPr lang="ko-KR" altLang="en-US"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9075723" y="3379732"/>
            <a:ext cx="1967947" cy="1569660"/>
          </a:xfrm>
          <a:prstGeom prst="rect">
            <a:avLst/>
          </a:prstGeom>
          <a:noFill/>
        </p:spPr>
        <p:txBody>
          <a:bodyPr wrap="square" rtlCol="0">
            <a:spAutoFit/>
          </a:bodyPr>
          <a:lstStyle/>
          <a:p>
            <a:r>
              <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rPr>
              <a:t>Some key activities:  </a:t>
            </a:r>
            <a:endParaRPr lang="en-US" altLang="ko-KR" sz="1200" b="1" u="sng"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Conduct end-of-year evaluation</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Develop a sustainability roadmap</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Publish case studies and host a closing seminar</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rPr>
              <a:t>Plan for Year 2 </a:t>
            </a:r>
            <a:endParaRPr lang="en-US" altLang="ko-KR" sz="12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9075723" y="2427644"/>
            <a:ext cx="2062585" cy="738664"/>
          </a:xfrm>
          <a:prstGeom prst="rect">
            <a:avLst/>
          </a:prstGeom>
          <a:noFill/>
        </p:spPr>
        <p:txBody>
          <a:bodyPr wrap="square" lIns="108000" rIns="108000" rtlCol="0">
            <a:spAutoFit/>
          </a:bodyPr>
          <a:lstStyle/>
          <a:p>
            <a:r>
              <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rPr>
              <a:t>Focus: </a:t>
            </a:r>
            <a:endParaRPr lang="en-US" altLang="ko-KR" sz="1400" b="1" u="sng" dirty="0">
              <a:solidFill>
                <a:schemeClr val="tx1">
                  <a:lumMod val="65000"/>
                  <a:lumOff val="35000"/>
                </a:schemeClr>
              </a:solidFill>
              <a:latin typeface="Times New Roman" panose="02020603050405020304" pitchFamily="18" charset="0"/>
              <a:cs typeface="Times New Roman" panose="02020603050405020304" pitchFamily="18" charset="0"/>
            </a:endParaRPr>
          </a:p>
          <a:p>
            <a:r>
              <a:rPr lang="en-US" altLang="ko-KR" sz="1400">
                <a:solidFill>
                  <a:schemeClr val="tx1">
                    <a:lumMod val="65000"/>
                    <a:lumOff val="35000"/>
                  </a:schemeClr>
                </a:solidFill>
                <a:latin typeface="Times New Roman" panose="02020603050405020304" pitchFamily="18" charset="0"/>
                <a:cs typeface="Times New Roman" panose="02020603050405020304" pitchFamily="18" charset="0"/>
              </a:rPr>
              <a:t>Assess impact </a:t>
            </a:r>
            <a:r>
              <a:rPr lang="en-US" altLang="ko-KR" sz="1400" dirty="0">
                <a:solidFill>
                  <a:schemeClr val="tx1">
                    <a:lumMod val="65000"/>
                    <a:lumOff val="35000"/>
                  </a:schemeClr>
                </a:solidFill>
                <a:latin typeface="Times New Roman" panose="02020603050405020304" pitchFamily="18" charset="0"/>
                <a:cs typeface="Times New Roman" panose="02020603050405020304" pitchFamily="18" charset="0"/>
              </a:rPr>
              <a:t>and embed long-term mechanisms</a:t>
            </a:r>
            <a:endParaRPr lang="ko-KR" altLang="en-US" sz="1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49" name="TextBox 48"/>
          <p:cNvSpPr txBox="1"/>
          <p:nvPr/>
        </p:nvSpPr>
        <p:spPr>
          <a:xfrm>
            <a:off x="734470" y="1674165"/>
            <a:ext cx="2207511" cy="523220"/>
          </a:xfrm>
          <a:prstGeom prst="rect">
            <a:avLst/>
          </a:prstGeom>
          <a:noFill/>
        </p:spPr>
        <p:txBody>
          <a:bodyPr wrap="square" rtlCol="0">
            <a:spAutoFit/>
          </a:bodyPr>
          <a:lstStyle/>
          <a:p>
            <a:pPr algn="ctr"/>
            <a:r>
              <a:rPr lang="en-ZA" sz="1400" b="1" dirty="0">
                <a:solidFill>
                  <a:schemeClr val="bg1">
                    <a:lumMod val="95000"/>
                  </a:schemeClr>
                </a:solidFill>
                <a:latin typeface="Times New Roman" panose="02020603050405020304" pitchFamily="18" charset="0"/>
                <a:cs typeface="Times New Roman" panose="02020603050405020304" pitchFamily="18" charset="0"/>
              </a:rPr>
              <a:t>Foundational &amp; Awareness Building</a:t>
            </a:r>
            <a:endParaRPr lang="en-ZA" sz="14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50" name="TextBox 49"/>
          <p:cNvSpPr txBox="1"/>
          <p:nvPr/>
        </p:nvSpPr>
        <p:spPr>
          <a:xfrm>
            <a:off x="3585783" y="1665868"/>
            <a:ext cx="2207511" cy="523220"/>
          </a:xfrm>
          <a:prstGeom prst="rect">
            <a:avLst/>
          </a:prstGeom>
          <a:noFill/>
        </p:spPr>
        <p:txBody>
          <a:bodyPr wrap="square" rtlCol="0">
            <a:spAutoFit/>
          </a:bodyPr>
          <a:lstStyle/>
          <a:p>
            <a:pPr algn="ctr"/>
            <a:r>
              <a:rPr lang="en-ZA" sz="1400" b="1" dirty="0">
                <a:solidFill>
                  <a:schemeClr val="bg1">
                    <a:lumMod val="95000"/>
                  </a:schemeClr>
                </a:solidFill>
                <a:latin typeface="Times New Roman" panose="02020603050405020304" pitchFamily="18" charset="0"/>
                <a:cs typeface="Times New Roman" panose="02020603050405020304" pitchFamily="18" charset="0"/>
              </a:rPr>
              <a:t>Capacity development &amp; Pilot Engagement</a:t>
            </a:r>
            <a:endParaRPr lang="en-ZA" sz="14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51" name="TextBox 50"/>
          <p:cNvSpPr txBox="1"/>
          <p:nvPr/>
        </p:nvSpPr>
        <p:spPr>
          <a:xfrm>
            <a:off x="6269994" y="1698464"/>
            <a:ext cx="2207511" cy="307777"/>
          </a:xfrm>
          <a:prstGeom prst="rect">
            <a:avLst/>
          </a:prstGeom>
          <a:noFill/>
        </p:spPr>
        <p:txBody>
          <a:bodyPr wrap="square" rtlCol="0">
            <a:spAutoFit/>
          </a:bodyPr>
          <a:lstStyle/>
          <a:p>
            <a:pPr algn="ctr"/>
            <a:r>
              <a:rPr lang="en-ZA" sz="1400" b="1" dirty="0">
                <a:solidFill>
                  <a:schemeClr val="bg1">
                    <a:lumMod val="95000"/>
                  </a:schemeClr>
                </a:solidFill>
                <a:latin typeface="Times New Roman" panose="02020603050405020304" pitchFamily="18" charset="0"/>
                <a:cs typeface="Times New Roman" panose="02020603050405020304" pitchFamily="18" charset="0"/>
              </a:rPr>
              <a:t>Scaling &amp; Incentives</a:t>
            </a:r>
            <a:endParaRPr lang="en-ZA" sz="14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52" name="TextBox 51"/>
          <p:cNvSpPr txBox="1"/>
          <p:nvPr/>
        </p:nvSpPr>
        <p:spPr>
          <a:xfrm>
            <a:off x="9007383" y="1729470"/>
            <a:ext cx="2207511" cy="523220"/>
          </a:xfrm>
          <a:prstGeom prst="rect">
            <a:avLst/>
          </a:prstGeom>
          <a:noFill/>
        </p:spPr>
        <p:txBody>
          <a:bodyPr wrap="square" rtlCol="0">
            <a:spAutoFit/>
          </a:bodyPr>
          <a:lstStyle/>
          <a:p>
            <a:pPr algn="ctr"/>
            <a:r>
              <a:rPr lang="en-ZA" sz="1400" b="1" dirty="0">
                <a:solidFill>
                  <a:schemeClr val="bg1">
                    <a:lumMod val="95000"/>
                  </a:schemeClr>
                </a:solidFill>
                <a:latin typeface="Times New Roman" panose="02020603050405020304" pitchFamily="18" charset="0"/>
                <a:cs typeface="Times New Roman" panose="02020603050405020304" pitchFamily="18" charset="0"/>
              </a:rPr>
              <a:t>Evaluation &amp; Sustainability</a:t>
            </a:r>
            <a:endParaRPr lang="en-ZA" sz="14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53" name="TextBox 52"/>
          <p:cNvSpPr txBox="1"/>
          <p:nvPr/>
        </p:nvSpPr>
        <p:spPr>
          <a:xfrm>
            <a:off x="556592" y="6297379"/>
            <a:ext cx="10853530" cy="306705"/>
          </a:xfrm>
          <a:prstGeom prst="rect">
            <a:avLst/>
          </a:prstGeom>
          <a:noFill/>
        </p:spPr>
        <p:txBody>
          <a:bodyPr wrap="square" rtlCol="0">
            <a:spAutoFit/>
          </a:bodyPr>
          <a:lstStyle/>
          <a:p>
            <a:r>
              <a:rPr lang="en-ZA" sz="1400" dirty="0">
                <a:latin typeface="Times New Roman" panose="02020603050405020304" pitchFamily="18" charset="0"/>
                <a:cs typeface="Times New Roman" panose="02020603050405020304" pitchFamily="18" charset="0"/>
              </a:rPr>
              <a:t>*This is still a work in progress. Full draft report here:</a:t>
            </a:r>
            <a:r>
              <a:rPr lang="en-US" altLang="en-US" sz="1400" dirty="0">
                <a:solidFill>
                  <a:srgbClr val="0000CC"/>
                </a:solidFill>
                <a:latin typeface="Times New Roman" panose="02020603050405020304" pitchFamily="18" charset="0"/>
                <a:cs typeface="Times New Roman" panose="02020603050405020304" pitchFamily="18" charset="0"/>
              </a:rPr>
              <a:t>https://bit.ly/3VKeCWC</a:t>
            </a:r>
            <a:endParaRPr lang="en-US" altLang="en-US" sz="1400" dirty="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96" y="56577"/>
            <a:ext cx="2912893" cy="957648"/>
          </a:xfrm>
        </p:spPr>
        <p:txBody>
          <a:bodyPr>
            <a:normAutofit/>
          </a:bodyPr>
          <a:lstStyle/>
          <a:p>
            <a:r>
              <a:rPr lang="en-ZA" b="1" dirty="0">
                <a:latin typeface="Times New Roman" panose="02020603050405020304" pitchFamily="18" charset="0"/>
                <a:cs typeface="Times New Roman" panose="02020603050405020304" pitchFamily="18" charset="0"/>
              </a:rPr>
              <a:t>Status report:</a:t>
            </a:r>
            <a:endParaRPr lang="en-ZA"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2096" y="752968"/>
            <a:ext cx="5893904" cy="5575417"/>
          </a:xfrm>
        </p:spPr>
        <p:txBody>
          <a:bodyPr>
            <a:normAutofit/>
          </a:bodyPr>
          <a:lstStyle/>
          <a:p>
            <a:pPr marL="0" lvl="0" indent="0">
              <a:buNone/>
            </a:pP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nvGraphicFramePr>
        <p:xfrm>
          <a:off x="6311349" y="288235"/>
          <a:ext cx="5486400" cy="6142391"/>
        </p:xfrm>
        <a:graphic>
          <a:graphicData uri="http://schemas.openxmlformats.org/drawingml/2006/table">
            <a:tbl>
              <a:tblPr>
                <a:tableStyleId>{69CF1AB2-1976-4502-BF36-3FF5EA218861}</a:tableStyleId>
              </a:tblPr>
              <a:tblGrid>
                <a:gridCol w="3559585"/>
                <a:gridCol w="1926815"/>
              </a:tblGrid>
              <a:tr h="407551">
                <a:tc>
                  <a:txBody>
                    <a:bodyPr/>
                    <a:lstStyle/>
                    <a:p>
                      <a:pPr algn="l" fontAlgn="ctr">
                        <a:buNone/>
                      </a:pPr>
                      <a:r>
                        <a:rPr lang="en-US" sz="1800" b="1" u="none" strike="noStrike" dirty="0">
                          <a:effectLst/>
                        </a:rPr>
                        <a:t>Country</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c>
                  <a:txBody>
                    <a:bodyPr/>
                    <a:lstStyle/>
                    <a:p>
                      <a:pPr algn="l" fontAlgn="ctr">
                        <a:buNone/>
                      </a:pPr>
                      <a:r>
                        <a:rPr lang="en-US" sz="1800" b="1" u="none" strike="noStrike" dirty="0">
                          <a:effectLst/>
                        </a:rPr>
                        <a:t>Number created</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ctr"/>
                </a:tc>
              </a:tr>
              <a:tr h="286742">
                <a:tc>
                  <a:txBody>
                    <a:bodyPr/>
                    <a:lstStyle/>
                    <a:p>
                      <a:pPr algn="l" fontAlgn="b">
                        <a:buNone/>
                      </a:pPr>
                      <a:r>
                        <a:rPr lang="en-US" sz="1800" u="none" strike="noStrike" dirty="0">
                          <a:effectLst/>
                        </a:rPr>
                        <a:t>Angola</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Cabo Verde</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ZA" sz="1800" u="none" strike="noStrike" dirty="0">
                          <a:effectLst/>
                        </a:rPr>
                        <a:t>Democratic Republic of the Congo</a:t>
                      </a:r>
                      <a:endParaRPr lang="en-ZA"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a:effectLst/>
                        </a:rPr>
                        <a:t>0</a:t>
                      </a:r>
                      <a:endParaRPr lang="en-US" sz="1800" b="1"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Djibouti</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Eswatini</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a:effectLst/>
                        </a:rPr>
                        <a:t>0</a:t>
                      </a:r>
                      <a:endParaRPr lang="en-US" sz="1800" b="1"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Ghana</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Guinea-Bissau</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Kenya</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22</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Mauritius</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Morocco</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Mozambique</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Namibia</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6</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Senegal</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dirty="0">
                          <a:effectLst/>
                        </a:rPr>
                        <a:t>Seychelles</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5</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Sierra Leone</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Somalia</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1</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South Africa</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South Sudan</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Tunisia</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r h="286742">
                <a:tc>
                  <a:txBody>
                    <a:bodyPr/>
                    <a:lstStyle/>
                    <a:p>
                      <a:pPr algn="l" fontAlgn="b">
                        <a:buNone/>
                      </a:pPr>
                      <a:r>
                        <a:rPr lang="en-US" sz="1800" u="none" strike="noStrike">
                          <a:effectLst/>
                        </a:rPr>
                        <a:t>Zimbabwe</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c>
                  <a:txBody>
                    <a:bodyPr/>
                    <a:lstStyle/>
                    <a:p>
                      <a:pPr algn="r" fontAlgn="b">
                        <a:buNone/>
                      </a:pPr>
                      <a:r>
                        <a:rPr lang="en-US" sz="1800" b="1" u="none" strike="noStrike" dirty="0">
                          <a:effectLst/>
                        </a:rPr>
                        <a:t>0</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350" marR="6350" marT="6350" marB="0" anchor="b"/>
                </a:tc>
              </a:tr>
            </a:tbl>
          </a:graphicData>
        </a:graphic>
      </p:graphicFrame>
      <p:sp>
        <p:nvSpPr>
          <p:cNvPr id="6" name="TextBox 5"/>
          <p:cNvSpPr txBox="1"/>
          <p:nvPr/>
        </p:nvSpPr>
        <p:spPr>
          <a:xfrm>
            <a:off x="301487" y="1401416"/>
            <a:ext cx="4843670" cy="369331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These are the number of qualifications that were created on the QCP as of </a:t>
            </a:r>
            <a:r>
              <a:rPr lang="en-US" b="1" u="sng" dirty="0">
                <a:latin typeface="Times New Roman" panose="02020603050405020304" pitchFamily="18" charset="0"/>
                <a:cs typeface="Times New Roman" panose="02020603050405020304" pitchFamily="18" charset="0"/>
              </a:rPr>
              <a:t>July 2025</a:t>
            </a:r>
            <a:r>
              <a:rPr lang="en-US" u="sng" dirty="0">
                <a:latin typeface="Times New Roman" panose="02020603050405020304" pitchFamily="18" charset="0"/>
                <a:cs typeface="Times New Roman" panose="02020603050405020304" pitchFamily="18" charset="0"/>
              </a:rPr>
              <a:t>. </a:t>
            </a:r>
            <a:endParaRPr lang="en-US" u="sng"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With the implementation of the draft plan over the next few months, these numbers are set to increase as countries start publishing their qualification information on the Platform. </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cluster expects substantial progress to be made by the next reporting cycle. </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26" y="106710"/>
            <a:ext cx="2640498" cy="738117"/>
          </a:xfrm>
        </p:spPr>
        <p:txBody>
          <a:bodyPr>
            <a:normAutofit/>
          </a:bodyPr>
          <a:lstStyle/>
          <a:p>
            <a:r>
              <a:rPr lang="en-ZA" b="1" dirty="0"/>
              <a:t>Next Steps</a:t>
            </a:r>
            <a:endParaRPr lang="en-ZA" b="1" dirty="0"/>
          </a:p>
        </p:txBody>
      </p:sp>
      <p:sp>
        <p:nvSpPr>
          <p:cNvPr id="3" name="Content Placeholder 2"/>
          <p:cNvSpPr>
            <a:spLocks noGrp="1"/>
          </p:cNvSpPr>
          <p:nvPr>
            <p:ph idx="1"/>
          </p:nvPr>
        </p:nvSpPr>
        <p:spPr>
          <a:xfrm>
            <a:off x="218661" y="1212575"/>
            <a:ext cx="11569148" cy="4939748"/>
          </a:xfrm>
        </p:spPr>
        <p:txBody>
          <a:bodyPr/>
          <a:lstStyle/>
          <a:p>
            <a:pPr lvl="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Review and finalise the draft workplan</a:t>
            </a: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Pilot at least 2 initiatives from the workplan</a:t>
            </a: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ZA"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ZA" dirty="0">
                <a:latin typeface="Times New Roman" panose="02020603050405020304" pitchFamily="18" charset="0"/>
                <a:cs typeface="Times New Roman" panose="02020603050405020304" pitchFamily="18" charset="0"/>
              </a:rPr>
              <a:t>Collaborate with other clusters (cluster 4) on advocacy and marketing initiatives</a:t>
            </a:r>
            <a:endParaRPr lang="en-ZA"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Draft progress report ahead of the next ACQF Forum.</a:t>
            </a:r>
            <a:endParaRPr lang="en-US" dirty="0">
              <a:latin typeface="Times New Roman" panose="02020603050405020304" pitchFamily="18" charset="0"/>
              <a:cs typeface="Times New Roman" panose="02020603050405020304" pitchFamily="18" charset="0"/>
            </a:endParaRPr>
          </a:p>
          <a:p>
            <a:pPr marL="0" indent="0">
              <a:buNone/>
            </a:pPr>
            <a:endParaRPr lang="en-ZA" dirty="0"/>
          </a:p>
          <a:p>
            <a:pPr>
              <a:buFont typeface="Wingdings" panose="05000000000000000000" pitchFamily="2" charset="2"/>
              <a:buChar char="§"/>
            </a:pPr>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0584" y="2276062"/>
            <a:ext cx="6698972" cy="1769166"/>
          </a:xfrm>
        </p:spPr>
        <p:txBody>
          <a:bodyPr>
            <a:noAutofit/>
          </a:bodyPr>
          <a:lstStyle/>
          <a:p>
            <a:r>
              <a:rPr lang="en-ZA" sz="7200" b="1" dirty="0">
                <a:latin typeface="Times New Roman" panose="02020603050405020304" pitchFamily="18" charset="0"/>
                <a:cs typeface="Times New Roman" panose="02020603050405020304" pitchFamily="18" charset="0"/>
              </a:rPr>
              <a:t>THANK YOU. </a:t>
            </a:r>
            <a:endParaRPr lang="en-ZA" sz="7200"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2203B17F16D040A1E444A021DFF119" ma:contentTypeVersion="13" ma:contentTypeDescription="Create a new document." ma:contentTypeScope="" ma:versionID="a4477b7aaefebf49d9f3fa8c19f258ff">
  <xsd:schema xmlns:xsd="http://www.w3.org/2001/XMLSchema" xmlns:xs="http://www.w3.org/2001/XMLSchema" xmlns:p="http://schemas.microsoft.com/office/2006/metadata/properties" xmlns:ns2="05ef24fd-2dda-45b0-83fd-a9e6f5cd7406" xmlns:ns3="9cf1f23c-94c0-4dcc-a7fa-999e323c9245" targetNamespace="http://schemas.microsoft.com/office/2006/metadata/properties" ma:root="true" ma:fieldsID="b45f155593f15e42cc3a772c45272010" ns2:_="" ns3:_="">
    <xsd:import namespace="05ef24fd-2dda-45b0-83fd-a9e6f5cd7406"/>
    <xsd:import namespace="9cf1f23c-94c0-4dcc-a7fa-999e323c924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ef24fd-2dda-45b0-83fd-a9e6f5cd7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f1f23c-94c0-4dcc-a7fa-999e323c924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c3438c5-9aa0-4ee5-85a2-9e811049bc4c}" ma:internalName="TaxCatchAll" ma:showField="CatchAllData" ma:web="9cf1f23c-94c0-4dcc-a7fa-999e323c92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5ef24fd-2dda-45b0-83fd-a9e6f5cd7406">
      <Terms xmlns="http://schemas.microsoft.com/office/infopath/2007/PartnerControls"/>
    </lcf76f155ced4ddcb4097134ff3c332f>
    <TaxCatchAll xmlns="9cf1f23c-94c0-4dcc-a7fa-999e323c9245" xsi:nil="true"/>
  </documentManagement>
</p:properties>
</file>

<file path=customXml/itemProps1.xml><?xml version="1.0" encoding="utf-8"?>
<ds:datastoreItem xmlns:ds="http://schemas.openxmlformats.org/officeDocument/2006/customXml" ds:itemID="{9ADB18A1-99EC-4D91-BA2D-D8449779DC10}"/>
</file>

<file path=customXml/itemProps2.xml><?xml version="1.0" encoding="utf-8"?>
<ds:datastoreItem xmlns:ds="http://schemas.openxmlformats.org/officeDocument/2006/customXml" ds:itemID="{AE2BC7B5-2456-46E5-B6A6-BE2407854925}"/>
</file>

<file path=customXml/itemProps3.xml><?xml version="1.0" encoding="utf-8"?>
<ds:datastoreItem xmlns:ds="http://schemas.openxmlformats.org/officeDocument/2006/customXml" ds:itemID="{EEF55B90-B1FC-4D6F-BFC8-6AD74CD22847}"/>
</file>

<file path=docProps/app.xml><?xml version="1.0" encoding="utf-8"?>
<Properties xmlns="http://schemas.openxmlformats.org/officeDocument/2006/extended-properties" xmlns:vt="http://schemas.openxmlformats.org/officeDocument/2006/docPropsVTypes">
  <TotalTime>0</TotalTime>
  <Words>4259</Words>
  <Application>WPS Presentation</Application>
  <PresentationFormat>Widescreen</PresentationFormat>
  <Paragraphs>209</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8</vt:i4>
      </vt:variant>
    </vt:vector>
  </HeadingPairs>
  <TitlesOfParts>
    <vt:vector size="20" baseType="lpstr">
      <vt:lpstr>Arial</vt:lpstr>
      <vt:lpstr>SimSun</vt:lpstr>
      <vt:lpstr>Wingdings</vt:lpstr>
      <vt:lpstr>Times New Roman</vt:lpstr>
      <vt:lpstr>Aptos</vt:lpstr>
      <vt:lpstr>Segoe UI</vt:lpstr>
      <vt:lpstr>Microsoft YaHei</vt:lpstr>
      <vt:lpstr>Arial Unicode MS</vt:lpstr>
      <vt:lpstr>Aptos Display</vt:lpstr>
      <vt:lpstr>Segoe UI Variable Display</vt:lpstr>
      <vt:lpstr>Calibri</vt:lpstr>
      <vt:lpstr>Office Theme</vt:lpstr>
      <vt:lpstr>The 6th ACQF Continental Forum</vt:lpstr>
      <vt:lpstr>PowerPoint 演示文稿</vt:lpstr>
      <vt:lpstr>About Cluster 2 &amp; The QCP</vt:lpstr>
      <vt:lpstr>Updates from July</vt:lpstr>
      <vt:lpstr>Draft Workplan*: October 2025 to September 2026</vt:lpstr>
      <vt:lpstr>Status report:</vt:lpstr>
      <vt:lpstr>Next Steps</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Tola Akindolani</dc:creator>
  <cp:lastModifiedBy>Abdul Sesay</cp:lastModifiedBy>
  <cp:revision>3</cp:revision>
  <dcterms:created xsi:type="dcterms:W3CDTF">2025-09-25T23:14:00Z</dcterms:created>
  <dcterms:modified xsi:type="dcterms:W3CDTF">2025-09-29T22:16:27Z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8F0BB36D1B09491187828E5443369676_13</vt:lpwstr>
  </property>
  <property fmtid="{D5CDD505-2E9C-101B-9397-08002B2CF9AE}" pid="3" name="KSOProductBuildVer">
    <vt:lpwstr>1033-12.2.0.22549</vt:lpwstr>
  </property>
  <property fmtid="{D5CDD505-2E9C-101B-9397-08002B2CF9AE}" pid="4" name="ContentTypeId">
    <vt:lpwstr>0x0101009B2203B17F16D040A1E444A021DFF119</vt:lpwstr>
  </property>
</Properties>
</file>