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4" r:id="rId3"/>
    <p:sldId id="281" r:id="rId4"/>
    <p:sldId id="279" r:id="rId5"/>
    <p:sldId id="280" r:id="rId6"/>
    <p:sldId id="288" r:id="rId7"/>
    <p:sldId id="289" r:id="rId8"/>
    <p:sldId id="282" r:id="rId9"/>
    <p:sldId id="293" r:id="rId10"/>
    <p:sldId id="283" r:id="rId11"/>
    <p:sldId id="285" r:id="rId12"/>
    <p:sldId id="284" r:id="rId13"/>
    <p:sldId id="292" r:id="rId14"/>
    <p:sldId id="290" r:id="rId15"/>
    <p:sldId id="286" r:id="rId16"/>
    <p:sldId id="265" r:id="rId17"/>
  </p:sldIdLst>
  <p:sldSz cx="18288000" cy="10287000"/>
  <p:notesSz cx="6858000" cy="9144000"/>
  <p:embeddedFontLst>
    <p:embeddedFont>
      <p:font typeface="Canva Sans Bold" panose="020B0803030501040103" pitchFamily="34" charset="0"/>
      <p:regular r:id="rId18"/>
      <p:bold r:id="rId19"/>
    </p:embeddedFont>
    <p:embeddedFont>
      <p:font typeface="Montserrat" pitchFamily="2" charset="77"/>
      <p:regular r:id="rId20"/>
      <p:bold r:id="rId21"/>
      <p:italic r:id="rId22"/>
      <p:boldItalic r:id="rId23"/>
    </p:embeddedFont>
    <p:embeddedFont>
      <p:font typeface="Montserrat Bold" pitchFamily="2" charset="77"/>
      <p:regular r:id="rId24"/>
      <p:bold r:id="rId25"/>
    </p:embeddedFont>
    <p:embeddedFont>
      <p:font typeface="Montserrat Medium" panose="020F0502020204030204" pitchFamily="34" charset="0"/>
      <p:regular r:id="rId26"/>
      <p: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00"/>
    <a:srgbClr val="D399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autoAdjust="0"/>
    <p:restoredTop sz="95686" autoAdjust="0"/>
  </p:normalViewPr>
  <p:slideViewPr>
    <p:cSldViewPr>
      <p:cViewPr varScale="1">
        <p:scale>
          <a:sx n="71" d="100"/>
          <a:sy n="71" d="100"/>
        </p:scale>
        <p:origin x="55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0892"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KE" dirty="0"/>
          </a:p>
        </p:txBody>
      </p:sp>
      <p:grpSp>
        <p:nvGrpSpPr>
          <p:cNvPr id="4" name="Group 4"/>
          <p:cNvGrpSpPr/>
          <p:nvPr/>
        </p:nvGrpSpPr>
        <p:grpSpPr>
          <a:xfrm>
            <a:off x="22307" y="2975526"/>
            <a:ext cx="18288000" cy="6294784"/>
            <a:chOff x="0" y="0"/>
            <a:chExt cx="4816593" cy="1657885"/>
          </a:xfrm>
        </p:grpSpPr>
        <p:sp>
          <p:nvSpPr>
            <p:cNvPr id="5" name="Freeform 5"/>
            <p:cNvSpPr/>
            <p:nvPr/>
          </p:nvSpPr>
          <p:spPr>
            <a:xfrm>
              <a:off x="0" y="0"/>
              <a:ext cx="4816592" cy="1657885"/>
            </a:xfrm>
            <a:custGeom>
              <a:avLst/>
              <a:gdLst/>
              <a:ahLst/>
              <a:cxnLst/>
              <a:rect l="l" t="t" r="r" b="b"/>
              <a:pathLst>
                <a:path w="4816592" h="1657885">
                  <a:moveTo>
                    <a:pt x="0" y="0"/>
                  </a:moveTo>
                  <a:lnTo>
                    <a:pt x="4816592" y="0"/>
                  </a:lnTo>
                  <a:lnTo>
                    <a:pt x="4816592" y="1657885"/>
                  </a:lnTo>
                  <a:lnTo>
                    <a:pt x="0" y="1657885"/>
                  </a:lnTo>
                  <a:close/>
                </a:path>
              </a:pathLst>
            </a:custGeom>
            <a:solidFill>
              <a:srgbClr val="007000"/>
            </a:solidFill>
            <a:ln>
              <a:solidFill>
                <a:srgbClr val="007000"/>
              </a:solidFill>
            </a:ln>
          </p:spPr>
          <p:txBody>
            <a:bodyPr/>
            <a:lstStyle/>
            <a:p>
              <a:endParaRPr lang="en-KE"/>
            </a:p>
          </p:txBody>
        </p:sp>
        <p:sp>
          <p:nvSpPr>
            <p:cNvPr id="6" name="TextBox 6"/>
            <p:cNvSpPr txBox="1"/>
            <p:nvPr/>
          </p:nvSpPr>
          <p:spPr>
            <a:xfrm>
              <a:off x="0" y="-38100"/>
              <a:ext cx="4816593" cy="1695985"/>
            </a:xfrm>
            <a:prstGeom prst="rect">
              <a:avLst/>
            </a:prstGeom>
            <a:ln>
              <a:solidFill>
                <a:srgbClr val="007000"/>
              </a:solidFill>
            </a:ln>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028700" y="3576931"/>
            <a:ext cx="16230600" cy="4332981"/>
          </a:xfrm>
          <a:prstGeom prst="rect">
            <a:avLst/>
          </a:prstGeom>
          <a:solidFill>
            <a:srgbClr val="007000"/>
          </a:solidFill>
        </p:spPr>
        <p:txBody>
          <a:bodyPr lIns="0" tIns="0" rIns="0" bIns="0" rtlCol="0" anchor="t">
            <a:spAutoFit/>
          </a:bodyPr>
          <a:lstStyle/>
          <a:p>
            <a:pPr algn="ctr">
              <a:lnSpc>
                <a:spcPts val="5739"/>
              </a:lnSpc>
              <a:spcBef>
                <a:spcPct val="0"/>
              </a:spcBef>
            </a:pPr>
            <a:r>
              <a:rPr lang="en-US" sz="4099" b="1" dirty="0">
                <a:solidFill>
                  <a:srgbClr val="FFFFFF"/>
                </a:solidFill>
                <a:latin typeface="Montserrat Medium"/>
                <a:ea typeface="Montserrat Medium"/>
                <a:cs typeface="Montserrat Medium"/>
                <a:sym typeface="Montserrat Medium"/>
              </a:rPr>
              <a:t>ACQF CLUSTER 4: COLLABORATION, COMMUNICATION &amp; KNOWLEDGE SHARING</a:t>
            </a:r>
          </a:p>
          <a:p>
            <a:pPr algn="ctr">
              <a:lnSpc>
                <a:spcPts val="5739"/>
              </a:lnSpc>
              <a:spcBef>
                <a:spcPct val="0"/>
              </a:spcBef>
            </a:pPr>
            <a:endParaRPr lang="en-US" sz="4099" b="1" dirty="0">
              <a:solidFill>
                <a:srgbClr val="FFFFFF"/>
              </a:solidFill>
              <a:latin typeface="Montserrat Medium"/>
              <a:ea typeface="Montserrat Medium"/>
              <a:cs typeface="Montserrat Medium"/>
              <a:sym typeface="Montserrat Medium"/>
            </a:endParaRPr>
          </a:p>
          <a:p>
            <a:pPr algn="ctr">
              <a:lnSpc>
                <a:spcPts val="5739"/>
              </a:lnSpc>
              <a:spcBef>
                <a:spcPct val="0"/>
              </a:spcBef>
            </a:pPr>
            <a:r>
              <a:rPr lang="en-US" sz="4099" b="1" dirty="0">
                <a:solidFill>
                  <a:srgbClr val="FFFFFF"/>
                </a:solidFill>
                <a:latin typeface="Montserrat Medium"/>
                <a:ea typeface="Montserrat Medium"/>
                <a:cs typeface="Montserrat Medium"/>
                <a:sym typeface="Montserrat Medium"/>
              </a:rPr>
              <a:t>PRESENTED BY : Ms. Ivey Koin</a:t>
            </a:r>
          </a:p>
          <a:p>
            <a:pPr algn="ctr">
              <a:lnSpc>
                <a:spcPts val="5739"/>
              </a:lnSpc>
              <a:spcBef>
                <a:spcPct val="0"/>
              </a:spcBef>
            </a:pPr>
            <a:endParaRPr lang="en-US" sz="4099" b="1" dirty="0">
              <a:solidFill>
                <a:srgbClr val="FFFFFF"/>
              </a:solidFill>
              <a:latin typeface="Montserrat Medium"/>
              <a:ea typeface="Montserrat Medium"/>
              <a:cs typeface="Montserrat Medium"/>
              <a:sym typeface="Montserrat Medium"/>
            </a:endParaRPr>
          </a:p>
          <a:p>
            <a:pPr algn="ctr">
              <a:lnSpc>
                <a:spcPts val="5739"/>
              </a:lnSpc>
              <a:spcBef>
                <a:spcPct val="0"/>
              </a:spcBef>
            </a:pPr>
            <a:r>
              <a:rPr lang="en-US" sz="4099" b="1" dirty="0">
                <a:solidFill>
                  <a:srgbClr val="FFFFFF"/>
                </a:solidFill>
                <a:latin typeface="Montserrat Medium"/>
                <a:ea typeface="Montserrat Medium"/>
                <a:cs typeface="Montserrat Medium"/>
                <a:sym typeface="Montserrat Medium"/>
              </a:rPr>
              <a:t>DATE : 1</a:t>
            </a:r>
            <a:r>
              <a:rPr lang="en-US" sz="4099" b="1" baseline="30000" dirty="0">
                <a:solidFill>
                  <a:srgbClr val="FFFFFF"/>
                </a:solidFill>
                <a:latin typeface="Montserrat Medium"/>
                <a:ea typeface="Montserrat Medium"/>
                <a:cs typeface="Montserrat Medium"/>
                <a:sym typeface="Montserrat Medium"/>
              </a:rPr>
              <a:t>st</a:t>
            </a:r>
            <a:r>
              <a:rPr lang="en-US" sz="4099" b="1" dirty="0">
                <a:solidFill>
                  <a:srgbClr val="FFFFFF"/>
                </a:solidFill>
                <a:latin typeface="Montserrat Medium"/>
                <a:ea typeface="Montserrat Medium"/>
                <a:cs typeface="Montserrat Medium"/>
                <a:sym typeface="Montserrat Medium"/>
              </a:rPr>
              <a:t> October, 2025</a:t>
            </a:r>
          </a:p>
        </p:txBody>
      </p:sp>
      <p:grpSp>
        <p:nvGrpSpPr>
          <p:cNvPr id="8" name="Group 8"/>
          <p:cNvGrpSpPr/>
          <p:nvPr/>
        </p:nvGrpSpPr>
        <p:grpSpPr>
          <a:xfrm>
            <a:off x="0" y="9631822"/>
            <a:ext cx="18297525" cy="278499"/>
            <a:chOff x="0" y="0"/>
            <a:chExt cx="24396700" cy="371332"/>
          </a:xfrm>
        </p:grpSpPr>
        <p:grpSp>
          <p:nvGrpSpPr>
            <p:cNvPr id="9" name="Group 9"/>
            <p:cNvGrpSpPr/>
            <p:nvPr/>
          </p:nvGrpSpPr>
          <p:grpSpPr>
            <a:xfrm>
              <a:off x="0" y="0"/>
              <a:ext cx="24384000" cy="96766"/>
              <a:chOff x="0" y="0"/>
              <a:chExt cx="4816593" cy="19114"/>
            </a:xfrm>
          </p:grpSpPr>
          <p:sp>
            <p:nvSpPr>
              <p:cNvPr id="10" name="Freeform 10"/>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1D1A1B"/>
              </a:solidFill>
            </p:spPr>
            <p:txBody>
              <a:bodyPr/>
              <a:lstStyle/>
              <a:p>
                <a:endParaRPr lang="en-KE"/>
              </a:p>
            </p:txBody>
          </p:sp>
          <p:sp>
            <p:nvSpPr>
              <p:cNvPr id="11" name="TextBox 11"/>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2700" y="139700"/>
              <a:ext cx="24384000" cy="96766"/>
              <a:chOff x="0" y="0"/>
              <a:chExt cx="4816593" cy="19114"/>
            </a:xfrm>
          </p:grpSpPr>
          <p:sp>
            <p:nvSpPr>
              <p:cNvPr id="13" name="Freeform 13"/>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A7220C"/>
              </a:solidFill>
            </p:spPr>
            <p:txBody>
              <a:bodyPr/>
              <a:lstStyle/>
              <a:p>
                <a:endParaRPr lang="en-KE"/>
              </a:p>
            </p:txBody>
          </p:sp>
          <p:sp>
            <p:nvSpPr>
              <p:cNvPr id="14" name="TextBox 14"/>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0" y="274566"/>
              <a:ext cx="24384000" cy="96766"/>
              <a:chOff x="0" y="0"/>
              <a:chExt cx="4816593" cy="19114"/>
            </a:xfrm>
          </p:grpSpPr>
          <p:sp>
            <p:nvSpPr>
              <p:cNvPr id="16" name="Freeform 16"/>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276E35"/>
              </a:solidFill>
            </p:spPr>
            <p:txBody>
              <a:bodyPr/>
              <a:lstStyle/>
              <a:p>
                <a:endParaRPr lang="en-KE"/>
              </a:p>
            </p:txBody>
          </p:sp>
          <p:sp>
            <p:nvSpPr>
              <p:cNvPr id="17" name="TextBox 17"/>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sp>
        <p:nvSpPr>
          <p:cNvPr id="18" name="TextBox 18"/>
          <p:cNvSpPr txBox="1"/>
          <p:nvPr/>
        </p:nvSpPr>
        <p:spPr>
          <a:xfrm>
            <a:off x="7982873" y="8835010"/>
            <a:ext cx="2322254" cy="323275"/>
          </a:xfrm>
          <a:prstGeom prst="rect">
            <a:avLst/>
          </a:prstGeom>
        </p:spPr>
        <p:txBody>
          <a:bodyPr lIns="0" tIns="0" rIns="0" bIns="0" rtlCol="0" anchor="t">
            <a:spAutoFit/>
          </a:bodyPr>
          <a:lstStyle/>
          <a:p>
            <a:pPr algn="ctr">
              <a:lnSpc>
                <a:spcPts val="2659"/>
              </a:lnSpc>
              <a:spcBef>
                <a:spcPct val="0"/>
              </a:spcBef>
            </a:pPr>
            <a:r>
              <a:rPr lang="en-US" sz="1899">
                <a:solidFill>
                  <a:srgbClr val="FFFFFF"/>
                </a:solidFill>
                <a:latin typeface="Montserrat"/>
                <a:ea typeface="Montserrat"/>
                <a:cs typeface="Montserrat"/>
                <a:sym typeface="Montserrat"/>
              </a:rPr>
              <a:t>Copyright © KNQA </a:t>
            </a:r>
          </a:p>
        </p:txBody>
      </p:sp>
      <p:pic>
        <p:nvPicPr>
          <p:cNvPr id="22" name="Picture 21" descr="A green and black text with a globe and letters&#10;&#10;AI-generated content may be incorrect.">
            <a:extLst>
              <a:ext uri="{FF2B5EF4-FFF2-40B4-BE49-F238E27FC236}">
                <a16:creationId xmlns:a16="http://schemas.microsoft.com/office/drawing/2014/main" id="{6F9B7E82-ED30-D1F1-85F7-1651D584A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1" y="21614"/>
            <a:ext cx="4648200" cy="27568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EE7F7-3740-9EB1-1637-EAEFC93D209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B069E7A-6616-9ED0-479D-537D4513F037}"/>
              </a:ext>
            </a:extLst>
          </p:cNvPr>
          <p:cNvSpPr/>
          <p:nvPr/>
        </p:nvSpPr>
        <p:spPr>
          <a:xfrm>
            <a:off x="22094" y="43643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KE" dirty="0"/>
          </a:p>
        </p:txBody>
      </p:sp>
      <p:grpSp>
        <p:nvGrpSpPr>
          <p:cNvPr id="3" name="Group 3">
            <a:extLst>
              <a:ext uri="{FF2B5EF4-FFF2-40B4-BE49-F238E27FC236}">
                <a16:creationId xmlns:a16="http://schemas.microsoft.com/office/drawing/2014/main" id="{8AF9B0B6-D40F-A9D4-D659-FD476FFCC5FD}"/>
              </a:ext>
            </a:extLst>
          </p:cNvPr>
          <p:cNvGrpSpPr/>
          <p:nvPr/>
        </p:nvGrpSpPr>
        <p:grpSpPr>
          <a:xfrm>
            <a:off x="0" y="9604074"/>
            <a:ext cx="18297525" cy="278499"/>
            <a:chOff x="0" y="0"/>
            <a:chExt cx="24396700" cy="371332"/>
          </a:xfrm>
        </p:grpSpPr>
        <p:grpSp>
          <p:nvGrpSpPr>
            <p:cNvPr id="4" name="Group 4">
              <a:extLst>
                <a:ext uri="{FF2B5EF4-FFF2-40B4-BE49-F238E27FC236}">
                  <a16:creationId xmlns:a16="http://schemas.microsoft.com/office/drawing/2014/main" id="{F805A107-570C-EAFE-6BED-EB1DB132E5A2}"/>
                </a:ext>
              </a:extLst>
            </p:cNvPr>
            <p:cNvGrpSpPr/>
            <p:nvPr/>
          </p:nvGrpSpPr>
          <p:grpSpPr>
            <a:xfrm>
              <a:off x="0" y="0"/>
              <a:ext cx="24384000" cy="96766"/>
              <a:chOff x="0" y="0"/>
              <a:chExt cx="4816593" cy="19114"/>
            </a:xfrm>
          </p:grpSpPr>
          <p:sp>
            <p:nvSpPr>
              <p:cNvPr id="5" name="Freeform 5">
                <a:extLst>
                  <a:ext uri="{FF2B5EF4-FFF2-40B4-BE49-F238E27FC236}">
                    <a16:creationId xmlns:a16="http://schemas.microsoft.com/office/drawing/2014/main" id="{DD1A0119-D79C-6EC2-D5FE-59D277F7A8BF}"/>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1D1A1B"/>
              </a:solidFill>
            </p:spPr>
            <p:txBody>
              <a:bodyPr/>
              <a:lstStyle/>
              <a:p>
                <a:endParaRPr lang="en-KE"/>
              </a:p>
            </p:txBody>
          </p:sp>
          <p:sp>
            <p:nvSpPr>
              <p:cNvPr id="6" name="TextBox 6">
                <a:extLst>
                  <a:ext uri="{FF2B5EF4-FFF2-40B4-BE49-F238E27FC236}">
                    <a16:creationId xmlns:a16="http://schemas.microsoft.com/office/drawing/2014/main" id="{A6A2FDA8-8A53-232D-7B63-5814AEAB0876}"/>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nvGrpSpPr>
            <p:cNvPr id="7" name="Group 7">
              <a:extLst>
                <a:ext uri="{FF2B5EF4-FFF2-40B4-BE49-F238E27FC236}">
                  <a16:creationId xmlns:a16="http://schemas.microsoft.com/office/drawing/2014/main" id="{574289E9-A55F-899C-483E-B74CD230ECAF}"/>
                </a:ext>
              </a:extLst>
            </p:cNvPr>
            <p:cNvGrpSpPr/>
            <p:nvPr/>
          </p:nvGrpSpPr>
          <p:grpSpPr>
            <a:xfrm>
              <a:off x="12700" y="139700"/>
              <a:ext cx="24384000" cy="96766"/>
              <a:chOff x="0" y="0"/>
              <a:chExt cx="4816593" cy="19114"/>
            </a:xfrm>
          </p:grpSpPr>
          <p:sp>
            <p:nvSpPr>
              <p:cNvPr id="8" name="Freeform 8">
                <a:extLst>
                  <a:ext uri="{FF2B5EF4-FFF2-40B4-BE49-F238E27FC236}">
                    <a16:creationId xmlns:a16="http://schemas.microsoft.com/office/drawing/2014/main" id="{213FFE3E-BF05-074D-0D66-EA31709BEB2C}"/>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A7220C"/>
              </a:solidFill>
            </p:spPr>
            <p:txBody>
              <a:bodyPr/>
              <a:lstStyle/>
              <a:p>
                <a:endParaRPr lang="en-KE"/>
              </a:p>
            </p:txBody>
          </p:sp>
          <p:sp>
            <p:nvSpPr>
              <p:cNvPr id="9" name="TextBox 9">
                <a:extLst>
                  <a:ext uri="{FF2B5EF4-FFF2-40B4-BE49-F238E27FC236}">
                    <a16:creationId xmlns:a16="http://schemas.microsoft.com/office/drawing/2014/main" id="{215B53CE-3ABC-0B92-6420-0FB43736553C}"/>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nvGrpSpPr>
            <p:cNvPr id="10" name="Group 10">
              <a:extLst>
                <a:ext uri="{FF2B5EF4-FFF2-40B4-BE49-F238E27FC236}">
                  <a16:creationId xmlns:a16="http://schemas.microsoft.com/office/drawing/2014/main" id="{7977E858-C645-FE70-CDB7-43B7B0552B58}"/>
                </a:ext>
              </a:extLst>
            </p:cNvPr>
            <p:cNvGrpSpPr/>
            <p:nvPr/>
          </p:nvGrpSpPr>
          <p:grpSpPr>
            <a:xfrm>
              <a:off x="0" y="274566"/>
              <a:ext cx="24384000" cy="96766"/>
              <a:chOff x="0" y="0"/>
              <a:chExt cx="4816593" cy="19114"/>
            </a:xfrm>
          </p:grpSpPr>
          <p:sp>
            <p:nvSpPr>
              <p:cNvPr id="11" name="Freeform 11">
                <a:extLst>
                  <a:ext uri="{FF2B5EF4-FFF2-40B4-BE49-F238E27FC236}">
                    <a16:creationId xmlns:a16="http://schemas.microsoft.com/office/drawing/2014/main" id="{A0FD209F-DD3A-C03A-0D2F-31C70DBC4EF5}"/>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276E35"/>
              </a:solidFill>
            </p:spPr>
            <p:txBody>
              <a:bodyPr/>
              <a:lstStyle/>
              <a:p>
                <a:endParaRPr lang="en-KE"/>
              </a:p>
            </p:txBody>
          </p:sp>
          <p:sp>
            <p:nvSpPr>
              <p:cNvPr id="12" name="TextBox 12">
                <a:extLst>
                  <a:ext uri="{FF2B5EF4-FFF2-40B4-BE49-F238E27FC236}">
                    <a16:creationId xmlns:a16="http://schemas.microsoft.com/office/drawing/2014/main" id="{9EEB7ECF-DF7C-8B3B-C30F-06FE3E7C2FF7}"/>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sp>
        <p:nvSpPr>
          <p:cNvPr id="191" name="AutoShape 191">
            <a:extLst>
              <a:ext uri="{FF2B5EF4-FFF2-40B4-BE49-F238E27FC236}">
                <a16:creationId xmlns:a16="http://schemas.microsoft.com/office/drawing/2014/main" id="{65CC5016-80D8-92A0-0BFC-E1652A8483A3}"/>
              </a:ext>
            </a:extLst>
          </p:cNvPr>
          <p:cNvSpPr/>
          <p:nvPr/>
        </p:nvSpPr>
        <p:spPr>
          <a:xfrm>
            <a:off x="1371600" y="1057393"/>
            <a:ext cx="7213022" cy="0"/>
          </a:xfrm>
          <a:prstGeom prst="line">
            <a:avLst/>
          </a:prstGeom>
          <a:ln w="57150" cap="flat">
            <a:solidFill>
              <a:srgbClr val="E0B125"/>
            </a:solidFill>
            <a:prstDash val="solid"/>
            <a:headEnd type="none" w="sm" len="sm"/>
            <a:tailEnd type="none" w="sm" len="sm"/>
          </a:ln>
        </p:spPr>
        <p:txBody>
          <a:bodyPr/>
          <a:lstStyle/>
          <a:p>
            <a:endParaRPr lang="en-KE"/>
          </a:p>
        </p:txBody>
      </p:sp>
      <p:sp>
        <p:nvSpPr>
          <p:cNvPr id="195" name="TextBox 195">
            <a:extLst>
              <a:ext uri="{FF2B5EF4-FFF2-40B4-BE49-F238E27FC236}">
                <a16:creationId xmlns:a16="http://schemas.microsoft.com/office/drawing/2014/main" id="{A28266D8-7C39-BDCB-0F70-DF46F61BF5CF}"/>
              </a:ext>
            </a:extLst>
          </p:cNvPr>
          <p:cNvSpPr txBox="1"/>
          <p:nvPr/>
        </p:nvSpPr>
        <p:spPr>
          <a:xfrm>
            <a:off x="9449270" y="8953582"/>
            <a:ext cx="567457" cy="650492"/>
          </a:xfrm>
          <a:prstGeom prst="rect">
            <a:avLst/>
          </a:prstGeom>
        </p:spPr>
        <p:txBody>
          <a:bodyPr lIns="50800" tIns="50800" rIns="50800" bIns="50800" rtlCol="0" anchor="ctr"/>
          <a:lstStyle/>
          <a:p>
            <a:pPr algn="ctr">
              <a:lnSpc>
                <a:spcPts val="2659"/>
              </a:lnSpc>
            </a:pPr>
            <a:endParaRPr lang="en-US" sz="1899" b="1" dirty="0">
              <a:solidFill>
                <a:srgbClr val="00286E"/>
              </a:solidFill>
              <a:latin typeface="Canva Sans Bold"/>
              <a:ea typeface="Canva Sans Bold"/>
              <a:cs typeface="Canva Sans Bold"/>
              <a:sym typeface="Canva Sans Bold"/>
            </a:endParaRPr>
          </a:p>
        </p:txBody>
      </p:sp>
      <p:sp>
        <p:nvSpPr>
          <p:cNvPr id="196" name="TextBox 196">
            <a:extLst>
              <a:ext uri="{FF2B5EF4-FFF2-40B4-BE49-F238E27FC236}">
                <a16:creationId xmlns:a16="http://schemas.microsoft.com/office/drawing/2014/main" id="{C6725E41-9DC0-9F4B-B93E-1B480AE9DC6B}"/>
              </a:ext>
            </a:extLst>
          </p:cNvPr>
          <p:cNvSpPr txBox="1"/>
          <p:nvPr/>
        </p:nvSpPr>
        <p:spPr>
          <a:xfrm>
            <a:off x="685800" y="392820"/>
            <a:ext cx="9028020" cy="2101601"/>
          </a:xfrm>
          <a:prstGeom prst="rect">
            <a:avLst/>
          </a:prstGeom>
        </p:spPr>
        <p:txBody>
          <a:bodyPr lIns="0" tIns="0" rIns="0" bIns="0" rtlCol="0" anchor="t">
            <a:spAutoFit/>
          </a:bodyPr>
          <a:lstStyle/>
          <a:p>
            <a:pPr algn="ctr">
              <a:lnSpc>
                <a:spcPts val="5599"/>
              </a:lnSpc>
              <a:spcBef>
                <a:spcPct val="0"/>
              </a:spcBef>
            </a:pPr>
            <a:r>
              <a:rPr lang="en-US" sz="4000" b="1" dirty="0">
                <a:solidFill>
                  <a:srgbClr val="007000"/>
                </a:solidFill>
                <a:latin typeface="Montserrat" pitchFamily="2" charset="77"/>
                <a:ea typeface="Montserrat Medium"/>
                <a:cs typeface="Times New Roman" panose="02020603050405020304" pitchFamily="18" charset="0"/>
                <a:sym typeface="Montserrat Medium"/>
              </a:rPr>
              <a:t>Website Review</a:t>
            </a:r>
          </a:p>
          <a:p>
            <a:pPr algn="ctr">
              <a:lnSpc>
                <a:spcPts val="5599"/>
              </a:lnSpc>
              <a:spcBef>
                <a:spcPct val="0"/>
              </a:spcBef>
            </a:pPr>
            <a:endParaRPr lang="en-US" sz="3999" b="1" dirty="0">
              <a:solidFill>
                <a:srgbClr val="007000"/>
              </a:solidFill>
              <a:latin typeface="Montserrat Bold"/>
              <a:ea typeface="Montserrat Bold"/>
              <a:cs typeface="Montserrat Bold"/>
              <a:sym typeface="Montserrat Bold"/>
            </a:endParaRPr>
          </a:p>
          <a:p>
            <a:pPr algn="ctr">
              <a:lnSpc>
                <a:spcPts val="5599"/>
              </a:lnSpc>
              <a:spcBef>
                <a:spcPct val="0"/>
              </a:spcBef>
            </a:pPr>
            <a:endParaRPr lang="en-US" sz="3999" b="1" dirty="0">
              <a:solidFill>
                <a:srgbClr val="00286E"/>
              </a:solidFill>
              <a:latin typeface="Montserrat Bold"/>
              <a:ea typeface="Montserrat Bold"/>
              <a:cs typeface="Montserrat Bold"/>
              <a:sym typeface="Montserrat Bold"/>
            </a:endParaRPr>
          </a:p>
        </p:txBody>
      </p:sp>
      <p:sp>
        <p:nvSpPr>
          <p:cNvPr id="197" name="TextBox 197">
            <a:extLst>
              <a:ext uri="{FF2B5EF4-FFF2-40B4-BE49-F238E27FC236}">
                <a16:creationId xmlns:a16="http://schemas.microsoft.com/office/drawing/2014/main" id="{F061A6FA-4279-98F2-29CF-863C2947A801}"/>
              </a:ext>
            </a:extLst>
          </p:cNvPr>
          <p:cNvSpPr txBox="1"/>
          <p:nvPr/>
        </p:nvSpPr>
        <p:spPr>
          <a:xfrm>
            <a:off x="452532" y="1644326"/>
            <a:ext cx="16264180" cy="11576952"/>
          </a:xfrm>
          <a:prstGeom prst="rect">
            <a:avLst/>
          </a:prstGeom>
        </p:spPr>
        <p:txBody>
          <a:bodyPr wrap="square" lIns="0" tIns="0" rIns="0" bIns="0" rtlCol="0" anchor="t">
            <a:spAutoFit/>
          </a:bodyPr>
          <a:lstStyle/>
          <a:p>
            <a:pPr lvl="3" algn="just">
              <a:lnSpc>
                <a:spcPct val="150000"/>
              </a:lnSpc>
            </a:pPr>
            <a:r>
              <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rPr>
              <a:t>Cluster 4 in collaboration with Cluster 2 came up with the following:</a:t>
            </a:r>
          </a:p>
          <a:p>
            <a:pPr marL="1943100" lvl="3" indent="-571500" algn="just">
              <a:lnSpc>
                <a:spcPct val="150000"/>
              </a:lnSpc>
              <a:buFont typeface="Wingdings" pitchFamily="2" charset="2"/>
              <a:buChar char="Ø"/>
            </a:pPr>
            <a:r>
              <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rPr>
              <a:t>Get bot/language plug in to translate languages on Website</a:t>
            </a:r>
          </a:p>
          <a:p>
            <a:pPr marL="1943100" lvl="3" indent="-571500" algn="just">
              <a:lnSpc>
                <a:spcPct val="150000"/>
              </a:lnSpc>
              <a:buFont typeface="Wingdings" pitchFamily="2" charset="2"/>
              <a:buChar char="Ø"/>
            </a:pPr>
            <a:r>
              <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rPr>
              <a:t>Up to date Publications/</a:t>
            </a:r>
            <a:r>
              <a:rPr lang="en-US" sz="4400" dirty="0" err="1">
                <a:solidFill>
                  <a:srgbClr val="000000"/>
                </a:solidFill>
                <a:latin typeface="Times New Roman" panose="02020603050405020304" pitchFamily="18" charset="0"/>
                <a:ea typeface="Montserrat Medium"/>
                <a:cs typeface="Times New Roman" panose="02020603050405020304" pitchFamily="18" charset="0"/>
                <a:sym typeface="Montserrat Medium"/>
              </a:rPr>
              <a:t>Newletters</a:t>
            </a:r>
            <a:r>
              <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rPr>
              <a:t> – translated to languages</a:t>
            </a:r>
          </a:p>
          <a:p>
            <a:pPr marL="1943100" lvl="3" indent="-571500" algn="just">
              <a:lnSpc>
                <a:spcPct val="150000"/>
              </a:lnSpc>
              <a:buFont typeface="Wingdings" pitchFamily="2" charset="2"/>
              <a:buChar char="Ø"/>
            </a:pPr>
            <a:r>
              <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rPr>
              <a:t> Interactive/user friendly website (less technical language)</a:t>
            </a:r>
          </a:p>
          <a:p>
            <a:pPr marL="1943100" lvl="3" indent="-571500" algn="just">
              <a:lnSpc>
                <a:spcPct val="150000"/>
              </a:lnSpc>
              <a:buFont typeface="Wingdings" pitchFamily="2" charset="2"/>
              <a:buChar char="Ø"/>
            </a:pPr>
            <a:r>
              <a:rPr lang="en-GB" sz="4400" dirty="0">
                <a:latin typeface="Times New Roman" panose="02020603050405020304" pitchFamily="18" charset="0"/>
                <a:cs typeface="Times New Roman" panose="02020603050405020304" pitchFamily="18" charset="0"/>
              </a:rPr>
              <a:t>Need for Media/gallery section </a:t>
            </a:r>
          </a:p>
          <a:p>
            <a:pPr lvl="3" algn="just">
              <a:lnSpc>
                <a:spcPct val="150000"/>
              </a:lnSpc>
            </a:pPr>
            <a:endParaRPr lang="en-US" sz="480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a:p>
            <a:pPr lvl="3" algn="just">
              <a:lnSpc>
                <a:spcPct val="150000"/>
              </a:lnSpc>
            </a:pPr>
            <a:endPar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a:p>
            <a:pPr marL="1943100" lvl="3" indent="-571500" algn="just">
              <a:lnSpc>
                <a:spcPct val="150000"/>
              </a:lnSpc>
              <a:buFont typeface="Wingdings" pitchFamily="2" charset="2"/>
              <a:buChar char="Ø"/>
            </a:pPr>
            <a:endPar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a:p>
            <a:pPr marL="1943100" lvl="3" indent="-571500" algn="just">
              <a:lnSpc>
                <a:spcPct val="150000"/>
              </a:lnSpc>
              <a:buFont typeface="Wingdings" pitchFamily="2" charset="2"/>
              <a:buChar char="Ø"/>
            </a:pPr>
            <a:endParaRPr lang="en-US" sz="540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a:p>
            <a:pPr lvl="3" algn="just">
              <a:lnSpc>
                <a:spcPct val="150000"/>
              </a:lnSpc>
            </a:pPr>
            <a:endParaRPr lang="en-US" sz="540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p:txBody>
      </p:sp>
    </p:spTree>
    <p:extLst>
      <p:ext uri="{BB962C8B-B14F-4D97-AF65-F5344CB8AC3E}">
        <p14:creationId xmlns:p14="http://schemas.microsoft.com/office/powerpoint/2010/main" val="1412504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51111-4364-E46A-A4CB-BD9F904AAAC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A0CD995-0EA7-DB25-FB17-ABF2A585CD25}"/>
              </a:ext>
            </a:extLst>
          </p:cNvPr>
          <p:cNvSpPr/>
          <p:nvPr/>
        </p:nvSpPr>
        <p:spPr>
          <a:xfrm>
            <a:off x="22094" y="43643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KE" dirty="0"/>
          </a:p>
        </p:txBody>
      </p:sp>
      <p:grpSp>
        <p:nvGrpSpPr>
          <p:cNvPr id="3" name="Group 3">
            <a:extLst>
              <a:ext uri="{FF2B5EF4-FFF2-40B4-BE49-F238E27FC236}">
                <a16:creationId xmlns:a16="http://schemas.microsoft.com/office/drawing/2014/main" id="{5C107F89-DDBF-3EF3-EA5C-53D5EDF2D4C3}"/>
              </a:ext>
            </a:extLst>
          </p:cNvPr>
          <p:cNvGrpSpPr/>
          <p:nvPr/>
        </p:nvGrpSpPr>
        <p:grpSpPr>
          <a:xfrm>
            <a:off x="0" y="9604074"/>
            <a:ext cx="18297525" cy="278499"/>
            <a:chOff x="0" y="0"/>
            <a:chExt cx="24396700" cy="371332"/>
          </a:xfrm>
        </p:grpSpPr>
        <p:grpSp>
          <p:nvGrpSpPr>
            <p:cNvPr id="4" name="Group 4">
              <a:extLst>
                <a:ext uri="{FF2B5EF4-FFF2-40B4-BE49-F238E27FC236}">
                  <a16:creationId xmlns:a16="http://schemas.microsoft.com/office/drawing/2014/main" id="{CDD50DC0-E121-5D1E-75D2-254058A570FE}"/>
                </a:ext>
              </a:extLst>
            </p:cNvPr>
            <p:cNvGrpSpPr/>
            <p:nvPr/>
          </p:nvGrpSpPr>
          <p:grpSpPr>
            <a:xfrm>
              <a:off x="0" y="0"/>
              <a:ext cx="24384000" cy="96766"/>
              <a:chOff x="0" y="0"/>
              <a:chExt cx="4816593" cy="19114"/>
            </a:xfrm>
          </p:grpSpPr>
          <p:sp>
            <p:nvSpPr>
              <p:cNvPr id="5" name="Freeform 5">
                <a:extLst>
                  <a:ext uri="{FF2B5EF4-FFF2-40B4-BE49-F238E27FC236}">
                    <a16:creationId xmlns:a16="http://schemas.microsoft.com/office/drawing/2014/main" id="{B14EA9AA-B850-79DC-129D-5474F72CB9F5}"/>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1D1A1B"/>
              </a:solidFill>
            </p:spPr>
            <p:txBody>
              <a:bodyPr/>
              <a:lstStyle/>
              <a:p>
                <a:endParaRPr lang="en-KE"/>
              </a:p>
            </p:txBody>
          </p:sp>
          <p:sp>
            <p:nvSpPr>
              <p:cNvPr id="6" name="TextBox 6">
                <a:extLst>
                  <a:ext uri="{FF2B5EF4-FFF2-40B4-BE49-F238E27FC236}">
                    <a16:creationId xmlns:a16="http://schemas.microsoft.com/office/drawing/2014/main" id="{6D770E0E-42B0-CDA6-6F82-CEFF89888810}"/>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nvGrpSpPr>
            <p:cNvPr id="7" name="Group 7">
              <a:extLst>
                <a:ext uri="{FF2B5EF4-FFF2-40B4-BE49-F238E27FC236}">
                  <a16:creationId xmlns:a16="http://schemas.microsoft.com/office/drawing/2014/main" id="{2D805119-41FB-B309-048C-7079F26AC570}"/>
                </a:ext>
              </a:extLst>
            </p:cNvPr>
            <p:cNvGrpSpPr/>
            <p:nvPr/>
          </p:nvGrpSpPr>
          <p:grpSpPr>
            <a:xfrm>
              <a:off x="12700" y="139700"/>
              <a:ext cx="24384000" cy="96766"/>
              <a:chOff x="0" y="0"/>
              <a:chExt cx="4816593" cy="19114"/>
            </a:xfrm>
          </p:grpSpPr>
          <p:sp>
            <p:nvSpPr>
              <p:cNvPr id="8" name="Freeform 8">
                <a:extLst>
                  <a:ext uri="{FF2B5EF4-FFF2-40B4-BE49-F238E27FC236}">
                    <a16:creationId xmlns:a16="http://schemas.microsoft.com/office/drawing/2014/main" id="{8BA666ED-20AB-83A4-CBDE-E396209AE09E}"/>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A7220C"/>
              </a:solidFill>
            </p:spPr>
            <p:txBody>
              <a:bodyPr/>
              <a:lstStyle/>
              <a:p>
                <a:endParaRPr lang="en-KE"/>
              </a:p>
            </p:txBody>
          </p:sp>
          <p:sp>
            <p:nvSpPr>
              <p:cNvPr id="9" name="TextBox 9">
                <a:extLst>
                  <a:ext uri="{FF2B5EF4-FFF2-40B4-BE49-F238E27FC236}">
                    <a16:creationId xmlns:a16="http://schemas.microsoft.com/office/drawing/2014/main" id="{BDEB2398-4520-189B-703A-F14B4F474AB9}"/>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nvGrpSpPr>
            <p:cNvPr id="10" name="Group 10">
              <a:extLst>
                <a:ext uri="{FF2B5EF4-FFF2-40B4-BE49-F238E27FC236}">
                  <a16:creationId xmlns:a16="http://schemas.microsoft.com/office/drawing/2014/main" id="{1558258E-E503-3958-02C0-EA610743C48F}"/>
                </a:ext>
              </a:extLst>
            </p:cNvPr>
            <p:cNvGrpSpPr/>
            <p:nvPr/>
          </p:nvGrpSpPr>
          <p:grpSpPr>
            <a:xfrm>
              <a:off x="0" y="274566"/>
              <a:ext cx="24384000" cy="96766"/>
              <a:chOff x="0" y="0"/>
              <a:chExt cx="4816593" cy="19114"/>
            </a:xfrm>
          </p:grpSpPr>
          <p:sp>
            <p:nvSpPr>
              <p:cNvPr id="11" name="Freeform 11">
                <a:extLst>
                  <a:ext uri="{FF2B5EF4-FFF2-40B4-BE49-F238E27FC236}">
                    <a16:creationId xmlns:a16="http://schemas.microsoft.com/office/drawing/2014/main" id="{50F59719-27EC-9CA6-E42E-7FFD15B57DED}"/>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276E35"/>
              </a:solidFill>
            </p:spPr>
            <p:txBody>
              <a:bodyPr/>
              <a:lstStyle/>
              <a:p>
                <a:endParaRPr lang="en-KE"/>
              </a:p>
            </p:txBody>
          </p:sp>
          <p:sp>
            <p:nvSpPr>
              <p:cNvPr id="12" name="TextBox 12">
                <a:extLst>
                  <a:ext uri="{FF2B5EF4-FFF2-40B4-BE49-F238E27FC236}">
                    <a16:creationId xmlns:a16="http://schemas.microsoft.com/office/drawing/2014/main" id="{0BC1A372-D424-94BA-6299-2509DE39399D}"/>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sp>
        <p:nvSpPr>
          <p:cNvPr id="191" name="AutoShape 191">
            <a:extLst>
              <a:ext uri="{FF2B5EF4-FFF2-40B4-BE49-F238E27FC236}">
                <a16:creationId xmlns:a16="http://schemas.microsoft.com/office/drawing/2014/main" id="{9BA78D0D-7323-2AA4-20A0-34AB6D9F696B}"/>
              </a:ext>
            </a:extLst>
          </p:cNvPr>
          <p:cNvSpPr/>
          <p:nvPr/>
        </p:nvSpPr>
        <p:spPr>
          <a:xfrm>
            <a:off x="1371600" y="1057393"/>
            <a:ext cx="7213022" cy="0"/>
          </a:xfrm>
          <a:prstGeom prst="line">
            <a:avLst/>
          </a:prstGeom>
          <a:ln w="57150" cap="flat">
            <a:solidFill>
              <a:srgbClr val="E0B125"/>
            </a:solidFill>
            <a:prstDash val="solid"/>
            <a:headEnd type="none" w="sm" len="sm"/>
            <a:tailEnd type="none" w="sm" len="sm"/>
          </a:ln>
        </p:spPr>
        <p:txBody>
          <a:bodyPr/>
          <a:lstStyle/>
          <a:p>
            <a:endParaRPr lang="en-KE"/>
          </a:p>
        </p:txBody>
      </p:sp>
      <p:sp>
        <p:nvSpPr>
          <p:cNvPr id="195" name="TextBox 195">
            <a:extLst>
              <a:ext uri="{FF2B5EF4-FFF2-40B4-BE49-F238E27FC236}">
                <a16:creationId xmlns:a16="http://schemas.microsoft.com/office/drawing/2014/main" id="{BE299089-7A4F-5F14-655B-588C68B79272}"/>
              </a:ext>
            </a:extLst>
          </p:cNvPr>
          <p:cNvSpPr txBox="1"/>
          <p:nvPr/>
        </p:nvSpPr>
        <p:spPr>
          <a:xfrm>
            <a:off x="9449270" y="8953582"/>
            <a:ext cx="567457" cy="650492"/>
          </a:xfrm>
          <a:prstGeom prst="rect">
            <a:avLst/>
          </a:prstGeom>
        </p:spPr>
        <p:txBody>
          <a:bodyPr lIns="50800" tIns="50800" rIns="50800" bIns="50800" rtlCol="0" anchor="ctr"/>
          <a:lstStyle/>
          <a:p>
            <a:pPr algn="ctr">
              <a:lnSpc>
                <a:spcPts val="2659"/>
              </a:lnSpc>
            </a:pPr>
            <a:endParaRPr lang="en-US" sz="1899" b="1" dirty="0">
              <a:solidFill>
                <a:srgbClr val="00286E"/>
              </a:solidFill>
              <a:latin typeface="Canva Sans Bold"/>
              <a:ea typeface="Canva Sans Bold"/>
              <a:cs typeface="Canva Sans Bold"/>
              <a:sym typeface="Canva Sans Bold"/>
            </a:endParaRPr>
          </a:p>
        </p:txBody>
      </p:sp>
      <p:sp>
        <p:nvSpPr>
          <p:cNvPr id="196" name="TextBox 196">
            <a:extLst>
              <a:ext uri="{FF2B5EF4-FFF2-40B4-BE49-F238E27FC236}">
                <a16:creationId xmlns:a16="http://schemas.microsoft.com/office/drawing/2014/main" id="{F3A47295-182F-382D-FAD5-9FB813D36815}"/>
              </a:ext>
            </a:extLst>
          </p:cNvPr>
          <p:cNvSpPr txBox="1"/>
          <p:nvPr/>
        </p:nvSpPr>
        <p:spPr>
          <a:xfrm>
            <a:off x="685800" y="392820"/>
            <a:ext cx="9028020" cy="665375"/>
          </a:xfrm>
          <a:prstGeom prst="rect">
            <a:avLst/>
          </a:prstGeom>
        </p:spPr>
        <p:txBody>
          <a:bodyPr lIns="0" tIns="0" rIns="0" bIns="0" rtlCol="0" anchor="t">
            <a:spAutoFit/>
          </a:bodyPr>
          <a:lstStyle/>
          <a:p>
            <a:pPr algn="ctr">
              <a:lnSpc>
                <a:spcPts val="5599"/>
              </a:lnSpc>
              <a:spcBef>
                <a:spcPct val="0"/>
              </a:spcBef>
            </a:pPr>
            <a:r>
              <a:rPr lang="en-US" sz="4000" b="1" dirty="0">
                <a:solidFill>
                  <a:srgbClr val="007000"/>
                </a:solidFill>
                <a:latin typeface="Montserrat" pitchFamily="2" charset="77"/>
                <a:ea typeface="Montserrat Medium"/>
                <a:cs typeface="Times New Roman" panose="02020603050405020304" pitchFamily="18" charset="0"/>
                <a:sym typeface="Montserrat Medium"/>
              </a:rPr>
              <a:t>Stakeholder Mapping</a:t>
            </a:r>
            <a:endParaRPr lang="en-US" sz="3999" b="1" dirty="0">
              <a:solidFill>
                <a:srgbClr val="00286E"/>
              </a:solidFill>
              <a:latin typeface="Montserrat Bold"/>
              <a:ea typeface="Montserrat Bold"/>
              <a:cs typeface="Montserrat Bold"/>
              <a:sym typeface="Montserrat Bold"/>
            </a:endParaRPr>
          </a:p>
        </p:txBody>
      </p:sp>
      <p:sp>
        <p:nvSpPr>
          <p:cNvPr id="197" name="TextBox 197">
            <a:extLst>
              <a:ext uri="{FF2B5EF4-FFF2-40B4-BE49-F238E27FC236}">
                <a16:creationId xmlns:a16="http://schemas.microsoft.com/office/drawing/2014/main" id="{F4298F3B-F2F4-98ED-F8F2-7F3A57BA5659}"/>
              </a:ext>
            </a:extLst>
          </p:cNvPr>
          <p:cNvSpPr txBox="1"/>
          <p:nvPr/>
        </p:nvSpPr>
        <p:spPr>
          <a:xfrm>
            <a:off x="452532" y="1644326"/>
            <a:ext cx="16264180" cy="10034927"/>
          </a:xfrm>
          <a:prstGeom prst="rect">
            <a:avLst/>
          </a:prstGeom>
        </p:spPr>
        <p:txBody>
          <a:bodyPr wrap="square" lIns="0" tIns="0" rIns="0" bIns="0" rtlCol="0" anchor="t">
            <a:spAutoFit/>
          </a:bodyPr>
          <a:lstStyle/>
          <a:p>
            <a:pPr lvl="3" algn="just">
              <a:lnSpc>
                <a:spcPct val="150000"/>
              </a:lnSpc>
            </a:pPr>
            <a:r>
              <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rPr>
              <a:t>Mapping of stakeholders is intended to:</a:t>
            </a:r>
          </a:p>
          <a:p>
            <a:pPr marL="1943100" lvl="3" indent="-571500" algn="just">
              <a:lnSpc>
                <a:spcPct val="150000"/>
              </a:lnSpc>
              <a:buFont typeface="Wingdings" pitchFamily="2" charset="2"/>
              <a:buChar char="Ø"/>
            </a:pPr>
            <a:r>
              <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rPr>
              <a:t>Identify communication focal point persons for countries and regions</a:t>
            </a:r>
          </a:p>
          <a:p>
            <a:pPr marL="1943100" lvl="3" indent="-571500" algn="just">
              <a:lnSpc>
                <a:spcPct val="150000"/>
              </a:lnSpc>
              <a:buFont typeface="Wingdings" pitchFamily="2" charset="2"/>
              <a:buChar char="Ø"/>
            </a:pPr>
            <a:r>
              <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rPr>
              <a:t>Work with respective countries/institutions to develop a value chain of comms transmission</a:t>
            </a:r>
          </a:p>
          <a:p>
            <a:pPr marL="1943100" lvl="3" indent="-571500" algn="just">
              <a:lnSpc>
                <a:spcPct val="150000"/>
              </a:lnSpc>
              <a:buFont typeface="Wingdings" pitchFamily="2" charset="2"/>
              <a:buChar char="Ø"/>
            </a:pPr>
            <a:r>
              <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rPr>
              <a:t>Enhance public awareness via existing comms value chains</a:t>
            </a:r>
          </a:p>
          <a:p>
            <a:pPr marL="1943100" lvl="3" indent="-571500" algn="just">
              <a:lnSpc>
                <a:spcPct val="150000"/>
              </a:lnSpc>
              <a:buFont typeface="Wingdings" pitchFamily="2" charset="2"/>
              <a:buChar char="Ø"/>
            </a:pPr>
            <a:r>
              <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rPr>
              <a:t>Monitor and evaluate effectiveness of the comms value chains</a:t>
            </a:r>
          </a:p>
          <a:p>
            <a:pPr marL="1943100" lvl="3" indent="-571500" algn="just">
              <a:lnSpc>
                <a:spcPct val="150000"/>
              </a:lnSpc>
              <a:buFont typeface="Wingdings" pitchFamily="2" charset="2"/>
              <a:buChar char="Ø"/>
            </a:pPr>
            <a:endPar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a:p>
            <a:pPr marL="1943100" lvl="3" indent="-571500" algn="just">
              <a:lnSpc>
                <a:spcPct val="150000"/>
              </a:lnSpc>
              <a:buFont typeface="Wingdings" pitchFamily="2" charset="2"/>
              <a:buChar char="Ø"/>
            </a:pPr>
            <a:endPar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a:p>
            <a:pPr lvl="3" algn="just">
              <a:lnSpc>
                <a:spcPct val="150000"/>
              </a:lnSpc>
            </a:pPr>
            <a:endPar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p:txBody>
      </p:sp>
    </p:spTree>
    <p:extLst>
      <p:ext uri="{BB962C8B-B14F-4D97-AF65-F5344CB8AC3E}">
        <p14:creationId xmlns:p14="http://schemas.microsoft.com/office/powerpoint/2010/main" val="78871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C1946-1CD1-4812-BE49-167EDB4B26B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C2A6CBB-F507-E351-B908-F54906656DC3}"/>
              </a:ext>
            </a:extLst>
          </p:cNvPr>
          <p:cNvSpPr/>
          <p:nvPr/>
        </p:nvSpPr>
        <p:spPr>
          <a:xfrm>
            <a:off x="22094" y="43643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KE" dirty="0"/>
          </a:p>
        </p:txBody>
      </p:sp>
      <p:grpSp>
        <p:nvGrpSpPr>
          <p:cNvPr id="3" name="Group 3">
            <a:extLst>
              <a:ext uri="{FF2B5EF4-FFF2-40B4-BE49-F238E27FC236}">
                <a16:creationId xmlns:a16="http://schemas.microsoft.com/office/drawing/2014/main" id="{0DDFD57E-1652-3DC2-654E-EE0C75BDD6A5}"/>
              </a:ext>
            </a:extLst>
          </p:cNvPr>
          <p:cNvGrpSpPr/>
          <p:nvPr/>
        </p:nvGrpSpPr>
        <p:grpSpPr>
          <a:xfrm>
            <a:off x="0" y="9604074"/>
            <a:ext cx="18297525" cy="278499"/>
            <a:chOff x="0" y="0"/>
            <a:chExt cx="24396700" cy="371332"/>
          </a:xfrm>
        </p:grpSpPr>
        <p:grpSp>
          <p:nvGrpSpPr>
            <p:cNvPr id="4" name="Group 4">
              <a:extLst>
                <a:ext uri="{FF2B5EF4-FFF2-40B4-BE49-F238E27FC236}">
                  <a16:creationId xmlns:a16="http://schemas.microsoft.com/office/drawing/2014/main" id="{23C4855A-DB65-3EBE-58C3-4375D0FFBC57}"/>
                </a:ext>
              </a:extLst>
            </p:cNvPr>
            <p:cNvGrpSpPr/>
            <p:nvPr/>
          </p:nvGrpSpPr>
          <p:grpSpPr>
            <a:xfrm>
              <a:off x="0" y="0"/>
              <a:ext cx="24384000" cy="96766"/>
              <a:chOff x="0" y="0"/>
              <a:chExt cx="4816593" cy="19114"/>
            </a:xfrm>
          </p:grpSpPr>
          <p:sp>
            <p:nvSpPr>
              <p:cNvPr id="5" name="Freeform 5">
                <a:extLst>
                  <a:ext uri="{FF2B5EF4-FFF2-40B4-BE49-F238E27FC236}">
                    <a16:creationId xmlns:a16="http://schemas.microsoft.com/office/drawing/2014/main" id="{BE85AE1B-DD74-824D-4B6E-7AD0B42A3C53}"/>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1D1A1B"/>
              </a:solidFill>
            </p:spPr>
            <p:txBody>
              <a:bodyPr/>
              <a:lstStyle/>
              <a:p>
                <a:endParaRPr lang="en-KE"/>
              </a:p>
            </p:txBody>
          </p:sp>
          <p:sp>
            <p:nvSpPr>
              <p:cNvPr id="6" name="TextBox 6">
                <a:extLst>
                  <a:ext uri="{FF2B5EF4-FFF2-40B4-BE49-F238E27FC236}">
                    <a16:creationId xmlns:a16="http://schemas.microsoft.com/office/drawing/2014/main" id="{122E9760-C0CC-A68C-5EBB-61C5FA8B1F3A}"/>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nvGrpSpPr>
            <p:cNvPr id="7" name="Group 7">
              <a:extLst>
                <a:ext uri="{FF2B5EF4-FFF2-40B4-BE49-F238E27FC236}">
                  <a16:creationId xmlns:a16="http://schemas.microsoft.com/office/drawing/2014/main" id="{E5821959-FEAD-2612-409A-A7E4EF73E174}"/>
                </a:ext>
              </a:extLst>
            </p:cNvPr>
            <p:cNvGrpSpPr/>
            <p:nvPr/>
          </p:nvGrpSpPr>
          <p:grpSpPr>
            <a:xfrm>
              <a:off x="12700" y="139700"/>
              <a:ext cx="24384000" cy="96766"/>
              <a:chOff x="0" y="0"/>
              <a:chExt cx="4816593" cy="19114"/>
            </a:xfrm>
          </p:grpSpPr>
          <p:sp>
            <p:nvSpPr>
              <p:cNvPr id="8" name="Freeform 8">
                <a:extLst>
                  <a:ext uri="{FF2B5EF4-FFF2-40B4-BE49-F238E27FC236}">
                    <a16:creationId xmlns:a16="http://schemas.microsoft.com/office/drawing/2014/main" id="{148E19B7-2756-77A2-45C0-88EF28CEC99C}"/>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A7220C"/>
              </a:solidFill>
            </p:spPr>
            <p:txBody>
              <a:bodyPr/>
              <a:lstStyle/>
              <a:p>
                <a:endParaRPr lang="en-KE"/>
              </a:p>
            </p:txBody>
          </p:sp>
          <p:sp>
            <p:nvSpPr>
              <p:cNvPr id="9" name="TextBox 9">
                <a:extLst>
                  <a:ext uri="{FF2B5EF4-FFF2-40B4-BE49-F238E27FC236}">
                    <a16:creationId xmlns:a16="http://schemas.microsoft.com/office/drawing/2014/main" id="{F9F95067-1E64-056F-C684-446D5AC464E2}"/>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nvGrpSpPr>
            <p:cNvPr id="10" name="Group 10">
              <a:extLst>
                <a:ext uri="{FF2B5EF4-FFF2-40B4-BE49-F238E27FC236}">
                  <a16:creationId xmlns:a16="http://schemas.microsoft.com/office/drawing/2014/main" id="{4FC6516E-05D2-C795-E685-DBA71C26E481}"/>
                </a:ext>
              </a:extLst>
            </p:cNvPr>
            <p:cNvGrpSpPr/>
            <p:nvPr/>
          </p:nvGrpSpPr>
          <p:grpSpPr>
            <a:xfrm>
              <a:off x="0" y="274566"/>
              <a:ext cx="24384000" cy="96766"/>
              <a:chOff x="0" y="0"/>
              <a:chExt cx="4816593" cy="19114"/>
            </a:xfrm>
          </p:grpSpPr>
          <p:sp>
            <p:nvSpPr>
              <p:cNvPr id="11" name="Freeform 11">
                <a:extLst>
                  <a:ext uri="{FF2B5EF4-FFF2-40B4-BE49-F238E27FC236}">
                    <a16:creationId xmlns:a16="http://schemas.microsoft.com/office/drawing/2014/main" id="{75B540A5-37DC-F56A-1CD1-558631E822DC}"/>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276E35"/>
              </a:solidFill>
            </p:spPr>
            <p:txBody>
              <a:bodyPr/>
              <a:lstStyle/>
              <a:p>
                <a:endParaRPr lang="en-KE"/>
              </a:p>
            </p:txBody>
          </p:sp>
          <p:sp>
            <p:nvSpPr>
              <p:cNvPr id="12" name="TextBox 12">
                <a:extLst>
                  <a:ext uri="{FF2B5EF4-FFF2-40B4-BE49-F238E27FC236}">
                    <a16:creationId xmlns:a16="http://schemas.microsoft.com/office/drawing/2014/main" id="{0B51055C-F900-602A-2F32-09DE53E51274}"/>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sp>
        <p:nvSpPr>
          <p:cNvPr id="191" name="AutoShape 191">
            <a:extLst>
              <a:ext uri="{FF2B5EF4-FFF2-40B4-BE49-F238E27FC236}">
                <a16:creationId xmlns:a16="http://schemas.microsoft.com/office/drawing/2014/main" id="{3676D487-5BB0-F243-B761-FDB9A867F9AC}"/>
              </a:ext>
            </a:extLst>
          </p:cNvPr>
          <p:cNvSpPr/>
          <p:nvPr/>
        </p:nvSpPr>
        <p:spPr>
          <a:xfrm>
            <a:off x="1371600" y="1057393"/>
            <a:ext cx="7213022" cy="0"/>
          </a:xfrm>
          <a:prstGeom prst="line">
            <a:avLst/>
          </a:prstGeom>
          <a:ln w="57150" cap="flat">
            <a:solidFill>
              <a:srgbClr val="E0B125"/>
            </a:solidFill>
            <a:prstDash val="solid"/>
            <a:headEnd type="none" w="sm" len="sm"/>
            <a:tailEnd type="none" w="sm" len="sm"/>
          </a:ln>
        </p:spPr>
        <p:txBody>
          <a:bodyPr/>
          <a:lstStyle/>
          <a:p>
            <a:endParaRPr lang="en-KE"/>
          </a:p>
        </p:txBody>
      </p:sp>
      <p:sp>
        <p:nvSpPr>
          <p:cNvPr id="195" name="TextBox 195">
            <a:extLst>
              <a:ext uri="{FF2B5EF4-FFF2-40B4-BE49-F238E27FC236}">
                <a16:creationId xmlns:a16="http://schemas.microsoft.com/office/drawing/2014/main" id="{1AE7BE19-9EDE-E543-6229-8441F01EA528}"/>
              </a:ext>
            </a:extLst>
          </p:cNvPr>
          <p:cNvSpPr txBox="1"/>
          <p:nvPr/>
        </p:nvSpPr>
        <p:spPr>
          <a:xfrm>
            <a:off x="9449270" y="8953582"/>
            <a:ext cx="567457" cy="650492"/>
          </a:xfrm>
          <a:prstGeom prst="rect">
            <a:avLst/>
          </a:prstGeom>
        </p:spPr>
        <p:txBody>
          <a:bodyPr lIns="50800" tIns="50800" rIns="50800" bIns="50800" rtlCol="0" anchor="ctr"/>
          <a:lstStyle/>
          <a:p>
            <a:pPr algn="ctr">
              <a:lnSpc>
                <a:spcPts val="2659"/>
              </a:lnSpc>
            </a:pPr>
            <a:endParaRPr lang="en-US" sz="1899" b="1" dirty="0">
              <a:solidFill>
                <a:srgbClr val="00286E"/>
              </a:solidFill>
              <a:latin typeface="Canva Sans Bold"/>
              <a:ea typeface="Canva Sans Bold"/>
              <a:cs typeface="Canva Sans Bold"/>
              <a:sym typeface="Canva Sans Bold"/>
            </a:endParaRPr>
          </a:p>
        </p:txBody>
      </p:sp>
      <p:sp>
        <p:nvSpPr>
          <p:cNvPr id="196" name="TextBox 196">
            <a:extLst>
              <a:ext uri="{FF2B5EF4-FFF2-40B4-BE49-F238E27FC236}">
                <a16:creationId xmlns:a16="http://schemas.microsoft.com/office/drawing/2014/main" id="{3E7FF271-723C-B96D-DE71-0FA88E623B6F}"/>
              </a:ext>
            </a:extLst>
          </p:cNvPr>
          <p:cNvSpPr txBox="1"/>
          <p:nvPr/>
        </p:nvSpPr>
        <p:spPr>
          <a:xfrm>
            <a:off x="685800" y="392820"/>
            <a:ext cx="9028020" cy="2101601"/>
          </a:xfrm>
          <a:prstGeom prst="rect">
            <a:avLst/>
          </a:prstGeom>
        </p:spPr>
        <p:txBody>
          <a:bodyPr lIns="0" tIns="0" rIns="0" bIns="0" rtlCol="0" anchor="t">
            <a:spAutoFit/>
          </a:bodyPr>
          <a:lstStyle/>
          <a:p>
            <a:pPr algn="ctr">
              <a:lnSpc>
                <a:spcPts val="5599"/>
              </a:lnSpc>
              <a:spcBef>
                <a:spcPct val="0"/>
              </a:spcBef>
            </a:pPr>
            <a:r>
              <a:rPr lang="en-US" sz="4000" b="1" dirty="0">
                <a:solidFill>
                  <a:srgbClr val="007000"/>
                </a:solidFill>
                <a:latin typeface="Montserrat" pitchFamily="2" charset="77"/>
                <a:ea typeface="Montserrat Medium"/>
                <a:cs typeface="Times New Roman" panose="02020603050405020304" pitchFamily="18" charset="0"/>
                <a:sym typeface="Montserrat Medium"/>
              </a:rPr>
              <a:t>Stakeholder Mapping </a:t>
            </a:r>
            <a:r>
              <a:rPr lang="en-US" sz="4000" b="1" dirty="0" err="1">
                <a:solidFill>
                  <a:srgbClr val="007000"/>
                </a:solidFill>
                <a:latin typeface="Montserrat" pitchFamily="2" charset="77"/>
                <a:ea typeface="Montserrat Medium"/>
                <a:cs typeface="Times New Roman" panose="02020603050405020304" pitchFamily="18" charset="0"/>
                <a:sym typeface="Montserrat Medium"/>
              </a:rPr>
              <a:t>Cont</a:t>
            </a:r>
            <a:r>
              <a:rPr lang="en-US" sz="4000" b="1" dirty="0">
                <a:solidFill>
                  <a:srgbClr val="007000"/>
                </a:solidFill>
                <a:latin typeface="Montserrat" pitchFamily="2" charset="77"/>
                <a:ea typeface="Montserrat Medium"/>
                <a:cs typeface="Times New Roman" panose="02020603050405020304" pitchFamily="18" charset="0"/>
                <a:sym typeface="Montserrat Medium"/>
              </a:rPr>
              <a:t>’</a:t>
            </a:r>
          </a:p>
          <a:p>
            <a:pPr algn="ctr">
              <a:lnSpc>
                <a:spcPts val="5599"/>
              </a:lnSpc>
              <a:spcBef>
                <a:spcPct val="0"/>
              </a:spcBef>
            </a:pPr>
            <a:endParaRPr lang="en-US" sz="3999" b="1" dirty="0">
              <a:solidFill>
                <a:srgbClr val="007000"/>
              </a:solidFill>
              <a:latin typeface="Montserrat Bold"/>
              <a:ea typeface="Montserrat Bold"/>
              <a:cs typeface="Montserrat Bold"/>
              <a:sym typeface="Montserrat Bold"/>
            </a:endParaRPr>
          </a:p>
          <a:p>
            <a:pPr algn="ctr">
              <a:lnSpc>
                <a:spcPts val="5599"/>
              </a:lnSpc>
              <a:spcBef>
                <a:spcPct val="0"/>
              </a:spcBef>
            </a:pPr>
            <a:endParaRPr lang="en-US" sz="3999" b="1" dirty="0">
              <a:solidFill>
                <a:srgbClr val="00286E"/>
              </a:solidFill>
              <a:latin typeface="Montserrat Bold"/>
              <a:ea typeface="Montserrat Bold"/>
              <a:cs typeface="Montserrat Bold"/>
              <a:sym typeface="Montserrat Bold"/>
            </a:endParaRPr>
          </a:p>
        </p:txBody>
      </p:sp>
      <p:sp>
        <p:nvSpPr>
          <p:cNvPr id="197" name="TextBox 197">
            <a:extLst>
              <a:ext uri="{FF2B5EF4-FFF2-40B4-BE49-F238E27FC236}">
                <a16:creationId xmlns:a16="http://schemas.microsoft.com/office/drawing/2014/main" id="{00F1E146-25F8-14A5-757B-78182110E0C3}"/>
              </a:ext>
            </a:extLst>
          </p:cNvPr>
          <p:cNvSpPr txBox="1"/>
          <p:nvPr/>
        </p:nvSpPr>
        <p:spPr>
          <a:xfrm>
            <a:off x="4800600" y="4610100"/>
            <a:ext cx="11916112" cy="3359318"/>
          </a:xfrm>
          <a:prstGeom prst="rect">
            <a:avLst/>
          </a:prstGeom>
        </p:spPr>
        <p:txBody>
          <a:bodyPr wrap="square" lIns="0" tIns="0" rIns="0" bIns="0" rtlCol="0" anchor="t">
            <a:spAutoFit/>
          </a:bodyPr>
          <a:lstStyle/>
          <a:p>
            <a:pPr marL="1943100" lvl="3" indent="-571500" algn="just">
              <a:lnSpc>
                <a:spcPct val="150000"/>
              </a:lnSpc>
              <a:buFont typeface="Wingdings" pitchFamily="2" charset="2"/>
              <a:buChar char="Ø"/>
            </a:pPr>
            <a:endPar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a:p>
            <a:pPr marL="1943100" lvl="3" indent="-571500" algn="just">
              <a:lnSpc>
                <a:spcPct val="150000"/>
              </a:lnSpc>
              <a:buFont typeface="Wingdings" pitchFamily="2" charset="2"/>
              <a:buChar char="Ø"/>
            </a:pPr>
            <a:endParaRPr lang="en-US" sz="540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a:p>
            <a:pPr lvl="3" algn="just">
              <a:lnSpc>
                <a:spcPct val="150000"/>
              </a:lnSpc>
            </a:pPr>
            <a:endParaRPr lang="en-US" sz="540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p:txBody>
      </p:sp>
      <p:graphicFrame>
        <p:nvGraphicFramePr>
          <p:cNvPr id="13" name="Table 12">
            <a:extLst>
              <a:ext uri="{FF2B5EF4-FFF2-40B4-BE49-F238E27FC236}">
                <a16:creationId xmlns:a16="http://schemas.microsoft.com/office/drawing/2014/main" id="{039CF539-F9B9-C7F8-66E3-0C8739840236}"/>
              </a:ext>
            </a:extLst>
          </p:cNvPr>
          <p:cNvGraphicFramePr>
            <a:graphicFrameLocks noGrp="1"/>
          </p:cNvGraphicFramePr>
          <p:nvPr>
            <p:extLst>
              <p:ext uri="{D42A27DB-BD31-4B8C-83A1-F6EECF244321}">
                <p14:modId xmlns:p14="http://schemas.microsoft.com/office/powerpoint/2010/main" val="1731705286"/>
              </p:ext>
            </p:extLst>
          </p:nvPr>
        </p:nvGraphicFramePr>
        <p:xfrm>
          <a:off x="44188" y="1274650"/>
          <a:ext cx="18288000" cy="8848741"/>
        </p:xfrm>
        <a:graphic>
          <a:graphicData uri="http://schemas.openxmlformats.org/drawingml/2006/table">
            <a:tbl>
              <a:tblPr firstRow="1" bandRow="1">
                <a:tableStyleId>{F5AB1C69-6EDB-4FF4-983F-18BD219EF322}</a:tableStyleId>
              </a:tblPr>
              <a:tblGrid>
                <a:gridCol w="1197200">
                  <a:extLst>
                    <a:ext uri="{9D8B030D-6E8A-4147-A177-3AD203B41FA5}">
                      <a16:colId xmlns:a16="http://schemas.microsoft.com/office/drawing/2014/main" val="4200148340"/>
                    </a:ext>
                  </a:extLst>
                </a:gridCol>
                <a:gridCol w="5204622">
                  <a:extLst>
                    <a:ext uri="{9D8B030D-6E8A-4147-A177-3AD203B41FA5}">
                      <a16:colId xmlns:a16="http://schemas.microsoft.com/office/drawing/2014/main" val="3808466514"/>
                    </a:ext>
                  </a:extLst>
                </a:gridCol>
                <a:gridCol w="5943089">
                  <a:extLst>
                    <a:ext uri="{9D8B030D-6E8A-4147-A177-3AD203B41FA5}">
                      <a16:colId xmlns:a16="http://schemas.microsoft.com/office/drawing/2014/main" val="2772056869"/>
                    </a:ext>
                  </a:extLst>
                </a:gridCol>
                <a:gridCol w="5943089">
                  <a:extLst>
                    <a:ext uri="{9D8B030D-6E8A-4147-A177-3AD203B41FA5}">
                      <a16:colId xmlns:a16="http://schemas.microsoft.com/office/drawing/2014/main" val="652279146"/>
                    </a:ext>
                  </a:extLst>
                </a:gridCol>
              </a:tblGrid>
              <a:tr h="426897">
                <a:tc>
                  <a:txBody>
                    <a:bodyPr/>
                    <a:lstStyle/>
                    <a:p>
                      <a:endParaRPr lang="en-KE" sz="2400" dirty="0">
                        <a:latin typeface="Montserrat" pitchFamily="2" charset="77"/>
                      </a:endParaRPr>
                    </a:p>
                  </a:txBody>
                  <a:tcPr/>
                </a:tc>
                <a:tc>
                  <a:txBody>
                    <a:bodyPr/>
                    <a:lstStyle/>
                    <a:p>
                      <a:r>
                        <a:rPr lang="en-KE" sz="2400" dirty="0">
                          <a:latin typeface="Montserrat" pitchFamily="2" charset="77"/>
                        </a:rPr>
                        <a:t>Stakeholder type</a:t>
                      </a:r>
                    </a:p>
                  </a:txBody>
                  <a:tcPr/>
                </a:tc>
                <a:tc>
                  <a:txBody>
                    <a:bodyPr/>
                    <a:lstStyle/>
                    <a:p>
                      <a:r>
                        <a:rPr lang="en-KE" sz="2400" dirty="0">
                          <a:latin typeface="Montserrat" pitchFamily="2" charset="77"/>
                        </a:rPr>
                        <a:t>List</a:t>
                      </a:r>
                    </a:p>
                  </a:txBody>
                  <a:tcPr/>
                </a:tc>
                <a:tc>
                  <a:txBody>
                    <a:bodyPr/>
                    <a:lstStyle/>
                    <a:p>
                      <a:r>
                        <a:rPr lang="en-KE" sz="2400" dirty="0">
                          <a:latin typeface="Montserrat" pitchFamily="2" charset="77"/>
                        </a:rPr>
                        <a:t>Remarks</a:t>
                      </a:r>
                    </a:p>
                  </a:txBody>
                  <a:tcPr/>
                </a:tc>
                <a:extLst>
                  <a:ext uri="{0D108BD9-81ED-4DB2-BD59-A6C34878D82A}">
                    <a16:rowId xmlns:a16="http://schemas.microsoft.com/office/drawing/2014/main" val="3472679524"/>
                  </a:ext>
                </a:extLst>
              </a:tr>
              <a:tr h="1163205">
                <a:tc>
                  <a:txBody>
                    <a:bodyPr/>
                    <a:lstStyle/>
                    <a:p>
                      <a:pPr marL="0" indent="0">
                        <a:buFontTx/>
                        <a:buNone/>
                      </a:pPr>
                      <a:r>
                        <a:rPr lang="en-KE" sz="2400" dirty="0">
                          <a:latin typeface="Montserrat" pitchFamily="2" charset="77"/>
                        </a:rPr>
                        <a:t>1.</a:t>
                      </a:r>
                    </a:p>
                  </a:txBody>
                  <a:tcPr/>
                </a:tc>
                <a:tc>
                  <a:txBody>
                    <a:bodyPr/>
                    <a:lstStyle/>
                    <a:p>
                      <a:r>
                        <a:rPr lang="en-KE" sz="2400" dirty="0">
                          <a:latin typeface="Montserrat" pitchFamily="2" charset="77"/>
                        </a:rPr>
                        <a:t>Continental </a:t>
                      </a:r>
                    </a:p>
                  </a:txBody>
                  <a:tcPr/>
                </a:tc>
                <a:tc>
                  <a:txBody>
                    <a:bodyPr/>
                    <a:lstStyle/>
                    <a:p>
                      <a:r>
                        <a:rPr lang="en-KE" sz="2400" dirty="0">
                          <a:latin typeface="Montserrat" pitchFamily="2" charset="77"/>
                        </a:rPr>
                        <a:t>AU secretariat</a:t>
                      </a:r>
                    </a:p>
                  </a:txBody>
                  <a:tcPr/>
                </a:tc>
                <a:tc>
                  <a:txBody>
                    <a:bodyPr/>
                    <a:lstStyle/>
                    <a:p>
                      <a:r>
                        <a:rPr lang="en-KE" sz="2400" dirty="0">
                          <a:latin typeface="Montserrat" pitchFamily="2" charset="77"/>
                        </a:rPr>
                        <a:t>Oversight</a:t>
                      </a:r>
                    </a:p>
                  </a:txBody>
                  <a:tcPr/>
                </a:tc>
                <a:extLst>
                  <a:ext uri="{0D108BD9-81ED-4DB2-BD59-A6C34878D82A}">
                    <a16:rowId xmlns:a16="http://schemas.microsoft.com/office/drawing/2014/main" val="3534482560"/>
                  </a:ext>
                </a:extLst>
              </a:tr>
              <a:tr h="1792966">
                <a:tc>
                  <a:txBody>
                    <a:bodyPr/>
                    <a:lstStyle/>
                    <a:p>
                      <a:pPr marL="0" indent="0">
                        <a:buFont typeface="+mj-lt"/>
                        <a:buNone/>
                      </a:pPr>
                      <a:r>
                        <a:rPr lang="en-KE" sz="2400" dirty="0">
                          <a:latin typeface="Montserrat" pitchFamily="2" charset="77"/>
                        </a:rPr>
                        <a:t>2.  </a:t>
                      </a:r>
                    </a:p>
                  </a:txBody>
                  <a:tcPr/>
                </a:tc>
                <a:tc>
                  <a:txBody>
                    <a:bodyPr/>
                    <a:lstStyle/>
                    <a:p>
                      <a:r>
                        <a:rPr lang="en-KE" sz="2400" dirty="0">
                          <a:latin typeface="Montserrat" pitchFamily="2" charset="77"/>
                        </a:rPr>
                        <a:t>Regional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KE" sz="2400" dirty="0">
                          <a:latin typeface="Montserrat" pitchFamily="2" charset="77"/>
                        </a:rPr>
                        <a:t>Regional Economic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KE" sz="2400" dirty="0">
                        <a:latin typeface="Montserrat" pitchFamily="2" charset="77"/>
                      </a:endParaRPr>
                    </a:p>
                    <a:p>
                      <a:r>
                        <a:rPr lang="en-KE" sz="2400" dirty="0">
                          <a:latin typeface="Montserrat" pitchFamily="2" charset="77"/>
                        </a:rPr>
                        <a:t>Governments (55) countries</a:t>
                      </a:r>
                    </a:p>
                  </a:txBody>
                  <a:tcPr/>
                </a:tc>
                <a:tc>
                  <a:txBody>
                    <a:bodyPr/>
                    <a:lstStyle/>
                    <a:p>
                      <a:r>
                        <a:rPr lang="en-GB" sz="2400" b="0" i="0" kern="1200" dirty="0">
                          <a:solidFill>
                            <a:schemeClr val="dk1"/>
                          </a:solidFill>
                          <a:effectLst/>
                          <a:latin typeface="Montserrat" pitchFamily="2" charset="77"/>
                          <a:ea typeface="+mn-ea"/>
                          <a:cs typeface="+mn-cs"/>
                        </a:rPr>
                        <a:t>Six Regional Economic Communities (RECs) in Africa, recognized by AU </a:t>
                      </a:r>
                      <a:r>
                        <a:rPr lang="en-GB" sz="2400" b="0" i="0" kern="1200" dirty="0" err="1">
                          <a:solidFill>
                            <a:schemeClr val="dk1"/>
                          </a:solidFill>
                          <a:effectLst/>
                          <a:latin typeface="Montserrat" pitchFamily="2" charset="77"/>
                          <a:ea typeface="+mn-ea"/>
                          <a:cs typeface="+mn-cs"/>
                        </a:rPr>
                        <a:t>eg.</a:t>
                      </a:r>
                      <a:r>
                        <a:rPr lang="en-GB" sz="2400" b="0" i="0" kern="1200" dirty="0">
                          <a:solidFill>
                            <a:schemeClr val="dk1"/>
                          </a:solidFill>
                          <a:effectLst/>
                          <a:latin typeface="Montserrat" pitchFamily="2" charset="77"/>
                          <a:ea typeface="+mn-ea"/>
                          <a:cs typeface="+mn-cs"/>
                        </a:rPr>
                        <a:t> EAC, ECOWAS, SADC and COMESA</a:t>
                      </a:r>
                      <a:endParaRPr lang="en-KE" sz="2400" dirty="0">
                        <a:latin typeface="Montserrat" pitchFamily="2" charset="77"/>
                      </a:endParaRPr>
                    </a:p>
                  </a:txBody>
                  <a:tcPr/>
                </a:tc>
                <a:extLst>
                  <a:ext uri="{0D108BD9-81ED-4DB2-BD59-A6C34878D82A}">
                    <a16:rowId xmlns:a16="http://schemas.microsoft.com/office/drawing/2014/main" val="3604042626"/>
                  </a:ext>
                </a:extLst>
              </a:tr>
              <a:tr h="1449223">
                <a:tc>
                  <a:txBody>
                    <a:bodyPr/>
                    <a:lstStyle/>
                    <a:p>
                      <a:pPr marL="0" indent="0">
                        <a:buFont typeface="+mj-lt"/>
                        <a:buNone/>
                      </a:pPr>
                      <a:r>
                        <a:rPr lang="en-KE" sz="2400" dirty="0">
                          <a:latin typeface="Montserrat" pitchFamily="2" charset="77"/>
                        </a:rPr>
                        <a:t>3.</a:t>
                      </a:r>
                    </a:p>
                  </a:txBody>
                  <a:tcPr/>
                </a:tc>
                <a:tc>
                  <a:txBody>
                    <a:bodyPr/>
                    <a:lstStyle/>
                    <a:p>
                      <a:r>
                        <a:rPr lang="en-KE" sz="2400" dirty="0">
                          <a:latin typeface="Montserrat" pitchFamily="2" charset="77"/>
                        </a:rPr>
                        <a:t>National</a:t>
                      </a:r>
                    </a:p>
                  </a:txBody>
                  <a:tcPr/>
                </a:tc>
                <a:tc>
                  <a:txBody>
                    <a:bodyPr/>
                    <a:lstStyle/>
                    <a:p>
                      <a:r>
                        <a:rPr lang="en-KE" sz="2400" dirty="0">
                          <a:latin typeface="Montserrat" pitchFamily="2" charset="77"/>
                        </a:rPr>
                        <a:t>Ministries of Labour/Education/NQAs</a:t>
                      </a:r>
                    </a:p>
                    <a:p>
                      <a:r>
                        <a:rPr lang="en-KE" sz="2400" dirty="0">
                          <a:latin typeface="Montserrat" pitchFamily="2" charset="77"/>
                        </a:rPr>
                        <a:t>Regulators, Private sector, Public, CBOs, Education and Training Institutions</a:t>
                      </a:r>
                    </a:p>
                  </a:txBody>
                  <a:tcPr/>
                </a:tc>
                <a:tc>
                  <a:txBody>
                    <a:bodyPr/>
                    <a:lstStyle/>
                    <a:p>
                      <a:r>
                        <a:rPr lang="en-KE" sz="2400" dirty="0">
                          <a:latin typeface="Montserrat" pitchFamily="2" charset="77"/>
                        </a:rPr>
                        <a:t>Cascade communication to the general public within the Country</a:t>
                      </a:r>
                    </a:p>
                  </a:txBody>
                  <a:tcPr/>
                </a:tc>
                <a:extLst>
                  <a:ext uri="{0D108BD9-81ED-4DB2-BD59-A6C34878D82A}">
                    <a16:rowId xmlns:a16="http://schemas.microsoft.com/office/drawing/2014/main" val="1682387799"/>
                  </a:ext>
                </a:extLst>
              </a:tr>
              <a:tr h="1449223">
                <a:tc>
                  <a:txBody>
                    <a:bodyPr/>
                    <a:lstStyle/>
                    <a:p>
                      <a:pPr marL="0" indent="0">
                        <a:buFont typeface="+mj-lt"/>
                        <a:buNone/>
                      </a:pPr>
                      <a:r>
                        <a:rPr lang="en-KE" sz="2400" dirty="0">
                          <a:latin typeface="Montserrat" pitchFamily="2" charset="77"/>
                        </a:rPr>
                        <a:t>4.</a:t>
                      </a:r>
                    </a:p>
                  </a:txBody>
                  <a:tcPr/>
                </a:tc>
                <a:tc>
                  <a:txBody>
                    <a:bodyPr/>
                    <a:lstStyle/>
                    <a:p>
                      <a:r>
                        <a:rPr lang="en-KE" sz="2400" dirty="0">
                          <a:latin typeface="Montserrat" pitchFamily="2" charset="77"/>
                        </a:rPr>
                        <a:t>Development and Technical Partners</a:t>
                      </a:r>
                    </a:p>
                  </a:txBody>
                  <a:tcPr/>
                </a:tc>
                <a:tc>
                  <a:txBody>
                    <a:bodyPr/>
                    <a:lstStyle/>
                    <a:p>
                      <a:r>
                        <a:rPr lang="en-KE" sz="2400" dirty="0">
                          <a:latin typeface="Montserrat" pitchFamily="2" charset="77"/>
                        </a:rPr>
                        <a:t>EU through ETF</a:t>
                      </a:r>
                    </a:p>
                    <a:p>
                      <a:r>
                        <a:rPr lang="en-KE" sz="2400" dirty="0">
                          <a:latin typeface="Montserrat" pitchFamily="2" charset="77"/>
                        </a:rPr>
                        <a:t>Worlf Bank and AfDB</a:t>
                      </a:r>
                    </a:p>
                    <a:p>
                      <a:r>
                        <a:rPr lang="en-KE" sz="2400" dirty="0">
                          <a:latin typeface="Montserrat" pitchFamily="2" charset="77"/>
                        </a:rPr>
                        <a:t>UNESCO, ILO</a:t>
                      </a:r>
                    </a:p>
                    <a:p>
                      <a:r>
                        <a:rPr lang="en-KE" sz="2400" dirty="0">
                          <a:latin typeface="Montserrat" pitchFamily="2" charset="77"/>
                        </a:rPr>
                        <a:t>GiZ, British Council</a:t>
                      </a:r>
                    </a:p>
                  </a:txBody>
                  <a:tcPr/>
                </a:tc>
                <a:tc>
                  <a:txBody>
                    <a:bodyPr/>
                    <a:lstStyle/>
                    <a:p>
                      <a:r>
                        <a:rPr lang="en-KE" sz="2400" dirty="0">
                          <a:latin typeface="Montserrat" pitchFamily="2" charset="77"/>
                        </a:rPr>
                        <a:t>Support the institution of the ACQF</a:t>
                      </a:r>
                    </a:p>
                  </a:txBody>
                  <a:tcPr/>
                </a:tc>
                <a:extLst>
                  <a:ext uri="{0D108BD9-81ED-4DB2-BD59-A6C34878D82A}">
                    <a16:rowId xmlns:a16="http://schemas.microsoft.com/office/drawing/2014/main" val="1136979680"/>
                  </a:ext>
                </a:extLst>
              </a:tr>
              <a:tr h="1163205">
                <a:tc>
                  <a:txBody>
                    <a:bodyPr/>
                    <a:lstStyle/>
                    <a:p>
                      <a:pPr marL="342900" indent="-342900">
                        <a:buFont typeface="+mj-lt"/>
                        <a:buAutoNum type="arabicPeriod"/>
                      </a:pPr>
                      <a:endParaRPr lang="en-KE" sz="2400" dirty="0">
                        <a:latin typeface="Montserrat" pitchFamily="2" charset="77"/>
                      </a:endParaRPr>
                    </a:p>
                  </a:txBody>
                  <a:tcPr/>
                </a:tc>
                <a:tc>
                  <a:txBody>
                    <a:bodyPr/>
                    <a:lstStyle/>
                    <a:p>
                      <a:endParaRPr lang="en-KE" sz="2400" dirty="0">
                        <a:latin typeface="Montserrat" pitchFamily="2" charset="77"/>
                      </a:endParaRPr>
                    </a:p>
                  </a:txBody>
                  <a:tcPr/>
                </a:tc>
                <a:tc>
                  <a:txBody>
                    <a:bodyPr/>
                    <a:lstStyle/>
                    <a:p>
                      <a:endParaRPr lang="en-KE" sz="2400" dirty="0">
                        <a:latin typeface="Montserrat" pitchFamily="2" charset="77"/>
                      </a:endParaRPr>
                    </a:p>
                  </a:txBody>
                  <a:tcPr/>
                </a:tc>
                <a:tc>
                  <a:txBody>
                    <a:bodyPr/>
                    <a:lstStyle/>
                    <a:p>
                      <a:endParaRPr lang="en-KE" sz="2400" dirty="0">
                        <a:latin typeface="Montserrat" pitchFamily="2" charset="77"/>
                      </a:endParaRPr>
                    </a:p>
                  </a:txBody>
                  <a:tcPr/>
                </a:tc>
                <a:extLst>
                  <a:ext uri="{0D108BD9-81ED-4DB2-BD59-A6C34878D82A}">
                    <a16:rowId xmlns:a16="http://schemas.microsoft.com/office/drawing/2014/main" val="918174418"/>
                  </a:ext>
                </a:extLst>
              </a:tr>
              <a:tr h="1163205">
                <a:tc>
                  <a:txBody>
                    <a:bodyPr/>
                    <a:lstStyle/>
                    <a:p>
                      <a:pPr marL="342900" indent="-342900">
                        <a:buFont typeface="+mj-lt"/>
                        <a:buAutoNum type="arabicPeriod"/>
                      </a:pPr>
                      <a:endParaRPr lang="en-KE" sz="2400" dirty="0">
                        <a:latin typeface="Montserrat" pitchFamily="2" charset="77"/>
                      </a:endParaRPr>
                    </a:p>
                  </a:txBody>
                  <a:tcPr/>
                </a:tc>
                <a:tc>
                  <a:txBody>
                    <a:bodyPr/>
                    <a:lstStyle/>
                    <a:p>
                      <a:endParaRPr lang="en-KE" sz="2400">
                        <a:latin typeface="Montserrat" pitchFamily="2" charset="77"/>
                      </a:endParaRPr>
                    </a:p>
                  </a:txBody>
                  <a:tcPr/>
                </a:tc>
                <a:tc>
                  <a:txBody>
                    <a:bodyPr/>
                    <a:lstStyle/>
                    <a:p>
                      <a:endParaRPr lang="en-KE" sz="2400" dirty="0">
                        <a:latin typeface="Montserrat" pitchFamily="2" charset="77"/>
                      </a:endParaRPr>
                    </a:p>
                  </a:txBody>
                  <a:tcPr/>
                </a:tc>
                <a:tc>
                  <a:txBody>
                    <a:bodyPr/>
                    <a:lstStyle/>
                    <a:p>
                      <a:endParaRPr lang="en-KE" sz="2400" dirty="0">
                        <a:latin typeface="Montserrat" pitchFamily="2" charset="77"/>
                      </a:endParaRPr>
                    </a:p>
                  </a:txBody>
                  <a:tcPr/>
                </a:tc>
                <a:extLst>
                  <a:ext uri="{0D108BD9-81ED-4DB2-BD59-A6C34878D82A}">
                    <a16:rowId xmlns:a16="http://schemas.microsoft.com/office/drawing/2014/main" val="2650875673"/>
                  </a:ext>
                </a:extLst>
              </a:tr>
            </a:tbl>
          </a:graphicData>
        </a:graphic>
      </p:graphicFrame>
    </p:spTree>
    <p:extLst>
      <p:ext uri="{BB962C8B-B14F-4D97-AF65-F5344CB8AC3E}">
        <p14:creationId xmlns:p14="http://schemas.microsoft.com/office/powerpoint/2010/main" val="2808865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B2A053-E734-6D42-1336-F83A4069F931}"/>
              </a:ext>
            </a:extLst>
          </p:cNvPr>
          <p:cNvPicPr>
            <a:picLocks noChangeAspect="1"/>
          </p:cNvPicPr>
          <p:nvPr/>
        </p:nvPicPr>
        <p:blipFill>
          <a:blip r:embed="rId2"/>
          <a:stretch>
            <a:fillRect/>
          </a:stretch>
        </p:blipFill>
        <p:spPr>
          <a:xfrm>
            <a:off x="24384" y="114300"/>
            <a:ext cx="7898555" cy="10058400"/>
          </a:xfrm>
          <a:prstGeom prst="rect">
            <a:avLst/>
          </a:prstGeom>
        </p:spPr>
      </p:pic>
      <p:pic>
        <p:nvPicPr>
          <p:cNvPr id="13" name="Picture 12">
            <a:extLst>
              <a:ext uri="{FF2B5EF4-FFF2-40B4-BE49-F238E27FC236}">
                <a16:creationId xmlns:a16="http://schemas.microsoft.com/office/drawing/2014/main" id="{865DFB2B-1C1D-89F9-66EB-B5A019D604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2516" y="419100"/>
            <a:ext cx="4991100" cy="6870700"/>
          </a:xfrm>
          <a:prstGeom prst="rect">
            <a:avLst/>
          </a:prstGeom>
        </p:spPr>
      </p:pic>
      <p:pic>
        <p:nvPicPr>
          <p:cNvPr id="15" name="Picture 14" descr="A newspaper article with people speaking&#10;&#10;AI-generated content may be incorrect.">
            <a:extLst>
              <a:ext uri="{FF2B5EF4-FFF2-40B4-BE49-F238E27FC236}">
                <a16:creationId xmlns:a16="http://schemas.microsoft.com/office/drawing/2014/main" id="{89858B63-00AF-A8B0-C285-5F7B876EC9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0297" y="2997200"/>
            <a:ext cx="4991100" cy="6946900"/>
          </a:xfrm>
          <a:prstGeom prst="rect">
            <a:avLst/>
          </a:prstGeom>
        </p:spPr>
      </p:pic>
    </p:spTree>
    <p:extLst>
      <p:ext uri="{BB962C8B-B14F-4D97-AF65-F5344CB8AC3E}">
        <p14:creationId xmlns:p14="http://schemas.microsoft.com/office/powerpoint/2010/main" val="889936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AB004-823F-57D6-DC13-CC65D4D6D6F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C4C74C9-11D4-D65D-7D68-E2583AA913AF}"/>
              </a:ext>
            </a:extLst>
          </p:cNvPr>
          <p:cNvSpPr/>
          <p:nvPr/>
        </p:nvSpPr>
        <p:spPr>
          <a:xfrm>
            <a:off x="-9525" y="-5252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KE" dirty="0"/>
          </a:p>
        </p:txBody>
      </p:sp>
      <p:grpSp>
        <p:nvGrpSpPr>
          <p:cNvPr id="3" name="Group 3">
            <a:extLst>
              <a:ext uri="{FF2B5EF4-FFF2-40B4-BE49-F238E27FC236}">
                <a16:creationId xmlns:a16="http://schemas.microsoft.com/office/drawing/2014/main" id="{9DDEE2D3-50F7-9CF1-FA81-D459CD867812}"/>
              </a:ext>
            </a:extLst>
          </p:cNvPr>
          <p:cNvGrpSpPr/>
          <p:nvPr/>
        </p:nvGrpSpPr>
        <p:grpSpPr>
          <a:xfrm>
            <a:off x="0" y="9604074"/>
            <a:ext cx="18297525" cy="278499"/>
            <a:chOff x="0" y="0"/>
            <a:chExt cx="24396700" cy="371332"/>
          </a:xfrm>
        </p:grpSpPr>
        <p:grpSp>
          <p:nvGrpSpPr>
            <p:cNvPr id="4" name="Group 4">
              <a:extLst>
                <a:ext uri="{FF2B5EF4-FFF2-40B4-BE49-F238E27FC236}">
                  <a16:creationId xmlns:a16="http://schemas.microsoft.com/office/drawing/2014/main" id="{C7DDCAF9-80B0-10E7-DFA5-9E77B6DBAC00}"/>
                </a:ext>
              </a:extLst>
            </p:cNvPr>
            <p:cNvGrpSpPr/>
            <p:nvPr/>
          </p:nvGrpSpPr>
          <p:grpSpPr>
            <a:xfrm>
              <a:off x="0" y="0"/>
              <a:ext cx="24384000" cy="96766"/>
              <a:chOff x="0" y="0"/>
              <a:chExt cx="4816593" cy="19114"/>
            </a:xfrm>
          </p:grpSpPr>
          <p:sp>
            <p:nvSpPr>
              <p:cNvPr id="5" name="Freeform 5">
                <a:extLst>
                  <a:ext uri="{FF2B5EF4-FFF2-40B4-BE49-F238E27FC236}">
                    <a16:creationId xmlns:a16="http://schemas.microsoft.com/office/drawing/2014/main" id="{FE585A3A-6D28-149E-F17F-AE71CA9AAFD6}"/>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1D1A1B"/>
              </a:solidFill>
            </p:spPr>
            <p:txBody>
              <a:bodyPr/>
              <a:lstStyle/>
              <a:p>
                <a:endParaRPr lang="en-KE"/>
              </a:p>
            </p:txBody>
          </p:sp>
          <p:sp>
            <p:nvSpPr>
              <p:cNvPr id="6" name="TextBox 6">
                <a:extLst>
                  <a:ext uri="{FF2B5EF4-FFF2-40B4-BE49-F238E27FC236}">
                    <a16:creationId xmlns:a16="http://schemas.microsoft.com/office/drawing/2014/main" id="{25F6B823-0CAA-089E-CFD4-48796BFFC487}"/>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nvGrpSpPr>
            <p:cNvPr id="7" name="Group 7">
              <a:extLst>
                <a:ext uri="{FF2B5EF4-FFF2-40B4-BE49-F238E27FC236}">
                  <a16:creationId xmlns:a16="http://schemas.microsoft.com/office/drawing/2014/main" id="{5B62CF18-806C-8C0D-065F-D11091BAD185}"/>
                </a:ext>
              </a:extLst>
            </p:cNvPr>
            <p:cNvGrpSpPr/>
            <p:nvPr/>
          </p:nvGrpSpPr>
          <p:grpSpPr>
            <a:xfrm>
              <a:off x="12700" y="139700"/>
              <a:ext cx="24384000" cy="96766"/>
              <a:chOff x="0" y="0"/>
              <a:chExt cx="4816593" cy="19114"/>
            </a:xfrm>
          </p:grpSpPr>
          <p:sp>
            <p:nvSpPr>
              <p:cNvPr id="8" name="Freeform 8">
                <a:extLst>
                  <a:ext uri="{FF2B5EF4-FFF2-40B4-BE49-F238E27FC236}">
                    <a16:creationId xmlns:a16="http://schemas.microsoft.com/office/drawing/2014/main" id="{81E74A06-E392-64E9-8098-4BBB0850F050}"/>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A7220C"/>
              </a:solidFill>
            </p:spPr>
            <p:txBody>
              <a:bodyPr/>
              <a:lstStyle/>
              <a:p>
                <a:endParaRPr lang="en-KE"/>
              </a:p>
            </p:txBody>
          </p:sp>
          <p:sp>
            <p:nvSpPr>
              <p:cNvPr id="9" name="TextBox 9">
                <a:extLst>
                  <a:ext uri="{FF2B5EF4-FFF2-40B4-BE49-F238E27FC236}">
                    <a16:creationId xmlns:a16="http://schemas.microsoft.com/office/drawing/2014/main" id="{FC25C92C-1058-92C5-6D0E-6769E87D23A5}"/>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nvGrpSpPr>
            <p:cNvPr id="10" name="Group 10">
              <a:extLst>
                <a:ext uri="{FF2B5EF4-FFF2-40B4-BE49-F238E27FC236}">
                  <a16:creationId xmlns:a16="http://schemas.microsoft.com/office/drawing/2014/main" id="{03DBA016-E80C-4CFF-5932-8427931B46CB}"/>
                </a:ext>
              </a:extLst>
            </p:cNvPr>
            <p:cNvGrpSpPr/>
            <p:nvPr/>
          </p:nvGrpSpPr>
          <p:grpSpPr>
            <a:xfrm>
              <a:off x="0" y="274566"/>
              <a:ext cx="24384000" cy="96766"/>
              <a:chOff x="0" y="0"/>
              <a:chExt cx="4816593" cy="19114"/>
            </a:xfrm>
          </p:grpSpPr>
          <p:sp>
            <p:nvSpPr>
              <p:cNvPr id="11" name="Freeform 11">
                <a:extLst>
                  <a:ext uri="{FF2B5EF4-FFF2-40B4-BE49-F238E27FC236}">
                    <a16:creationId xmlns:a16="http://schemas.microsoft.com/office/drawing/2014/main" id="{2C9BCC84-3AC5-8C8B-B375-6D717B94BDA3}"/>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276E35"/>
              </a:solidFill>
            </p:spPr>
            <p:txBody>
              <a:bodyPr/>
              <a:lstStyle/>
              <a:p>
                <a:endParaRPr lang="en-KE"/>
              </a:p>
            </p:txBody>
          </p:sp>
          <p:sp>
            <p:nvSpPr>
              <p:cNvPr id="12" name="TextBox 12">
                <a:extLst>
                  <a:ext uri="{FF2B5EF4-FFF2-40B4-BE49-F238E27FC236}">
                    <a16:creationId xmlns:a16="http://schemas.microsoft.com/office/drawing/2014/main" id="{4C69F822-03F7-67CF-AFE4-63AB7196390A}"/>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sp>
        <p:nvSpPr>
          <p:cNvPr id="191" name="AutoShape 191">
            <a:extLst>
              <a:ext uri="{FF2B5EF4-FFF2-40B4-BE49-F238E27FC236}">
                <a16:creationId xmlns:a16="http://schemas.microsoft.com/office/drawing/2014/main" id="{7A878FCA-126C-58E3-76FD-584582F90152}"/>
              </a:ext>
            </a:extLst>
          </p:cNvPr>
          <p:cNvSpPr/>
          <p:nvPr/>
        </p:nvSpPr>
        <p:spPr>
          <a:xfrm>
            <a:off x="1371600" y="1057393"/>
            <a:ext cx="7213022" cy="0"/>
          </a:xfrm>
          <a:prstGeom prst="line">
            <a:avLst/>
          </a:prstGeom>
          <a:ln w="57150" cap="flat">
            <a:solidFill>
              <a:srgbClr val="E0B125"/>
            </a:solidFill>
            <a:prstDash val="solid"/>
            <a:headEnd type="none" w="sm" len="sm"/>
            <a:tailEnd type="none" w="sm" len="sm"/>
          </a:ln>
        </p:spPr>
        <p:txBody>
          <a:bodyPr/>
          <a:lstStyle/>
          <a:p>
            <a:endParaRPr lang="en-KE"/>
          </a:p>
        </p:txBody>
      </p:sp>
      <p:sp>
        <p:nvSpPr>
          <p:cNvPr id="195" name="TextBox 195">
            <a:extLst>
              <a:ext uri="{FF2B5EF4-FFF2-40B4-BE49-F238E27FC236}">
                <a16:creationId xmlns:a16="http://schemas.microsoft.com/office/drawing/2014/main" id="{DFFB5091-F32E-46F0-59ED-BA9D283230BD}"/>
              </a:ext>
            </a:extLst>
          </p:cNvPr>
          <p:cNvSpPr txBox="1"/>
          <p:nvPr/>
        </p:nvSpPr>
        <p:spPr>
          <a:xfrm>
            <a:off x="9449270" y="8953582"/>
            <a:ext cx="567457" cy="650492"/>
          </a:xfrm>
          <a:prstGeom prst="rect">
            <a:avLst/>
          </a:prstGeom>
        </p:spPr>
        <p:txBody>
          <a:bodyPr lIns="50800" tIns="50800" rIns="50800" bIns="50800" rtlCol="0" anchor="ctr"/>
          <a:lstStyle/>
          <a:p>
            <a:pPr algn="ctr">
              <a:lnSpc>
                <a:spcPts val="2659"/>
              </a:lnSpc>
            </a:pPr>
            <a:endParaRPr lang="en-US" sz="1899" b="1" dirty="0">
              <a:solidFill>
                <a:srgbClr val="00286E"/>
              </a:solidFill>
              <a:latin typeface="Canva Sans Bold"/>
              <a:ea typeface="Canva Sans Bold"/>
              <a:cs typeface="Canva Sans Bold"/>
              <a:sym typeface="Canva Sans Bold"/>
            </a:endParaRPr>
          </a:p>
        </p:txBody>
      </p:sp>
      <p:sp>
        <p:nvSpPr>
          <p:cNvPr id="196" name="TextBox 196">
            <a:extLst>
              <a:ext uri="{FF2B5EF4-FFF2-40B4-BE49-F238E27FC236}">
                <a16:creationId xmlns:a16="http://schemas.microsoft.com/office/drawing/2014/main" id="{E80D334B-3BFE-24B5-E4A0-6BD46C68E38D}"/>
              </a:ext>
            </a:extLst>
          </p:cNvPr>
          <p:cNvSpPr txBox="1"/>
          <p:nvPr/>
        </p:nvSpPr>
        <p:spPr>
          <a:xfrm>
            <a:off x="685800" y="392820"/>
            <a:ext cx="9028020" cy="1383456"/>
          </a:xfrm>
          <a:prstGeom prst="rect">
            <a:avLst/>
          </a:prstGeom>
        </p:spPr>
        <p:txBody>
          <a:bodyPr lIns="0" tIns="0" rIns="0" bIns="0" rtlCol="0" anchor="t">
            <a:spAutoFit/>
          </a:bodyPr>
          <a:lstStyle/>
          <a:p>
            <a:pPr algn="ctr">
              <a:lnSpc>
                <a:spcPts val="5599"/>
              </a:lnSpc>
              <a:spcBef>
                <a:spcPct val="0"/>
              </a:spcBef>
            </a:pPr>
            <a:r>
              <a:rPr lang="en-US" sz="4000" b="1" dirty="0">
                <a:solidFill>
                  <a:srgbClr val="007000"/>
                </a:solidFill>
                <a:latin typeface="Montserrat" pitchFamily="2" charset="77"/>
                <a:ea typeface="Montserrat Medium"/>
                <a:cs typeface="Times New Roman" panose="02020603050405020304" pitchFamily="18" charset="0"/>
                <a:sym typeface="Montserrat Medium"/>
              </a:rPr>
              <a:t>What else are we working on?</a:t>
            </a:r>
            <a:endParaRPr lang="en-US" sz="3999" b="1" dirty="0">
              <a:solidFill>
                <a:srgbClr val="007000"/>
              </a:solidFill>
              <a:latin typeface="Montserrat Bold"/>
              <a:ea typeface="Montserrat Bold"/>
              <a:cs typeface="Montserrat Bold"/>
              <a:sym typeface="Montserrat Bold"/>
            </a:endParaRPr>
          </a:p>
          <a:p>
            <a:pPr algn="ctr">
              <a:lnSpc>
                <a:spcPts val="5599"/>
              </a:lnSpc>
              <a:spcBef>
                <a:spcPct val="0"/>
              </a:spcBef>
            </a:pPr>
            <a:endParaRPr lang="en-US" sz="3999" b="1" dirty="0">
              <a:solidFill>
                <a:srgbClr val="00286E"/>
              </a:solidFill>
              <a:latin typeface="Montserrat Bold"/>
              <a:ea typeface="Montserrat Bold"/>
              <a:cs typeface="Montserrat Bold"/>
              <a:sym typeface="Montserrat Bold"/>
            </a:endParaRPr>
          </a:p>
        </p:txBody>
      </p:sp>
      <p:sp>
        <p:nvSpPr>
          <p:cNvPr id="197" name="TextBox 197">
            <a:extLst>
              <a:ext uri="{FF2B5EF4-FFF2-40B4-BE49-F238E27FC236}">
                <a16:creationId xmlns:a16="http://schemas.microsoft.com/office/drawing/2014/main" id="{CA033640-583C-55AC-1A92-60C3D647712E}"/>
              </a:ext>
            </a:extLst>
          </p:cNvPr>
          <p:cNvSpPr txBox="1"/>
          <p:nvPr/>
        </p:nvSpPr>
        <p:spPr>
          <a:xfrm>
            <a:off x="452532" y="1644326"/>
            <a:ext cx="17302068" cy="8003601"/>
          </a:xfrm>
          <a:prstGeom prst="rect">
            <a:avLst/>
          </a:prstGeom>
        </p:spPr>
        <p:txBody>
          <a:bodyPr wrap="square" lIns="0" tIns="0" rIns="0" bIns="0" rtlCol="0" anchor="t">
            <a:spAutoFit/>
          </a:bodyPr>
          <a:lstStyle/>
          <a:p>
            <a:pPr lvl="3" algn="just">
              <a:lnSpc>
                <a:spcPct val="150000"/>
              </a:lnSpc>
            </a:pPr>
            <a:r>
              <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rPr>
              <a:t>Cluster 4 is working on:</a:t>
            </a:r>
          </a:p>
          <a:p>
            <a:pPr marL="1943100" lvl="3" indent="-571500" algn="just">
              <a:lnSpc>
                <a:spcPct val="150000"/>
              </a:lnSpc>
              <a:buFont typeface="Wingdings" pitchFamily="2" charset="2"/>
              <a:buChar char="Ø"/>
            </a:pPr>
            <a:r>
              <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rPr>
              <a:t>A high- level Advocacy Plan for 2026 outlining the proposed annual meeting and webinar schedule, key themes, and other recommended advocacy activities for the year.</a:t>
            </a:r>
          </a:p>
          <a:p>
            <a:pPr marL="1943100" lvl="3" indent="-571500" algn="just">
              <a:lnSpc>
                <a:spcPct val="150000"/>
              </a:lnSpc>
              <a:buFont typeface="Wingdings" pitchFamily="2" charset="2"/>
              <a:buChar char="Ø"/>
            </a:pPr>
            <a:r>
              <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rPr>
              <a:t>Dissemination of research findings from recent surveys.</a:t>
            </a:r>
          </a:p>
          <a:p>
            <a:pPr lvl="3" algn="just">
              <a:lnSpc>
                <a:spcPct val="150000"/>
              </a:lnSpc>
            </a:pPr>
            <a:endPar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a:p>
            <a:pPr marL="1943100" lvl="3" indent="-571500" algn="just">
              <a:lnSpc>
                <a:spcPct val="150000"/>
              </a:lnSpc>
              <a:buFont typeface="Wingdings" pitchFamily="2" charset="2"/>
              <a:buChar char="Ø"/>
            </a:pPr>
            <a:endPar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a:p>
            <a:pPr lvl="3" algn="just">
              <a:lnSpc>
                <a:spcPct val="150000"/>
              </a:lnSpc>
            </a:pPr>
            <a:endPar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p:txBody>
      </p:sp>
    </p:spTree>
    <p:extLst>
      <p:ext uri="{BB962C8B-B14F-4D97-AF65-F5344CB8AC3E}">
        <p14:creationId xmlns:p14="http://schemas.microsoft.com/office/powerpoint/2010/main" val="329642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8DA9E-AC32-E7EA-8B2C-FF3C48E785F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B93BB4D-2E69-6E67-7DEB-584CC243A7C9}"/>
              </a:ext>
            </a:extLst>
          </p:cNvPr>
          <p:cNvSpPr/>
          <p:nvPr/>
        </p:nvSpPr>
        <p:spPr>
          <a:xfrm>
            <a:off x="22094" y="43643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KE" dirty="0"/>
          </a:p>
        </p:txBody>
      </p:sp>
      <p:grpSp>
        <p:nvGrpSpPr>
          <p:cNvPr id="3" name="Group 3">
            <a:extLst>
              <a:ext uri="{FF2B5EF4-FFF2-40B4-BE49-F238E27FC236}">
                <a16:creationId xmlns:a16="http://schemas.microsoft.com/office/drawing/2014/main" id="{036B8D2E-C89C-DB53-296D-5138C176AD2F}"/>
              </a:ext>
            </a:extLst>
          </p:cNvPr>
          <p:cNvGrpSpPr/>
          <p:nvPr/>
        </p:nvGrpSpPr>
        <p:grpSpPr>
          <a:xfrm>
            <a:off x="0" y="9604074"/>
            <a:ext cx="18297525" cy="278499"/>
            <a:chOff x="0" y="0"/>
            <a:chExt cx="24396700" cy="371332"/>
          </a:xfrm>
        </p:grpSpPr>
        <p:grpSp>
          <p:nvGrpSpPr>
            <p:cNvPr id="4" name="Group 4">
              <a:extLst>
                <a:ext uri="{FF2B5EF4-FFF2-40B4-BE49-F238E27FC236}">
                  <a16:creationId xmlns:a16="http://schemas.microsoft.com/office/drawing/2014/main" id="{60212246-EFA9-36DF-0255-BF7F8D34AE37}"/>
                </a:ext>
              </a:extLst>
            </p:cNvPr>
            <p:cNvGrpSpPr/>
            <p:nvPr/>
          </p:nvGrpSpPr>
          <p:grpSpPr>
            <a:xfrm>
              <a:off x="0" y="0"/>
              <a:ext cx="24384000" cy="96766"/>
              <a:chOff x="0" y="0"/>
              <a:chExt cx="4816593" cy="19114"/>
            </a:xfrm>
          </p:grpSpPr>
          <p:sp>
            <p:nvSpPr>
              <p:cNvPr id="5" name="Freeform 5">
                <a:extLst>
                  <a:ext uri="{FF2B5EF4-FFF2-40B4-BE49-F238E27FC236}">
                    <a16:creationId xmlns:a16="http://schemas.microsoft.com/office/drawing/2014/main" id="{86C79C99-76D6-9239-6C44-346DAC57E2DD}"/>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1D1A1B"/>
              </a:solidFill>
            </p:spPr>
            <p:txBody>
              <a:bodyPr/>
              <a:lstStyle/>
              <a:p>
                <a:endParaRPr lang="en-KE"/>
              </a:p>
            </p:txBody>
          </p:sp>
          <p:sp>
            <p:nvSpPr>
              <p:cNvPr id="6" name="TextBox 6">
                <a:extLst>
                  <a:ext uri="{FF2B5EF4-FFF2-40B4-BE49-F238E27FC236}">
                    <a16:creationId xmlns:a16="http://schemas.microsoft.com/office/drawing/2014/main" id="{F3423118-416B-E0D8-7A78-82D20CCDB50C}"/>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nvGrpSpPr>
            <p:cNvPr id="7" name="Group 7">
              <a:extLst>
                <a:ext uri="{FF2B5EF4-FFF2-40B4-BE49-F238E27FC236}">
                  <a16:creationId xmlns:a16="http://schemas.microsoft.com/office/drawing/2014/main" id="{E4AC7D2C-255E-B9B8-F367-0B6329426093}"/>
                </a:ext>
              </a:extLst>
            </p:cNvPr>
            <p:cNvGrpSpPr/>
            <p:nvPr/>
          </p:nvGrpSpPr>
          <p:grpSpPr>
            <a:xfrm>
              <a:off x="12700" y="139700"/>
              <a:ext cx="24384000" cy="96766"/>
              <a:chOff x="0" y="0"/>
              <a:chExt cx="4816593" cy="19114"/>
            </a:xfrm>
          </p:grpSpPr>
          <p:sp>
            <p:nvSpPr>
              <p:cNvPr id="8" name="Freeform 8">
                <a:extLst>
                  <a:ext uri="{FF2B5EF4-FFF2-40B4-BE49-F238E27FC236}">
                    <a16:creationId xmlns:a16="http://schemas.microsoft.com/office/drawing/2014/main" id="{63171135-24F4-9E80-19E5-CD0865C59B4C}"/>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A7220C"/>
              </a:solidFill>
            </p:spPr>
            <p:txBody>
              <a:bodyPr/>
              <a:lstStyle/>
              <a:p>
                <a:endParaRPr lang="en-KE"/>
              </a:p>
            </p:txBody>
          </p:sp>
          <p:sp>
            <p:nvSpPr>
              <p:cNvPr id="9" name="TextBox 9">
                <a:extLst>
                  <a:ext uri="{FF2B5EF4-FFF2-40B4-BE49-F238E27FC236}">
                    <a16:creationId xmlns:a16="http://schemas.microsoft.com/office/drawing/2014/main" id="{C26D28C4-426A-3332-8B51-8E17A098AF29}"/>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nvGrpSpPr>
            <p:cNvPr id="10" name="Group 10">
              <a:extLst>
                <a:ext uri="{FF2B5EF4-FFF2-40B4-BE49-F238E27FC236}">
                  <a16:creationId xmlns:a16="http://schemas.microsoft.com/office/drawing/2014/main" id="{D053EC03-B09E-09CE-CF27-C9B5A9F011B5}"/>
                </a:ext>
              </a:extLst>
            </p:cNvPr>
            <p:cNvGrpSpPr/>
            <p:nvPr/>
          </p:nvGrpSpPr>
          <p:grpSpPr>
            <a:xfrm>
              <a:off x="0" y="274566"/>
              <a:ext cx="24384000" cy="96766"/>
              <a:chOff x="0" y="0"/>
              <a:chExt cx="4816593" cy="19114"/>
            </a:xfrm>
          </p:grpSpPr>
          <p:sp>
            <p:nvSpPr>
              <p:cNvPr id="11" name="Freeform 11">
                <a:extLst>
                  <a:ext uri="{FF2B5EF4-FFF2-40B4-BE49-F238E27FC236}">
                    <a16:creationId xmlns:a16="http://schemas.microsoft.com/office/drawing/2014/main" id="{E2C07816-BBAB-F598-6A22-7482527FF3CB}"/>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276E35"/>
              </a:solidFill>
            </p:spPr>
            <p:txBody>
              <a:bodyPr/>
              <a:lstStyle/>
              <a:p>
                <a:endParaRPr lang="en-KE"/>
              </a:p>
            </p:txBody>
          </p:sp>
          <p:sp>
            <p:nvSpPr>
              <p:cNvPr id="12" name="TextBox 12">
                <a:extLst>
                  <a:ext uri="{FF2B5EF4-FFF2-40B4-BE49-F238E27FC236}">
                    <a16:creationId xmlns:a16="http://schemas.microsoft.com/office/drawing/2014/main" id="{121EEB9B-A9EE-8E81-C7DF-448B7FFEC169}"/>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sp>
        <p:nvSpPr>
          <p:cNvPr id="191" name="AutoShape 191">
            <a:extLst>
              <a:ext uri="{FF2B5EF4-FFF2-40B4-BE49-F238E27FC236}">
                <a16:creationId xmlns:a16="http://schemas.microsoft.com/office/drawing/2014/main" id="{2CFA8B54-1A65-0ED4-4630-148CF207506A}"/>
              </a:ext>
            </a:extLst>
          </p:cNvPr>
          <p:cNvSpPr/>
          <p:nvPr/>
        </p:nvSpPr>
        <p:spPr>
          <a:xfrm>
            <a:off x="1371600" y="1057393"/>
            <a:ext cx="7213022" cy="0"/>
          </a:xfrm>
          <a:prstGeom prst="line">
            <a:avLst/>
          </a:prstGeom>
          <a:ln w="57150" cap="flat">
            <a:solidFill>
              <a:srgbClr val="E0B125"/>
            </a:solidFill>
            <a:prstDash val="solid"/>
            <a:headEnd type="none" w="sm" len="sm"/>
            <a:tailEnd type="none" w="sm" len="sm"/>
          </a:ln>
        </p:spPr>
        <p:txBody>
          <a:bodyPr/>
          <a:lstStyle/>
          <a:p>
            <a:endParaRPr lang="en-KE"/>
          </a:p>
        </p:txBody>
      </p:sp>
      <p:sp>
        <p:nvSpPr>
          <p:cNvPr id="195" name="TextBox 195">
            <a:extLst>
              <a:ext uri="{FF2B5EF4-FFF2-40B4-BE49-F238E27FC236}">
                <a16:creationId xmlns:a16="http://schemas.microsoft.com/office/drawing/2014/main" id="{AF6CCEFB-C3BE-9944-281E-C9911AD1F1E7}"/>
              </a:ext>
            </a:extLst>
          </p:cNvPr>
          <p:cNvSpPr txBox="1"/>
          <p:nvPr/>
        </p:nvSpPr>
        <p:spPr>
          <a:xfrm>
            <a:off x="9449270" y="8953582"/>
            <a:ext cx="567457" cy="650492"/>
          </a:xfrm>
          <a:prstGeom prst="rect">
            <a:avLst/>
          </a:prstGeom>
        </p:spPr>
        <p:txBody>
          <a:bodyPr lIns="50800" tIns="50800" rIns="50800" bIns="50800" rtlCol="0" anchor="ctr"/>
          <a:lstStyle/>
          <a:p>
            <a:pPr algn="ctr">
              <a:lnSpc>
                <a:spcPts val="2659"/>
              </a:lnSpc>
            </a:pPr>
            <a:endParaRPr lang="en-US" sz="1899" b="1" dirty="0">
              <a:solidFill>
                <a:srgbClr val="00286E"/>
              </a:solidFill>
              <a:latin typeface="Canva Sans Bold"/>
              <a:ea typeface="Canva Sans Bold"/>
              <a:cs typeface="Canva Sans Bold"/>
              <a:sym typeface="Canva Sans Bold"/>
            </a:endParaRPr>
          </a:p>
        </p:txBody>
      </p:sp>
      <p:sp>
        <p:nvSpPr>
          <p:cNvPr id="196" name="TextBox 196">
            <a:extLst>
              <a:ext uri="{FF2B5EF4-FFF2-40B4-BE49-F238E27FC236}">
                <a16:creationId xmlns:a16="http://schemas.microsoft.com/office/drawing/2014/main" id="{8057FD03-5F36-2FC9-731B-CF0B77865854}"/>
              </a:ext>
            </a:extLst>
          </p:cNvPr>
          <p:cNvSpPr txBox="1"/>
          <p:nvPr/>
        </p:nvSpPr>
        <p:spPr>
          <a:xfrm>
            <a:off x="685800" y="392820"/>
            <a:ext cx="9028020" cy="1383456"/>
          </a:xfrm>
          <a:prstGeom prst="rect">
            <a:avLst/>
          </a:prstGeom>
        </p:spPr>
        <p:txBody>
          <a:bodyPr lIns="0" tIns="0" rIns="0" bIns="0" rtlCol="0" anchor="t">
            <a:spAutoFit/>
          </a:bodyPr>
          <a:lstStyle/>
          <a:p>
            <a:pPr algn="ctr">
              <a:lnSpc>
                <a:spcPts val="5599"/>
              </a:lnSpc>
              <a:spcBef>
                <a:spcPct val="0"/>
              </a:spcBef>
            </a:pPr>
            <a:r>
              <a:rPr lang="en-US" sz="4000" b="1" dirty="0">
                <a:solidFill>
                  <a:srgbClr val="007000"/>
                </a:solidFill>
                <a:latin typeface="Montserrat" pitchFamily="2" charset="77"/>
                <a:ea typeface="Montserrat Bold"/>
                <a:cs typeface="Times New Roman" panose="02020603050405020304" pitchFamily="18" charset="0"/>
                <a:sym typeface="Montserrat Medium"/>
              </a:rPr>
              <a:t>Feedback</a:t>
            </a:r>
            <a:endParaRPr lang="en-US" sz="3999" b="1" dirty="0">
              <a:solidFill>
                <a:srgbClr val="007000"/>
              </a:solidFill>
              <a:latin typeface="Montserrat Bold"/>
              <a:ea typeface="Montserrat Bold"/>
              <a:cs typeface="Montserrat Bold"/>
              <a:sym typeface="Montserrat Bold"/>
            </a:endParaRPr>
          </a:p>
          <a:p>
            <a:pPr algn="ctr">
              <a:lnSpc>
                <a:spcPts val="5599"/>
              </a:lnSpc>
              <a:spcBef>
                <a:spcPct val="0"/>
              </a:spcBef>
            </a:pPr>
            <a:endParaRPr lang="en-US" sz="3999" b="1" dirty="0">
              <a:solidFill>
                <a:srgbClr val="00286E"/>
              </a:solidFill>
              <a:latin typeface="Montserrat Bold"/>
              <a:ea typeface="Montserrat Bold"/>
              <a:cs typeface="Montserrat Bold"/>
              <a:sym typeface="Montserrat Bold"/>
            </a:endParaRPr>
          </a:p>
        </p:txBody>
      </p:sp>
      <p:sp>
        <p:nvSpPr>
          <p:cNvPr id="197" name="TextBox 197">
            <a:extLst>
              <a:ext uri="{FF2B5EF4-FFF2-40B4-BE49-F238E27FC236}">
                <a16:creationId xmlns:a16="http://schemas.microsoft.com/office/drawing/2014/main" id="{7B2E403B-A205-13C6-A6AA-924AADA5E608}"/>
              </a:ext>
            </a:extLst>
          </p:cNvPr>
          <p:cNvSpPr txBox="1"/>
          <p:nvPr/>
        </p:nvSpPr>
        <p:spPr>
          <a:xfrm>
            <a:off x="452532" y="1644326"/>
            <a:ext cx="16264180" cy="11050589"/>
          </a:xfrm>
          <a:prstGeom prst="rect">
            <a:avLst/>
          </a:prstGeom>
        </p:spPr>
        <p:txBody>
          <a:bodyPr wrap="square" lIns="0" tIns="0" rIns="0" bIns="0" rtlCol="0" anchor="t">
            <a:spAutoFit/>
          </a:bodyPr>
          <a:lstStyle/>
          <a:p>
            <a:pPr lvl="3" algn="just">
              <a:lnSpc>
                <a:spcPct val="150000"/>
              </a:lnSpc>
            </a:pPr>
            <a:r>
              <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rPr>
              <a:t>Cluster 4 notes the following:</a:t>
            </a:r>
          </a:p>
          <a:p>
            <a:pPr marL="1943100" lvl="3" indent="-571500" algn="just">
              <a:lnSpc>
                <a:spcPct val="150000"/>
              </a:lnSpc>
              <a:buFont typeface="Wingdings" pitchFamily="2" charset="2"/>
              <a:buChar char="Ø"/>
            </a:pPr>
            <a:r>
              <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rPr>
              <a:t>Translation and coordination services have been availed spectacularly</a:t>
            </a:r>
          </a:p>
          <a:p>
            <a:pPr marL="1943100" lvl="3" indent="-571500" algn="just">
              <a:lnSpc>
                <a:spcPct val="150000"/>
              </a:lnSpc>
              <a:buFont typeface="Wingdings" pitchFamily="2" charset="2"/>
              <a:buChar char="Ø"/>
            </a:pPr>
            <a:r>
              <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rPr>
              <a:t>Teamwork has enabled the progress made by team</a:t>
            </a:r>
          </a:p>
          <a:p>
            <a:pPr marL="1943100" lvl="3" indent="-571500" algn="just">
              <a:lnSpc>
                <a:spcPct val="150000"/>
              </a:lnSpc>
              <a:buFont typeface="Wingdings" pitchFamily="2" charset="2"/>
              <a:buChar char="Ø"/>
            </a:pPr>
            <a:r>
              <a:rPr lang="en-GB" sz="4400" dirty="0">
                <a:latin typeface="Times New Roman" panose="02020603050405020304" pitchFamily="18" charset="0"/>
                <a:cs typeface="Times New Roman" panose="02020603050405020304" pitchFamily="18" charset="0"/>
              </a:rPr>
              <a:t>That current members (NQA, QA authorities, policy makers etc.) provide their contact details for compilation into a formal database to streamline communications value chains.</a:t>
            </a:r>
            <a:endPar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a:p>
            <a:pPr lvl="3" algn="just">
              <a:lnSpc>
                <a:spcPct val="150000"/>
              </a:lnSpc>
            </a:pPr>
            <a:endPar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a:p>
            <a:pPr marL="1943100" lvl="3" indent="-571500" algn="just">
              <a:lnSpc>
                <a:spcPct val="150000"/>
              </a:lnSpc>
              <a:buFont typeface="Wingdings" pitchFamily="2" charset="2"/>
              <a:buChar char="Ø"/>
            </a:pPr>
            <a:endPar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a:p>
            <a:pPr marL="1943100" lvl="3" indent="-571500" algn="just">
              <a:lnSpc>
                <a:spcPct val="150000"/>
              </a:lnSpc>
              <a:buFont typeface="Wingdings" pitchFamily="2" charset="2"/>
              <a:buChar char="Ø"/>
            </a:pPr>
            <a:endPar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a:p>
            <a:pPr lvl="3" algn="just">
              <a:lnSpc>
                <a:spcPct val="150000"/>
              </a:lnSpc>
            </a:pPr>
            <a:endPar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p:txBody>
      </p:sp>
    </p:spTree>
    <p:extLst>
      <p:ext uri="{BB962C8B-B14F-4D97-AF65-F5344CB8AC3E}">
        <p14:creationId xmlns:p14="http://schemas.microsoft.com/office/powerpoint/2010/main" val="1825643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KE"/>
          </a:p>
        </p:txBody>
      </p:sp>
      <p:grpSp>
        <p:nvGrpSpPr>
          <p:cNvPr id="3" name="Group 3"/>
          <p:cNvGrpSpPr/>
          <p:nvPr/>
        </p:nvGrpSpPr>
        <p:grpSpPr>
          <a:xfrm>
            <a:off x="295271" y="9708871"/>
            <a:ext cx="18297525" cy="278499"/>
            <a:chOff x="0" y="0"/>
            <a:chExt cx="24396700" cy="371332"/>
          </a:xfrm>
        </p:grpSpPr>
        <p:grpSp>
          <p:nvGrpSpPr>
            <p:cNvPr id="4" name="Group 4"/>
            <p:cNvGrpSpPr/>
            <p:nvPr/>
          </p:nvGrpSpPr>
          <p:grpSpPr>
            <a:xfrm>
              <a:off x="0" y="0"/>
              <a:ext cx="24384000" cy="96766"/>
              <a:chOff x="0" y="0"/>
              <a:chExt cx="4816593" cy="19114"/>
            </a:xfrm>
          </p:grpSpPr>
          <p:sp>
            <p:nvSpPr>
              <p:cNvPr id="5" name="Freeform 5"/>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1D1A1B"/>
              </a:solidFill>
            </p:spPr>
            <p:txBody>
              <a:bodyPr/>
              <a:lstStyle/>
              <a:p>
                <a:endParaRPr lang="en-KE"/>
              </a:p>
            </p:txBody>
          </p:sp>
          <p:sp>
            <p:nvSpPr>
              <p:cNvPr id="6" name="TextBox 6"/>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2700" y="139700"/>
              <a:ext cx="24384000" cy="96766"/>
              <a:chOff x="0" y="0"/>
              <a:chExt cx="4816593" cy="19114"/>
            </a:xfrm>
          </p:grpSpPr>
          <p:sp>
            <p:nvSpPr>
              <p:cNvPr id="8" name="Freeform 8"/>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A7220C"/>
              </a:solidFill>
            </p:spPr>
            <p:txBody>
              <a:bodyPr/>
              <a:lstStyle/>
              <a:p>
                <a:endParaRPr lang="en-KE"/>
              </a:p>
            </p:txBody>
          </p:sp>
          <p:sp>
            <p:nvSpPr>
              <p:cNvPr id="9" name="TextBox 9"/>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0" y="274566"/>
              <a:ext cx="24384000" cy="96766"/>
              <a:chOff x="0" y="0"/>
              <a:chExt cx="4816593" cy="19114"/>
            </a:xfrm>
          </p:grpSpPr>
          <p:sp>
            <p:nvSpPr>
              <p:cNvPr id="11" name="Freeform 11"/>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276E35"/>
              </a:solidFill>
            </p:spPr>
            <p:txBody>
              <a:bodyPr/>
              <a:lstStyle/>
              <a:p>
                <a:endParaRPr lang="en-KE"/>
              </a:p>
            </p:txBody>
          </p:sp>
          <p:sp>
            <p:nvSpPr>
              <p:cNvPr id="12" name="TextBox 12"/>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grpSp>
        <p:nvGrpSpPr>
          <p:cNvPr id="14" name="Group 14"/>
          <p:cNvGrpSpPr/>
          <p:nvPr/>
        </p:nvGrpSpPr>
        <p:grpSpPr>
          <a:xfrm>
            <a:off x="304800" y="2994782"/>
            <a:ext cx="18288000" cy="6294784"/>
            <a:chOff x="0" y="0"/>
            <a:chExt cx="4816593" cy="1657885"/>
          </a:xfrm>
          <a:solidFill>
            <a:srgbClr val="007000"/>
          </a:solidFill>
        </p:grpSpPr>
        <p:sp>
          <p:nvSpPr>
            <p:cNvPr id="15" name="Freeform 15"/>
            <p:cNvSpPr/>
            <p:nvPr/>
          </p:nvSpPr>
          <p:spPr>
            <a:xfrm>
              <a:off x="0" y="0"/>
              <a:ext cx="4816592" cy="1657885"/>
            </a:xfrm>
            <a:custGeom>
              <a:avLst/>
              <a:gdLst/>
              <a:ahLst/>
              <a:cxnLst/>
              <a:rect l="l" t="t" r="r" b="b"/>
              <a:pathLst>
                <a:path w="4816592" h="1657885">
                  <a:moveTo>
                    <a:pt x="0" y="0"/>
                  </a:moveTo>
                  <a:lnTo>
                    <a:pt x="4816592" y="0"/>
                  </a:lnTo>
                  <a:lnTo>
                    <a:pt x="4816592" y="1657885"/>
                  </a:lnTo>
                  <a:lnTo>
                    <a:pt x="0" y="1657885"/>
                  </a:lnTo>
                  <a:close/>
                </a:path>
              </a:pathLst>
            </a:custGeom>
            <a:grpFill/>
          </p:spPr>
          <p:txBody>
            <a:bodyPr/>
            <a:lstStyle/>
            <a:p>
              <a:endParaRPr lang="en-KE"/>
            </a:p>
          </p:txBody>
        </p:sp>
        <p:sp>
          <p:nvSpPr>
            <p:cNvPr id="16" name="TextBox 16"/>
            <p:cNvSpPr txBox="1"/>
            <p:nvPr/>
          </p:nvSpPr>
          <p:spPr>
            <a:xfrm>
              <a:off x="0" y="-38100"/>
              <a:ext cx="4816593" cy="1695985"/>
            </a:xfrm>
            <a:prstGeom prst="rect">
              <a:avLst/>
            </a:prstGeom>
            <a:grpFill/>
          </p:spPr>
          <p:txBody>
            <a:bodyPr lIns="50800" tIns="50800" rIns="50800" bIns="50800" rtlCol="0" anchor="ctr"/>
            <a:lstStyle/>
            <a:p>
              <a:pPr algn="ctr">
                <a:lnSpc>
                  <a:spcPts val="2659"/>
                </a:lnSpc>
                <a:spcBef>
                  <a:spcPct val="0"/>
                </a:spcBef>
              </a:pPr>
              <a:endParaRPr/>
            </a:p>
          </p:txBody>
        </p:sp>
      </p:grpSp>
      <p:sp>
        <p:nvSpPr>
          <p:cNvPr id="17" name="TextBox 17"/>
          <p:cNvSpPr txBox="1"/>
          <p:nvPr/>
        </p:nvSpPr>
        <p:spPr>
          <a:xfrm>
            <a:off x="1023938" y="3553337"/>
            <a:ext cx="16273462" cy="5247763"/>
          </a:xfrm>
          <a:prstGeom prst="rect">
            <a:avLst/>
          </a:prstGeom>
        </p:spPr>
        <p:txBody>
          <a:bodyPr wrap="square" lIns="0" tIns="0" rIns="0" bIns="0" rtlCol="0" anchor="t">
            <a:spAutoFit/>
          </a:bodyPr>
          <a:lstStyle/>
          <a:p>
            <a:pPr algn="ctr">
              <a:lnSpc>
                <a:spcPts val="5739"/>
              </a:lnSpc>
              <a:spcBef>
                <a:spcPct val="0"/>
              </a:spcBef>
            </a:pPr>
            <a:endParaRPr lang="en-US" sz="9600" b="1" dirty="0">
              <a:solidFill>
                <a:srgbClr val="FFFFFF"/>
              </a:solidFill>
              <a:latin typeface="Montserrat Medium"/>
              <a:ea typeface="Montserrat Medium"/>
              <a:cs typeface="Montserrat Medium"/>
              <a:sym typeface="Montserrat Medium"/>
            </a:endParaRPr>
          </a:p>
          <a:p>
            <a:pPr algn="ctr">
              <a:lnSpc>
                <a:spcPts val="5739"/>
              </a:lnSpc>
              <a:spcBef>
                <a:spcPct val="0"/>
              </a:spcBef>
            </a:pPr>
            <a:endParaRPr lang="en-US" sz="9600" b="1" dirty="0">
              <a:solidFill>
                <a:srgbClr val="FFFFFF"/>
              </a:solidFill>
              <a:latin typeface="Montserrat Medium"/>
              <a:ea typeface="Montserrat Medium"/>
              <a:cs typeface="Montserrat Medium"/>
              <a:sym typeface="Montserrat Medium"/>
            </a:endParaRPr>
          </a:p>
          <a:p>
            <a:pPr algn="ctr">
              <a:lnSpc>
                <a:spcPts val="5739"/>
              </a:lnSpc>
              <a:spcBef>
                <a:spcPct val="0"/>
              </a:spcBef>
            </a:pPr>
            <a:r>
              <a:rPr lang="en-US" sz="9600" b="1" dirty="0">
                <a:solidFill>
                  <a:srgbClr val="FFFFFF"/>
                </a:solidFill>
                <a:latin typeface="Montserrat Medium"/>
                <a:ea typeface="Montserrat Medium"/>
                <a:cs typeface="Montserrat Medium"/>
                <a:sym typeface="Montserrat Medium"/>
              </a:rPr>
              <a:t>THANK YOU! </a:t>
            </a:r>
          </a:p>
          <a:p>
            <a:pPr algn="ctr">
              <a:lnSpc>
                <a:spcPts val="5739"/>
              </a:lnSpc>
              <a:spcBef>
                <a:spcPct val="0"/>
              </a:spcBef>
            </a:pPr>
            <a:endParaRPr lang="en-US" sz="9600" b="1" dirty="0">
              <a:solidFill>
                <a:srgbClr val="FFFFFF"/>
              </a:solidFill>
              <a:latin typeface="Montserrat Medium"/>
              <a:ea typeface="Montserrat Medium"/>
              <a:cs typeface="Montserrat Medium"/>
              <a:sym typeface="Montserrat Medium"/>
            </a:endParaRPr>
          </a:p>
          <a:p>
            <a:pPr algn="ctr">
              <a:lnSpc>
                <a:spcPts val="5739"/>
              </a:lnSpc>
              <a:spcBef>
                <a:spcPct val="0"/>
              </a:spcBef>
            </a:pPr>
            <a:endParaRPr lang="en-US" sz="9600" b="1" dirty="0">
              <a:solidFill>
                <a:srgbClr val="FFFFFF"/>
              </a:solidFill>
              <a:latin typeface="Montserrat Medium"/>
              <a:ea typeface="Montserrat Medium"/>
              <a:cs typeface="Montserrat Medium"/>
              <a:sym typeface="Montserrat Medium"/>
            </a:endParaRPr>
          </a:p>
          <a:p>
            <a:pPr algn="ctr">
              <a:lnSpc>
                <a:spcPts val="5739"/>
              </a:lnSpc>
              <a:spcBef>
                <a:spcPct val="0"/>
              </a:spcBef>
            </a:pPr>
            <a:endParaRPr lang="en-US" sz="9600" b="1" dirty="0">
              <a:solidFill>
                <a:srgbClr val="FFFFFF"/>
              </a:solidFill>
              <a:latin typeface="Montserrat Medium"/>
              <a:ea typeface="Montserrat Medium"/>
              <a:cs typeface="Montserrat Medium"/>
              <a:sym typeface="Montserrat Medium"/>
            </a:endParaRPr>
          </a:p>
          <a:p>
            <a:pPr algn="ctr">
              <a:lnSpc>
                <a:spcPts val="5739"/>
              </a:lnSpc>
              <a:spcBef>
                <a:spcPct val="0"/>
              </a:spcBef>
            </a:pPr>
            <a:r>
              <a:rPr lang="en-US" sz="9600" b="1" dirty="0">
                <a:solidFill>
                  <a:srgbClr val="FFFFFF"/>
                </a:solidFill>
                <a:latin typeface="Montserrat Medium"/>
                <a:ea typeface="Montserrat Medium"/>
                <a:cs typeface="Montserrat Medium"/>
                <a:sym typeface="Montserrat Medium"/>
              </a:rPr>
              <a:t>Q &amp; A</a:t>
            </a:r>
          </a:p>
        </p:txBody>
      </p:sp>
      <p:pic>
        <p:nvPicPr>
          <p:cNvPr id="20" name="Picture 19">
            <a:extLst>
              <a:ext uri="{FF2B5EF4-FFF2-40B4-BE49-F238E27FC236}">
                <a16:creationId xmlns:a16="http://schemas.microsoft.com/office/drawing/2014/main" id="{18F3B9BC-6B6C-1918-91F9-85DF089A0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3673" y="288903"/>
            <a:ext cx="4114798" cy="24405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34A36-F8BA-022E-DC27-371FC13972C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EBFC15C-E533-E438-09B2-7058BD30F080}"/>
              </a:ext>
            </a:extLst>
          </p:cNvPr>
          <p:cNvSpPr/>
          <p:nvPr/>
        </p:nvSpPr>
        <p:spPr>
          <a:xfrm>
            <a:off x="-152400" y="42683"/>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KE" dirty="0"/>
          </a:p>
        </p:txBody>
      </p:sp>
      <p:grpSp>
        <p:nvGrpSpPr>
          <p:cNvPr id="3" name="Group 3">
            <a:extLst>
              <a:ext uri="{FF2B5EF4-FFF2-40B4-BE49-F238E27FC236}">
                <a16:creationId xmlns:a16="http://schemas.microsoft.com/office/drawing/2014/main" id="{38AF27B4-432A-575E-A2AD-232D8DEAA035}"/>
              </a:ext>
            </a:extLst>
          </p:cNvPr>
          <p:cNvGrpSpPr/>
          <p:nvPr/>
        </p:nvGrpSpPr>
        <p:grpSpPr>
          <a:xfrm>
            <a:off x="0" y="9604074"/>
            <a:ext cx="18297525" cy="278499"/>
            <a:chOff x="0" y="0"/>
            <a:chExt cx="24396700" cy="371332"/>
          </a:xfrm>
        </p:grpSpPr>
        <p:grpSp>
          <p:nvGrpSpPr>
            <p:cNvPr id="4" name="Group 4">
              <a:extLst>
                <a:ext uri="{FF2B5EF4-FFF2-40B4-BE49-F238E27FC236}">
                  <a16:creationId xmlns:a16="http://schemas.microsoft.com/office/drawing/2014/main" id="{EF2B2BF7-5C76-D692-0579-9C034ECF2247}"/>
                </a:ext>
              </a:extLst>
            </p:cNvPr>
            <p:cNvGrpSpPr/>
            <p:nvPr/>
          </p:nvGrpSpPr>
          <p:grpSpPr>
            <a:xfrm>
              <a:off x="0" y="0"/>
              <a:ext cx="24384000" cy="96766"/>
              <a:chOff x="0" y="0"/>
              <a:chExt cx="4816593" cy="19114"/>
            </a:xfrm>
          </p:grpSpPr>
          <p:sp>
            <p:nvSpPr>
              <p:cNvPr id="5" name="Freeform 5">
                <a:extLst>
                  <a:ext uri="{FF2B5EF4-FFF2-40B4-BE49-F238E27FC236}">
                    <a16:creationId xmlns:a16="http://schemas.microsoft.com/office/drawing/2014/main" id="{664917C5-FA3A-305D-5332-F6AA0915DEFB}"/>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1D1A1B"/>
              </a:solidFill>
            </p:spPr>
            <p:txBody>
              <a:bodyPr/>
              <a:lstStyle/>
              <a:p>
                <a:endParaRPr lang="en-KE"/>
              </a:p>
            </p:txBody>
          </p:sp>
          <p:sp>
            <p:nvSpPr>
              <p:cNvPr id="6" name="TextBox 6">
                <a:extLst>
                  <a:ext uri="{FF2B5EF4-FFF2-40B4-BE49-F238E27FC236}">
                    <a16:creationId xmlns:a16="http://schemas.microsoft.com/office/drawing/2014/main" id="{42C10CC8-39A4-442F-A700-66EBC1921BD5}"/>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nvGrpSpPr>
            <p:cNvPr id="7" name="Group 7">
              <a:extLst>
                <a:ext uri="{FF2B5EF4-FFF2-40B4-BE49-F238E27FC236}">
                  <a16:creationId xmlns:a16="http://schemas.microsoft.com/office/drawing/2014/main" id="{09C627D2-C279-B7C3-D1F5-2852A68454B4}"/>
                </a:ext>
              </a:extLst>
            </p:cNvPr>
            <p:cNvGrpSpPr/>
            <p:nvPr/>
          </p:nvGrpSpPr>
          <p:grpSpPr>
            <a:xfrm>
              <a:off x="12700" y="139700"/>
              <a:ext cx="24384000" cy="96766"/>
              <a:chOff x="0" y="0"/>
              <a:chExt cx="4816593" cy="19114"/>
            </a:xfrm>
          </p:grpSpPr>
          <p:sp>
            <p:nvSpPr>
              <p:cNvPr id="8" name="Freeform 8">
                <a:extLst>
                  <a:ext uri="{FF2B5EF4-FFF2-40B4-BE49-F238E27FC236}">
                    <a16:creationId xmlns:a16="http://schemas.microsoft.com/office/drawing/2014/main" id="{921E9770-A409-DA9C-EEBB-9085EA4A6E68}"/>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A7220C"/>
              </a:solidFill>
            </p:spPr>
            <p:txBody>
              <a:bodyPr/>
              <a:lstStyle/>
              <a:p>
                <a:endParaRPr lang="en-KE"/>
              </a:p>
            </p:txBody>
          </p:sp>
          <p:sp>
            <p:nvSpPr>
              <p:cNvPr id="9" name="TextBox 9">
                <a:extLst>
                  <a:ext uri="{FF2B5EF4-FFF2-40B4-BE49-F238E27FC236}">
                    <a16:creationId xmlns:a16="http://schemas.microsoft.com/office/drawing/2014/main" id="{100D3DCE-43BC-F668-B5A8-14E617E48FF3}"/>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nvGrpSpPr>
            <p:cNvPr id="10" name="Group 10">
              <a:extLst>
                <a:ext uri="{FF2B5EF4-FFF2-40B4-BE49-F238E27FC236}">
                  <a16:creationId xmlns:a16="http://schemas.microsoft.com/office/drawing/2014/main" id="{7E5C216F-80B0-984C-E40D-5477CFBE0146}"/>
                </a:ext>
              </a:extLst>
            </p:cNvPr>
            <p:cNvGrpSpPr/>
            <p:nvPr/>
          </p:nvGrpSpPr>
          <p:grpSpPr>
            <a:xfrm>
              <a:off x="0" y="274566"/>
              <a:ext cx="24384000" cy="96766"/>
              <a:chOff x="0" y="0"/>
              <a:chExt cx="4816593" cy="19114"/>
            </a:xfrm>
          </p:grpSpPr>
          <p:sp>
            <p:nvSpPr>
              <p:cNvPr id="11" name="Freeform 11">
                <a:extLst>
                  <a:ext uri="{FF2B5EF4-FFF2-40B4-BE49-F238E27FC236}">
                    <a16:creationId xmlns:a16="http://schemas.microsoft.com/office/drawing/2014/main" id="{7D081139-1ED4-2EC5-2C03-539F4876FC24}"/>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276E35"/>
              </a:solidFill>
            </p:spPr>
            <p:txBody>
              <a:bodyPr/>
              <a:lstStyle/>
              <a:p>
                <a:endParaRPr lang="en-KE"/>
              </a:p>
            </p:txBody>
          </p:sp>
          <p:sp>
            <p:nvSpPr>
              <p:cNvPr id="12" name="TextBox 12">
                <a:extLst>
                  <a:ext uri="{FF2B5EF4-FFF2-40B4-BE49-F238E27FC236}">
                    <a16:creationId xmlns:a16="http://schemas.microsoft.com/office/drawing/2014/main" id="{B8EE1662-9C42-DEBC-3794-2B2036BB4DAE}"/>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sp>
        <p:nvSpPr>
          <p:cNvPr id="191" name="AutoShape 191">
            <a:extLst>
              <a:ext uri="{FF2B5EF4-FFF2-40B4-BE49-F238E27FC236}">
                <a16:creationId xmlns:a16="http://schemas.microsoft.com/office/drawing/2014/main" id="{36596891-3CC2-64CD-2E2C-761C31C571CD}"/>
              </a:ext>
            </a:extLst>
          </p:cNvPr>
          <p:cNvSpPr/>
          <p:nvPr/>
        </p:nvSpPr>
        <p:spPr>
          <a:xfrm>
            <a:off x="1371600" y="1057393"/>
            <a:ext cx="7213022" cy="0"/>
          </a:xfrm>
          <a:prstGeom prst="line">
            <a:avLst/>
          </a:prstGeom>
          <a:ln w="57150" cap="flat">
            <a:solidFill>
              <a:srgbClr val="E0B125"/>
            </a:solidFill>
            <a:prstDash val="solid"/>
            <a:headEnd type="none" w="sm" len="sm"/>
            <a:tailEnd type="none" w="sm" len="sm"/>
          </a:ln>
        </p:spPr>
        <p:txBody>
          <a:bodyPr/>
          <a:lstStyle/>
          <a:p>
            <a:endParaRPr lang="en-KE"/>
          </a:p>
        </p:txBody>
      </p:sp>
      <p:grpSp>
        <p:nvGrpSpPr>
          <p:cNvPr id="193" name="Group 193">
            <a:extLst>
              <a:ext uri="{FF2B5EF4-FFF2-40B4-BE49-F238E27FC236}">
                <a16:creationId xmlns:a16="http://schemas.microsoft.com/office/drawing/2014/main" id="{86EA104A-38E7-F682-6077-28F0BB5C70C7}"/>
              </a:ext>
            </a:extLst>
          </p:cNvPr>
          <p:cNvGrpSpPr/>
          <p:nvPr/>
        </p:nvGrpSpPr>
        <p:grpSpPr>
          <a:xfrm>
            <a:off x="9449270" y="9098243"/>
            <a:ext cx="567457" cy="505831"/>
            <a:chOff x="0" y="0"/>
            <a:chExt cx="149454" cy="133223"/>
          </a:xfrm>
        </p:grpSpPr>
        <p:sp>
          <p:nvSpPr>
            <p:cNvPr id="194" name="Freeform 194">
              <a:extLst>
                <a:ext uri="{FF2B5EF4-FFF2-40B4-BE49-F238E27FC236}">
                  <a16:creationId xmlns:a16="http://schemas.microsoft.com/office/drawing/2014/main" id="{6EC251AA-4AA2-BC48-1877-AADD3BADEC5D}"/>
                </a:ext>
              </a:extLst>
            </p:cNvPr>
            <p:cNvSpPr/>
            <p:nvPr/>
          </p:nvSpPr>
          <p:spPr>
            <a:xfrm>
              <a:off x="0" y="0"/>
              <a:ext cx="149454" cy="133223"/>
            </a:xfrm>
            <a:custGeom>
              <a:avLst/>
              <a:gdLst/>
              <a:ahLst/>
              <a:cxnLst/>
              <a:rect l="l" t="t" r="r" b="b"/>
              <a:pathLst>
                <a:path w="149454" h="133223">
                  <a:moveTo>
                    <a:pt x="66611" y="0"/>
                  </a:moveTo>
                  <a:lnTo>
                    <a:pt x="82842" y="0"/>
                  </a:lnTo>
                  <a:cubicBezTo>
                    <a:pt x="119631" y="0"/>
                    <a:pt x="149454" y="29823"/>
                    <a:pt x="149454" y="66611"/>
                  </a:cubicBezTo>
                  <a:lnTo>
                    <a:pt x="149454" y="66611"/>
                  </a:lnTo>
                  <a:cubicBezTo>
                    <a:pt x="149454" y="84278"/>
                    <a:pt x="142436" y="101221"/>
                    <a:pt x="129944" y="113713"/>
                  </a:cubicBezTo>
                  <a:cubicBezTo>
                    <a:pt x="117452" y="126205"/>
                    <a:pt x="100509" y="133223"/>
                    <a:pt x="82842" y="133223"/>
                  </a:cubicBezTo>
                  <a:lnTo>
                    <a:pt x="66611" y="133223"/>
                  </a:lnTo>
                  <a:cubicBezTo>
                    <a:pt x="29823" y="133223"/>
                    <a:pt x="0" y="103400"/>
                    <a:pt x="0" y="66611"/>
                  </a:cubicBezTo>
                  <a:lnTo>
                    <a:pt x="0" y="66611"/>
                  </a:lnTo>
                  <a:cubicBezTo>
                    <a:pt x="0" y="29823"/>
                    <a:pt x="29823" y="0"/>
                    <a:pt x="66611" y="0"/>
                  </a:cubicBezTo>
                  <a:close/>
                </a:path>
              </a:pathLst>
            </a:custGeom>
            <a:solidFill>
              <a:srgbClr val="000000">
                <a:alpha val="0"/>
              </a:srgbClr>
            </a:solidFill>
            <a:ln w="28575" cap="rnd">
              <a:solidFill>
                <a:srgbClr val="276E35"/>
              </a:solidFill>
              <a:prstDash val="solid"/>
              <a:round/>
            </a:ln>
          </p:spPr>
          <p:txBody>
            <a:bodyPr/>
            <a:lstStyle/>
            <a:p>
              <a:endParaRPr lang="en-KE"/>
            </a:p>
          </p:txBody>
        </p:sp>
        <p:sp>
          <p:nvSpPr>
            <p:cNvPr id="195" name="TextBox 195">
              <a:extLst>
                <a:ext uri="{FF2B5EF4-FFF2-40B4-BE49-F238E27FC236}">
                  <a16:creationId xmlns:a16="http://schemas.microsoft.com/office/drawing/2014/main" id="{CFAD311E-A5B0-BA6C-A373-D3E7768E00FD}"/>
                </a:ext>
              </a:extLst>
            </p:cNvPr>
            <p:cNvSpPr txBox="1"/>
            <p:nvPr/>
          </p:nvSpPr>
          <p:spPr>
            <a:xfrm>
              <a:off x="0" y="-38100"/>
              <a:ext cx="149454" cy="171323"/>
            </a:xfrm>
            <a:prstGeom prst="rect">
              <a:avLst/>
            </a:prstGeom>
          </p:spPr>
          <p:txBody>
            <a:bodyPr lIns="50800" tIns="50800" rIns="50800" bIns="50800" rtlCol="0" anchor="ctr"/>
            <a:lstStyle/>
            <a:p>
              <a:pPr algn="ctr">
                <a:lnSpc>
                  <a:spcPts val="2659"/>
                </a:lnSpc>
              </a:pPr>
              <a:r>
                <a:rPr lang="en-US" sz="1899" b="1">
                  <a:solidFill>
                    <a:srgbClr val="00286E"/>
                  </a:solidFill>
                  <a:latin typeface="Canva Sans Bold"/>
                  <a:ea typeface="Canva Sans Bold"/>
                  <a:cs typeface="Canva Sans Bold"/>
                  <a:sym typeface="Canva Sans Bold"/>
                </a:rPr>
                <a:t>1</a:t>
              </a:r>
            </a:p>
          </p:txBody>
        </p:sp>
      </p:grpSp>
      <p:sp>
        <p:nvSpPr>
          <p:cNvPr id="196" name="TextBox 196">
            <a:extLst>
              <a:ext uri="{FF2B5EF4-FFF2-40B4-BE49-F238E27FC236}">
                <a16:creationId xmlns:a16="http://schemas.microsoft.com/office/drawing/2014/main" id="{3FEEF2EF-4E96-C771-8275-D57FB46CEF55}"/>
              </a:ext>
            </a:extLst>
          </p:cNvPr>
          <p:cNvSpPr txBox="1"/>
          <p:nvPr/>
        </p:nvSpPr>
        <p:spPr>
          <a:xfrm>
            <a:off x="685800" y="392820"/>
            <a:ext cx="9028020" cy="1383456"/>
          </a:xfrm>
          <a:prstGeom prst="rect">
            <a:avLst/>
          </a:prstGeom>
        </p:spPr>
        <p:txBody>
          <a:bodyPr lIns="0" tIns="0" rIns="0" bIns="0" rtlCol="0" anchor="t">
            <a:spAutoFit/>
          </a:bodyPr>
          <a:lstStyle/>
          <a:p>
            <a:pPr algn="ctr">
              <a:lnSpc>
                <a:spcPts val="5599"/>
              </a:lnSpc>
              <a:spcBef>
                <a:spcPct val="0"/>
              </a:spcBef>
            </a:pPr>
            <a:r>
              <a:rPr lang="en-US" sz="3999" b="1" dirty="0">
                <a:solidFill>
                  <a:srgbClr val="007000"/>
                </a:solidFill>
                <a:latin typeface="Montserrat Bold"/>
                <a:ea typeface="Montserrat Bold"/>
                <a:cs typeface="Montserrat Bold"/>
                <a:sym typeface="Montserrat Bold"/>
              </a:rPr>
              <a:t>Role of Cluster 4</a:t>
            </a:r>
          </a:p>
          <a:p>
            <a:pPr algn="ctr">
              <a:lnSpc>
                <a:spcPts val="5599"/>
              </a:lnSpc>
              <a:spcBef>
                <a:spcPct val="0"/>
              </a:spcBef>
            </a:pPr>
            <a:endParaRPr lang="en-US" sz="3999" b="1" dirty="0">
              <a:solidFill>
                <a:srgbClr val="00286E"/>
              </a:solidFill>
              <a:latin typeface="Montserrat Bold"/>
              <a:ea typeface="Montserrat Bold"/>
              <a:cs typeface="Montserrat Bold"/>
              <a:sym typeface="Montserrat Bold"/>
            </a:endParaRPr>
          </a:p>
        </p:txBody>
      </p:sp>
      <p:sp>
        <p:nvSpPr>
          <p:cNvPr id="197" name="TextBox 197">
            <a:extLst>
              <a:ext uri="{FF2B5EF4-FFF2-40B4-BE49-F238E27FC236}">
                <a16:creationId xmlns:a16="http://schemas.microsoft.com/office/drawing/2014/main" id="{C3BDF5DD-A3D5-0BA7-3E4C-E17117273D6F}"/>
              </a:ext>
            </a:extLst>
          </p:cNvPr>
          <p:cNvSpPr txBox="1"/>
          <p:nvPr/>
        </p:nvSpPr>
        <p:spPr>
          <a:xfrm>
            <a:off x="452532" y="1644326"/>
            <a:ext cx="16264180" cy="4969758"/>
          </a:xfrm>
          <a:prstGeom prst="rect">
            <a:avLst/>
          </a:prstGeom>
        </p:spPr>
        <p:txBody>
          <a:bodyPr wrap="square" lIns="0" tIns="0" rIns="0" bIns="0" rtlCol="0" anchor="t">
            <a:spAutoFit/>
          </a:bodyPr>
          <a:lstStyle/>
          <a:p>
            <a:pPr lvl="3" algn="just">
              <a:lnSpc>
                <a:spcPct val="150000"/>
              </a:lnSpc>
            </a:pPr>
            <a:r>
              <a:rPr lang="en-GB" sz="4400" dirty="0"/>
              <a:t>Cluster 4 enhances the effectiveness and visibility of the ACQF by strengthening communication, knowledge sharing, and collaboration among stakeholders. It ensures timely information flow, promotes good practices through platforms like webinars and newsletters, and fosters partnerships to advance ACQF goals.</a:t>
            </a:r>
            <a:endPar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p:txBody>
      </p:sp>
      <p:sp>
        <p:nvSpPr>
          <p:cNvPr id="198" name="TextBox 198">
            <a:extLst>
              <a:ext uri="{FF2B5EF4-FFF2-40B4-BE49-F238E27FC236}">
                <a16:creationId xmlns:a16="http://schemas.microsoft.com/office/drawing/2014/main" id="{F295A472-BE36-DE69-B669-A055626DAD9F}"/>
              </a:ext>
            </a:extLst>
          </p:cNvPr>
          <p:cNvSpPr txBox="1"/>
          <p:nvPr/>
        </p:nvSpPr>
        <p:spPr>
          <a:xfrm>
            <a:off x="1033462" y="9933105"/>
            <a:ext cx="1938585" cy="276160"/>
          </a:xfrm>
          <a:prstGeom prst="rect">
            <a:avLst/>
          </a:prstGeom>
        </p:spPr>
        <p:txBody>
          <a:bodyPr lIns="0" tIns="0" rIns="0" bIns="0" rtlCol="0" anchor="t">
            <a:spAutoFit/>
          </a:bodyPr>
          <a:lstStyle/>
          <a:p>
            <a:pPr algn="ctr">
              <a:lnSpc>
                <a:spcPts val="2220"/>
              </a:lnSpc>
              <a:spcBef>
                <a:spcPct val="0"/>
              </a:spcBef>
            </a:pPr>
            <a:r>
              <a:rPr lang="en-US" sz="1586">
                <a:solidFill>
                  <a:srgbClr val="000000"/>
                </a:solidFill>
                <a:latin typeface="Montserrat"/>
                <a:ea typeface="Montserrat"/>
                <a:cs typeface="Montserrat"/>
                <a:sym typeface="Montserrat"/>
              </a:rPr>
              <a:t>Copyright © KNQA </a:t>
            </a:r>
          </a:p>
        </p:txBody>
      </p:sp>
    </p:spTree>
    <p:extLst>
      <p:ext uri="{BB962C8B-B14F-4D97-AF65-F5344CB8AC3E}">
        <p14:creationId xmlns:p14="http://schemas.microsoft.com/office/powerpoint/2010/main" val="1050206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347C9-718E-0567-70EE-5C9065C3D3E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21CC58E-5761-CC67-E7A4-DB6628F7DB2C}"/>
              </a:ext>
            </a:extLst>
          </p:cNvPr>
          <p:cNvSpPr/>
          <p:nvPr/>
        </p:nvSpPr>
        <p:spPr>
          <a:xfrm>
            <a:off x="-228600" y="1067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KE" dirty="0"/>
          </a:p>
        </p:txBody>
      </p:sp>
      <p:grpSp>
        <p:nvGrpSpPr>
          <p:cNvPr id="3" name="Group 3">
            <a:extLst>
              <a:ext uri="{FF2B5EF4-FFF2-40B4-BE49-F238E27FC236}">
                <a16:creationId xmlns:a16="http://schemas.microsoft.com/office/drawing/2014/main" id="{7AF18483-0CBB-F026-05EE-CFE7F49F6512}"/>
              </a:ext>
            </a:extLst>
          </p:cNvPr>
          <p:cNvGrpSpPr/>
          <p:nvPr/>
        </p:nvGrpSpPr>
        <p:grpSpPr>
          <a:xfrm>
            <a:off x="0" y="9604074"/>
            <a:ext cx="18297525" cy="278499"/>
            <a:chOff x="0" y="0"/>
            <a:chExt cx="24396700" cy="371332"/>
          </a:xfrm>
        </p:grpSpPr>
        <p:grpSp>
          <p:nvGrpSpPr>
            <p:cNvPr id="4" name="Group 4">
              <a:extLst>
                <a:ext uri="{FF2B5EF4-FFF2-40B4-BE49-F238E27FC236}">
                  <a16:creationId xmlns:a16="http://schemas.microsoft.com/office/drawing/2014/main" id="{32233C2E-7CD1-3475-1AF8-E96F5CEEC5C9}"/>
                </a:ext>
              </a:extLst>
            </p:cNvPr>
            <p:cNvGrpSpPr/>
            <p:nvPr/>
          </p:nvGrpSpPr>
          <p:grpSpPr>
            <a:xfrm>
              <a:off x="0" y="0"/>
              <a:ext cx="24384000" cy="96766"/>
              <a:chOff x="0" y="0"/>
              <a:chExt cx="4816593" cy="19114"/>
            </a:xfrm>
          </p:grpSpPr>
          <p:sp>
            <p:nvSpPr>
              <p:cNvPr id="5" name="Freeform 5">
                <a:extLst>
                  <a:ext uri="{FF2B5EF4-FFF2-40B4-BE49-F238E27FC236}">
                    <a16:creationId xmlns:a16="http://schemas.microsoft.com/office/drawing/2014/main" id="{D751F035-E605-4AB2-BD3B-CB47CA273AC6}"/>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1D1A1B"/>
              </a:solidFill>
            </p:spPr>
            <p:txBody>
              <a:bodyPr/>
              <a:lstStyle/>
              <a:p>
                <a:endParaRPr lang="en-KE"/>
              </a:p>
            </p:txBody>
          </p:sp>
          <p:sp>
            <p:nvSpPr>
              <p:cNvPr id="6" name="TextBox 6">
                <a:extLst>
                  <a:ext uri="{FF2B5EF4-FFF2-40B4-BE49-F238E27FC236}">
                    <a16:creationId xmlns:a16="http://schemas.microsoft.com/office/drawing/2014/main" id="{65352BFD-7C44-4DC2-7178-8CF949948560}"/>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nvGrpSpPr>
            <p:cNvPr id="7" name="Group 7">
              <a:extLst>
                <a:ext uri="{FF2B5EF4-FFF2-40B4-BE49-F238E27FC236}">
                  <a16:creationId xmlns:a16="http://schemas.microsoft.com/office/drawing/2014/main" id="{6892871E-F83F-5128-90E8-0438A9467B3A}"/>
                </a:ext>
              </a:extLst>
            </p:cNvPr>
            <p:cNvGrpSpPr/>
            <p:nvPr/>
          </p:nvGrpSpPr>
          <p:grpSpPr>
            <a:xfrm>
              <a:off x="12700" y="139700"/>
              <a:ext cx="24384000" cy="96766"/>
              <a:chOff x="0" y="0"/>
              <a:chExt cx="4816593" cy="19114"/>
            </a:xfrm>
          </p:grpSpPr>
          <p:sp>
            <p:nvSpPr>
              <p:cNvPr id="8" name="Freeform 8">
                <a:extLst>
                  <a:ext uri="{FF2B5EF4-FFF2-40B4-BE49-F238E27FC236}">
                    <a16:creationId xmlns:a16="http://schemas.microsoft.com/office/drawing/2014/main" id="{9D0EBE26-0A75-7180-184E-4EC1BB00022D}"/>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A7220C"/>
              </a:solidFill>
            </p:spPr>
            <p:txBody>
              <a:bodyPr/>
              <a:lstStyle/>
              <a:p>
                <a:endParaRPr lang="en-KE"/>
              </a:p>
            </p:txBody>
          </p:sp>
          <p:sp>
            <p:nvSpPr>
              <p:cNvPr id="9" name="TextBox 9">
                <a:extLst>
                  <a:ext uri="{FF2B5EF4-FFF2-40B4-BE49-F238E27FC236}">
                    <a16:creationId xmlns:a16="http://schemas.microsoft.com/office/drawing/2014/main" id="{E79AD45C-F401-B6C3-A8FC-035178C4DFFC}"/>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nvGrpSpPr>
            <p:cNvPr id="10" name="Group 10">
              <a:extLst>
                <a:ext uri="{FF2B5EF4-FFF2-40B4-BE49-F238E27FC236}">
                  <a16:creationId xmlns:a16="http://schemas.microsoft.com/office/drawing/2014/main" id="{4A67263E-A078-46DD-8C14-FBF50B1D4780}"/>
                </a:ext>
              </a:extLst>
            </p:cNvPr>
            <p:cNvGrpSpPr/>
            <p:nvPr/>
          </p:nvGrpSpPr>
          <p:grpSpPr>
            <a:xfrm>
              <a:off x="0" y="274566"/>
              <a:ext cx="24384000" cy="96766"/>
              <a:chOff x="0" y="0"/>
              <a:chExt cx="4816593" cy="19114"/>
            </a:xfrm>
          </p:grpSpPr>
          <p:sp>
            <p:nvSpPr>
              <p:cNvPr id="11" name="Freeform 11">
                <a:extLst>
                  <a:ext uri="{FF2B5EF4-FFF2-40B4-BE49-F238E27FC236}">
                    <a16:creationId xmlns:a16="http://schemas.microsoft.com/office/drawing/2014/main" id="{A4EEA622-EB16-24F1-DA41-F5620A1DCD62}"/>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276E35"/>
              </a:solidFill>
            </p:spPr>
            <p:txBody>
              <a:bodyPr/>
              <a:lstStyle/>
              <a:p>
                <a:endParaRPr lang="en-KE"/>
              </a:p>
            </p:txBody>
          </p:sp>
          <p:sp>
            <p:nvSpPr>
              <p:cNvPr id="12" name="TextBox 12">
                <a:extLst>
                  <a:ext uri="{FF2B5EF4-FFF2-40B4-BE49-F238E27FC236}">
                    <a16:creationId xmlns:a16="http://schemas.microsoft.com/office/drawing/2014/main" id="{15591D43-00AA-1D46-40EE-72D0DC51E87B}"/>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sp>
        <p:nvSpPr>
          <p:cNvPr id="191" name="AutoShape 191">
            <a:extLst>
              <a:ext uri="{FF2B5EF4-FFF2-40B4-BE49-F238E27FC236}">
                <a16:creationId xmlns:a16="http://schemas.microsoft.com/office/drawing/2014/main" id="{ED5BF5C5-9508-CCB9-CBC9-4D525EE3E056}"/>
              </a:ext>
            </a:extLst>
          </p:cNvPr>
          <p:cNvSpPr/>
          <p:nvPr/>
        </p:nvSpPr>
        <p:spPr>
          <a:xfrm>
            <a:off x="1371600" y="1057393"/>
            <a:ext cx="7213022" cy="0"/>
          </a:xfrm>
          <a:prstGeom prst="line">
            <a:avLst/>
          </a:prstGeom>
          <a:ln w="57150" cap="flat">
            <a:solidFill>
              <a:srgbClr val="E0B125"/>
            </a:solidFill>
            <a:prstDash val="solid"/>
            <a:headEnd type="none" w="sm" len="sm"/>
            <a:tailEnd type="none" w="sm" len="sm"/>
          </a:ln>
        </p:spPr>
        <p:txBody>
          <a:bodyPr/>
          <a:lstStyle/>
          <a:p>
            <a:endParaRPr lang="en-KE"/>
          </a:p>
        </p:txBody>
      </p:sp>
      <p:grpSp>
        <p:nvGrpSpPr>
          <p:cNvPr id="193" name="Group 193">
            <a:extLst>
              <a:ext uri="{FF2B5EF4-FFF2-40B4-BE49-F238E27FC236}">
                <a16:creationId xmlns:a16="http://schemas.microsoft.com/office/drawing/2014/main" id="{D1358904-2FAC-308E-3F1C-28D864AC480E}"/>
              </a:ext>
            </a:extLst>
          </p:cNvPr>
          <p:cNvGrpSpPr/>
          <p:nvPr/>
        </p:nvGrpSpPr>
        <p:grpSpPr>
          <a:xfrm>
            <a:off x="9449270" y="9098243"/>
            <a:ext cx="567457" cy="505831"/>
            <a:chOff x="0" y="0"/>
            <a:chExt cx="149454" cy="133223"/>
          </a:xfrm>
        </p:grpSpPr>
        <p:sp>
          <p:nvSpPr>
            <p:cNvPr id="194" name="Freeform 194">
              <a:extLst>
                <a:ext uri="{FF2B5EF4-FFF2-40B4-BE49-F238E27FC236}">
                  <a16:creationId xmlns:a16="http://schemas.microsoft.com/office/drawing/2014/main" id="{E4101BAE-181D-7BE2-C76C-CEEA69FC5324}"/>
                </a:ext>
              </a:extLst>
            </p:cNvPr>
            <p:cNvSpPr/>
            <p:nvPr/>
          </p:nvSpPr>
          <p:spPr>
            <a:xfrm>
              <a:off x="0" y="0"/>
              <a:ext cx="149454" cy="133223"/>
            </a:xfrm>
            <a:custGeom>
              <a:avLst/>
              <a:gdLst/>
              <a:ahLst/>
              <a:cxnLst/>
              <a:rect l="l" t="t" r="r" b="b"/>
              <a:pathLst>
                <a:path w="149454" h="133223">
                  <a:moveTo>
                    <a:pt x="66611" y="0"/>
                  </a:moveTo>
                  <a:lnTo>
                    <a:pt x="82842" y="0"/>
                  </a:lnTo>
                  <a:cubicBezTo>
                    <a:pt x="119631" y="0"/>
                    <a:pt x="149454" y="29823"/>
                    <a:pt x="149454" y="66611"/>
                  </a:cubicBezTo>
                  <a:lnTo>
                    <a:pt x="149454" y="66611"/>
                  </a:lnTo>
                  <a:cubicBezTo>
                    <a:pt x="149454" y="84278"/>
                    <a:pt x="142436" y="101221"/>
                    <a:pt x="129944" y="113713"/>
                  </a:cubicBezTo>
                  <a:cubicBezTo>
                    <a:pt x="117452" y="126205"/>
                    <a:pt x="100509" y="133223"/>
                    <a:pt x="82842" y="133223"/>
                  </a:cubicBezTo>
                  <a:lnTo>
                    <a:pt x="66611" y="133223"/>
                  </a:lnTo>
                  <a:cubicBezTo>
                    <a:pt x="29823" y="133223"/>
                    <a:pt x="0" y="103400"/>
                    <a:pt x="0" y="66611"/>
                  </a:cubicBezTo>
                  <a:lnTo>
                    <a:pt x="0" y="66611"/>
                  </a:lnTo>
                  <a:cubicBezTo>
                    <a:pt x="0" y="29823"/>
                    <a:pt x="29823" y="0"/>
                    <a:pt x="66611" y="0"/>
                  </a:cubicBezTo>
                  <a:close/>
                </a:path>
              </a:pathLst>
            </a:custGeom>
            <a:solidFill>
              <a:srgbClr val="000000">
                <a:alpha val="0"/>
              </a:srgbClr>
            </a:solidFill>
            <a:ln w="28575" cap="rnd">
              <a:solidFill>
                <a:srgbClr val="276E35"/>
              </a:solidFill>
              <a:prstDash val="solid"/>
              <a:round/>
            </a:ln>
          </p:spPr>
          <p:txBody>
            <a:bodyPr/>
            <a:lstStyle/>
            <a:p>
              <a:endParaRPr lang="en-KE"/>
            </a:p>
          </p:txBody>
        </p:sp>
        <p:sp>
          <p:nvSpPr>
            <p:cNvPr id="195" name="TextBox 195">
              <a:extLst>
                <a:ext uri="{FF2B5EF4-FFF2-40B4-BE49-F238E27FC236}">
                  <a16:creationId xmlns:a16="http://schemas.microsoft.com/office/drawing/2014/main" id="{E8D42873-EF72-FFA3-9AF3-C8E79C3CBD14}"/>
                </a:ext>
              </a:extLst>
            </p:cNvPr>
            <p:cNvSpPr txBox="1"/>
            <p:nvPr/>
          </p:nvSpPr>
          <p:spPr>
            <a:xfrm>
              <a:off x="0" y="-38100"/>
              <a:ext cx="149454" cy="171323"/>
            </a:xfrm>
            <a:prstGeom prst="rect">
              <a:avLst/>
            </a:prstGeom>
          </p:spPr>
          <p:txBody>
            <a:bodyPr lIns="50800" tIns="50800" rIns="50800" bIns="50800" rtlCol="0" anchor="ctr"/>
            <a:lstStyle/>
            <a:p>
              <a:pPr algn="ctr">
                <a:lnSpc>
                  <a:spcPts val="2659"/>
                </a:lnSpc>
              </a:pPr>
              <a:r>
                <a:rPr lang="en-US" sz="1899" b="1">
                  <a:solidFill>
                    <a:srgbClr val="00286E"/>
                  </a:solidFill>
                  <a:latin typeface="Canva Sans Bold"/>
                  <a:ea typeface="Canva Sans Bold"/>
                  <a:cs typeface="Canva Sans Bold"/>
                  <a:sym typeface="Canva Sans Bold"/>
                </a:rPr>
                <a:t>1</a:t>
              </a:r>
            </a:p>
          </p:txBody>
        </p:sp>
      </p:grpSp>
      <p:sp>
        <p:nvSpPr>
          <p:cNvPr id="196" name="TextBox 196">
            <a:extLst>
              <a:ext uri="{FF2B5EF4-FFF2-40B4-BE49-F238E27FC236}">
                <a16:creationId xmlns:a16="http://schemas.microsoft.com/office/drawing/2014/main" id="{D8D949AC-FA70-8E63-797A-04A11CC2D2AC}"/>
              </a:ext>
            </a:extLst>
          </p:cNvPr>
          <p:cNvSpPr txBox="1"/>
          <p:nvPr/>
        </p:nvSpPr>
        <p:spPr>
          <a:xfrm>
            <a:off x="685800" y="392820"/>
            <a:ext cx="9028020" cy="1383456"/>
          </a:xfrm>
          <a:prstGeom prst="rect">
            <a:avLst/>
          </a:prstGeom>
        </p:spPr>
        <p:txBody>
          <a:bodyPr lIns="0" tIns="0" rIns="0" bIns="0" rtlCol="0" anchor="t">
            <a:spAutoFit/>
          </a:bodyPr>
          <a:lstStyle/>
          <a:p>
            <a:pPr algn="ctr">
              <a:lnSpc>
                <a:spcPts val="5599"/>
              </a:lnSpc>
              <a:spcBef>
                <a:spcPct val="0"/>
              </a:spcBef>
            </a:pPr>
            <a:r>
              <a:rPr lang="en-US" sz="3999" b="1" dirty="0">
                <a:solidFill>
                  <a:srgbClr val="007000"/>
                </a:solidFill>
                <a:latin typeface="Montserrat Bold"/>
                <a:ea typeface="Montserrat Bold"/>
                <a:cs typeface="Montserrat Bold"/>
                <a:sym typeface="Montserrat Bold"/>
              </a:rPr>
              <a:t>Objectives of Cluster 4</a:t>
            </a:r>
          </a:p>
          <a:p>
            <a:pPr algn="ctr">
              <a:lnSpc>
                <a:spcPts val="5599"/>
              </a:lnSpc>
              <a:spcBef>
                <a:spcPct val="0"/>
              </a:spcBef>
            </a:pPr>
            <a:endParaRPr lang="en-US" sz="3999" b="1" dirty="0">
              <a:solidFill>
                <a:srgbClr val="00286E"/>
              </a:solidFill>
              <a:latin typeface="Montserrat Bold"/>
              <a:ea typeface="Montserrat Bold"/>
              <a:cs typeface="Montserrat Bold"/>
              <a:sym typeface="Montserrat Bold"/>
            </a:endParaRPr>
          </a:p>
        </p:txBody>
      </p:sp>
      <p:sp>
        <p:nvSpPr>
          <p:cNvPr id="197" name="TextBox 197">
            <a:extLst>
              <a:ext uri="{FF2B5EF4-FFF2-40B4-BE49-F238E27FC236}">
                <a16:creationId xmlns:a16="http://schemas.microsoft.com/office/drawing/2014/main" id="{2E5AE791-AA76-F54A-6867-E0EC2AED0EE7}"/>
              </a:ext>
            </a:extLst>
          </p:cNvPr>
          <p:cNvSpPr txBox="1"/>
          <p:nvPr/>
        </p:nvSpPr>
        <p:spPr>
          <a:xfrm>
            <a:off x="452532" y="1644326"/>
            <a:ext cx="16264180" cy="4836645"/>
          </a:xfrm>
          <a:prstGeom prst="rect">
            <a:avLst/>
          </a:prstGeom>
        </p:spPr>
        <p:txBody>
          <a:bodyPr wrap="square" lIns="0" tIns="0" rIns="0" bIns="0" rtlCol="0" anchor="t">
            <a:spAutoFit/>
          </a:bodyPr>
          <a:lstStyle/>
          <a:p>
            <a:pPr marL="1943100" lvl="3" indent="-571500" algn="just">
              <a:lnSpc>
                <a:spcPct val="150000"/>
              </a:lnSpc>
              <a:buFont typeface="Wingdings" pitchFamily="2" charset="2"/>
              <a:buChar char="Ø"/>
            </a:pPr>
            <a:r>
              <a:rPr lang="en-GB" sz="5400" dirty="0">
                <a:solidFill>
                  <a:srgbClr val="000000"/>
                </a:solidFill>
                <a:latin typeface="Times New Roman" panose="02020603050405020304" pitchFamily="18" charset="0"/>
                <a:ea typeface="Montserrat Medium"/>
                <a:cs typeface="Times New Roman" panose="02020603050405020304" pitchFamily="18" charset="0"/>
                <a:sym typeface="Montserrat Medium"/>
              </a:rPr>
              <a:t>Enhance visibility and advocacy for ACQF</a:t>
            </a:r>
          </a:p>
          <a:p>
            <a:pPr marL="1943100" lvl="3" indent="-571500" algn="just">
              <a:lnSpc>
                <a:spcPct val="150000"/>
              </a:lnSpc>
              <a:buFont typeface="Wingdings" pitchFamily="2" charset="2"/>
              <a:buChar char="Ø"/>
            </a:pPr>
            <a:r>
              <a:rPr lang="en-GB" sz="5400" dirty="0">
                <a:solidFill>
                  <a:srgbClr val="000000"/>
                </a:solidFill>
                <a:latin typeface="Times New Roman" panose="02020603050405020304" pitchFamily="18" charset="0"/>
                <a:ea typeface="Montserrat Medium"/>
                <a:cs typeface="Times New Roman" panose="02020603050405020304" pitchFamily="18" charset="0"/>
                <a:sym typeface="Montserrat Medium"/>
              </a:rPr>
              <a:t>Promote mutual learning</a:t>
            </a:r>
          </a:p>
          <a:p>
            <a:pPr marL="1943100" lvl="3" indent="-571500" algn="just">
              <a:lnSpc>
                <a:spcPct val="150000"/>
              </a:lnSpc>
              <a:buFont typeface="Wingdings" pitchFamily="2" charset="2"/>
              <a:buChar char="Ø"/>
            </a:pPr>
            <a:r>
              <a:rPr lang="en-GB" sz="5400" dirty="0">
                <a:solidFill>
                  <a:srgbClr val="000000"/>
                </a:solidFill>
                <a:latin typeface="Times New Roman" panose="02020603050405020304" pitchFamily="18" charset="0"/>
                <a:ea typeface="Montserrat Medium"/>
                <a:cs typeface="Times New Roman" panose="02020603050405020304" pitchFamily="18" charset="0"/>
                <a:sym typeface="Montserrat Medium"/>
              </a:rPr>
              <a:t>Strengthen communication &amp; coordination among ACQF stakeholders</a:t>
            </a:r>
            <a:endParaRPr lang="en-US" sz="540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p:txBody>
      </p:sp>
      <p:sp>
        <p:nvSpPr>
          <p:cNvPr id="198" name="TextBox 198">
            <a:extLst>
              <a:ext uri="{FF2B5EF4-FFF2-40B4-BE49-F238E27FC236}">
                <a16:creationId xmlns:a16="http://schemas.microsoft.com/office/drawing/2014/main" id="{2089C498-A27B-53F5-6884-49B50CC28144}"/>
              </a:ext>
            </a:extLst>
          </p:cNvPr>
          <p:cNvSpPr txBox="1"/>
          <p:nvPr/>
        </p:nvSpPr>
        <p:spPr>
          <a:xfrm>
            <a:off x="1033462" y="9933105"/>
            <a:ext cx="1938585" cy="276160"/>
          </a:xfrm>
          <a:prstGeom prst="rect">
            <a:avLst/>
          </a:prstGeom>
        </p:spPr>
        <p:txBody>
          <a:bodyPr lIns="0" tIns="0" rIns="0" bIns="0" rtlCol="0" anchor="t">
            <a:spAutoFit/>
          </a:bodyPr>
          <a:lstStyle/>
          <a:p>
            <a:pPr algn="ctr">
              <a:lnSpc>
                <a:spcPts val="2220"/>
              </a:lnSpc>
              <a:spcBef>
                <a:spcPct val="0"/>
              </a:spcBef>
            </a:pPr>
            <a:r>
              <a:rPr lang="en-US" sz="1586">
                <a:solidFill>
                  <a:srgbClr val="000000"/>
                </a:solidFill>
                <a:latin typeface="Montserrat"/>
                <a:ea typeface="Montserrat"/>
                <a:cs typeface="Montserrat"/>
                <a:sym typeface="Montserrat"/>
              </a:rPr>
              <a:t>Copyright © KNQA </a:t>
            </a:r>
          </a:p>
        </p:txBody>
      </p:sp>
    </p:spTree>
    <p:extLst>
      <p:ext uri="{BB962C8B-B14F-4D97-AF65-F5344CB8AC3E}">
        <p14:creationId xmlns:p14="http://schemas.microsoft.com/office/powerpoint/2010/main" val="4195852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8FC77-E542-7EEF-D79D-F17EBD7574A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1C7AE67-9568-900A-A0FF-84A492BBBB84}"/>
              </a:ext>
            </a:extLst>
          </p:cNvPr>
          <p:cNvSpPr/>
          <p:nvPr/>
        </p:nvSpPr>
        <p:spPr>
          <a:xfrm>
            <a:off x="-228600" y="404426"/>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KE" dirty="0"/>
          </a:p>
        </p:txBody>
      </p:sp>
      <p:grpSp>
        <p:nvGrpSpPr>
          <p:cNvPr id="3" name="Group 3">
            <a:extLst>
              <a:ext uri="{FF2B5EF4-FFF2-40B4-BE49-F238E27FC236}">
                <a16:creationId xmlns:a16="http://schemas.microsoft.com/office/drawing/2014/main" id="{45A53210-8183-5868-1824-75A81EA2D256}"/>
              </a:ext>
            </a:extLst>
          </p:cNvPr>
          <p:cNvGrpSpPr/>
          <p:nvPr/>
        </p:nvGrpSpPr>
        <p:grpSpPr>
          <a:xfrm>
            <a:off x="0" y="9604074"/>
            <a:ext cx="18297525" cy="278499"/>
            <a:chOff x="0" y="0"/>
            <a:chExt cx="24396700" cy="371332"/>
          </a:xfrm>
        </p:grpSpPr>
        <p:grpSp>
          <p:nvGrpSpPr>
            <p:cNvPr id="4" name="Group 4">
              <a:extLst>
                <a:ext uri="{FF2B5EF4-FFF2-40B4-BE49-F238E27FC236}">
                  <a16:creationId xmlns:a16="http://schemas.microsoft.com/office/drawing/2014/main" id="{513B9DB2-17B7-1DBE-43DE-A67B9ABFE507}"/>
                </a:ext>
              </a:extLst>
            </p:cNvPr>
            <p:cNvGrpSpPr/>
            <p:nvPr/>
          </p:nvGrpSpPr>
          <p:grpSpPr>
            <a:xfrm>
              <a:off x="0" y="0"/>
              <a:ext cx="24384000" cy="96766"/>
              <a:chOff x="0" y="0"/>
              <a:chExt cx="4816593" cy="19114"/>
            </a:xfrm>
          </p:grpSpPr>
          <p:sp>
            <p:nvSpPr>
              <p:cNvPr id="5" name="Freeform 5">
                <a:extLst>
                  <a:ext uri="{FF2B5EF4-FFF2-40B4-BE49-F238E27FC236}">
                    <a16:creationId xmlns:a16="http://schemas.microsoft.com/office/drawing/2014/main" id="{0D93BB67-1E88-F7E4-3A72-6F5D0E51D254}"/>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1D1A1B"/>
              </a:solidFill>
            </p:spPr>
            <p:txBody>
              <a:bodyPr/>
              <a:lstStyle/>
              <a:p>
                <a:endParaRPr lang="en-KE"/>
              </a:p>
            </p:txBody>
          </p:sp>
          <p:sp>
            <p:nvSpPr>
              <p:cNvPr id="6" name="TextBox 6">
                <a:extLst>
                  <a:ext uri="{FF2B5EF4-FFF2-40B4-BE49-F238E27FC236}">
                    <a16:creationId xmlns:a16="http://schemas.microsoft.com/office/drawing/2014/main" id="{A69B4B51-1B7A-1336-FDDF-9372CEBB8CC7}"/>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nvGrpSpPr>
            <p:cNvPr id="7" name="Group 7">
              <a:extLst>
                <a:ext uri="{FF2B5EF4-FFF2-40B4-BE49-F238E27FC236}">
                  <a16:creationId xmlns:a16="http://schemas.microsoft.com/office/drawing/2014/main" id="{E563E1C8-A4CB-F6FD-388A-E7E259DC9215}"/>
                </a:ext>
              </a:extLst>
            </p:cNvPr>
            <p:cNvGrpSpPr/>
            <p:nvPr/>
          </p:nvGrpSpPr>
          <p:grpSpPr>
            <a:xfrm>
              <a:off x="12700" y="139700"/>
              <a:ext cx="24384000" cy="96766"/>
              <a:chOff x="0" y="0"/>
              <a:chExt cx="4816593" cy="19114"/>
            </a:xfrm>
          </p:grpSpPr>
          <p:sp>
            <p:nvSpPr>
              <p:cNvPr id="8" name="Freeform 8">
                <a:extLst>
                  <a:ext uri="{FF2B5EF4-FFF2-40B4-BE49-F238E27FC236}">
                    <a16:creationId xmlns:a16="http://schemas.microsoft.com/office/drawing/2014/main" id="{C7CCF991-DF92-FC6B-0194-12DE84587A6F}"/>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A7220C"/>
              </a:solidFill>
            </p:spPr>
            <p:txBody>
              <a:bodyPr/>
              <a:lstStyle/>
              <a:p>
                <a:endParaRPr lang="en-KE"/>
              </a:p>
            </p:txBody>
          </p:sp>
          <p:sp>
            <p:nvSpPr>
              <p:cNvPr id="9" name="TextBox 9">
                <a:extLst>
                  <a:ext uri="{FF2B5EF4-FFF2-40B4-BE49-F238E27FC236}">
                    <a16:creationId xmlns:a16="http://schemas.microsoft.com/office/drawing/2014/main" id="{2803ADDB-55A3-2CAC-44B5-005CF3A349C3}"/>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nvGrpSpPr>
            <p:cNvPr id="10" name="Group 10">
              <a:extLst>
                <a:ext uri="{FF2B5EF4-FFF2-40B4-BE49-F238E27FC236}">
                  <a16:creationId xmlns:a16="http://schemas.microsoft.com/office/drawing/2014/main" id="{4E94801D-D270-FD9E-C5CF-B837095D5D7A}"/>
                </a:ext>
              </a:extLst>
            </p:cNvPr>
            <p:cNvGrpSpPr/>
            <p:nvPr/>
          </p:nvGrpSpPr>
          <p:grpSpPr>
            <a:xfrm>
              <a:off x="0" y="274566"/>
              <a:ext cx="24384000" cy="96766"/>
              <a:chOff x="0" y="0"/>
              <a:chExt cx="4816593" cy="19114"/>
            </a:xfrm>
          </p:grpSpPr>
          <p:sp>
            <p:nvSpPr>
              <p:cNvPr id="11" name="Freeform 11">
                <a:extLst>
                  <a:ext uri="{FF2B5EF4-FFF2-40B4-BE49-F238E27FC236}">
                    <a16:creationId xmlns:a16="http://schemas.microsoft.com/office/drawing/2014/main" id="{3A04354B-87BF-CC9E-DC10-022DCEE2ADB6}"/>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276E35"/>
              </a:solidFill>
            </p:spPr>
            <p:txBody>
              <a:bodyPr/>
              <a:lstStyle/>
              <a:p>
                <a:endParaRPr lang="en-KE"/>
              </a:p>
            </p:txBody>
          </p:sp>
          <p:sp>
            <p:nvSpPr>
              <p:cNvPr id="12" name="TextBox 12">
                <a:extLst>
                  <a:ext uri="{FF2B5EF4-FFF2-40B4-BE49-F238E27FC236}">
                    <a16:creationId xmlns:a16="http://schemas.microsoft.com/office/drawing/2014/main" id="{A8FD6C91-CAED-6D2B-DA5A-5DF2B02BEC6C}"/>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sp>
        <p:nvSpPr>
          <p:cNvPr id="191" name="AutoShape 191">
            <a:extLst>
              <a:ext uri="{FF2B5EF4-FFF2-40B4-BE49-F238E27FC236}">
                <a16:creationId xmlns:a16="http://schemas.microsoft.com/office/drawing/2014/main" id="{B4322D6D-6C4A-253C-AEF3-8417996C9064}"/>
              </a:ext>
            </a:extLst>
          </p:cNvPr>
          <p:cNvSpPr/>
          <p:nvPr/>
        </p:nvSpPr>
        <p:spPr>
          <a:xfrm>
            <a:off x="1371600" y="1057393"/>
            <a:ext cx="7213022" cy="0"/>
          </a:xfrm>
          <a:prstGeom prst="line">
            <a:avLst/>
          </a:prstGeom>
          <a:ln w="57150" cap="flat">
            <a:solidFill>
              <a:srgbClr val="E0B125"/>
            </a:solidFill>
            <a:prstDash val="solid"/>
            <a:headEnd type="none" w="sm" len="sm"/>
            <a:tailEnd type="none" w="sm" len="sm"/>
          </a:ln>
        </p:spPr>
        <p:txBody>
          <a:bodyPr/>
          <a:lstStyle/>
          <a:p>
            <a:endParaRPr lang="en-KE"/>
          </a:p>
        </p:txBody>
      </p:sp>
      <p:sp>
        <p:nvSpPr>
          <p:cNvPr id="195" name="TextBox 195">
            <a:extLst>
              <a:ext uri="{FF2B5EF4-FFF2-40B4-BE49-F238E27FC236}">
                <a16:creationId xmlns:a16="http://schemas.microsoft.com/office/drawing/2014/main" id="{0F6A1B16-62A3-8815-E272-1DACD5B4BA82}"/>
              </a:ext>
            </a:extLst>
          </p:cNvPr>
          <p:cNvSpPr txBox="1"/>
          <p:nvPr/>
        </p:nvSpPr>
        <p:spPr>
          <a:xfrm>
            <a:off x="9449270" y="8953582"/>
            <a:ext cx="567457" cy="650492"/>
          </a:xfrm>
          <a:prstGeom prst="rect">
            <a:avLst/>
          </a:prstGeom>
        </p:spPr>
        <p:txBody>
          <a:bodyPr lIns="50800" tIns="50800" rIns="50800" bIns="50800" rtlCol="0" anchor="ctr"/>
          <a:lstStyle/>
          <a:p>
            <a:pPr algn="ctr">
              <a:lnSpc>
                <a:spcPts val="2659"/>
              </a:lnSpc>
            </a:pPr>
            <a:endParaRPr lang="en-US" sz="1899" b="1" dirty="0">
              <a:solidFill>
                <a:srgbClr val="00286E"/>
              </a:solidFill>
              <a:latin typeface="Canva Sans Bold"/>
              <a:ea typeface="Canva Sans Bold"/>
              <a:cs typeface="Canva Sans Bold"/>
              <a:sym typeface="Canva Sans Bold"/>
            </a:endParaRPr>
          </a:p>
        </p:txBody>
      </p:sp>
      <p:sp>
        <p:nvSpPr>
          <p:cNvPr id="196" name="TextBox 196">
            <a:extLst>
              <a:ext uri="{FF2B5EF4-FFF2-40B4-BE49-F238E27FC236}">
                <a16:creationId xmlns:a16="http://schemas.microsoft.com/office/drawing/2014/main" id="{443C363A-C2C7-37B3-BE32-2E67B926D74B}"/>
              </a:ext>
            </a:extLst>
          </p:cNvPr>
          <p:cNvSpPr txBox="1"/>
          <p:nvPr/>
        </p:nvSpPr>
        <p:spPr>
          <a:xfrm>
            <a:off x="685800" y="392820"/>
            <a:ext cx="9028020" cy="1383456"/>
          </a:xfrm>
          <a:prstGeom prst="rect">
            <a:avLst/>
          </a:prstGeom>
        </p:spPr>
        <p:txBody>
          <a:bodyPr lIns="0" tIns="0" rIns="0" bIns="0" rtlCol="0" anchor="t">
            <a:spAutoFit/>
          </a:bodyPr>
          <a:lstStyle/>
          <a:p>
            <a:pPr algn="ctr">
              <a:lnSpc>
                <a:spcPts val="5599"/>
              </a:lnSpc>
              <a:spcBef>
                <a:spcPct val="0"/>
              </a:spcBef>
            </a:pPr>
            <a:r>
              <a:rPr lang="en-US" sz="3999" b="1" dirty="0">
                <a:solidFill>
                  <a:srgbClr val="007000"/>
                </a:solidFill>
                <a:latin typeface="Montserrat Bold"/>
                <a:ea typeface="Montserrat Bold"/>
                <a:cs typeface="Montserrat Bold"/>
                <a:sym typeface="Montserrat Bold"/>
              </a:rPr>
              <a:t>Membership of Cluster 4</a:t>
            </a:r>
          </a:p>
          <a:p>
            <a:pPr algn="ctr">
              <a:lnSpc>
                <a:spcPts val="5599"/>
              </a:lnSpc>
              <a:spcBef>
                <a:spcPct val="0"/>
              </a:spcBef>
            </a:pPr>
            <a:endParaRPr lang="en-US" sz="3999" b="1" dirty="0">
              <a:solidFill>
                <a:srgbClr val="00286E"/>
              </a:solidFill>
              <a:latin typeface="Montserrat Bold"/>
              <a:ea typeface="Montserrat Bold"/>
              <a:cs typeface="Montserrat Bold"/>
              <a:sym typeface="Montserrat Bold"/>
            </a:endParaRPr>
          </a:p>
        </p:txBody>
      </p:sp>
      <p:sp>
        <p:nvSpPr>
          <p:cNvPr id="197" name="TextBox 197">
            <a:extLst>
              <a:ext uri="{FF2B5EF4-FFF2-40B4-BE49-F238E27FC236}">
                <a16:creationId xmlns:a16="http://schemas.microsoft.com/office/drawing/2014/main" id="{ECC43092-F041-5F59-2464-065AF4F39EC1}"/>
              </a:ext>
            </a:extLst>
          </p:cNvPr>
          <p:cNvSpPr txBox="1"/>
          <p:nvPr/>
        </p:nvSpPr>
        <p:spPr>
          <a:xfrm>
            <a:off x="452532" y="1644326"/>
            <a:ext cx="16264180" cy="6988003"/>
          </a:xfrm>
          <a:prstGeom prst="rect">
            <a:avLst/>
          </a:prstGeom>
        </p:spPr>
        <p:txBody>
          <a:bodyPr wrap="square" lIns="0" tIns="0" rIns="0" bIns="0" rtlCol="0" anchor="t">
            <a:spAutoFit/>
          </a:bodyPr>
          <a:lstStyle/>
          <a:p>
            <a:pPr lvl="3" algn="just">
              <a:lnSpc>
                <a:spcPct val="150000"/>
              </a:lnSpc>
            </a:pPr>
            <a:r>
              <a:rPr lang="en-GB" sz="4400" dirty="0"/>
              <a:t>Cluster 4 membership is as follows:</a:t>
            </a:r>
          </a:p>
          <a:p>
            <a:pPr marL="1943100" lvl="3" indent="-571500" algn="just">
              <a:lnSpc>
                <a:spcPct val="150000"/>
              </a:lnSpc>
              <a:buFont typeface="Wingdings" pitchFamily="2" charset="2"/>
              <a:buChar char="Ø"/>
            </a:pPr>
            <a:r>
              <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rPr>
              <a:t>Seychelles (2)</a:t>
            </a:r>
          </a:p>
          <a:p>
            <a:pPr marL="1943100" lvl="3" indent="-571500" algn="just">
              <a:lnSpc>
                <a:spcPct val="150000"/>
              </a:lnSpc>
              <a:buFont typeface="Wingdings" pitchFamily="2" charset="2"/>
              <a:buChar char="Ø"/>
            </a:pPr>
            <a:r>
              <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rPr>
              <a:t>South Africa (1)</a:t>
            </a:r>
          </a:p>
          <a:p>
            <a:pPr marL="1943100" lvl="3" indent="-571500" algn="just">
              <a:lnSpc>
                <a:spcPct val="150000"/>
              </a:lnSpc>
              <a:buFont typeface="Wingdings" pitchFamily="2" charset="2"/>
              <a:buChar char="Ø"/>
            </a:pPr>
            <a:r>
              <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rPr>
              <a:t>Mozambique (1)</a:t>
            </a:r>
          </a:p>
          <a:p>
            <a:pPr marL="1943100" lvl="3" indent="-571500" algn="just">
              <a:lnSpc>
                <a:spcPct val="150000"/>
              </a:lnSpc>
              <a:buFont typeface="Wingdings" pitchFamily="2" charset="2"/>
              <a:buChar char="Ø"/>
            </a:pPr>
            <a:r>
              <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rPr>
              <a:t>Malawi (1)</a:t>
            </a:r>
          </a:p>
          <a:p>
            <a:pPr marL="1943100" lvl="3" indent="-571500" algn="just">
              <a:lnSpc>
                <a:spcPct val="150000"/>
              </a:lnSpc>
              <a:buFont typeface="Wingdings" pitchFamily="2" charset="2"/>
              <a:buChar char="Ø"/>
            </a:pPr>
            <a:r>
              <a:rPr lang="en-US" sz="4400" dirty="0" err="1">
                <a:solidFill>
                  <a:srgbClr val="000000"/>
                </a:solidFill>
                <a:latin typeface="Times New Roman" panose="02020603050405020304" pitchFamily="18" charset="0"/>
                <a:ea typeface="Montserrat Medium"/>
                <a:cs typeface="Times New Roman" panose="02020603050405020304" pitchFamily="18" charset="0"/>
                <a:sym typeface="Montserrat Medium"/>
              </a:rPr>
              <a:t>Bukina</a:t>
            </a:r>
            <a:r>
              <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rPr>
              <a:t> Faso (1)</a:t>
            </a:r>
          </a:p>
          <a:p>
            <a:pPr marL="1943100" lvl="3" indent="-571500" algn="just">
              <a:lnSpc>
                <a:spcPct val="150000"/>
              </a:lnSpc>
              <a:buFont typeface="Wingdings" pitchFamily="2" charset="2"/>
              <a:buChar char="Ø"/>
            </a:pPr>
            <a:r>
              <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rPr>
              <a:t>Kenya (2)</a:t>
            </a:r>
          </a:p>
        </p:txBody>
      </p:sp>
      <p:sp>
        <p:nvSpPr>
          <p:cNvPr id="198" name="TextBox 198">
            <a:extLst>
              <a:ext uri="{FF2B5EF4-FFF2-40B4-BE49-F238E27FC236}">
                <a16:creationId xmlns:a16="http://schemas.microsoft.com/office/drawing/2014/main" id="{04306DE8-80DD-9927-4AB3-02E83CFA759E}"/>
              </a:ext>
            </a:extLst>
          </p:cNvPr>
          <p:cNvSpPr txBox="1"/>
          <p:nvPr/>
        </p:nvSpPr>
        <p:spPr>
          <a:xfrm>
            <a:off x="1033462" y="9933105"/>
            <a:ext cx="1938585" cy="276160"/>
          </a:xfrm>
          <a:prstGeom prst="rect">
            <a:avLst/>
          </a:prstGeom>
        </p:spPr>
        <p:txBody>
          <a:bodyPr lIns="0" tIns="0" rIns="0" bIns="0" rtlCol="0" anchor="t">
            <a:spAutoFit/>
          </a:bodyPr>
          <a:lstStyle/>
          <a:p>
            <a:pPr algn="ctr">
              <a:lnSpc>
                <a:spcPts val="2220"/>
              </a:lnSpc>
              <a:spcBef>
                <a:spcPct val="0"/>
              </a:spcBef>
            </a:pPr>
            <a:r>
              <a:rPr lang="en-US" sz="1586">
                <a:solidFill>
                  <a:srgbClr val="000000"/>
                </a:solidFill>
                <a:latin typeface="Montserrat"/>
                <a:ea typeface="Montserrat"/>
                <a:cs typeface="Montserrat"/>
                <a:sym typeface="Montserrat"/>
              </a:rPr>
              <a:t>Copyright © KNQA </a:t>
            </a:r>
          </a:p>
        </p:txBody>
      </p:sp>
    </p:spTree>
    <p:extLst>
      <p:ext uri="{BB962C8B-B14F-4D97-AF65-F5344CB8AC3E}">
        <p14:creationId xmlns:p14="http://schemas.microsoft.com/office/powerpoint/2010/main" val="2811455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BD071-2842-AF9A-DA70-91214D3E95A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DE46F52-F3ED-BA9E-D880-44C9A24E1E27}"/>
              </a:ext>
            </a:extLst>
          </p:cNvPr>
          <p:cNvSpPr/>
          <p:nvPr/>
        </p:nvSpPr>
        <p:spPr>
          <a:xfrm>
            <a:off x="-228600" y="404426"/>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KE" dirty="0"/>
          </a:p>
        </p:txBody>
      </p:sp>
      <p:grpSp>
        <p:nvGrpSpPr>
          <p:cNvPr id="3" name="Group 3">
            <a:extLst>
              <a:ext uri="{FF2B5EF4-FFF2-40B4-BE49-F238E27FC236}">
                <a16:creationId xmlns:a16="http://schemas.microsoft.com/office/drawing/2014/main" id="{5C366C4D-7840-A380-EC10-57C74E7739E1}"/>
              </a:ext>
            </a:extLst>
          </p:cNvPr>
          <p:cNvGrpSpPr/>
          <p:nvPr/>
        </p:nvGrpSpPr>
        <p:grpSpPr>
          <a:xfrm>
            <a:off x="0" y="9604074"/>
            <a:ext cx="18297525" cy="278499"/>
            <a:chOff x="0" y="0"/>
            <a:chExt cx="24396700" cy="371332"/>
          </a:xfrm>
        </p:grpSpPr>
        <p:grpSp>
          <p:nvGrpSpPr>
            <p:cNvPr id="4" name="Group 4">
              <a:extLst>
                <a:ext uri="{FF2B5EF4-FFF2-40B4-BE49-F238E27FC236}">
                  <a16:creationId xmlns:a16="http://schemas.microsoft.com/office/drawing/2014/main" id="{D0275D3E-317E-C30D-52EF-9D23805215E7}"/>
                </a:ext>
              </a:extLst>
            </p:cNvPr>
            <p:cNvGrpSpPr/>
            <p:nvPr/>
          </p:nvGrpSpPr>
          <p:grpSpPr>
            <a:xfrm>
              <a:off x="0" y="0"/>
              <a:ext cx="24384000" cy="96766"/>
              <a:chOff x="0" y="0"/>
              <a:chExt cx="4816593" cy="19114"/>
            </a:xfrm>
          </p:grpSpPr>
          <p:sp>
            <p:nvSpPr>
              <p:cNvPr id="5" name="Freeform 5">
                <a:extLst>
                  <a:ext uri="{FF2B5EF4-FFF2-40B4-BE49-F238E27FC236}">
                    <a16:creationId xmlns:a16="http://schemas.microsoft.com/office/drawing/2014/main" id="{D7932C1E-D049-CFB8-BF88-709BA29704FA}"/>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1D1A1B"/>
              </a:solidFill>
            </p:spPr>
            <p:txBody>
              <a:bodyPr/>
              <a:lstStyle/>
              <a:p>
                <a:endParaRPr lang="en-KE"/>
              </a:p>
            </p:txBody>
          </p:sp>
          <p:sp>
            <p:nvSpPr>
              <p:cNvPr id="6" name="TextBox 6">
                <a:extLst>
                  <a:ext uri="{FF2B5EF4-FFF2-40B4-BE49-F238E27FC236}">
                    <a16:creationId xmlns:a16="http://schemas.microsoft.com/office/drawing/2014/main" id="{7C91DC04-80D3-8091-4BDD-4C78D0650A21}"/>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nvGrpSpPr>
            <p:cNvPr id="7" name="Group 7">
              <a:extLst>
                <a:ext uri="{FF2B5EF4-FFF2-40B4-BE49-F238E27FC236}">
                  <a16:creationId xmlns:a16="http://schemas.microsoft.com/office/drawing/2014/main" id="{E8BB5393-C2B3-5E12-9FD0-5E9A2034220F}"/>
                </a:ext>
              </a:extLst>
            </p:cNvPr>
            <p:cNvGrpSpPr/>
            <p:nvPr/>
          </p:nvGrpSpPr>
          <p:grpSpPr>
            <a:xfrm>
              <a:off x="12700" y="139700"/>
              <a:ext cx="24384000" cy="96766"/>
              <a:chOff x="0" y="0"/>
              <a:chExt cx="4816593" cy="19114"/>
            </a:xfrm>
          </p:grpSpPr>
          <p:sp>
            <p:nvSpPr>
              <p:cNvPr id="8" name="Freeform 8">
                <a:extLst>
                  <a:ext uri="{FF2B5EF4-FFF2-40B4-BE49-F238E27FC236}">
                    <a16:creationId xmlns:a16="http://schemas.microsoft.com/office/drawing/2014/main" id="{CCA05072-50B4-8382-9288-397227A555B7}"/>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A7220C"/>
              </a:solidFill>
            </p:spPr>
            <p:txBody>
              <a:bodyPr/>
              <a:lstStyle/>
              <a:p>
                <a:endParaRPr lang="en-KE"/>
              </a:p>
            </p:txBody>
          </p:sp>
          <p:sp>
            <p:nvSpPr>
              <p:cNvPr id="9" name="TextBox 9">
                <a:extLst>
                  <a:ext uri="{FF2B5EF4-FFF2-40B4-BE49-F238E27FC236}">
                    <a16:creationId xmlns:a16="http://schemas.microsoft.com/office/drawing/2014/main" id="{1EE70521-0CB5-0A0D-1851-E87F20B6D6CA}"/>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nvGrpSpPr>
            <p:cNvPr id="10" name="Group 10">
              <a:extLst>
                <a:ext uri="{FF2B5EF4-FFF2-40B4-BE49-F238E27FC236}">
                  <a16:creationId xmlns:a16="http://schemas.microsoft.com/office/drawing/2014/main" id="{70AD3AE8-933C-A6B4-6DEF-391AEAC4357B}"/>
                </a:ext>
              </a:extLst>
            </p:cNvPr>
            <p:cNvGrpSpPr/>
            <p:nvPr/>
          </p:nvGrpSpPr>
          <p:grpSpPr>
            <a:xfrm>
              <a:off x="0" y="274566"/>
              <a:ext cx="24384000" cy="96766"/>
              <a:chOff x="0" y="0"/>
              <a:chExt cx="4816593" cy="19114"/>
            </a:xfrm>
          </p:grpSpPr>
          <p:sp>
            <p:nvSpPr>
              <p:cNvPr id="11" name="Freeform 11">
                <a:extLst>
                  <a:ext uri="{FF2B5EF4-FFF2-40B4-BE49-F238E27FC236}">
                    <a16:creationId xmlns:a16="http://schemas.microsoft.com/office/drawing/2014/main" id="{B9AF99F7-DB5A-038E-7597-6584F3B91F7C}"/>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276E35"/>
              </a:solidFill>
            </p:spPr>
            <p:txBody>
              <a:bodyPr/>
              <a:lstStyle/>
              <a:p>
                <a:endParaRPr lang="en-KE"/>
              </a:p>
            </p:txBody>
          </p:sp>
          <p:sp>
            <p:nvSpPr>
              <p:cNvPr id="12" name="TextBox 12">
                <a:extLst>
                  <a:ext uri="{FF2B5EF4-FFF2-40B4-BE49-F238E27FC236}">
                    <a16:creationId xmlns:a16="http://schemas.microsoft.com/office/drawing/2014/main" id="{0681FFBF-DBAF-678D-B7D8-F0642B1E86AD}"/>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sp>
        <p:nvSpPr>
          <p:cNvPr id="191" name="AutoShape 191">
            <a:extLst>
              <a:ext uri="{FF2B5EF4-FFF2-40B4-BE49-F238E27FC236}">
                <a16:creationId xmlns:a16="http://schemas.microsoft.com/office/drawing/2014/main" id="{0975A67A-635F-A75F-9635-B565EEB34B09}"/>
              </a:ext>
            </a:extLst>
          </p:cNvPr>
          <p:cNvSpPr/>
          <p:nvPr/>
        </p:nvSpPr>
        <p:spPr>
          <a:xfrm>
            <a:off x="1371600" y="1057393"/>
            <a:ext cx="7213022" cy="0"/>
          </a:xfrm>
          <a:prstGeom prst="line">
            <a:avLst/>
          </a:prstGeom>
          <a:ln w="57150" cap="flat">
            <a:solidFill>
              <a:srgbClr val="E0B125"/>
            </a:solidFill>
            <a:prstDash val="solid"/>
            <a:headEnd type="none" w="sm" len="sm"/>
            <a:tailEnd type="none" w="sm" len="sm"/>
          </a:ln>
        </p:spPr>
        <p:txBody>
          <a:bodyPr/>
          <a:lstStyle/>
          <a:p>
            <a:endParaRPr lang="en-KE"/>
          </a:p>
        </p:txBody>
      </p:sp>
      <p:sp>
        <p:nvSpPr>
          <p:cNvPr id="195" name="TextBox 195">
            <a:extLst>
              <a:ext uri="{FF2B5EF4-FFF2-40B4-BE49-F238E27FC236}">
                <a16:creationId xmlns:a16="http://schemas.microsoft.com/office/drawing/2014/main" id="{72292E82-AA04-3C33-FD6F-15BE15883CF6}"/>
              </a:ext>
            </a:extLst>
          </p:cNvPr>
          <p:cNvSpPr txBox="1"/>
          <p:nvPr/>
        </p:nvSpPr>
        <p:spPr>
          <a:xfrm>
            <a:off x="9449270" y="8953582"/>
            <a:ext cx="567457" cy="650492"/>
          </a:xfrm>
          <a:prstGeom prst="rect">
            <a:avLst/>
          </a:prstGeom>
        </p:spPr>
        <p:txBody>
          <a:bodyPr lIns="50800" tIns="50800" rIns="50800" bIns="50800" rtlCol="0" anchor="ctr"/>
          <a:lstStyle/>
          <a:p>
            <a:pPr algn="ctr">
              <a:lnSpc>
                <a:spcPts val="2659"/>
              </a:lnSpc>
            </a:pPr>
            <a:endParaRPr lang="en-US" sz="1899" b="1" dirty="0">
              <a:solidFill>
                <a:srgbClr val="00286E"/>
              </a:solidFill>
              <a:latin typeface="Canva Sans Bold"/>
              <a:ea typeface="Canva Sans Bold"/>
              <a:cs typeface="Canva Sans Bold"/>
              <a:sym typeface="Canva Sans Bold"/>
            </a:endParaRPr>
          </a:p>
        </p:txBody>
      </p:sp>
      <p:sp>
        <p:nvSpPr>
          <p:cNvPr id="196" name="TextBox 196">
            <a:extLst>
              <a:ext uri="{FF2B5EF4-FFF2-40B4-BE49-F238E27FC236}">
                <a16:creationId xmlns:a16="http://schemas.microsoft.com/office/drawing/2014/main" id="{327D7CB0-A3F6-668F-A685-35DE644F9837}"/>
              </a:ext>
            </a:extLst>
          </p:cNvPr>
          <p:cNvSpPr txBox="1"/>
          <p:nvPr/>
        </p:nvSpPr>
        <p:spPr>
          <a:xfrm>
            <a:off x="685800" y="392820"/>
            <a:ext cx="9028020" cy="1383456"/>
          </a:xfrm>
          <a:prstGeom prst="rect">
            <a:avLst/>
          </a:prstGeom>
        </p:spPr>
        <p:txBody>
          <a:bodyPr lIns="0" tIns="0" rIns="0" bIns="0" rtlCol="0" anchor="t">
            <a:spAutoFit/>
          </a:bodyPr>
          <a:lstStyle/>
          <a:p>
            <a:pPr algn="ctr">
              <a:lnSpc>
                <a:spcPts val="5599"/>
              </a:lnSpc>
              <a:spcBef>
                <a:spcPct val="0"/>
              </a:spcBef>
            </a:pPr>
            <a:r>
              <a:rPr lang="en-US" sz="3999" b="1" dirty="0">
                <a:solidFill>
                  <a:srgbClr val="007000"/>
                </a:solidFill>
                <a:latin typeface="Montserrat Bold"/>
                <a:ea typeface="Montserrat Bold"/>
                <a:cs typeface="Montserrat Bold"/>
                <a:sym typeface="Montserrat Bold"/>
              </a:rPr>
              <a:t>What we have been </a:t>
            </a:r>
            <a:r>
              <a:rPr lang="en-US" sz="3999" b="1" dirty="0" err="1">
                <a:solidFill>
                  <a:srgbClr val="007000"/>
                </a:solidFill>
                <a:latin typeface="Montserrat Bold"/>
                <a:ea typeface="Montserrat Bold"/>
                <a:cs typeface="Montserrat Bold"/>
                <a:sym typeface="Montserrat Bold"/>
              </a:rPr>
              <a:t>upto</a:t>
            </a:r>
            <a:r>
              <a:rPr lang="en-US" sz="3999" b="1" dirty="0">
                <a:solidFill>
                  <a:srgbClr val="007000"/>
                </a:solidFill>
                <a:latin typeface="Montserrat Bold"/>
                <a:ea typeface="Montserrat Bold"/>
                <a:cs typeface="Montserrat Bold"/>
                <a:sym typeface="Montserrat Bold"/>
              </a:rPr>
              <a:t>:</a:t>
            </a:r>
          </a:p>
          <a:p>
            <a:pPr algn="ctr">
              <a:lnSpc>
                <a:spcPts val="5599"/>
              </a:lnSpc>
              <a:spcBef>
                <a:spcPct val="0"/>
              </a:spcBef>
            </a:pPr>
            <a:endParaRPr lang="en-US" sz="3999" b="1" dirty="0">
              <a:solidFill>
                <a:srgbClr val="00286E"/>
              </a:solidFill>
              <a:latin typeface="Montserrat Bold"/>
              <a:ea typeface="Montserrat Bold"/>
              <a:cs typeface="Montserrat Bold"/>
              <a:sym typeface="Montserrat Bold"/>
            </a:endParaRPr>
          </a:p>
        </p:txBody>
      </p:sp>
      <p:sp>
        <p:nvSpPr>
          <p:cNvPr id="197" name="TextBox 197">
            <a:extLst>
              <a:ext uri="{FF2B5EF4-FFF2-40B4-BE49-F238E27FC236}">
                <a16:creationId xmlns:a16="http://schemas.microsoft.com/office/drawing/2014/main" id="{B47E9248-3071-E58C-E795-A85198C1A794}"/>
              </a:ext>
            </a:extLst>
          </p:cNvPr>
          <p:cNvSpPr txBox="1"/>
          <p:nvPr/>
        </p:nvSpPr>
        <p:spPr>
          <a:xfrm>
            <a:off x="452532" y="1644326"/>
            <a:ext cx="16264180" cy="6083140"/>
          </a:xfrm>
          <a:prstGeom prst="rect">
            <a:avLst/>
          </a:prstGeom>
        </p:spPr>
        <p:txBody>
          <a:bodyPr wrap="square" lIns="0" tIns="0" rIns="0" bIns="0" rtlCol="0" anchor="t">
            <a:spAutoFit/>
          </a:bodyPr>
          <a:lstStyle/>
          <a:p>
            <a:pPr marL="1943100" lvl="3" indent="-571500" algn="just">
              <a:lnSpc>
                <a:spcPct val="150000"/>
              </a:lnSpc>
              <a:buFont typeface="Wingdings" pitchFamily="2" charset="2"/>
              <a:buChar char="Ø"/>
            </a:pPr>
            <a:r>
              <a:rPr lang="en-US" sz="5400" dirty="0" err="1">
                <a:solidFill>
                  <a:srgbClr val="000000"/>
                </a:solidFill>
                <a:latin typeface="Times New Roman" panose="02020603050405020304" pitchFamily="18" charset="0"/>
                <a:ea typeface="Montserrat Medium"/>
                <a:cs typeface="Times New Roman" panose="02020603050405020304" pitchFamily="18" charset="0"/>
                <a:sym typeface="Montserrat Medium"/>
              </a:rPr>
              <a:t>ToR</a:t>
            </a:r>
            <a:r>
              <a:rPr lang="en-US" sz="5400" dirty="0">
                <a:solidFill>
                  <a:srgbClr val="000000"/>
                </a:solidFill>
                <a:latin typeface="Times New Roman" panose="02020603050405020304" pitchFamily="18" charset="0"/>
                <a:ea typeface="Montserrat Medium"/>
                <a:cs typeface="Times New Roman" panose="02020603050405020304" pitchFamily="18" charset="0"/>
                <a:sym typeface="Montserrat Medium"/>
              </a:rPr>
              <a:t> review</a:t>
            </a:r>
          </a:p>
          <a:p>
            <a:pPr marL="1943100" lvl="3" indent="-571500" algn="just">
              <a:lnSpc>
                <a:spcPct val="150000"/>
              </a:lnSpc>
              <a:buFont typeface="Wingdings" pitchFamily="2" charset="2"/>
              <a:buChar char="Ø"/>
            </a:pPr>
            <a:r>
              <a:rPr lang="en-US" sz="5400" dirty="0">
                <a:solidFill>
                  <a:srgbClr val="000000"/>
                </a:solidFill>
                <a:latin typeface="Times New Roman" panose="02020603050405020304" pitchFamily="18" charset="0"/>
                <a:ea typeface="Montserrat Medium"/>
                <a:cs typeface="Times New Roman" panose="02020603050405020304" pitchFamily="18" charset="0"/>
                <a:sym typeface="Montserrat Medium"/>
              </a:rPr>
              <a:t>Workplan Development</a:t>
            </a:r>
          </a:p>
          <a:p>
            <a:pPr marL="1943100" lvl="3" indent="-571500" algn="just">
              <a:lnSpc>
                <a:spcPct val="150000"/>
              </a:lnSpc>
              <a:buFont typeface="Wingdings" pitchFamily="2" charset="2"/>
              <a:buChar char="Ø"/>
            </a:pPr>
            <a:r>
              <a:rPr lang="en-US" sz="5400" dirty="0">
                <a:solidFill>
                  <a:srgbClr val="000000"/>
                </a:solidFill>
                <a:latin typeface="Times New Roman" panose="02020603050405020304" pitchFamily="18" charset="0"/>
                <a:ea typeface="Montserrat Medium"/>
                <a:cs typeface="Times New Roman" panose="02020603050405020304" pitchFamily="18" charset="0"/>
                <a:sym typeface="Montserrat Medium"/>
              </a:rPr>
              <a:t>Website review</a:t>
            </a:r>
          </a:p>
          <a:p>
            <a:pPr marL="1943100" lvl="3" indent="-571500" algn="just">
              <a:lnSpc>
                <a:spcPct val="150000"/>
              </a:lnSpc>
              <a:buFont typeface="Wingdings" pitchFamily="2" charset="2"/>
              <a:buChar char="Ø"/>
            </a:pPr>
            <a:r>
              <a:rPr lang="en-US" sz="5400" dirty="0">
                <a:solidFill>
                  <a:srgbClr val="000000"/>
                </a:solidFill>
                <a:latin typeface="Times New Roman" panose="02020603050405020304" pitchFamily="18" charset="0"/>
                <a:ea typeface="Montserrat Medium"/>
                <a:cs typeface="Times New Roman" panose="02020603050405020304" pitchFamily="18" charset="0"/>
                <a:sym typeface="Montserrat Medium"/>
              </a:rPr>
              <a:t>Stakeholder mapping </a:t>
            </a:r>
          </a:p>
          <a:p>
            <a:pPr marL="1943100" lvl="3" indent="-571500" algn="just">
              <a:lnSpc>
                <a:spcPct val="150000"/>
              </a:lnSpc>
              <a:buFont typeface="Wingdings" pitchFamily="2" charset="2"/>
              <a:buChar char="Ø"/>
            </a:pPr>
            <a:r>
              <a:rPr lang="en-US" sz="5400" dirty="0">
                <a:solidFill>
                  <a:srgbClr val="000000"/>
                </a:solidFill>
                <a:latin typeface="Times New Roman" panose="02020603050405020304" pitchFamily="18" charset="0"/>
                <a:ea typeface="Montserrat Medium"/>
                <a:cs typeface="Times New Roman" panose="02020603050405020304" pitchFamily="18" charset="0"/>
                <a:sym typeface="Montserrat Medium"/>
              </a:rPr>
              <a:t>ACQF Newsletter development</a:t>
            </a:r>
          </a:p>
        </p:txBody>
      </p:sp>
      <p:sp>
        <p:nvSpPr>
          <p:cNvPr id="198" name="TextBox 198">
            <a:extLst>
              <a:ext uri="{FF2B5EF4-FFF2-40B4-BE49-F238E27FC236}">
                <a16:creationId xmlns:a16="http://schemas.microsoft.com/office/drawing/2014/main" id="{8CC96F7D-4563-1D6E-044A-F8254DCCB26F}"/>
              </a:ext>
            </a:extLst>
          </p:cNvPr>
          <p:cNvSpPr txBox="1"/>
          <p:nvPr/>
        </p:nvSpPr>
        <p:spPr>
          <a:xfrm>
            <a:off x="1033462" y="9933105"/>
            <a:ext cx="1938585" cy="276160"/>
          </a:xfrm>
          <a:prstGeom prst="rect">
            <a:avLst/>
          </a:prstGeom>
        </p:spPr>
        <p:txBody>
          <a:bodyPr lIns="0" tIns="0" rIns="0" bIns="0" rtlCol="0" anchor="t">
            <a:spAutoFit/>
          </a:bodyPr>
          <a:lstStyle/>
          <a:p>
            <a:pPr algn="ctr">
              <a:lnSpc>
                <a:spcPts val="2220"/>
              </a:lnSpc>
              <a:spcBef>
                <a:spcPct val="0"/>
              </a:spcBef>
            </a:pPr>
            <a:r>
              <a:rPr lang="en-US" sz="1586">
                <a:solidFill>
                  <a:srgbClr val="000000"/>
                </a:solidFill>
                <a:latin typeface="Montserrat"/>
                <a:ea typeface="Montserrat"/>
                <a:cs typeface="Montserrat"/>
                <a:sym typeface="Montserrat"/>
              </a:rPr>
              <a:t>Copyright © KNQA </a:t>
            </a:r>
          </a:p>
        </p:txBody>
      </p:sp>
    </p:spTree>
    <p:extLst>
      <p:ext uri="{BB962C8B-B14F-4D97-AF65-F5344CB8AC3E}">
        <p14:creationId xmlns:p14="http://schemas.microsoft.com/office/powerpoint/2010/main" val="2313490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FF85B-A923-8B04-B13B-AE7D86091BB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B849EFF-5CB7-5C8D-26DE-E0B8C223C4B0}"/>
              </a:ext>
            </a:extLst>
          </p:cNvPr>
          <p:cNvSpPr/>
          <p:nvPr/>
        </p:nvSpPr>
        <p:spPr>
          <a:xfrm>
            <a:off x="-15621" y="7773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KE" dirty="0"/>
          </a:p>
        </p:txBody>
      </p:sp>
      <p:grpSp>
        <p:nvGrpSpPr>
          <p:cNvPr id="3" name="Group 3">
            <a:extLst>
              <a:ext uri="{FF2B5EF4-FFF2-40B4-BE49-F238E27FC236}">
                <a16:creationId xmlns:a16="http://schemas.microsoft.com/office/drawing/2014/main" id="{65B70838-5CE3-F89A-9594-B8B9C31EC955}"/>
              </a:ext>
            </a:extLst>
          </p:cNvPr>
          <p:cNvGrpSpPr/>
          <p:nvPr/>
        </p:nvGrpSpPr>
        <p:grpSpPr>
          <a:xfrm>
            <a:off x="0" y="9604074"/>
            <a:ext cx="18297525" cy="278499"/>
            <a:chOff x="0" y="0"/>
            <a:chExt cx="24396700" cy="371332"/>
          </a:xfrm>
        </p:grpSpPr>
        <p:grpSp>
          <p:nvGrpSpPr>
            <p:cNvPr id="4" name="Group 4">
              <a:extLst>
                <a:ext uri="{FF2B5EF4-FFF2-40B4-BE49-F238E27FC236}">
                  <a16:creationId xmlns:a16="http://schemas.microsoft.com/office/drawing/2014/main" id="{2BFD6FBD-E9E8-4BD5-4851-E832CBC7E965}"/>
                </a:ext>
              </a:extLst>
            </p:cNvPr>
            <p:cNvGrpSpPr/>
            <p:nvPr/>
          </p:nvGrpSpPr>
          <p:grpSpPr>
            <a:xfrm>
              <a:off x="0" y="0"/>
              <a:ext cx="24384000" cy="96766"/>
              <a:chOff x="0" y="0"/>
              <a:chExt cx="4816593" cy="19114"/>
            </a:xfrm>
          </p:grpSpPr>
          <p:sp>
            <p:nvSpPr>
              <p:cNvPr id="5" name="Freeform 5">
                <a:extLst>
                  <a:ext uri="{FF2B5EF4-FFF2-40B4-BE49-F238E27FC236}">
                    <a16:creationId xmlns:a16="http://schemas.microsoft.com/office/drawing/2014/main" id="{D3F0DC5F-91A0-4787-B483-E4657A8D203A}"/>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1D1A1B"/>
              </a:solidFill>
            </p:spPr>
            <p:txBody>
              <a:bodyPr/>
              <a:lstStyle/>
              <a:p>
                <a:endParaRPr lang="en-KE"/>
              </a:p>
            </p:txBody>
          </p:sp>
          <p:sp>
            <p:nvSpPr>
              <p:cNvPr id="6" name="TextBox 6">
                <a:extLst>
                  <a:ext uri="{FF2B5EF4-FFF2-40B4-BE49-F238E27FC236}">
                    <a16:creationId xmlns:a16="http://schemas.microsoft.com/office/drawing/2014/main" id="{6BFDE311-0F5C-CE94-3CD4-943CDE96BF1C}"/>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nvGrpSpPr>
            <p:cNvPr id="7" name="Group 7">
              <a:extLst>
                <a:ext uri="{FF2B5EF4-FFF2-40B4-BE49-F238E27FC236}">
                  <a16:creationId xmlns:a16="http://schemas.microsoft.com/office/drawing/2014/main" id="{35BC3380-AB39-4456-CE31-A72FF4663E5C}"/>
                </a:ext>
              </a:extLst>
            </p:cNvPr>
            <p:cNvGrpSpPr/>
            <p:nvPr/>
          </p:nvGrpSpPr>
          <p:grpSpPr>
            <a:xfrm>
              <a:off x="12700" y="139700"/>
              <a:ext cx="24384000" cy="96766"/>
              <a:chOff x="0" y="0"/>
              <a:chExt cx="4816593" cy="19114"/>
            </a:xfrm>
          </p:grpSpPr>
          <p:sp>
            <p:nvSpPr>
              <p:cNvPr id="8" name="Freeform 8">
                <a:extLst>
                  <a:ext uri="{FF2B5EF4-FFF2-40B4-BE49-F238E27FC236}">
                    <a16:creationId xmlns:a16="http://schemas.microsoft.com/office/drawing/2014/main" id="{EF3182C5-99E5-7F99-5F99-18F6A2CC3536}"/>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A7220C"/>
              </a:solidFill>
            </p:spPr>
            <p:txBody>
              <a:bodyPr/>
              <a:lstStyle/>
              <a:p>
                <a:endParaRPr lang="en-KE"/>
              </a:p>
            </p:txBody>
          </p:sp>
          <p:sp>
            <p:nvSpPr>
              <p:cNvPr id="9" name="TextBox 9">
                <a:extLst>
                  <a:ext uri="{FF2B5EF4-FFF2-40B4-BE49-F238E27FC236}">
                    <a16:creationId xmlns:a16="http://schemas.microsoft.com/office/drawing/2014/main" id="{9611925E-9203-81FF-6CCE-31873C9B6DE3}"/>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nvGrpSpPr>
            <p:cNvPr id="10" name="Group 10">
              <a:extLst>
                <a:ext uri="{FF2B5EF4-FFF2-40B4-BE49-F238E27FC236}">
                  <a16:creationId xmlns:a16="http://schemas.microsoft.com/office/drawing/2014/main" id="{DA6DDA17-58E0-ED77-D469-1CACD8CD31F5}"/>
                </a:ext>
              </a:extLst>
            </p:cNvPr>
            <p:cNvGrpSpPr/>
            <p:nvPr/>
          </p:nvGrpSpPr>
          <p:grpSpPr>
            <a:xfrm>
              <a:off x="0" y="274566"/>
              <a:ext cx="24384000" cy="96766"/>
              <a:chOff x="0" y="0"/>
              <a:chExt cx="4816593" cy="19114"/>
            </a:xfrm>
          </p:grpSpPr>
          <p:sp>
            <p:nvSpPr>
              <p:cNvPr id="11" name="Freeform 11">
                <a:extLst>
                  <a:ext uri="{FF2B5EF4-FFF2-40B4-BE49-F238E27FC236}">
                    <a16:creationId xmlns:a16="http://schemas.microsoft.com/office/drawing/2014/main" id="{CCA05AAA-4CF2-3233-90C5-F9A9CEDF9091}"/>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276E35"/>
              </a:solidFill>
            </p:spPr>
            <p:txBody>
              <a:bodyPr/>
              <a:lstStyle/>
              <a:p>
                <a:endParaRPr lang="en-KE"/>
              </a:p>
            </p:txBody>
          </p:sp>
          <p:sp>
            <p:nvSpPr>
              <p:cNvPr id="12" name="TextBox 12">
                <a:extLst>
                  <a:ext uri="{FF2B5EF4-FFF2-40B4-BE49-F238E27FC236}">
                    <a16:creationId xmlns:a16="http://schemas.microsoft.com/office/drawing/2014/main" id="{9536EA15-5413-EAAB-591B-A9D1446FB216}"/>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sp>
        <p:nvSpPr>
          <p:cNvPr id="191" name="AutoShape 191">
            <a:extLst>
              <a:ext uri="{FF2B5EF4-FFF2-40B4-BE49-F238E27FC236}">
                <a16:creationId xmlns:a16="http://schemas.microsoft.com/office/drawing/2014/main" id="{334829C0-2AD1-A06F-B41F-7FCC1B85640B}"/>
              </a:ext>
            </a:extLst>
          </p:cNvPr>
          <p:cNvSpPr/>
          <p:nvPr/>
        </p:nvSpPr>
        <p:spPr>
          <a:xfrm>
            <a:off x="1371600" y="1057393"/>
            <a:ext cx="7213022" cy="0"/>
          </a:xfrm>
          <a:prstGeom prst="line">
            <a:avLst/>
          </a:prstGeom>
          <a:ln w="57150" cap="flat">
            <a:solidFill>
              <a:srgbClr val="E0B125"/>
            </a:solidFill>
            <a:prstDash val="solid"/>
            <a:headEnd type="none" w="sm" len="sm"/>
            <a:tailEnd type="none" w="sm" len="sm"/>
          </a:ln>
        </p:spPr>
        <p:txBody>
          <a:bodyPr/>
          <a:lstStyle/>
          <a:p>
            <a:endParaRPr lang="en-KE"/>
          </a:p>
        </p:txBody>
      </p:sp>
      <p:sp>
        <p:nvSpPr>
          <p:cNvPr id="195" name="TextBox 195">
            <a:extLst>
              <a:ext uri="{FF2B5EF4-FFF2-40B4-BE49-F238E27FC236}">
                <a16:creationId xmlns:a16="http://schemas.microsoft.com/office/drawing/2014/main" id="{F8793B3C-AFBB-6943-D840-17BB63364FD5}"/>
              </a:ext>
            </a:extLst>
          </p:cNvPr>
          <p:cNvSpPr txBox="1"/>
          <p:nvPr/>
        </p:nvSpPr>
        <p:spPr>
          <a:xfrm>
            <a:off x="9449270" y="8953582"/>
            <a:ext cx="567457" cy="650492"/>
          </a:xfrm>
          <a:prstGeom prst="rect">
            <a:avLst/>
          </a:prstGeom>
        </p:spPr>
        <p:txBody>
          <a:bodyPr lIns="50800" tIns="50800" rIns="50800" bIns="50800" rtlCol="0" anchor="ctr"/>
          <a:lstStyle/>
          <a:p>
            <a:pPr algn="ctr">
              <a:lnSpc>
                <a:spcPts val="2659"/>
              </a:lnSpc>
            </a:pPr>
            <a:endParaRPr lang="en-US" sz="1899" b="1" dirty="0">
              <a:solidFill>
                <a:srgbClr val="00286E"/>
              </a:solidFill>
              <a:latin typeface="Canva Sans Bold"/>
              <a:ea typeface="Canva Sans Bold"/>
              <a:cs typeface="Canva Sans Bold"/>
              <a:sym typeface="Canva Sans Bold"/>
            </a:endParaRPr>
          </a:p>
        </p:txBody>
      </p:sp>
      <p:sp>
        <p:nvSpPr>
          <p:cNvPr id="196" name="TextBox 196">
            <a:extLst>
              <a:ext uri="{FF2B5EF4-FFF2-40B4-BE49-F238E27FC236}">
                <a16:creationId xmlns:a16="http://schemas.microsoft.com/office/drawing/2014/main" id="{B5C6635E-2C56-3EEB-EAE2-177523AC1981}"/>
              </a:ext>
            </a:extLst>
          </p:cNvPr>
          <p:cNvSpPr txBox="1"/>
          <p:nvPr/>
        </p:nvSpPr>
        <p:spPr>
          <a:xfrm>
            <a:off x="685800" y="392820"/>
            <a:ext cx="9028020" cy="1383456"/>
          </a:xfrm>
          <a:prstGeom prst="rect">
            <a:avLst/>
          </a:prstGeom>
        </p:spPr>
        <p:txBody>
          <a:bodyPr lIns="0" tIns="0" rIns="0" bIns="0" rtlCol="0" anchor="t">
            <a:spAutoFit/>
          </a:bodyPr>
          <a:lstStyle/>
          <a:p>
            <a:pPr algn="ctr">
              <a:lnSpc>
                <a:spcPts val="5599"/>
              </a:lnSpc>
              <a:spcBef>
                <a:spcPct val="0"/>
              </a:spcBef>
            </a:pPr>
            <a:r>
              <a:rPr lang="en-US" sz="3999" b="1" dirty="0">
                <a:solidFill>
                  <a:srgbClr val="007000"/>
                </a:solidFill>
                <a:latin typeface="Montserrat Bold"/>
                <a:ea typeface="Montserrat Bold"/>
                <a:cs typeface="Montserrat Bold"/>
                <a:sym typeface="Montserrat Bold"/>
              </a:rPr>
              <a:t>TOR REVIEW:</a:t>
            </a:r>
          </a:p>
          <a:p>
            <a:pPr algn="ctr">
              <a:lnSpc>
                <a:spcPts val="5599"/>
              </a:lnSpc>
              <a:spcBef>
                <a:spcPct val="0"/>
              </a:spcBef>
            </a:pPr>
            <a:endParaRPr lang="en-US" sz="3999" b="1" dirty="0">
              <a:solidFill>
                <a:srgbClr val="00286E"/>
              </a:solidFill>
              <a:latin typeface="Montserrat Bold"/>
              <a:ea typeface="Montserrat Bold"/>
              <a:cs typeface="Montserrat Bold"/>
              <a:sym typeface="Montserrat Bold"/>
            </a:endParaRPr>
          </a:p>
        </p:txBody>
      </p:sp>
      <p:sp>
        <p:nvSpPr>
          <p:cNvPr id="197" name="TextBox 197">
            <a:extLst>
              <a:ext uri="{FF2B5EF4-FFF2-40B4-BE49-F238E27FC236}">
                <a16:creationId xmlns:a16="http://schemas.microsoft.com/office/drawing/2014/main" id="{5C5890A8-D6E2-5C48-B511-8444238A4988}"/>
              </a:ext>
            </a:extLst>
          </p:cNvPr>
          <p:cNvSpPr txBox="1"/>
          <p:nvPr/>
        </p:nvSpPr>
        <p:spPr>
          <a:xfrm>
            <a:off x="452532" y="1644326"/>
            <a:ext cx="17454468" cy="6515245"/>
          </a:xfrm>
          <a:prstGeom prst="rect">
            <a:avLst/>
          </a:prstGeom>
        </p:spPr>
        <p:txBody>
          <a:bodyPr wrap="square" lIns="0" tIns="0" rIns="0" bIns="0" rtlCol="0" anchor="t">
            <a:spAutoFit/>
          </a:bodyPr>
          <a:lstStyle/>
          <a:p>
            <a:pPr marL="1943100" lvl="3" indent="-571500" algn="just">
              <a:lnSpc>
                <a:spcPct val="150000"/>
              </a:lnSpc>
              <a:buFont typeface="Wingdings" pitchFamily="2" charset="2"/>
              <a:buChar char="Ø"/>
            </a:pPr>
            <a:r>
              <a:rPr lang="en-US" sz="4800" dirty="0">
                <a:solidFill>
                  <a:srgbClr val="000000"/>
                </a:solidFill>
                <a:latin typeface="Times New Roman" panose="02020603050405020304" pitchFamily="18" charset="0"/>
                <a:ea typeface="Montserrat Medium"/>
                <a:cs typeface="Times New Roman" panose="02020603050405020304" pitchFamily="18" charset="0"/>
                <a:sym typeface="Montserrat Medium"/>
              </a:rPr>
              <a:t>Requesting for increase in membership of the cluster for Cluster 4 to cover all regions </a:t>
            </a:r>
          </a:p>
          <a:p>
            <a:pPr marL="1943100" lvl="3" indent="-571500" algn="just">
              <a:lnSpc>
                <a:spcPct val="150000"/>
              </a:lnSpc>
              <a:buFont typeface="Wingdings" pitchFamily="2" charset="2"/>
              <a:buChar char="Ø"/>
            </a:pPr>
            <a:r>
              <a:rPr lang="en-US" sz="4800" dirty="0">
                <a:solidFill>
                  <a:srgbClr val="000000"/>
                </a:solidFill>
                <a:latin typeface="Times New Roman" panose="02020603050405020304" pitchFamily="18" charset="0"/>
                <a:ea typeface="Montserrat Medium"/>
                <a:cs typeface="Times New Roman" panose="02020603050405020304" pitchFamily="18" charset="0"/>
                <a:sym typeface="Montserrat Medium"/>
              </a:rPr>
              <a:t>Requesting for approval and financing of the part Action Plan with an aim to allow the cluster to commence activity on the ground.</a:t>
            </a:r>
          </a:p>
          <a:p>
            <a:pPr lvl="3" algn="just">
              <a:lnSpc>
                <a:spcPct val="150000"/>
              </a:lnSpc>
            </a:pPr>
            <a:endParaRPr lang="en-US" sz="480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p:txBody>
      </p:sp>
      <p:sp>
        <p:nvSpPr>
          <p:cNvPr id="198" name="TextBox 198">
            <a:extLst>
              <a:ext uri="{FF2B5EF4-FFF2-40B4-BE49-F238E27FC236}">
                <a16:creationId xmlns:a16="http://schemas.microsoft.com/office/drawing/2014/main" id="{E5F278B4-5A71-809B-CCC1-C73CDF1F3EB4}"/>
              </a:ext>
            </a:extLst>
          </p:cNvPr>
          <p:cNvSpPr txBox="1"/>
          <p:nvPr/>
        </p:nvSpPr>
        <p:spPr>
          <a:xfrm>
            <a:off x="1033462" y="9933105"/>
            <a:ext cx="1938585" cy="276160"/>
          </a:xfrm>
          <a:prstGeom prst="rect">
            <a:avLst/>
          </a:prstGeom>
        </p:spPr>
        <p:txBody>
          <a:bodyPr lIns="0" tIns="0" rIns="0" bIns="0" rtlCol="0" anchor="t">
            <a:spAutoFit/>
          </a:bodyPr>
          <a:lstStyle/>
          <a:p>
            <a:pPr algn="ctr">
              <a:lnSpc>
                <a:spcPts val="2220"/>
              </a:lnSpc>
              <a:spcBef>
                <a:spcPct val="0"/>
              </a:spcBef>
            </a:pPr>
            <a:r>
              <a:rPr lang="en-US" sz="1586">
                <a:solidFill>
                  <a:srgbClr val="000000"/>
                </a:solidFill>
                <a:latin typeface="Montserrat"/>
                <a:ea typeface="Montserrat"/>
                <a:cs typeface="Montserrat"/>
                <a:sym typeface="Montserrat"/>
              </a:rPr>
              <a:t>Copyright © KNQA </a:t>
            </a:r>
          </a:p>
        </p:txBody>
      </p:sp>
    </p:spTree>
    <p:extLst>
      <p:ext uri="{BB962C8B-B14F-4D97-AF65-F5344CB8AC3E}">
        <p14:creationId xmlns:p14="http://schemas.microsoft.com/office/powerpoint/2010/main" val="2913139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5029D-A4FA-0506-C06A-0653F303611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F65A1B0-71CB-B828-AB5A-7EA95AF0DFEE}"/>
              </a:ext>
            </a:extLst>
          </p:cNvPr>
          <p:cNvSpPr/>
          <p:nvPr/>
        </p:nvSpPr>
        <p:spPr>
          <a:xfrm>
            <a:off x="-228600" y="7773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KE" dirty="0"/>
          </a:p>
        </p:txBody>
      </p:sp>
      <p:grpSp>
        <p:nvGrpSpPr>
          <p:cNvPr id="3" name="Group 3">
            <a:extLst>
              <a:ext uri="{FF2B5EF4-FFF2-40B4-BE49-F238E27FC236}">
                <a16:creationId xmlns:a16="http://schemas.microsoft.com/office/drawing/2014/main" id="{50584B0F-5D7B-1316-4A6D-6AE3034FC556}"/>
              </a:ext>
            </a:extLst>
          </p:cNvPr>
          <p:cNvGrpSpPr/>
          <p:nvPr/>
        </p:nvGrpSpPr>
        <p:grpSpPr>
          <a:xfrm>
            <a:off x="0" y="9604074"/>
            <a:ext cx="18297525" cy="278499"/>
            <a:chOff x="0" y="0"/>
            <a:chExt cx="24396700" cy="371332"/>
          </a:xfrm>
        </p:grpSpPr>
        <p:grpSp>
          <p:nvGrpSpPr>
            <p:cNvPr id="4" name="Group 4">
              <a:extLst>
                <a:ext uri="{FF2B5EF4-FFF2-40B4-BE49-F238E27FC236}">
                  <a16:creationId xmlns:a16="http://schemas.microsoft.com/office/drawing/2014/main" id="{B862459C-C634-4B98-CD76-933F2D37DA15}"/>
                </a:ext>
              </a:extLst>
            </p:cNvPr>
            <p:cNvGrpSpPr/>
            <p:nvPr/>
          </p:nvGrpSpPr>
          <p:grpSpPr>
            <a:xfrm>
              <a:off x="0" y="0"/>
              <a:ext cx="24384000" cy="96766"/>
              <a:chOff x="0" y="0"/>
              <a:chExt cx="4816593" cy="19114"/>
            </a:xfrm>
          </p:grpSpPr>
          <p:sp>
            <p:nvSpPr>
              <p:cNvPr id="5" name="Freeform 5">
                <a:extLst>
                  <a:ext uri="{FF2B5EF4-FFF2-40B4-BE49-F238E27FC236}">
                    <a16:creationId xmlns:a16="http://schemas.microsoft.com/office/drawing/2014/main" id="{56F3E775-0F2E-EA4A-7672-3028743AA9C7}"/>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1D1A1B"/>
              </a:solidFill>
            </p:spPr>
            <p:txBody>
              <a:bodyPr/>
              <a:lstStyle/>
              <a:p>
                <a:endParaRPr lang="en-KE"/>
              </a:p>
            </p:txBody>
          </p:sp>
          <p:sp>
            <p:nvSpPr>
              <p:cNvPr id="6" name="TextBox 6">
                <a:extLst>
                  <a:ext uri="{FF2B5EF4-FFF2-40B4-BE49-F238E27FC236}">
                    <a16:creationId xmlns:a16="http://schemas.microsoft.com/office/drawing/2014/main" id="{8B15677D-8E4D-ABCC-2188-0CE10DF30547}"/>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nvGrpSpPr>
            <p:cNvPr id="7" name="Group 7">
              <a:extLst>
                <a:ext uri="{FF2B5EF4-FFF2-40B4-BE49-F238E27FC236}">
                  <a16:creationId xmlns:a16="http://schemas.microsoft.com/office/drawing/2014/main" id="{FC032EF3-FB0F-CA2F-F785-AB9621DAF5AF}"/>
                </a:ext>
              </a:extLst>
            </p:cNvPr>
            <p:cNvGrpSpPr/>
            <p:nvPr/>
          </p:nvGrpSpPr>
          <p:grpSpPr>
            <a:xfrm>
              <a:off x="12700" y="139700"/>
              <a:ext cx="24384000" cy="96766"/>
              <a:chOff x="0" y="0"/>
              <a:chExt cx="4816593" cy="19114"/>
            </a:xfrm>
          </p:grpSpPr>
          <p:sp>
            <p:nvSpPr>
              <p:cNvPr id="8" name="Freeform 8">
                <a:extLst>
                  <a:ext uri="{FF2B5EF4-FFF2-40B4-BE49-F238E27FC236}">
                    <a16:creationId xmlns:a16="http://schemas.microsoft.com/office/drawing/2014/main" id="{D1566423-CBEF-7447-A794-37640E2D9FEC}"/>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A7220C"/>
              </a:solidFill>
            </p:spPr>
            <p:txBody>
              <a:bodyPr/>
              <a:lstStyle/>
              <a:p>
                <a:endParaRPr lang="en-KE"/>
              </a:p>
            </p:txBody>
          </p:sp>
          <p:sp>
            <p:nvSpPr>
              <p:cNvPr id="9" name="TextBox 9">
                <a:extLst>
                  <a:ext uri="{FF2B5EF4-FFF2-40B4-BE49-F238E27FC236}">
                    <a16:creationId xmlns:a16="http://schemas.microsoft.com/office/drawing/2014/main" id="{26C22AA3-E6D0-37C7-0AE9-E1FF70CBAD7F}"/>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nvGrpSpPr>
            <p:cNvPr id="10" name="Group 10">
              <a:extLst>
                <a:ext uri="{FF2B5EF4-FFF2-40B4-BE49-F238E27FC236}">
                  <a16:creationId xmlns:a16="http://schemas.microsoft.com/office/drawing/2014/main" id="{D5871BB0-449A-9681-E61E-B948D0DA488B}"/>
                </a:ext>
              </a:extLst>
            </p:cNvPr>
            <p:cNvGrpSpPr/>
            <p:nvPr/>
          </p:nvGrpSpPr>
          <p:grpSpPr>
            <a:xfrm>
              <a:off x="0" y="274566"/>
              <a:ext cx="24384000" cy="96766"/>
              <a:chOff x="0" y="0"/>
              <a:chExt cx="4816593" cy="19114"/>
            </a:xfrm>
          </p:grpSpPr>
          <p:sp>
            <p:nvSpPr>
              <p:cNvPr id="11" name="Freeform 11">
                <a:extLst>
                  <a:ext uri="{FF2B5EF4-FFF2-40B4-BE49-F238E27FC236}">
                    <a16:creationId xmlns:a16="http://schemas.microsoft.com/office/drawing/2014/main" id="{34128FDB-CF25-E208-A6A8-1934F16837BF}"/>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276E35"/>
              </a:solidFill>
            </p:spPr>
            <p:txBody>
              <a:bodyPr/>
              <a:lstStyle/>
              <a:p>
                <a:endParaRPr lang="en-KE"/>
              </a:p>
            </p:txBody>
          </p:sp>
          <p:sp>
            <p:nvSpPr>
              <p:cNvPr id="12" name="TextBox 12">
                <a:extLst>
                  <a:ext uri="{FF2B5EF4-FFF2-40B4-BE49-F238E27FC236}">
                    <a16:creationId xmlns:a16="http://schemas.microsoft.com/office/drawing/2014/main" id="{C7F911E7-48B4-21A2-C650-F98AB16982E4}"/>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sp>
        <p:nvSpPr>
          <p:cNvPr id="191" name="AutoShape 191">
            <a:extLst>
              <a:ext uri="{FF2B5EF4-FFF2-40B4-BE49-F238E27FC236}">
                <a16:creationId xmlns:a16="http://schemas.microsoft.com/office/drawing/2014/main" id="{45154C23-25F8-3E0A-31A3-94A820DEA859}"/>
              </a:ext>
            </a:extLst>
          </p:cNvPr>
          <p:cNvSpPr/>
          <p:nvPr/>
        </p:nvSpPr>
        <p:spPr>
          <a:xfrm>
            <a:off x="1371600" y="1057393"/>
            <a:ext cx="7213022" cy="0"/>
          </a:xfrm>
          <a:prstGeom prst="line">
            <a:avLst/>
          </a:prstGeom>
          <a:ln w="57150" cap="flat">
            <a:solidFill>
              <a:srgbClr val="E0B125"/>
            </a:solidFill>
            <a:prstDash val="solid"/>
            <a:headEnd type="none" w="sm" len="sm"/>
            <a:tailEnd type="none" w="sm" len="sm"/>
          </a:ln>
        </p:spPr>
        <p:txBody>
          <a:bodyPr/>
          <a:lstStyle/>
          <a:p>
            <a:endParaRPr lang="en-KE"/>
          </a:p>
        </p:txBody>
      </p:sp>
      <p:sp>
        <p:nvSpPr>
          <p:cNvPr id="195" name="TextBox 195">
            <a:extLst>
              <a:ext uri="{FF2B5EF4-FFF2-40B4-BE49-F238E27FC236}">
                <a16:creationId xmlns:a16="http://schemas.microsoft.com/office/drawing/2014/main" id="{AD465AE7-30C3-64E9-19C2-489A84C01AAA}"/>
              </a:ext>
            </a:extLst>
          </p:cNvPr>
          <p:cNvSpPr txBox="1"/>
          <p:nvPr/>
        </p:nvSpPr>
        <p:spPr>
          <a:xfrm>
            <a:off x="9449270" y="8953582"/>
            <a:ext cx="567457" cy="650492"/>
          </a:xfrm>
          <a:prstGeom prst="rect">
            <a:avLst/>
          </a:prstGeom>
        </p:spPr>
        <p:txBody>
          <a:bodyPr lIns="50800" tIns="50800" rIns="50800" bIns="50800" rtlCol="0" anchor="ctr"/>
          <a:lstStyle/>
          <a:p>
            <a:pPr algn="ctr">
              <a:lnSpc>
                <a:spcPts val="2659"/>
              </a:lnSpc>
            </a:pPr>
            <a:endParaRPr lang="en-US" sz="1899" b="1" dirty="0">
              <a:solidFill>
                <a:srgbClr val="00286E"/>
              </a:solidFill>
              <a:latin typeface="Canva Sans Bold"/>
              <a:ea typeface="Canva Sans Bold"/>
              <a:cs typeface="Canva Sans Bold"/>
              <a:sym typeface="Canva Sans Bold"/>
            </a:endParaRPr>
          </a:p>
        </p:txBody>
      </p:sp>
      <p:sp>
        <p:nvSpPr>
          <p:cNvPr id="196" name="TextBox 196">
            <a:extLst>
              <a:ext uri="{FF2B5EF4-FFF2-40B4-BE49-F238E27FC236}">
                <a16:creationId xmlns:a16="http://schemas.microsoft.com/office/drawing/2014/main" id="{B17FA9D9-99DD-5AB8-384F-44F51CD6D848}"/>
              </a:ext>
            </a:extLst>
          </p:cNvPr>
          <p:cNvSpPr txBox="1"/>
          <p:nvPr/>
        </p:nvSpPr>
        <p:spPr>
          <a:xfrm>
            <a:off x="685800" y="392820"/>
            <a:ext cx="9028020" cy="1383456"/>
          </a:xfrm>
          <a:prstGeom prst="rect">
            <a:avLst/>
          </a:prstGeom>
        </p:spPr>
        <p:txBody>
          <a:bodyPr lIns="0" tIns="0" rIns="0" bIns="0" rtlCol="0" anchor="t">
            <a:spAutoFit/>
          </a:bodyPr>
          <a:lstStyle/>
          <a:p>
            <a:pPr algn="ctr">
              <a:lnSpc>
                <a:spcPts val="5599"/>
              </a:lnSpc>
              <a:spcBef>
                <a:spcPct val="0"/>
              </a:spcBef>
            </a:pPr>
            <a:r>
              <a:rPr lang="en-US" sz="3999" b="1" dirty="0">
                <a:solidFill>
                  <a:srgbClr val="007000"/>
                </a:solidFill>
                <a:latin typeface="Montserrat Bold"/>
                <a:ea typeface="Montserrat Bold"/>
                <a:cs typeface="Montserrat Bold"/>
                <a:sym typeface="Montserrat Bold"/>
              </a:rPr>
              <a:t>WORKPLAN DEVELOPMENT:</a:t>
            </a:r>
          </a:p>
          <a:p>
            <a:pPr algn="ctr">
              <a:lnSpc>
                <a:spcPts val="5599"/>
              </a:lnSpc>
              <a:spcBef>
                <a:spcPct val="0"/>
              </a:spcBef>
            </a:pPr>
            <a:endParaRPr lang="en-US" sz="3999" b="1" dirty="0">
              <a:solidFill>
                <a:srgbClr val="00286E"/>
              </a:solidFill>
              <a:latin typeface="Montserrat Bold"/>
              <a:ea typeface="Montserrat Bold"/>
              <a:cs typeface="Montserrat Bold"/>
              <a:sym typeface="Montserrat Bold"/>
            </a:endParaRPr>
          </a:p>
        </p:txBody>
      </p:sp>
      <p:sp>
        <p:nvSpPr>
          <p:cNvPr id="197" name="TextBox 197">
            <a:extLst>
              <a:ext uri="{FF2B5EF4-FFF2-40B4-BE49-F238E27FC236}">
                <a16:creationId xmlns:a16="http://schemas.microsoft.com/office/drawing/2014/main" id="{BA95D0F8-3CC5-D7FB-ACBA-5B3829761438}"/>
              </a:ext>
            </a:extLst>
          </p:cNvPr>
          <p:cNvSpPr txBox="1"/>
          <p:nvPr/>
        </p:nvSpPr>
        <p:spPr>
          <a:xfrm>
            <a:off x="452532" y="1644326"/>
            <a:ext cx="17378268" cy="7126438"/>
          </a:xfrm>
          <a:prstGeom prst="rect">
            <a:avLst/>
          </a:prstGeom>
        </p:spPr>
        <p:txBody>
          <a:bodyPr wrap="square" lIns="0" tIns="0" rIns="0" bIns="0" rtlCol="0" anchor="t">
            <a:spAutoFit/>
          </a:bodyPr>
          <a:lstStyle/>
          <a:p>
            <a:pPr marL="1943100" lvl="3" indent="-571500" algn="just">
              <a:lnSpc>
                <a:spcPct val="150000"/>
              </a:lnSpc>
              <a:buFont typeface="Wingdings" pitchFamily="2" charset="2"/>
              <a:buChar char="Ø"/>
            </a:pPr>
            <a:r>
              <a:rPr lang="en-US" sz="5400" dirty="0">
                <a:latin typeface="Times New Roman" panose="02020603050405020304" pitchFamily="18" charset="0"/>
                <a:ea typeface="Montserrat Medium"/>
                <a:cs typeface="Times New Roman" panose="02020603050405020304" pitchFamily="18" charset="0"/>
                <a:sym typeface="Montserrat Medium"/>
              </a:rPr>
              <a:t>Its main aim is to:</a:t>
            </a:r>
          </a:p>
          <a:p>
            <a:pPr lvl="3" algn="just">
              <a:lnSpc>
                <a:spcPct val="150000"/>
              </a:lnSpc>
            </a:pPr>
            <a:r>
              <a:rPr lang="en-US" sz="5400" dirty="0">
                <a:latin typeface="Times New Roman" panose="02020603050405020304" pitchFamily="18" charset="0"/>
                <a:ea typeface="Montserrat Medium"/>
                <a:cs typeface="Times New Roman" panose="02020603050405020304" pitchFamily="18" charset="0"/>
                <a:sym typeface="Montserrat Medium"/>
              </a:rPr>
              <a:t>Structure the communication value chain for the ACQF operationalization. Institution of the communication value chain through stakeholder mapping is part of the Workplan implementation process.</a:t>
            </a:r>
          </a:p>
          <a:p>
            <a:pPr marL="1943100" lvl="3" indent="-571500" algn="just">
              <a:lnSpc>
                <a:spcPct val="150000"/>
              </a:lnSpc>
              <a:buFont typeface="Wingdings" pitchFamily="2" charset="2"/>
              <a:buChar char="Ø"/>
            </a:pPr>
            <a:endParaRPr lang="en-US" sz="440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p:txBody>
      </p:sp>
      <p:sp>
        <p:nvSpPr>
          <p:cNvPr id="198" name="TextBox 198">
            <a:extLst>
              <a:ext uri="{FF2B5EF4-FFF2-40B4-BE49-F238E27FC236}">
                <a16:creationId xmlns:a16="http://schemas.microsoft.com/office/drawing/2014/main" id="{9E58718C-9CAF-3389-556C-D039C95055B5}"/>
              </a:ext>
            </a:extLst>
          </p:cNvPr>
          <p:cNvSpPr txBox="1"/>
          <p:nvPr/>
        </p:nvSpPr>
        <p:spPr>
          <a:xfrm>
            <a:off x="1033462" y="9933105"/>
            <a:ext cx="1938585" cy="276160"/>
          </a:xfrm>
          <a:prstGeom prst="rect">
            <a:avLst/>
          </a:prstGeom>
        </p:spPr>
        <p:txBody>
          <a:bodyPr lIns="0" tIns="0" rIns="0" bIns="0" rtlCol="0" anchor="t">
            <a:spAutoFit/>
          </a:bodyPr>
          <a:lstStyle/>
          <a:p>
            <a:pPr algn="ctr">
              <a:lnSpc>
                <a:spcPts val="2220"/>
              </a:lnSpc>
              <a:spcBef>
                <a:spcPct val="0"/>
              </a:spcBef>
            </a:pPr>
            <a:r>
              <a:rPr lang="en-US" sz="1586">
                <a:solidFill>
                  <a:srgbClr val="000000"/>
                </a:solidFill>
                <a:latin typeface="Montserrat"/>
                <a:ea typeface="Montserrat"/>
                <a:cs typeface="Montserrat"/>
                <a:sym typeface="Montserrat"/>
              </a:rPr>
              <a:t>Copyright © KNQA </a:t>
            </a:r>
          </a:p>
        </p:txBody>
      </p:sp>
    </p:spTree>
    <p:extLst>
      <p:ext uri="{BB962C8B-B14F-4D97-AF65-F5344CB8AC3E}">
        <p14:creationId xmlns:p14="http://schemas.microsoft.com/office/powerpoint/2010/main" val="2268188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D6791-7634-F6F9-07FF-CD933639A4D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080918B-C71B-4BF4-66ED-5B883B8E9BEE}"/>
              </a:ext>
            </a:extLst>
          </p:cNvPr>
          <p:cNvSpPr/>
          <p:nvPr/>
        </p:nvSpPr>
        <p:spPr>
          <a:xfrm>
            <a:off x="22094" y="43643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KE" dirty="0"/>
          </a:p>
        </p:txBody>
      </p:sp>
      <p:grpSp>
        <p:nvGrpSpPr>
          <p:cNvPr id="3" name="Group 3">
            <a:extLst>
              <a:ext uri="{FF2B5EF4-FFF2-40B4-BE49-F238E27FC236}">
                <a16:creationId xmlns:a16="http://schemas.microsoft.com/office/drawing/2014/main" id="{68040AE9-BAAC-341F-1A2A-F499C6CB6218}"/>
              </a:ext>
            </a:extLst>
          </p:cNvPr>
          <p:cNvGrpSpPr/>
          <p:nvPr/>
        </p:nvGrpSpPr>
        <p:grpSpPr>
          <a:xfrm>
            <a:off x="0" y="9604074"/>
            <a:ext cx="18297525" cy="278499"/>
            <a:chOff x="0" y="0"/>
            <a:chExt cx="24396700" cy="371332"/>
          </a:xfrm>
        </p:grpSpPr>
        <p:grpSp>
          <p:nvGrpSpPr>
            <p:cNvPr id="4" name="Group 4">
              <a:extLst>
                <a:ext uri="{FF2B5EF4-FFF2-40B4-BE49-F238E27FC236}">
                  <a16:creationId xmlns:a16="http://schemas.microsoft.com/office/drawing/2014/main" id="{55346754-278F-DBC8-B4B5-D54BC720405E}"/>
                </a:ext>
              </a:extLst>
            </p:cNvPr>
            <p:cNvGrpSpPr/>
            <p:nvPr/>
          </p:nvGrpSpPr>
          <p:grpSpPr>
            <a:xfrm>
              <a:off x="0" y="0"/>
              <a:ext cx="24384000" cy="96766"/>
              <a:chOff x="0" y="0"/>
              <a:chExt cx="4816593" cy="19114"/>
            </a:xfrm>
          </p:grpSpPr>
          <p:sp>
            <p:nvSpPr>
              <p:cNvPr id="5" name="Freeform 5">
                <a:extLst>
                  <a:ext uri="{FF2B5EF4-FFF2-40B4-BE49-F238E27FC236}">
                    <a16:creationId xmlns:a16="http://schemas.microsoft.com/office/drawing/2014/main" id="{95609D30-CD39-4291-3955-EE3F3A67C749}"/>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1D1A1B"/>
              </a:solidFill>
            </p:spPr>
            <p:txBody>
              <a:bodyPr/>
              <a:lstStyle/>
              <a:p>
                <a:endParaRPr lang="en-KE"/>
              </a:p>
            </p:txBody>
          </p:sp>
          <p:sp>
            <p:nvSpPr>
              <p:cNvPr id="6" name="TextBox 6">
                <a:extLst>
                  <a:ext uri="{FF2B5EF4-FFF2-40B4-BE49-F238E27FC236}">
                    <a16:creationId xmlns:a16="http://schemas.microsoft.com/office/drawing/2014/main" id="{4211917F-A6D8-2207-30DF-A19EC9835F35}"/>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nvGrpSpPr>
            <p:cNvPr id="7" name="Group 7">
              <a:extLst>
                <a:ext uri="{FF2B5EF4-FFF2-40B4-BE49-F238E27FC236}">
                  <a16:creationId xmlns:a16="http://schemas.microsoft.com/office/drawing/2014/main" id="{12CB121A-9530-FAAA-310A-815C0E74124A}"/>
                </a:ext>
              </a:extLst>
            </p:cNvPr>
            <p:cNvGrpSpPr/>
            <p:nvPr/>
          </p:nvGrpSpPr>
          <p:grpSpPr>
            <a:xfrm>
              <a:off x="12700" y="139700"/>
              <a:ext cx="24384000" cy="96766"/>
              <a:chOff x="0" y="0"/>
              <a:chExt cx="4816593" cy="19114"/>
            </a:xfrm>
          </p:grpSpPr>
          <p:sp>
            <p:nvSpPr>
              <p:cNvPr id="8" name="Freeform 8">
                <a:extLst>
                  <a:ext uri="{FF2B5EF4-FFF2-40B4-BE49-F238E27FC236}">
                    <a16:creationId xmlns:a16="http://schemas.microsoft.com/office/drawing/2014/main" id="{D3AF5E04-81A0-0934-A05A-6F57AA96B73C}"/>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A7220C"/>
              </a:solidFill>
            </p:spPr>
            <p:txBody>
              <a:bodyPr/>
              <a:lstStyle/>
              <a:p>
                <a:endParaRPr lang="en-KE"/>
              </a:p>
            </p:txBody>
          </p:sp>
          <p:sp>
            <p:nvSpPr>
              <p:cNvPr id="9" name="TextBox 9">
                <a:extLst>
                  <a:ext uri="{FF2B5EF4-FFF2-40B4-BE49-F238E27FC236}">
                    <a16:creationId xmlns:a16="http://schemas.microsoft.com/office/drawing/2014/main" id="{A10DCAEC-AEB1-EA8F-764D-A0C09FFD845E}"/>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nvGrpSpPr>
            <p:cNvPr id="10" name="Group 10">
              <a:extLst>
                <a:ext uri="{FF2B5EF4-FFF2-40B4-BE49-F238E27FC236}">
                  <a16:creationId xmlns:a16="http://schemas.microsoft.com/office/drawing/2014/main" id="{06ABDD2C-4353-9765-49BB-3597BC970D6C}"/>
                </a:ext>
              </a:extLst>
            </p:cNvPr>
            <p:cNvGrpSpPr/>
            <p:nvPr/>
          </p:nvGrpSpPr>
          <p:grpSpPr>
            <a:xfrm>
              <a:off x="0" y="274566"/>
              <a:ext cx="24384000" cy="96766"/>
              <a:chOff x="0" y="0"/>
              <a:chExt cx="4816593" cy="19114"/>
            </a:xfrm>
          </p:grpSpPr>
          <p:sp>
            <p:nvSpPr>
              <p:cNvPr id="11" name="Freeform 11">
                <a:extLst>
                  <a:ext uri="{FF2B5EF4-FFF2-40B4-BE49-F238E27FC236}">
                    <a16:creationId xmlns:a16="http://schemas.microsoft.com/office/drawing/2014/main" id="{EB83FDE3-0304-23B1-3469-21BA6CECD375}"/>
                  </a:ext>
                </a:extLst>
              </p:cNvPr>
              <p:cNvSpPr/>
              <p:nvPr/>
            </p:nvSpPr>
            <p:spPr>
              <a:xfrm>
                <a:off x="0" y="0"/>
                <a:ext cx="4816592" cy="19114"/>
              </a:xfrm>
              <a:custGeom>
                <a:avLst/>
                <a:gdLst/>
                <a:ahLst/>
                <a:cxnLst/>
                <a:rect l="l" t="t" r="r" b="b"/>
                <a:pathLst>
                  <a:path w="4816592" h="19114">
                    <a:moveTo>
                      <a:pt x="0" y="0"/>
                    </a:moveTo>
                    <a:lnTo>
                      <a:pt x="4816592" y="0"/>
                    </a:lnTo>
                    <a:lnTo>
                      <a:pt x="4816592" y="19114"/>
                    </a:lnTo>
                    <a:lnTo>
                      <a:pt x="0" y="19114"/>
                    </a:lnTo>
                    <a:close/>
                  </a:path>
                </a:pathLst>
              </a:custGeom>
              <a:solidFill>
                <a:srgbClr val="276E35"/>
              </a:solidFill>
            </p:spPr>
            <p:txBody>
              <a:bodyPr/>
              <a:lstStyle/>
              <a:p>
                <a:endParaRPr lang="en-KE"/>
              </a:p>
            </p:txBody>
          </p:sp>
          <p:sp>
            <p:nvSpPr>
              <p:cNvPr id="12" name="TextBox 12">
                <a:extLst>
                  <a:ext uri="{FF2B5EF4-FFF2-40B4-BE49-F238E27FC236}">
                    <a16:creationId xmlns:a16="http://schemas.microsoft.com/office/drawing/2014/main" id="{A33B7112-10DB-4B7F-0325-26CC7183E0EC}"/>
                  </a:ext>
                </a:extLst>
              </p:cNvPr>
              <p:cNvSpPr txBox="1"/>
              <p:nvPr/>
            </p:nvSpPr>
            <p:spPr>
              <a:xfrm>
                <a:off x="0" y="-38100"/>
                <a:ext cx="4816593" cy="57214"/>
              </a:xfrm>
              <a:prstGeom prst="rect">
                <a:avLst/>
              </a:prstGeom>
            </p:spPr>
            <p:txBody>
              <a:bodyPr lIns="50800" tIns="50800" rIns="50800" bIns="50800" rtlCol="0" anchor="ctr"/>
              <a:lstStyle/>
              <a:p>
                <a:pPr algn="ctr">
                  <a:lnSpc>
                    <a:spcPts val="2659"/>
                  </a:lnSpc>
                </a:pPr>
                <a:endParaRPr/>
              </a:p>
            </p:txBody>
          </p:sp>
        </p:grpSp>
      </p:grpSp>
      <p:sp>
        <p:nvSpPr>
          <p:cNvPr id="191" name="AutoShape 191">
            <a:extLst>
              <a:ext uri="{FF2B5EF4-FFF2-40B4-BE49-F238E27FC236}">
                <a16:creationId xmlns:a16="http://schemas.microsoft.com/office/drawing/2014/main" id="{3B3BAE28-AC27-C684-F13B-AD086E21C01E}"/>
              </a:ext>
            </a:extLst>
          </p:cNvPr>
          <p:cNvSpPr/>
          <p:nvPr/>
        </p:nvSpPr>
        <p:spPr>
          <a:xfrm>
            <a:off x="1371600" y="1057393"/>
            <a:ext cx="7213022" cy="0"/>
          </a:xfrm>
          <a:prstGeom prst="line">
            <a:avLst/>
          </a:prstGeom>
          <a:ln w="57150" cap="flat">
            <a:solidFill>
              <a:srgbClr val="E0B125"/>
            </a:solidFill>
            <a:prstDash val="solid"/>
            <a:headEnd type="none" w="sm" len="sm"/>
            <a:tailEnd type="none" w="sm" len="sm"/>
          </a:ln>
        </p:spPr>
        <p:txBody>
          <a:bodyPr/>
          <a:lstStyle/>
          <a:p>
            <a:endParaRPr lang="en-KE"/>
          </a:p>
        </p:txBody>
      </p:sp>
      <p:sp>
        <p:nvSpPr>
          <p:cNvPr id="195" name="TextBox 195">
            <a:extLst>
              <a:ext uri="{FF2B5EF4-FFF2-40B4-BE49-F238E27FC236}">
                <a16:creationId xmlns:a16="http://schemas.microsoft.com/office/drawing/2014/main" id="{3B8EA95F-761B-65CC-97E1-4F1E67F9329C}"/>
              </a:ext>
            </a:extLst>
          </p:cNvPr>
          <p:cNvSpPr txBox="1"/>
          <p:nvPr/>
        </p:nvSpPr>
        <p:spPr>
          <a:xfrm>
            <a:off x="9449270" y="8953582"/>
            <a:ext cx="567457" cy="650492"/>
          </a:xfrm>
          <a:prstGeom prst="rect">
            <a:avLst/>
          </a:prstGeom>
        </p:spPr>
        <p:txBody>
          <a:bodyPr lIns="50800" tIns="50800" rIns="50800" bIns="50800" rtlCol="0" anchor="ctr"/>
          <a:lstStyle/>
          <a:p>
            <a:pPr algn="ctr">
              <a:lnSpc>
                <a:spcPts val="2659"/>
              </a:lnSpc>
            </a:pPr>
            <a:endParaRPr lang="en-US" sz="1899" b="1" dirty="0">
              <a:solidFill>
                <a:srgbClr val="00286E"/>
              </a:solidFill>
              <a:latin typeface="Canva Sans Bold"/>
              <a:ea typeface="Canva Sans Bold"/>
              <a:cs typeface="Canva Sans Bold"/>
              <a:sym typeface="Canva Sans Bold"/>
            </a:endParaRPr>
          </a:p>
        </p:txBody>
      </p:sp>
      <p:sp>
        <p:nvSpPr>
          <p:cNvPr id="196" name="TextBox 196">
            <a:extLst>
              <a:ext uri="{FF2B5EF4-FFF2-40B4-BE49-F238E27FC236}">
                <a16:creationId xmlns:a16="http://schemas.microsoft.com/office/drawing/2014/main" id="{B54F8722-3F8E-A035-6019-302E937931D7}"/>
              </a:ext>
            </a:extLst>
          </p:cNvPr>
          <p:cNvSpPr txBox="1"/>
          <p:nvPr/>
        </p:nvSpPr>
        <p:spPr>
          <a:xfrm>
            <a:off x="685800" y="392820"/>
            <a:ext cx="9028020" cy="2101601"/>
          </a:xfrm>
          <a:prstGeom prst="rect">
            <a:avLst/>
          </a:prstGeom>
        </p:spPr>
        <p:txBody>
          <a:bodyPr lIns="0" tIns="0" rIns="0" bIns="0" rtlCol="0" anchor="t">
            <a:spAutoFit/>
          </a:bodyPr>
          <a:lstStyle/>
          <a:p>
            <a:pPr algn="ctr">
              <a:lnSpc>
                <a:spcPts val="5599"/>
              </a:lnSpc>
              <a:spcBef>
                <a:spcPct val="0"/>
              </a:spcBef>
            </a:pPr>
            <a:r>
              <a:rPr lang="en-US" sz="4000" b="1" dirty="0">
                <a:solidFill>
                  <a:srgbClr val="007000"/>
                </a:solidFill>
                <a:latin typeface="Montserrat" pitchFamily="2" charset="77"/>
                <a:ea typeface="Montserrat Medium"/>
                <a:cs typeface="Times New Roman" panose="02020603050405020304" pitchFamily="18" charset="0"/>
                <a:sym typeface="Montserrat Medium"/>
              </a:rPr>
              <a:t>Workplan Development</a:t>
            </a:r>
          </a:p>
          <a:p>
            <a:pPr algn="ctr">
              <a:lnSpc>
                <a:spcPts val="5599"/>
              </a:lnSpc>
              <a:spcBef>
                <a:spcPct val="0"/>
              </a:spcBef>
            </a:pPr>
            <a:endParaRPr lang="en-US" sz="3999" b="1" dirty="0">
              <a:solidFill>
                <a:srgbClr val="007000"/>
              </a:solidFill>
              <a:latin typeface="Montserrat Bold"/>
              <a:ea typeface="Montserrat Bold"/>
              <a:cs typeface="Montserrat Bold"/>
              <a:sym typeface="Montserrat Bold"/>
            </a:endParaRPr>
          </a:p>
          <a:p>
            <a:pPr algn="ctr">
              <a:lnSpc>
                <a:spcPts val="5599"/>
              </a:lnSpc>
              <a:spcBef>
                <a:spcPct val="0"/>
              </a:spcBef>
            </a:pPr>
            <a:endParaRPr lang="en-US" sz="3999" b="1" dirty="0">
              <a:solidFill>
                <a:srgbClr val="00286E"/>
              </a:solidFill>
              <a:latin typeface="Montserrat Bold"/>
              <a:ea typeface="Montserrat Bold"/>
              <a:cs typeface="Montserrat Bold"/>
              <a:sym typeface="Montserrat Bold"/>
            </a:endParaRPr>
          </a:p>
        </p:txBody>
      </p:sp>
      <p:sp>
        <p:nvSpPr>
          <p:cNvPr id="197" name="TextBox 197">
            <a:extLst>
              <a:ext uri="{FF2B5EF4-FFF2-40B4-BE49-F238E27FC236}">
                <a16:creationId xmlns:a16="http://schemas.microsoft.com/office/drawing/2014/main" id="{4A3CCA5A-84D3-A231-48A4-94CAA3986D80}"/>
              </a:ext>
            </a:extLst>
          </p:cNvPr>
          <p:cNvSpPr txBox="1"/>
          <p:nvPr/>
        </p:nvSpPr>
        <p:spPr>
          <a:xfrm>
            <a:off x="452532" y="1644326"/>
            <a:ext cx="16264180" cy="2343655"/>
          </a:xfrm>
          <a:prstGeom prst="rect">
            <a:avLst/>
          </a:prstGeom>
        </p:spPr>
        <p:txBody>
          <a:bodyPr wrap="square" lIns="0" tIns="0" rIns="0" bIns="0" rtlCol="0" anchor="t">
            <a:spAutoFit/>
          </a:bodyPr>
          <a:lstStyle/>
          <a:p>
            <a:pPr lvl="3" algn="just">
              <a:lnSpc>
                <a:spcPct val="150000"/>
              </a:lnSpc>
            </a:pPr>
            <a:endParaRPr lang="en-US" sz="540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a:p>
            <a:pPr lvl="3" algn="just">
              <a:lnSpc>
                <a:spcPct val="150000"/>
              </a:lnSpc>
            </a:pPr>
            <a:endParaRPr lang="en-US" sz="540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p:txBody>
      </p:sp>
      <p:graphicFrame>
        <p:nvGraphicFramePr>
          <p:cNvPr id="13" name="Table 12">
            <a:extLst>
              <a:ext uri="{FF2B5EF4-FFF2-40B4-BE49-F238E27FC236}">
                <a16:creationId xmlns:a16="http://schemas.microsoft.com/office/drawing/2014/main" id="{DD9534DB-8B7A-CDB8-3CB0-8CC45AAF1F08}"/>
              </a:ext>
            </a:extLst>
          </p:cNvPr>
          <p:cNvGraphicFramePr>
            <a:graphicFrameLocks noGrp="1"/>
          </p:cNvGraphicFramePr>
          <p:nvPr>
            <p:extLst>
              <p:ext uri="{D42A27DB-BD31-4B8C-83A1-F6EECF244321}">
                <p14:modId xmlns:p14="http://schemas.microsoft.com/office/powerpoint/2010/main" val="3000151421"/>
              </p:ext>
            </p:extLst>
          </p:nvPr>
        </p:nvGraphicFramePr>
        <p:xfrm>
          <a:off x="0" y="1409763"/>
          <a:ext cx="18307045" cy="9368409"/>
        </p:xfrm>
        <a:graphic>
          <a:graphicData uri="http://schemas.openxmlformats.org/drawingml/2006/table">
            <a:tbl>
              <a:tblPr firstRow="1" firstCol="1" bandRow="1">
                <a:tableStyleId>{F5AB1C69-6EDB-4FF4-983F-18BD219EF322}</a:tableStyleId>
              </a:tblPr>
              <a:tblGrid>
                <a:gridCol w="6707700">
                  <a:extLst>
                    <a:ext uri="{9D8B030D-6E8A-4147-A177-3AD203B41FA5}">
                      <a16:colId xmlns:a16="http://schemas.microsoft.com/office/drawing/2014/main" val="919658581"/>
                    </a:ext>
                  </a:extLst>
                </a:gridCol>
                <a:gridCol w="5085697">
                  <a:extLst>
                    <a:ext uri="{9D8B030D-6E8A-4147-A177-3AD203B41FA5}">
                      <a16:colId xmlns:a16="http://schemas.microsoft.com/office/drawing/2014/main" val="3190437175"/>
                    </a:ext>
                  </a:extLst>
                </a:gridCol>
                <a:gridCol w="6513648">
                  <a:extLst>
                    <a:ext uri="{9D8B030D-6E8A-4147-A177-3AD203B41FA5}">
                      <a16:colId xmlns:a16="http://schemas.microsoft.com/office/drawing/2014/main" val="56084605"/>
                    </a:ext>
                  </a:extLst>
                </a:gridCol>
              </a:tblGrid>
              <a:tr h="458941">
                <a:tc>
                  <a:txBody>
                    <a:bodyPr/>
                    <a:lstStyle/>
                    <a:p>
                      <a:pPr algn="just">
                        <a:lnSpc>
                          <a:spcPct val="115000"/>
                        </a:lnSpc>
                        <a:spcAft>
                          <a:spcPts val="1000"/>
                        </a:spcAft>
                        <a:buNone/>
                      </a:pPr>
                      <a:r>
                        <a:rPr lang="en-US" sz="2800" kern="100">
                          <a:effectLst/>
                        </a:rPr>
                        <a:t>Objective</a:t>
                      </a:r>
                      <a:endParaRPr lang="en-KE" sz="2800" kern="100">
                        <a:effectLst/>
                        <a:latin typeface="Montserrat" pitchFamily="2" charset="77"/>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buNone/>
                      </a:pPr>
                      <a:r>
                        <a:rPr lang="en-US" sz="2800" kern="100">
                          <a:effectLst/>
                        </a:rPr>
                        <a:t>Activities</a:t>
                      </a:r>
                      <a:endParaRPr lang="en-KE" sz="2800" kern="100">
                        <a:effectLst/>
                        <a:latin typeface="Montserrat" pitchFamily="2" charset="77"/>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buNone/>
                      </a:pPr>
                      <a:r>
                        <a:rPr lang="en-US" sz="2800" kern="100">
                          <a:effectLst/>
                        </a:rPr>
                        <a:t>Timeline</a:t>
                      </a:r>
                      <a:endParaRPr lang="en-KE" sz="2800" kern="100">
                        <a:effectLst/>
                        <a:latin typeface="Montserrat" pitchFamily="2" charset="77"/>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41911240"/>
                  </a:ext>
                </a:extLst>
              </a:tr>
              <a:tr h="1315496">
                <a:tc>
                  <a:txBody>
                    <a:bodyPr/>
                    <a:lstStyle/>
                    <a:p>
                      <a:pPr algn="just">
                        <a:lnSpc>
                          <a:spcPct val="115000"/>
                        </a:lnSpc>
                        <a:spcAft>
                          <a:spcPts val="1000"/>
                        </a:spcAft>
                        <a:buNone/>
                      </a:pPr>
                      <a:r>
                        <a:rPr lang="en-US" sz="2800" kern="100" dirty="0">
                          <a:effectLst/>
                        </a:rPr>
                        <a:t>Strengthen Internal Communication</a:t>
                      </a:r>
                      <a:endParaRPr lang="en-KE" sz="2800" kern="100" dirty="0">
                        <a:effectLst/>
                        <a:latin typeface="Montserrat" pitchFamily="2" charset="77"/>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buNone/>
                      </a:pPr>
                      <a:r>
                        <a:rPr lang="en-US" sz="2800" kern="100" dirty="0">
                          <a:effectLst/>
                        </a:rPr>
                        <a:t>Develop a communication calendar (meetings, newsletters, updates)</a:t>
                      </a:r>
                      <a:endParaRPr lang="en-KE" sz="2800" kern="100" dirty="0">
                        <a:effectLst/>
                        <a:latin typeface="Montserrat" pitchFamily="2" charset="77"/>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buNone/>
                      </a:pPr>
                      <a:r>
                        <a:rPr lang="en-US" sz="2800" kern="100" dirty="0">
                          <a:effectLst/>
                        </a:rPr>
                        <a:t>September – October (2025)</a:t>
                      </a:r>
                      <a:endParaRPr lang="en-KE" sz="2800" kern="100" dirty="0">
                        <a:effectLst/>
                        <a:latin typeface="Montserrat" pitchFamily="2" charset="77"/>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93348304"/>
                  </a:ext>
                </a:extLst>
              </a:tr>
              <a:tr h="1905812">
                <a:tc>
                  <a:txBody>
                    <a:bodyPr/>
                    <a:lstStyle/>
                    <a:p>
                      <a:pPr algn="just">
                        <a:lnSpc>
                          <a:spcPct val="115000"/>
                        </a:lnSpc>
                        <a:spcAft>
                          <a:spcPts val="1000"/>
                        </a:spcAft>
                        <a:buNone/>
                      </a:pPr>
                      <a:r>
                        <a:rPr lang="en-US" sz="2800" dirty="0">
                          <a:effectLst/>
                          <a:latin typeface="+mj-lt"/>
                        </a:rPr>
                        <a:t>External Communication &amp; Media</a:t>
                      </a:r>
                      <a:endParaRPr lang="en-KE" sz="2800" dirty="0">
                        <a:effectLst/>
                        <a:latin typeface="+mj-lt"/>
                        <a:ea typeface="MS Mincho" panose="02020609040205080304" pitchFamily="49" charset="-128"/>
                        <a:cs typeface="Times New Roman" panose="02020603050405020304" pitchFamily="18" charset="0"/>
                      </a:endParaRPr>
                    </a:p>
                  </a:txBody>
                  <a:tcPr marL="58937" marR="58937" marT="0" marB="0"/>
                </a:tc>
                <a:tc>
                  <a:txBody>
                    <a:bodyPr/>
                    <a:lstStyle/>
                    <a:p>
                      <a:pPr algn="just">
                        <a:lnSpc>
                          <a:spcPct val="115000"/>
                        </a:lnSpc>
                        <a:spcAft>
                          <a:spcPts val="1000"/>
                        </a:spcAft>
                        <a:buNone/>
                      </a:pPr>
                      <a:r>
                        <a:rPr lang="en-US" sz="2800" dirty="0">
                          <a:effectLst/>
                          <a:latin typeface="+mj-lt"/>
                        </a:rPr>
                        <a:t>Create social media content plan (Twitter/X, LinkedIn, ACQF platforms)</a:t>
                      </a:r>
                    </a:p>
                    <a:p>
                      <a:pPr marL="0" marR="0" lvl="0" indent="0" algn="just" defTabSz="914400" rtl="0" eaLnBrk="1" fontAlgn="auto" latinLnBrk="0" hangingPunct="1">
                        <a:lnSpc>
                          <a:spcPct val="115000"/>
                        </a:lnSpc>
                        <a:spcBef>
                          <a:spcPts val="0"/>
                        </a:spcBef>
                        <a:spcAft>
                          <a:spcPts val="1000"/>
                        </a:spcAft>
                        <a:buClrTx/>
                        <a:buSzTx/>
                        <a:buFontTx/>
                        <a:buNone/>
                        <a:tabLst/>
                        <a:defRPr/>
                      </a:pPr>
                      <a:r>
                        <a:rPr lang="en-US" sz="2800" kern="1200" dirty="0">
                          <a:solidFill>
                            <a:schemeClr val="dk1"/>
                          </a:solidFill>
                          <a:effectLst/>
                          <a:latin typeface="+mn-lt"/>
                          <a:ea typeface="+mn-ea"/>
                          <a:cs typeface="+mn-cs"/>
                        </a:rPr>
                        <a:t>Build media relations: identify journalists and prepare press kit</a:t>
                      </a:r>
                      <a:endParaRPr lang="en-KE" sz="2800" kern="1200" dirty="0">
                        <a:solidFill>
                          <a:schemeClr val="dk1"/>
                        </a:solidFill>
                        <a:effectLst/>
                        <a:latin typeface="+mn-lt"/>
                        <a:ea typeface="MS Mincho" panose="02020609040205080304" pitchFamily="49" charset="-128"/>
                        <a:cs typeface="Times New Roman" panose="02020603050405020304" pitchFamily="18" charset="0"/>
                      </a:endParaRPr>
                    </a:p>
                  </a:txBody>
                  <a:tcPr marL="58937" marR="58937" marT="0" marB="0"/>
                </a:tc>
                <a:tc>
                  <a:txBody>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lang="en-US" sz="2800" kern="100" dirty="0">
                          <a:effectLst/>
                        </a:rPr>
                        <a:t>October – November (2025)</a:t>
                      </a:r>
                    </a:p>
                    <a:p>
                      <a:pPr marL="0" marR="0" lvl="0" indent="0" algn="just" defTabSz="914400" rtl="0" eaLnBrk="1" fontAlgn="auto" latinLnBrk="0" hangingPunct="1">
                        <a:lnSpc>
                          <a:spcPct val="115000"/>
                        </a:lnSpc>
                        <a:spcBef>
                          <a:spcPts val="0"/>
                        </a:spcBef>
                        <a:spcAft>
                          <a:spcPts val="1000"/>
                        </a:spcAft>
                        <a:buClrTx/>
                        <a:buSzTx/>
                        <a:buFontTx/>
                        <a:buNone/>
                        <a:tabLst/>
                        <a:defRPr/>
                      </a:pPr>
                      <a:endParaRPr lang="en-US" sz="2800" kern="100" dirty="0">
                        <a:effectLst/>
                        <a:latin typeface="+mn-lt"/>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lang="en-US" sz="2800" kern="100" dirty="0">
                          <a:effectLst/>
                          <a:latin typeface="+mn-lt"/>
                          <a:ea typeface="Times New Roman" panose="02020603050405020304" pitchFamily="18" charset="0"/>
                          <a:cs typeface="Times New Roman" panose="02020603050405020304" pitchFamily="18" charset="0"/>
                        </a:rPr>
                        <a:t>November 2025 – December 2026</a:t>
                      </a:r>
                      <a:endParaRPr lang="en-KE" sz="2800" kern="100" dirty="0">
                        <a:effectLst/>
                        <a:latin typeface="+mn-lt"/>
                        <a:ea typeface="Times New Roman" panose="02020603050405020304" pitchFamily="18" charset="0"/>
                        <a:cs typeface="Times New Roman" panose="02020603050405020304" pitchFamily="18" charset="0"/>
                      </a:endParaRPr>
                    </a:p>
                  </a:txBody>
                  <a:tcPr marL="58937" marR="58937" marT="0" marB="0"/>
                </a:tc>
                <a:extLst>
                  <a:ext uri="{0D108BD9-81ED-4DB2-BD59-A6C34878D82A}">
                    <a16:rowId xmlns:a16="http://schemas.microsoft.com/office/drawing/2014/main" val="2149274964"/>
                  </a:ext>
                </a:extLst>
              </a:tr>
              <a:tr h="942584">
                <a:tc>
                  <a:txBody>
                    <a:bodyPr/>
                    <a:lstStyle/>
                    <a:p>
                      <a:pPr algn="just">
                        <a:lnSpc>
                          <a:spcPct val="115000"/>
                        </a:lnSpc>
                        <a:spcAft>
                          <a:spcPts val="1000"/>
                        </a:spcAft>
                        <a:buNone/>
                      </a:pPr>
                      <a:r>
                        <a:rPr lang="en-US" sz="2800" kern="100" dirty="0">
                          <a:effectLst/>
                        </a:rPr>
                        <a:t>Strengthen Internal Communication</a:t>
                      </a:r>
                      <a:endParaRPr lang="en-KE" sz="2800" kern="100" dirty="0">
                        <a:effectLst/>
                        <a:latin typeface="Montserrat" pitchFamily="2" charset="77"/>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buNone/>
                      </a:pPr>
                      <a:r>
                        <a:rPr lang="en-US" sz="2800" kern="100" dirty="0">
                          <a:effectLst/>
                        </a:rPr>
                        <a:t>Establish </a:t>
                      </a:r>
                      <a:r>
                        <a:rPr lang="en-US" sz="2800" kern="100" dirty="0" err="1">
                          <a:effectLst/>
                        </a:rPr>
                        <a:t>standardised</a:t>
                      </a:r>
                      <a:r>
                        <a:rPr lang="en-US" sz="2800" kern="100" dirty="0">
                          <a:effectLst/>
                        </a:rPr>
                        <a:t> reporting templates.</a:t>
                      </a:r>
                      <a:endParaRPr lang="en-KE" sz="2800" kern="100" dirty="0">
                        <a:effectLst/>
                        <a:latin typeface="Montserrat" pitchFamily="2" charset="77"/>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buNone/>
                      </a:pPr>
                      <a:r>
                        <a:rPr lang="en-US" sz="2800" kern="100" dirty="0">
                          <a:effectLst/>
                        </a:rPr>
                        <a:t>October – November (2025)</a:t>
                      </a:r>
                      <a:endParaRPr lang="en-KE" sz="2800" kern="100" dirty="0">
                        <a:effectLst/>
                        <a:latin typeface="Montserrat" pitchFamily="2" charset="77"/>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38452846"/>
                  </a:ext>
                </a:extLst>
              </a:tr>
              <a:tr h="942584">
                <a:tc>
                  <a:txBody>
                    <a:bodyPr/>
                    <a:lstStyle/>
                    <a:p>
                      <a:pPr algn="just">
                        <a:lnSpc>
                          <a:spcPct val="115000"/>
                        </a:lnSpc>
                        <a:spcAft>
                          <a:spcPts val="1000"/>
                        </a:spcAft>
                        <a:buNone/>
                      </a:pPr>
                      <a:r>
                        <a:rPr lang="en-US" sz="2800" kern="100" dirty="0">
                          <a:effectLst/>
                        </a:rPr>
                        <a:t>Enhance Stakeholder Engagement &amp; Visibility</a:t>
                      </a:r>
                      <a:endParaRPr lang="en-KE" sz="2800" kern="100" dirty="0">
                        <a:effectLst/>
                        <a:latin typeface="Montserrat" pitchFamily="2" charset="77"/>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buNone/>
                      </a:pPr>
                      <a:r>
                        <a:rPr lang="en-US" sz="2800" kern="100" dirty="0">
                          <a:effectLst/>
                        </a:rPr>
                        <a:t>Develop stakeholder briefs (FAQs, one-pagers, policy briefs)</a:t>
                      </a:r>
                      <a:endParaRPr lang="en-KE" sz="2800" kern="100" dirty="0">
                        <a:effectLst/>
                        <a:latin typeface="Montserrat" pitchFamily="2" charset="77"/>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buNone/>
                      </a:pPr>
                      <a:r>
                        <a:rPr lang="en-US" sz="2800" kern="100" dirty="0">
                          <a:effectLst/>
                        </a:rPr>
                        <a:t>November – December 2025</a:t>
                      </a:r>
                      <a:endParaRPr lang="en-KE" sz="2800" kern="100" dirty="0">
                        <a:effectLst/>
                        <a:latin typeface="Montserrat" pitchFamily="2" charset="77"/>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62897178"/>
                  </a:ext>
                </a:extLst>
              </a:tr>
              <a:tr h="1426384">
                <a:tc>
                  <a:txBody>
                    <a:bodyPr/>
                    <a:lstStyle/>
                    <a:p>
                      <a:pPr algn="just">
                        <a:lnSpc>
                          <a:spcPct val="115000"/>
                        </a:lnSpc>
                        <a:spcAft>
                          <a:spcPts val="1000"/>
                        </a:spcAft>
                        <a:buNone/>
                      </a:pPr>
                      <a:r>
                        <a:rPr lang="en-US" sz="2800" kern="100">
                          <a:effectLst/>
                        </a:rPr>
                        <a:t>Enhance Stakeholder Engagement &amp; Visibility</a:t>
                      </a:r>
                      <a:endParaRPr lang="en-KE" sz="2800" kern="100">
                        <a:effectLst/>
                        <a:latin typeface="Montserrat" pitchFamily="2" charset="77"/>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buNone/>
                      </a:pPr>
                      <a:r>
                        <a:rPr lang="en-US" sz="2800" kern="100" dirty="0">
                          <a:effectLst/>
                        </a:rPr>
                        <a:t>Map and update stakeholder database (ministries, RECs, HEIs, TVET, private sector)</a:t>
                      </a:r>
                      <a:endParaRPr lang="en-KE" sz="2800" kern="100" dirty="0">
                        <a:effectLst/>
                        <a:latin typeface="Montserrat" pitchFamily="2" charset="77"/>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buNone/>
                      </a:pPr>
                      <a:r>
                        <a:rPr lang="en-US" sz="2800" kern="100">
                          <a:effectLst/>
                        </a:rPr>
                        <a:t>January – March 2026</a:t>
                      </a:r>
                      <a:endParaRPr lang="en-KE" sz="2800" kern="100">
                        <a:effectLst/>
                        <a:latin typeface="Montserrat" pitchFamily="2" charset="77"/>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34544255"/>
                  </a:ext>
                </a:extLst>
              </a:tr>
              <a:tr h="1455447">
                <a:tc>
                  <a:txBody>
                    <a:bodyPr/>
                    <a:lstStyle/>
                    <a:p>
                      <a:pPr algn="just">
                        <a:lnSpc>
                          <a:spcPct val="115000"/>
                        </a:lnSpc>
                        <a:spcAft>
                          <a:spcPts val="1000"/>
                        </a:spcAft>
                        <a:buNone/>
                      </a:pPr>
                      <a:r>
                        <a:rPr lang="en-US" sz="2800" kern="100">
                          <a:effectLst/>
                        </a:rPr>
                        <a:t>Enhance Stakeholder Engagement &amp; Visibility</a:t>
                      </a:r>
                      <a:endParaRPr lang="en-KE" sz="2800" kern="100">
                        <a:effectLst/>
                        <a:latin typeface="Montserrat" pitchFamily="2" charset="77"/>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buNone/>
                      </a:pPr>
                      <a:r>
                        <a:rPr lang="en-US" sz="2800" kern="100" dirty="0">
                          <a:effectLst/>
                        </a:rPr>
                        <a:t>Disseminate stakeholder newsletters</a:t>
                      </a:r>
                      <a:endParaRPr lang="en-KE" sz="2800" kern="100" dirty="0">
                        <a:effectLst/>
                        <a:latin typeface="Montserrat" pitchFamily="2" charset="77"/>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buNone/>
                      </a:pPr>
                      <a:r>
                        <a:rPr lang="en-US" sz="2800" kern="100" dirty="0">
                          <a:effectLst/>
                        </a:rPr>
                        <a:t>First Edition: October – November 2025</a:t>
                      </a:r>
                    </a:p>
                    <a:p>
                      <a:pPr algn="just">
                        <a:lnSpc>
                          <a:spcPct val="115000"/>
                        </a:lnSpc>
                        <a:spcAft>
                          <a:spcPts val="1000"/>
                        </a:spcAft>
                        <a:buNone/>
                      </a:pPr>
                      <a:r>
                        <a:rPr lang="en-US" sz="2800" kern="100" dirty="0">
                          <a:effectLst/>
                        </a:rPr>
                        <a:t>February – March 2026 and adjusted accordingly moving forward</a:t>
                      </a:r>
                      <a:endParaRPr lang="en-KE" sz="2800" kern="100" dirty="0">
                        <a:effectLst/>
                        <a:latin typeface="Montserrat" pitchFamily="2" charset="77"/>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76054699"/>
                  </a:ext>
                </a:extLst>
              </a:tr>
            </a:tbl>
          </a:graphicData>
        </a:graphic>
      </p:graphicFrame>
    </p:spTree>
    <p:extLst>
      <p:ext uri="{BB962C8B-B14F-4D97-AF65-F5344CB8AC3E}">
        <p14:creationId xmlns:p14="http://schemas.microsoft.com/office/powerpoint/2010/main" val="352780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F038D-E63E-3737-9A59-BD6DB3EE146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40F812A-9BAC-FA48-F8A1-3FC7AC94DE07}"/>
              </a:ext>
            </a:extLst>
          </p:cNvPr>
          <p:cNvSpPr/>
          <p:nvPr/>
        </p:nvSpPr>
        <p:spPr>
          <a:xfrm>
            <a:off x="22094" y="43643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KE" dirty="0"/>
          </a:p>
        </p:txBody>
      </p:sp>
      <p:sp>
        <p:nvSpPr>
          <p:cNvPr id="191" name="AutoShape 191">
            <a:extLst>
              <a:ext uri="{FF2B5EF4-FFF2-40B4-BE49-F238E27FC236}">
                <a16:creationId xmlns:a16="http://schemas.microsoft.com/office/drawing/2014/main" id="{1CA00D75-9529-CC85-B1A7-D4EF62E53FBD}"/>
              </a:ext>
            </a:extLst>
          </p:cNvPr>
          <p:cNvSpPr/>
          <p:nvPr/>
        </p:nvSpPr>
        <p:spPr>
          <a:xfrm>
            <a:off x="1371600" y="1057393"/>
            <a:ext cx="7213022" cy="0"/>
          </a:xfrm>
          <a:prstGeom prst="line">
            <a:avLst/>
          </a:prstGeom>
          <a:ln w="57150" cap="flat">
            <a:solidFill>
              <a:srgbClr val="E0B125"/>
            </a:solidFill>
            <a:prstDash val="solid"/>
            <a:headEnd type="none" w="sm" len="sm"/>
            <a:tailEnd type="none" w="sm" len="sm"/>
          </a:ln>
        </p:spPr>
        <p:txBody>
          <a:bodyPr/>
          <a:lstStyle/>
          <a:p>
            <a:endParaRPr lang="en-KE"/>
          </a:p>
        </p:txBody>
      </p:sp>
      <p:sp>
        <p:nvSpPr>
          <p:cNvPr id="195" name="TextBox 195">
            <a:extLst>
              <a:ext uri="{FF2B5EF4-FFF2-40B4-BE49-F238E27FC236}">
                <a16:creationId xmlns:a16="http://schemas.microsoft.com/office/drawing/2014/main" id="{EDFFB08C-C007-E8FB-37EA-81F90E094191}"/>
              </a:ext>
            </a:extLst>
          </p:cNvPr>
          <p:cNvSpPr txBox="1"/>
          <p:nvPr/>
        </p:nvSpPr>
        <p:spPr>
          <a:xfrm>
            <a:off x="9449270" y="8953582"/>
            <a:ext cx="567457" cy="650492"/>
          </a:xfrm>
          <a:prstGeom prst="rect">
            <a:avLst/>
          </a:prstGeom>
        </p:spPr>
        <p:txBody>
          <a:bodyPr lIns="50800" tIns="50800" rIns="50800" bIns="50800" rtlCol="0" anchor="ctr"/>
          <a:lstStyle/>
          <a:p>
            <a:pPr algn="ctr">
              <a:lnSpc>
                <a:spcPts val="2659"/>
              </a:lnSpc>
            </a:pPr>
            <a:endParaRPr lang="en-US" sz="1899" b="1" dirty="0">
              <a:solidFill>
                <a:srgbClr val="00286E"/>
              </a:solidFill>
              <a:latin typeface="Canva Sans Bold"/>
              <a:ea typeface="Canva Sans Bold"/>
              <a:cs typeface="Canva Sans Bold"/>
              <a:sym typeface="Canva Sans Bold"/>
            </a:endParaRPr>
          </a:p>
        </p:txBody>
      </p:sp>
      <p:sp>
        <p:nvSpPr>
          <p:cNvPr id="196" name="TextBox 196">
            <a:extLst>
              <a:ext uri="{FF2B5EF4-FFF2-40B4-BE49-F238E27FC236}">
                <a16:creationId xmlns:a16="http://schemas.microsoft.com/office/drawing/2014/main" id="{548C7512-59EA-8A13-844E-C80F7AC6CC4F}"/>
              </a:ext>
            </a:extLst>
          </p:cNvPr>
          <p:cNvSpPr txBox="1"/>
          <p:nvPr/>
        </p:nvSpPr>
        <p:spPr>
          <a:xfrm>
            <a:off x="685800" y="392820"/>
            <a:ext cx="9028020" cy="2101601"/>
          </a:xfrm>
          <a:prstGeom prst="rect">
            <a:avLst/>
          </a:prstGeom>
        </p:spPr>
        <p:txBody>
          <a:bodyPr lIns="0" tIns="0" rIns="0" bIns="0" rtlCol="0" anchor="t">
            <a:spAutoFit/>
          </a:bodyPr>
          <a:lstStyle/>
          <a:p>
            <a:pPr algn="ctr">
              <a:lnSpc>
                <a:spcPts val="5599"/>
              </a:lnSpc>
              <a:spcBef>
                <a:spcPct val="0"/>
              </a:spcBef>
            </a:pPr>
            <a:r>
              <a:rPr lang="en-US" sz="4000" b="1" dirty="0">
                <a:solidFill>
                  <a:srgbClr val="007000"/>
                </a:solidFill>
                <a:latin typeface="Montserrat" pitchFamily="2" charset="77"/>
                <a:ea typeface="Montserrat Medium"/>
                <a:cs typeface="Times New Roman" panose="02020603050405020304" pitchFamily="18" charset="0"/>
                <a:sym typeface="Montserrat Medium"/>
              </a:rPr>
              <a:t>Workplan Development </a:t>
            </a:r>
            <a:r>
              <a:rPr lang="en-US" sz="4000" b="1" dirty="0" err="1">
                <a:solidFill>
                  <a:srgbClr val="007000"/>
                </a:solidFill>
                <a:latin typeface="Montserrat" pitchFamily="2" charset="77"/>
                <a:ea typeface="Montserrat Medium"/>
                <a:cs typeface="Times New Roman" panose="02020603050405020304" pitchFamily="18" charset="0"/>
                <a:sym typeface="Montserrat Medium"/>
              </a:rPr>
              <a:t>Cont</a:t>
            </a:r>
            <a:r>
              <a:rPr lang="en-US" sz="4000" b="1" dirty="0">
                <a:solidFill>
                  <a:srgbClr val="007000"/>
                </a:solidFill>
                <a:latin typeface="Montserrat" pitchFamily="2" charset="77"/>
                <a:ea typeface="Montserrat Medium"/>
                <a:cs typeface="Times New Roman" panose="02020603050405020304" pitchFamily="18" charset="0"/>
                <a:sym typeface="Montserrat Medium"/>
              </a:rPr>
              <a:t>’</a:t>
            </a:r>
          </a:p>
          <a:p>
            <a:pPr algn="ctr">
              <a:lnSpc>
                <a:spcPts val="5599"/>
              </a:lnSpc>
              <a:spcBef>
                <a:spcPct val="0"/>
              </a:spcBef>
            </a:pPr>
            <a:endParaRPr lang="en-US" sz="3999" b="1" dirty="0">
              <a:solidFill>
                <a:srgbClr val="007000"/>
              </a:solidFill>
              <a:latin typeface="Montserrat Bold"/>
              <a:ea typeface="Montserrat Bold"/>
              <a:cs typeface="Montserrat Bold"/>
              <a:sym typeface="Montserrat Bold"/>
            </a:endParaRPr>
          </a:p>
          <a:p>
            <a:pPr algn="ctr">
              <a:lnSpc>
                <a:spcPts val="5599"/>
              </a:lnSpc>
              <a:spcBef>
                <a:spcPct val="0"/>
              </a:spcBef>
            </a:pPr>
            <a:endParaRPr lang="en-US" sz="3999" b="1" dirty="0">
              <a:solidFill>
                <a:srgbClr val="00286E"/>
              </a:solidFill>
              <a:latin typeface="Montserrat Bold"/>
              <a:ea typeface="Montserrat Bold"/>
              <a:cs typeface="Montserrat Bold"/>
              <a:sym typeface="Montserrat Bold"/>
            </a:endParaRPr>
          </a:p>
        </p:txBody>
      </p:sp>
      <p:sp>
        <p:nvSpPr>
          <p:cNvPr id="197" name="TextBox 197">
            <a:extLst>
              <a:ext uri="{FF2B5EF4-FFF2-40B4-BE49-F238E27FC236}">
                <a16:creationId xmlns:a16="http://schemas.microsoft.com/office/drawing/2014/main" id="{DF1A9853-E6AA-F04B-7688-149748C6EA7B}"/>
              </a:ext>
            </a:extLst>
          </p:cNvPr>
          <p:cNvSpPr txBox="1"/>
          <p:nvPr/>
        </p:nvSpPr>
        <p:spPr>
          <a:xfrm>
            <a:off x="452532" y="1644326"/>
            <a:ext cx="16264180" cy="2343655"/>
          </a:xfrm>
          <a:prstGeom prst="rect">
            <a:avLst/>
          </a:prstGeom>
        </p:spPr>
        <p:txBody>
          <a:bodyPr wrap="square" lIns="0" tIns="0" rIns="0" bIns="0" rtlCol="0" anchor="t">
            <a:spAutoFit/>
          </a:bodyPr>
          <a:lstStyle/>
          <a:p>
            <a:pPr lvl="3" algn="just">
              <a:lnSpc>
                <a:spcPct val="150000"/>
              </a:lnSpc>
            </a:pPr>
            <a:endParaRPr lang="en-US" sz="540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a:p>
            <a:pPr lvl="3" algn="just">
              <a:lnSpc>
                <a:spcPct val="150000"/>
              </a:lnSpc>
            </a:pPr>
            <a:endParaRPr lang="en-US" sz="5400" dirty="0">
              <a:solidFill>
                <a:srgbClr val="000000"/>
              </a:solidFill>
              <a:latin typeface="Times New Roman" panose="02020603050405020304" pitchFamily="18" charset="0"/>
              <a:ea typeface="Montserrat Medium"/>
              <a:cs typeface="Times New Roman" panose="02020603050405020304" pitchFamily="18" charset="0"/>
              <a:sym typeface="Montserrat Medium"/>
            </a:endParaRPr>
          </a:p>
        </p:txBody>
      </p:sp>
      <p:graphicFrame>
        <p:nvGraphicFramePr>
          <p:cNvPr id="14" name="Table 13">
            <a:extLst>
              <a:ext uri="{FF2B5EF4-FFF2-40B4-BE49-F238E27FC236}">
                <a16:creationId xmlns:a16="http://schemas.microsoft.com/office/drawing/2014/main" id="{877FAAB5-A62E-5235-A1B2-EA0E015612D4}"/>
              </a:ext>
            </a:extLst>
          </p:cNvPr>
          <p:cNvGraphicFramePr>
            <a:graphicFrameLocks noGrp="1"/>
          </p:cNvGraphicFramePr>
          <p:nvPr>
            <p:extLst>
              <p:ext uri="{D42A27DB-BD31-4B8C-83A1-F6EECF244321}">
                <p14:modId xmlns:p14="http://schemas.microsoft.com/office/powerpoint/2010/main" val="2941717924"/>
              </p:ext>
            </p:extLst>
          </p:nvPr>
        </p:nvGraphicFramePr>
        <p:xfrm>
          <a:off x="22094" y="1057394"/>
          <a:ext cx="18288000" cy="9743191"/>
        </p:xfrm>
        <a:graphic>
          <a:graphicData uri="http://schemas.openxmlformats.org/drawingml/2006/table">
            <a:tbl>
              <a:tblPr firstRow="1" firstCol="1" bandRow="1">
                <a:tableStyleId>{F5AB1C69-6EDB-4FF4-983F-18BD219EF322}</a:tableStyleId>
              </a:tblPr>
              <a:tblGrid>
                <a:gridCol w="6161196">
                  <a:extLst>
                    <a:ext uri="{9D8B030D-6E8A-4147-A177-3AD203B41FA5}">
                      <a16:colId xmlns:a16="http://schemas.microsoft.com/office/drawing/2014/main" val="4206194311"/>
                    </a:ext>
                  </a:extLst>
                </a:gridCol>
                <a:gridCol w="6063402">
                  <a:extLst>
                    <a:ext uri="{9D8B030D-6E8A-4147-A177-3AD203B41FA5}">
                      <a16:colId xmlns:a16="http://schemas.microsoft.com/office/drawing/2014/main" val="61867144"/>
                    </a:ext>
                  </a:extLst>
                </a:gridCol>
                <a:gridCol w="6063402">
                  <a:extLst>
                    <a:ext uri="{9D8B030D-6E8A-4147-A177-3AD203B41FA5}">
                      <a16:colId xmlns:a16="http://schemas.microsoft.com/office/drawing/2014/main" val="2367498545"/>
                    </a:ext>
                  </a:extLst>
                </a:gridCol>
              </a:tblGrid>
              <a:tr h="1552414">
                <a:tc>
                  <a:txBody>
                    <a:bodyPr/>
                    <a:lstStyle/>
                    <a:p>
                      <a:pPr algn="just">
                        <a:lnSpc>
                          <a:spcPct val="115000"/>
                        </a:lnSpc>
                        <a:spcAft>
                          <a:spcPts val="1000"/>
                        </a:spcAft>
                        <a:buNone/>
                      </a:pPr>
                      <a:r>
                        <a:rPr lang="en-US" sz="2800" b="1" kern="100" dirty="0">
                          <a:solidFill>
                            <a:schemeClr val="bg1"/>
                          </a:solidFill>
                          <a:effectLst/>
                        </a:rPr>
                        <a:t>Enhance Stakeholder Engagement &amp; Visibility</a:t>
                      </a:r>
                      <a:endParaRPr lang="en-KE" sz="2800" b="1" kern="100" dirty="0">
                        <a:solidFill>
                          <a:schemeClr val="bg1"/>
                        </a:solidFill>
                        <a:effectLst/>
                        <a:latin typeface="Montserrat" pitchFamily="2" charset="77"/>
                        <a:ea typeface="Times New Roman" panose="02020603050405020304" pitchFamily="18" charset="0"/>
                        <a:cs typeface="Times New Roman" panose="02020603050405020304" pitchFamily="18" charset="0"/>
                      </a:endParaRPr>
                    </a:p>
                  </a:txBody>
                  <a:tcPr marL="68580" marR="68580" marT="0" marB="0">
                    <a:solidFill>
                      <a:schemeClr val="accent3">
                        <a:lumMod val="75000"/>
                      </a:schemeClr>
                    </a:solidFill>
                  </a:tcPr>
                </a:tc>
                <a:tc>
                  <a:txBody>
                    <a:bodyPr/>
                    <a:lstStyle/>
                    <a:p>
                      <a:pPr algn="just">
                        <a:lnSpc>
                          <a:spcPct val="115000"/>
                        </a:lnSpc>
                        <a:spcAft>
                          <a:spcPts val="1000"/>
                        </a:spcAft>
                        <a:buNone/>
                      </a:pPr>
                      <a:r>
                        <a:rPr lang="en-US" sz="2800" b="0" kern="100" dirty="0">
                          <a:solidFill>
                            <a:schemeClr val="tx1"/>
                          </a:solidFill>
                          <a:effectLst/>
                        </a:rPr>
                        <a:t>Host stakeholder webinars</a:t>
                      </a:r>
                      <a:endParaRPr lang="en-KE" sz="2800" b="0" kern="100" dirty="0">
                        <a:solidFill>
                          <a:schemeClr val="tx1"/>
                        </a:solidFill>
                        <a:effectLst/>
                        <a:latin typeface="Montserrat" pitchFamily="2" charset="77"/>
                        <a:ea typeface="Times New Roman" panose="02020603050405020304" pitchFamily="18"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lnSpc>
                          <a:spcPct val="115000"/>
                        </a:lnSpc>
                        <a:spcAft>
                          <a:spcPts val="1000"/>
                        </a:spcAft>
                        <a:buNone/>
                      </a:pPr>
                      <a:r>
                        <a:rPr lang="en-US" sz="2800" b="0" kern="100" dirty="0">
                          <a:solidFill>
                            <a:schemeClr val="tx1"/>
                          </a:solidFill>
                          <a:effectLst/>
                        </a:rPr>
                        <a:t>January – March 2026</a:t>
                      </a:r>
                      <a:endParaRPr lang="en-KE" sz="2800" b="0" kern="100" dirty="0">
                        <a:solidFill>
                          <a:schemeClr val="tx1"/>
                        </a:solidFill>
                        <a:effectLst/>
                        <a:latin typeface="Montserrat" pitchFamily="2" charset="77"/>
                        <a:ea typeface="Times New Roman" panose="02020603050405020304" pitchFamily="18"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720198174"/>
                  </a:ext>
                </a:extLst>
              </a:tr>
              <a:tr h="2027538">
                <a:tc>
                  <a:txBody>
                    <a:bodyPr/>
                    <a:lstStyle/>
                    <a:p>
                      <a:pPr algn="just">
                        <a:lnSpc>
                          <a:spcPct val="115000"/>
                        </a:lnSpc>
                        <a:spcAft>
                          <a:spcPts val="1000"/>
                        </a:spcAft>
                        <a:buNone/>
                      </a:pPr>
                      <a:r>
                        <a:rPr lang="en-US" sz="2800" kern="100" dirty="0">
                          <a:effectLst/>
                        </a:rPr>
                        <a:t>Promote Knowledge Products</a:t>
                      </a:r>
                      <a:endParaRPr lang="en-KE" sz="2800" kern="100" dirty="0">
                        <a:effectLst/>
                        <a:latin typeface="Montserrat" pitchFamily="2" charset="77"/>
                        <a:ea typeface="Times New Roman" panose="02020603050405020304" pitchFamily="18" charset="0"/>
                        <a:cs typeface="Times New Roman" panose="02020603050405020304" pitchFamily="18" charset="0"/>
                      </a:endParaRPr>
                    </a:p>
                  </a:txBody>
                  <a:tcPr marL="68580" marR="68580" marT="0" marB="0">
                    <a:solidFill>
                      <a:schemeClr val="accent3">
                        <a:lumMod val="75000"/>
                      </a:schemeClr>
                    </a:solidFill>
                  </a:tcPr>
                </a:tc>
                <a:tc>
                  <a:txBody>
                    <a:bodyPr/>
                    <a:lstStyle/>
                    <a:p>
                      <a:pPr algn="just">
                        <a:lnSpc>
                          <a:spcPct val="115000"/>
                        </a:lnSpc>
                        <a:spcAft>
                          <a:spcPts val="1000"/>
                        </a:spcAft>
                        <a:buNone/>
                      </a:pPr>
                      <a:r>
                        <a:rPr lang="en-US" sz="2800" b="0" kern="100" dirty="0">
                          <a:solidFill>
                            <a:schemeClr val="tx1"/>
                          </a:solidFill>
                          <a:effectLst/>
                        </a:rPr>
                        <a:t>Review ACQF knowledge products (guidelines, toolkits, reports)</a:t>
                      </a:r>
                    </a:p>
                    <a:p>
                      <a:pPr marL="0" marR="0" lvl="0" indent="0" algn="just" defTabSz="914400" rtl="0" eaLnBrk="1" fontAlgn="auto" latinLnBrk="0" hangingPunct="1">
                        <a:lnSpc>
                          <a:spcPct val="115000"/>
                        </a:lnSpc>
                        <a:spcBef>
                          <a:spcPts val="0"/>
                        </a:spcBef>
                        <a:spcAft>
                          <a:spcPts val="1000"/>
                        </a:spcAft>
                        <a:buClrTx/>
                        <a:buSzTx/>
                        <a:buFontTx/>
                        <a:buNone/>
                        <a:tabLst/>
                        <a:defRPr/>
                      </a:pPr>
                      <a:r>
                        <a:rPr lang="en-US" sz="2800" b="0" kern="1200" dirty="0">
                          <a:solidFill>
                            <a:schemeClr val="tx1"/>
                          </a:solidFill>
                          <a:effectLst/>
                          <a:latin typeface="+mn-lt"/>
                          <a:ea typeface="+mn-ea"/>
                          <a:cs typeface="+mn-cs"/>
                        </a:rPr>
                        <a:t>Produce simplified summaries of 2 major ACQF guidelines.</a:t>
                      </a:r>
                      <a:endParaRPr lang="en-KE" sz="2800" b="0" kern="1200" dirty="0">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lnSpc>
                          <a:spcPct val="115000"/>
                        </a:lnSpc>
                        <a:spcAft>
                          <a:spcPts val="1000"/>
                        </a:spcAft>
                        <a:buNone/>
                      </a:pPr>
                      <a:r>
                        <a:rPr lang="en-US" sz="2800" b="0" kern="100" dirty="0">
                          <a:solidFill>
                            <a:schemeClr val="tx1"/>
                          </a:solidFill>
                          <a:effectLst/>
                        </a:rPr>
                        <a:t>April – July 2027</a:t>
                      </a:r>
                      <a:endParaRPr lang="en-KE" sz="2800" b="0" kern="100" dirty="0">
                        <a:solidFill>
                          <a:schemeClr val="tx1"/>
                        </a:solidFill>
                        <a:effectLst/>
                        <a:latin typeface="Montserrat" pitchFamily="2" charset="77"/>
                        <a:ea typeface="Times New Roman" panose="02020603050405020304" pitchFamily="18"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290766876"/>
                  </a:ext>
                </a:extLst>
              </a:tr>
              <a:tr h="1155854">
                <a:tc>
                  <a:txBody>
                    <a:bodyPr/>
                    <a:lstStyle/>
                    <a:p>
                      <a:pPr algn="just">
                        <a:lnSpc>
                          <a:spcPct val="115000"/>
                        </a:lnSpc>
                        <a:spcAft>
                          <a:spcPts val="1000"/>
                        </a:spcAft>
                        <a:buNone/>
                      </a:pPr>
                      <a:r>
                        <a:rPr lang="en-US" sz="2800" dirty="0">
                          <a:effectLst/>
                          <a:latin typeface="+mj-lt"/>
                        </a:rPr>
                        <a:t>External Communication &amp; Media</a:t>
                      </a:r>
                      <a:endParaRPr lang="en-KE" sz="2800" dirty="0">
                        <a:effectLst/>
                        <a:latin typeface="+mj-lt"/>
                        <a:ea typeface="MS Mincho" panose="02020609040205080304" pitchFamily="49" charset="-128"/>
                        <a:cs typeface="Times New Roman" panose="02020603050405020304" pitchFamily="18" charset="0"/>
                      </a:endParaRPr>
                    </a:p>
                  </a:txBody>
                  <a:tcPr marL="58937" marR="58937" marT="0" marB="0"/>
                </a:tc>
                <a:tc>
                  <a:txBody>
                    <a:bodyPr/>
                    <a:lstStyle/>
                    <a:p>
                      <a:pPr algn="just">
                        <a:lnSpc>
                          <a:spcPct val="115000"/>
                        </a:lnSpc>
                        <a:spcAft>
                          <a:spcPts val="1000"/>
                        </a:spcAft>
                        <a:buNone/>
                      </a:pPr>
                      <a:r>
                        <a:rPr lang="en-US" sz="2800" dirty="0">
                          <a:effectLst/>
                          <a:latin typeface="+mj-lt"/>
                        </a:rPr>
                        <a:t>Develop branding and communication guidelines.</a:t>
                      </a:r>
                      <a:endParaRPr lang="en-KE" sz="2800" dirty="0">
                        <a:effectLst/>
                        <a:latin typeface="+mj-lt"/>
                        <a:ea typeface="MS Mincho" panose="02020609040205080304" pitchFamily="49" charset="-128"/>
                        <a:cs typeface="Times New Roman" panose="02020603050405020304" pitchFamily="18" charset="0"/>
                      </a:endParaRPr>
                    </a:p>
                  </a:txBody>
                  <a:tcPr marL="58937" marR="58937" marT="0" marB="0"/>
                </a:tc>
                <a:tc>
                  <a:txBody>
                    <a:bodyPr/>
                    <a:lstStyle/>
                    <a:p>
                      <a:pPr algn="just">
                        <a:lnSpc>
                          <a:spcPct val="115000"/>
                        </a:lnSpc>
                        <a:spcAft>
                          <a:spcPts val="1000"/>
                        </a:spcAft>
                        <a:buNone/>
                      </a:pPr>
                      <a:r>
                        <a:rPr lang="en-KE" sz="2800" dirty="0">
                          <a:effectLst/>
                          <a:latin typeface="+mj-lt"/>
                          <a:ea typeface="MS Mincho" panose="02020609040205080304" pitchFamily="49" charset="-128"/>
                          <a:cs typeface="Times New Roman" panose="02020603050405020304" pitchFamily="18" charset="0"/>
                        </a:rPr>
                        <a:t>August – September 2027</a:t>
                      </a:r>
                    </a:p>
                  </a:txBody>
                  <a:tcPr marL="58937" marR="58937" marT="0" marB="0"/>
                </a:tc>
                <a:extLst>
                  <a:ext uri="{0D108BD9-81ED-4DB2-BD59-A6C34878D82A}">
                    <a16:rowId xmlns:a16="http://schemas.microsoft.com/office/drawing/2014/main" val="172924006"/>
                  </a:ext>
                </a:extLst>
              </a:tr>
              <a:tr h="1552414">
                <a:tc>
                  <a:txBody>
                    <a:bodyPr/>
                    <a:lstStyle/>
                    <a:p>
                      <a:pPr algn="just">
                        <a:lnSpc>
                          <a:spcPct val="115000"/>
                        </a:lnSpc>
                        <a:spcAft>
                          <a:spcPts val="1000"/>
                        </a:spcAft>
                        <a:buNone/>
                      </a:pPr>
                      <a:r>
                        <a:rPr lang="en-US" sz="2800">
                          <a:effectLst/>
                          <a:latin typeface="+mj-lt"/>
                        </a:rPr>
                        <a:t>External Communication &amp; Media</a:t>
                      </a:r>
                      <a:endParaRPr lang="en-KE" sz="2800">
                        <a:effectLst/>
                        <a:latin typeface="+mj-lt"/>
                        <a:ea typeface="MS Mincho" panose="02020609040205080304" pitchFamily="49" charset="-128"/>
                        <a:cs typeface="Times New Roman" panose="02020603050405020304" pitchFamily="18" charset="0"/>
                      </a:endParaRPr>
                    </a:p>
                  </a:txBody>
                  <a:tcPr marL="58937" marR="58937" marT="0" marB="0"/>
                </a:tc>
                <a:tc>
                  <a:txBody>
                    <a:bodyPr/>
                    <a:lstStyle/>
                    <a:p>
                      <a:pPr algn="just">
                        <a:lnSpc>
                          <a:spcPct val="115000"/>
                        </a:lnSpc>
                        <a:spcAft>
                          <a:spcPts val="1000"/>
                        </a:spcAft>
                        <a:buNone/>
                      </a:pPr>
                      <a:r>
                        <a:rPr lang="en-US" sz="2800" dirty="0">
                          <a:effectLst/>
                          <a:latin typeface="+mj-lt"/>
                        </a:rPr>
                        <a:t>Publish success stories / case studies from member states.</a:t>
                      </a:r>
                      <a:endParaRPr lang="en-KE" sz="2800" dirty="0">
                        <a:effectLst/>
                        <a:latin typeface="+mj-lt"/>
                        <a:ea typeface="MS Mincho" panose="02020609040205080304" pitchFamily="49" charset="-128"/>
                        <a:cs typeface="Times New Roman" panose="02020603050405020304" pitchFamily="18" charset="0"/>
                      </a:endParaRPr>
                    </a:p>
                  </a:txBody>
                  <a:tcPr marL="58937" marR="58937" marT="0" marB="0"/>
                </a:tc>
                <a:tc>
                  <a:txBody>
                    <a:bodyPr/>
                    <a:lstStyle/>
                    <a:p>
                      <a:pPr algn="just">
                        <a:lnSpc>
                          <a:spcPct val="115000"/>
                        </a:lnSpc>
                        <a:spcAft>
                          <a:spcPts val="1000"/>
                        </a:spcAft>
                        <a:buNone/>
                      </a:pPr>
                      <a:r>
                        <a:rPr lang="en-KE" sz="2800" dirty="0">
                          <a:effectLst/>
                          <a:latin typeface="+mj-lt"/>
                          <a:ea typeface="MS Mincho" panose="02020609040205080304" pitchFamily="49" charset="-128"/>
                          <a:cs typeface="Times New Roman" panose="02020603050405020304" pitchFamily="18" charset="0"/>
                        </a:rPr>
                        <a:t>October – November 2027</a:t>
                      </a:r>
                    </a:p>
                  </a:txBody>
                  <a:tcPr marL="58937" marR="58937" marT="0" marB="0"/>
                </a:tc>
                <a:extLst>
                  <a:ext uri="{0D108BD9-81ED-4DB2-BD59-A6C34878D82A}">
                    <a16:rowId xmlns:a16="http://schemas.microsoft.com/office/drawing/2014/main" val="3931645894"/>
                  </a:ext>
                </a:extLst>
              </a:tr>
              <a:tr h="934506">
                <a:tc>
                  <a:txBody>
                    <a:bodyPr/>
                    <a:lstStyle/>
                    <a:p>
                      <a:pPr algn="just">
                        <a:lnSpc>
                          <a:spcPct val="115000"/>
                        </a:lnSpc>
                        <a:spcAft>
                          <a:spcPts val="1000"/>
                        </a:spcAft>
                        <a:buNone/>
                      </a:pPr>
                      <a:r>
                        <a:rPr lang="en-US" sz="2800">
                          <a:effectLst/>
                          <a:latin typeface="+mj-lt"/>
                        </a:rPr>
                        <a:t>Monitor &amp; Report Progress</a:t>
                      </a:r>
                      <a:endParaRPr lang="en-KE" sz="2800">
                        <a:effectLst/>
                        <a:latin typeface="+mj-lt"/>
                        <a:ea typeface="MS Mincho" panose="02020609040205080304" pitchFamily="49" charset="-128"/>
                        <a:cs typeface="Times New Roman" panose="02020603050405020304" pitchFamily="18" charset="0"/>
                      </a:endParaRPr>
                    </a:p>
                  </a:txBody>
                  <a:tcPr marL="58937" marR="58937" marT="0" marB="0"/>
                </a:tc>
                <a:tc>
                  <a:txBody>
                    <a:bodyPr/>
                    <a:lstStyle/>
                    <a:p>
                      <a:pPr algn="just">
                        <a:lnSpc>
                          <a:spcPct val="115000"/>
                        </a:lnSpc>
                        <a:spcAft>
                          <a:spcPts val="1000"/>
                        </a:spcAft>
                        <a:buNone/>
                      </a:pPr>
                      <a:r>
                        <a:rPr lang="en-US" sz="2800" dirty="0">
                          <a:effectLst/>
                          <a:latin typeface="+mj-lt"/>
                        </a:rPr>
                        <a:t>Conduct mid-term progress review.</a:t>
                      </a:r>
                      <a:endParaRPr lang="en-KE" sz="2800" dirty="0">
                        <a:effectLst/>
                        <a:latin typeface="+mj-lt"/>
                        <a:ea typeface="MS Mincho" panose="02020609040205080304" pitchFamily="49" charset="-128"/>
                        <a:cs typeface="Times New Roman" panose="02020603050405020304" pitchFamily="18" charset="0"/>
                      </a:endParaRPr>
                    </a:p>
                  </a:txBody>
                  <a:tcPr marL="58937" marR="58937" marT="0" marB="0"/>
                </a:tc>
                <a:tc>
                  <a:txBody>
                    <a:bodyPr/>
                    <a:lstStyle/>
                    <a:p>
                      <a:pPr algn="just">
                        <a:lnSpc>
                          <a:spcPct val="115000"/>
                        </a:lnSpc>
                        <a:spcAft>
                          <a:spcPts val="1000"/>
                        </a:spcAft>
                        <a:buNone/>
                      </a:pPr>
                      <a:r>
                        <a:rPr lang="en-KE" sz="2800" dirty="0">
                          <a:effectLst/>
                          <a:latin typeface="+mj-lt"/>
                          <a:ea typeface="MS Mincho" panose="02020609040205080304" pitchFamily="49" charset="-128"/>
                          <a:cs typeface="Times New Roman" panose="02020603050405020304" pitchFamily="18" charset="0"/>
                        </a:rPr>
                        <a:t>TBC</a:t>
                      </a:r>
                    </a:p>
                  </a:txBody>
                  <a:tcPr marL="58937" marR="58937" marT="0" marB="0"/>
                </a:tc>
                <a:extLst>
                  <a:ext uri="{0D108BD9-81ED-4DB2-BD59-A6C34878D82A}">
                    <a16:rowId xmlns:a16="http://schemas.microsoft.com/office/drawing/2014/main" val="2811689195"/>
                  </a:ext>
                </a:extLst>
              </a:tr>
              <a:tr h="934506">
                <a:tc>
                  <a:txBody>
                    <a:bodyPr/>
                    <a:lstStyle/>
                    <a:p>
                      <a:pPr algn="just">
                        <a:lnSpc>
                          <a:spcPct val="115000"/>
                        </a:lnSpc>
                        <a:spcAft>
                          <a:spcPts val="1000"/>
                        </a:spcAft>
                        <a:buNone/>
                      </a:pPr>
                      <a:r>
                        <a:rPr lang="en-US" sz="2800">
                          <a:effectLst/>
                          <a:latin typeface="+mj-lt"/>
                        </a:rPr>
                        <a:t>Monitor &amp; Report Progress</a:t>
                      </a:r>
                      <a:endParaRPr lang="en-KE" sz="2800">
                        <a:effectLst/>
                        <a:latin typeface="+mj-lt"/>
                        <a:ea typeface="MS Mincho" panose="02020609040205080304" pitchFamily="49" charset="-128"/>
                        <a:cs typeface="Times New Roman" panose="02020603050405020304" pitchFamily="18" charset="0"/>
                      </a:endParaRPr>
                    </a:p>
                  </a:txBody>
                  <a:tcPr marL="58937" marR="58937" marT="0" marB="0"/>
                </a:tc>
                <a:tc>
                  <a:txBody>
                    <a:bodyPr/>
                    <a:lstStyle/>
                    <a:p>
                      <a:pPr algn="just">
                        <a:lnSpc>
                          <a:spcPct val="115000"/>
                        </a:lnSpc>
                        <a:spcAft>
                          <a:spcPts val="1000"/>
                        </a:spcAft>
                        <a:buNone/>
                      </a:pPr>
                      <a:r>
                        <a:rPr lang="en-US" sz="2800">
                          <a:effectLst/>
                          <a:latin typeface="+mj-lt"/>
                        </a:rPr>
                        <a:t>End-term review and final report.</a:t>
                      </a:r>
                      <a:endParaRPr lang="en-KE" sz="2800">
                        <a:effectLst/>
                        <a:latin typeface="+mj-lt"/>
                        <a:ea typeface="MS Mincho" panose="02020609040205080304" pitchFamily="49" charset="-128"/>
                        <a:cs typeface="Times New Roman" panose="02020603050405020304" pitchFamily="18" charset="0"/>
                      </a:endParaRPr>
                    </a:p>
                  </a:txBody>
                  <a:tcPr marL="58937" marR="58937" marT="0" marB="0"/>
                </a:tc>
                <a:tc>
                  <a:txBody>
                    <a:bodyPr/>
                    <a:lstStyle/>
                    <a:p>
                      <a:pPr algn="just">
                        <a:lnSpc>
                          <a:spcPct val="115000"/>
                        </a:lnSpc>
                        <a:spcAft>
                          <a:spcPts val="1000"/>
                        </a:spcAft>
                        <a:buNone/>
                      </a:pPr>
                      <a:r>
                        <a:rPr lang="en-KE" sz="2800" dirty="0">
                          <a:effectLst/>
                          <a:latin typeface="+mj-lt"/>
                          <a:ea typeface="MS Mincho" panose="02020609040205080304" pitchFamily="49" charset="-128"/>
                          <a:cs typeface="Times New Roman" panose="02020603050405020304" pitchFamily="18" charset="0"/>
                        </a:rPr>
                        <a:t>TBC</a:t>
                      </a:r>
                    </a:p>
                  </a:txBody>
                  <a:tcPr marL="58937" marR="58937" marT="0" marB="0"/>
                </a:tc>
                <a:extLst>
                  <a:ext uri="{0D108BD9-81ED-4DB2-BD59-A6C34878D82A}">
                    <a16:rowId xmlns:a16="http://schemas.microsoft.com/office/drawing/2014/main" val="712777607"/>
                  </a:ext>
                </a:extLst>
              </a:tr>
              <a:tr h="1552414">
                <a:tc>
                  <a:txBody>
                    <a:bodyPr/>
                    <a:lstStyle/>
                    <a:p>
                      <a:pPr algn="just">
                        <a:lnSpc>
                          <a:spcPct val="115000"/>
                        </a:lnSpc>
                        <a:spcAft>
                          <a:spcPts val="1000"/>
                        </a:spcAft>
                        <a:buNone/>
                      </a:pPr>
                      <a:r>
                        <a:rPr lang="en-US" sz="2800">
                          <a:effectLst/>
                          <a:latin typeface="+mj-lt"/>
                        </a:rPr>
                        <a:t>Monitor &amp; Report Progress</a:t>
                      </a:r>
                      <a:endParaRPr lang="en-KE" sz="2800">
                        <a:effectLst/>
                        <a:latin typeface="+mj-lt"/>
                        <a:ea typeface="MS Mincho" panose="02020609040205080304" pitchFamily="49" charset="-128"/>
                        <a:cs typeface="Times New Roman" panose="02020603050405020304" pitchFamily="18" charset="0"/>
                      </a:endParaRPr>
                    </a:p>
                  </a:txBody>
                  <a:tcPr marL="58937" marR="58937" marT="0" marB="0"/>
                </a:tc>
                <a:tc>
                  <a:txBody>
                    <a:bodyPr/>
                    <a:lstStyle/>
                    <a:p>
                      <a:pPr algn="just">
                        <a:lnSpc>
                          <a:spcPct val="115000"/>
                        </a:lnSpc>
                        <a:spcAft>
                          <a:spcPts val="1000"/>
                        </a:spcAft>
                        <a:buNone/>
                      </a:pPr>
                      <a:r>
                        <a:rPr lang="en-US" sz="2800" dirty="0">
                          <a:effectLst/>
                          <a:latin typeface="+mj-lt"/>
                        </a:rPr>
                        <a:t>Develop indicators for monitoring communication and engagement.</a:t>
                      </a:r>
                      <a:endParaRPr lang="en-KE" sz="2800" dirty="0">
                        <a:effectLst/>
                        <a:latin typeface="+mj-lt"/>
                        <a:ea typeface="MS Mincho" panose="02020609040205080304" pitchFamily="49" charset="-128"/>
                        <a:cs typeface="Times New Roman" panose="02020603050405020304" pitchFamily="18" charset="0"/>
                      </a:endParaRPr>
                    </a:p>
                  </a:txBody>
                  <a:tcPr marL="58937" marR="58937" marT="0" marB="0"/>
                </a:tc>
                <a:tc>
                  <a:txBody>
                    <a:bodyPr/>
                    <a:lstStyle/>
                    <a:p>
                      <a:pPr algn="just">
                        <a:lnSpc>
                          <a:spcPct val="115000"/>
                        </a:lnSpc>
                        <a:spcAft>
                          <a:spcPts val="1000"/>
                        </a:spcAft>
                        <a:buNone/>
                      </a:pPr>
                      <a:r>
                        <a:rPr lang="en-KE" sz="2800" dirty="0">
                          <a:effectLst/>
                          <a:latin typeface="+mj-lt"/>
                          <a:ea typeface="MS Mincho" panose="02020609040205080304" pitchFamily="49" charset="-128"/>
                          <a:cs typeface="Times New Roman" panose="02020603050405020304" pitchFamily="18" charset="0"/>
                        </a:rPr>
                        <a:t>TBC</a:t>
                      </a:r>
                    </a:p>
                  </a:txBody>
                  <a:tcPr marL="58937" marR="58937" marT="0" marB="0"/>
                </a:tc>
                <a:extLst>
                  <a:ext uri="{0D108BD9-81ED-4DB2-BD59-A6C34878D82A}">
                    <a16:rowId xmlns:a16="http://schemas.microsoft.com/office/drawing/2014/main" val="1262019487"/>
                  </a:ext>
                </a:extLst>
              </a:tr>
            </a:tbl>
          </a:graphicData>
        </a:graphic>
      </p:graphicFrame>
    </p:spTree>
    <p:extLst>
      <p:ext uri="{BB962C8B-B14F-4D97-AF65-F5344CB8AC3E}">
        <p14:creationId xmlns:p14="http://schemas.microsoft.com/office/powerpoint/2010/main" val="4252287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2203B17F16D040A1E444A021DFF119" ma:contentTypeVersion="13" ma:contentTypeDescription="Create a new document." ma:contentTypeScope="" ma:versionID="a4477b7aaefebf49d9f3fa8c19f258ff">
  <xsd:schema xmlns:xsd="http://www.w3.org/2001/XMLSchema" xmlns:xs="http://www.w3.org/2001/XMLSchema" xmlns:p="http://schemas.microsoft.com/office/2006/metadata/properties" xmlns:ns2="05ef24fd-2dda-45b0-83fd-a9e6f5cd7406" xmlns:ns3="9cf1f23c-94c0-4dcc-a7fa-999e323c9245" targetNamespace="http://schemas.microsoft.com/office/2006/metadata/properties" ma:root="true" ma:fieldsID="b45f155593f15e42cc3a772c45272010" ns2:_="" ns3:_="">
    <xsd:import namespace="05ef24fd-2dda-45b0-83fd-a9e6f5cd7406"/>
    <xsd:import namespace="9cf1f23c-94c0-4dcc-a7fa-999e323c92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ef24fd-2dda-45b0-83fd-a9e6f5cd7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f1f23c-94c0-4dcc-a7fa-999e323c924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c3438c5-9aa0-4ee5-85a2-9e811049bc4c}" ma:internalName="TaxCatchAll" ma:showField="CatchAllData" ma:web="9cf1f23c-94c0-4dcc-a7fa-999e323c92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5ef24fd-2dda-45b0-83fd-a9e6f5cd7406">
      <Terms xmlns="http://schemas.microsoft.com/office/infopath/2007/PartnerControls"/>
    </lcf76f155ced4ddcb4097134ff3c332f>
    <TaxCatchAll xmlns="9cf1f23c-94c0-4dcc-a7fa-999e323c9245" xsi:nil="true"/>
  </documentManagement>
</p:properties>
</file>

<file path=customXml/itemProps1.xml><?xml version="1.0" encoding="utf-8"?>
<ds:datastoreItem xmlns:ds="http://schemas.openxmlformats.org/officeDocument/2006/customXml" ds:itemID="{D44F15D5-7C60-43E9-B948-D9F992FD34BA}"/>
</file>

<file path=customXml/itemProps2.xml><?xml version="1.0" encoding="utf-8"?>
<ds:datastoreItem xmlns:ds="http://schemas.openxmlformats.org/officeDocument/2006/customXml" ds:itemID="{8A52D481-1F14-46A1-A206-7ED907C54B6A}"/>
</file>

<file path=customXml/itemProps3.xml><?xml version="1.0" encoding="utf-8"?>
<ds:datastoreItem xmlns:ds="http://schemas.openxmlformats.org/officeDocument/2006/customXml" ds:itemID="{D0B485D5-1A81-4495-A920-C5B1EC2881C7}"/>
</file>

<file path=docProps/app.xml><?xml version="1.0" encoding="utf-8"?>
<Properties xmlns="http://schemas.openxmlformats.org/officeDocument/2006/extended-properties" xmlns:vt="http://schemas.openxmlformats.org/officeDocument/2006/docPropsVTypes">
  <TotalTime>4310</TotalTime>
  <Words>820</Words>
  <Application>Microsoft Macintosh PowerPoint</Application>
  <PresentationFormat>Custom</PresentationFormat>
  <Paragraphs>151</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Calibri</vt:lpstr>
      <vt:lpstr>Canva Sans Bold</vt:lpstr>
      <vt:lpstr>Wingdings</vt:lpstr>
      <vt:lpstr>Montserrat Bold</vt:lpstr>
      <vt:lpstr>Montserrat Medium</vt:lpstr>
      <vt:lpstr>Arial</vt:lpstr>
      <vt:lpstr>Montserrat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 for job</dc:title>
  <dc:creator>Peter Wekesa</dc:creator>
  <cp:lastModifiedBy>Ivey Koin</cp:lastModifiedBy>
  <cp:revision>51</cp:revision>
  <dcterms:created xsi:type="dcterms:W3CDTF">2006-08-16T00:00:00Z</dcterms:created>
  <dcterms:modified xsi:type="dcterms:W3CDTF">2025-10-01T07:06:15Z</dcterms:modified>
  <dc:identifier>DAGyXVZnflg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0x0101009B2203B17F16D040A1E444A021DFF119</vt:lpwstr>
  </property>
</Properties>
</file>