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40"/>
  </p:notesMasterIdLst>
  <p:sldIdLst>
    <p:sldId id="257" r:id="rId3"/>
    <p:sldId id="4032" r:id="rId4"/>
    <p:sldId id="323" r:id="rId5"/>
    <p:sldId id="4064" r:id="rId6"/>
    <p:sldId id="4063" r:id="rId7"/>
    <p:sldId id="4080" r:id="rId8"/>
    <p:sldId id="3638" r:id="rId9"/>
    <p:sldId id="3938" r:id="rId10"/>
    <p:sldId id="4083" r:id="rId11"/>
    <p:sldId id="3952" r:id="rId12"/>
    <p:sldId id="3955" r:id="rId13"/>
    <p:sldId id="3934" r:id="rId14"/>
    <p:sldId id="4073" r:id="rId15"/>
    <p:sldId id="3920" r:id="rId16"/>
    <p:sldId id="4076" r:id="rId17"/>
    <p:sldId id="4075" r:id="rId18"/>
    <p:sldId id="3963" r:id="rId19"/>
    <p:sldId id="3956" r:id="rId20"/>
    <p:sldId id="3949" r:id="rId21"/>
    <p:sldId id="4042" r:id="rId22"/>
    <p:sldId id="4074" r:id="rId23"/>
    <p:sldId id="3958" r:id="rId24"/>
    <p:sldId id="4078" r:id="rId25"/>
    <p:sldId id="439" r:id="rId26"/>
    <p:sldId id="4068" r:id="rId27"/>
    <p:sldId id="4084" r:id="rId28"/>
    <p:sldId id="4085" r:id="rId29"/>
    <p:sldId id="4086" r:id="rId30"/>
    <p:sldId id="4087" r:id="rId31"/>
    <p:sldId id="3959" r:id="rId32"/>
    <p:sldId id="4088" r:id="rId33"/>
    <p:sldId id="4089" r:id="rId34"/>
    <p:sldId id="4090" r:id="rId35"/>
    <p:sldId id="4091" r:id="rId36"/>
    <p:sldId id="4092" r:id="rId37"/>
    <p:sldId id="4093" r:id="rId38"/>
    <p:sldId id="4094" r:id="rId39"/>
  </p:sldIdLst>
  <p:sldSz cx="12192000" cy="6858000"/>
  <p:notesSz cx="6797675" cy="9929813"/>
  <p:defaultTextStyle>
    <a:defPPr>
      <a:defRPr lang="en-M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BF9000"/>
    <a:srgbClr val="28467C"/>
    <a:srgbClr val="CF9E3D"/>
    <a:srgbClr val="D6D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18DB2-6E2C-4793-BE38-8B26E05C02F3}" v="96" dt="2025-10-01T06:28:05.597"/>
    <p1510:client id="{CCABD328-48FB-4C8F-B859-5167AD450ACB}" v="128" dt="2025-10-01T05:36:12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shwa Maghoo" userId="af7aca7b-b7a0-4562-af0e-b77a07b7dacd" providerId="ADAL" clId="{5B331A83-74F1-43F0-AA5B-E345F42E3F93}"/>
    <pc:docChg chg="undo custSel addSld delSld modSld">
      <pc:chgData name="Vishwa Maghoo" userId="af7aca7b-b7a0-4562-af0e-b77a07b7dacd" providerId="ADAL" clId="{5B331A83-74F1-43F0-AA5B-E345F42E3F93}" dt="2025-10-01T06:28:54.407" v="441" actId="20577"/>
      <pc:docMkLst>
        <pc:docMk/>
      </pc:docMkLst>
      <pc:sldChg chg="modSp mod">
        <pc:chgData name="Vishwa Maghoo" userId="af7aca7b-b7a0-4562-af0e-b77a07b7dacd" providerId="ADAL" clId="{5B331A83-74F1-43F0-AA5B-E345F42E3F93}" dt="2025-10-01T06:11:19.517" v="4" actId="403"/>
        <pc:sldMkLst>
          <pc:docMk/>
          <pc:sldMk cId="1747337393" sldId="257"/>
        </pc:sldMkLst>
        <pc:spChg chg="mod">
          <ac:chgData name="Vishwa Maghoo" userId="af7aca7b-b7a0-4562-af0e-b77a07b7dacd" providerId="ADAL" clId="{5B331A83-74F1-43F0-AA5B-E345F42E3F93}" dt="2025-10-01T06:11:19.517" v="4" actId="403"/>
          <ac:spMkLst>
            <pc:docMk/>
            <pc:sldMk cId="1747337393" sldId="257"/>
            <ac:spMk id="5" creationId="{A892A324-C807-4DDF-B30A-4027D8691758}"/>
          </ac:spMkLst>
        </pc:spChg>
      </pc:sldChg>
      <pc:sldChg chg="addSp delSp modSp add mod">
        <pc:chgData name="Vishwa Maghoo" userId="af7aca7b-b7a0-4562-af0e-b77a07b7dacd" providerId="ADAL" clId="{5B331A83-74F1-43F0-AA5B-E345F42E3F93}" dt="2025-10-01T06:28:54.407" v="441" actId="20577"/>
        <pc:sldMkLst>
          <pc:docMk/>
          <pc:sldMk cId="2275415531" sldId="439"/>
        </pc:sldMkLst>
        <pc:spChg chg="add mod">
          <ac:chgData name="Vishwa Maghoo" userId="af7aca7b-b7a0-4562-af0e-b77a07b7dacd" providerId="ADAL" clId="{5B331A83-74F1-43F0-AA5B-E345F42E3F93}" dt="2025-10-01T06:28:05.597" v="422" actId="571"/>
          <ac:spMkLst>
            <pc:docMk/>
            <pc:sldMk cId="2275415531" sldId="439"/>
            <ac:spMk id="8" creationId="{D3BF2071-3CE6-3F2D-845A-E9BDC44C37D2}"/>
          </ac:spMkLst>
        </pc:spChg>
        <pc:spChg chg="add mod">
          <ac:chgData name="Vishwa Maghoo" userId="af7aca7b-b7a0-4562-af0e-b77a07b7dacd" providerId="ADAL" clId="{5B331A83-74F1-43F0-AA5B-E345F42E3F93}" dt="2025-10-01T06:28:05.597" v="422" actId="571"/>
          <ac:spMkLst>
            <pc:docMk/>
            <pc:sldMk cId="2275415531" sldId="439"/>
            <ac:spMk id="9" creationId="{524898A8-C9A8-3FB1-5A55-B0B8D5A9066C}"/>
          </ac:spMkLst>
        </pc:spChg>
        <pc:spChg chg="mod">
          <ac:chgData name="Vishwa Maghoo" userId="af7aca7b-b7a0-4562-af0e-b77a07b7dacd" providerId="ADAL" clId="{5B331A83-74F1-43F0-AA5B-E345F42E3F93}" dt="2025-10-01T06:27:01.855" v="364" actId="1076"/>
          <ac:spMkLst>
            <pc:docMk/>
            <pc:sldMk cId="2275415531" sldId="439"/>
            <ac:spMk id="10" creationId="{75D66F9B-7E98-8F06-223B-1D1D1A7D5592}"/>
          </ac:spMkLst>
        </pc:spChg>
        <pc:spChg chg="mod">
          <ac:chgData name="Vishwa Maghoo" userId="af7aca7b-b7a0-4562-af0e-b77a07b7dacd" providerId="ADAL" clId="{5B331A83-74F1-43F0-AA5B-E345F42E3F93}" dt="2025-10-01T06:27:40.211" v="406" actId="20577"/>
          <ac:spMkLst>
            <pc:docMk/>
            <pc:sldMk cId="2275415531" sldId="439"/>
            <ac:spMk id="97" creationId="{F4FB4B17-1DBD-124A-A63E-938F16EFBD9F}"/>
          </ac:spMkLst>
        </pc:spChg>
        <pc:spChg chg="mod">
          <ac:chgData name="Vishwa Maghoo" userId="af7aca7b-b7a0-4562-af0e-b77a07b7dacd" providerId="ADAL" clId="{5B331A83-74F1-43F0-AA5B-E345F42E3F93}" dt="2025-10-01T06:27:30.805" v="396" actId="20577"/>
          <ac:spMkLst>
            <pc:docMk/>
            <pc:sldMk cId="2275415531" sldId="439"/>
            <ac:spMk id="98" creationId="{97E140A8-2CF5-5B42-93E4-A752029A1EA4}"/>
          </ac:spMkLst>
        </pc:spChg>
        <pc:spChg chg="mod">
          <ac:chgData name="Vishwa Maghoo" userId="af7aca7b-b7a0-4562-af0e-b77a07b7dacd" providerId="ADAL" clId="{5B331A83-74F1-43F0-AA5B-E345F42E3F93}" dt="2025-10-01T06:27:23.838" v="390" actId="20577"/>
          <ac:spMkLst>
            <pc:docMk/>
            <pc:sldMk cId="2275415531" sldId="439"/>
            <ac:spMk id="99" creationId="{92C41730-D60B-CB4B-A882-1107918779DE}"/>
          </ac:spMkLst>
        </pc:spChg>
        <pc:spChg chg="del">
          <ac:chgData name="Vishwa Maghoo" userId="af7aca7b-b7a0-4562-af0e-b77a07b7dacd" providerId="ADAL" clId="{5B331A83-74F1-43F0-AA5B-E345F42E3F93}" dt="2025-10-01T06:28:02.358" v="420" actId="478"/>
          <ac:spMkLst>
            <pc:docMk/>
            <pc:sldMk cId="2275415531" sldId="439"/>
            <ac:spMk id="111" creationId="{75EF4651-A59A-4845-BFDF-78B7B0ABE3CF}"/>
          </ac:spMkLst>
        </pc:spChg>
        <pc:spChg chg="mod">
          <ac:chgData name="Vishwa Maghoo" userId="af7aca7b-b7a0-4562-af0e-b77a07b7dacd" providerId="ADAL" clId="{5B331A83-74F1-43F0-AA5B-E345F42E3F93}" dt="2025-10-01T06:27:10.621" v="371" actId="20577"/>
          <ac:spMkLst>
            <pc:docMk/>
            <pc:sldMk cId="2275415531" sldId="439"/>
            <ac:spMk id="124" creationId="{F1372FB3-B471-234A-B525-75CD0F391CCB}"/>
          </ac:spMkLst>
        </pc:spChg>
        <pc:spChg chg="mod">
          <ac:chgData name="Vishwa Maghoo" userId="af7aca7b-b7a0-4562-af0e-b77a07b7dacd" providerId="ADAL" clId="{5B331A83-74F1-43F0-AA5B-E345F42E3F93}" dt="2025-10-01T06:27:54.296" v="418" actId="20577"/>
          <ac:spMkLst>
            <pc:docMk/>
            <pc:sldMk cId="2275415531" sldId="439"/>
            <ac:spMk id="125" creationId="{23D264DC-E24B-E541-AA22-99AD632912D8}"/>
          </ac:spMkLst>
        </pc:spChg>
        <pc:spChg chg="mod">
          <ac:chgData name="Vishwa Maghoo" userId="af7aca7b-b7a0-4562-af0e-b77a07b7dacd" providerId="ADAL" clId="{5B331A83-74F1-43F0-AA5B-E345F42E3F93}" dt="2025-10-01T06:28:54.407" v="441" actId="20577"/>
          <ac:spMkLst>
            <pc:docMk/>
            <pc:sldMk cId="2275415531" sldId="439"/>
            <ac:spMk id="126" creationId="{DEC54D41-D8E5-EA46-A5F0-442E3CD3F96D}"/>
          </ac:spMkLst>
        </pc:spChg>
        <pc:spChg chg="mod">
          <ac:chgData name="Vishwa Maghoo" userId="af7aca7b-b7a0-4562-af0e-b77a07b7dacd" providerId="ADAL" clId="{5B331A83-74F1-43F0-AA5B-E345F42E3F93}" dt="2025-10-01T06:24:00.466" v="188" actId="20577"/>
          <ac:spMkLst>
            <pc:docMk/>
            <pc:sldMk cId="2275415531" sldId="439"/>
            <ac:spMk id="138" creationId="{E0E9DA33-9FA4-9E47-AB02-9F1DB53DFE8C}"/>
          </ac:spMkLst>
        </pc:spChg>
        <pc:spChg chg="del">
          <ac:chgData name="Vishwa Maghoo" userId="af7aca7b-b7a0-4562-af0e-b77a07b7dacd" providerId="ADAL" clId="{5B331A83-74F1-43F0-AA5B-E345F42E3F93}" dt="2025-10-01T06:26:47.112" v="342" actId="478"/>
          <ac:spMkLst>
            <pc:docMk/>
            <pc:sldMk cId="2275415531" sldId="439"/>
            <ac:spMk id="139" creationId="{CB0D8B9B-FFCC-FA49-83B1-385A06ED58F1}"/>
          </ac:spMkLst>
        </pc:spChg>
        <pc:spChg chg="mod">
          <ac:chgData name="Vishwa Maghoo" userId="af7aca7b-b7a0-4562-af0e-b77a07b7dacd" providerId="ADAL" clId="{5B331A83-74F1-43F0-AA5B-E345F42E3F93}" dt="2025-10-01T06:28:45.369" v="438" actId="1076"/>
          <ac:spMkLst>
            <pc:docMk/>
            <pc:sldMk cId="2275415531" sldId="439"/>
            <ac:spMk id="140" creationId="{BBA74C36-4278-874D-AC44-BDD0001432B2}"/>
          </ac:spMkLst>
        </pc:spChg>
        <pc:spChg chg="mod">
          <ac:chgData name="Vishwa Maghoo" userId="af7aca7b-b7a0-4562-af0e-b77a07b7dacd" providerId="ADAL" clId="{5B331A83-74F1-43F0-AA5B-E345F42E3F93}" dt="2025-10-01T06:28:37.414" v="435" actId="1076"/>
          <ac:spMkLst>
            <pc:docMk/>
            <pc:sldMk cId="2275415531" sldId="439"/>
            <ac:spMk id="141" creationId="{F21DD1E6-3CD8-DF45-8695-C188D64E4173}"/>
          </ac:spMkLst>
        </pc:spChg>
        <pc:spChg chg="mod">
          <ac:chgData name="Vishwa Maghoo" userId="af7aca7b-b7a0-4562-af0e-b77a07b7dacd" providerId="ADAL" clId="{5B331A83-74F1-43F0-AA5B-E345F42E3F93}" dt="2025-10-01T06:28:39.859" v="436" actId="14100"/>
          <ac:spMkLst>
            <pc:docMk/>
            <pc:sldMk cId="2275415531" sldId="439"/>
            <ac:spMk id="142" creationId="{0AD25CFD-ED0D-D447-99B4-D527B4FC98BC}"/>
          </ac:spMkLst>
        </pc:spChg>
        <pc:spChg chg="mod">
          <ac:chgData name="Vishwa Maghoo" userId="af7aca7b-b7a0-4562-af0e-b77a07b7dacd" providerId="ADAL" clId="{5B331A83-74F1-43F0-AA5B-E345F42E3F93}" dt="2025-10-01T06:28:42.550" v="437" actId="14100"/>
          <ac:spMkLst>
            <pc:docMk/>
            <pc:sldMk cId="2275415531" sldId="439"/>
            <ac:spMk id="143" creationId="{108858B1-9EA5-FF46-8A08-FCE2CA0DCD78}"/>
          </ac:spMkLst>
        </pc:spChg>
        <pc:grpChg chg="mod">
          <ac:chgData name="Vishwa Maghoo" userId="af7aca7b-b7a0-4562-af0e-b77a07b7dacd" providerId="ADAL" clId="{5B331A83-74F1-43F0-AA5B-E345F42E3F93}" dt="2025-10-01T06:24:12.442" v="190" actId="1076"/>
          <ac:grpSpMkLst>
            <pc:docMk/>
            <pc:sldMk cId="2275415531" sldId="439"/>
            <ac:grpSpMk id="7" creationId="{7D1FD127-1102-8342-BE18-861DF44F50D5}"/>
          </ac:grpSpMkLst>
        </pc:grpChg>
      </pc:sldChg>
      <pc:sldChg chg="addSp modSp mod modAnim">
        <pc:chgData name="Vishwa Maghoo" userId="af7aca7b-b7a0-4562-af0e-b77a07b7dacd" providerId="ADAL" clId="{5B331A83-74F1-43F0-AA5B-E345F42E3F93}" dt="2025-10-01T06:14:06.910" v="43"/>
        <pc:sldMkLst>
          <pc:docMk/>
          <pc:sldMk cId="1449754318" sldId="3638"/>
        </pc:sldMkLst>
        <pc:spChg chg="mod">
          <ac:chgData name="Vishwa Maghoo" userId="af7aca7b-b7a0-4562-af0e-b77a07b7dacd" providerId="ADAL" clId="{5B331A83-74F1-43F0-AA5B-E345F42E3F93}" dt="2025-10-01T06:13:32.367" v="30" actId="571"/>
          <ac:spMkLst>
            <pc:docMk/>
            <pc:sldMk cId="1449754318" sldId="3638"/>
            <ac:spMk id="24" creationId="{FD302BCE-7971-3C3C-51FC-5D7D3E0069C6}"/>
          </ac:spMkLst>
        </pc:spChg>
        <pc:spChg chg="mod">
          <ac:chgData name="Vishwa Maghoo" userId="af7aca7b-b7a0-4562-af0e-b77a07b7dacd" providerId="ADAL" clId="{5B331A83-74F1-43F0-AA5B-E345F42E3F93}" dt="2025-10-01T06:13:32.367" v="30" actId="571"/>
          <ac:spMkLst>
            <pc:docMk/>
            <pc:sldMk cId="1449754318" sldId="3638"/>
            <ac:spMk id="26" creationId="{C54238A9-0738-BBFE-2E1E-9FAC336C5799}"/>
          </ac:spMkLst>
        </pc:spChg>
        <pc:grpChg chg="mod">
          <ac:chgData name="Vishwa Maghoo" userId="af7aca7b-b7a0-4562-af0e-b77a07b7dacd" providerId="ADAL" clId="{5B331A83-74F1-43F0-AA5B-E345F42E3F93}" dt="2025-10-01T06:13:26.647" v="27" actId="1076"/>
          <ac:grpSpMkLst>
            <pc:docMk/>
            <pc:sldMk cId="1449754318" sldId="3638"/>
            <ac:grpSpMk id="7" creationId="{DA35C77A-4429-E09D-7D36-125946A3220C}"/>
          </ac:grpSpMkLst>
        </pc:grpChg>
        <pc:grpChg chg="mod">
          <ac:chgData name="Vishwa Maghoo" userId="af7aca7b-b7a0-4562-af0e-b77a07b7dacd" providerId="ADAL" clId="{5B331A83-74F1-43F0-AA5B-E345F42E3F93}" dt="2025-10-01T06:13:16.117" v="25" actId="164"/>
          <ac:grpSpMkLst>
            <pc:docMk/>
            <pc:sldMk cId="1449754318" sldId="3638"/>
            <ac:grpSpMk id="8" creationId="{1FD7B47B-6F89-D935-DF7C-E7A6BF77091B}"/>
          </ac:grpSpMkLst>
        </pc:grpChg>
        <pc:grpChg chg="mod">
          <ac:chgData name="Vishwa Maghoo" userId="af7aca7b-b7a0-4562-af0e-b77a07b7dacd" providerId="ADAL" clId="{5B331A83-74F1-43F0-AA5B-E345F42E3F93}" dt="2025-10-01T06:13:16.117" v="25" actId="164"/>
          <ac:grpSpMkLst>
            <pc:docMk/>
            <pc:sldMk cId="1449754318" sldId="3638"/>
            <ac:grpSpMk id="9" creationId="{C49385EF-ADDC-9463-3FC8-547649803FD6}"/>
          </ac:grpSpMkLst>
        </pc:grpChg>
        <pc:grpChg chg="mod">
          <ac:chgData name="Vishwa Maghoo" userId="af7aca7b-b7a0-4562-af0e-b77a07b7dacd" providerId="ADAL" clId="{5B331A83-74F1-43F0-AA5B-E345F42E3F93}" dt="2025-10-01T06:13:16.117" v="25" actId="164"/>
          <ac:grpSpMkLst>
            <pc:docMk/>
            <pc:sldMk cId="1449754318" sldId="3638"/>
            <ac:grpSpMk id="12" creationId="{CDB0389F-DBC9-A5CC-A7BA-71CF0A3EB25D}"/>
          </ac:grpSpMkLst>
        </pc:grpChg>
        <pc:grpChg chg="mod">
          <ac:chgData name="Vishwa Maghoo" userId="af7aca7b-b7a0-4562-af0e-b77a07b7dacd" providerId="ADAL" clId="{5B331A83-74F1-43F0-AA5B-E345F42E3F93}" dt="2025-10-01T06:13:16.117" v="25" actId="164"/>
          <ac:grpSpMkLst>
            <pc:docMk/>
            <pc:sldMk cId="1449754318" sldId="3638"/>
            <ac:grpSpMk id="20" creationId="{4AC2588E-4A5E-943F-59B8-F710A49C944C}"/>
          </ac:grpSpMkLst>
        </pc:grpChg>
        <pc:grpChg chg="add mod">
          <ac:chgData name="Vishwa Maghoo" userId="af7aca7b-b7a0-4562-af0e-b77a07b7dacd" providerId="ADAL" clId="{5B331A83-74F1-43F0-AA5B-E345F42E3F93}" dt="2025-10-01T06:13:29.664" v="28" actId="1076"/>
          <ac:grpSpMkLst>
            <pc:docMk/>
            <pc:sldMk cId="1449754318" sldId="3638"/>
            <ac:grpSpMk id="21" creationId="{D75763E3-D9E6-705C-B285-9EA4598052E9}"/>
          </ac:grpSpMkLst>
        </pc:grpChg>
        <pc:grpChg chg="add mod">
          <ac:chgData name="Vishwa Maghoo" userId="af7aca7b-b7a0-4562-af0e-b77a07b7dacd" providerId="ADAL" clId="{5B331A83-74F1-43F0-AA5B-E345F42E3F93}" dt="2025-10-01T06:13:32.367" v="30" actId="571"/>
          <ac:grpSpMkLst>
            <pc:docMk/>
            <pc:sldMk cId="1449754318" sldId="3638"/>
            <ac:grpSpMk id="23" creationId="{83722CD4-ED5E-9F96-578B-DB3B74D1D152}"/>
          </ac:grpSpMkLst>
        </pc:grpChg>
        <pc:picChg chg="mod">
          <ac:chgData name="Vishwa Maghoo" userId="af7aca7b-b7a0-4562-af0e-b77a07b7dacd" providerId="ADAL" clId="{5B331A83-74F1-43F0-AA5B-E345F42E3F93}" dt="2025-10-01T06:13:26.647" v="27" actId="1076"/>
          <ac:picMkLst>
            <pc:docMk/>
            <pc:sldMk cId="1449754318" sldId="3638"/>
            <ac:picMk id="4" creationId="{B7EA6175-123B-AE15-4F3B-ECF80070DA0F}"/>
          </ac:picMkLst>
        </pc:picChg>
        <pc:picChg chg="mod">
          <ac:chgData name="Vishwa Maghoo" userId="af7aca7b-b7a0-4562-af0e-b77a07b7dacd" providerId="ADAL" clId="{5B331A83-74F1-43F0-AA5B-E345F42E3F93}" dt="2025-10-01T06:13:26.647" v="27" actId="1076"/>
          <ac:picMkLst>
            <pc:docMk/>
            <pc:sldMk cId="1449754318" sldId="3638"/>
            <ac:picMk id="5" creationId="{578C4419-9033-7824-D40D-0A59B3D786B1}"/>
          </ac:picMkLst>
        </pc:picChg>
        <pc:picChg chg="add mod">
          <ac:chgData name="Vishwa Maghoo" userId="af7aca7b-b7a0-4562-af0e-b77a07b7dacd" providerId="ADAL" clId="{5B331A83-74F1-43F0-AA5B-E345F42E3F93}" dt="2025-10-01T06:13:32.367" v="30" actId="571"/>
          <ac:picMkLst>
            <pc:docMk/>
            <pc:sldMk cId="1449754318" sldId="3638"/>
            <ac:picMk id="22" creationId="{73EAD923-C8EB-87EF-1EFE-2427C95EE754}"/>
          </ac:picMkLst>
        </pc:picChg>
        <pc:picChg chg="mod">
          <ac:chgData name="Vishwa Maghoo" userId="af7aca7b-b7a0-4562-af0e-b77a07b7dacd" providerId="ADAL" clId="{5B331A83-74F1-43F0-AA5B-E345F42E3F93}" dt="2025-10-01T06:13:32.367" v="30" actId="571"/>
          <ac:picMkLst>
            <pc:docMk/>
            <pc:sldMk cId="1449754318" sldId="3638"/>
            <ac:picMk id="25" creationId="{695D4F24-46BE-1E0D-DBC0-98444B30FD36}"/>
          </ac:picMkLst>
        </pc:picChg>
      </pc:sldChg>
      <pc:sldChg chg="addSp delSp modSp mod modAnim">
        <pc:chgData name="Vishwa Maghoo" userId="af7aca7b-b7a0-4562-af0e-b77a07b7dacd" providerId="ADAL" clId="{5B331A83-74F1-43F0-AA5B-E345F42E3F93}" dt="2025-10-01T06:18:37.885" v="128" actId="1076"/>
        <pc:sldMkLst>
          <pc:docMk/>
          <pc:sldMk cId="3318583850" sldId="3920"/>
        </pc:sldMkLst>
        <pc:spChg chg="add">
          <ac:chgData name="Vishwa Maghoo" userId="af7aca7b-b7a0-4562-af0e-b77a07b7dacd" providerId="ADAL" clId="{5B331A83-74F1-43F0-AA5B-E345F42E3F93}" dt="2025-10-01T06:18:31.263" v="124"/>
          <ac:spMkLst>
            <pc:docMk/>
            <pc:sldMk cId="3318583850" sldId="3920"/>
            <ac:spMk id="3" creationId="{E2BFFB59-AA34-7F20-FB1E-06B7207DF8FF}"/>
          </ac:spMkLst>
        </pc:spChg>
        <pc:spChg chg="del">
          <ac:chgData name="Vishwa Maghoo" userId="af7aca7b-b7a0-4562-af0e-b77a07b7dacd" providerId="ADAL" clId="{5B331A83-74F1-43F0-AA5B-E345F42E3F93}" dt="2025-10-01T06:17:32.176" v="114" actId="478"/>
          <ac:spMkLst>
            <pc:docMk/>
            <pc:sldMk cId="3318583850" sldId="3920"/>
            <ac:spMk id="8" creationId="{64AE9168-27F6-C7D1-3596-4E0EE37F0328}"/>
          </ac:spMkLst>
        </pc:spChg>
        <pc:spChg chg="mod topLvl">
          <ac:chgData name="Vishwa Maghoo" userId="af7aca7b-b7a0-4562-af0e-b77a07b7dacd" providerId="ADAL" clId="{5B331A83-74F1-43F0-AA5B-E345F42E3F93}" dt="2025-10-01T06:18:00.258" v="123" actId="1076"/>
          <ac:spMkLst>
            <pc:docMk/>
            <pc:sldMk cId="3318583850" sldId="3920"/>
            <ac:spMk id="11" creationId="{2EE5AF4C-1516-E905-0476-1749A072F4F2}"/>
          </ac:spMkLst>
        </pc:spChg>
        <pc:grpChg chg="del mod">
          <ac:chgData name="Vishwa Maghoo" userId="af7aca7b-b7a0-4562-af0e-b77a07b7dacd" providerId="ADAL" clId="{5B331A83-74F1-43F0-AA5B-E345F42E3F93}" dt="2025-10-01T06:17:43.813" v="118" actId="165"/>
          <ac:grpSpMkLst>
            <pc:docMk/>
            <pc:sldMk cId="3318583850" sldId="3920"/>
            <ac:grpSpMk id="54" creationId="{7C7AB1F0-7981-D10C-1557-6B8EC4D7C289}"/>
          </ac:grpSpMkLst>
        </pc:grpChg>
        <pc:picChg chg="del">
          <ac:chgData name="Vishwa Maghoo" userId="af7aca7b-b7a0-4562-af0e-b77a07b7dacd" providerId="ADAL" clId="{5B331A83-74F1-43F0-AA5B-E345F42E3F93}" dt="2025-10-01T06:17:29.270" v="113" actId="478"/>
          <ac:picMkLst>
            <pc:docMk/>
            <pc:sldMk cId="3318583850" sldId="3920"/>
            <ac:picMk id="4" creationId="{97EA70D7-CDC5-4F16-0DE7-73E45E710CE0}"/>
          </ac:picMkLst>
        </pc:picChg>
        <pc:picChg chg="del">
          <ac:chgData name="Vishwa Maghoo" userId="af7aca7b-b7a0-4562-af0e-b77a07b7dacd" providerId="ADAL" clId="{5B331A83-74F1-43F0-AA5B-E345F42E3F93}" dt="2025-10-01T06:17:29.270" v="113" actId="478"/>
          <ac:picMkLst>
            <pc:docMk/>
            <pc:sldMk cId="3318583850" sldId="3920"/>
            <ac:picMk id="6" creationId="{6CAE8377-A5AB-6207-9D67-BE74801396AF}"/>
          </ac:picMkLst>
        </pc:picChg>
        <pc:picChg chg="mod topLvl">
          <ac:chgData name="Vishwa Maghoo" userId="af7aca7b-b7a0-4562-af0e-b77a07b7dacd" providerId="ADAL" clId="{5B331A83-74F1-43F0-AA5B-E345F42E3F93}" dt="2025-10-01T06:17:54.838" v="122" actId="14100"/>
          <ac:picMkLst>
            <pc:docMk/>
            <pc:sldMk cId="3318583850" sldId="3920"/>
            <ac:picMk id="10" creationId="{899C10ED-CD62-B32B-73F1-B926A80794AD}"/>
          </ac:picMkLst>
        </pc:picChg>
        <pc:picChg chg="add mod">
          <ac:chgData name="Vishwa Maghoo" userId="af7aca7b-b7a0-4562-af0e-b77a07b7dacd" providerId="ADAL" clId="{5B331A83-74F1-43F0-AA5B-E345F42E3F93}" dt="2025-10-01T06:18:37.885" v="128" actId="1076"/>
          <ac:picMkLst>
            <pc:docMk/>
            <pc:sldMk cId="3318583850" sldId="3920"/>
            <ac:picMk id="12" creationId="{28958DCB-4414-1DFC-4003-0B43895F2F55}"/>
          </ac:picMkLst>
        </pc:picChg>
      </pc:sldChg>
      <pc:sldChg chg="addSp modSp mod modAnim">
        <pc:chgData name="Vishwa Maghoo" userId="af7aca7b-b7a0-4562-af0e-b77a07b7dacd" providerId="ADAL" clId="{5B331A83-74F1-43F0-AA5B-E345F42E3F93}" dt="2025-10-01T06:17:18.142" v="112"/>
        <pc:sldMkLst>
          <pc:docMk/>
          <pc:sldMk cId="603561426" sldId="3952"/>
        </pc:sldMkLst>
        <pc:spChg chg="add mod">
          <ac:chgData name="Vishwa Maghoo" userId="af7aca7b-b7a0-4562-af0e-b77a07b7dacd" providerId="ADAL" clId="{5B331A83-74F1-43F0-AA5B-E345F42E3F93}" dt="2025-10-01T06:15:49.116" v="74" actId="164"/>
          <ac:spMkLst>
            <pc:docMk/>
            <pc:sldMk cId="603561426" sldId="3952"/>
            <ac:spMk id="12" creationId="{D083B257-0EFD-2E38-5CE4-FD9872E7A6CE}"/>
          </ac:spMkLst>
        </pc:spChg>
        <pc:spChg chg="mod">
          <ac:chgData name="Vishwa Maghoo" userId="af7aca7b-b7a0-4562-af0e-b77a07b7dacd" providerId="ADAL" clId="{5B331A83-74F1-43F0-AA5B-E345F42E3F93}" dt="2025-10-01T06:16:10.003" v="84" actId="164"/>
          <ac:spMkLst>
            <pc:docMk/>
            <pc:sldMk cId="603561426" sldId="3952"/>
            <ac:spMk id="15" creationId="{78F24E98-F752-8357-01BB-C4B3741C003F}"/>
          </ac:spMkLst>
        </pc:spChg>
        <pc:spChg chg="mod">
          <ac:chgData name="Vishwa Maghoo" userId="af7aca7b-b7a0-4562-af0e-b77a07b7dacd" providerId="ADAL" clId="{5B331A83-74F1-43F0-AA5B-E345F42E3F93}" dt="2025-10-01T06:16:10.003" v="84" actId="164"/>
          <ac:spMkLst>
            <pc:docMk/>
            <pc:sldMk cId="603561426" sldId="3952"/>
            <ac:spMk id="80" creationId="{4D261914-195F-FEDC-50E0-5540D6A6B6FD}"/>
          </ac:spMkLst>
        </pc:spChg>
        <pc:grpChg chg="mod">
          <ac:chgData name="Vishwa Maghoo" userId="af7aca7b-b7a0-4562-af0e-b77a07b7dacd" providerId="ADAL" clId="{5B331A83-74F1-43F0-AA5B-E345F42E3F93}" dt="2025-10-01T06:15:49.116" v="74" actId="164"/>
          <ac:grpSpMkLst>
            <pc:docMk/>
            <pc:sldMk cId="603561426" sldId="3952"/>
            <ac:grpSpMk id="2" creationId="{FFAC427D-261A-AE28-391D-E02B3648C38B}"/>
          </ac:grpSpMkLst>
        </pc:grpChg>
        <pc:grpChg chg="mod">
          <ac:chgData name="Vishwa Maghoo" userId="af7aca7b-b7a0-4562-af0e-b77a07b7dacd" providerId="ADAL" clId="{5B331A83-74F1-43F0-AA5B-E345F42E3F93}" dt="2025-10-01T06:15:49.116" v="74" actId="164"/>
          <ac:grpSpMkLst>
            <pc:docMk/>
            <pc:sldMk cId="603561426" sldId="3952"/>
            <ac:grpSpMk id="3" creationId="{EB51697D-7CE5-DA1A-4AF8-AB020DFDC744}"/>
          </ac:grpSpMkLst>
        </pc:grpChg>
        <pc:grpChg chg="mod">
          <ac:chgData name="Vishwa Maghoo" userId="af7aca7b-b7a0-4562-af0e-b77a07b7dacd" providerId="ADAL" clId="{5B331A83-74F1-43F0-AA5B-E345F42E3F93}" dt="2025-10-01T06:16:10.003" v="84" actId="164"/>
          <ac:grpSpMkLst>
            <pc:docMk/>
            <pc:sldMk cId="603561426" sldId="3952"/>
            <ac:grpSpMk id="9" creationId="{008532E5-E7C9-6E26-CCD4-44647263F507}"/>
          </ac:grpSpMkLst>
        </pc:grpChg>
        <pc:grpChg chg="mod">
          <ac:chgData name="Vishwa Maghoo" userId="af7aca7b-b7a0-4562-af0e-b77a07b7dacd" providerId="ADAL" clId="{5B331A83-74F1-43F0-AA5B-E345F42E3F93}" dt="2025-10-01T06:16:10.003" v="84" actId="164"/>
          <ac:grpSpMkLst>
            <pc:docMk/>
            <pc:sldMk cId="603561426" sldId="3952"/>
            <ac:grpSpMk id="10" creationId="{8E4DBF8A-F2DD-9C94-9A66-7908B147936B}"/>
          </ac:grpSpMkLst>
        </pc:grpChg>
        <pc:grpChg chg="add mod">
          <ac:chgData name="Vishwa Maghoo" userId="af7aca7b-b7a0-4562-af0e-b77a07b7dacd" providerId="ADAL" clId="{5B331A83-74F1-43F0-AA5B-E345F42E3F93}" dt="2025-10-01T06:15:49.116" v="74" actId="164"/>
          <ac:grpSpMkLst>
            <pc:docMk/>
            <pc:sldMk cId="603561426" sldId="3952"/>
            <ac:grpSpMk id="14" creationId="{98B5EAE1-4164-3D47-8AEE-F21A06143438}"/>
          </ac:grpSpMkLst>
        </pc:grpChg>
        <pc:grpChg chg="add mod">
          <ac:chgData name="Vishwa Maghoo" userId="af7aca7b-b7a0-4562-af0e-b77a07b7dacd" providerId="ADAL" clId="{5B331A83-74F1-43F0-AA5B-E345F42E3F93}" dt="2025-10-01T06:16:10.003" v="84" actId="164"/>
          <ac:grpSpMkLst>
            <pc:docMk/>
            <pc:sldMk cId="603561426" sldId="3952"/>
            <ac:grpSpMk id="16" creationId="{A67CDCE5-FD81-BFA8-F935-E81434CDBF26}"/>
          </ac:grpSpMkLst>
        </pc:grpChg>
      </pc:sldChg>
      <pc:sldChg chg="del">
        <pc:chgData name="Vishwa Maghoo" userId="af7aca7b-b7a0-4562-af0e-b77a07b7dacd" providerId="ADAL" clId="{5B331A83-74F1-43F0-AA5B-E345F42E3F93}" dt="2025-10-01T06:21:58.828" v="137" actId="47"/>
        <pc:sldMkLst>
          <pc:docMk/>
          <pc:sldMk cId="918965560" sldId="3957"/>
        </pc:sldMkLst>
      </pc:sldChg>
      <pc:sldChg chg="modAnim">
        <pc:chgData name="Vishwa Maghoo" userId="af7aca7b-b7a0-4562-af0e-b77a07b7dacd" providerId="ADAL" clId="{5B331A83-74F1-43F0-AA5B-E345F42E3F93}" dt="2025-10-01T06:11:43.814" v="7"/>
        <pc:sldMkLst>
          <pc:docMk/>
          <pc:sldMk cId="2944056370" sldId="4032"/>
        </pc:sldMkLst>
      </pc:sldChg>
      <pc:sldChg chg="del">
        <pc:chgData name="Vishwa Maghoo" userId="af7aca7b-b7a0-4562-af0e-b77a07b7dacd" providerId="ADAL" clId="{5B331A83-74F1-43F0-AA5B-E345F42E3F93}" dt="2025-10-01T06:18:58.782" v="134" actId="47"/>
        <pc:sldMkLst>
          <pc:docMk/>
          <pc:sldMk cId="1994147240" sldId="4047"/>
        </pc:sldMkLst>
      </pc:sldChg>
      <pc:sldChg chg="addSp delSp modSp mod">
        <pc:chgData name="Vishwa Maghoo" userId="af7aca7b-b7a0-4562-af0e-b77a07b7dacd" providerId="ADAL" clId="{5B331A83-74F1-43F0-AA5B-E345F42E3F93}" dt="2025-10-01T06:12:52.551" v="23" actId="207"/>
        <pc:sldMkLst>
          <pc:docMk/>
          <pc:sldMk cId="1410935117" sldId="4063"/>
        </pc:sldMkLst>
        <pc:spChg chg="mod">
          <ac:chgData name="Vishwa Maghoo" userId="af7aca7b-b7a0-4562-af0e-b77a07b7dacd" providerId="ADAL" clId="{5B331A83-74F1-43F0-AA5B-E345F42E3F93}" dt="2025-10-01T06:12:52.551" v="23" actId="207"/>
          <ac:spMkLst>
            <pc:docMk/>
            <pc:sldMk cId="1410935117" sldId="4063"/>
            <ac:spMk id="5" creationId="{B248C30B-CDC6-04A8-41F2-60208F0821DF}"/>
          </ac:spMkLst>
        </pc:spChg>
        <pc:spChg chg="mod">
          <ac:chgData name="Vishwa Maghoo" userId="af7aca7b-b7a0-4562-af0e-b77a07b7dacd" providerId="ADAL" clId="{5B331A83-74F1-43F0-AA5B-E345F42E3F93}" dt="2025-10-01T06:12:20.164" v="18" actId="404"/>
          <ac:spMkLst>
            <pc:docMk/>
            <pc:sldMk cId="1410935117" sldId="4063"/>
            <ac:spMk id="7" creationId="{C6CC4464-0A44-4128-B9CF-560BCDB39927}"/>
          </ac:spMkLst>
        </pc:spChg>
        <pc:spChg chg="mod">
          <ac:chgData name="Vishwa Maghoo" userId="af7aca7b-b7a0-4562-af0e-b77a07b7dacd" providerId="ADAL" clId="{5B331A83-74F1-43F0-AA5B-E345F42E3F93}" dt="2025-10-01T06:12:52.551" v="23" actId="207"/>
          <ac:spMkLst>
            <pc:docMk/>
            <pc:sldMk cId="1410935117" sldId="4063"/>
            <ac:spMk id="8" creationId="{7F3992CB-84DA-C283-E6C2-DB6F2B676108}"/>
          </ac:spMkLst>
        </pc:spChg>
        <pc:spChg chg="mod">
          <ac:chgData name="Vishwa Maghoo" userId="af7aca7b-b7a0-4562-af0e-b77a07b7dacd" providerId="ADAL" clId="{5B331A83-74F1-43F0-AA5B-E345F42E3F93}" dt="2025-10-01T06:12:20.164" v="18" actId="404"/>
          <ac:spMkLst>
            <pc:docMk/>
            <pc:sldMk cId="1410935117" sldId="4063"/>
            <ac:spMk id="11" creationId="{DAFFD472-C466-08A9-A5A7-1E3785CB2A2A}"/>
          </ac:spMkLst>
        </pc:spChg>
        <pc:spChg chg="mod">
          <ac:chgData name="Vishwa Maghoo" userId="af7aca7b-b7a0-4562-af0e-b77a07b7dacd" providerId="ADAL" clId="{5B331A83-74F1-43F0-AA5B-E345F42E3F93}" dt="2025-10-01T06:12:20.164" v="18" actId="404"/>
          <ac:spMkLst>
            <pc:docMk/>
            <pc:sldMk cId="1410935117" sldId="4063"/>
            <ac:spMk id="12" creationId="{52A09ACE-0D08-15D0-FD4C-D4F28AFBAE59}"/>
          </ac:spMkLst>
        </pc:spChg>
        <pc:spChg chg="mod">
          <ac:chgData name="Vishwa Maghoo" userId="af7aca7b-b7a0-4562-af0e-b77a07b7dacd" providerId="ADAL" clId="{5B331A83-74F1-43F0-AA5B-E345F42E3F93}" dt="2025-10-01T06:12:20.164" v="18" actId="404"/>
          <ac:spMkLst>
            <pc:docMk/>
            <pc:sldMk cId="1410935117" sldId="4063"/>
            <ac:spMk id="14" creationId="{05D2FCEB-968D-0DB6-DABE-43710FDBD090}"/>
          </ac:spMkLst>
        </pc:spChg>
        <pc:spChg chg="mod">
          <ac:chgData name="Vishwa Maghoo" userId="af7aca7b-b7a0-4562-af0e-b77a07b7dacd" providerId="ADAL" clId="{5B331A83-74F1-43F0-AA5B-E345F42E3F93}" dt="2025-10-01T06:12:52.551" v="23" actId="207"/>
          <ac:spMkLst>
            <pc:docMk/>
            <pc:sldMk cId="1410935117" sldId="4063"/>
            <ac:spMk id="20" creationId="{FE8C9835-A534-A563-4180-6AD976F3B852}"/>
          </ac:spMkLst>
        </pc:spChg>
        <pc:spChg chg="mod">
          <ac:chgData name="Vishwa Maghoo" userId="af7aca7b-b7a0-4562-af0e-b77a07b7dacd" providerId="ADAL" clId="{5B331A83-74F1-43F0-AA5B-E345F42E3F93}" dt="2025-10-01T06:12:20.164" v="18" actId="404"/>
          <ac:spMkLst>
            <pc:docMk/>
            <pc:sldMk cId="1410935117" sldId="4063"/>
            <ac:spMk id="24" creationId="{5A0C0773-B944-6938-6BA5-5572E8AE423F}"/>
          </ac:spMkLst>
        </pc:spChg>
        <pc:grpChg chg="mod">
          <ac:chgData name="Vishwa Maghoo" userId="af7aca7b-b7a0-4562-af0e-b77a07b7dacd" providerId="ADAL" clId="{5B331A83-74F1-43F0-AA5B-E345F42E3F93}" dt="2025-10-01T06:12:52.551" v="23" actId="207"/>
          <ac:grpSpMkLst>
            <pc:docMk/>
            <pc:sldMk cId="1410935117" sldId="4063"/>
            <ac:grpSpMk id="6" creationId="{1F8D4738-4355-969A-B492-8B8EB9126FA8}"/>
          </ac:grpSpMkLst>
        </pc:grpChg>
        <pc:grpChg chg="mod">
          <ac:chgData name="Vishwa Maghoo" userId="af7aca7b-b7a0-4562-af0e-b77a07b7dacd" providerId="ADAL" clId="{5B331A83-74F1-43F0-AA5B-E345F42E3F93}" dt="2025-10-01T06:12:28.615" v="19" actId="14100"/>
          <ac:grpSpMkLst>
            <pc:docMk/>
            <pc:sldMk cId="1410935117" sldId="4063"/>
            <ac:grpSpMk id="9" creationId="{5B1223A3-591C-FC6C-6AB3-2624E2FAE446}"/>
          </ac:grpSpMkLst>
        </pc:grpChg>
        <pc:grpChg chg="mod">
          <ac:chgData name="Vishwa Maghoo" userId="af7aca7b-b7a0-4562-af0e-b77a07b7dacd" providerId="ADAL" clId="{5B331A83-74F1-43F0-AA5B-E345F42E3F93}" dt="2025-10-01T06:12:28.615" v="19" actId="14100"/>
          <ac:grpSpMkLst>
            <pc:docMk/>
            <pc:sldMk cId="1410935117" sldId="4063"/>
            <ac:grpSpMk id="10" creationId="{550C174A-8FAD-63A5-86FE-880DB73E92EF}"/>
          </ac:grpSpMkLst>
        </pc:grpChg>
        <pc:grpChg chg="mod">
          <ac:chgData name="Vishwa Maghoo" userId="af7aca7b-b7a0-4562-af0e-b77a07b7dacd" providerId="ADAL" clId="{5B331A83-74F1-43F0-AA5B-E345F42E3F93}" dt="2025-10-01T06:12:52.551" v="23" actId="207"/>
          <ac:grpSpMkLst>
            <pc:docMk/>
            <pc:sldMk cId="1410935117" sldId="4063"/>
            <ac:grpSpMk id="15" creationId="{056705EE-A718-C815-67C3-056EE15783C9}"/>
          </ac:grpSpMkLst>
        </pc:grpChg>
        <pc:grpChg chg="add del mod">
          <ac:chgData name="Vishwa Maghoo" userId="af7aca7b-b7a0-4562-af0e-b77a07b7dacd" providerId="ADAL" clId="{5B331A83-74F1-43F0-AA5B-E345F42E3F93}" dt="2025-10-01T06:12:10.640" v="15" actId="21"/>
          <ac:grpSpMkLst>
            <pc:docMk/>
            <pc:sldMk cId="1410935117" sldId="4063"/>
            <ac:grpSpMk id="16" creationId="{674069E2-7074-43D4-EFB5-D1FA638FC600}"/>
          </ac:grpSpMkLst>
        </pc:grpChg>
        <pc:grpChg chg="mod">
          <ac:chgData name="Vishwa Maghoo" userId="af7aca7b-b7a0-4562-af0e-b77a07b7dacd" providerId="ADAL" clId="{5B331A83-74F1-43F0-AA5B-E345F42E3F93}" dt="2025-10-01T06:12:28.615" v="19" actId="14100"/>
          <ac:grpSpMkLst>
            <pc:docMk/>
            <pc:sldMk cId="1410935117" sldId="4063"/>
            <ac:grpSpMk id="19" creationId="{DEDF1034-E10A-0EA1-123A-FD0B037A7353}"/>
          </ac:grpSpMkLst>
        </pc:grpChg>
        <pc:grpChg chg="mod">
          <ac:chgData name="Vishwa Maghoo" userId="af7aca7b-b7a0-4562-af0e-b77a07b7dacd" providerId="ADAL" clId="{5B331A83-74F1-43F0-AA5B-E345F42E3F93}" dt="2025-10-01T06:12:52.551" v="23" actId="207"/>
          <ac:grpSpMkLst>
            <pc:docMk/>
            <pc:sldMk cId="1410935117" sldId="4063"/>
            <ac:grpSpMk id="22" creationId="{02C7C5AB-A840-21A7-F3B4-CDFCBCB97B43}"/>
          </ac:grpSpMkLst>
        </pc:grpChg>
        <pc:grpChg chg="add mod">
          <ac:chgData name="Vishwa Maghoo" userId="af7aca7b-b7a0-4562-af0e-b77a07b7dacd" providerId="ADAL" clId="{5B331A83-74F1-43F0-AA5B-E345F42E3F93}" dt="2025-10-01T06:12:28.615" v="19" actId="14100"/>
          <ac:grpSpMkLst>
            <pc:docMk/>
            <pc:sldMk cId="1410935117" sldId="4063"/>
            <ac:grpSpMk id="25" creationId="{1F47E2E4-DA7D-D207-C783-8699E967C8DF}"/>
          </ac:grpSpMkLst>
        </pc:grpChg>
        <pc:picChg chg="mod">
          <ac:chgData name="Vishwa Maghoo" userId="af7aca7b-b7a0-4562-af0e-b77a07b7dacd" providerId="ADAL" clId="{5B331A83-74F1-43F0-AA5B-E345F42E3F93}" dt="2025-10-01T06:12:52.551" v="23" actId="207"/>
          <ac:picMkLst>
            <pc:docMk/>
            <pc:sldMk cId="1410935117" sldId="4063"/>
            <ac:picMk id="3" creationId="{62E6126A-C0BC-E579-14C3-011F3D1F3F0B}"/>
          </ac:picMkLst>
        </pc:picChg>
        <pc:picChg chg="mod">
          <ac:chgData name="Vishwa Maghoo" userId="af7aca7b-b7a0-4562-af0e-b77a07b7dacd" providerId="ADAL" clId="{5B331A83-74F1-43F0-AA5B-E345F42E3F93}" dt="2025-10-01T06:12:52.551" v="23" actId="207"/>
          <ac:picMkLst>
            <pc:docMk/>
            <pc:sldMk cId="1410935117" sldId="4063"/>
            <ac:picMk id="4" creationId="{993225B7-E403-12CF-1467-EE4C158E768E}"/>
          </ac:picMkLst>
        </pc:picChg>
        <pc:picChg chg="mod">
          <ac:chgData name="Vishwa Maghoo" userId="af7aca7b-b7a0-4562-af0e-b77a07b7dacd" providerId="ADAL" clId="{5B331A83-74F1-43F0-AA5B-E345F42E3F93}" dt="2025-10-01T06:12:14.401" v="17" actId="164"/>
          <ac:picMkLst>
            <pc:docMk/>
            <pc:sldMk cId="1410935117" sldId="4063"/>
            <ac:picMk id="13" creationId="{7DF6757C-80B9-26A6-A61C-2947CED0E73A}"/>
          </ac:picMkLst>
        </pc:picChg>
        <pc:picChg chg="mod">
          <ac:chgData name="Vishwa Maghoo" userId="af7aca7b-b7a0-4562-af0e-b77a07b7dacd" providerId="ADAL" clId="{5B331A83-74F1-43F0-AA5B-E345F42E3F93}" dt="2025-10-01T06:12:52.551" v="23" actId="207"/>
          <ac:picMkLst>
            <pc:docMk/>
            <pc:sldMk cId="1410935117" sldId="4063"/>
            <ac:picMk id="17" creationId="{128AE45A-7D48-A5C6-FFB6-922882DF2421}"/>
          </ac:picMkLst>
        </pc:picChg>
        <pc:picChg chg="mod">
          <ac:chgData name="Vishwa Maghoo" userId="af7aca7b-b7a0-4562-af0e-b77a07b7dacd" providerId="ADAL" clId="{5B331A83-74F1-43F0-AA5B-E345F42E3F93}" dt="2025-10-01T06:12:12.238" v="16" actId="164"/>
          <ac:picMkLst>
            <pc:docMk/>
            <pc:sldMk cId="1410935117" sldId="4063"/>
            <ac:picMk id="18" creationId="{D0A361FD-F914-2726-CD18-A216396624F3}"/>
          </ac:picMkLst>
        </pc:picChg>
        <pc:picChg chg="mod">
          <ac:chgData name="Vishwa Maghoo" userId="af7aca7b-b7a0-4562-af0e-b77a07b7dacd" providerId="ADAL" clId="{5B331A83-74F1-43F0-AA5B-E345F42E3F93}" dt="2025-10-01T06:12:52.551" v="23" actId="207"/>
          <ac:picMkLst>
            <pc:docMk/>
            <pc:sldMk cId="1410935117" sldId="4063"/>
            <ac:picMk id="21" creationId="{536BEE54-0829-0BD4-54F2-AE5643ED784B}"/>
          </ac:picMkLst>
        </pc:picChg>
        <pc:picChg chg="add mod">
          <ac:chgData name="Vishwa Maghoo" userId="af7aca7b-b7a0-4562-af0e-b77a07b7dacd" providerId="ADAL" clId="{5B331A83-74F1-43F0-AA5B-E345F42E3F93}" dt="2025-10-01T06:12:09.931" v="14" actId="14100"/>
          <ac:picMkLst>
            <pc:docMk/>
            <pc:sldMk cId="1410935117" sldId="4063"/>
            <ac:picMk id="23" creationId="{8F9F3C65-506A-ECE1-86E2-21711F5EBFEB}"/>
          </ac:picMkLst>
        </pc:picChg>
        <pc:picChg chg="mod">
          <ac:chgData name="Vishwa Maghoo" userId="af7aca7b-b7a0-4562-af0e-b77a07b7dacd" providerId="ADAL" clId="{5B331A83-74F1-43F0-AA5B-E345F42E3F93}" dt="2025-10-01T06:12:12.238" v="16" actId="164"/>
          <ac:picMkLst>
            <pc:docMk/>
            <pc:sldMk cId="1410935117" sldId="4063"/>
            <ac:picMk id="26" creationId="{593B4A95-745A-DDC6-21C5-E82E62FF45F2}"/>
          </ac:picMkLst>
        </pc:picChg>
        <pc:picChg chg="mod">
          <ac:chgData name="Vishwa Maghoo" userId="af7aca7b-b7a0-4562-af0e-b77a07b7dacd" providerId="ADAL" clId="{5B331A83-74F1-43F0-AA5B-E345F42E3F93}" dt="2025-10-01T06:12:12.238" v="16" actId="164"/>
          <ac:picMkLst>
            <pc:docMk/>
            <pc:sldMk cId="1410935117" sldId="4063"/>
            <ac:picMk id="29" creationId="{E37FC32E-CD9D-652F-CFDC-8A8FE46AA784}"/>
          </ac:picMkLst>
        </pc:picChg>
      </pc:sldChg>
      <pc:sldChg chg="modSp mod">
        <pc:chgData name="Vishwa Maghoo" userId="af7aca7b-b7a0-4562-af0e-b77a07b7dacd" providerId="ADAL" clId="{5B331A83-74F1-43F0-AA5B-E345F42E3F93}" dt="2025-10-01T06:23:02.875" v="164" actId="207"/>
        <pc:sldMkLst>
          <pc:docMk/>
          <pc:sldMk cId="3940056398" sldId="4064"/>
        </pc:sldMkLst>
        <pc:spChg chg="mod">
          <ac:chgData name="Vishwa Maghoo" userId="af7aca7b-b7a0-4562-af0e-b77a07b7dacd" providerId="ADAL" clId="{5B331A83-74F1-43F0-AA5B-E345F42E3F93}" dt="2025-10-01T06:22:49.396" v="159" actId="1076"/>
          <ac:spMkLst>
            <pc:docMk/>
            <pc:sldMk cId="3940056398" sldId="4064"/>
            <ac:spMk id="4" creationId="{17A502B8-2F54-18A4-94A6-C24FC0E5579D}"/>
          </ac:spMkLst>
        </pc:spChg>
        <pc:spChg chg="mod">
          <ac:chgData name="Vishwa Maghoo" userId="af7aca7b-b7a0-4562-af0e-b77a07b7dacd" providerId="ADAL" clId="{5B331A83-74F1-43F0-AA5B-E345F42E3F93}" dt="2025-10-01T06:23:02.875" v="164" actId="207"/>
          <ac:spMkLst>
            <pc:docMk/>
            <pc:sldMk cId="3940056398" sldId="4064"/>
            <ac:spMk id="8" creationId="{B4BF4C36-8240-FD60-71C6-A120BD05B4D9}"/>
          </ac:spMkLst>
        </pc:spChg>
        <pc:grpChg chg="mod">
          <ac:chgData name="Vishwa Maghoo" userId="af7aca7b-b7a0-4562-af0e-b77a07b7dacd" providerId="ADAL" clId="{5B331A83-74F1-43F0-AA5B-E345F42E3F93}" dt="2025-10-01T06:22:41.071" v="154" actId="1076"/>
          <ac:grpSpMkLst>
            <pc:docMk/>
            <pc:sldMk cId="3940056398" sldId="4064"/>
            <ac:grpSpMk id="7" creationId="{84E925F3-2897-9FFD-8974-EDCA028D276B}"/>
          </ac:grpSpMkLst>
        </pc:grpChg>
        <pc:graphicFrameChg chg="mod modGraphic">
          <ac:chgData name="Vishwa Maghoo" userId="af7aca7b-b7a0-4562-af0e-b77a07b7dacd" providerId="ADAL" clId="{5B331A83-74F1-43F0-AA5B-E345F42E3F93}" dt="2025-10-01T06:22:38.623" v="153" actId="1076"/>
          <ac:graphicFrameMkLst>
            <pc:docMk/>
            <pc:sldMk cId="3940056398" sldId="4064"/>
            <ac:graphicFrameMk id="6" creationId="{E5469526-BD04-598F-9B51-F263C3D51789}"/>
          </ac:graphicFrameMkLst>
        </pc:graphicFrameChg>
        <pc:picChg chg="mod">
          <ac:chgData name="Vishwa Maghoo" userId="af7aca7b-b7a0-4562-af0e-b77a07b7dacd" providerId="ADAL" clId="{5B331A83-74F1-43F0-AA5B-E345F42E3F93}" dt="2025-10-01T06:22:47.795" v="158" actId="1076"/>
          <ac:picMkLst>
            <pc:docMk/>
            <pc:sldMk cId="3940056398" sldId="4064"/>
            <ac:picMk id="15" creationId="{46773FA9-3E51-A3FC-50C3-C2BEB667D881}"/>
          </ac:picMkLst>
        </pc:picChg>
      </pc:sldChg>
      <pc:sldChg chg="delSp modSp mod">
        <pc:chgData name="Vishwa Maghoo" userId="af7aca7b-b7a0-4562-af0e-b77a07b7dacd" providerId="ADAL" clId="{5B331A83-74F1-43F0-AA5B-E345F42E3F93}" dt="2025-10-01T06:18:54.426" v="133" actId="1076"/>
        <pc:sldMkLst>
          <pc:docMk/>
          <pc:sldMk cId="1109209680" sldId="4074"/>
        </pc:sldMkLst>
        <pc:spChg chg="mod">
          <ac:chgData name="Vishwa Maghoo" userId="af7aca7b-b7a0-4562-af0e-b77a07b7dacd" providerId="ADAL" clId="{5B331A83-74F1-43F0-AA5B-E345F42E3F93}" dt="2025-10-01T06:18:54.426" v="133" actId="1076"/>
          <ac:spMkLst>
            <pc:docMk/>
            <pc:sldMk cId="1109209680" sldId="4074"/>
            <ac:spMk id="2" creationId="{D80686E0-C55C-FC44-97A6-C5DD4E5103EC}"/>
          </ac:spMkLst>
        </pc:spChg>
        <pc:spChg chg="del">
          <ac:chgData name="Vishwa Maghoo" userId="af7aca7b-b7a0-4562-af0e-b77a07b7dacd" providerId="ADAL" clId="{5B331A83-74F1-43F0-AA5B-E345F42E3F93}" dt="2025-10-01T06:18:51.362" v="131" actId="478"/>
          <ac:spMkLst>
            <pc:docMk/>
            <pc:sldMk cId="1109209680" sldId="4074"/>
            <ac:spMk id="4" creationId="{B317FAF1-1FFA-B009-0F06-CBCF80F899C0}"/>
          </ac:spMkLst>
        </pc:spChg>
        <pc:spChg chg="del">
          <ac:chgData name="Vishwa Maghoo" userId="af7aca7b-b7a0-4562-af0e-b77a07b7dacd" providerId="ADAL" clId="{5B331A83-74F1-43F0-AA5B-E345F42E3F93}" dt="2025-10-01T06:18:49.908" v="129" actId="478"/>
          <ac:spMkLst>
            <pc:docMk/>
            <pc:sldMk cId="1109209680" sldId="4074"/>
            <ac:spMk id="5" creationId="{71A700CA-8E86-38B5-D4D2-2DD5DA655F74}"/>
          </ac:spMkLst>
        </pc:spChg>
        <pc:spChg chg="del">
          <ac:chgData name="Vishwa Maghoo" userId="af7aca7b-b7a0-4562-af0e-b77a07b7dacd" providerId="ADAL" clId="{5B331A83-74F1-43F0-AA5B-E345F42E3F93}" dt="2025-10-01T06:18:50.701" v="130" actId="478"/>
          <ac:spMkLst>
            <pc:docMk/>
            <pc:sldMk cId="1109209680" sldId="4074"/>
            <ac:spMk id="6" creationId="{7C8234D9-DA8F-5F57-495E-DBC0A06553E9}"/>
          </ac:spMkLst>
        </pc:spChg>
        <pc:grpChg chg="del">
          <ac:chgData name="Vishwa Maghoo" userId="af7aca7b-b7a0-4562-af0e-b77a07b7dacd" providerId="ADAL" clId="{5B331A83-74F1-43F0-AA5B-E345F42E3F93}" dt="2025-10-01T06:18:52.111" v="132" actId="478"/>
          <ac:grpSpMkLst>
            <pc:docMk/>
            <pc:sldMk cId="1109209680" sldId="4074"/>
            <ac:grpSpMk id="7" creationId="{A7EF96B3-52AE-BC2F-7CCF-B2F05FC52708}"/>
          </ac:grpSpMkLst>
        </pc:grpChg>
      </pc:sldChg>
      <pc:sldChg chg="delSp modSp mod">
        <pc:chgData name="Vishwa Maghoo" userId="af7aca7b-b7a0-4562-af0e-b77a07b7dacd" providerId="ADAL" clId="{5B331A83-74F1-43F0-AA5B-E345F42E3F93}" dt="2025-10-01T06:21:55.337" v="136" actId="1076"/>
        <pc:sldMkLst>
          <pc:docMk/>
          <pc:sldMk cId="391472424" sldId="4078"/>
        </pc:sldMkLst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48" creationId="{7B42EA3B-F268-8D4A-EE9C-E0F42B8436F0}"/>
          </ac:spMkLst>
        </pc:spChg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49" creationId="{7A5BEEAD-97A2-8495-C501-8FA97A8195CF}"/>
          </ac:spMkLst>
        </pc:spChg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50" creationId="{73067E8B-F798-2715-D80E-DF664CFE2EEF}"/>
          </ac:spMkLst>
        </pc:spChg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51" creationId="{5709EBD8-BAF2-D84E-1299-E65D0AF654E4}"/>
          </ac:spMkLst>
        </pc:spChg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52" creationId="{68948939-4B72-4B56-9083-CF847EFDA4B3}"/>
          </ac:spMkLst>
        </pc:spChg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53" creationId="{43698527-C707-CA5D-8716-13BE9E3D8BFD}"/>
          </ac:spMkLst>
        </pc:spChg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54" creationId="{A92DE0B1-A82E-3F38-3524-F530CC1BE2EB}"/>
          </ac:spMkLst>
        </pc:spChg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55" creationId="{4E63FA33-3FC6-2DF3-58AD-C2395FF40444}"/>
          </ac:spMkLst>
        </pc:spChg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56" creationId="{EAE84F18-F0AA-949B-6689-43ACDFDE220A}"/>
          </ac:spMkLst>
        </pc:spChg>
        <pc:spChg chg="mod topLvl">
          <ac:chgData name="Vishwa Maghoo" userId="af7aca7b-b7a0-4562-af0e-b77a07b7dacd" providerId="ADAL" clId="{5B331A83-74F1-43F0-AA5B-E345F42E3F93}" dt="2025-10-01T06:21:42.329" v="135" actId="165"/>
          <ac:spMkLst>
            <pc:docMk/>
            <pc:sldMk cId="391472424" sldId="4078"/>
            <ac:spMk id="57" creationId="{3E1221AF-E1E5-186A-03E6-A6F11306E1DF}"/>
          </ac:spMkLst>
        </pc:spChg>
        <pc:spChg chg="mod">
          <ac:chgData name="Vishwa Maghoo" userId="af7aca7b-b7a0-4562-af0e-b77a07b7dacd" providerId="ADAL" clId="{5B331A83-74F1-43F0-AA5B-E345F42E3F93}" dt="2025-10-01T06:21:55.337" v="136" actId="1076"/>
          <ac:spMkLst>
            <pc:docMk/>
            <pc:sldMk cId="391472424" sldId="4078"/>
            <ac:spMk id="61" creationId="{1FC19E7E-CD1C-41AD-9AD3-51065DAB761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667CD6-574B-4C6F-B303-8FCF13006C2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515651-6DD3-4A72-8E99-000F5F9F694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800" b="1" kern="120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 1: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 Objectives for MC framework, </a:t>
          </a:r>
          <a:r>
            <a:rPr lang="en-US" sz="1800" b="1" kern="1200" noProof="0" dirty="0">
              <a:solidFill>
                <a:schemeClr val="tx1"/>
              </a:solidFill>
              <a:latin typeface="+mn-lt"/>
              <a:ea typeface="+mj-ea"/>
              <a:cs typeface="+mj-cs"/>
            </a:rPr>
            <a:t>coverage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, principles, actors</a:t>
          </a:r>
          <a:endParaRPr lang="en-US" sz="1800" b="1" kern="1200" dirty="0">
            <a:solidFill>
              <a:schemeClr val="tx1"/>
            </a:solidFill>
            <a:latin typeface="+mn-lt"/>
            <a:ea typeface="+mj-ea"/>
            <a:cs typeface="+mj-cs"/>
          </a:endParaRPr>
        </a:p>
      </dgm:t>
    </dgm:pt>
    <dgm:pt modelId="{F27AB712-4E3A-44D9-81E3-177C5252537C}" type="parTrans" cxnId="{F1879D61-168F-4A20-82FA-A829879B5D25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2CC87477-5789-4CB2-8C06-45B5C74A0359}" type="sibTrans" cxnId="{F1879D61-168F-4A20-82FA-A829879B5D25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24E25B55-4C02-472C-92F6-FFB348E0C47A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800" b="1" kern="1200" noProof="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</a:t>
          </a:r>
          <a:r>
            <a:rPr lang="en-US" sz="1800" b="1" kern="1200" noProof="0" dirty="0">
              <a:solidFill>
                <a:srgbClr val="0B436D"/>
              </a:solidFill>
              <a:latin typeface="+mn-lt"/>
            </a:rPr>
            <a:t> </a:t>
          </a:r>
          <a:r>
            <a:rPr lang="en-US" sz="1800" b="1" kern="1200" noProof="0" dirty="0">
              <a:solidFill>
                <a:srgbClr val="0B436D"/>
              </a:solidFill>
              <a:latin typeface="+mn-lt"/>
              <a:ea typeface="+mj-ea"/>
              <a:cs typeface="+mj-cs"/>
            </a:rPr>
            <a:t>2:</a:t>
          </a:r>
          <a:r>
            <a:rPr lang="en-US" sz="1800" b="1" kern="1200" noProof="0" dirty="0">
              <a:solidFill>
                <a:schemeClr val="tx1"/>
              </a:solidFill>
              <a:latin typeface="+mn-lt"/>
              <a:ea typeface="+mj-ea"/>
              <a:cs typeface="+mj-cs"/>
            </a:rPr>
            <a:t> Definition of MC – information requirements for increased transparency</a:t>
          </a:r>
        </a:p>
      </dgm:t>
    </dgm:pt>
    <dgm:pt modelId="{845C08A8-A1CB-422C-97CA-E824D92DBC82}" type="parTrans" cxnId="{C0CE8DFF-A046-4A57-B96B-9FA41B27015A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3FE88C49-5781-4CC1-9AE1-AA54E3C98365}" type="sibTrans" cxnId="{C0CE8DFF-A046-4A57-B96B-9FA41B27015A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998DFC06-7710-491C-9C9D-69BAA93347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800" b="1" kern="120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 3: 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Credit award and stackability</a:t>
          </a:r>
          <a:endParaRPr lang="en-US" sz="1800" b="1" kern="1200" dirty="0">
            <a:solidFill>
              <a:schemeClr val="tx1"/>
            </a:solidFill>
            <a:latin typeface="+mn-lt"/>
            <a:ea typeface="+mj-ea"/>
            <a:cs typeface="+mj-cs"/>
          </a:endParaRPr>
        </a:p>
      </dgm:t>
    </dgm:pt>
    <dgm:pt modelId="{52867479-4AB2-4531-A6E4-FB902B535747}" type="parTrans" cxnId="{60345064-F80E-4804-8EDE-0BA3C22DD922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81059E60-0024-41CD-860B-14821293C8AC}" type="sibTrans" cxnId="{60345064-F80E-4804-8EDE-0BA3C22DD922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18221A02-E72A-463F-8180-6676AD37C09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800" b="1" kern="120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 4: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 Inclusion and levelling of MC against NQF, quality assurance</a:t>
          </a:r>
          <a:endParaRPr lang="en-US" sz="1800" b="1" kern="1200" dirty="0">
            <a:solidFill>
              <a:schemeClr val="tx1"/>
            </a:solidFill>
            <a:latin typeface="+mn-lt"/>
            <a:ea typeface="+mj-ea"/>
            <a:cs typeface="+mj-cs"/>
          </a:endParaRPr>
        </a:p>
      </dgm:t>
    </dgm:pt>
    <dgm:pt modelId="{0E24BB50-980A-4C81-AD66-E7BA3A79F388}" type="parTrans" cxnId="{D731AC05-8740-4ED7-AB5B-CF6565C1BC59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0FAE91F7-787A-498E-9331-6416F69ECD0C}" type="sibTrans" cxnId="{D731AC05-8740-4ED7-AB5B-CF6565C1BC59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A9B0B817-658F-4BF3-BD27-8BF58A6082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fr-FR" sz="1800" b="1" kern="120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 5: 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National register, credit bank and open badge options</a:t>
          </a:r>
          <a:endParaRPr lang="en-US" sz="1800" b="1" kern="1200" dirty="0">
            <a:solidFill>
              <a:schemeClr val="tx1"/>
            </a:solidFill>
            <a:latin typeface="+mn-lt"/>
            <a:ea typeface="+mj-ea"/>
            <a:cs typeface="+mj-cs"/>
          </a:endParaRPr>
        </a:p>
      </dgm:t>
    </dgm:pt>
    <dgm:pt modelId="{D52F922E-BCA2-46A4-9F5E-C6C27CC004CE}" type="parTrans" cxnId="{2A41869B-E50E-4AAA-89A2-D4B44B00913B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BF417F3F-A92B-4845-83F7-4BAAE9767153}" type="sibTrans" cxnId="{2A41869B-E50E-4AAA-89A2-D4B44B00913B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+mn-lt"/>
          </a:endParaRPr>
        </a:p>
      </dgm:t>
    </dgm:pt>
    <dgm:pt modelId="{75DAF52E-77B5-4594-A978-F9DDA1AE872F}" type="pres">
      <dgm:prSet presAssocID="{51667CD6-574B-4C6F-B303-8FCF13006C2C}" presName="root" presStyleCnt="0">
        <dgm:presLayoutVars>
          <dgm:dir/>
          <dgm:resizeHandles val="exact"/>
        </dgm:presLayoutVars>
      </dgm:prSet>
      <dgm:spPr/>
    </dgm:pt>
    <dgm:pt modelId="{EE626D74-605C-43EA-9E23-616D4F9CD9C0}" type="pres">
      <dgm:prSet presAssocID="{49515651-6DD3-4A72-8E99-000F5F9F6943}" presName="compNode" presStyleCnt="0"/>
      <dgm:spPr/>
    </dgm:pt>
    <dgm:pt modelId="{3DEB1E86-C245-43F9-8A5B-23EDAF451EB4}" type="pres">
      <dgm:prSet presAssocID="{49515651-6DD3-4A72-8E99-000F5F9F6943}" presName="bgRect" presStyleLbl="bgShp" presStyleIdx="0" presStyleCnt="5" custLinFactNeighborX="1020" custLinFactNeighborY="8893"/>
      <dgm:spPr>
        <a:solidFill>
          <a:schemeClr val="accent5">
            <a:lumMod val="40000"/>
            <a:lumOff val="6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</dgm:pt>
    <dgm:pt modelId="{EC380F75-69C4-49FB-8343-E4F7403EFFC2}" type="pres">
      <dgm:prSet presAssocID="{49515651-6DD3-4A72-8E99-000F5F9F6943}" presName="icon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A99DAF70-62D6-4EBC-A41F-20D21DC7DA80}" type="pres">
      <dgm:prSet presAssocID="{49515651-6DD3-4A72-8E99-000F5F9F6943}" presName="spaceRect" presStyleCnt="0"/>
      <dgm:spPr/>
    </dgm:pt>
    <dgm:pt modelId="{7D589C99-7AB9-4CAE-BBC5-E088C6A015F7}" type="pres">
      <dgm:prSet presAssocID="{49515651-6DD3-4A72-8E99-000F5F9F6943}" presName="parTx" presStyleLbl="revTx" presStyleIdx="0" presStyleCnt="5" custLinFactNeighborX="-399">
        <dgm:presLayoutVars>
          <dgm:chMax val="0"/>
          <dgm:chPref val="0"/>
        </dgm:presLayoutVars>
      </dgm:prSet>
      <dgm:spPr/>
    </dgm:pt>
    <dgm:pt modelId="{497DBFD4-B11B-49AD-88E0-50C3AEF36E99}" type="pres">
      <dgm:prSet presAssocID="{2CC87477-5789-4CB2-8C06-45B5C74A0359}" presName="sibTrans" presStyleCnt="0"/>
      <dgm:spPr/>
    </dgm:pt>
    <dgm:pt modelId="{50040067-590C-46EE-AF94-DA78ACD83B16}" type="pres">
      <dgm:prSet presAssocID="{24E25B55-4C02-472C-92F6-FFB348E0C47A}" presName="compNode" presStyleCnt="0"/>
      <dgm:spPr/>
    </dgm:pt>
    <dgm:pt modelId="{DDC46869-1961-4D9B-88F9-58E731EE72A2}" type="pres">
      <dgm:prSet presAssocID="{24E25B55-4C02-472C-92F6-FFB348E0C47A}" presName="bgRect" presStyleLbl="bgShp" presStyleIdx="1" presStyleCnt="5" custScaleY="127475" custLinFactNeighborX="-367"/>
      <dgm:spPr>
        <a:solidFill>
          <a:schemeClr val="accent5">
            <a:lumMod val="40000"/>
            <a:lumOff val="6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</dgm:pt>
    <dgm:pt modelId="{793F32C1-B117-4F33-A2C3-1AAE9D4B5459}" type="pres">
      <dgm:prSet presAssocID="{24E25B55-4C02-472C-92F6-FFB348E0C47A}" presName="iconRect" presStyleLbl="node1" presStyleIdx="1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6C269940-A83A-411C-9C6C-D0AE951D3EE1}" type="pres">
      <dgm:prSet presAssocID="{24E25B55-4C02-472C-92F6-FFB348E0C47A}" presName="spaceRect" presStyleCnt="0"/>
      <dgm:spPr/>
    </dgm:pt>
    <dgm:pt modelId="{A3488B52-9562-48EB-B4C4-103D197A501E}" type="pres">
      <dgm:prSet presAssocID="{24E25B55-4C02-472C-92F6-FFB348E0C47A}" presName="parTx" presStyleLbl="revTx" presStyleIdx="1" presStyleCnt="5">
        <dgm:presLayoutVars>
          <dgm:chMax val="0"/>
          <dgm:chPref val="0"/>
        </dgm:presLayoutVars>
      </dgm:prSet>
      <dgm:spPr/>
    </dgm:pt>
    <dgm:pt modelId="{A1BBB996-32E8-493A-8F13-FB3C407CD17D}" type="pres">
      <dgm:prSet presAssocID="{3FE88C49-5781-4CC1-9AE1-AA54E3C98365}" presName="sibTrans" presStyleCnt="0"/>
      <dgm:spPr/>
    </dgm:pt>
    <dgm:pt modelId="{8116927A-A3A1-4DD3-A674-49B310BD5389}" type="pres">
      <dgm:prSet presAssocID="{998DFC06-7710-491C-9C9D-69BAA9334796}" presName="compNode" presStyleCnt="0"/>
      <dgm:spPr/>
    </dgm:pt>
    <dgm:pt modelId="{3E79B333-D44C-4BA8-9BF5-D6A271ECDF52}" type="pres">
      <dgm:prSet presAssocID="{998DFC06-7710-491C-9C9D-69BAA9334796}" presName="bgRect" presStyleLbl="bgShp" presStyleIdx="2" presStyleCnt="5" custLinFactNeighborX="123"/>
      <dgm:spPr>
        <a:solidFill>
          <a:schemeClr val="accent5">
            <a:lumMod val="40000"/>
            <a:lumOff val="6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</dgm:pt>
    <dgm:pt modelId="{1CD43D78-5C4F-4A39-9851-F32AEE07D74E}" type="pres">
      <dgm:prSet presAssocID="{998DFC06-7710-491C-9C9D-69BAA9334796}" presName="iconRect" presStyleLbl="node1" presStyleIdx="2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edit card"/>
        </a:ext>
      </dgm:extLst>
    </dgm:pt>
    <dgm:pt modelId="{39B10298-6D61-4F18-939D-C376E8E5C261}" type="pres">
      <dgm:prSet presAssocID="{998DFC06-7710-491C-9C9D-69BAA9334796}" presName="spaceRect" presStyleCnt="0"/>
      <dgm:spPr/>
    </dgm:pt>
    <dgm:pt modelId="{B22B609B-0A61-488C-B7F9-950904A46B51}" type="pres">
      <dgm:prSet presAssocID="{998DFC06-7710-491C-9C9D-69BAA9334796}" presName="parTx" presStyleLbl="revTx" presStyleIdx="2" presStyleCnt="5" custLinFactNeighborX="-399">
        <dgm:presLayoutVars>
          <dgm:chMax val="0"/>
          <dgm:chPref val="0"/>
        </dgm:presLayoutVars>
      </dgm:prSet>
      <dgm:spPr/>
    </dgm:pt>
    <dgm:pt modelId="{E3EE6588-71C1-42CD-B72F-D5D1D18AFEC2}" type="pres">
      <dgm:prSet presAssocID="{81059E60-0024-41CD-860B-14821293C8AC}" presName="sibTrans" presStyleCnt="0"/>
      <dgm:spPr/>
    </dgm:pt>
    <dgm:pt modelId="{31E946B7-5124-43A0-AFBF-C4699EC5AA30}" type="pres">
      <dgm:prSet presAssocID="{18221A02-E72A-463F-8180-6676AD37C091}" presName="compNode" presStyleCnt="0"/>
      <dgm:spPr/>
    </dgm:pt>
    <dgm:pt modelId="{4228E576-FA1D-4600-BC6B-C9B569D53F27}" type="pres">
      <dgm:prSet presAssocID="{18221A02-E72A-463F-8180-6676AD37C091}" presName="bgRect" presStyleLbl="bgShp" presStyleIdx="3" presStyleCnt="5" custLinFactNeighborX="-245" custLinFactNeighborY="3557"/>
      <dgm:spPr>
        <a:solidFill>
          <a:schemeClr val="accent5">
            <a:lumMod val="40000"/>
            <a:lumOff val="6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</dgm:pt>
    <dgm:pt modelId="{7CB71414-361C-4831-B6F9-8CDA30E24DE2}" type="pres">
      <dgm:prSet presAssocID="{18221A02-E72A-463F-8180-6676AD37C091}" presName="iconRect" presStyleLbl="node1" presStyleIdx="3" presStyleCnt="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FD2626A-A494-4BB6-82E1-EDFDE28D3EE8}" type="pres">
      <dgm:prSet presAssocID="{18221A02-E72A-463F-8180-6676AD37C091}" presName="spaceRect" presStyleCnt="0"/>
      <dgm:spPr/>
    </dgm:pt>
    <dgm:pt modelId="{E62054BE-8EB4-4B1A-982F-F913DAF51A3C}" type="pres">
      <dgm:prSet presAssocID="{18221A02-E72A-463F-8180-6676AD37C091}" presName="parTx" presStyleLbl="revTx" presStyleIdx="3" presStyleCnt="5">
        <dgm:presLayoutVars>
          <dgm:chMax val="0"/>
          <dgm:chPref val="0"/>
        </dgm:presLayoutVars>
      </dgm:prSet>
      <dgm:spPr/>
    </dgm:pt>
    <dgm:pt modelId="{08DDB25F-5B43-46E5-BD71-0584105B0EE6}" type="pres">
      <dgm:prSet presAssocID="{0FAE91F7-787A-498E-9331-6416F69ECD0C}" presName="sibTrans" presStyleCnt="0"/>
      <dgm:spPr/>
    </dgm:pt>
    <dgm:pt modelId="{2CE5BD1E-AE6F-4364-B5EF-61F5904AFD7F}" type="pres">
      <dgm:prSet presAssocID="{A9B0B817-658F-4BF3-BD27-8BF58A6082A9}" presName="compNode" presStyleCnt="0"/>
      <dgm:spPr/>
    </dgm:pt>
    <dgm:pt modelId="{9023E0F2-A239-4AC0-B513-3CC3908164D9}" type="pres">
      <dgm:prSet presAssocID="{A9B0B817-658F-4BF3-BD27-8BF58A6082A9}" presName="bgRect" presStyleLbl="bgShp" presStyleIdx="4" presStyleCnt="5"/>
      <dgm:spPr>
        <a:solidFill>
          <a:schemeClr val="accent5">
            <a:lumMod val="40000"/>
            <a:lumOff val="6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</dgm:pt>
    <dgm:pt modelId="{375C769A-B60F-4E37-94DB-CC419E50786D}" type="pres">
      <dgm:prSet presAssocID="{A9B0B817-658F-4BF3-BD27-8BF58A6082A9}" presName="iconRect" presStyleLbl="node1" presStyleIdx="4" presStyleCnt="5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1FE8C511-5EE4-47A8-BEE6-369FF19A3E16}" type="pres">
      <dgm:prSet presAssocID="{A9B0B817-658F-4BF3-BD27-8BF58A6082A9}" presName="spaceRect" presStyleCnt="0"/>
      <dgm:spPr/>
    </dgm:pt>
    <dgm:pt modelId="{81DF8734-8002-468E-ACC8-003696EB5131}" type="pres">
      <dgm:prSet presAssocID="{A9B0B817-658F-4BF3-BD27-8BF58A6082A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731AC05-8740-4ED7-AB5B-CF6565C1BC59}" srcId="{51667CD6-574B-4C6F-B303-8FCF13006C2C}" destId="{18221A02-E72A-463F-8180-6676AD37C091}" srcOrd="3" destOrd="0" parTransId="{0E24BB50-980A-4C81-AD66-E7BA3A79F388}" sibTransId="{0FAE91F7-787A-498E-9331-6416F69ECD0C}"/>
    <dgm:cxn modelId="{4A603C0D-0936-475A-AC65-CEA1A402BE91}" type="presOf" srcId="{24E25B55-4C02-472C-92F6-FFB348E0C47A}" destId="{A3488B52-9562-48EB-B4C4-103D197A501E}" srcOrd="0" destOrd="0" presId="urn:microsoft.com/office/officeart/2018/2/layout/IconVerticalSolidList"/>
    <dgm:cxn modelId="{46219022-AE1C-449F-95AC-8BF20F6A2969}" type="presOf" srcId="{51667CD6-574B-4C6F-B303-8FCF13006C2C}" destId="{75DAF52E-77B5-4594-A978-F9DDA1AE872F}" srcOrd="0" destOrd="0" presId="urn:microsoft.com/office/officeart/2018/2/layout/IconVerticalSolidList"/>
    <dgm:cxn modelId="{F1879D61-168F-4A20-82FA-A829879B5D25}" srcId="{51667CD6-574B-4C6F-B303-8FCF13006C2C}" destId="{49515651-6DD3-4A72-8E99-000F5F9F6943}" srcOrd="0" destOrd="0" parTransId="{F27AB712-4E3A-44D9-81E3-177C5252537C}" sibTransId="{2CC87477-5789-4CB2-8C06-45B5C74A0359}"/>
    <dgm:cxn modelId="{60345064-F80E-4804-8EDE-0BA3C22DD922}" srcId="{51667CD6-574B-4C6F-B303-8FCF13006C2C}" destId="{998DFC06-7710-491C-9C9D-69BAA9334796}" srcOrd="2" destOrd="0" parTransId="{52867479-4AB2-4531-A6E4-FB902B535747}" sibTransId="{81059E60-0024-41CD-860B-14821293C8AC}"/>
    <dgm:cxn modelId="{2A41869B-E50E-4AAA-89A2-D4B44B00913B}" srcId="{51667CD6-574B-4C6F-B303-8FCF13006C2C}" destId="{A9B0B817-658F-4BF3-BD27-8BF58A6082A9}" srcOrd="4" destOrd="0" parTransId="{D52F922E-BCA2-46A4-9F5E-C6C27CC004CE}" sibTransId="{BF417F3F-A92B-4845-83F7-4BAAE9767153}"/>
    <dgm:cxn modelId="{521E20A1-0B07-487F-8F5B-FE3799E50EA9}" type="presOf" srcId="{A9B0B817-658F-4BF3-BD27-8BF58A6082A9}" destId="{81DF8734-8002-468E-ACC8-003696EB5131}" srcOrd="0" destOrd="0" presId="urn:microsoft.com/office/officeart/2018/2/layout/IconVerticalSolidList"/>
    <dgm:cxn modelId="{E9B731AB-91D1-4C61-8A28-AD7FDA9FFEF5}" type="presOf" srcId="{18221A02-E72A-463F-8180-6676AD37C091}" destId="{E62054BE-8EB4-4B1A-982F-F913DAF51A3C}" srcOrd="0" destOrd="0" presId="urn:microsoft.com/office/officeart/2018/2/layout/IconVerticalSolidList"/>
    <dgm:cxn modelId="{6D4630D7-7A96-43BF-A126-977BD3D2ED8D}" type="presOf" srcId="{998DFC06-7710-491C-9C9D-69BAA9334796}" destId="{B22B609B-0A61-488C-B7F9-950904A46B51}" srcOrd="0" destOrd="0" presId="urn:microsoft.com/office/officeart/2018/2/layout/IconVerticalSolidList"/>
    <dgm:cxn modelId="{4215CDDF-B992-45F9-B4B4-4FA33E915C4B}" type="presOf" srcId="{49515651-6DD3-4A72-8E99-000F5F9F6943}" destId="{7D589C99-7AB9-4CAE-BBC5-E088C6A015F7}" srcOrd="0" destOrd="0" presId="urn:microsoft.com/office/officeart/2018/2/layout/IconVerticalSolidList"/>
    <dgm:cxn modelId="{C0CE8DFF-A046-4A57-B96B-9FA41B27015A}" srcId="{51667CD6-574B-4C6F-B303-8FCF13006C2C}" destId="{24E25B55-4C02-472C-92F6-FFB348E0C47A}" srcOrd="1" destOrd="0" parTransId="{845C08A8-A1CB-422C-97CA-E824D92DBC82}" sibTransId="{3FE88C49-5781-4CC1-9AE1-AA54E3C98365}"/>
    <dgm:cxn modelId="{DB03B39E-AD8B-4318-A9D1-D7995DC2F985}" type="presParOf" srcId="{75DAF52E-77B5-4594-A978-F9DDA1AE872F}" destId="{EE626D74-605C-43EA-9E23-616D4F9CD9C0}" srcOrd="0" destOrd="0" presId="urn:microsoft.com/office/officeart/2018/2/layout/IconVerticalSolidList"/>
    <dgm:cxn modelId="{33CC934E-04F2-48BC-9FFC-EB95D8C8F49B}" type="presParOf" srcId="{EE626D74-605C-43EA-9E23-616D4F9CD9C0}" destId="{3DEB1E86-C245-43F9-8A5B-23EDAF451EB4}" srcOrd="0" destOrd="0" presId="urn:microsoft.com/office/officeart/2018/2/layout/IconVerticalSolidList"/>
    <dgm:cxn modelId="{A143E6BF-0580-46A8-B9F5-FF0DE8AC8929}" type="presParOf" srcId="{EE626D74-605C-43EA-9E23-616D4F9CD9C0}" destId="{EC380F75-69C4-49FB-8343-E4F7403EFFC2}" srcOrd="1" destOrd="0" presId="urn:microsoft.com/office/officeart/2018/2/layout/IconVerticalSolidList"/>
    <dgm:cxn modelId="{CC37C276-E093-43A5-9461-D2EA08F4E9AE}" type="presParOf" srcId="{EE626D74-605C-43EA-9E23-616D4F9CD9C0}" destId="{A99DAF70-62D6-4EBC-A41F-20D21DC7DA80}" srcOrd="2" destOrd="0" presId="urn:microsoft.com/office/officeart/2018/2/layout/IconVerticalSolidList"/>
    <dgm:cxn modelId="{91020A98-1203-4D4E-A77E-9063B643A14B}" type="presParOf" srcId="{EE626D74-605C-43EA-9E23-616D4F9CD9C0}" destId="{7D589C99-7AB9-4CAE-BBC5-E088C6A015F7}" srcOrd="3" destOrd="0" presId="urn:microsoft.com/office/officeart/2018/2/layout/IconVerticalSolidList"/>
    <dgm:cxn modelId="{B93E6E5D-56A0-4B80-A607-43AE47876492}" type="presParOf" srcId="{75DAF52E-77B5-4594-A978-F9DDA1AE872F}" destId="{497DBFD4-B11B-49AD-88E0-50C3AEF36E99}" srcOrd="1" destOrd="0" presId="urn:microsoft.com/office/officeart/2018/2/layout/IconVerticalSolidList"/>
    <dgm:cxn modelId="{7469664E-FC47-4729-94F5-BA5615F558CD}" type="presParOf" srcId="{75DAF52E-77B5-4594-A978-F9DDA1AE872F}" destId="{50040067-590C-46EE-AF94-DA78ACD83B16}" srcOrd="2" destOrd="0" presId="urn:microsoft.com/office/officeart/2018/2/layout/IconVerticalSolidList"/>
    <dgm:cxn modelId="{FA5158FD-2BD2-4380-8BBD-9963A8F781A7}" type="presParOf" srcId="{50040067-590C-46EE-AF94-DA78ACD83B16}" destId="{DDC46869-1961-4D9B-88F9-58E731EE72A2}" srcOrd="0" destOrd="0" presId="urn:microsoft.com/office/officeart/2018/2/layout/IconVerticalSolidList"/>
    <dgm:cxn modelId="{A568E3FD-BA86-4968-8839-B4B70462514B}" type="presParOf" srcId="{50040067-590C-46EE-AF94-DA78ACD83B16}" destId="{793F32C1-B117-4F33-A2C3-1AAE9D4B5459}" srcOrd="1" destOrd="0" presId="urn:microsoft.com/office/officeart/2018/2/layout/IconVerticalSolidList"/>
    <dgm:cxn modelId="{6F86C4D3-5526-45FA-9A21-A438FA03686A}" type="presParOf" srcId="{50040067-590C-46EE-AF94-DA78ACD83B16}" destId="{6C269940-A83A-411C-9C6C-D0AE951D3EE1}" srcOrd="2" destOrd="0" presId="urn:microsoft.com/office/officeart/2018/2/layout/IconVerticalSolidList"/>
    <dgm:cxn modelId="{45937B9E-CACE-4911-A986-3E07C8F4766B}" type="presParOf" srcId="{50040067-590C-46EE-AF94-DA78ACD83B16}" destId="{A3488B52-9562-48EB-B4C4-103D197A501E}" srcOrd="3" destOrd="0" presId="urn:microsoft.com/office/officeart/2018/2/layout/IconVerticalSolidList"/>
    <dgm:cxn modelId="{D56388AF-A568-4046-B9D1-76BBE742665B}" type="presParOf" srcId="{75DAF52E-77B5-4594-A978-F9DDA1AE872F}" destId="{A1BBB996-32E8-493A-8F13-FB3C407CD17D}" srcOrd="3" destOrd="0" presId="urn:microsoft.com/office/officeart/2018/2/layout/IconVerticalSolidList"/>
    <dgm:cxn modelId="{C67C71CB-236F-4574-BECF-0463C9E29493}" type="presParOf" srcId="{75DAF52E-77B5-4594-A978-F9DDA1AE872F}" destId="{8116927A-A3A1-4DD3-A674-49B310BD5389}" srcOrd="4" destOrd="0" presId="urn:microsoft.com/office/officeart/2018/2/layout/IconVerticalSolidList"/>
    <dgm:cxn modelId="{4C3CEF19-BA73-4456-9C75-5B25B7F126A0}" type="presParOf" srcId="{8116927A-A3A1-4DD3-A674-49B310BD5389}" destId="{3E79B333-D44C-4BA8-9BF5-D6A271ECDF52}" srcOrd="0" destOrd="0" presId="urn:microsoft.com/office/officeart/2018/2/layout/IconVerticalSolidList"/>
    <dgm:cxn modelId="{35EE39A3-BDA5-49DD-9F62-99B4952E947E}" type="presParOf" srcId="{8116927A-A3A1-4DD3-A674-49B310BD5389}" destId="{1CD43D78-5C4F-4A39-9851-F32AEE07D74E}" srcOrd="1" destOrd="0" presId="urn:microsoft.com/office/officeart/2018/2/layout/IconVerticalSolidList"/>
    <dgm:cxn modelId="{2FAAB2AB-1922-45FE-9C9A-DD9C46441C05}" type="presParOf" srcId="{8116927A-A3A1-4DD3-A674-49B310BD5389}" destId="{39B10298-6D61-4F18-939D-C376E8E5C261}" srcOrd="2" destOrd="0" presId="urn:microsoft.com/office/officeart/2018/2/layout/IconVerticalSolidList"/>
    <dgm:cxn modelId="{1EE1DB01-49F0-439C-9B1B-966B1A3241E3}" type="presParOf" srcId="{8116927A-A3A1-4DD3-A674-49B310BD5389}" destId="{B22B609B-0A61-488C-B7F9-950904A46B51}" srcOrd="3" destOrd="0" presId="urn:microsoft.com/office/officeart/2018/2/layout/IconVerticalSolidList"/>
    <dgm:cxn modelId="{E6FDE2B4-F859-46B2-BCDA-341CB6E3460B}" type="presParOf" srcId="{75DAF52E-77B5-4594-A978-F9DDA1AE872F}" destId="{E3EE6588-71C1-42CD-B72F-D5D1D18AFEC2}" srcOrd="5" destOrd="0" presId="urn:microsoft.com/office/officeart/2018/2/layout/IconVerticalSolidList"/>
    <dgm:cxn modelId="{9163AAB2-168C-4ACB-AB3E-8B93DC207895}" type="presParOf" srcId="{75DAF52E-77B5-4594-A978-F9DDA1AE872F}" destId="{31E946B7-5124-43A0-AFBF-C4699EC5AA30}" srcOrd="6" destOrd="0" presId="urn:microsoft.com/office/officeart/2018/2/layout/IconVerticalSolidList"/>
    <dgm:cxn modelId="{A4B4D620-C1C4-4C47-8772-18B8158CA042}" type="presParOf" srcId="{31E946B7-5124-43A0-AFBF-C4699EC5AA30}" destId="{4228E576-FA1D-4600-BC6B-C9B569D53F27}" srcOrd="0" destOrd="0" presId="urn:microsoft.com/office/officeart/2018/2/layout/IconVerticalSolidList"/>
    <dgm:cxn modelId="{E420AA99-B112-49B1-A3EB-07DC89E9C273}" type="presParOf" srcId="{31E946B7-5124-43A0-AFBF-C4699EC5AA30}" destId="{7CB71414-361C-4831-B6F9-8CDA30E24DE2}" srcOrd="1" destOrd="0" presId="urn:microsoft.com/office/officeart/2018/2/layout/IconVerticalSolidList"/>
    <dgm:cxn modelId="{21084D86-637E-46C9-BC43-FE7FDD9FC13B}" type="presParOf" srcId="{31E946B7-5124-43A0-AFBF-C4699EC5AA30}" destId="{3FD2626A-A494-4BB6-82E1-EDFDE28D3EE8}" srcOrd="2" destOrd="0" presId="urn:microsoft.com/office/officeart/2018/2/layout/IconVerticalSolidList"/>
    <dgm:cxn modelId="{6080B9FE-702B-40C9-83D1-B6456437FDF0}" type="presParOf" srcId="{31E946B7-5124-43A0-AFBF-C4699EC5AA30}" destId="{E62054BE-8EB4-4B1A-982F-F913DAF51A3C}" srcOrd="3" destOrd="0" presId="urn:microsoft.com/office/officeart/2018/2/layout/IconVerticalSolidList"/>
    <dgm:cxn modelId="{BBD2FBD8-5B11-4475-A655-E91BD9818355}" type="presParOf" srcId="{75DAF52E-77B5-4594-A978-F9DDA1AE872F}" destId="{08DDB25F-5B43-46E5-BD71-0584105B0EE6}" srcOrd="7" destOrd="0" presId="urn:microsoft.com/office/officeart/2018/2/layout/IconVerticalSolidList"/>
    <dgm:cxn modelId="{DB65F694-DA73-4F21-AB8F-44893FE826ED}" type="presParOf" srcId="{75DAF52E-77B5-4594-A978-F9DDA1AE872F}" destId="{2CE5BD1E-AE6F-4364-B5EF-61F5904AFD7F}" srcOrd="8" destOrd="0" presId="urn:microsoft.com/office/officeart/2018/2/layout/IconVerticalSolidList"/>
    <dgm:cxn modelId="{9691C387-4FF8-406E-9A89-5CB89BA302BD}" type="presParOf" srcId="{2CE5BD1E-AE6F-4364-B5EF-61F5904AFD7F}" destId="{9023E0F2-A239-4AC0-B513-3CC3908164D9}" srcOrd="0" destOrd="0" presId="urn:microsoft.com/office/officeart/2018/2/layout/IconVerticalSolidList"/>
    <dgm:cxn modelId="{2869A42C-4BD2-484B-9639-ED29DDA4E8D2}" type="presParOf" srcId="{2CE5BD1E-AE6F-4364-B5EF-61F5904AFD7F}" destId="{375C769A-B60F-4E37-94DB-CC419E50786D}" srcOrd="1" destOrd="0" presId="urn:microsoft.com/office/officeart/2018/2/layout/IconVerticalSolidList"/>
    <dgm:cxn modelId="{D8290C16-7E0B-4889-9F2C-C06F6AD767E0}" type="presParOf" srcId="{2CE5BD1E-AE6F-4364-B5EF-61F5904AFD7F}" destId="{1FE8C511-5EE4-47A8-BEE6-369FF19A3E16}" srcOrd="2" destOrd="0" presId="urn:microsoft.com/office/officeart/2018/2/layout/IconVerticalSolidList"/>
    <dgm:cxn modelId="{50524CBC-DCC2-4E5D-8512-50B4D9F3A54D}" type="presParOf" srcId="{2CE5BD1E-AE6F-4364-B5EF-61F5904AFD7F}" destId="{81DF8734-8002-468E-ACC8-003696EB5131}" srcOrd="3" destOrd="0" presId="urn:microsoft.com/office/officeart/2018/2/layout/IconVerticalSolidList"/>
  </dgm:cxnLst>
  <dgm:bg>
    <a:effectLst>
      <a:outerShdw blurRad="50800" dist="38100" dir="10800000" algn="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B1E86-C245-43F9-8A5B-23EDAF451EB4}">
      <dsp:nvSpPr>
        <dsp:cNvPr id="0" name=""/>
        <dsp:cNvSpPr/>
      </dsp:nvSpPr>
      <dsp:spPr>
        <a:xfrm>
          <a:off x="0" y="99044"/>
          <a:ext cx="8561175" cy="51121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80F75-69C4-49FB-8343-E4F7403EFFC2}">
      <dsp:nvSpPr>
        <dsp:cNvPr id="0" name=""/>
        <dsp:cNvSpPr/>
      </dsp:nvSpPr>
      <dsp:spPr>
        <a:xfrm>
          <a:off x="154643" y="168606"/>
          <a:ext cx="281445" cy="28117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89C99-7AB9-4CAE-BBC5-E088C6A015F7}">
      <dsp:nvSpPr>
        <dsp:cNvPr id="0" name=""/>
        <dsp:cNvSpPr/>
      </dsp:nvSpPr>
      <dsp:spPr>
        <a:xfrm>
          <a:off x="559142" y="53581"/>
          <a:ext cx="7917368" cy="607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49" tIns="64249" rIns="64249" bIns="6424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 1: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 Objectives for MC framework, </a:t>
          </a:r>
          <a:r>
            <a:rPr lang="en-US" sz="1800" b="1" kern="1200" noProof="0" dirty="0">
              <a:solidFill>
                <a:schemeClr val="tx1"/>
              </a:solidFill>
              <a:latin typeface="+mn-lt"/>
              <a:ea typeface="+mj-ea"/>
              <a:cs typeface="+mj-cs"/>
            </a:rPr>
            <a:t>coverage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, principles, actors</a:t>
          </a:r>
          <a:endParaRPr lang="en-US" sz="1800" b="1" kern="1200" dirty="0">
            <a:solidFill>
              <a:schemeClr val="tx1"/>
            </a:solidFill>
            <a:latin typeface="+mn-lt"/>
            <a:ea typeface="+mj-ea"/>
            <a:cs typeface="+mj-cs"/>
          </a:endParaRPr>
        </a:p>
      </dsp:txBody>
      <dsp:txXfrm>
        <a:off x="559142" y="53581"/>
        <a:ext cx="7917368" cy="607073"/>
      </dsp:txXfrm>
    </dsp:sp>
    <dsp:sp modelId="{DDC46869-1961-4D9B-88F9-58E731EE72A2}">
      <dsp:nvSpPr>
        <dsp:cNvPr id="0" name=""/>
        <dsp:cNvSpPr/>
      </dsp:nvSpPr>
      <dsp:spPr>
        <a:xfrm>
          <a:off x="0" y="812423"/>
          <a:ext cx="8561175" cy="65167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F32C1-B117-4F33-A2C3-1AAE9D4B5459}">
      <dsp:nvSpPr>
        <dsp:cNvPr id="0" name=""/>
        <dsp:cNvSpPr/>
      </dsp:nvSpPr>
      <dsp:spPr>
        <a:xfrm>
          <a:off x="154643" y="997676"/>
          <a:ext cx="281445" cy="28117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88B52-9562-48EB-B4C4-103D197A501E}">
      <dsp:nvSpPr>
        <dsp:cNvPr id="0" name=""/>
        <dsp:cNvSpPr/>
      </dsp:nvSpPr>
      <dsp:spPr>
        <a:xfrm>
          <a:off x="590733" y="882652"/>
          <a:ext cx="7917368" cy="60707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49" tIns="64249" rIns="64249" bIns="6424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</a:t>
          </a:r>
          <a:r>
            <a:rPr lang="en-US" sz="1800" b="1" kern="1200" noProof="0" dirty="0">
              <a:solidFill>
                <a:srgbClr val="0B436D"/>
              </a:solidFill>
              <a:latin typeface="+mn-lt"/>
            </a:rPr>
            <a:t> </a:t>
          </a:r>
          <a:r>
            <a:rPr lang="en-US" sz="1800" b="1" kern="1200" noProof="0" dirty="0">
              <a:solidFill>
                <a:srgbClr val="0B436D"/>
              </a:solidFill>
              <a:latin typeface="+mn-lt"/>
              <a:ea typeface="+mj-ea"/>
              <a:cs typeface="+mj-cs"/>
            </a:rPr>
            <a:t>2:</a:t>
          </a:r>
          <a:r>
            <a:rPr lang="en-US" sz="1800" b="1" kern="1200" noProof="0" dirty="0">
              <a:solidFill>
                <a:schemeClr val="tx1"/>
              </a:solidFill>
              <a:latin typeface="+mn-lt"/>
              <a:ea typeface="+mj-ea"/>
              <a:cs typeface="+mj-cs"/>
            </a:rPr>
            <a:t> Definition of MC – information requirements for increased transparency</a:t>
          </a:r>
        </a:p>
      </dsp:txBody>
      <dsp:txXfrm>
        <a:off x="590733" y="882652"/>
        <a:ext cx="7917368" cy="607073"/>
      </dsp:txXfrm>
    </dsp:sp>
    <dsp:sp modelId="{3E79B333-D44C-4BA8-9BF5-D6A271ECDF52}">
      <dsp:nvSpPr>
        <dsp:cNvPr id="0" name=""/>
        <dsp:cNvSpPr/>
      </dsp:nvSpPr>
      <dsp:spPr>
        <a:xfrm>
          <a:off x="0" y="1641493"/>
          <a:ext cx="8561175" cy="51121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43D78-5C4F-4A39-9851-F32AEE07D74E}">
      <dsp:nvSpPr>
        <dsp:cNvPr id="0" name=""/>
        <dsp:cNvSpPr/>
      </dsp:nvSpPr>
      <dsp:spPr>
        <a:xfrm>
          <a:off x="154643" y="1756517"/>
          <a:ext cx="281445" cy="28117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B609B-0A61-488C-B7F9-950904A46B51}">
      <dsp:nvSpPr>
        <dsp:cNvPr id="0" name=""/>
        <dsp:cNvSpPr/>
      </dsp:nvSpPr>
      <dsp:spPr>
        <a:xfrm>
          <a:off x="559142" y="1641493"/>
          <a:ext cx="7917368" cy="607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49" tIns="64249" rIns="64249" bIns="6424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 3: 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Credit award and stackability</a:t>
          </a:r>
          <a:endParaRPr lang="en-US" sz="1800" b="1" kern="1200" dirty="0">
            <a:solidFill>
              <a:schemeClr val="tx1"/>
            </a:solidFill>
            <a:latin typeface="+mn-lt"/>
            <a:ea typeface="+mj-ea"/>
            <a:cs typeface="+mj-cs"/>
          </a:endParaRPr>
        </a:p>
      </dsp:txBody>
      <dsp:txXfrm>
        <a:off x="559142" y="1641493"/>
        <a:ext cx="7917368" cy="607073"/>
      </dsp:txXfrm>
    </dsp:sp>
    <dsp:sp modelId="{4228E576-FA1D-4600-BC6B-C9B569D53F27}">
      <dsp:nvSpPr>
        <dsp:cNvPr id="0" name=""/>
        <dsp:cNvSpPr/>
      </dsp:nvSpPr>
      <dsp:spPr>
        <a:xfrm>
          <a:off x="0" y="2418518"/>
          <a:ext cx="8561175" cy="51121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71414-361C-4831-B6F9-8CDA30E24DE2}">
      <dsp:nvSpPr>
        <dsp:cNvPr id="0" name=""/>
        <dsp:cNvSpPr/>
      </dsp:nvSpPr>
      <dsp:spPr>
        <a:xfrm>
          <a:off x="154643" y="2515359"/>
          <a:ext cx="281445" cy="28117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2054BE-8EB4-4B1A-982F-F913DAF51A3C}">
      <dsp:nvSpPr>
        <dsp:cNvPr id="0" name=""/>
        <dsp:cNvSpPr/>
      </dsp:nvSpPr>
      <dsp:spPr>
        <a:xfrm>
          <a:off x="590733" y="2400334"/>
          <a:ext cx="7917368" cy="607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49" tIns="64249" rIns="64249" bIns="6424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 4: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 Inclusion and levelling of MC against NQF, quality assurance</a:t>
          </a:r>
          <a:endParaRPr lang="en-US" sz="1800" b="1" kern="1200" dirty="0">
            <a:solidFill>
              <a:schemeClr val="tx1"/>
            </a:solidFill>
            <a:latin typeface="+mn-lt"/>
            <a:ea typeface="+mj-ea"/>
            <a:cs typeface="+mj-cs"/>
          </a:endParaRPr>
        </a:p>
      </dsp:txBody>
      <dsp:txXfrm>
        <a:off x="590733" y="2400334"/>
        <a:ext cx="7917368" cy="607073"/>
      </dsp:txXfrm>
    </dsp:sp>
    <dsp:sp modelId="{9023E0F2-A239-4AC0-B513-3CC3908164D9}">
      <dsp:nvSpPr>
        <dsp:cNvPr id="0" name=""/>
        <dsp:cNvSpPr/>
      </dsp:nvSpPr>
      <dsp:spPr>
        <a:xfrm>
          <a:off x="0" y="3159175"/>
          <a:ext cx="8561175" cy="51121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C769A-B60F-4E37-94DB-CC419E50786D}">
      <dsp:nvSpPr>
        <dsp:cNvPr id="0" name=""/>
        <dsp:cNvSpPr/>
      </dsp:nvSpPr>
      <dsp:spPr>
        <a:xfrm>
          <a:off x="154643" y="3274200"/>
          <a:ext cx="281445" cy="281170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F8734-8002-468E-ACC8-003696EB5131}">
      <dsp:nvSpPr>
        <dsp:cNvPr id="0" name=""/>
        <dsp:cNvSpPr/>
      </dsp:nvSpPr>
      <dsp:spPr>
        <a:xfrm>
          <a:off x="590733" y="3159175"/>
          <a:ext cx="7917368" cy="607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249" tIns="64249" rIns="64249" bIns="6424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rgbClr val="0B436D"/>
              </a:solidFill>
              <a:latin typeface="+mn-lt"/>
              <a:ea typeface="+mj-ea"/>
              <a:cs typeface="+mj-cs"/>
            </a:rPr>
            <a:t>Guideline 5: </a:t>
          </a:r>
          <a:r>
            <a:rPr lang="fr-FR" sz="1800" b="1" kern="1200" dirty="0">
              <a:solidFill>
                <a:schemeClr val="tx1"/>
              </a:solidFill>
              <a:latin typeface="+mn-lt"/>
              <a:ea typeface="+mj-ea"/>
              <a:cs typeface="+mj-cs"/>
            </a:rPr>
            <a:t>National register, credit bank and open badge options</a:t>
          </a:r>
          <a:endParaRPr lang="en-US" sz="1800" b="1" kern="1200" dirty="0">
            <a:solidFill>
              <a:schemeClr val="tx1"/>
            </a:solidFill>
            <a:latin typeface="+mn-lt"/>
            <a:ea typeface="+mj-ea"/>
            <a:cs typeface="+mj-cs"/>
          </a:endParaRPr>
        </a:p>
      </dsp:txBody>
      <dsp:txXfrm>
        <a:off x="590733" y="3159175"/>
        <a:ext cx="7917368" cy="607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7671E-98CF-43DA-ABAF-A146186FE5C6}" type="datetimeFigureOut">
              <a:rPr lang="en-MU" smtClean="0"/>
              <a:t>01/10/2025</a:t>
            </a:fld>
            <a:endParaRPr lang="en-M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C137A-92FA-4F80-844C-30F9F08A1BC2}" type="slidenum">
              <a:rPr lang="en-MU" smtClean="0"/>
              <a:t>‹#›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413481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595413-8199-4E97-B394-E9CA63AFDC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1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C8561-91FD-4A6D-B52D-E9FC4FC5D0B0}" type="slidenum">
              <a:rPr kumimoji="0" lang="en-M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M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9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137A-92FA-4F80-844C-30F9F08A1BC2}" type="slidenum">
              <a:rPr lang="en-MU" smtClean="0"/>
              <a:t>13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314710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C6C8561-91FD-4A6D-B52D-E9FC4FC5D0B0}" type="slidenum">
              <a:rPr lang="en-MU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14</a:t>
            </a:fld>
            <a:endParaRPr lang="en-MU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0134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137A-92FA-4F80-844C-30F9F08A1BC2}" type="slidenum">
              <a:rPr lang="en-MU" smtClean="0"/>
              <a:t>21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2157809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01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F655E-2CC4-4B8E-95E6-0B6D32354C78}" type="slidenum">
              <a:rPr lang="en-MU" smtClean="0"/>
              <a:t>32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2224540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F655E-2CC4-4B8E-95E6-0B6D32354C78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173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F9E3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F9E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77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32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729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6262900" y="1760300"/>
            <a:ext cx="48224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CE9C3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7882433" y="3970400"/>
            <a:ext cx="32028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2452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1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F9E3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F9E3D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2580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11" y="136525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rgbClr val="0B436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11" y="1598613"/>
            <a:ext cx="11378764" cy="435133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70DB7-F2B6-4231-B4F5-61B57A2D4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9" y="106024"/>
            <a:ext cx="2295041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40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B436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CF9E3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D843E9-859C-40F7-894D-6ABEB8F0A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9" y="136526"/>
            <a:ext cx="2295041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12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436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CF9E3D"/>
                </a:solidFill>
              </a:defRPr>
            </a:lvl1pPr>
            <a:lvl2pPr>
              <a:defRPr>
                <a:solidFill>
                  <a:srgbClr val="0B436D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solidFill>
                  <a:srgbClr val="CF9E3D"/>
                </a:solidFill>
              </a:defRPr>
            </a:lvl1pPr>
            <a:lvl2pPr>
              <a:defRPr>
                <a:solidFill>
                  <a:srgbClr val="0B436D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ECF35-AB09-4131-B976-E5470AD7C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192" y="1"/>
            <a:ext cx="2295041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19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B436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F9E3D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F9E3D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D28E45-73A9-431A-8663-78141035A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93" y="1"/>
            <a:ext cx="2295041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24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436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2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10" y="136525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rgbClr val="0B436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10" y="1598613"/>
            <a:ext cx="11378764" cy="435133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70DB7-F2B6-4231-B4F5-61B57A2D45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5718" y="385717"/>
            <a:ext cx="2295041" cy="8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31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725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012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471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634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6262900" y="1760300"/>
            <a:ext cx="48224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CE9C3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7882433" y="3970400"/>
            <a:ext cx="32028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914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3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ctrTitle"/>
          </p:nvPr>
        </p:nvSpPr>
        <p:spPr>
          <a:xfrm>
            <a:off x="2619801" y="378800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None/>
              <a:defRPr>
                <a:solidFill>
                  <a:srgbClr val="CE9C3C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 sz="3200">
                <a:solidFill>
                  <a:srgbClr val="07376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 sz="3200">
                <a:solidFill>
                  <a:srgbClr val="07376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 sz="3200">
                <a:solidFill>
                  <a:srgbClr val="07376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 sz="3200">
                <a:solidFill>
                  <a:srgbClr val="07376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 sz="3200">
                <a:solidFill>
                  <a:srgbClr val="07376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 sz="3200">
                <a:solidFill>
                  <a:srgbClr val="07376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 sz="3200">
                <a:solidFill>
                  <a:srgbClr val="07376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  <a:defRPr sz="3200">
                <a:solidFill>
                  <a:srgbClr val="07376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669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B431A2-CD1A-4816-B7F7-996B6F992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62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0070" y="432000"/>
            <a:ext cx="11111046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e-DE" noProof="0" dirty="0"/>
          </a:p>
        </p:txBody>
      </p:sp>
      <p:sp>
        <p:nvSpPr>
          <p:cNvPr id="13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1046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Enter </a:t>
            </a:r>
            <a:r>
              <a:rPr lang="de-DE" noProof="0" dirty="0" err="1"/>
              <a:t>your</a:t>
            </a:r>
            <a:r>
              <a:rPr lang="de-DE" noProof="0" dirty="0"/>
              <a:t> </a:t>
            </a:r>
            <a:r>
              <a:rPr lang="de-DE" noProof="0" dirty="0" err="1"/>
              <a:t>subtitle</a:t>
            </a:r>
            <a:r>
              <a:rPr lang="de-DE" noProof="0" dirty="0"/>
              <a:t> </a:t>
            </a:r>
            <a:r>
              <a:rPr lang="de-DE" noProof="0" dirty="0" err="1"/>
              <a:t>here</a:t>
            </a:r>
            <a:endParaRPr lang="de-DE" noProof="0" dirty="0"/>
          </a:p>
        </p:txBody>
      </p:sp>
      <p:sp>
        <p:nvSpPr>
          <p:cNvPr id="3" name="Inhalt"/>
          <p:cNvSpPr>
            <a:spLocks noGrp="1"/>
          </p:cNvSpPr>
          <p:nvPr>
            <p:ph idx="1" hasCustomPrompt="1"/>
          </p:nvPr>
        </p:nvSpPr>
        <p:spPr bwMode="gray">
          <a:xfrm>
            <a:off x="540070" y="1512000"/>
            <a:ext cx="11111046" cy="4298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230F251-2FDD-45A3-AA73-1D4730F5B8C3}" type="datetime1">
              <a:rPr lang="en-US" noProof="0" smtClean="0"/>
              <a:t>10/1/2025</a:t>
            </a:fld>
            <a:endParaRPr lang="de-DE" noProof="0" dirty="0"/>
          </a:p>
        </p:txBody>
      </p:sp>
      <p:sp>
        <p:nvSpPr>
          <p:cNvPr id="5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/>
              <a:t>Presentation Title</a:t>
            </a:r>
            <a:endParaRPr lang="de-DE" noProof="0" dirty="0"/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‹#›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32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B436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CF9E3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D843E9-859C-40F7-894D-6ABEB8F0A8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7" y="136525"/>
            <a:ext cx="2295041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354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777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510173" y="4221424"/>
            <a:ext cx="2607101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l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61947" y="4791307"/>
            <a:ext cx="3287752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36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63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4343563" y="356006"/>
            <a:ext cx="3504874" cy="1364728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3800" b="0" i="0" smtClean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rPr>
              <a:pPr algn="ctr"/>
              <a:t>‹#›</a:t>
            </a:fld>
            <a:endParaRPr lang="en-US" sz="13800" b="0" i="0" dirty="0">
              <a:solidFill>
                <a:schemeClr val="bg1"/>
              </a:solidFill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6049" y="815516"/>
            <a:ext cx="9699902" cy="528838"/>
          </a:xfrm>
          <a:prstGeom prst="rect">
            <a:avLst/>
          </a:prstGeom>
        </p:spPr>
        <p:txBody>
          <a:bodyPr/>
          <a:lstStyle>
            <a:lvl1pPr algn="ctr">
              <a:lnSpc>
                <a:spcPct val="70000"/>
              </a:lnSpc>
              <a:defRPr sz="3600" b="1" i="0"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246049" y="1277850"/>
            <a:ext cx="9699901" cy="3101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="0" i="0" spc="300">
                <a:solidFill>
                  <a:schemeClr val="tx1">
                    <a:alpha val="50000"/>
                  </a:schemeClr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7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436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CF9E3D"/>
                </a:solidFill>
              </a:defRPr>
            </a:lvl1pPr>
            <a:lvl2pPr>
              <a:defRPr>
                <a:solidFill>
                  <a:srgbClr val="0B436D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CF9E3D"/>
                </a:solidFill>
              </a:defRPr>
            </a:lvl1pPr>
            <a:lvl2pPr>
              <a:defRPr>
                <a:solidFill>
                  <a:srgbClr val="0B436D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ECF35-AB09-4131-B976-E5470AD7C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190" y="0"/>
            <a:ext cx="2295041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7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B436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F9E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F9E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D28E45-73A9-431A-8663-78141035A6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92" y="0"/>
            <a:ext cx="2295041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436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45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83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08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73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72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5BBDB-585E-4B8A-8711-F4A66DF44053}" type="datetimeFigureOut">
              <a:rPr lang="fr-FR" smtClean="0"/>
              <a:t>01/10/2025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23D09-5B35-4ACD-A129-9D20326AF3A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13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ec.mu/pdf_downloads/our_act/bill2017_heact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nected wire-frame lines and dots">
            <a:extLst>
              <a:ext uri="{FF2B5EF4-FFF2-40B4-BE49-F238E27FC236}">
                <a16:creationId xmlns:a16="http://schemas.microsoft.com/office/drawing/2014/main" id="{64728729-FD0C-8730-8190-44A9170B9A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3" b="7067"/>
          <a:stretch/>
        </p:blipFill>
        <p:spPr>
          <a:xfrm>
            <a:off x="1995" y="194117"/>
            <a:ext cx="1219000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742" y="280997"/>
            <a:ext cx="3867576" cy="1393951"/>
          </a:xfrm>
          <a:prstGeom prst="rect">
            <a:avLst/>
          </a:prstGeom>
        </p:spPr>
      </p:pic>
      <p:sp>
        <p:nvSpPr>
          <p:cNvPr id="5" name="Google Shape;91;p1">
            <a:extLst>
              <a:ext uri="{FF2B5EF4-FFF2-40B4-BE49-F238E27FC236}">
                <a16:creationId xmlns:a16="http://schemas.microsoft.com/office/drawing/2014/main" id="{A892A324-C807-4DDF-B30A-4027D869175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30097" y="5054803"/>
            <a:ext cx="4162995" cy="1655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Professor (Dr) R. </a:t>
            </a:r>
            <a:r>
              <a:rPr lang="en-GB" sz="1800" dirty="0" err="1">
                <a:solidFill>
                  <a:schemeClr val="bg1">
                    <a:lumMod val="95000"/>
                  </a:schemeClr>
                </a:solidFill>
              </a:rPr>
              <a:t>Mohee</a:t>
            </a: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, CSK</a:t>
            </a:r>
          </a:p>
          <a:p>
            <a:pPr marL="0" indent="0">
              <a:spcBef>
                <a:spcPts val="0"/>
              </a:spcBef>
            </a:pPr>
            <a:r>
              <a:rPr lang="en-GB" sz="1800" dirty="0">
                <a:solidFill>
                  <a:schemeClr val="bg1">
                    <a:lumMod val="95000"/>
                  </a:schemeClr>
                </a:solidFill>
              </a:rPr>
              <a:t>Commissioner</a:t>
            </a:r>
          </a:p>
          <a:p>
            <a:pPr marL="0" indent="0">
              <a:spcBef>
                <a:spcPts val="0"/>
              </a:spcBef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</a:rPr>
              <a:t>and</a:t>
            </a:r>
          </a:p>
          <a:p>
            <a:pPr marL="0" indent="0">
              <a:spcBef>
                <a:spcPts val="0"/>
              </a:spcBef>
            </a:pP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Dr Noshmee Baguant, </a:t>
            </a:r>
          </a:p>
          <a:p>
            <a:pPr marL="0" indent="0">
              <a:spcBef>
                <a:spcPts val="0"/>
              </a:spcBef>
            </a:pP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Acting Head, Regulatory Affairs and Accreditation Division</a:t>
            </a:r>
          </a:p>
          <a:p>
            <a:pPr marL="0" indent="0">
              <a:spcBef>
                <a:spcPts val="0"/>
              </a:spcBef>
            </a:pPr>
            <a:endParaRPr lang="en-GB" sz="2133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</a:rPr>
              <a:t>01 October 2025</a:t>
            </a:r>
          </a:p>
        </p:txBody>
      </p:sp>
      <p:sp>
        <p:nvSpPr>
          <p:cNvPr id="2" name="Google Shape;92;p1">
            <a:extLst>
              <a:ext uri="{FF2B5EF4-FFF2-40B4-BE49-F238E27FC236}">
                <a16:creationId xmlns:a16="http://schemas.microsoft.com/office/drawing/2014/main" id="{945C4D26-F047-9F1E-2855-8A326BD5C37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0746" y="1869065"/>
            <a:ext cx="5430985" cy="1510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b="1" dirty="0"/>
              <a:t>Transforming higher education through innovative projects (HEC)</a:t>
            </a:r>
          </a:p>
        </p:txBody>
      </p:sp>
      <p:sp>
        <p:nvSpPr>
          <p:cNvPr id="3" name="Google Shape;92;p1">
            <a:extLst>
              <a:ext uri="{FF2B5EF4-FFF2-40B4-BE49-F238E27FC236}">
                <a16:creationId xmlns:a16="http://schemas.microsoft.com/office/drawing/2014/main" id="{853497A2-5F53-2310-0697-5B5C107237BB}"/>
              </a:ext>
            </a:extLst>
          </p:cNvPr>
          <p:cNvSpPr txBox="1">
            <a:spLocks/>
          </p:cNvSpPr>
          <p:nvPr/>
        </p:nvSpPr>
        <p:spPr>
          <a:xfrm>
            <a:off x="170748" y="3257869"/>
            <a:ext cx="5430985" cy="11946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9E3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6000"/>
            </a:pPr>
            <a:r>
              <a:rPr lang="en-GB" sz="2000" dirty="0"/>
              <a:t>6</a:t>
            </a:r>
            <a:r>
              <a:rPr lang="en-GB" sz="2000" baseline="30000" dirty="0"/>
              <a:t>th</a:t>
            </a:r>
            <a:r>
              <a:rPr lang="en-GB" sz="2000" dirty="0"/>
              <a:t> ACQF Continental Forum 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6000"/>
            </a:pPr>
            <a:r>
              <a:rPr lang="en-GB" sz="2000" dirty="0"/>
              <a:t>Building Future-ready qualifications systems for Africa</a:t>
            </a:r>
          </a:p>
        </p:txBody>
      </p:sp>
      <p:pic>
        <p:nvPicPr>
          <p:cNvPr id="6" name="Picture 5" descr="A group of people flying kites in the sky&#10;&#10;Description automatically generated">
            <a:extLst>
              <a:ext uri="{FF2B5EF4-FFF2-40B4-BE49-F238E27FC236}">
                <a16:creationId xmlns:a16="http://schemas.microsoft.com/office/drawing/2014/main" id="{B7874B57-2240-EFE2-7E74-805DCCF84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68" y="0"/>
            <a:ext cx="6409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37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D37CA-51F2-5C36-5663-1696344C6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5F84E1-28D8-FFEA-FEA8-C576E8F4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62" y="5266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Micro Credentials Journey in Mauritius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530CC4-5C1B-996B-3E26-AA45DA372782}"/>
              </a:ext>
            </a:extLst>
          </p:cNvPr>
          <p:cNvSpPr/>
          <p:nvPr/>
        </p:nvSpPr>
        <p:spPr>
          <a:xfrm>
            <a:off x="0" y="5452916"/>
            <a:ext cx="1572923" cy="84556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white"/>
                </a:solidFill>
                <a:latin typeface="Calibri" panose="020F0502020204030204"/>
              </a:rPr>
              <a:t>Framework Development</a:t>
            </a:r>
            <a:endParaRPr kumimoji="0" lang="en-M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71F0B6-25E1-4FCC-4F27-31F080D68134}"/>
              </a:ext>
            </a:extLst>
          </p:cNvPr>
          <p:cNvSpPr/>
          <p:nvPr/>
        </p:nvSpPr>
        <p:spPr>
          <a:xfrm>
            <a:off x="-23946" y="2051034"/>
            <a:ext cx="1591489" cy="6412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1- Surveys </a:t>
            </a:r>
            <a:endParaRPr kumimoji="0" lang="en-M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06977D-A6B0-5C93-F010-94F4F9572884}"/>
              </a:ext>
            </a:extLst>
          </p:cNvPr>
          <p:cNvSpPr/>
          <p:nvPr/>
        </p:nvSpPr>
        <p:spPr>
          <a:xfrm>
            <a:off x="-1350" y="3739829"/>
            <a:ext cx="1568893" cy="6412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white"/>
                </a:solidFill>
                <a:latin typeface="Calibri" panose="020F0502020204030204"/>
              </a:rPr>
              <a:t>Consultations </a:t>
            </a:r>
            <a:endParaRPr kumimoji="0" lang="en-M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1911916-840A-252A-47C8-CD5C5A44C4BE}"/>
              </a:ext>
            </a:extLst>
          </p:cNvPr>
          <p:cNvSpPr/>
          <p:nvPr/>
        </p:nvSpPr>
        <p:spPr>
          <a:xfrm rot="10800000">
            <a:off x="1752932" y="3752366"/>
            <a:ext cx="3353159" cy="1591837"/>
          </a:xfrm>
          <a:custGeom>
            <a:avLst/>
            <a:gdLst>
              <a:gd name="connsiteX0" fmla="*/ 3077777 w 3824400"/>
              <a:gd name="connsiteY0" fmla="*/ 1601022 h 1601618"/>
              <a:gd name="connsiteX1" fmla="*/ 3007227 w 3824400"/>
              <a:gd name="connsiteY1" fmla="*/ 1537150 h 1601618"/>
              <a:gd name="connsiteX2" fmla="*/ 3073510 w 3824400"/>
              <a:gd name="connsiteY2" fmla="*/ 1478786 h 1601618"/>
              <a:gd name="connsiteX3" fmla="*/ 3705565 w 3824400"/>
              <a:gd name="connsiteY3" fmla="*/ 750433 h 1601618"/>
              <a:gd name="connsiteX4" fmla="*/ 3477314 w 3824400"/>
              <a:gd name="connsiteY4" fmla="*/ 296776 h 1601618"/>
              <a:gd name="connsiteX5" fmla="*/ 3058006 w 3824400"/>
              <a:gd name="connsiteY5" fmla="*/ 118261 h 1601618"/>
              <a:gd name="connsiteX6" fmla="*/ 3055951 w 3824400"/>
              <a:gd name="connsiteY6" fmla="*/ 117770 h 1601618"/>
              <a:gd name="connsiteX7" fmla="*/ 3053321 w 3824400"/>
              <a:gd name="connsiteY7" fmla="*/ 118301 h 1601618"/>
              <a:gd name="connsiteX8" fmla="*/ 2812055 w 3824400"/>
              <a:gd name="connsiteY8" fmla="*/ 118301 h 1601618"/>
              <a:gd name="connsiteX9" fmla="*/ 2810364 w 3824400"/>
              <a:gd name="connsiteY9" fmla="*/ 118642 h 1601618"/>
              <a:gd name="connsiteX10" fmla="*/ 1090067 w 3824400"/>
              <a:gd name="connsiteY10" fmla="*/ 118642 h 1601618"/>
              <a:gd name="connsiteX11" fmla="*/ 1088373 w 3824400"/>
              <a:gd name="connsiteY11" fmla="*/ 118300 h 1601618"/>
              <a:gd name="connsiteX12" fmla="*/ 59150 w 3824400"/>
              <a:gd name="connsiteY12" fmla="*/ 118300 h 1601618"/>
              <a:gd name="connsiteX13" fmla="*/ 0 w 3824400"/>
              <a:gd name="connsiteY13" fmla="*/ 59150 h 1601618"/>
              <a:gd name="connsiteX14" fmla="*/ 59150 w 3824400"/>
              <a:gd name="connsiteY14" fmla="*/ 0 h 1601618"/>
              <a:gd name="connsiteX15" fmla="*/ 2154527 w 3824400"/>
              <a:gd name="connsiteY15" fmla="*/ 0 h 1601618"/>
              <a:gd name="connsiteX16" fmla="*/ 2154532 w 3824400"/>
              <a:gd name="connsiteY16" fmla="*/ 1 h 1601618"/>
              <a:gd name="connsiteX17" fmla="*/ 3053321 w 3824400"/>
              <a:gd name="connsiteY17" fmla="*/ 1 h 1601618"/>
              <a:gd name="connsiteX18" fmla="*/ 3058934 w 3824400"/>
              <a:gd name="connsiteY18" fmla="*/ 1134 h 1601618"/>
              <a:gd name="connsiteX19" fmla="*/ 3064035 w 3824400"/>
              <a:gd name="connsiteY19" fmla="*/ 417 h 1601618"/>
              <a:gd name="connsiteX20" fmla="*/ 3823332 w 3824400"/>
              <a:gd name="connsiteY20" fmla="*/ 756463 h 1601618"/>
              <a:gd name="connsiteX21" fmla="*/ 3077777 w 3824400"/>
              <a:gd name="connsiteY21" fmla="*/ 1601022 h 160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24400" h="1601618">
                <a:moveTo>
                  <a:pt x="3077777" y="1601022"/>
                </a:moveTo>
                <a:cubicBezTo>
                  <a:pt x="3039527" y="1606307"/>
                  <a:pt x="3005778" y="1575786"/>
                  <a:pt x="3007227" y="1537150"/>
                </a:cubicBezTo>
                <a:cubicBezTo>
                  <a:pt x="3008558" y="1502310"/>
                  <a:pt x="3038783" y="1475734"/>
                  <a:pt x="3073510" y="1478786"/>
                </a:cubicBezTo>
                <a:cubicBezTo>
                  <a:pt x="3451553" y="1456825"/>
                  <a:pt x="3737199" y="1127786"/>
                  <a:pt x="3705565" y="750433"/>
                </a:cubicBezTo>
                <a:cubicBezTo>
                  <a:pt x="3690336" y="568717"/>
                  <a:pt x="3603615" y="409929"/>
                  <a:pt x="3477314" y="296776"/>
                </a:cubicBezTo>
                <a:cubicBezTo>
                  <a:pt x="3364676" y="195831"/>
                  <a:pt x="3219348" y="130246"/>
                  <a:pt x="3058006" y="118261"/>
                </a:cubicBezTo>
                <a:lnTo>
                  <a:pt x="3055951" y="117770"/>
                </a:lnTo>
                <a:lnTo>
                  <a:pt x="3053321" y="118301"/>
                </a:lnTo>
                <a:lnTo>
                  <a:pt x="2812055" y="118301"/>
                </a:lnTo>
                <a:lnTo>
                  <a:pt x="2810364" y="118642"/>
                </a:lnTo>
                <a:lnTo>
                  <a:pt x="1090067" y="118642"/>
                </a:lnTo>
                <a:lnTo>
                  <a:pt x="1088373" y="118300"/>
                </a:lnTo>
                <a:lnTo>
                  <a:pt x="59150" y="118300"/>
                </a:lnTo>
                <a:cubicBezTo>
                  <a:pt x="26482" y="118300"/>
                  <a:pt x="0" y="91818"/>
                  <a:pt x="0" y="59150"/>
                </a:cubicBezTo>
                <a:cubicBezTo>
                  <a:pt x="0" y="26482"/>
                  <a:pt x="26482" y="0"/>
                  <a:pt x="59150" y="0"/>
                </a:cubicBezTo>
                <a:lnTo>
                  <a:pt x="2154527" y="0"/>
                </a:lnTo>
                <a:lnTo>
                  <a:pt x="2154532" y="1"/>
                </a:lnTo>
                <a:lnTo>
                  <a:pt x="3053321" y="1"/>
                </a:lnTo>
                <a:lnTo>
                  <a:pt x="3058934" y="1134"/>
                </a:lnTo>
                <a:lnTo>
                  <a:pt x="3064035" y="417"/>
                </a:lnTo>
                <a:cubicBezTo>
                  <a:pt x="3473907" y="19624"/>
                  <a:pt x="3802425" y="346653"/>
                  <a:pt x="3823332" y="756463"/>
                </a:cubicBezTo>
                <a:cubicBezTo>
                  <a:pt x="3845687" y="1193891"/>
                  <a:pt x="3514547" y="1568937"/>
                  <a:pt x="3077777" y="1601022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wrap="square"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7CDCE5-FD81-BFA8-F935-E81434CDBF26}"/>
              </a:ext>
            </a:extLst>
          </p:cNvPr>
          <p:cNvGrpSpPr/>
          <p:nvPr/>
        </p:nvGrpSpPr>
        <p:grpSpPr>
          <a:xfrm>
            <a:off x="1881178" y="3305091"/>
            <a:ext cx="10140700" cy="1435660"/>
            <a:chOff x="1881178" y="3305091"/>
            <a:chExt cx="10140700" cy="1435660"/>
          </a:xfrm>
        </p:grpSpPr>
        <p:sp>
          <p:nvSpPr>
            <p:cNvPr id="80" name="Lorem ipsum dolor sit amet…">
              <a:extLst>
                <a:ext uri="{FF2B5EF4-FFF2-40B4-BE49-F238E27FC236}">
                  <a16:creationId xmlns:a16="http://schemas.microsoft.com/office/drawing/2014/main" id="{4D261914-195F-FEDC-50E0-5540D6A6B6FD}"/>
                </a:ext>
              </a:extLst>
            </p:cNvPr>
            <p:cNvSpPr txBox="1"/>
            <p:nvPr/>
          </p:nvSpPr>
          <p:spPr>
            <a:xfrm>
              <a:off x="8524875" y="3982159"/>
              <a:ext cx="3497003" cy="745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defPPr>
                <a:defRPr lang="en-US"/>
              </a:defPPr>
              <a:lvl1pPr defTabSz="457200">
                <a:lnSpc>
                  <a:spcPct val="120000"/>
                </a:lnSpc>
                <a:defRPr sz="900" b="0">
                  <a:solidFill>
                    <a:schemeClr val="tx2"/>
                  </a:solidFill>
                  <a:latin typeface="Century Gothic" panose="020B0502020202020204" pitchFamily="34" charset="0"/>
                  <a:ea typeface="DM Sans Regular"/>
                  <a:cs typeface="DM Sans Regular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National Consultation Workshop on Micro Credentials Framework for Mauritius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January 2024</a:t>
              </a:r>
              <a:endParaRPr kumimoji="0" lang="en-MU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8532E5-E7C9-6E26-CCD4-44647263F507}"/>
                </a:ext>
              </a:extLst>
            </p:cNvPr>
            <p:cNvGrpSpPr/>
            <p:nvPr/>
          </p:nvGrpSpPr>
          <p:grpSpPr>
            <a:xfrm>
              <a:off x="5003240" y="3992619"/>
              <a:ext cx="3583944" cy="748132"/>
              <a:chOff x="5731563" y="4062013"/>
              <a:chExt cx="3583944" cy="748132"/>
            </a:xfrm>
          </p:grpSpPr>
          <p:sp>
            <p:nvSpPr>
              <p:cNvPr id="83" name="2021">
                <a:extLst>
                  <a:ext uri="{FF2B5EF4-FFF2-40B4-BE49-F238E27FC236}">
                    <a16:creationId xmlns:a16="http://schemas.microsoft.com/office/drawing/2014/main" id="{3AAF5F9E-E761-75F8-FFFC-6B02C85F2751}"/>
                  </a:ext>
                </a:extLst>
              </p:cNvPr>
              <p:cNvSpPr txBox="1"/>
              <p:nvPr/>
            </p:nvSpPr>
            <p:spPr>
              <a:xfrm>
                <a:off x="5731563" y="4062013"/>
                <a:ext cx="3583944" cy="318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>
                  <a:lnSpc>
                    <a:spcPct val="120000"/>
                  </a:lnSpc>
                  <a:defRPr b="0">
                    <a:solidFill>
                      <a:srgbClr val="231A69"/>
                    </a:solidFill>
                    <a:latin typeface="DM Sans Medium"/>
                    <a:ea typeface="DM Sans Medium"/>
                    <a:cs typeface="DM Sans Medium"/>
                    <a:sym typeface="DM Sans Medium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A4BE"/>
                    </a:solidFill>
                    <a:effectLst/>
                    <a:uLnTx/>
                    <a:uFillTx/>
                    <a:latin typeface="Century Gothic" panose="020B0502020202020204" pitchFamily="34" charset="0"/>
                    <a:sym typeface="DM Sans Medium"/>
                  </a:rPr>
                  <a:t>Micro Credentials National Framework</a:t>
                </a:r>
                <a:endParaRPr kumimoji="0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17A4BE"/>
                  </a:solidFill>
                  <a:effectLst/>
                  <a:uLnTx/>
                  <a:uFillTx/>
                  <a:latin typeface="Century Gothic" panose="020B0502020202020204" pitchFamily="34" charset="0"/>
                  <a:sym typeface="DM Sans Medium"/>
                </a:endParaRPr>
              </a:p>
            </p:txBody>
          </p:sp>
          <p:sp>
            <p:nvSpPr>
              <p:cNvPr id="84" name="Lorem ipsum dolor sit amet…">
                <a:extLst>
                  <a:ext uri="{FF2B5EF4-FFF2-40B4-BE49-F238E27FC236}">
                    <a16:creationId xmlns:a16="http://schemas.microsoft.com/office/drawing/2014/main" id="{051F6B53-3CA3-A9C1-9A77-D8C90A226BC9}"/>
                  </a:ext>
                </a:extLst>
              </p:cNvPr>
              <p:cNvSpPr txBox="1"/>
              <p:nvPr/>
            </p:nvSpPr>
            <p:spPr>
              <a:xfrm>
                <a:off x="5850432" y="4320780"/>
                <a:ext cx="2706741" cy="4893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defPPr>
                  <a:defRPr lang="en-US"/>
                </a:defPPr>
                <a:lvl1pPr defTabSz="457200">
                  <a:lnSpc>
                    <a:spcPct val="120000"/>
                  </a:lnSpc>
                  <a:defRPr sz="1100" b="0">
                    <a:solidFill>
                      <a:schemeClr val="accent4">
                        <a:lumMod val="50000"/>
                      </a:schemeClr>
                    </a:solidFill>
                    <a:latin typeface="Century Gothic" panose="020B0502020202020204" pitchFamily="34" charset="0"/>
                    <a:ea typeface="DM Sans Regular"/>
                    <a:cs typeface="DM Sans Regular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Drafting of National Micro Credentials Framework  (2024)</a:t>
                </a:r>
                <a:endParaRPr kumimoji="0" lang="en-M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4DBF8A-F2DD-9C94-9A66-7908B147936B}"/>
                </a:ext>
              </a:extLst>
            </p:cNvPr>
            <p:cNvGrpSpPr/>
            <p:nvPr/>
          </p:nvGrpSpPr>
          <p:grpSpPr>
            <a:xfrm>
              <a:off x="2530212" y="3305091"/>
              <a:ext cx="8973439" cy="552630"/>
              <a:chOff x="2530212" y="3305091"/>
              <a:chExt cx="8973439" cy="55263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56B503A-3606-42E6-A562-B9F5E863DB97}"/>
                  </a:ext>
                </a:extLst>
              </p:cNvPr>
              <p:cNvSpPr/>
              <p:nvPr/>
            </p:nvSpPr>
            <p:spPr>
              <a:xfrm>
                <a:off x="7695825" y="3739421"/>
                <a:ext cx="3807826" cy="118300"/>
              </a:xfrm>
              <a:custGeom>
                <a:avLst/>
                <a:gdLst>
                  <a:gd name="connsiteX0" fmla="*/ 117493 w 7563714"/>
                  <a:gd name="connsiteY0" fmla="*/ 0 h 234986"/>
                  <a:gd name="connsiteX1" fmla="*/ 2638443 w 7563714"/>
                  <a:gd name="connsiteY1" fmla="*/ 0 h 234986"/>
                  <a:gd name="connsiteX2" fmla="*/ 3534621 w 7563714"/>
                  <a:gd name="connsiteY2" fmla="*/ 0 h 234986"/>
                  <a:gd name="connsiteX3" fmla="*/ 4029093 w 7563714"/>
                  <a:gd name="connsiteY3" fmla="*/ 0 h 234986"/>
                  <a:gd name="connsiteX4" fmla="*/ 6055570 w 7563714"/>
                  <a:gd name="connsiteY4" fmla="*/ 0 h 234986"/>
                  <a:gd name="connsiteX5" fmla="*/ 7446222 w 7563714"/>
                  <a:gd name="connsiteY5" fmla="*/ 0 h 234986"/>
                  <a:gd name="connsiteX6" fmla="*/ 7563714 w 7563714"/>
                  <a:gd name="connsiteY6" fmla="*/ 117493 h 234986"/>
                  <a:gd name="connsiteX7" fmla="*/ 7446222 w 7563714"/>
                  <a:gd name="connsiteY7" fmla="*/ 234986 h 234986"/>
                  <a:gd name="connsiteX8" fmla="*/ 6055570 w 7563714"/>
                  <a:gd name="connsiteY8" fmla="*/ 234986 h 234986"/>
                  <a:gd name="connsiteX9" fmla="*/ 4029093 w 7563714"/>
                  <a:gd name="connsiteY9" fmla="*/ 234986 h 234986"/>
                  <a:gd name="connsiteX10" fmla="*/ 3534621 w 7563714"/>
                  <a:gd name="connsiteY10" fmla="*/ 234986 h 234986"/>
                  <a:gd name="connsiteX11" fmla="*/ 2638443 w 7563714"/>
                  <a:gd name="connsiteY11" fmla="*/ 234986 h 234986"/>
                  <a:gd name="connsiteX12" fmla="*/ 117493 w 7563714"/>
                  <a:gd name="connsiteY12" fmla="*/ 234986 h 234986"/>
                  <a:gd name="connsiteX13" fmla="*/ 0 w 7563714"/>
                  <a:gd name="connsiteY13" fmla="*/ 117493 h 234986"/>
                  <a:gd name="connsiteX14" fmla="*/ 117493 w 7563714"/>
                  <a:gd name="connsiteY14" fmla="*/ 0 h 234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563714" h="234986">
                    <a:moveTo>
                      <a:pt x="117493" y="0"/>
                    </a:moveTo>
                    <a:lnTo>
                      <a:pt x="2638443" y="0"/>
                    </a:lnTo>
                    <a:lnTo>
                      <a:pt x="3534621" y="0"/>
                    </a:lnTo>
                    <a:lnTo>
                      <a:pt x="4029093" y="0"/>
                    </a:lnTo>
                    <a:lnTo>
                      <a:pt x="6055570" y="0"/>
                    </a:lnTo>
                    <a:lnTo>
                      <a:pt x="7446222" y="0"/>
                    </a:lnTo>
                    <a:cubicBezTo>
                      <a:pt x="7511110" y="0"/>
                      <a:pt x="7563714" y="52603"/>
                      <a:pt x="7563714" y="117493"/>
                    </a:cubicBezTo>
                    <a:cubicBezTo>
                      <a:pt x="7563714" y="182383"/>
                      <a:pt x="7511110" y="234986"/>
                      <a:pt x="7446222" y="234986"/>
                    </a:cubicBezTo>
                    <a:lnTo>
                      <a:pt x="6055570" y="234986"/>
                    </a:lnTo>
                    <a:lnTo>
                      <a:pt x="4029093" y="234986"/>
                    </a:lnTo>
                    <a:lnTo>
                      <a:pt x="3534621" y="234986"/>
                    </a:lnTo>
                    <a:lnTo>
                      <a:pt x="2638443" y="234986"/>
                    </a:lnTo>
                    <a:lnTo>
                      <a:pt x="117493" y="234986"/>
                    </a:lnTo>
                    <a:cubicBezTo>
                      <a:pt x="52603" y="234986"/>
                      <a:pt x="0" y="182383"/>
                      <a:pt x="0" y="117493"/>
                    </a:cubicBezTo>
                    <a:cubicBezTo>
                      <a:pt x="0" y="52603"/>
                      <a:pt x="52603" y="0"/>
                      <a:pt x="117493" y="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2694071-9EE3-5D34-6617-4272491E6859}"/>
                  </a:ext>
                </a:extLst>
              </p:cNvPr>
              <p:cNvSpPr/>
              <p:nvPr/>
            </p:nvSpPr>
            <p:spPr>
              <a:xfrm>
                <a:off x="2640563" y="3739148"/>
                <a:ext cx="4898624" cy="118300"/>
              </a:xfrm>
              <a:custGeom>
                <a:avLst/>
                <a:gdLst>
                  <a:gd name="connsiteX0" fmla="*/ 117493 w 7563714"/>
                  <a:gd name="connsiteY0" fmla="*/ 0 h 234986"/>
                  <a:gd name="connsiteX1" fmla="*/ 3105871 w 7563714"/>
                  <a:gd name="connsiteY1" fmla="*/ 0 h 234986"/>
                  <a:gd name="connsiteX2" fmla="*/ 3534621 w 7563714"/>
                  <a:gd name="connsiteY2" fmla="*/ 0 h 234986"/>
                  <a:gd name="connsiteX3" fmla="*/ 4029093 w 7563714"/>
                  <a:gd name="connsiteY3" fmla="*/ 0 h 234986"/>
                  <a:gd name="connsiteX4" fmla="*/ 6522999 w 7563714"/>
                  <a:gd name="connsiteY4" fmla="*/ 0 h 234986"/>
                  <a:gd name="connsiteX5" fmla="*/ 7446221 w 7563714"/>
                  <a:gd name="connsiteY5" fmla="*/ 0 h 234986"/>
                  <a:gd name="connsiteX6" fmla="*/ 7563714 w 7563714"/>
                  <a:gd name="connsiteY6" fmla="*/ 117493 h 234986"/>
                  <a:gd name="connsiteX7" fmla="*/ 7446221 w 7563714"/>
                  <a:gd name="connsiteY7" fmla="*/ 234986 h 234986"/>
                  <a:gd name="connsiteX8" fmla="*/ 6522999 w 7563714"/>
                  <a:gd name="connsiteY8" fmla="*/ 234986 h 234986"/>
                  <a:gd name="connsiteX9" fmla="*/ 4029093 w 7563714"/>
                  <a:gd name="connsiteY9" fmla="*/ 234986 h 234986"/>
                  <a:gd name="connsiteX10" fmla="*/ 3534621 w 7563714"/>
                  <a:gd name="connsiteY10" fmla="*/ 234986 h 234986"/>
                  <a:gd name="connsiteX11" fmla="*/ 3105871 w 7563714"/>
                  <a:gd name="connsiteY11" fmla="*/ 234986 h 234986"/>
                  <a:gd name="connsiteX12" fmla="*/ 117493 w 7563714"/>
                  <a:gd name="connsiteY12" fmla="*/ 234986 h 234986"/>
                  <a:gd name="connsiteX13" fmla="*/ 0 w 7563714"/>
                  <a:gd name="connsiteY13" fmla="*/ 117493 h 234986"/>
                  <a:gd name="connsiteX14" fmla="*/ 117493 w 7563714"/>
                  <a:gd name="connsiteY14" fmla="*/ 0 h 234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563714" h="234986">
                    <a:moveTo>
                      <a:pt x="117493" y="0"/>
                    </a:moveTo>
                    <a:lnTo>
                      <a:pt x="3105871" y="0"/>
                    </a:lnTo>
                    <a:lnTo>
                      <a:pt x="3534621" y="0"/>
                    </a:lnTo>
                    <a:lnTo>
                      <a:pt x="4029093" y="0"/>
                    </a:lnTo>
                    <a:lnTo>
                      <a:pt x="6522999" y="0"/>
                    </a:lnTo>
                    <a:lnTo>
                      <a:pt x="7446221" y="0"/>
                    </a:lnTo>
                    <a:cubicBezTo>
                      <a:pt x="7511111" y="0"/>
                      <a:pt x="7563714" y="52603"/>
                      <a:pt x="7563714" y="117493"/>
                    </a:cubicBezTo>
                    <a:cubicBezTo>
                      <a:pt x="7563714" y="182383"/>
                      <a:pt x="7511111" y="234986"/>
                      <a:pt x="7446221" y="234986"/>
                    </a:cubicBezTo>
                    <a:lnTo>
                      <a:pt x="6522999" y="234986"/>
                    </a:lnTo>
                    <a:lnTo>
                      <a:pt x="4029093" y="234986"/>
                    </a:lnTo>
                    <a:lnTo>
                      <a:pt x="3534621" y="234986"/>
                    </a:lnTo>
                    <a:lnTo>
                      <a:pt x="3105871" y="234986"/>
                    </a:lnTo>
                    <a:lnTo>
                      <a:pt x="117493" y="234986"/>
                    </a:lnTo>
                    <a:cubicBezTo>
                      <a:pt x="52603" y="234986"/>
                      <a:pt x="0" y="182383"/>
                      <a:pt x="0" y="117493"/>
                    </a:cubicBezTo>
                    <a:cubicBezTo>
                      <a:pt x="0" y="52603"/>
                      <a:pt x="52603" y="0"/>
                      <a:pt x="117493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>
                <a:miter lim="400000"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C49150-5830-3319-6459-3A96327AB7C6}"/>
                  </a:ext>
                </a:extLst>
              </p:cNvPr>
              <p:cNvSpPr/>
              <p:nvPr/>
            </p:nvSpPr>
            <p:spPr>
              <a:xfrm>
                <a:off x="7427189" y="3356580"/>
                <a:ext cx="331056" cy="331056"/>
              </a:xfrm>
              <a:custGeom>
                <a:avLst/>
                <a:gdLst>
                  <a:gd name="connsiteX0" fmla="*/ 1132714 w 1533948"/>
                  <a:gd name="connsiteY0" fmla="*/ 1054576 h 1533947"/>
                  <a:gd name="connsiteX1" fmla="*/ 1057812 w 1533948"/>
                  <a:gd name="connsiteY1" fmla="*/ 1129478 h 1533947"/>
                  <a:gd name="connsiteX2" fmla="*/ 1132714 w 1533948"/>
                  <a:gd name="connsiteY2" fmla="*/ 1204379 h 1533947"/>
                  <a:gd name="connsiteX3" fmla="*/ 1207615 w 1533948"/>
                  <a:gd name="connsiteY3" fmla="*/ 1129478 h 1533947"/>
                  <a:gd name="connsiteX4" fmla="*/ 1132714 w 1533948"/>
                  <a:gd name="connsiteY4" fmla="*/ 1054576 h 1533947"/>
                  <a:gd name="connsiteX5" fmla="*/ 344509 w 1533948"/>
                  <a:gd name="connsiteY5" fmla="*/ 1018623 h 1533947"/>
                  <a:gd name="connsiteX6" fmla="*/ 389450 w 1533948"/>
                  <a:gd name="connsiteY6" fmla="*/ 1063565 h 1533947"/>
                  <a:gd name="connsiteX7" fmla="*/ 344509 w 1533948"/>
                  <a:gd name="connsiteY7" fmla="*/ 1108506 h 1533947"/>
                  <a:gd name="connsiteX8" fmla="*/ 299567 w 1533948"/>
                  <a:gd name="connsiteY8" fmla="*/ 1063565 h 1533947"/>
                  <a:gd name="connsiteX9" fmla="*/ 344509 w 1533948"/>
                  <a:gd name="connsiteY9" fmla="*/ 1018623 h 1533947"/>
                  <a:gd name="connsiteX10" fmla="*/ 1132714 w 1533948"/>
                  <a:gd name="connsiteY10" fmla="*/ 964694 h 1533947"/>
                  <a:gd name="connsiteX11" fmla="*/ 1297498 w 1533948"/>
                  <a:gd name="connsiteY11" fmla="*/ 1129478 h 1533947"/>
                  <a:gd name="connsiteX12" fmla="*/ 1132714 w 1533948"/>
                  <a:gd name="connsiteY12" fmla="*/ 1294262 h 1533947"/>
                  <a:gd name="connsiteX13" fmla="*/ 967930 w 1533948"/>
                  <a:gd name="connsiteY13" fmla="*/ 1129478 h 1533947"/>
                  <a:gd name="connsiteX14" fmla="*/ 1132714 w 1533948"/>
                  <a:gd name="connsiteY14" fmla="*/ 964694 h 1533947"/>
                  <a:gd name="connsiteX15" fmla="*/ 344507 w 1533948"/>
                  <a:gd name="connsiteY15" fmla="*/ 928742 h 1533947"/>
                  <a:gd name="connsiteX16" fmla="*/ 209684 w 1533948"/>
                  <a:gd name="connsiteY16" fmla="*/ 1063565 h 1533947"/>
                  <a:gd name="connsiteX17" fmla="*/ 344507 w 1533948"/>
                  <a:gd name="connsiteY17" fmla="*/ 1198388 h 1533947"/>
                  <a:gd name="connsiteX18" fmla="*/ 479331 w 1533948"/>
                  <a:gd name="connsiteY18" fmla="*/ 1063565 h 1533947"/>
                  <a:gd name="connsiteX19" fmla="*/ 344507 w 1533948"/>
                  <a:gd name="connsiteY19" fmla="*/ 928742 h 1533947"/>
                  <a:gd name="connsiteX20" fmla="*/ 1087772 w 1533948"/>
                  <a:gd name="connsiteY20" fmla="*/ 814891 h 1533947"/>
                  <a:gd name="connsiteX21" fmla="*/ 1087772 w 1533948"/>
                  <a:gd name="connsiteY21" fmla="*/ 843613 h 1533947"/>
                  <a:gd name="connsiteX22" fmla="*/ 1056293 w 1533948"/>
                  <a:gd name="connsiteY22" fmla="*/ 886517 h 1533947"/>
                  <a:gd name="connsiteX23" fmla="*/ 960819 w 1533948"/>
                  <a:gd name="connsiteY23" fmla="*/ 942004 h 1533947"/>
                  <a:gd name="connsiteX24" fmla="*/ 907968 w 1533948"/>
                  <a:gd name="connsiteY24" fmla="*/ 947797 h 1533947"/>
                  <a:gd name="connsiteX25" fmla="*/ 882721 w 1533948"/>
                  <a:gd name="connsiteY25" fmla="*/ 933256 h 1533947"/>
                  <a:gd name="connsiteX26" fmla="*/ 837780 w 1533948"/>
                  <a:gd name="connsiteY26" fmla="*/ 1011074 h 1533947"/>
                  <a:gd name="connsiteX27" fmla="*/ 862827 w 1533948"/>
                  <a:gd name="connsiteY27" fmla="*/ 1025535 h 1533947"/>
                  <a:gd name="connsiteX28" fmla="*/ 884239 w 1533948"/>
                  <a:gd name="connsiteY28" fmla="*/ 1074191 h 1533947"/>
                  <a:gd name="connsiteX29" fmla="*/ 878047 w 1533948"/>
                  <a:gd name="connsiteY29" fmla="*/ 1129478 h 1533947"/>
                  <a:gd name="connsiteX30" fmla="*/ 884239 w 1533948"/>
                  <a:gd name="connsiteY30" fmla="*/ 1184726 h 1533947"/>
                  <a:gd name="connsiteX31" fmla="*/ 862827 w 1533948"/>
                  <a:gd name="connsiteY31" fmla="*/ 1233382 h 1533947"/>
                  <a:gd name="connsiteX32" fmla="*/ 837780 w 1533948"/>
                  <a:gd name="connsiteY32" fmla="*/ 1247843 h 1533947"/>
                  <a:gd name="connsiteX33" fmla="*/ 882721 w 1533948"/>
                  <a:gd name="connsiteY33" fmla="*/ 1325661 h 1533947"/>
                  <a:gd name="connsiteX34" fmla="*/ 907968 w 1533948"/>
                  <a:gd name="connsiteY34" fmla="*/ 1311120 h 1533947"/>
                  <a:gd name="connsiteX35" fmla="*/ 960819 w 1533948"/>
                  <a:gd name="connsiteY35" fmla="*/ 1316912 h 1533947"/>
                  <a:gd name="connsiteX36" fmla="*/ 1056293 w 1533948"/>
                  <a:gd name="connsiteY36" fmla="*/ 1372439 h 1533947"/>
                  <a:gd name="connsiteX37" fmla="*/ 1087772 w 1533948"/>
                  <a:gd name="connsiteY37" fmla="*/ 1415303 h 1533947"/>
                  <a:gd name="connsiteX38" fmla="*/ 1087772 w 1533948"/>
                  <a:gd name="connsiteY38" fmla="*/ 1444065 h 1533947"/>
                  <a:gd name="connsiteX39" fmla="*/ 1177655 w 1533948"/>
                  <a:gd name="connsiteY39" fmla="*/ 1444065 h 1533947"/>
                  <a:gd name="connsiteX40" fmla="*/ 1177655 w 1533948"/>
                  <a:gd name="connsiteY40" fmla="*/ 1415303 h 1533947"/>
                  <a:gd name="connsiteX41" fmla="*/ 1209093 w 1533948"/>
                  <a:gd name="connsiteY41" fmla="*/ 1372439 h 1533947"/>
                  <a:gd name="connsiteX42" fmla="*/ 1304569 w 1533948"/>
                  <a:gd name="connsiteY42" fmla="*/ 1316912 h 1533947"/>
                  <a:gd name="connsiteX43" fmla="*/ 1357419 w 1533948"/>
                  <a:gd name="connsiteY43" fmla="*/ 1311120 h 1533947"/>
                  <a:gd name="connsiteX44" fmla="*/ 1382665 w 1533948"/>
                  <a:gd name="connsiteY44" fmla="*/ 1325661 h 1533947"/>
                  <a:gd name="connsiteX45" fmla="*/ 1427606 w 1533948"/>
                  <a:gd name="connsiteY45" fmla="*/ 1247843 h 1533947"/>
                  <a:gd name="connsiteX46" fmla="*/ 1402560 w 1533948"/>
                  <a:gd name="connsiteY46" fmla="*/ 1233382 h 1533947"/>
                  <a:gd name="connsiteX47" fmla="*/ 1381148 w 1533948"/>
                  <a:gd name="connsiteY47" fmla="*/ 1184726 h 1533947"/>
                  <a:gd name="connsiteX48" fmla="*/ 1387380 w 1533948"/>
                  <a:gd name="connsiteY48" fmla="*/ 1129478 h 1533947"/>
                  <a:gd name="connsiteX49" fmla="*/ 1381148 w 1533948"/>
                  <a:gd name="connsiteY49" fmla="*/ 1074191 h 1533947"/>
                  <a:gd name="connsiteX50" fmla="*/ 1402560 w 1533948"/>
                  <a:gd name="connsiteY50" fmla="*/ 1025535 h 1533947"/>
                  <a:gd name="connsiteX51" fmla="*/ 1427606 w 1533948"/>
                  <a:gd name="connsiteY51" fmla="*/ 1011074 h 1533947"/>
                  <a:gd name="connsiteX52" fmla="*/ 1382665 w 1533948"/>
                  <a:gd name="connsiteY52" fmla="*/ 933256 h 1533947"/>
                  <a:gd name="connsiteX53" fmla="*/ 1357419 w 1533948"/>
                  <a:gd name="connsiteY53" fmla="*/ 947797 h 1533947"/>
                  <a:gd name="connsiteX54" fmla="*/ 1304569 w 1533948"/>
                  <a:gd name="connsiteY54" fmla="*/ 942004 h 1533947"/>
                  <a:gd name="connsiteX55" fmla="*/ 1209093 w 1533948"/>
                  <a:gd name="connsiteY55" fmla="*/ 886517 h 1533947"/>
                  <a:gd name="connsiteX56" fmla="*/ 1177655 w 1533948"/>
                  <a:gd name="connsiteY56" fmla="*/ 843613 h 1533947"/>
                  <a:gd name="connsiteX57" fmla="*/ 1177655 w 1533948"/>
                  <a:gd name="connsiteY57" fmla="*/ 814891 h 1533947"/>
                  <a:gd name="connsiteX58" fmla="*/ 344507 w 1533948"/>
                  <a:gd name="connsiteY58" fmla="*/ 748977 h 1533947"/>
                  <a:gd name="connsiteX59" fmla="*/ 389449 w 1533948"/>
                  <a:gd name="connsiteY59" fmla="*/ 793918 h 1533947"/>
                  <a:gd name="connsiteX60" fmla="*/ 389449 w 1533948"/>
                  <a:gd name="connsiteY60" fmla="*/ 843373 h 1533947"/>
                  <a:gd name="connsiteX61" fmla="*/ 468346 w 1533948"/>
                  <a:gd name="connsiteY61" fmla="*/ 876170 h 1533947"/>
                  <a:gd name="connsiteX62" fmla="*/ 503420 w 1533948"/>
                  <a:gd name="connsiteY62" fmla="*/ 841096 h 1533947"/>
                  <a:gd name="connsiteX63" fmla="*/ 566976 w 1533948"/>
                  <a:gd name="connsiteY63" fmla="*/ 841096 h 1533947"/>
                  <a:gd name="connsiteX64" fmla="*/ 566976 w 1533948"/>
                  <a:gd name="connsiteY64" fmla="*/ 904653 h 1533947"/>
                  <a:gd name="connsiteX65" fmla="*/ 531902 w 1533948"/>
                  <a:gd name="connsiteY65" fmla="*/ 939728 h 1533947"/>
                  <a:gd name="connsiteX66" fmla="*/ 564699 w 1533948"/>
                  <a:gd name="connsiteY66" fmla="*/ 1018624 h 1533947"/>
                  <a:gd name="connsiteX67" fmla="*/ 614154 w 1533948"/>
                  <a:gd name="connsiteY67" fmla="*/ 1018624 h 1533947"/>
                  <a:gd name="connsiteX68" fmla="*/ 659055 w 1533948"/>
                  <a:gd name="connsiteY68" fmla="*/ 1063565 h 1533947"/>
                  <a:gd name="connsiteX69" fmla="*/ 614114 w 1533948"/>
                  <a:gd name="connsiteY69" fmla="*/ 1108506 h 1533947"/>
                  <a:gd name="connsiteX70" fmla="*/ 564660 w 1533948"/>
                  <a:gd name="connsiteY70" fmla="*/ 1108506 h 1533947"/>
                  <a:gd name="connsiteX71" fmla="*/ 531862 w 1533948"/>
                  <a:gd name="connsiteY71" fmla="*/ 1187403 h 1533947"/>
                  <a:gd name="connsiteX72" fmla="*/ 566936 w 1533948"/>
                  <a:gd name="connsiteY72" fmla="*/ 1222477 h 1533947"/>
                  <a:gd name="connsiteX73" fmla="*/ 566936 w 1533948"/>
                  <a:gd name="connsiteY73" fmla="*/ 1286033 h 1533947"/>
                  <a:gd name="connsiteX74" fmla="*/ 535138 w 1533948"/>
                  <a:gd name="connsiteY74" fmla="*/ 1299216 h 1533947"/>
                  <a:gd name="connsiteX75" fmla="*/ 503380 w 1533948"/>
                  <a:gd name="connsiteY75" fmla="*/ 1286033 h 1533947"/>
                  <a:gd name="connsiteX76" fmla="*/ 468306 w 1533948"/>
                  <a:gd name="connsiteY76" fmla="*/ 1250959 h 1533947"/>
                  <a:gd name="connsiteX77" fmla="*/ 389409 w 1533948"/>
                  <a:gd name="connsiteY77" fmla="*/ 1283756 h 1533947"/>
                  <a:gd name="connsiteX78" fmla="*/ 389409 w 1533948"/>
                  <a:gd name="connsiteY78" fmla="*/ 1333211 h 1533947"/>
                  <a:gd name="connsiteX79" fmla="*/ 344467 w 1533948"/>
                  <a:gd name="connsiteY79" fmla="*/ 1378152 h 1533947"/>
                  <a:gd name="connsiteX80" fmla="*/ 299526 w 1533948"/>
                  <a:gd name="connsiteY80" fmla="*/ 1333211 h 1533947"/>
                  <a:gd name="connsiteX81" fmla="*/ 299526 w 1533948"/>
                  <a:gd name="connsiteY81" fmla="*/ 1283756 h 1533947"/>
                  <a:gd name="connsiteX82" fmla="*/ 220630 w 1533948"/>
                  <a:gd name="connsiteY82" fmla="*/ 1250959 h 1533947"/>
                  <a:gd name="connsiteX83" fmla="*/ 185556 w 1533948"/>
                  <a:gd name="connsiteY83" fmla="*/ 1286033 h 1533947"/>
                  <a:gd name="connsiteX84" fmla="*/ 153797 w 1533948"/>
                  <a:gd name="connsiteY84" fmla="*/ 1299216 h 1533947"/>
                  <a:gd name="connsiteX85" fmla="*/ 122039 w 1533948"/>
                  <a:gd name="connsiteY85" fmla="*/ 1286033 h 1533947"/>
                  <a:gd name="connsiteX86" fmla="*/ 122039 w 1533948"/>
                  <a:gd name="connsiteY86" fmla="*/ 1222477 h 1533947"/>
                  <a:gd name="connsiteX87" fmla="*/ 157113 w 1533948"/>
                  <a:gd name="connsiteY87" fmla="*/ 1187403 h 1533947"/>
                  <a:gd name="connsiteX88" fmla="*/ 124316 w 1533948"/>
                  <a:gd name="connsiteY88" fmla="*/ 1108506 h 1533947"/>
                  <a:gd name="connsiteX89" fmla="*/ 74861 w 1533948"/>
                  <a:gd name="connsiteY89" fmla="*/ 1108506 h 1533947"/>
                  <a:gd name="connsiteX90" fmla="*/ 29920 w 1533948"/>
                  <a:gd name="connsiteY90" fmla="*/ 1063565 h 1533947"/>
                  <a:gd name="connsiteX91" fmla="*/ 74861 w 1533948"/>
                  <a:gd name="connsiteY91" fmla="*/ 1018624 h 1533947"/>
                  <a:gd name="connsiteX92" fmla="*/ 124316 w 1533948"/>
                  <a:gd name="connsiteY92" fmla="*/ 1018624 h 1533947"/>
                  <a:gd name="connsiteX93" fmla="*/ 157113 w 1533948"/>
                  <a:gd name="connsiteY93" fmla="*/ 939728 h 1533947"/>
                  <a:gd name="connsiteX94" fmla="*/ 122039 w 1533948"/>
                  <a:gd name="connsiteY94" fmla="*/ 904653 h 1533947"/>
                  <a:gd name="connsiteX95" fmla="*/ 122039 w 1533948"/>
                  <a:gd name="connsiteY95" fmla="*/ 841096 h 1533947"/>
                  <a:gd name="connsiteX96" fmla="*/ 185596 w 1533948"/>
                  <a:gd name="connsiteY96" fmla="*/ 841096 h 1533947"/>
                  <a:gd name="connsiteX97" fmla="*/ 220670 w 1533948"/>
                  <a:gd name="connsiteY97" fmla="*/ 876170 h 1533947"/>
                  <a:gd name="connsiteX98" fmla="*/ 299566 w 1533948"/>
                  <a:gd name="connsiteY98" fmla="*/ 843373 h 1533947"/>
                  <a:gd name="connsiteX99" fmla="*/ 299566 w 1533948"/>
                  <a:gd name="connsiteY99" fmla="*/ 793918 h 1533947"/>
                  <a:gd name="connsiteX100" fmla="*/ 344507 w 1533948"/>
                  <a:gd name="connsiteY100" fmla="*/ 748977 h 1533947"/>
                  <a:gd name="connsiteX101" fmla="*/ 1042831 w 1533948"/>
                  <a:gd name="connsiteY101" fmla="*/ 725009 h 1533947"/>
                  <a:gd name="connsiteX102" fmla="*/ 1222596 w 1533948"/>
                  <a:gd name="connsiteY102" fmla="*/ 725009 h 1533947"/>
                  <a:gd name="connsiteX103" fmla="*/ 1267537 w 1533948"/>
                  <a:gd name="connsiteY103" fmla="*/ 769950 h 1533947"/>
                  <a:gd name="connsiteX104" fmla="*/ 1267537 w 1533948"/>
                  <a:gd name="connsiteY104" fmla="*/ 812374 h 1533947"/>
                  <a:gd name="connsiteX105" fmla="*/ 1339643 w 1533948"/>
                  <a:gd name="connsiteY105" fmla="*/ 854319 h 1533947"/>
                  <a:gd name="connsiteX106" fmla="*/ 1376673 w 1533948"/>
                  <a:gd name="connsiteY106" fmla="*/ 832947 h 1533947"/>
                  <a:gd name="connsiteX107" fmla="*/ 1438033 w 1533948"/>
                  <a:gd name="connsiteY107" fmla="*/ 849366 h 1533947"/>
                  <a:gd name="connsiteX108" fmla="*/ 1527915 w 1533948"/>
                  <a:gd name="connsiteY108" fmla="*/ 1005081 h 1533947"/>
                  <a:gd name="connsiteX109" fmla="*/ 1511496 w 1533948"/>
                  <a:gd name="connsiteY109" fmla="*/ 1066441 h 1533947"/>
                  <a:gd name="connsiteX110" fmla="*/ 1474625 w 1533948"/>
                  <a:gd name="connsiteY110" fmla="*/ 1087733 h 1533947"/>
                  <a:gd name="connsiteX111" fmla="*/ 1477262 w 1533948"/>
                  <a:gd name="connsiteY111" fmla="*/ 1129478 h 1533947"/>
                  <a:gd name="connsiteX112" fmla="*/ 1474625 w 1533948"/>
                  <a:gd name="connsiteY112" fmla="*/ 1171184 h 1533947"/>
                  <a:gd name="connsiteX113" fmla="*/ 1511496 w 1533948"/>
                  <a:gd name="connsiteY113" fmla="*/ 1192476 h 1533947"/>
                  <a:gd name="connsiteX114" fmla="*/ 1527915 w 1533948"/>
                  <a:gd name="connsiteY114" fmla="*/ 1253875 h 1533947"/>
                  <a:gd name="connsiteX115" fmla="*/ 1438033 w 1533948"/>
                  <a:gd name="connsiteY115" fmla="*/ 1409551 h 1533947"/>
                  <a:gd name="connsiteX116" fmla="*/ 1376673 w 1533948"/>
                  <a:gd name="connsiteY116" fmla="*/ 1425969 h 1533947"/>
                  <a:gd name="connsiteX117" fmla="*/ 1339643 w 1533948"/>
                  <a:gd name="connsiteY117" fmla="*/ 1404637 h 1533947"/>
                  <a:gd name="connsiteX118" fmla="*/ 1267537 w 1533948"/>
                  <a:gd name="connsiteY118" fmla="*/ 1446582 h 1533947"/>
                  <a:gd name="connsiteX119" fmla="*/ 1267537 w 1533948"/>
                  <a:gd name="connsiteY119" fmla="*/ 1489006 h 1533947"/>
                  <a:gd name="connsiteX120" fmla="*/ 1222596 w 1533948"/>
                  <a:gd name="connsiteY120" fmla="*/ 1533947 h 1533947"/>
                  <a:gd name="connsiteX121" fmla="*/ 1042831 w 1533948"/>
                  <a:gd name="connsiteY121" fmla="*/ 1533947 h 1533947"/>
                  <a:gd name="connsiteX122" fmla="*/ 997890 w 1533948"/>
                  <a:gd name="connsiteY122" fmla="*/ 1489006 h 1533947"/>
                  <a:gd name="connsiteX123" fmla="*/ 997890 w 1533948"/>
                  <a:gd name="connsiteY123" fmla="*/ 1446582 h 1533947"/>
                  <a:gd name="connsiteX124" fmla="*/ 925745 w 1533948"/>
                  <a:gd name="connsiteY124" fmla="*/ 1404637 h 1533947"/>
                  <a:gd name="connsiteX125" fmla="*/ 888753 w 1533948"/>
                  <a:gd name="connsiteY125" fmla="*/ 1425969 h 1533947"/>
                  <a:gd name="connsiteX126" fmla="*/ 827353 w 1533948"/>
                  <a:gd name="connsiteY126" fmla="*/ 1409551 h 1533947"/>
                  <a:gd name="connsiteX127" fmla="*/ 737471 w 1533948"/>
                  <a:gd name="connsiteY127" fmla="*/ 1253875 h 1533947"/>
                  <a:gd name="connsiteX128" fmla="*/ 753930 w 1533948"/>
                  <a:gd name="connsiteY128" fmla="*/ 1192476 h 1533947"/>
                  <a:gd name="connsiteX129" fmla="*/ 790762 w 1533948"/>
                  <a:gd name="connsiteY129" fmla="*/ 1171184 h 1533947"/>
                  <a:gd name="connsiteX130" fmla="*/ 788165 w 1533948"/>
                  <a:gd name="connsiteY130" fmla="*/ 1129478 h 1533947"/>
                  <a:gd name="connsiteX131" fmla="*/ 790762 w 1533948"/>
                  <a:gd name="connsiteY131" fmla="*/ 1087733 h 1533947"/>
                  <a:gd name="connsiteX132" fmla="*/ 753930 w 1533948"/>
                  <a:gd name="connsiteY132" fmla="*/ 1066441 h 1533947"/>
                  <a:gd name="connsiteX133" fmla="*/ 737471 w 1533948"/>
                  <a:gd name="connsiteY133" fmla="*/ 1005081 h 1533947"/>
                  <a:gd name="connsiteX134" fmla="*/ 827353 w 1533948"/>
                  <a:gd name="connsiteY134" fmla="*/ 849406 h 1533947"/>
                  <a:gd name="connsiteX135" fmla="*/ 888753 w 1533948"/>
                  <a:gd name="connsiteY135" fmla="*/ 832947 h 1533947"/>
                  <a:gd name="connsiteX136" fmla="*/ 925745 w 1533948"/>
                  <a:gd name="connsiteY136" fmla="*/ 854319 h 1533947"/>
                  <a:gd name="connsiteX137" fmla="*/ 997890 w 1533948"/>
                  <a:gd name="connsiteY137" fmla="*/ 812374 h 1533947"/>
                  <a:gd name="connsiteX138" fmla="*/ 997890 w 1533948"/>
                  <a:gd name="connsiteY138" fmla="*/ 769950 h 1533947"/>
                  <a:gd name="connsiteX139" fmla="*/ 1042831 w 1533948"/>
                  <a:gd name="connsiteY139" fmla="*/ 725009 h 1533947"/>
                  <a:gd name="connsiteX140" fmla="*/ 224665 w 1533948"/>
                  <a:gd name="connsiteY140" fmla="*/ 359488 h 1533947"/>
                  <a:gd name="connsiteX141" fmla="*/ 823879 w 1533948"/>
                  <a:gd name="connsiteY141" fmla="*/ 359488 h 1533947"/>
                  <a:gd name="connsiteX142" fmla="*/ 868820 w 1533948"/>
                  <a:gd name="connsiteY142" fmla="*/ 404429 h 1533947"/>
                  <a:gd name="connsiteX143" fmla="*/ 823879 w 1533948"/>
                  <a:gd name="connsiteY143" fmla="*/ 449371 h 1533947"/>
                  <a:gd name="connsiteX144" fmla="*/ 224665 w 1533948"/>
                  <a:gd name="connsiteY144" fmla="*/ 449371 h 1533947"/>
                  <a:gd name="connsiteX145" fmla="*/ 179724 w 1533948"/>
                  <a:gd name="connsiteY145" fmla="*/ 404429 h 1533947"/>
                  <a:gd name="connsiteX146" fmla="*/ 224665 w 1533948"/>
                  <a:gd name="connsiteY146" fmla="*/ 359488 h 1533947"/>
                  <a:gd name="connsiteX147" fmla="*/ 224665 w 1533948"/>
                  <a:gd name="connsiteY147" fmla="*/ 179724 h 1533947"/>
                  <a:gd name="connsiteX148" fmla="*/ 823879 w 1533948"/>
                  <a:gd name="connsiteY148" fmla="*/ 179724 h 1533947"/>
                  <a:gd name="connsiteX149" fmla="*/ 868820 w 1533948"/>
                  <a:gd name="connsiteY149" fmla="*/ 224665 h 1533947"/>
                  <a:gd name="connsiteX150" fmla="*/ 823879 w 1533948"/>
                  <a:gd name="connsiteY150" fmla="*/ 269607 h 1533947"/>
                  <a:gd name="connsiteX151" fmla="*/ 224665 w 1533948"/>
                  <a:gd name="connsiteY151" fmla="*/ 269607 h 1533947"/>
                  <a:gd name="connsiteX152" fmla="*/ 179724 w 1533948"/>
                  <a:gd name="connsiteY152" fmla="*/ 224665 h 1533947"/>
                  <a:gd name="connsiteX153" fmla="*/ 224665 w 1533948"/>
                  <a:gd name="connsiteY153" fmla="*/ 179724 h 1533947"/>
                  <a:gd name="connsiteX154" fmla="*/ 134783 w 1533948"/>
                  <a:gd name="connsiteY154" fmla="*/ 89842 h 1533947"/>
                  <a:gd name="connsiteX155" fmla="*/ 89842 w 1533948"/>
                  <a:gd name="connsiteY155" fmla="*/ 134783 h 1533947"/>
                  <a:gd name="connsiteX156" fmla="*/ 89842 w 1533948"/>
                  <a:gd name="connsiteY156" fmla="*/ 494311 h 1533947"/>
                  <a:gd name="connsiteX157" fmla="*/ 134783 w 1533948"/>
                  <a:gd name="connsiteY157" fmla="*/ 539252 h 1533947"/>
                  <a:gd name="connsiteX158" fmla="*/ 584193 w 1533948"/>
                  <a:gd name="connsiteY158" fmla="*/ 539252 h 1533947"/>
                  <a:gd name="connsiteX159" fmla="*/ 615951 w 1533948"/>
                  <a:gd name="connsiteY159" fmla="*/ 552395 h 1533947"/>
                  <a:gd name="connsiteX160" fmla="*/ 719016 w 1533948"/>
                  <a:gd name="connsiteY160" fmla="*/ 655460 h 1533947"/>
                  <a:gd name="connsiteX161" fmla="*/ 719016 w 1533948"/>
                  <a:gd name="connsiteY161" fmla="*/ 584193 h 1533947"/>
                  <a:gd name="connsiteX162" fmla="*/ 763957 w 1533948"/>
                  <a:gd name="connsiteY162" fmla="*/ 539252 h 1533947"/>
                  <a:gd name="connsiteX163" fmla="*/ 913761 w 1533948"/>
                  <a:gd name="connsiteY163" fmla="*/ 539252 h 1533947"/>
                  <a:gd name="connsiteX164" fmla="*/ 958702 w 1533948"/>
                  <a:gd name="connsiteY164" fmla="*/ 494311 h 1533947"/>
                  <a:gd name="connsiteX165" fmla="*/ 958702 w 1533948"/>
                  <a:gd name="connsiteY165" fmla="*/ 134783 h 1533947"/>
                  <a:gd name="connsiteX166" fmla="*/ 913761 w 1533948"/>
                  <a:gd name="connsiteY166" fmla="*/ 89842 h 1533947"/>
                  <a:gd name="connsiteX167" fmla="*/ 134823 w 1533948"/>
                  <a:gd name="connsiteY167" fmla="*/ 0 h 1533947"/>
                  <a:gd name="connsiteX168" fmla="*/ 913801 w 1533948"/>
                  <a:gd name="connsiteY168" fmla="*/ 0 h 1533947"/>
                  <a:gd name="connsiteX169" fmla="*/ 1048624 w 1533948"/>
                  <a:gd name="connsiteY169" fmla="*/ 134823 h 1533947"/>
                  <a:gd name="connsiteX170" fmla="*/ 1048624 w 1533948"/>
                  <a:gd name="connsiteY170" fmla="*/ 494351 h 1533947"/>
                  <a:gd name="connsiteX171" fmla="*/ 913801 w 1533948"/>
                  <a:gd name="connsiteY171" fmla="*/ 629174 h 1533947"/>
                  <a:gd name="connsiteX172" fmla="*/ 808938 w 1533948"/>
                  <a:gd name="connsiteY172" fmla="*/ 629174 h 1533947"/>
                  <a:gd name="connsiteX173" fmla="*/ 808938 w 1533948"/>
                  <a:gd name="connsiteY173" fmla="*/ 763997 h 1533947"/>
                  <a:gd name="connsiteX174" fmla="*/ 781175 w 1533948"/>
                  <a:gd name="connsiteY174" fmla="*/ 805503 h 1533947"/>
                  <a:gd name="connsiteX175" fmla="*/ 763997 w 1533948"/>
                  <a:gd name="connsiteY175" fmla="*/ 808899 h 1533947"/>
                  <a:gd name="connsiteX176" fmla="*/ 732199 w 1533948"/>
                  <a:gd name="connsiteY176" fmla="*/ 795716 h 1533947"/>
                  <a:gd name="connsiteX177" fmla="*/ 565578 w 1533948"/>
                  <a:gd name="connsiteY177" fmla="*/ 629134 h 1533947"/>
                  <a:gd name="connsiteX178" fmla="*/ 134783 w 1533948"/>
                  <a:gd name="connsiteY178" fmla="*/ 629134 h 1533947"/>
                  <a:gd name="connsiteX179" fmla="*/ 0 w 1533948"/>
                  <a:gd name="connsiteY179" fmla="*/ 494351 h 1533947"/>
                  <a:gd name="connsiteX180" fmla="*/ 0 w 1533948"/>
                  <a:gd name="connsiteY180" fmla="*/ 134823 h 1533947"/>
                  <a:gd name="connsiteX181" fmla="*/ 134823 w 1533948"/>
                  <a:gd name="connsiteY181" fmla="*/ 0 h 1533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</a:cxnLst>
                <a:rect l="l" t="t" r="r" b="b"/>
                <a:pathLst>
                  <a:path w="1533948" h="1533947">
                    <a:moveTo>
                      <a:pt x="1132714" y="1054576"/>
                    </a:moveTo>
                    <a:cubicBezTo>
                      <a:pt x="1091408" y="1054576"/>
                      <a:pt x="1057812" y="1088172"/>
                      <a:pt x="1057812" y="1129478"/>
                    </a:cubicBezTo>
                    <a:cubicBezTo>
                      <a:pt x="1057812" y="1170784"/>
                      <a:pt x="1091408" y="1204379"/>
                      <a:pt x="1132714" y="1204379"/>
                    </a:cubicBezTo>
                    <a:cubicBezTo>
                      <a:pt x="1174019" y="1204379"/>
                      <a:pt x="1207615" y="1170784"/>
                      <a:pt x="1207615" y="1129478"/>
                    </a:cubicBezTo>
                    <a:cubicBezTo>
                      <a:pt x="1207615" y="1088172"/>
                      <a:pt x="1174019" y="1054576"/>
                      <a:pt x="1132714" y="1054576"/>
                    </a:cubicBezTo>
                    <a:close/>
                    <a:moveTo>
                      <a:pt x="344509" y="1018623"/>
                    </a:moveTo>
                    <a:cubicBezTo>
                      <a:pt x="369316" y="1018623"/>
                      <a:pt x="389450" y="1038717"/>
                      <a:pt x="389450" y="1063565"/>
                    </a:cubicBezTo>
                    <a:cubicBezTo>
                      <a:pt x="389450" y="1088372"/>
                      <a:pt x="369356" y="1108506"/>
                      <a:pt x="344509" y="1108506"/>
                    </a:cubicBezTo>
                    <a:cubicBezTo>
                      <a:pt x="319701" y="1108506"/>
                      <a:pt x="299567" y="1088372"/>
                      <a:pt x="299567" y="1063565"/>
                    </a:cubicBezTo>
                    <a:cubicBezTo>
                      <a:pt x="299567" y="1038756"/>
                      <a:pt x="319701" y="1018623"/>
                      <a:pt x="344509" y="1018623"/>
                    </a:cubicBezTo>
                    <a:close/>
                    <a:moveTo>
                      <a:pt x="1132714" y="964694"/>
                    </a:moveTo>
                    <a:cubicBezTo>
                      <a:pt x="1223594" y="964694"/>
                      <a:pt x="1297498" y="1038597"/>
                      <a:pt x="1297498" y="1129478"/>
                    </a:cubicBezTo>
                    <a:cubicBezTo>
                      <a:pt x="1297498" y="1220319"/>
                      <a:pt x="1223594" y="1294262"/>
                      <a:pt x="1132714" y="1294262"/>
                    </a:cubicBezTo>
                    <a:cubicBezTo>
                      <a:pt x="1041833" y="1294262"/>
                      <a:pt x="967930" y="1220319"/>
                      <a:pt x="967930" y="1129478"/>
                    </a:cubicBezTo>
                    <a:cubicBezTo>
                      <a:pt x="967930" y="1038597"/>
                      <a:pt x="1041833" y="964694"/>
                      <a:pt x="1132714" y="964694"/>
                    </a:cubicBezTo>
                    <a:close/>
                    <a:moveTo>
                      <a:pt x="344507" y="928742"/>
                    </a:moveTo>
                    <a:cubicBezTo>
                      <a:pt x="270164" y="928742"/>
                      <a:pt x="209684" y="989223"/>
                      <a:pt x="209684" y="1063565"/>
                    </a:cubicBezTo>
                    <a:cubicBezTo>
                      <a:pt x="209684" y="1137908"/>
                      <a:pt x="270164" y="1198388"/>
                      <a:pt x="344507" y="1198388"/>
                    </a:cubicBezTo>
                    <a:cubicBezTo>
                      <a:pt x="418851" y="1198388"/>
                      <a:pt x="479331" y="1137908"/>
                      <a:pt x="479331" y="1063565"/>
                    </a:cubicBezTo>
                    <a:cubicBezTo>
                      <a:pt x="479331" y="989223"/>
                      <a:pt x="418851" y="928742"/>
                      <a:pt x="344507" y="928742"/>
                    </a:cubicBezTo>
                    <a:close/>
                    <a:moveTo>
                      <a:pt x="1087772" y="814891"/>
                    </a:moveTo>
                    <a:lnTo>
                      <a:pt x="1087772" y="843613"/>
                    </a:lnTo>
                    <a:cubicBezTo>
                      <a:pt x="1087772" y="863268"/>
                      <a:pt x="1075028" y="880605"/>
                      <a:pt x="1056293" y="886517"/>
                    </a:cubicBezTo>
                    <a:cubicBezTo>
                      <a:pt x="1021020" y="897582"/>
                      <a:pt x="988902" y="916278"/>
                      <a:pt x="960819" y="942004"/>
                    </a:cubicBezTo>
                    <a:cubicBezTo>
                      <a:pt x="946357" y="955267"/>
                      <a:pt x="924986" y="957624"/>
                      <a:pt x="907968" y="947797"/>
                    </a:cubicBezTo>
                    <a:lnTo>
                      <a:pt x="882721" y="933256"/>
                    </a:lnTo>
                    <a:lnTo>
                      <a:pt x="837780" y="1011074"/>
                    </a:lnTo>
                    <a:lnTo>
                      <a:pt x="862827" y="1025535"/>
                    </a:lnTo>
                    <a:cubicBezTo>
                      <a:pt x="879805" y="1035362"/>
                      <a:pt x="888473" y="1055056"/>
                      <a:pt x="884239" y="1074191"/>
                    </a:cubicBezTo>
                    <a:cubicBezTo>
                      <a:pt x="880125" y="1092806"/>
                      <a:pt x="878047" y="1111382"/>
                      <a:pt x="878047" y="1129478"/>
                    </a:cubicBezTo>
                    <a:cubicBezTo>
                      <a:pt x="878047" y="1147535"/>
                      <a:pt x="880125" y="1166150"/>
                      <a:pt x="884239" y="1184726"/>
                    </a:cubicBezTo>
                    <a:cubicBezTo>
                      <a:pt x="888473" y="1203901"/>
                      <a:pt x="879805" y="1223595"/>
                      <a:pt x="862827" y="1233382"/>
                    </a:cubicBezTo>
                    <a:lnTo>
                      <a:pt x="837780" y="1247843"/>
                    </a:lnTo>
                    <a:lnTo>
                      <a:pt x="882721" y="1325661"/>
                    </a:lnTo>
                    <a:lnTo>
                      <a:pt x="907968" y="1311120"/>
                    </a:lnTo>
                    <a:cubicBezTo>
                      <a:pt x="924986" y="1301293"/>
                      <a:pt x="946357" y="1303650"/>
                      <a:pt x="960819" y="1316912"/>
                    </a:cubicBezTo>
                    <a:cubicBezTo>
                      <a:pt x="988902" y="1342678"/>
                      <a:pt x="1021020" y="1361334"/>
                      <a:pt x="1056293" y="1372439"/>
                    </a:cubicBezTo>
                    <a:cubicBezTo>
                      <a:pt x="1075028" y="1378312"/>
                      <a:pt x="1087772" y="1395689"/>
                      <a:pt x="1087772" y="1415303"/>
                    </a:cubicBezTo>
                    <a:lnTo>
                      <a:pt x="1087772" y="1444065"/>
                    </a:lnTo>
                    <a:lnTo>
                      <a:pt x="1177655" y="1444065"/>
                    </a:lnTo>
                    <a:lnTo>
                      <a:pt x="1177655" y="1415303"/>
                    </a:lnTo>
                    <a:cubicBezTo>
                      <a:pt x="1177655" y="1395689"/>
                      <a:pt x="1190398" y="1378312"/>
                      <a:pt x="1209093" y="1372439"/>
                    </a:cubicBezTo>
                    <a:cubicBezTo>
                      <a:pt x="1244407" y="1361334"/>
                      <a:pt x="1276525" y="1342678"/>
                      <a:pt x="1304569" y="1316912"/>
                    </a:cubicBezTo>
                    <a:cubicBezTo>
                      <a:pt x="1319029" y="1303650"/>
                      <a:pt x="1340442" y="1301293"/>
                      <a:pt x="1357419" y="1311120"/>
                    </a:cubicBezTo>
                    <a:lnTo>
                      <a:pt x="1382665" y="1325661"/>
                    </a:lnTo>
                    <a:lnTo>
                      <a:pt x="1427606" y="1247843"/>
                    </a:lnTo>
                    <a:lnTo>
                      <a:pt x="1402560" y="1233382"/>
                    </a:lnTo>
                    <a:cubicBezTo>
                      <a:pt x="1385583" y="1223595"/>
                      <a:pt x="1376913" y="1203901"/>
                      <a:pt x="1381148" y="1184726"/>
                    </a:cubicBezTo>
                    <a:cubicBezTo>
                      <a:pt x="1385263" y="1166150"/>
                      <a:pt x="1387380" y="1147535"/>
                      <a:pt x="1387380" y="1129478"/>
                    </a:cubicBezTo>
                    <a:cubicBezTo>
                      <a:pt x="1387380" y="1111382"/>
                      <a:pt x="1385263" y="1092806"/>
                      <a:pt x="1381148" y="1074191"/>
                    </a:cubicBezTo>
                    <a:cubicBezTo>
                      <a:pt x="1376913" y="1055056"/>
                      <a:pt x="1385583" y="1035362"/>
                      <a:pt x="1402560" y="1025535"/>
                    </a:cubicBezTo>
                    <a:lnTo>
                      <a:pt x="1427606" y="1011074"/>
                    </a:lnTo>
                    <a:lnTo>
                      <a:pt x="1382665" y="933256"/>
                    </a:lnTo>
                    <a:lnTo>
                      <a:pt x="1357419" y="947797"/>
                    </a:lnTo>
                    <a:cubicBezTo>
                      <a:pt x="1340442" y="957624"/>
                      <a:pt x="1319029" y="955267"/>
                      <a:pt x="1304569" y="942004"/>
                    </a:cubicBezTo>
                    <a:cubicBezTo>
                      <a:pt x="1276525" y="916278"/>
                      <a:pt x="1244407" y="897582"/>
                      <a:pt x="1209093" y="886517"/>
                    </a:cubicBezTo>
                    <a:cubicBezTo>
                      <a:pt x="1190398" y="880605"/>
                      <a:pt x="1177655" y="863268"/>
                      <a:pt x="1177655" y="843613"/>
                    </a:cubicBezTo>
                    <a:lnTo>
                      <a:pt x="1177655" y="814891"/>
                    </a:lnTo>
                    <a:close/>
                    <a:moveTo>
                      <a:pt x="344507" y="748977"/>
                    </a:moveTo>
                    <a:cubicBezTo>
                      <a:pt x="369355" y="748977"/>
                      <a:pt x="389449" y="769110"/>
                      <a:pt x="389449" y="793918"/>
                    </a:cubicBezTo>
                    <a:lnTo>
                      <a:pt x="389449" y="843373"/>
                    </a:lnTo>
                    <a:cubicBezTo>
                      <a:pt x="418131" y="849205"/>
                      <a:pt x="444777" y="860551"/>
                      <a:pt x="468346" y="876170"/>
                    </a:cubicBezTo>
                    <a:lnTo>
                      <a:pt x="503420" y="841096"/>
                    </a:lnTo>
                    <a:cubicBezTo>
                      <a:pt x="520956" y="823559"/>
                      <a:pt x="549439" y="823559"/>
                      <a:pt x="566976" y="841096"/>
                    </a:cubicBezTo>
                    <a:cubicBezTo>
                      <a:pt x="584514" y="858633"/>
                      <a:pt x="584514" y="887076"/>
                      <a:pt x="566976" y="904653"/>
                    </a:cubicBezTo>
                    <a:lnTo>
                      <a:pt x="531902" y="939728"/>
                    </a:lnTo>
                    <a:cubicBezTo>
                      <a:pt x="547522" y="963297"/>
                      <a:pt x="558867" y="989982"/>
                      <a:pt x="564699" y="1018624"/>
                    </a:cubicBezTo>
                    <a:lnTo>
                      <a:pt x="614154" y="1018624"/>
                    </a:lnTo>
                    <a:cubicBezTo>
                      <a:pt x="638962" y="1018624"/>
                      <a:pt x="659095" y="1038758"/>
                      <a:pt x="659055" y="1063565"/>
                    </a:cubicBezTo>
                    <a:cubicBezTo>
                      <a:pt x="659055" y="1088373"/>
                      <a:pt x="638962" y="1108506"/>
                      <a:pt x="614114" y="1108506"/>
                    </a:cubicBezTo>
                    <a:lnTo>
                      <a:pt x="564660" y="1108506"/>
                    </a:lnTo>
                    <a:cubicBezTo>
                      <a:pt x="558827" y="1137149"/>
                      <a:pt x="547482" y="1163834"/>
                      <a:pt x="531862" y="1187403"/>
                    </a:cubicBezTo>
                    <a:lnTo>
                      <a:pt x="566936" y="1222477"/>
                    </a:lnTo>
                    <a:cubicBezTo>
                      <a:pt x="584474" y="1240014"/>
                      <a:pt x="584474" y="1268496"/>
                      <a:pt x="566936" y="1286033"/>
                    </a:cubicBezTo>
                    <a:cubicBezTo>
                      <a:pt x="558148" y="1294822"/>
                      <a:pt x="546643" y="1299216"/>
                      <a:pt x="535138" y="1299216"/>
                    </a:cubicBezTo>
                    <a:cubicBezTo>
                      <a:pt x="523673" y="1299216"/>
                      <a:pt x="512168" y="1294822"/>
                      <a:pt x="503380" y="1286033"/>
                    </a:cubicBezTo>
                    <a:lnTo>
                      <a:pt x="468306" y="1250959"/>
                    </a:lnTo>
                    <a:cubicBezTo>
                      <a:pt x="444697" y="1266579"/>
                      <a:pt x="418051" y="1277924"/>
                      <a:pt x="389409" y="1283756"/>
                    </a:cubicBezTo>
                    <a:lnTo>
                      <a:pt x="389409" y="1333211"/>
                    </a:lnTo>
                    <a:cubicBezTo>
                      <a:pt x="389409" y="1358019"/>
                      <a:pt x="369275" y="1378152"/>
                      <a:pt x="344467" y="1378152"/>
                    </a:cubicBezTo>
                    <a:cubicBezTo>
                      <a:pt x="319660" y="1378152"/>
                      <a:pt x="299526" y="1358019"/>
                      <a:pt x="299526" y="1333211"/>
                    </a:cubicBezTo>
                    <a:lnTo>
                      <a:pt x="299526" y="1283756"/>
                    </a:lnTo>
                    <a:cubicBezTo>
                      <a:pt x="270844" y="1277924"/>
                      <a:pt x="244198" y="1266579"/>
                      <a:pt x="220630" y="1250959"/>
                    </a:cubicBezTo>
                    <a:lnTo>
                      <a:pt x="185556" y="1286033"/>
                    </a:lnTo>
                    <a:cubicBezTo>
                      <a:pt x="176807" y="1294822"/>
                      <a:pt x="165302" y="1299216"/>
                      <a:pt x="153797" y="1299216"/>
                    </a:cubicBezTo>
                    <a:cubicBezTo>
                      <a:pt x="142332" y="1299216"/>
                      <a:pt x="130828" y="1294822"/>
                      <a:pt x="122039" y="1286033"/>
                    </a:cubicBezTo>
                    <a:cubicBezTo>
                      <a:pt x="104502" y="1268496"/>
                      <a:pt x="104502" y="1240014"/>
                      <a:pt x="122039" y="1222477"/>
                    </a:cubicBezTo>
                    <a:lnTo>
                      <a:pt x="157113" y="1187403"/>
                    </a:lnTo>
                    <a:cubicBezTo>
                      <a:pt x="141493" y="1163794"/>
                      <a:pt x="130149" y="1137149"/>
                      <a:pt x="124316" y="1108506"/>
                    </a:cubicBezTo>
                    <a:lnTo>
                      <a:pt x="74861" y="1108506"/>
                    </a:lnTo>
                    <a:cubicBezTo>
                      <a:pt x="50014" y="1108506"/>
                      <a:pt x="29920" y="1088373"/>
                      <a:pt x="29920" y="1063565"/>
                    </a:cubicBezTo>
                    <a:cubicBezTo>
                      <a:pt x="29920" y="1038758"/>
                      <a:pt x="50014" y="1018624"/>
                      <a:pt x="74861" y="1018624"/>
                    </a:cubicBezTo>
                    <a:lnTo>
                      <a:pt x="124316" y="1018624"/>
                    </a:lnTo>
                    <a:cubicBezTo>
                      <a:pt x="130149" y="989982"/>
                      <a:pt x="141493" y="963297"/>
                      <a:pt x="157113" y="939728"/>
                    </a:cubicBezTo>
                    <a:lnTo>
                      <a:pt x="122039" y="904653"/>
                    </a:lnTo>
                    <a:cubicBezTo>
                      <a:pt x="104502" y="887116"/>
                      <a:pt x="104502" y="858633"/>
                      <a:pt x="122039" y="841096"/>
                    </a:cubicBezTo>
                    <a:cubicBezTo>
                      <a:pt x="139576" y="823559"/>
                      <a:pt x="168019" y="823559"/>
                      <a:pt x="185596" y="841096"/>
                    </a:cubicBezTo>
                    <a:lnTo>
                      <a:pt x="220670" y="876170"/>
                    </a:lnTo>
                    <a:cubicBezTo>
                      <a:pt x="244278" y="860551"/>
                      <a:pt x="270924" y="849205"/>
                      <a:pt x="299566" y="843373"/>
                    </a:cubicBezTo>
                    <a:lnTo>
                      <a:pt x="299566" y="793918"/>
                    </a:lnTo>
                    <a:cubicBezTo>
                      <a:pt x="299566" y="769071"/>
                      <a:pt x="319700" y="748977"/>
                      <a:pt x="344507" y="748977"/>
                    </a:cubicBezTo>
                    <a:close/>
                    <a:moveTo>
                      <a:pt x="1042831" y="725009"/>
                    </a:moveTo>
                    <a:lnTo>
                      <a:pt x="1222596" y="725009"/>
                    </a:lnTo>
                    <a:cubicBezTo>
                      <a:pt x="1247403" y="725009"/>
                      <a:pt x="1267537" y="745103"/>
                      <a:pt x="1267537" y="769950"/>
                    </a:cubicBezTo>
                    <a:lnTo>
                      <a:pt x="1267537" y="812374"/>
                    </a:lnTo>
                    <a:cubicBezTo>
                      <a:pt x="1293103" y="823280"/>
                      <a:pt x="1317192" y="837302"/>
                      <a:pt x="1339643" y="854319"/>
                    </a:cubicBezTo>
                    <a:lnTo>
                      <a:pt x="1376673" y="832947"/>
                    </a:lnTo>
                    <a:cubicBezTo>
                      <a:pt x="1398126" y="820524"/>
                      <a:pt x="1425609" y="827874"/>
                      <a:pt x="1438033" y="849366"/>
                    </a:cubicBezTo>
                    <a:lnTo>
                      <a:pt x="1527915" y="1005081"/>
                    </a:lnTo>
                    <a:cubicBezTo>
                      <a:pt x="1540339" y="1026533"/>
                      <a:pt x="1532949" y="1054057"/>
                      <a:pt x="1511496" y="1066441"/>
                    </a:cubicBezTo>
                    <a:lnTo>
                      <a:pt x="1474625" y="1087733"/>
                    </a:lnTo>
                    <a:cubicBezTo>
                      <a:pt x="1476383" y="1101755"/>
                      <a:pt x="1477262" y="1115696"/>
                      <a:pt x="1477262" y="1129478"/>
                    </a:cubicBezTo>
                    <a:cubicBezTo>
                      <a:pt x="1477262" y="1143260"/>
                      <a:pt x="1476383" y="1157202"/>
                      <a:pt x="1474625" y="1171184"/>
                    </a:cubicBezTo>
                    <a:lnTo>
                      <a:pt x="1511496" y="1192476"/>
                    </a:lnTo>
                    <a:cubicBezTo>
                      <a:pt x="1532949" y="1204899"/>
                      <a:pt x="1540339" y="1232343"/>
                      <a:pt x="1527915" y="1253875"/>
                    </a:cubicBezTo>
                    <a:lnTo>
                      <a:pt x="1438033" y="1409551"/>
                    </a:lnTo>
                    <a:cubicBezTo>
                      <a:pt x="1425609" y="1431042"/>
                      <a:pt x="1398126" y="1438393"/>
                      <a:pt x="1376673" y="1425969"/>
                    </a:cubicBezTo>
                    <a:lnTo>
                      <a:pt x="1339643" y="1404637"/>
                    </a:lnTo>
                    <a:cubicBezTo>
                      <a:pt x="1317192" y="1421655"/>
                      <a:pt x="1293103" y="1435636"/>
                      <a:pt x="1267537" y="1446582"/>
                    </a:cubicBezTo>
                    <a:lnTo>
                      <a:pt x="1267537" y="1489006"/>
                    </a:lnTo>
                    <a:cubicBezTo>
                      <a:pt x="1267537" y="1513814"/>
                      <a:pt x="1247403" y="1533947"/>
                      <a:pt x="1222596" y="1533947"/>
                    </a:cubicBezTo>
                    <a:lnTo>
                      <a:pt x="1042831" y="1533947"/>
                    </a:lnTo>
                    <a:cubicBezTo>
                      <a:pt x="1017984" y="1533947"/>
                      <a:pt x="997890" y="1513814"/>
                      <a:pt x="997890" y="1489006"/>
                    </a:cubicBezTo>
                    <a:lnTo>
                      <a:pt x="997890" y="1446582"/>
                    </a:lnTo>
                    <a:cubicBezTo>
                      <a:pt x="972323" y="1435636"/>
                      <a:pt x="948195" y="1421655"/>
                      <a:pt x="925745" y="1404637"/>
                    </a:cubicBezTo>
                    <a:lnTo>
                      <a:pt x="888753" y="1425969"/>
                    </a:lnTo>
                    <a:cubicBezTo>
                      <a:pt x="867262" y="1438393"/>
                      <a:pt x="839777" y="1431042"/>
                      <a:pt x="827353" y="1409551"/>
                    </a:cubicBezTo>
                    <a:lnTo>
                      <a:pt x="737471" y="1253875"/>
                    </a:lnTo>
                    <a:cubicBezTo>
                      <a:pt x="725048" y="1232343"/>
                      <a:pt x="732439" y="1204899"/>
                      <a:pt x="753930" y="1192476"/>
                    </a:cubicBezTo>
                    <a:lnTo>
                      <a:pt x="790762" y="1171184"/>
                    </a:lnTo>
                    <a:cubicBezTo>
                      <a:pt x="789004" y="1157202"/>
                      <a:pt x="788165" y="1143260"/>
                      <a:pt x="788165" y="1129478"/>
                    </a:cubicBezTo>
                    <a:cubicBezTo>
                      <a:pt x="788165" y="1115696"/>
                      <a:pt x="789004" y="1101755"/>
                      <a:pt x="790762" y="1087733"/>
                    </a:cubicBezTo>
                    <a:lnTo>
                      <a:pt x="753930" y="1066441"/>
                    </a:lnTo>
                    <a:cubicBezTo>
                      <a:pt x="732439" y="1054057"/>
                      <a:pt x="725048" y="1026573"/>
                      <a:pt x="737471" y="1005081"/>
                    </a:cubicBezTo>
                    <a:lnTo>
                      <a:pt x="827353" y="849406"/>
                    </a:lnTo>
                    <a:cubicBezTo>
                      <a:pt x="839777" y="827874"/>
                      <a:pt x="867262" y="820524"/>
                      <a:pt x="888753" y="832947"/>
                    </a:cubicBezTo>
                    <a:lnTo>
                      <a:pt x="925745" y="854319"/>
                    </a:lnTo>
                    <a:cubicBezTo>
                      <a:pt x="948195" y="837302"/>
                      <a:pt x="972323" y="823280"/>
                      <a:pt x="997890" y="812374"/>
                    </a:cubicBezTo>
                    <a:lnTo>
                      <a:pt x="997890" y="769950"/>
                    </a:lnTo>
                    <a:cubicBezTo>
                      <a:pt x="997890" y="745103"/>
                      <a:pt x="1017984" y="725009"/>
                      <a:pt x="1042831" y="725009"/>
                    </a:cubicBezTo>
                    <a:close/>
                    <a:moveTo>
                      <a:pt x="224665" y="359488"/>
                    </a:moveTo>
                    <a:lnTo>
                      <a:pt x="823879" y="359488"/>
                    </a:lnTo>
                    <a:cubicBezTo>
                      <a:pt x="848726" y="359488"/>
                      <a:pt x="868820" y="379622"/>
                      <a:pt x="868820" y="404429"/>
                    </a:cubicBezTo>
                    <a:cubicBezTo>
                      <a:pt x="868820" y="429238"/>
                      <a:pt x="848726" y="449371"/>
                      <a:pt x="823879" y="449371"/>
                    </a:cubicBezTo>
                    <a:lnTo>
                      <a:pt x="224665" y="449371"/>
                    </a:lnTo>
                    <a:cubicBezTo>
                      <a:pt x="199818" y="449371"/>
                      <a:pt x="179724" y="429238"/>
                      <a:pt x="179724" y="404429"/>
                    </a:cubicBezTo>
                    <a:cubicBezTo>
                      <a:pt x="179724" y="379622"/>
                      <a:pt x="199818" y="359488"/>
                      <a:pt x="224665" y="359488"/>
                    </a:cubicBezTo>
                    <a:close/>
                    <a:moveTo>
                      <a:pt x="224665" y="179724"/>
                    </a:moveTo>
                    <a:lnTo>
                      <a:pt x="823879" y="179724"/>
                    </a:lnTo>
                    <a:cubicBezTo>
                      <a:pt x="848726" y="179724"/>
                      <a:pt x="868820" y="199858"/>
                      <a:pt x="868820" y="224665"/>
                    </a:cubicBezTo>
                    <a:cubicBezTo>
                      <a:pt x="868820" y="249474"/>
                      <a:pt x="848726" y="269607"/>
                      <a:pt x="823879" y="269607"/>
                    </a:cubicBezTo>
                    <a:lnTo>
                      <a:pt x="224665" y="269607"/>
                    </a:lnTo>
                    <a:cubicBezTo>
                      <a:pt x="199818" y="269607"/>
                      <a:pt x="179724" y="249474"/>
                      <a:pt x="179724" y="224665"/>
                    </a:cubicBezTo>
                    <a:cubicBezTo>
                      <a:pt x="179724" y="199858"/>
                      <a:pt x="199818" y="179724"/>
                      <a:pt x="224665" y="179724"/>
                    </a:cubicBezTo>
                    <a:close/>
                    <a:moveTo>
                      <a:pt x="134783" y="89842"/>
                    </a:moveTo>
                    <a:cubicBezTo>
                      <a:pt x="110016" y="89842"/>
                      <a:pt x="89842" y="110016"/>
                      <a:pt x="89842" y="134783"/>
                    </a:cubicBezTo>
                    <a:lnTo>
                      <a:pt x="89842" y="494311"/>
                    </a:lnTo>
                    <a:cubicBezTo>
                      <a:pt x="89842" y="519079"/>
                      <a:pt x="110016" y="539252"/>
                      <a:pt x="134783" y="539252"/>
                    </a:cubicBezTo>
                    <a:lnTo>
                      <a:pt x="584193" y="539252"/>
                    </a:lnTo>
                    <a:cubicBezTo>
                      <a:pt x="596098" y="539252"/>
                      <a:pt x="607523" y="543966"/>
                      <a:pt x="615951" y="552395"/>
                    </a:cubicBezTo>
                    <a:lnTo>
                      <a:pt x="719016" y="655460"/>
                    </a:lnTo>
                    <a:lnTo>
                      <a:pt x="719016" y="584193"/>
                    </a:lnTo>
                    <a:cubicBezTo>
                      <a:pt x="719016" y="559386"/>
                      <a:pt x="739150" y="539252"/>
                      <a:pt x="763957" y="539252"/>
                    </a:cubicBezTo>
                    <a:lnTo>
                      <a:pt x="913761" y="539252"/>
                    </a:lnTo>
                    <a:cubicBezTo>
                      <a:pt x="938528" y="539252"/>
                      <a:pt x="958702" y="519079"/>
                      <a:pt x="958702" y="494311"/>
                    </a:cubicBezTo>
                    <a:lnTo>
                      <a:pt x="958702" y="134783"/>
                    </a:lnTo>
                    <a:cubicBezTo>
                      <a:pt x="958702" y="110016"/>
                      <a:pt x="938528" y="89842"/>
                      <a:pt x="913761" y="89842"/>
                    </a:cubicBezTo>
                    <a:close/>
                    <a:moveTo>
                      <a:pt x="134823" y="0"/>
                    </a:moveTo>
                    <a:lnTo>
                      <a:pt x="913801" y="0"/>
                    </a:lnTo>
                    <a:cubicBezTo>
                      <a:pt x="988143" y="0"/>
                      <a:pt x="1048624" y="60481"/>
                      <a:pt x="1048624" y="134823"/>
                    </a:cubicBezTo>
                    <a:lnTo>
                      <a:pt x="1048624" y="494351"/>
                    </a:lnTo>
                    <a:cubicBezTo>
                      <a:pt x="1048624" y="568694"/>
                      <a:pt x="988143" y="629174"/>
                      <a:pt x="913801" y="629174"/>
                    </a:cubicBezTo>
                    <a:lnTo>
                      <a:pt x="808938" y="629174"/>
                    </a:lnTo>
                    <a:lnTo>
                      <a:pt x="808938" y="763997"/>
                    </a:lnTo>
                    <a:cubicBezTo>
                      <a:pt x="808938" y="782174"/>
                      <a:pt x="797953" y="798552"/>
                      <a:pt x="781175" y="805503"/>
                    </a:cubicBezTo>
                    <a:cubicBezTo>
                      <a:pt x="775622" y="807780"/>
                      <a:pt x="769790" y="808899"/>
                      <a:pt x="763997" y="808899"/>
                    </a:cubicBezTo>
                    <a:cubicBezTo>
                      <a:pt x="752293" y="808899"/>
                      <a:pt x="740788" y="804305"/>
                      <a:pt x="732199" y="795716"/>
                    </a:cubicBezTo>
                    <a:lnTo>
                      <a:pt x="565578" y="629134"/>
                    </a:lnTo>
                    <a:lnTo>
                      <a:pt x="134783" y="629134"/>
                    </a:lnTo>
                    <a:cubicBezTo>
                      <a:pt x="60440" y="629134"/>
                      <a:pt x="-40" y="568654"/>
                      <a:pt x="0" y="494351"/>
                    </a:cubicBezTo>
                    <a:lnTo>
                      <a:pt x="0" y="134823"/>
                    </a:lnTo>
                    <a:cubicBezTo>
                      <a:pt x="0" y="60481"/>
                      <a:pt x="60480" y="0"/>
                      <a:pt x="1348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009288"/>
              </a:gra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FAAC19F-5037-271E-777B-3C9E1953887E}"/>
                  </a:ext>
                </a:extLst>
              </p:cNvPr>
              <p:cNvSpPr/>
              <p:nvPr/>
            </p:nvSpPr>
            <p:spPr>
              <a:xfrm>
                <a:off x="2530212" y="3305091"/>
                <a:ext cx="331056" cy="331057"/>
              </a:xfrm>
              <a:custGeom>
                <a:avLst/>
                <a:gdLst>
                  <a:gd name="connsiteX0" fmla="*/ 1789651 w 2045276"/>
                  <a:gd name="connsiteY0" fmla="*/ 1703215 h 2044088"/>
                  <a:gd name="connsiteX1" fmla="*/ 1789651 w 2045276"/>
                  <a:gd name="connsiteY1" fmla="*/ 1873671 h 2044088"/>
                  <a:gd name="connsiteX2" fmla="*/ 1874860 w 2045276"/>
                  <a:gd name="connsiteY2" fmla="*/ 1873671 h 2044088"/>
                  <a:gd name="connsiteX3" fmla="*/ 1960068 w 2045276"/>
                  <a:gd name="connsiteY3" fmla="*/ 1788423 h 2044088"/>
                  <a:gd name="connsiteX4" fmla="*/ 1874860 w 2045276"/>
                  <a:gd name="connsiteY4" fmla="*/ 1703215 h 2044088"/>
                  <a:gd name="connsiteX5" fmla="*/ 255625 w 2045276"/>
                  <a:gd name="connsiteY5" fmla="*/ 1239943 h 2044088"/>
                  <a:gd name="connsiteX6" fmla="*/ 255625 w 2045276"/>
                  <a:gd name="connsiteY6" fmla="*/ 1575383 h 2044088"/>
                  <a:gd name="connsiteX7" fmla="*/ 298249 w 2045276"/>
                  <a:gd name="connsiteY7" fmla="*/ 1618007 h 2044088"/>
                  <a:gd name="connsiteX8" fmla="*/ 298249 w 2045276"/>
                  <a:gd name="connsiteY8" fmla="*/ 1617967 h 2044088"/>
                  <a:gd name="connsiteX9" fmla="*/ 633648 w 2045276"/>
                  <a:gd name="connsiteY9" fmla="*/ 1617967 h 2044088"/>
                  <a:gd name="connsiteX10" fmla="*/ 1789651 w 2045276"/>
                  <a:gd name="connsiteY10" fmla="*/ 936221 h 2044088"/>
                  <a:gd name="connsiteX11" fmla="*/ 1874860 w 2045276"/>
                  <a:gd name="connsiteY11" fmla="*/ 936221 h 2044088"/>
                  <a:gd name="connsiteX12" fmla="*/ 1874860 w 2045276"/>
                  <a:gd name="connsiteY12" fmla="*/ 1021430 h 2044088"/>
                  <a:gd name="connsiteX13" fmla="*/ 1789651 w 2045276"/>
                  <a:gd name="connsiteY13" fmla="*/ 1021430 h 2044088"/>
                  <a:gd name="connsiteX14" fmla="*/ 1619195 w 2045276"/>
                  <a:gd name="connsiteY14" fmla="*/ 936221 h 2044088"/>
                  <a:gd name="connsiteX15" fmla="*/ 1704404 w 2045276"/>
                  <a:gd name="connsiteY15" fmla="*/ 936221 h 2044088"/>
                  <a:gd name="connsiteX16" fmla="*/ 1704404 w 2045276"/>
                  <a:gd name="connsiteY16" fmla="*/ 1021430 h 2044088"/>
                  <a:gd name="connsiteX17" fmla="*/ 1619195 w 2045276"/>
                  <a:gd name="connsiteY17" fmla="*/ 1021430 h 2044088"/>
                  <a:gd name="connsiteX18" fmla="*/ 1001885 w 2045276"/>
                  <a:gd name="connsiteY18" fmla="*/ 792690 h 2044088"/>
                  <a:gd name="connsiteX19" fmla="*/ 962297 w 2045276"/>
                  <a:gd name="connsiteY19" fmla="*/ 911454 h 2044088"/>
                  <a:gd name="connsiteX20" fmla="*/ 1081021 w 2045276"/>
                  <a:gd name="connsiteY20" fmla="*/ 871826 h 2044088"/>
                  <a:gd name="connsiteX21" fmla="*/ 286105 w 2045276"/>
                  <a:gd name="connsiteY21" fmla="*/ 783422 h 2044088"/>
                  <a:gd name="connsiteX22" fmla="*/ 102865 w 2045276"/>
                  <a:gd name="connsiteY22" fmla="*/ 966662 h 2044088"/>
                  <a:gd name="connsiteX23" fmla="*/ 1077466 w 2045276"/>
                  <a:gd name="connsiteY23" fmla="*/ 1941223 h 2044088"/>
                  <a:gd name="connsiteX24" fmla="*/ 1260706 w 2045276"/>
                  <a:gd name="connsiteY24" fmla="*/ 1758023 h 2044088"/>
                  <a:gd name="connsiteX25" fmla="*/ 1144498 w 2045276"/>
                  <a:gd name="connsiteY25" fmla="*/ 1641816 h 2044088"/>
                  <a:gd name="connsiteX26" fmla="*/ 1052858 w 2045276"/>
                  <a:gd name="connsiteY26" fmla="*/ 1733455 h 2044088"/>
                  <a:gd name="connsiteX27" fmla="*/ 992577 w 2045276"/>
                  <a:gd name="connsiteY27" fmla="*/ 1673214 h 2044088"/>
                  <a:gd name="connsiteX28" fmla="*/ 1084217 w 2045276"/>
                  <a:gd name="connsiteY28" fmla="*/ 1581575 h 2044088"/>
                  <a:gd name="connsiteX29" fmla="*/ 973962 w 2045276"/>
                  <a:gd name="connsiteY29" fmla="*/ 1471319 h 2044088"/>
                  <a:gd name="connsiteX30" fmla="*/ 882322 w 2045276"/>
                  <a:gd name="connsiteY30" fmla="*/ 1562959 h 2044088"/>
                  <a:gd name="connsiteX31" fmla="*/ 822081 w 2045276"/>
                  <a:gd name="connsiteY31" fmla="*/ 1502718 h 2044088"/>
                  <a:gd name="connsiteX32" fmla="*/ 913721 w 2045276"/>
                  <a:gd name="connsiteY32" fmla="*/ 1411078 h 2044088"/>
                  <a:gd name="connsiteX33" fmla="*/ 803585 w 2045276"/>
                  <a:gd name="connsiteY33" fmla="*/ 1300943 h 2044088"/>
                  <a:gd name="connsiteX34" fmla="*/ 711986 w 2045276"/>
                  <a:gd name="connsiteY34" fmla="*/ 1392543 h 2044088"/>
                  <a:gd name="connsiteX35" fmla="*/ 651745 w 2045276"/>
                  <a:gd name="connsiteY35" fmla="*/ 1332262 h 2044088"/>
                  <a:gd name="connsiteX36" fmla="*/ 743345 w 2045276"/>
                  <a:gd name="connsiteY36" fmla="*/ 1240662 h 2044088"/>
                  <a:gd name="connsiteX37" fmla="*/ 633169 w 2045276"/>
                  <a:gd name="connsiteY37" fmla="*/ 1130487 h 2044088"/>
                  <a:gd name="connsiteX38" fmla="*/ 541569 w 2045276"/>
                  <a:gd name="connsiteY38" fmla="*/ 1222086 h 2044088"/>
                  <a:gd name="connsiteX39" fmla="*/ 481288 w 2045276"/>
                  <a:gd name="connsiteY39" fmla="*/ 1161805 h 2044088"/>
                  <a:gd name="connsiteX40" fmla="*/ 572888 w 2045276"/>
                  <a:gd name="connsiteY40" fmla="*/ 1070206 h 2044088"/>
                  <a:gd name="connsiteX41" fmla="*/ 462633 w 2045276"/>
                  <a:gd name="connsiteY41" fmla="*/ 959950 h 2044088"/>
                  <a:gd name="connsiteX42" fmla="*/ 370953 w 2045276"/>
                  <a:gd name="connsiteY42" fmla="*/ 1051630 h 2044088"/>
                  <a:gd name="connsiteX43" fmla="*/ 310672 w 2045276"/>
                  <a:gd name="connsiteY43" fmla="*/ 991349 h 2044088"/>
                  <a:gd name="connsiteX44" fmla="*/ 402352 w 2045276"/>
                  <a:gd name="connsiteY44" fmla="*/ 899669 h 2044088"/>
                  <a:gd name="connsiteX45" fmla="*/ 1685708 w 2045276"/>
                  <a:gd name="connsiteY45" fmla="*/ 424852 h 2044088"/>
                  <a:gd name="connsiteX46" fmla="*/ 1189998 w 2045276"/>
                  <a:gd name="connsiteY46" fmla="*/ 920562 h 2044088"/>
                  <a:gd name="connsiteX47" fmla="*/ 1173141 w 2045276"/>
                  <a:gd name="connsiteY47" fmla="*/ 930908 h 2044088"/>
                  <a:gd name="connsiteX48" fmla="*/ 1173180 w 2045276"/>
                  <a:gd name="connsiteY48" fmla="*/ 931028 h 2044088"/>
                  <a:gd name="connsiteX49" fmla="*/ 1157601 w 2045276"/>
                  <a:gd name="connsiteY49" fmla="*/ 936221 h 2044088"/>
                  <a:gd name="connsiteX50" fmla="*/ 1533987 w 2045276"/>
                  <a:gd name="connsiteY50" fmla="*/ 936221 h 2044088"/>
                  <a:gd name="connsiteX51" fmla="*/ 1533987 w 2045276"/>
                  <a:gd name="connsiteY51" fmla="*/ 1021430 h 2044088"/>
                  <a:gd name="connsiteX52" fmla="*/ 894826 w 2045276"/>
                  <a:gd name="connsiteY52" fmla="*/ 1021430 h 2044088"/>
                  <a:gd name="connsiteX53" fmla="*/ 852202 w 2045276"/>
                  <a:gd name="connsiteY53" fmla="*/ 978846 h 2044088"/>
                  <a:gd name="connsiteX54" fmla="*/ 854399 w 2045276"/>
                  <a:gd name="connsiteY54" fmla="*/ 965383 h 2044088"/>
                  <a:gd name="connsiteX55" fmla="*/ 942763 w 2045276"/>
                  <a:gd name="connsiteY55" fmla="*/ 700291 h 2044088"/>
                  <a:gd name="connsiteX56" fmla="*/ 942803 w 2045276"/>
                  <a:gd name="connsiteY56" fmla="*/ 700291 h 2044088"/>
                  <a:gd name="connsiteX57" fmla="*/ 953069 w 2045276"/>
                  <a:gd name="connsiteY57" fmla="*/ 683633 h 2044088"/>
                  <a:gd name="connsiteX58" fmla="*/ 1211810 w 2045276"/>
                  <a:gd name="connsiteY58" fmla="*/ 424892 h 2044088"/>
                  <a:gd name="connsiteX59" fmla="*/ 298289 w 2045276"/>
                  <a:gd name="connsiteY59" fmla="*/ 424892 h 2044088"/>
                  <a:gd name="connsiteX60" fmla="*/ 255664 w 2045276"/>
                  <a:gd name="connsiteY60" fmla="*/ 467517 h 2044088"/>
                  <a:gd name="connsiteX61" fmla="*/ 255664 w 2045276"/>
                  <a:gd name="connsiteY61" fmla="*/ 693340 h 2044088"/>
                  <a:gd name="connsiteX62" fmla="*/ 255984 w 2045276"/>
                  <a:gd name="connsiteY62" fmla="*/ 693061 h 2044088"/>
                  <a:gd name="connsiteX63" fmla="*/ 316225 w 2045276"/>
                  <a:gd name="connsiteY63" fmla="*/ 693061 h 2044088"/>
                  <a:gd name="connsiteX64" fmla="*/ 1241171 w 2045276"/>
                  <a:gd name="connsiteY64" fmla="*/ 1618007 h 2044088"/>
                  <a:gd name="connsiteX65" fmla="*/ 1241171 w 2045276"/>
                  <a:gd name="connsiteY65" fmla="*/ 1617967 h 2044088"/>
                  <a:gd name="connsiteX66" fmla="*/ 1874860 w 2045276"/>
                  <a:gd name="connsiteY66" fmla="*/ 1617967 h 2044088"/>
                  <a:gd name="connsiteX67" fmla="*/ 1960068 w 2045276"/>
                  <a:gd name="connsiteY67" fmla="*/ 1640817 h 2044088"/>
                  <a:gd name="connsiteX68" fmla="*/ 1960068 w 2045276"/>
                  <a:gd name="connsiteY68" fmla="*/ 510061 h 2044088"/>
                  <a:gd name="connsiteX69" fmla="*/ 1874860 w 2045276"/>
                  <a:gd name="connsiteY69" fmla="*/ 424852 h 2044088"/>
                  <a:gd name="connsiteX70" fmla="*/ 1513334 w 2045276"/>
                  <a:gd name="connsiteY70" fmla="*/ 243890 h 2044088"/>
                  <a:gd name="connsiteX71" fmla="*/ 1043431 w 2045276"/>
                  <a:gd name="connsiteY71" fmla="*/ 713753 h 2044088"/>
                  <a:gd name="connsiteX72" fmla="*/ 1159918 w 2045276"/>
                  <a:gd name="connsiteY72" fmla="*/ 830201 h 2044088"/>
                  <a:gd name="connsiteX73" fmla="*/ 1629781 w 2045276"/>
                  <a:gd name="connsiteY73" fmla="*/ 360337 h 2044088"/>
                  <a:gd name="connsiteX74" fmla="*/ 1690062 w 2045276"/>
                  <a:gd name="connsiteY74" fmla="*/ 84389 h 2044088"/>
                  <a:gd name="connsiteX75" fmla="*/ 1661300 w 2045276"/>
                  <a:gd name="connsiteY75" fmla="*/ 95924 h 2044088"/>
                  <a:gd name="connsiteX76" fmla="*/ 1573575 w 2045276"/>
                  <a:gd name="connsiteY76" fmla="*/ 183609 h 2044088"/>
                  <a:gd name="connsiteX77" fmla="*/ 1690022 w 2045276"/>
                  <a:gd name="connsiteY77" fmla="*/ 300056 h 2044088"/>
                  <a:gd name="connsiteX78" fmla="*/ 1777747 w 2045276"/>
                  <a:gd name="connsiteY78" fmla="*/ 212331 h 2044088"/>
                  <a:gd name="connsiteX79" fmla="*/ 1777747 w 2045276"/>
                  <a:gd name="connsiteY79" fmla="*/ 154767 h 2044088"/>
                  <a:gd name="connsiteX80" fmla="*/ 1718824 w 2045276"/>
                  <a:gd name="connsiteY80" fmla="*/ 95924 h 2044088"/>
                  <a:gd name="connsiteX81" fmla="*/ 1690062 w 2045276"/>
                  <a:gd name="connsiteY81" fmla="*/ 84389 h 2044088"/>
                  <a:gd name="connsiteX82" fmla="*/ 1690037 w 2045276"/>
                  <a:gd name="connsiteY82" fmla="*/ 0 h 2044088"/>
                  <a:gd name="connsiteX83" fmla="*/ 1779065 w 2045276"/>
                  <a:gd name="connsiteY83" fmla="*/ 35683 h 2044088"/>
                  <a:gd name="connsiteX84" fmla="*/ 1837948 w 2045276"/>
                  <a:gd name="connsiteY84" fmla="*/ 94566 h 2044088"/>
                  <a:gd name="connsiteX85" fmla="*/ 1838028 w 2045276"/>
                  <a:gd name="connsiteY85" fmla="*/ 272572 h 2044088"/>
                  <a:gd name="connsiteX86" fmla="*/ 1837948 w 2045276"/>
                  <a:gd name="connsiteY86" fmla="*/ 272652 h 2044088"/>
                  <a:gd name="connsiteX87" fmla="*/ 1770916 w 2045276"/>
                  <a:gd name="connsiteY87" fmla="*/ 339684 h 2044088"/>
                  <a:gd name="connsiteX88" fmla="*/ 1874860 w 2045276"/>
                  <a:gd name="connsiteY88" fmla="*/ 339684 h 2044088"/>
                  <a:gd name="connsiteX89" fmla="*/ 2045276 w 2045276"/>
                  <a:gd name="connsiteY89" fmla="*/ 510061 h 2044088"/>
                  <a:gd name="connsiteX90" fmla="*/ 2045276 w 2045276"/>
                  <a:gd name="connsiteY90" fmla="*/ 1788383 h 2044088"/>
                  <a:gd name="connsiteX91" fmla="*/ 1874820 w 2045276"/>
                  <a:gd name="connsiteY91" fmla="*/ 1958840 h 2044088"/>
                  <a:gd name="connsiteX92" fmla="*/ 1746987 w 2045276"/>
                  <a:gd name="connsiteY92" fmla="*/ 1958840 h 2044088"/>
                  <a:gd name="connsiteX93" fmla="*/ 1704363 w 2045276"/>
                  <a:gd name="connsiteY93" fmla="*/ 1916215 h 2044088"/>
                  <a:gd name="connsiteX94" fmla="*/ 1704363 w 2045276"/>
                  <a:gd name="connsiteY94" fmla="*/ 1703175 h 2044088"/>
                  <a:gd name="connsiteX95" fmla="*/ 1326339 w 2045276"/>
                  <a:gd name="connsiteY95" fmla="*/ 1703175 h 2044088"/>
                  <a:gd name="connsiteX96" fmla="*/ 1351027 w 2045276"/>
                  <a:gd name="connsiteY96" fmla="*/ 1727863 h 2044088"/>
                  <a:gd name="connsiteX97" fmla="*/ 1351027 w 2045276"/>
                  <a:gd name="connsiteY97" fmla="*/ 1788104 h 2044088"/>
                  <a:gd name="connsiteX98" fmla="*/ 1107547 w 2045276"/>
                  <a:gd name="connsiteY98" fmla="*/ 2031584 h 2044088"/>
                  <a:gd name="connsiteX99" fmla="*/ 1077426 w 2045276"/>
                  <a:gd name="connsiteY99" fmla="*/ 2044088 h 2044088"/>
                  <a:gd name="connsiteX100" fmla="*/ 1047306 w 2045276"/>
                  <a:gd name="connsiteY100" fmla="*/ 2031584 h 2044088"/>
                  <a:gd name="connsiteX101" fmla="*/ 718897 w 2045276"/>
                  <a:gd name="connsiteY101" fmla="*/ 1703175 h 2044088"/>
                  <a:gd name="connsiteX102" fmla="*/ 298249 w 2045276"/>
                  <a:gd name="connsiteY102" fmla="*/ 1703175 h 2044088"/>
                  <a:gd name="connsiteX103" fmla="*/ 170416 w 2045276"/>
                  <a:gd name="connsiteY103" fmla="*/ 1575343 h 2044088"/>
                  <a:gd name="connsiteX104" fmla="*/ 170416 w 2045276"/>
                  <a:gd name="connsiteY104" fmla="*/ 1154695 h 2044088"/>
                  <a:gd name="connsiteX105" fmla="*/ 12464 w 2045276"/>
                  <a:gd name="connsiteY105" fmla="*/ 996742 h 2044088"/>
                  <a:gd name="connsiteX106" fmla="*/ 12464 w 2045276"/>
                  <a:gd name="connsiteY106" fmla="*/ 936501 h 2044088"/>
                  <a:gd name="connsiteX107" fmla="*/ 170416 w 2045276"/>
                  <a:gd name="connsiteY107" fmla="*/ 778588 h 2044088"/>
                  <a:gd name="connsiteX108" fmla="*/ 170416 w 2045276"/>
                  <a:gd name="connsiteY108" fmla="*/ 467517 h 2044088"/>
                  <a:gd name="connsiteX109" fmla="*/ 298249 w 2045276"/>
                  <a:gd name="connsiteY109" fmla="*/ 339684 h 2044088"/>
                  <a:gd name="connsiteX110" fmla="*/ 1296978 w 2045276"/>
                  <a:gd name="connsiteY110" fmla="*/ 339684 h 2044088"/>
                  <a:gd name="connsiteX111" fmla="*/ 1600979 w 2045276"/>
                  <a:gd name="connsiteY111" fmla="*/ 35683 h 2044088"/>
                  <a:gd name="connsiteX112" fmla="*/ 1690037 w 2045276"/>
                  <a:gd name="connsiteY112" fmla="*/ 0 h 2044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045276" h="2044088">
                    <a:moveTo>
                      <a:pt x="1789651" y="1703215"/>
                    </a:moveTo>
                    <a:lnTo>
                      <a:pt x="1789651" y="1873671"/>
                    </a:lnTo>
                    <a:lnTo>
                      <a:pt x="1874860" y="1873671"/>
                    </a:lnTo>
                    <a:cubicBezTo>
                      <a:pt x="1921918" y="1873671"/>
                      <a:pt x="1960068" y="1835521"/>
                      <a:pt x="1960068" y="1788423"/>
                    </a:cubicBezTo>
                    <a:cubicBezTo>
                      <a:pt x="1960068" y="1741365"/>
                      <a:pt x="1921918" y="1703215"/>
                      <a:pt x="1874860" y="1703215"/>
                    </a:cubicBezTo>
                    <a:close/>
                    <a:moveTo>
                      <a:pt x="255625" y="1239943"/>
                    </a:moveTo>
                    <a:lnTo>
                      <a:pt x="255625" y="1575383"/>
                    </a:lnTo>
                    <a:cubicBezTo>
                      <a:pt x="255625" y="1598912"/>
                      <a:pt x="274719" y="1618007"/>
                      <a:pt x="298249" y="1618007"/>
                    </a:cubicBezTo>
                    <a:lnTo>
                      <a:pt x="298249" y="1617967"/>
                    </a:lnTo>
                    <a:lnTo>
                      <a:pt x="633648" y="1617967"/>
                    </a:lnTo>
                    <a:close/>
                    <a:moveTo>
                      <a:pt x="1789651" y="936221"/>
                    </a:moveTo>
                    <a:lnTo>
                      <a:pt x="1874860" y="936221"/>
                    </a:lnTo>
                    <a:lnTo>
                      <a:pt x="1874860" y="1021430"/>
                    </a:lnTo>
                    <a:lnTo>
                      <a:pt x="1789651" y="1021430"/>
                    </a:lnTo>
                    <a:close/>
                    <a:moveTo>
                      <a:pt x="1619195" y="936221"/>
                    </a:moveTo>
                    <a:lnTo>
                      <a:pt x="1704404" y="936221"/>
                    </a:lnTo>
                    <a:lnTo>
                      <a:pt x="1704404" y="1021430"/>
                    </a:lnTo>
                    <a:lnTo>
                      <a:pt x="1619195" y="1021430"/>
                    </a:lnTo>
                    <a:close/>
                    <a:moveTo>
                      <a:pt x="1001885" y="792690"/>
                    </a:moveTo>
                    <a:lnTo>
                      <a:pt x="962297" y="911454"/>
                    </a:lnTo>
                    <a:lnTo>
                      <a:pt x="1081021" y="871826"/>
                    </a:lnTo>
                    <a:close/>
                    <a:moveTo>
                      <a:pt x="286105" y="783422"/>
                    </a:moveTo>
                    <a:lnTo>
                      <a:pt x="102865" y="966662"/>
                    </a:lnTo>
                    <a:lnTo>
                      <a:pt x="1077466" y="1941223"/>
                    </a:lnTo>
                    <a:lnTo>
                      <a:pt x="1260706" y="1758023"/>
                    </a:lnTo>
                    <a:lnTo>
                      <a:pt x="1144498" y="1641816"/>
                    </a:lnTo>
                    <a:lnTo>
                      <a:pt x="1052858" y="1733455"/>
                    </a:lnTo>
                    <a:lnTo>
                      <a:pt x="992577" y="1673214"/>
                    </a:lnTo>
                    <a:lnTo>
                      <a:pt x="1084217" y="1581575"/>
                    </a:lnTo>
                    <a:lnTo>
                      <a:pt x="973962" y="1471319"/>
                    </a:lnTo>
                    <a:lnTo>
                      <a:pt x="882322" y="1562959"/>
                    </a:lnTo>
                    <a:lnTo>
                      <a:pt x="822081" y="1502718"/>
                    </a:lnTo>
                    <a:lnTo>
                      <a:pt x="913721" y="1411078"/>
                    </a:lnTo>
                    <a:lnTo>
                      <a:pt x="803585" y="1300943"/>
                    </a:lnTo>
                    <a:lnTo>
                      <a:pt x="711986" y="1392543"/>
                    </a:lnTo>
                    <a:lnTo>
                      <a:pt x="651745" y="1332262"/>
                    </a:lnTo>
                    <a:lnTo>
                      <a:pt x="743345" y="1240662"/>
                    </a:lnTo>
                    <a:lnTo>
                      <a:pt x="633169" y="1130487"/>
                    </a:lnTo>
                    <a:lnTo>
                      <a:pt x="541569" y="1222086"/>
                    </a:lnTo>
                    <a:lnTo>
                      <a:pt x="481288" y="1161805"/>
                    </a:lnTo>
                    <a:lnTo>
                      <a:pt x="572888" y="1070206"/>
                    </a:lnTo>
                    <a:lnTo>
                      <a:pt x="462633" y="959950"/>
                    </a:lnTo>
                    <a:lnTo>
                      <a:pt x="370953" y="1051630"/>
                    </a:lnTo>
                    <a:lnTo>
                      <a:pt x="310672" y="991349"/>
                    </a:lnTo>
                    <a:lnTo>
                      <a:pt x="402352" y="899669"/>
                    </a:lnTo>
                    <a:close/>
                    <a:moveTo>
                      <a:pt x="1685708" y="424852"/>
                    </a:moveTo>
                    <a:lnTo>
                      <a:pt x="1189998" y="920562"/>
                    </a:lnTo>
                    <a:cubicBezTo>
                      <a:pt x="1185245" y="925356"/>
                      <a:pt x="1179452" y="928831"/>
                      <a:pt x="1173141" y="930908"/>
                    </a:cubicBezTo>
                    <a:lnTo>
                      <a:pt x="1173180" y="931028"/>
                    </a:lnTo>
                    <a:lnTo>
                      <a:pt x="1157601" y="936221"/>
                    </a:lnTo>
                    <a:lnTo>
                      <a:pt x="1533987" y="936221"/>
                    </a:lnTo>
                    <a:lnTo>
                      <a:pt x="1533987" y="1021430"/>
                    </a:lnTo>
                    <a:lnTo>
                      <a:pt x="894826" y="1021430"/>
                    </a:lnTo>
                    <a:cubicBezTo>
                      <a:pt x="871297" y="1021470"/>
                      <a:pt x="852202" y="1002375"/>
                      <a:pt x="852202" y="978846"/>
                    </a:cubicBezTo>
                    <a:cubicBezTo>
                      <a:pt x="852202" y="974292"/>
                      <a:pt x="852961" y="969737"/>
                      <a:pt x="854399" y="965383"/>
                    </a:cubicBezTo>
                    <a:lnTo>
                      <a:pt x="942763" y="700291"/>
                    </a:lnTo>
                    <a:lnTo>
                      <a:pt x="942803" y="700291"/>
                    </a:lnTo>
                    <a:cubicBezTo>
                      <a:pt x="944840" y="694219"/>
                      <a:pt x="948236" y="688467"/>
                      <a:pt x="953069" y="683633"/>
                    </a:cubicBezTo>
                    <a:lnTo>
                      <a:pt x="1211810" y="424892"/>
                    </a:lnTo>
                    <a:lnTo>
                      <a:pt x="298289" y="424892"/>
                    </a:lnTo>
                    <a:cubicBezTo>
                      <a:pt x="274759" y="424892"/>
                      <a:pt x="255664" y="443987"/>
                      <a:pt x="255664" y="467517"/>
                    </a:cubicBezTo>
                    <a:lnTo>
                      <a:pt x="255664" y="693340"/>
                    </a:lnTo>
                    <a:lnTo>
                      <a:pt x="255984" y="693061"/>
                    </a:lnTo>
                    <a:cubicBezTo>
                      <a:pt x="272602" y="676442"/>
                      <a:pt x="299567" y="676442"/>
                      <a:pt x="316225" y="693061"/>
                    </a:cubicBezTo>
                    <a:lnTo>
                      <a:pt x="1241171" y="1618007"/>
                    </a:lnTo>
                    <a:lnTo>
                      <a:pt x="1241171" y="1617967"/>
                    </a:lnTo>
                    <a:lnTo>
                      <a:pt x="1874860" y="1617967"/>
                    </a:lnTo>
                    <a:cubicBezTo>
                      <a:pt x="1905899" y="1617967"/>
                      <a:pt x="1934981" y="1626316"/>
                      <a:pt x="1960068" y="1640817"/>
                    </a:cubicBezTo>
                    <a:lnTo>
                      <a:pt x="1960068" y="510061"/>
                    </a:lnTo>
                    <a:cubicBezTo>
                      <a:pt x="1960068" y="463002"/>
                      <a:pt x="1921918" y="424852"/>
                      <a:pt x="1874860" y="424852"/>
                    </a:cubicBezTo>
                    <a:close/>
                    <a:moveTo>
                      <a:pt x="1513334" y="243890"/>
                    </a:moveTo>
                    <a:lnTo>
                      <a:pt x="1043431" y="713753"/>
                    </a:lnTo>
                    <a:lnTo>
                      <a:pt x="1159918" y="830201"/>
                    </a:lnTo>
                    <a:lnTo>
                      <a:pt x="1629781" y="360337"/>
                    </a:lnTo>
                    <a:close/>
                    <a:moveTo>
                      <a:pt x="1690062" y="84389"/>
                    </a:moveTo>
                    <a:cubicBezTo>
                      <a:pt x="1679706" y="84389"/>
                      <a:pt x="1669349" y="88234"/>
                      <a:pt x="1661300" y="95924"/>
                    </a:cubicBezTo>
                    <a:lnTo>
                      <a:pt x="1573575" y="183609"/>
                    </a:lnTo>
                    <a:lnTo>
                      <a:pt x="1690022" y="300056"/>
                    </a:lnTo>
                    <a:lnTo>
                      <a:pt x="1777747" y="212331"/>
                    </a:lnTo>
                    <a:cubicBezTo>
                      <a:pt x="1793606" y="196432"/>
                      <a:pt x="1793646" y="170666"/>
                      <a:pt x="1777747" y="154767"/>
                    </a:cubicBezTo>
                    <a:lnTo>
                      <a:pt x="1718824" y="95924"/>
                    </a:lnTo>
                    <a:cubicBezTo>
                      <a:pt x="1710774" y="88234"/>
                      <a:pt x="1700418" y="84389"/>
                      <a:pt x="1690062" y="84389"/>
                    </a:cubicBezTo>
                    <a:close/>
                    <a:moveTo>
                      <a:pt x="1690037" y="0"/>
                    </a:moveTo>
                    <a:cubicBezTo>
                      <a:pt x="1722100" y="0"/>
                      <a:pt x="1754158" y="11894"/>
                      <a:pt x="1779065" y="35683"/>
                    </a:cubicBezTo>
                    <a:lnTo>
                      <a:pt x="1837948" y="94566"/>
                    </a:lnTo>
                    <a:cubicBezTo>
                      <a:pt x="1887123" y="143701"/>
                      <a:pt x="1887163" y="223397"/>
                      <a:pt x="1838028" y="272572"/>
                    </a:cubicBezTo>
                    <a:cubicBezTo>
                      <a:pt x="1837988" y="272612"/>
                      <a:pt x="1837988" y="272612"/>
                      <a:pt x="1837948" y="272652"/>
                    </a:cubicBezTo>
                    <a:lnTo>
                      <a:pt x="1770916" y="339684"/>
                    </a:lnTo>
                    <a:lnTo>
                      <a:pt x="1874860" y="339684"/>
                    </a:lnTo>
                    <a:cubicBezTo>
                      <a:pt x="1969016" y="339684"/>
                      <a:pt x="2045316" y="415984"/>
                      <a:pt x="2045276" y="510061"/>
                    </a:cubicBezTo>
                    <a:lnTo>
                      <a:pt x="2045276" y="1788383"/>
                    </a:lnTo>
                    <a:cubicBezTo>
                      <a:pt x="2045276" y="1882540"/>
                      <a:pt x="1968936" y="1958840"/>
                      <a:pt x="1874820" y="1958840"/>
                    </a:cubicBezTo>
                    <a:lnTo>
                      <a:pt x="1746987" y="1958840"/>
                    </a:lnTo>
                    <a:cubicBezTo>
                      <a:pt x="1723458" y="1958840"/>
                      <a:pt x="1704363" y="1939745"/>
                      <a:pt x="1704363" y="1916215"/>
                    </a:cubicBezTo>
                    <a:lnTo>
                      <a:pt x="1704363" y="1703175"/>
                    </a:lnTo>
                    <a:lnTo>
                      <a:pt x="1326339" y="1703175"/>
                    </a:lnTo>
                    <a:lnTo>
                      <a:pt x="1351027" y="1727863"/>
                    </a:lnTo>
                    <a:cubicBezTo>
                      <a:pt x="1367645" y="1744481"/>
                      <a:pt x="1367645" y="1771445"/>
                      <a:pt x="1351027" y="1788104"/>
                    </a:cubicBezTo>
                    <a:lnTo>
                      <a:pt x="1107547" y="2031584"/>
                    </a:lnTo>
                    <a:cubicBezTo>
                      <a:pt x="1099557" y="2039614"/>
                      <a:pt x="1088731" y="2044088"/>
                      <a:pt x="1077426" y="2044088"/>
                    </a:cubicBezTo>
                    <a:cubicBezTo>
                      <a:pt x="1066121" y="2044048"/>
                      <a:pt x="1055295" y="2039574"/>
                      <a:pt x="1047306" y="2031584"/>
                    </a:cubicBezTo>
                    <a:lnTo>
                      <a:pt x="718897" y="1703175"/>
                    </a:lnTo>
                    <a:lnTo>
                      <a:pt x="298249" y="1703175"/>
                    </a:lnTo>
                    <a:cubicBezTo>
                      <a:pt x="227661" y="1703175"/>
                      <a:pt x="170416" y="1645930"/>
                      <a:pt x="170416" y="1575343"/>
                    </a:cubicBezTo>
                    <a:lnTo>
                      <a:pt x="170416" y="1154695"/>
                    </a:lnTo>
                    <a:lnTo>
                      <a:pt x="12464" y="996742"/>
                    </a:lnTo>
                    <a:cubicBezTo>
                      <a:pt x="-4155" y="980124"/>
                      <a:pt x="-4155" y="953159"/>
                      <a:pt x="12464" y="936501"/>
                    </a:cubicBezTo>
                    <a:lnTo>
                      <a:pt x="170416" y="778588"/>
                    </a:lnTo>
                    <a:lnTo>
                      <a:pt x="170416" y="467517"/>
                    </a:lnTo>
                    <a:cubicBezTo>
                      <a:pt x="170416" y="396929"/>
                      <a:pt x="227661" y="339684"/>
                      <a:pt x="298249" y="339684"/>
                    </a:cubicBezTo>
                    <a:lnTo>
                      <a:pt x="1296978" y="339684"/>
                    </a:lnTo>
                    <a:lnTo>
                      <a:pt x="1600979" y="35683"/>
                    </a:lnTo>
                    <a:cubicBezTo>
                      <a:pt x="1625906" y="11894"/>
                      <a:pt x="1657974" y="0"/>
                      <a:pt x="169003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2009288"/>
              </a:gradFill>
              <a:ln w="12700">
                <a:miter lim="400000"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2021">
              <a:extLst>
                <a:ext uri="{FF2B5EF4-FFF2-40B4-BE49-F238E27FC236}">
                  <a16:creationId xmlns:a16="http://schemas.microsoft.com/office/drawing/2014/main" id="{78F24E98-F752-8357-01BB-C4B3741C003F}"/>
                </a:ext>
              </a:extLst>
            </p:cNvPr>
            <p:cNvSpPr txBox="1"/>
            <p:nvPr/>
          </p:nvSpPr>
          <p:spPr>
            <a:xfrm>
              <a:off x="1881178" y="4060467"/>
              <a:ext cx="2977084" cy="606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>
                <a:lnSpc>
                  <a:spcPct val="120000"/>
                </a:lnSpc>
                <a:defRPr b="0">
                  <a:solidFill>
                    <a:srgbClr val="231A69"/>
                  </a:solidFill>
                  <a:latin typeface="DM Sans Medium"/>
                  <a:ea typeface="DM Sans Medium"/>
                  <a:cs typeface="DM Sans Medium"/>
                  <a:sym typeface="DM Sans Medium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A69"/>
                  </a:solidFill>
                  <a:effectLst/>
                  <a:uLnTx/>
                  <a:uFillTx/>
                  <a:latin typeface="DM Sans Medium"/>
                  <a:sym typeface="DM Sans Medium"/>
                </a:rPr>
                <a:t>Validation Webinar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A69"/>
                  </a:solidFill>
                  <a:effectLst/>
                  <a:uLnTx/>
                  <a:uFillTx/>
                  <a:latin typeface="DM Sans Medium"/>
                  <a:sym typeface="DM Sans Medium"/>
                </a:rPr>
                <a:t>April 2024  </a:t>
              </a:r>
              <a:endParaRPr kumimoji="0" lang="en-MU" sz="1400" b="0" i="0" u="none" strike="noStrike" kern="1200" cap="none" spc="0" normalizeH="0" baseline="0" noProof="0" dirty="0">
                <a:ln>
                  <a:noFill/>
                </a:ln>
                <a:solidFill>
                  <a:srgbClr val="231A69"/>
                </a:solidFill>
                <a:effectLst/>
                <a:uLnTx/>
                <a:uFillTx/>
                <a:latin typeface="DM Sans Medium"/>
                <a:sym typeface="DM Sans Medium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FFFD87-E6B6-170E-D0D8-A31E816D6B97}"/>
              </a:ext>
            </a:extLst>
          </p:cNvPr>
          <p:cNvGrpSpPr/>
          <p:nvPr/>
        </p:nvGrpSpPr>
        <p:grpSpPr>
          <a:xfrm>
            <a:off x="1567543" y="4781637"/>
            <a:ext cx="10848414" cy="1685950"/>
            <a:chOff x="1567543" y="4781637"/>
            <a:chExt cx="10848414" cy="16859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F7F956-F0FC-B69C-9EC7-7D415735CC4E}"/>
                </a:ext>
              </a:extLst>
            </p:cNvPr>
            <p:cNvGrpSpPr/>
            <p:nvPr/>
          </p:nvGrpSpPr>
          <p:grpSpPr>
            <a:xfrm>
              <a:off x="1567543" y="4826065"/>
              <a:ext cx="3166438" cy="1641522"/>
              <a:chOff x="1567543" y="4826065"/>
              <a:chExt cx="3166438" cy="1641522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EB0A150-95DB-DD2A-3156-7974FB6F6D99}"/>
                  </a:ext>
                </a:extLst>
              </p:cNvPr>
              <p:cNvSpPr/>
              <p:nvPr/>
            </p:nvSpPr>
            <p:spPr>
              <a:xfrm>
                <a:off x="2903355" y="4826065"/>
                <a:ext cx="306420" cy="306408"/>
              </a:xfrm>
              <a:custGeom>
                <a:avLst/>
                <a:gdLst>
                  <a:gd name="connsiteX0" fmla="*/ 1780944 w 2045357"/>
                  <a:gd name="connsiteY0" fmla="*/ 1696294 h 2045276"/>
                  <a:gd name="connsiteX1" fmla="*/ 1696255 w 2045357"/>
                  <a:gd name="connsiteY1" fmla="*/ 1780983 h 2045276"/>
                  <a:gd name="connsiteX2" fmla="*/ 1791250 w 2045357"/>
                  <a:gd name="connsiteY2" fmla="*/ 1875938 h 2045276"/>
                  <a:gd name="connsiteX3" fmla="*/ 1875899 w 2045357"/>
                  <a:gd name="connsiteY3" fmla="*/ 1791290 h 2045276"/>
                  <a:gd name="connsiteX4" fmla="*/ 1395849 w 2045357"/>
                  <a:gd name="connsiteY4" fmla="*/ 1311159 h 2045276"/>
                  <a:gd name="connsiteX5" fmla="*/ 1311120 w 2045357"/>
                  <a:gd name="connsiteY5" fmla="*/ 1395888 h 2045276"/>
                  <a:gd name="connsiteX6" fmla="*/ 1611526 w 2045357"/>
                  <a:gd name="connsiteY6" fmla="*/ 1696254 h 2045276"/>
                  <a:gd name="connsiteX7" fmla="*/ 1696215 w 2045357"/>
                  <a:gd name="connsiteY7" fmla="*/ 1611565 h 2045276"/>
                  <a:gd name="connsiteX8" fmla="*/ 966332 w 2045357"/>
                  <a:gd name="connsiteY8" fmla="*/ 654901 h 2045276"/>
                  <a:gd name="connsiteX9" fmla="*/ 1277803 w 2045357"/>
                  <a:gd name="connsiteY9" fmla="*/ 966372 h 2045276"/>
                  <a:gd name="connsiteX10" fmla="*/ 1158001 w 2045357"/>
                  <a:gd name="connsiteY10" fmla="*/ 966372 h 2045276"/>
                  <a:gd name="connsiteX11" fmla="*/ 966332 w 2045357"/>
                  <a:gd name="connsiteY11" fmla="*/ 774704 h 2045276"/>
                  <a:gd name="connsiteX12" fmla="*/ 966333 w 2045357"/>
                  <a:gd name="connsiteY12" fmla="*/ 535098 h 2045276"/>
                  <a:gd name="connsiteX13" fmla="*/ 531063 w 2045357"/>
                  <a:gd name="connsiteY13" fmla="*/ 966372 h 2045276"/>
                  <a:gd name="connsiteX14" fmla="*/ 966333 w 2045357"/>
                  <a:gd name="connsiteY14" fmla="*/ 1397646 h 2045276"/>
                  <a:gd name="connsiteX15" fmla="*/ 1397607 w 2045357"/>
                  <a:gd name="connsiteY15" fmla="*/ 966372 h 2045276"/>
                  <a:gd name="connsiteX16" fmla="*/ 966333 w 2045357"/>
                  <a:gd name="connsiteY16" fmla="*/ 535098 h 2045276"/>
                  <a:gd name="connsiteX17" fmla="*/ 846570 w 2045357"/>
                  <a:gd name="connsiteY17" fmla="*/ 119803 h 2045276"/>
                  <a:gd name="connsiteX18" fmla="*/ 846570 w 2045357"/>
                  <a:gd name="connsiteY18" fmla="*/ 305439 h 2045276"/>
                  <a:gd name="connsiteX19" fmla="*/ 801428 w 2045357"/>
                  <a:gd name="connsiteY19" fmla="*/ 316904 h 2045276"/>
                  <a:gd name="connsiteX20" fmla="*/ 579919 w 2045357"/>
                  <a:gd name="connsiteY20" fmla="*/ 414496 h 2045276"/>
                  <a:gd name="connsiteX21" fmla="*/ 454124 w 2045357"/>
                  <a:gd name="connsiteY21" fmla="*/ 288701 h 2045276"/>
                  <a:gd name="connsiteX22" fmla="*/ 284706 w 2045357"/>
                  <a:gd name="connsiteY22" fmla="*/ 458119 h 2045276"/>
                  <a:gd name="connsiteX23" fmla="*/ 410501 w 2045357"/>
                  <a:gd name="connsiteY23" fmla="*/ 583914 h 2045276"/>
                  <a:gd name="connsiteX24" fmla="*/ 386573 w 2045357"/>
                  <a:gd name="connsiteY24" fmla="*/ 623981 h 2045276"/>
                  <a:gd name="connsiteX25" fmla="*/ 301444 w 2045357"/>
                  <a:gd name="connsiteY25" fmla="*/ 846529 h 2045276"/>
                  <a:gd name="connsiteX26" fmla="*/ 119803 w 2045357"/>
                  <a:gd name="connsiteY26" fmla="*/ 846529 h 2045276"/>
                  <a:gd name="connsiteX27" fmla="*/ 119803 w 2045357"/>
                  <a:gd name="connsiteY27" fmla="*/ 1086135 h 2045276"/>
                  <a:gd name="connsiteX28" fmla="*/ 301404 w 2045357"/>
                  <a:gd name="connsiteY28" fmla="*/ 1086135 h 2045276"/>
                  <a:gd name="connsiteX29" fmla="*/ 386533 w 2045357"/>
                  <a:gd name="connsiteY29" fmla="*/ 1308723 h 2045276"/>
                  <a:gd name="connsiteX30" fmla="*/ 410821 w 2045357"/>
                  <a:gd name="connsiteY30" fmla="*/ 1349389 h 2045276"/>
                  <a:gd name="connsiteX31" fmla="*/ 281630 w 2045357"/>
                  <a:gd name="connsiteY31" fmla="*/ 1474864 h 2045276"/>
                  <a:gd name="connsiteX32" fmla="*/ 453765 w 2045357"/>
                  <a:gd name="connsiteY32" fmla="*/ 1644322 h 2045276"/>
                  <a:gd name="connsiteX33" fmla="*/ 579879 w 2045357"/>
                  <a:gd name="connsiteY33" fmla="*/ 1518208 h 2045276"/>
                  <a:gd name="connsiteX34" fmla="*/ 619946 w 2045357"/>
                  <a:gd name="connsiteY34" fmla="*/ 1542137 h 2045276"/>
                  <a:gd name="connsiteX35" fmla="*/ 801388 w 2045357"/>
                  <a:gd name="connsiteY35" fmla="*/ 1615800 h 2045276"/>
                  <a:gd name="connsiteX36" fmla="*/ 846529 w 2045357"/>
                  <a:gd name="connsiteY36" fmla="*/ 1627265 h 2045276"/>
                  <a:gd name="connsiteX37" fmla="*/ 846529 w 2045357"/>
                  <a:gd name="connsiteY37" fmla="*/ 1804911 h 2045276"/>
                  <a:gd name="connsiteX38" fmla="*/ 1086136 w 2045357"/>
                  <a:gd name="connsiteY38" fmla="*/ 1804911 h 2045276"/>
                  <a:gd name="connsiteX39" fmla="*/ 1086136 w 2045357"/>
                  <a:gd name="connsiteY39" fmla="*/ 1627265 h 2045276"/>
                  <a:gd name="connsiteX40" fmla="*/ 1295621 w 2045357"/>
                  <a:gd name="connsiteY40" fmla="*/ 1549726 h 2045276"/>
                  <a:gd name="connsiteX41" fmla="*/ 1207656 w 2045357"/>
                  <a:gd name="connsiteY41" fmla="*/ 1461762 h 2045276"/>
                  <a:gd name="connsiteX42" fmla="*/ 966413 w 2045357"/>
                  <a:gd name="connsiteY42" fmla="*/ 1517449 h 2045276"/>
                  <a:gd name="connsiteX43" fmla="*/ 411340 w 2045357"/>
                  <a:gd name="connsiteY43" fmla="*/ 966372 h 2045276"/>
                  <a:gd name="connsiteX44" fmla="*/ 966413 w 2045357"/>
                  <a:gd name="connsiteY44" fmla="*/ 415295 h 2045276"/>
                  <a:gd name="connsiteX45" fmla="*/ 1517490 w 2045357"/>
                  <a:gd name="connsiteY45" fmla="*/ 966372 h 2045276"/>
                  <a:gd name="connsiteX46" fmla="*/ 1461803 w 2045357"/>
                  <a:gd name="connsiteY46" fmla="*/ 1207615 h 2045276"/>
                  <a:gd name="connsiteX47" fmla="*/ 1549767 w 2045357"/>
                  <a:gd name="connsiteY47" fmla="*/ 1295580 h 2045276"/>
                  <a:gd name="connsiteX48" fmla="*/ 1627305 w 2045357"/>
                  <a:gd name="connsiteY48" fmla="*/ 1086135 h 2045276"/>
                  <a:gd name="connsiteX49" fmla="*/ 1804952 w 2045357"/>
                  <a:gd name="connsiteY49" fmla="*/ 1086135 h 2045276"/>
                  <a:gd name="connsiteX50" fmla="*/ 1804952 w 2045357"/>
                  <a:gd name="connsiteY50" fmla="*/ 846529 h 2045276"/>
                  <a:gd name="connsiteX51" fmla="*/ 1627305 w 2045357"/>
                  <a:gd name="connsiteY51" fmla="*/ 846529 h 2045276"/>
                  <a:gd name="connsiteX52" fmla="*/ 1542177 w 2045357"/>
                  <a:gd name="connsiteY52" fmla="*/ 623981 h 2045276"/>
                  <a:gd name="connsiteX53" fmla="*/ 1518249 w 2045357"/>
                  <a:gd name="connsiteY53" fmla="*/ 583914 h 2045276"/>
                  <a:gd name="connsiteX54" fmla="*/ 1644043 w 2045357"/>
                  <a:gd name="connsiteY54" fmla="*/ 458119 h 2045276"/>
                  <a:gd name="connsiteX55" fmla="*/ 1474626 w 2045357"/>
                  <a:gd name="connsiteY55" fmla="*/ 288701 h 2045276"/>
                  <a:gd name="connsiteX56" fmla="*/ 1348831 w 2045357"/>
                  <a:gd name="connsiteY56" fmla="*/ 414496 h 2045276"/>
                  <a:gd name="connsiteX57" fmla="*/ 1131316 w 2045357"/>
                  <a:gd name="connsiteY57" fmla="*/ 316904 h 2045276"/>
                  <a:gd name="connsiteX58" fmla="*/ 1086176 w 2045357"/>
                  <a:gd name="connsiteY58" fmla="*/ 305439 h 2045276"/>
                  <a:gd name="connsiteX59" fmla="*/ 1086176 w 2045357"/>
                  <a:gd name="connsiteY59" fmla="*/ 119803 h 2045276"/>
                  <a:gd name="connsiteX60" fmla="*/ 726766 w 2045357"/>
                  <a:gd name="connsiteY60" fmla="*/ 0 h 2045276"/>
                  <a:gd name="connsiteX61" fmla="*/ 1205938 w 2045357"/>
                  <a:gd name="connsiteY61" fmla="*/ 0 h 2045276"/>
                  <a:gd name="connsiteX62" fmla="*/ 1205938 w 2045357"/>
                  <a:gd name="connsiteY62" fmla="*/ 213720 h 2045276"/>
                  <a:gd name="connsiteX63" fmla="*/ 1329057 w 2045357"/>
                  <a:gd name="connsiteY63" fmla="*/ 264812 h 2045276"/>
                  <a:gd name="connsiteX64" fmla="*/ 1474586 w 2045357"/>
                  <a:gd name="connsiteY64" fmla="*/ 119283 h 2045276"/>
                  <a:gd name="connsiteX65" fmla="*/ 1813421 w 2045357"/>
                  <a:gd name="connsiteY65" fmla="*/ 458119 h 2045276"/>
                  <a:gd name="connsiteX66" fmla="*/ 1667892 w 2045357"/>
                  <a:gd name="connsiteY66" fmla="*/ 603648 h 2045276"/>
                  <a:gd name="connsiteX67" fmla="*/ 1718985 w 2045357"/>
                  <a:gd name="connsiteY67" fmla="*/ 726766 h 2045276"/>
                  <a:gd name="connsiteX68" fmla="*/ 1924715 w 2045357"/>
                  <a:gd name="connsiteY68" fmla="*/ 726766 h 2045276"/>
                  <a:gd name="connsiteX69" fmla="*/ 1924715 w 2045357"/>
                  <a:gd name="connsiteY69" fmla="*/ 1205938 h 2045276"/>
                  <a:gd name="connsiteX70" fmla="*/ 1718985 w 2045357"/>
                  <a:gd name="connsiteY70" fmla="*/ 1205938 h 2045276"/>
                  <a:gd name="connsiteX71" fmla="*/ 1637093 w 2045357"/>
                  <a:gd name="connsiteY71" fmla="*/ 1382905 h 2045276"/>
                  <a:gd name="connsiteX72" fmla="*/ 2045357 w 2045357"/>
                  <a:gd name="connsiteY72" fmla="*/ 1791170 h 2045276"/>
                  <a:gd name="connsiteX73" fmla="*/ 1791250 w 2045357"/>
                  <a:gd name="connsiteY73" fmla="*/ 2045276 h 2045276"/>
                  <a:gd name="connsiteX74" fmla="*/ 1382986 w 2045357"/>
                  <a:gd name="connsiteY74" fmla="*/ 1637012 h 2045276"/>
                  <a:gd name="connsiteX75" fmla="*/ 1205938 w 2045357"/>
                  <a:gd name="connsiteY75" fmla="*/ 1718905 h 2045276"/>
                  <a:gd name="connsiteX76" fmla="*/ 1205938 w 2045357"/>
                  <a:gd name="connsiteY76" fmla="*/ 1924635 h 2045276"/>
                  <a:gd name="connsiteX77" fmla="*/ 726766 w 2045357"/>
                  <a:gd name="connsiteY77" fmla="*/ 1924635 h 2045276"/>
                  <a:gd name="connsiteX78" fmla="*/ 726766 w 2045357"/>
                  <a:gd name="connsiteY78" fmla="*/ 1719024 h 2045276"/>
                  <a:gd name="connsiteX79" fmla="*/ 599813 w 2045357"/>
                  <a:gd name="connsiteY79" fmla="*/ 1667652 h 2045276"/>
                  <a:gd name="connsiteX80" fmla="*/ 454444 w 2045357"/>
                  <a:gd name="connsiteY80" fmla="*/ 1813021 h 2045276"/>
                  <a:gd name="connsiteX81" fmla="*/ 110335 w 2045357"/>
                  <a:gd name="connsiteY81" fmla="*/ 1474226 h 2045276"/>
                  <a:gd name="connsiteX82" fmla="*/ 260498 w 2045357"/>
                  <a:gd name="connsiteY82" fmla="*/ 1328377 h 2045276"/>
                  <a:gd name="connsiteX83" fmla="*/ 209725 w 2045357"/>
                  <a:gd name="connsiteY83" fmla="*/ 1205898 h 2045276"/>
                  <a:gd name="connsiteX84" fmla="*/ 0 w 2045357"/>
                  <a:gd name="connsiteY84" fmla="*/ 1205898 h 2045276"/>
                  <a:gd name="connsiteX85" fmla="*/ 0 w 2045357"/>
                  <a:gd name="connsiteY85" fmla="*/ 726726 h 2045276"/>
                  <a:gd name="connsiteX86" fmla="*/ 209725 w 2045357"/>
                  <a:gd name="connsiteY86" fmla="*/ 726726 h 2045276"/>
                  <a:gd name="connsiteX87" fmla="*/ 260818 w 2045357"/>
                  <a:gd name="connsiteY87" fmla="*/ 603608 h 2045276"/>
                  <a:gd name="connsiteX88" fmla="*/ 115289 w 2045357"/>
                  <a:gd name="connsiteY88" fmla="*/ 458079 h 2045276"/>
                  <a:gd name="connsiteX89" fmla="*/ 454124 w 2045357"/>
                  <a:gd name="connsiteY89" fmla="*/ 119243 h 2045276"/>
                  <a:gd name="connsiteX90" fmla="*/ 599813 w 2045357"/>
                  <a:gd name="connsiteY90" fmla="*/ 264932 h 2045276"/>
                  <a:gd name="connsiteX91" fmla="*/ 726766 w 2045357"/>
                  <a:gd name="connsiteY91" fmla="*/ 213560 h 204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2045357" h="2045276">
                    <a:moveTo>
                      <a:pt x="1780944" y="1696294"/>
                    </a:moveTo>
                    <a:lnTo>
                      <a:pt x="1696255" y="1780983"/>
                    </a:lnTo>
                    <a:lnTo>
                      <a:pt x="1791250" y="1875938"/>
                    </a:lnTo>
                    <a:lnTo>
                      <a:pt x="1875899" y="1791290"/>
                    </a:lnTo>
                    <a:close/>
                    <a:moveTo>
                      <a:pt x="1395849" y="1311159"/>
                    </a:moveTo>
                    <a:cubicBezTo>
                      <a:pt x="1370762" y="1342359"/>
                      <a:pt x="1342359" y="1370761"/>
                      <a:pt x="1311120" y="1395888"/>
                    </a:cubicBezTo>
                    <a:lnTo>
                      <a:pt x="1611526" y="1696254"/>
                    </a:lnTo>
                    <a:lnTo>
                      <a:pt x="1696215" y="1611565"/>
                    </a:lnTo>
                    <a:close/>
                    <a:moveTo>
                      <a:pt x="966332" y="654901"/>
                    </a:moveTo>
                    <a:cubicBezTo>
                      <a:pt x="1138107" y="654901"/>
                      <a:pt x="1277843" y="794598"/>
                      <a:pt x="1277803" y="966372"/>
                    </a:cubicBezTo>
                    <a:lnTo>
                      <a:pt x="1158001" y="966372"/>
                    </a:lnTo>
                    <a:cubicBezTo>
                      <a:pt x="1158001" y="860671"/>
                      <a:pt x="1072033" y="774704"/>
                      <a:pt x="966332" y="774704"/>
                    </a:cubicBezTo>
                    <a:close/>
                    <a:moveTo>
                      <a:pt x="966333" y="535098"/>
                    </a:moveTo>
                    <a:cubicBezTo>
                      <a:pt x="726327" y="535098"/>
                      <a:pt x="531063" y="728564"/>
                      <a:pt x="531063" y="966372"/>
                    </a:cubicBezTo>
                    <a:cubicBezTo>
                      <a:pt x="531063" y="1204180"/>
                      <a:pt x="726327" y="1397646"/>
                      <a:pt x="966333" y="1397646"/>
                    </a:cubicBezTo>
                    <a:cubicBezTo>
                      <a:pt x="1204141" y="1397646"/>
                      <a:pt x="1397607" y="1204140"/>
                      <a:pt x="1397607" y="966372"/>
                    </a:cubicBezTo>
                    <a:cubicBezTo>
                      <a:pt x="1397607" y="728564"/>
                      <a:pt x="1204141" y="535098"/>
                      <a:pt x="966333" y="535098"/>
                    </a:cubicBezTo>
                    <a:close/>
                    <a:moveTo>
                      <a:pt x="846570" y="119803"/>
                    </a:moveTo>
                    <a:lnTo>
                      <a:pt x="846570" y="305439"/>
                    </a:lnTo>
                    <a:lnTo>
                      <a:pt x="801428" y="316904"/>
                    </a:lnTo>
                    <a:cubicBezTo>
                      <a:pt x="671679" y="349901"/>
                      <a:pt x="603967" y="401993"/>
                      <a:pt x="579919" y="414496"/>
                    </a:cubicBezTo>
                    <a:lnTo>
                      <a:pt x="454124" y="288701"/>
                    </a:lnTo>
                    <a:lnTo>
                      <a:pt x="284706" y="458119"/>
                    </a:lnTo>
                    <a:lnTo>
                      <a:pt x="410501" y="583914"/>
                    </a:lnTo>
                    <a:lnTo>
                      <a:pt x="386573" y="623981"/>
                    </a:lnTo>
                    <a:cubicBezTo>
                      <a:pt x="322856" y="730641"/>
                      <a:pt x="309913" y="819405"/>
                      <a:pt x="301444" y="846529"/>
                    </a:cubicBezTo>
                    <a:lnTo>
                      <a:pt x="119803" y="846529"/>
                    </a:lnTo>
                    <a:lnTo>
                      <a:pt x="119803" y="1086135"/>
                    </a:lnTo>
                    <a:lnTo>
                      <a:pt x="301404" y="1086135"/>
                    </a:lnTo>
                    <a:cubicBezTo>
                      <a:pt x="309873" y="1113259"/>
                      <a:pt x="322816" y="1202023"/>
                      <a:pt x="386533" y="1308723"/>
                    </a:cubicBezTo>
                    <a:lnTo>
                      <a:pt x="410821" y="1349389"/>
                    </a:lnTo>
                    <a:lnTo>
                      <a:pt x="281630" y="1474864"/>
                    </a:lnTo>
                    <a:lnTo>
                      <a:pt x="453765" y="1644322"/>
                    </a:lnTo>
                    <a:lnTo>
                      <a:pt x="579879" y="1518208"/>
                    </a:lnTo>
                    <a:lnTo>
                      <a:pt x="619946" y="1542137"/>
                    </a:lnTo>
                    <a:cubicBezTo>
                      <a:pt x="672478" y="1573495"/>
                      <a:pt x="735195" y="1598982"/>
                      <a:pt x="801388" y="1615800"/>
                    </a:cubicBezTo>
                    <a:lnTo>
                      <a:pt x="846529" y="1627265"/>
                    </a:lnTo>
                    <a:lnTo>
                      <a:pt x="846529" y="1804911"/>
                    </a:lnTo>
                    <a:lnTo>
                      <a:pt x="1086136" y="1804911"/>
                    </a:lnTo>
                    <a:lnTo>
                      <a:pt x="1086136" y="1627265"/>
                    </a:lnTo>
                    <a:cubicBezTo>
                      <a:pt x="1114059" y="1618716"/>
                      <a:pt x="1194873" y="1606811"/>
                      <a:pt x="1295621" y="1549726"/>
                    </a:cubicBezTo>
                    <a:lnTo>
                      <a:pt x="1207656" y="1461762"/>
                    </a:lnTo>
                    <a:cubicBezTo>
                      <a:pt x="1134792" y="1497395"/>
                      <a:pt x="1052899" y="1517449"/>
                      <a:pt x="966413" y="1517449"/>
                    </a:cubicBezTo>
                    <a:cubicBezTo>
                      <a:pt x="662011" y="1517449"/>
                      <a:pt x="411340" y="1270333"/>
                      <a:pt x="411340" y="966372"/>
                    </a:cubicBezTo>
                    <a:cubicBezTo>
                      <a:pt x="411340" y="662011"/>
                      <a:pt x="662451" y="415295"/>
                      <a:pt x="966413" y="415295"/>
                    </a:cubicBezTo>
                    <a:cubicBezTo>
                      <a:pt x="1270294" y="415295"/>
                      <a:pt x="1517490" y="662531"/>
                      <a:pt x="1517490" y="966372"/>
                    </a:cubicBezTo>
                    <a:cubicBezTo>
                      <a:pt x="1517490" y="1052818"/>
                      <a:pt x="1497476" y="1134711"/>
                      <a:pt x="1461803" y="1207615"/>
                    </a:cubicBezTo>
                    <a:lnTo>
                      <a:pt x="1549767" y="1295580"/>
                    </a:lnTo>
                    <a:cubicBezTo>
                      <a:pt x="1606693" y="1195152"/>
                      <a:pt x="1618637" y="1114498"/>
                      <a:pt x="1627305" y="1086135"/>
                    </a:cubicBezTo>
                    <a:lnTo>
                      <a:pt x="1804952" y="1086135"/>
                    </a:lnTo>
                    <a:lnTo>
                      <a:pt x="1804952" y="846529"/>
                    </a:lnTo>
                    <a:lnTo>
                      <a:pt x="1627305" y="846529"/>
                    </a:lnTo>
                    <a:cubicBezTo>
                      <a:pt x="1618877" y="819445"/>
                      <a:pt x="1605894" y="730681"/>
                      <a:pt x="1542177" y="623981"/>
                    </a:cubicBezTo>
                    <a:lnTo>
                      <a:pt x="1518249" y="583914"/>
                    </a:lnTo>
                    <a:lnTo>
                      <a:pt x="1644043" y="458119"/>
                    </a:lnTo>
                    <a:lnTo>
                      <a:pt x="1474626" y="288701"/>
                    </a:lnTo>
                    <a:lnTo>
                      <a:pt x="1348831" y="414496"/>
                    </a:lnTo>
                    <a:cubicBezTo>
                      <a:pt x="1323864" y="401353"/>
                      <a:pt x="1252358" y="347664"/>
                      <a:pt x="1131316" y="316904"/>
                    </a:cubicBezTo>
                    <a:lnTo>
                      <a:pt x="1086176" y="305439"/>
                    </a:lnTo>
                    <a:lnTo>
                      <a:pt x="1086176" y="119803"/>
                    </a:lnTo>
                    <a:close/>
                    <a:moveTo>
                      <a:pt x="726766" y="0"/>
                    </a:moveTo>
                    <a:lnTo>
                      <a:pt x="1205938" y="0"/>
                    </a:lnTo>
                    <a:lnTo>
                      <a:pt x="1205938" y="213720"/>
                    </a:lnTo>
                    <a:cubicBezTo>
                      <a:pt x="1248403" y="227262"/>
                      <a:pt x="1289549" y="244319"/>
                      <a:pt x="1329057" y="264812"/>
                    </a:cubicBezTo>
                    <a:lnTo>
                      <a:pt x="1474586" y="119283"/>
                    </a:lnTo>
                    <a:lnTo>
                      <a:pt x="1813421" y="458119"/>
                    </a:lnTo>
                    <a:lnTo>
                      <a:pt x="1667892" y="603648"/>
                    </a:lnTo>
                    <a:cubicBezTo>
                      <a:pt x="1688385" y="643156"/>
                      <a:pt x="1705443" y="684302"/>
                      <a:pt x="1718985" y="726766"/>
                    </a:cubicBezTo>
                    <a:lnTo>
                      <a:pt x="1924715" y="726766"/>
                    </a:lnTo>
                    <a:lnTo>
                      <a:pt x="1924715" y="1205938"/>
                    </a:lnTo>
                    <a:lnTo>
                      <a:pt x="1718985" y="1205938"/>
                    </a:lnTo>
                    <a:cubicBezTo>
                      <a:pt x="1699131" y="1268176"/>
                      <a:pt x="1671727" y="1327458"/>
                      <a:pt x="1637093" y="1382905"/>
                    </a:cubicBezTo>
                    <a:lnTo>
                      <a:pt x="2045357" y="1791170"/>
                    </a:lnTo>
                    <a:lnTo>
                      <a:pt x="1791250" y="2045276"/>
                    </a:lnTo>
                    <a:lnTo>
                      <a:pt x="1382986" y="1637012"/>
                    </a:lnTo>
                    <a:cubicBezTo>
                      <a:pt x="1327419" y="1671646"/>
                      <a:pt x="1268177" y="1699090"/>
                      <a:pt x="1205938" y="1718905"/>
                    </a:cubicBezTo>
                    <a:lnTo>
                      <a:pt x="1205938" y="1924635"/>
                    </a:lnTo>
                    <a:lnTo>
                      <a:pt x="726766" y="1924635"/>
                    </a:lnTo>
                    <a:lnTo>
                      <a:pt x="726766" y="1719024"/>
                    </a:lnTo>
                    <a:cubicBezTo>
                      <a:pt x="682145" y="1705082"/>
                      <a:pt x="639281" y="1687745"/>
                      <a:pt x="599813" y="1667652"/>
                    </a:cubicBezTo>
                    <a:lnTo>
                      <a:pt x="454444" y="1813021"/>
                    </a:lnTo>
                    <a:lnTo>
                      <a:pt x="110335" y="1474226"/>
                    </a:lnTo>
                    <a:lnTo>
                      <a:pt x="260498" y="1328377"/>
                    </a:lnTo>
                    <a:cubicBezTo>
                      <a:pt x="240165" y="1289068"/>
                      <a:pt x="223187" y="1248122"/>
                      <a:pt x="209725" y="1205898"/>
                    </a:cubicBezTo>
                    <a:lnTo>
                      <a:pt x="0" y="1205898"/>
                    </a:lnTo>
                    <a:lnTo>
                      <a:pt x="0" y="726726"/>
                    </a:lnTo>
                    <a:lnTo>
                      <a:pt x="209725" y="726726"/>
                    </a:lnTo>
                    <a:cubicBezTo>
                      <a:pt x="223267" y="684262"/>
                      <a:pt x="240325" y="643116"/>
                      <a:pt x="260818" y="603608"/>
                    </a:cubicBezTo>
                    <a:lnTo>
                      <a:pt x="115289" y="458079"/>
                    </a:lnTo>
                    <a:lnTo>
                      <a:pt x="454124" y="119243"/>
                    </a:lnTo>
                    <a:lnTo>
                      <a:pt x="599813" y="264932"/>
                    </a:lnTo>
                    <a:cubicBezTo>
                      <a:pt x="639281" y="244839"/>
                      <a:pt x="682145" y="227502"/>
                      <a:pt x="726766" y="213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009288"/>
              </a:gradFill>
              <a:ln w="12700">
                <a:miter lim="400000"/>
              </a:ln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" name="2021">
                <a:extLst>
                  <a:ext uri="{FF2B5EF4-FFF2-40B4-BE49-F238E27FC236}">
                    <a16:creationId xmlns:a16="http://schemas.microsoft.com/office/drawing/2014/main" id="{42521CB5-1B25-284F-76A2-8D92A67510E8}"/>
                  </a:ext>
                </a:extLst>
              </p:cNvPr>
              <p:cNvSpPr txBox="1"/>
              <p:nvPr/>
            </p:nvSpPr>
            <p:spPr>
              <a:xfrm>
                <a:off x="1567543" y="5344203"/>
                <a:ext cx="3166438" cy="1123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>
                  <a:lnSpc>
                    <a:spcPct val="120000"/>
                  </a:lnSpc>
                  <a:defRPr b="0">
                    <a:solidFill>
                      <a:srgbClr val="231A69"/>
                    </a:solidFill>
                    <a:latin typeface="DM Sans Medium"/>
                    <a:ea typeface="DM Sans Medium"/>
                    <a:cs typeface="DM Sans Medium"/>
                    <a:sym typeface="DM Sans Medium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A69"/>
                    </a:solidFill>
                    <a:effectLst/>
                    <a:uLnTx/>
                    <a:uFillTx/>
                    <a:latin typeface="DM Sans Medium"/>
                    <a:sym typeface="DM Sans Medium"/>
                  </a:rPr>
                  <a:t>Drafting of A Blueprint For Micro-credentials In Higher Education: From Concept To Execution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A69"/>
                    </a:solidFill>
                    <a:effectLst/>
                    <a:uLnTx/>
                    <a:uFillTx/>
                    <a:latin typeface="DM Sans Medium"/>
                    <a:sym typeface="DM Sans Medium"/>
                  </a:rPr>
                  <a:t>(January 2025)</a:t>
                </a:r>
                <a:endParaRPr kumimoji="0" lang="en-M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A69"/>
                  </a:solidFill>
                  <a:effectLst/>
                  <a:uLnTx/>
                  <a:uFillTx/>
                  <a:latin typeface="DM Sans Medium"/>
                  <a:sym typeface="DM Sans Medium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B42366B-07A4-ACAE-0FC8-110FD3E3C8C9}"/>
                </a:ext>
              </a:extLst>
            </p:cNvPr>
            <p:cNvGrpSpPr/>
            <p:nvPr/>
          </p:nvGrpSpPr>
          <p:grpSpPr>
            <a:xfrm>
              <a:off x="5219187" y="4823135"/>
              <a:ext cx="3305688" cy="1433367"/>
              <a:chOff x="5219187" y="4823135"/>
              <a:chExt cx="3305688" cy="1433367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2555C1D-1325-7605-CCE9-86114B5EE17C}"/>
                  </a:ext>
                </a:extLst>
              </p:cNvPr>
              <p:cNvSpPr/>
              <p:nvPr/>
            </p:nvSpPr>
            <p:spPr>
              <a:xfrm>
                <a:off x="5262730" y="5215820"/>
                <a:ext cx="3262145" cy="118300"/>
              </a:xfrm>
              <a:prstGeom prst="roundRect">
                <a:avLst>
                  <a:gd name="adj" fmla="val 50000"/>
                </a:avLst>
              </a:prstGeom>
              <a:solidFill>
                <a:srgbClr val="BF9000">
                  <a:alpha val="40000"/>
                </a:srgbClr>
              </a:solidFill>
              <a:ln w="12700">
                <a:solidFill>
                  <a:srgbClr val="CF9E3D">
                    <a:alpha val="40000"/>
                  </a:srgbClr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E2BB11B-A927-4F93-7675-DB363E16A7C2}"/>
                  </a:ext>
                </a:extLst>
              </p:cNvPr>
              <p:cNvSpPr/>
              <p:nvPr/>
            </p:nvSpPr>
            <p:spPr>
              <a:xfrm>
                <a:off x="6020470" y="4823135"/>
                <a:ext cx="334512" cy="334512"/>
              </a:xfrm>
              <a:custGeom>
                <a:avLst/>
                <a:gdLst>
                  <a:gd name="connsiteX0" fmla="*/ 136302 w 1549965"/>
                  <a:gd name="connsiteY0" fmla="*/ 581597 h 1549966"/>
                  <a:gd name="connsiteX1" fmla="*/ 0 w 1549965"/>
                  <a:gd name="connsiteY1" fmla="*/ 581597 h 1549966"/>
                  <a:gd name="connsiteX2" fmla="*/ 0 w 1549965"/>
                  <a:gd name="connsiteY2" fmla="*/ 460436 h 1549966"/>
                  <a:gd name="connsiteX3" fmla="*/ 136302 w 1549965"/>
                  <a:gd name="connsiteY3" fmla="*/ 460436 h 1549966"/>
                  <a:gd name="connsiteX4" fmla="*/ 136302 w 1549965"/>
                  <a:gd name="connsiteY4" fmla="*/ 581597 h 1549966"/>
                  <a:gd name="connsiteX5" fmla="*/ 55807 w 1549965"/>
                  <a:gd name="connsiteY5" fmla="*/ 820923 h 1549966"/>
                  <a:gd name="connsiteX6" fmla="*/ 110336 w 1549965"/>
                  <a:gd name="connsiteY6" fmla="*/ 929141 h 1549966"/>
                  <a:gd name="connsiteX7" fmla="*/ 238887 w 1549965"/>
                  <a:gd name="connsiteY7" fmla="*/ 864386 h 1549966"/>
                  <a:gd name="connsiteX8" fmla="*/ 184398 w 1549965"/>
                  <a:gd name="connsiteY8" fmla="*/ 756168 h 1549966"/>
                  <a:gd name="connsiteX9" fmla="*/ 55807 w 1549965"/>
                  <a:gd name="connsiteY9" fmla="*/ 820923 h 1549966"/>
                  <a:gd name="connsiteX10" fmla="*/ 235851 w 1549965"/>
                  <a:gd name="connsiteY10" fmla="*/ 168379 h 1549966"/>
                  <a:gd name="connsiteX11" fmla="*/ 110296 w 1549965"/>
                  <a:gd name="connsiteY11" fmla="*/ 105142 h 1549966"/>
                  <a:gd name="connsiteX12" fmla="*/ 55807 w 1549965"/>
                  <a:gd name="connsiteY12" fmla="*/ 213360 h 1549966"/>
                  <a:gd name="connsiteX13" fmla="*/ 181362 w 1549965"/>
                  <a:gd name="connsiteY13" fmla="*/ 276557 h 1549966"/>
                  <a:gd name="connsiteX14" fmla="*/ 235851 w 1549965"/>
                  <a:gd name="connsiteY14" fmla="*/ 168379 h 1549966"/>
                  <a:gd name="connsiteX15" fmla="*/ 1443386 w 1549965"/>
                  <a:gd name="connsiteY15" fmla="*/ 581597 h 1549966"/>
                  <a:gd name="connsiteX16" fmla="*/ 1417420 w 1549965"/>
                  <a:gd name="connsiteY16" fmla="*/ 644035 h 1549966"/>
                  <a:gd name="connsiteX17" fmla="*/ 1494359 w 1549965"/>
                  <a:gd name="connsiteY17" fmla="*/ 720974 h 1549966"/>
                  <a:gd name="connsiteX18" fmla="*/ 1408671 w 1549965"/>
                  <a:gd name="connsiteY18" fmla="*/ 806662 h 1549966"/>
                  <a:gd name="connsiteX19" fmla="*/ 1331733 w 1549965"/>
                  <a:gd name="connsiteY19" fmla="*/ 729722 h 1549966"/>
                  <a:gd name="connsiteX20" fmla="*/ 1269294 w 1549965"/>
                  <a:gd name="connsiteY20" fmla="*/ 755688 h 1549966"/>
                  <a:gd name="connsiteX21" fmla="*/ 1269294 w 1549965"/>
                  <a:gd name="connsiteY21" fmla="*/ 863307 h 1549966"/>
                  <a:gd name="connsiteX22" fmla="*/ 1148133 w 1549965"/>
                  <a:gd name="connsiteY22" fmla="*/ 863307 h 1549966"/>
                  <a:gd name="connsiteX23" fmla="*/ 1148133 w 1549965"/>
                  <a:gd name="connsiteY23" fmla="*/ 755688 h 1549966"/>
                  <a:gd name="connsiteX24" fmla="*/ 1085695 w 1549965"/>
                  <a:gd name="connsiteY24" fmla="*/ 729722 h 1549966"/>
                  <a:gd name="connsiteX25" fmla="*/ 1008756 w 1549965"/>
                  <a:gd name="connsiteY25" fmla="*/ 806662 h 1549966"/>
                  <a:gd name="connsiteX26" fmla="*/ 923069 w 1549965"/>
                  <a:gd name="connsiteY26" fmla="*/ 720974 h 1549966"/>
                  <a:gd name="connsiteX27" fmla="*/ 1000008 w 1549965"/>
                  <a:gd name="connsiteY27" fmla="*/ 644035 h 1549966"/>
                  <a:gd name="connsiteX28" fmla="*/ 974042 w 1549965"/>
                  <a:gd name="connsiteY28" fmla="*/ 581597 h 1549966"/>
                  <a:gd name="connsiteX29" fmla="*/ 863387 w 1549965"/>
                  <a:gd name="connsiteY29" fmla="*/ 581597 h 1549966"/>
                  <a:gd name="connsiteX30" fmla="*/ 863387 w 1549965"/>
                  <a:gd name="connsiteY30" fmla="*/ 460436 h 1549966"/>
                  <a:gd name="connsiteX31" fmla="*/ 974042 w 1549965"/>
                  <a:gd name="connsiteY31" fmla="*/ 460436 h 1549966"/>
                  <a:gd name="connsiteX32" fmla="*/ 1000008 w 1549965"/>
                  <a:gd name="connsiteY32" fmla="*/ 397998 h 1549966"/>
                  <a:gd name="connsiteX33" fmla="*/ 923069 w 1549965"/>
                  <a:gd name="connsiteY33" fmla="*/ 321059 h 1549966"/>
                  <a:gd name="connsiteX34" fmla="*/ 1008756 w 1549965"/>
                  <a:gd name="connsiteY34" fmla="*/ 235371 h 1549966"/>
                  <a:gd name="connsiteX35" fmla="*/ 1085695 w 1549965"/>
                  <a:gd name="connsiteY35" fmla="*/ 312310 h 1549966"/>
                  <a:gd name="connsiteX36" fmla="*/ 1148133 w 1549965"/>
                  <a:gd name="connsiteY36" fmla="*/ 286344 h 1549966"/>
                  <a:gd name="connsiteX37" fmla="*/ 1148133 w 1549965"/>
                  <a:gd name="connsiteY37" fmla="*/ 178725 h 1549966"/>
                  <a:gd name="connsiteX38" fmla="*/ 1269294 w 1549965"/>
                  <a:gd name="connsiteY38" fmla="*/ 178725 h 1549966"/>
                  <a:gd name="connsiteX39" fmla="*/ 1269294 w 1549965"/>
                  <a:gd name="connsiteY39" fmla="*/ 286344 h 1549966"/>
                  <a:gd name="connsiteX40" fmla="*/ 1331733 w 1549965"/>
                  <a:gd name="connsiteY40" fmla="*/ 312310 h 1549966"/>
                  <a:gd name="connsiteX41" fmla="*/ 1408671 w 1549965"/>
                  <a:gd name="connsiteY41" fmla="*/ 235371 h 1549966"/>
                  <a:gd name="connsiteX42" fmla="*/ 1494359 w 1549965"/>
                  <a:gd name="connsiteY42" fmla="*/ 321059 h 1549966"/>
                  <a:gd name="connsiteX43" fmla="*/ 1417420 w 1549965"/>
                  <a:gd name="connsiteY43" fmla="*/ 397998 h 1549966"/>
                  <a:gd name="connsiteX44" fmla="*/ 1443386 w 1549965"/>
                  <a:gd name="connsiteY44" fmla="*/ 460436 h 1549966"/>
                  <a:gd name="connsiteX45" fmla="*/ 1551005 w 1549965"/>
                  <a:gd name="connsiteY45" fmla="*/ 460436 h 1549966"/>
                  <a:gd name="connsiteX46" fmla="*/ 1551005 w 1549965"/>
                  <a:gd name="connsiteY46" fmla="*/ 581597 h 1549966"/>
                  <a:gd name="connsiteX47" fmla="*/ 1443386 w 1549965"/>
                  <a:gd name="connsiteY47" fmla="*/ 581597 h 1549966"/>
                  <a:gd name="connsiteX48" fmla="*/ 1087533 w 1549965"/>
                  <a:gd name="connsiteY48" fmla="*/ 518759 h 1549966"/>
                  <a:gd name="connsiteX49" fmla="*/ 1205778 w 1549965"/>
                  <a:gd name="connsiteY49" fmla="*/ 642157 h 1549966"/>
                  <a:gd name="connsiteX50" fmla="*/ 1329854 w 1549965"/>
                  <a:gd name="connsiteY50" fmla="*/ 521036 h 1549966"/>
                  <a:gd name="connsiteX51" fmla="*/ 1208694 w 1549965"/>
                  <a:gd name="connsiteY51" fmla="*/ 399875 h 1549966"/>
                  <a:gd name="connsiteX52" fmla="*/ 1206497 w 1549965"/>
                  <a:gd name="connsiteY52" fmla="*/ 399875 h 1549966"/>
                  <a:gd name="connsiteX53" fmla="*/ 1087533 w 1549965"/>
                  <a:gd name="connsiteY53" fmla="*/ 518759 h 1549966"/>
                  <a:gd name="connsiteX54" fmla="*/ 1087533 w 1549965"/>
                  <a:gd name="connsiteY54" fmla="*/ 518759 h 1549966"/>
                  <a:gd name="connsiteX55" fmla="*/ 991499 w 1549965"/>
                  <a:gd name="connsiteY55" fmla="*/ 930379 h 1549966"/>
                  <a:gd name="connsiteX56" fmla="*/ 1109704 w 1549965"/>
                  <a:gd name="connsiteY56" fmla="*/ 973842 h 1549966"/>
                  <a:gd name="connsiteX57" fmla="*/ 1015148 w 1549965"/>
                  <a:gd name="connsiteY57" fmla="*/ 1209932 h 1549966"/>
                  <a:gd name="connsiteX58" fmla="*/ 1015148 w 1549965"/>
                  <a:gd name="connsiteY58" fmla="*/ 1369243 h 1549966"/>
                  <a:gd name="connsiteX59" fmla="*/ 833387 w 1549965"/>
                  <a:gd name="connsiteY59" fmla="*/ 1551005 h 1549966"/>
                  <a:gd name="connsiteX60" fmla="*/ 717618 w 1549965"/>
                  <a:gd name="connsiteY60" fmla="*/ 1551005 h 1549966"/>
                  <a:gd name="connsiteX61" fmla="*/ 535856 w 1549965"/>
                  <a:gd name="connsiteY61" fmla="*/ 1369243 h 1549966"/>
                  <a:gd name="connsiteX62" fmla="*/ 535856 w 1549965"/>
                  <a:gd name="connsiteY62" fmla="*/ 1209932 h 1549966"/>
                  <a:gd name="connsiteX63" fmla="*/ 420208 w 1549965"/>
                  <a:gd name="connsiteY63" fmla="*/ 945919 h 1549966"/>
                  <a:gd name="connsiteX64" fmla="*/ 254466 w 1549965"/>
                  <a:gd name="connsiteY64" fmla="*/ 521036 h 1549966"/>
                  <a:gd name="connsiteX65" fmla="*/ 254466 w 1549965"/>
                  <a:gd name="connsiteY65" fmla="*/ 521036 h 1549966"/>
                  <a:gd name="connsiteX66" fmla="*/ 254466 w 1549965"/>
                  <a:gd name="connsiteY66" fmla="*/ 517561 h 1549966"/>
                  <a:gd name="connsiteX67" fmla="*/ 775502 w 1549965"/>
                  <a:gd name="connsiteY67" fmla="*/ 0 h 1549966"/>
                  <a:gd name="connsiteX68" fmla="*/ 1057292 w 1549965"/>
                  <a:gd name="connsiteY68" fmla="*/ 82971 h 1549966"/>
                  <a:gd name="connsiteX69" fmla="*/ 928901 w 1549965"/>
                  <a:gd name="connsiteY69" fmla="*/ 151761 h 1549966"/>
                  <a:gd name="connsiteX70" fmla="*/ 775502 w 1549965"/>
                  <a:gd name="connsiteY70" fmla="*/ 121161 h 1549966"/>
                  <a:gd name="connsiteX71" fmla="*/ 375627 w 1549965"/>
                  <a:gd name="connsiteY71" fmla="*/ 519478 h 1549966"/>
                  <a:gd name="connsiteX72" fmla="*/ 516682 w 1549965"/>
                  <a:gd name="connsiteY72" fmla="*/ 872615 h 1549966"/>
                  <a:gd name="connsiteX73" fmla="*/ 649987 w 1549965"/>
                  <a:gd name="connsiteY73" fmla="*/ 1129917 h 1549966"/>
                  <a:gd name="connsiteX74" fmla="*/ 901058 w 1549965"/>
                  <a:gd name="connsiteY74" fmla="*/ 1129917 h 1549966"/>
                  <a:gd name="connsiteX75" fmla="*/ 991499 w 1549965"/>
                  <a:gd name="connsiteY75" fmla="*/ 930379 h 1549966"/>
                  <a:gd name="connsiteX76" fmla="*/ 991499 w 1549965"/>
                  <a:gd name="connsiteY76" fmla="*/ 930379 h 1549966"/>
                  <a:gd name="connsiteX77" fmla="*/ 893987 w 1549965"/>
                  <a:gd name="connsiteY77" fmla="*/ 1369243 h 1549966"/>
                  <a:gd name="connsiteX78" fmla="*/ 893987 w 1549965"/>
                  <a:gd name="connsiteY78" fmla="*/ 1251118 h 1549966"/>
                  <a:gd name="connsiteX79" fmla="*/ 657018 w 1549965"/>
                  <a:gd name="connsiteY79" fmla="*/ 1251118 h 1549966"/>
                  <a:gd name="connsiteX80" fmla="*/ 657018 w 1549965"/>
                  <a:gd name="connsiteY80" fmla="*/ 1369243 h 1549966"/>
                  <a:gd name="connsiteX81" fmla="*/ 717618 w 1549965"/>
                  <a:gd name="connsiteY81" fmla="*/ 1429844 h 1549966"/>
                  <a:gd name="connsiteX82" fmla="*/ 833387 w 1549965"/>
                  <a:gd name="connsiteY82" fmla="*/ 1429844 h 1549966"/>
                  <a:gd name="connsiteX83" fmla="*/ 893987 w 1549965"/>
                  <a:gd name="connsiteY83" fmla="*/ 1369243 h 1549966"/>
                  <a:gd name="connsiteX84" fmla="*/ 893987 w 1549965"/>
                  <a:gd name="connsiteY84" fmla="*/ 1369243 h 1549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549965" h="1549966">
                    <a:moveTo>
                      <a:pt x="136302" y="581597"/>
                    </a:moveTo>
                    <a:lnTo>
                      <a:pt x="0" y="581597"/>
                    </a:lnTo>
                    <a:lnTo>
                      <a:pt x="0" y="460436"/>
                    </a:lnTo>
                    <a:lnTo>
                      <a:pt x="136302" y="460436"/>
                    </a:lnTo>
                    <a:lnTo>
                      <a:pt x="136302" y="581597"/>
                    </a:lnTo>
                    <a:close/>
                    <a:moveTo>
                      <a:pt x="55807" y="820923"/>
                    </a:moveTo>
                    <a:lnTo>
                      <a:pt x="110336" y="929141"/>
                    </a:lnTo>
                    <a:lnTo>
                      <a:pt x="238887" y="864386"/>
                    </a:lnTo>
                    <a:lnTo>
                      <a:pt x="184398" y="756168"/>
                    </a:lnTo>
                    <a:lnTo>
                      <a:pt x="55807" y="820923"/>
                    </a:lnTo>
                    <a:close/>
                    <a:moveTo>
                      <a:pt x="235851" y="168379"/>
                    </a:moveTo>
                    <a:lnTo>
                      <a:pt x="110296" y="105142"/>
                    </a:lnTo>
                    <a:lnTo>
                      <a:pt x="55807" y="213360"/>
                    </a:lnTo>
                    <a:lnTo>
                      <a:pt x="181362" y="276557"/>
                    </a:lnTo>
                    <a:lnTo>
                      <a:pt x="235851" y="168379"/>
                    </a:lnTo>
                    <a:close/>
                    <a:moveTo>
                      <a:pt x="1443386" y="581597"/>
                    </a:moveTo>
                    <a:cubicBezTo>
                      <a:pt x="1437633" y="603808"/>
                      <a:pt x="1428805" y="624740"/>
                      <a:pt x="1417420" y="644035"/>
                    </a:cubicBezTo>
                    <a:lnTo>
                      <a:pt x="1494359" y="720974"/>
                    </a:lnTo>
                    <a:lnTo>
                      <a:pt x="1408671" y="806662"/>
                    </a:lnTo>
                    <a:lnTo>
                      <a:pt x="1331733" y="729722"/>
                    </a:lnTo>
                    <a:cubicBezTo>
                      <a:pt x="1312438" y="741108"/>
                      <a:pt x="1291505" y="749976"/>
                      <a:pt x="1269294" y="755688"/>
                    </a:cubicBezTo>
                    <a:lnTo>
                      <a:pt x="1269294" y="863307"/>
                    </a:lnTo>
                    <a:lnTo>
                      <a:pt x="1148133" y="863307"/>
                    </a:lnTo>
                    <a:lnTo>
                      <a:pt x="1148133" y="755688"/>
                    </a:lnTo>
                    <a:cubicBezTo>
                      <a:pt x="1125923" y="749936"/>
                      <a:pt x="1104990" y="741108"/>
                      <a:pt x="1085695" y="729722"/>
                    </a:cubicBezTo>
                    <a:lnTo>
                      <a:pt x="1008756" y="806662"/>
                    </a:lnTo>
                    <a:lnTo>
                      <a:pt x="923069" y="720974"/>
                    </a:lnTo>
                    <a:lnTo>
                      <a:pt x="1000008" y="644035"/>
                    </a:lnTo>
                    <a:cubicBezTo>
                      <a:pt x="988623" y="624740"/>
                      <a:pt x="979754" y="603808"/>
                      <a:pt x="974042" y="581597"/>
                    </a:cubicBezTo>
                    <a:lnTo>
                      <a:pt x="863387" y="581597"/>
                    </a:lnTo>
                    <a:lnTo>
                      <a:pt x="863387" y="460436"/>
                    </a:lnTo>
                    <a:lnTo>
                      <a:pt x="974042" y="460436"/>
                    </a:lnTo>
                    <a:cubicBezTo>
                      <a:pt x="979794" y="438225"/>
                      <a:pt x="988623" y="417292"/>
                      <a:pt x="1000008" y="397998"/>
                    </a:cubicBezTo>
                    <a:lnTo>
                      <a:pt x="923069" y="321059"/>
                    </a:lnTo>
                    <a:lnTo>
                      <a:pt x="1008756" y="235371"/>
                    </a:lnTo>
                    <a:lnTo>
                      <a:pt x="1085695" y="312310"/>
                    </a:lnTo>
                    <a:cubicBezTo>
                      <a:pt x="1104990" y="300925"/>
                      <a:pt x="1125923" y="292057"/>
                      <a:pt x="1148133" y="286344"/>
                    </a:cubicBezTo>
                    <a:lnTo>
                      <a:pt x="1148133" y="178725"/>
                    </a:lnTo>
                    <a:lnTo>
                      <a:pt x="1269294" y="178725"/>
                    </a:lnTo>
                    <a:lnTo>
                      <a:pt x="1269294" y="286344"/>
                    </a:lnTo>
                    <a:cubicBezTo>
                      <a:pt x="1291505" y="292097"/>
                      <a:pt x="1312438" y="300925"/>
                      <a:pt x="1331733" y="312310"/>
                    </a:cubicBezTo>
                    <a:lnTo>
                      <a:pt x="1408671" y="235371"/>
                    </a:lnTo>
                    <a:lnTo>
                      <a:pt x="1494359" y="321059"/>
                    </a:lnTo>
                    <a:lnTo>
                      <a:pt x="1417420" y="397998"/>
                    </a:lnTo>
                    <a:cubicBezTo>
                      <a:pt x="1428805" y="417292"/>
                      <a:pt x="1437673" y="438225"/>
                      <a:pt x="1443386" y="460436"/>
                    </a:cubicBezTo>
                    <a:lnTo>
                      <a:pt x="1551005" y="460436"/>
                    </a:lnTo>
                    <a:lnTo>
                      <a:pt x="1551005" y="581597"/>
                    </a:lnTo>
                    <a:lnTo>
                      <a:pt x="1443386" y="581597"/>
                    </a:lnTo>
                    <a:close/>
                    <a:moveTo>
                      <a:pt x="1087533" y="518759"/>
                    </a:moveTo>
                    <a:cubicBezTo>
                      <a:pt x="1087533" y="584912"/>
                      <a:pt x="1139625" y="640599"/>
                      <a:pt x="1205778" y="642157"/>
                    </a:cubicBezTo>
                    <a:cubicBezTo>
                      <a:pt x="1273928" y="643755"/>
                      <a:pt x="1329854" y="588827"/>
                      <a:pt x="1329854" y="521036"/>
                    </a:cubicBezTo>
                    <a:cubicBezTo>
                      <a:pt x="1329854" y="454244"/>
                      <a:pt x="1275486" y="399875"/>
                      <a:pt x="1208694" y="399875"/>
                    </a:cubicBezTo>
                    <a:cubicBezTo>
                      <a:pt x="1208014" y="399875"/>
                      <a:pt x="1207256" y="399875"/>
                      <a:pt x="1206497" y="399875"/>
                    </a:cubicBezTo>
                    <a:cubicBezTo>
                      <a:pt x="1140783" y="399835"/>
                      <a:pt x="1087533" y="453045"/>
                      <a:pt x="1087533" y="518759"/>
                    </a:cubicBezTo>
                    <a:lnTo>
                      <a:pt x="1087533" y="518759"/>
                    </a:lnTo>
                    <a:close/>
                    <a:moveTo>
                      <a:pt x="991499" y="930379"/>
                    </a:moveTo>
                    <a:cubicBezTo>
                      <a:pt x="1028250" y="949953"/>
                      <a:pt x="1067959" y="964734"/>
                      <a:pt x="1109704" y="973842"/>
                    </a:cubicBezTo>
                    <a:cubicBezTo>
                      <a:pt x="1055415" y="1046507"/>
                      <a:pt x="1015148" y="1110623"/>
                      <a:pt x="1015148" y="1209932"/>
                    </a:cubicBezTo>
                    <a:lnTo>
                      <a:pt x="1015148" y="1369243"/>
                    </a:lnTo>
                    <a:cubicBezTo>
                      <a:pt x="1015148" y="1469472"/>
                      <a:pt x="933615" y="1551005"/>
                      <a:pt x="833387" y="1551005"/>
                    </a:cubicBezTo>
                    <a:lnTo>
                      <a:pt x="717618" y="1551005"/>
                    </a:lnTo>
                    <a:cubicBezTo>
                      <a:pt x="617390" y="1551005"/>
                      <a:pt x="535856" y="1469472"/>
                      <a:pt x="535856" y="1369243"/>
                    </a:cubicBezTo>
                    <a:lnTo>
                      <a:pt x="535856" y="1209932"/>
                    </a:lnTo>
                    <a:cubicBezTo>
                      <a:pt x="535856" y="1098119"/>
                      <a:pt x="484804" y="1030927"/>
                      <a:pt x="420208" y="945919"/>
                    </a:cubicBezTo>
                    <a:cubicBezTo>
                      <a:pt x="342950" y="844252"/>
                      <a:pt x="255425" y="729083"/>
                      <a:pt x="254466" y="521036"/>
                    </a:cubicBezTo>
                    <a:lnTo>
                      <a:pt x="254466" y="521036"/>
                    </a:lnTo>
                    <a:lnTo>
                      <a:pt x="254466" y="517561"/>
                    </a:lnTo>
                    <a:cubicBezTo>
                      <a:pt x="256343" y="231856"/>
                      <a:pt x="489358" y="0"/>
                      <a:pt x="775502" y="0"/>
                    </a:cubicBezTo>
                    <a:cubicBezTo>
                      <a:pt x="879247" y="0"/>
                      <a:pt x="975999" y="30480"/>
                      <a:pt x="1057292" y="82971"/>
                    </a:cubicBezTo>
                    <a:cubicBezTo>
                      <a:pt x="1010714" y="99110"/>
                      <a:pt x="967450" y="122519"/>
                      <a:pt x="928901" y="151761"/>
                    </a:cubicBezTo>
                    <a:cubicBezTo>
                      <a:pt x="881643" y="132067"/>
                      <a:pt x="829831" y="121161"/>
                      <a:pt x="775502" y="121161"/>
                    </a:cubicBezTo>
                    <a:cubicBezTo>
                      <a:pt x="555511" y="121161"/>
                      <a:pt x="376466" y="299687"/>
                      <a:pt x="375627" y="519478"/>
                    </a:cubicBezTo>
                    <a:cubicBezTo>
                      <a:pt x="376146" y="687698"/>
                      <a:pt x="444417" y="777500"/>
                      <a:pt x="516682" y="872615"/>
                    </a:cubicBezTo>
                    <a:cubicBezTo>
                      <a:pt x="572729" y="946398"/>
                      <a:pt x="630373" y="1022219"/>
                      <a:pt x="649987" y="1129917"/>
                    </a:cubicBezTo>
                    <a:lnTo>
                      <a:pt x="901058" y="1129917"/>
                    </a:lnTo>
                    <a:cubicBezTo>
                      <a:pt x="915638" y="1049862"/>
                      <a:pt x="951192" y="987424"/>
                      <a:pt x="991499" y="930379"/>
                    </a:cubicBezTo>
                    <a:lnTo>
                      <a:pt x="991499" y="930379"/>
                    </a:lnTo>
                    <a:close/>
                    <a:moveTo>
                      <a:pt x="893987" y="1369243"/>
                    </a:moveTo>
                    <a:lnTo>
                      <a:pt x="893987" y="1251118"/>
                    </a:lnTo>
                    <a:lnTo>
                      <a:pt x="657018" y="1251118"/>
                    </a:lnTo>
                    <a:lnTo>
                      <a:pt x="657018" y="1369243"/>
                    </a:lnTo>
                    <a:cubicBezTo>
                      <a:pt x="657018" y="1402639"/>
                      <a:pt x="684182" y="1429844"/>
                      <a:pt x="717618" y="1429844"/>
                    </a:cubicBezTo>
                    <a:lnTo>
                      <a:pt x="833387" y="1429844"/>
                    </a:lnTo>
                    <a:cubicBezTo>
                      <a:pt x="866822" y="1429804"/>
                      <a:pt x="893987" y="1402639"/>
                      <a:pt x="893987" y="1369243"/>
                    </a:cubicBezTo>
                    <a:lnTo>
                      <a:pt x="893987" y="13692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2009288"/>
              </a:gra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2021">
                <a:extLst>
                  <a:ext uri="{FF2B5EF4-FFF2-40B4-BE49-F238E27FC236}">
                    <a16:creationId xmlns:a16="http://schemas.microsoft.com/office/drawing/2014/main" id="{5285BA0C-38E5-0738-4693-3693E8100112}"/>
                  </a:ext>
                </a:extLst>
              </p:cNvPr>
              <p:cNvSpPr txBox="1"/>
              <p:nvPr/>
            </p:nvSpPr>
            <p:spPr>
              <a:xfrm>
                <a:off x="5219187" y="5391650"/>
                <a:ext cx="2133639" cy="8648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>
                  <a:lnSpc>
                    <a:spcPct val="120000"/>
                  </a:lnSpc>
                  <a:defRPr b="0">
                    <a:solidFill>
                      <a:srgbClr val="231A69"/>
                    </a:solidFill>
                    <a:latin typeface="DM Sans Medium"/>
                    <a:ea typeface="DM Sans Medium"/>
                    <a:cs typeface="DM Sans Medium"/>
                    <a:sym typeface="DM Sans Medium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A69"/>
                    </a:solidFill>
                    <a:effectLst/>
                    <a:uLnTx/>
                    <a:uFillTx/>
                    <a:latin typeface="DM Sans Medium"/>
                    <a:sym typeface="DM Sans Medium"/>
                  </a:rPr>
                  <a:t>Validation Workshop on MC Blueprint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A69"/>
                    </a:solidFill>
                    <a:effectLst/>
                    <a:uLnTx/>
                    <a:uFillTx/>
                    <a:latin typeface="DM Sans Medium"/>
                    <a:sym typeface="DM Sans Medium"/>
                  </a:rPr>
                  <a:t>14 May 2025</a:t>
                </a:r>
                <a:endParaRPr kumimoji="0" lang="en-M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31A69"/>
                  </a:solidFill>
                  <a:effectLst/>
                  <a:uLnTx/>
                  <a:uFillTx/>
                  <a:latin typeface="DM Sans Medium"/>
                  <a:sym typeface="DM Sans Medium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A3F7EF8-ADD4-5FB4-90DA-AF384AF204E9}"/>
                </a:ext>
              </a:extLst>
            </p:cNvPr>
            <p:cNvGrpSpPr/>
            <p:nvPr/>
          </p:nvGrpSpPr>
          <p:grpSpPr>
            <a:xfrm>
              <a:off x="7919627" y="4781637"/>
              <a:ext cx="4496330" cy="1465964"/>
              <a:chOff x="7919627" y="4781637"/>
              <a:chExt cx="4496330" cy="1465964"/>
            </a:xfrm>
          </p:grpSpPr>
          <p:sp>
            <p:nvSpPr>
              <p:cNvPr id="100" name="2021">
                <a:extLst>
                  <a:ext uri="{FF2B5EF4-FFF2-40B4-BE49-F238E27FC236}">
                    <a16:creationId xmlns:a16="http://schemas.microsoft.com/office/drawing/2014/main" id="{F87F46E2-7798-ADE9-3B7B-460DCC0E2E34}"/>
                  </a:ext>
                </a:extLst>
              </p:cNvPr>
              <p:cNvSpPr txBox="1"/>
              <p:nvPr/>
            </p:nvSpPr>
            <p:spPr>
              <a:xfrm>
                <a:off x="10653066" y="5506641"/>
                <a:ext cx="1762891" cy="319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>
                  <a:lnSpc>
                    <a:spcPct val="120000"/>
                  </a:lnSpc>
                  <a:defRPr b="0">
                    <a:solidFill>
                      <a:srgbClr val="231A69"/>
                    </a:solidFill>
                    <a:latin typeface="DM Sans Medium"/>
                    <a:ea typeface="DM Sans Medium"/>
                    <a:cs typeface="DM Sans Medium"/>
                    <a:sym typeface="DM Sans Medium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A4BE"/>
                    </a:solidFill>
                    <a:effectLst/>
                    <a:uLnTx/>
                    <a:uFillTx/>
                    <a:latin typeface="Century Gothic" panose="020B0502020202020204" pitchFamily="34" charset="0"/>
                    <a:sym typeface="DM Sans Medium"/>
                  </a:rPr>
                  <a:t>Implementation </a:t>
                </a:r>
                <a:endParaRPr kumimoji="0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17A4BE"/>
                  </a:solidFill>
                  <a:effectLst/>
                  <a:uLnTx/>
                  <a:uFillTx/>
                  <a:latin typeface="Century Gothic" panose="020B0502020202020204" pitchFamily="34" charset="0"/>
                  <a:sym typeface="DM Sans Medium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C0D96EB-96AC-8D7B-80AA-0FC3F54FB33F}"/>
                  </a:ext>
                </a:extLst>
              </p:cNvPr>
              <p:cNvGrpSpPr/>
              <p:nvPr/>
            </p:nvGrpSpPr>
            <p:grpSpPr>
              <a:xfrm>
                <a:off x="7919627" y="4781637"/>
                <a:ext cx="4272373" cy="1465964"/>
                <a:chOff x="7919627" y="4781637"/>
                <a:chExt cx="4272373" cy="1465964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1B98B6DA-2705-D347-DA51-44680EB6D71F}"/>
                    </a:ext>
                  </a:extLst>
                </p:cNvPr>
                <p:cNvSpPr/>
                <p:nvPr/>
              </p:nvSpPr>
              <p:spPr>
                <a:xfrm>
                  <a:off x="8667485" y="4781637"/>
                  <a:ext cx="331064" cy="321408"/>
                </a:xfrm>
                <a:custGeom>
                  <a:avLst/>
                  <a:gdLst>
                    <a:gd name="connsiteX0" fmla="*/ 197781 w 1533988"/>
                    <a:gd name="connsiteY0" fmla="*/ 1141662 h 1489247"/>
                    <a:gd name="connsiteX1" fmla="*/ 458479 w 1533988"/>
                    <a:gd name="connsiteY1" fmla="*/ 1141662 h 1489247"/>
                    <a:gd name="connsiteX2" fmla="*/ 458479 w 1533988"/>
                    <a:gd name="connsiteY2" fmla="*/ 1231545 h 1489247"/>
                    <a:gd name="connsiteX3" fmla="*/ 197781 w 1533988"/>
                    <a:gd name="connsiteY3" fmla="*/ 1231545 h 1489247"/>
                    <a:gd name="connsiteX4" fmla="*/ 1174500 w 1533988"/>
                    <a:gd name="connsiteY4" fmla="*/ 1005881 h 1489247"/>
                    <a:gd name="connsiteX5" fmla="*/ 874973 w 1533988"/>
                    <a:gd name="connsiteY5" fmla="*/ 1307046 h 1489247"/>
                    <a:gd name="connsiteX6" fmla="*/ 874973 w 1533988"/>
                    <a:gd name="connsiteY6" fmla="*/ 1399365 h 1489247"/>
                    <a:gd name="connsiteX7" fmla="*/ 967132 w 1533988"/>
                    <a:gd name="connsiteY7" fmla="*/ 1399365 h 1489247"/>
                    <a:gd name="connsiteX8" fmla="*/ 1266579 w 1533988"/>
                    <a:gd name="connsiteY8" fmla="*/ 1097920 h 1489247"/>
                    <a:gd name="connsiteX9" fmla="*/ 1318031 w 1533988"/>
                    <a:gd name="connsiteY9" fmla="*/ 861511 h 1489247"/>
                    <a:gd name="connsiteX10" fmla="*/ 1237857 w 1533988"/>
                    <a:gd name="connsiteY10" fmla="*/ 942125 h 1489247"/>
                    <a:gd name="connsiteX11" fmla="*/ 1329896 w 1533988"/>
                    <a:gd name="connsiteY11" fmla="*/ 1034164 h 1489247"/>
                    <a:gd name="connsiteX12" fmla="*/ 1408273 w 1533988"/>
                    <a:gd name="connsiteY12" fmla="*/ 955267 h 1489247"/>
                    <a:gd name="connsiteX13" fmla="*/ 572329 w 1533988"/>
                    <a:gd name="connsiteY13" fmla="*/ 803066 h 1489247"/>
                    <a:gd name="connsiteX14" fmla="*/ 940886 w 1533988"/>
                    <a:gd name="connsiteY14" fmla="*/ 803066 h 1489247"/>
                    <a:gd name="connsiteX15" fmla="*/ 940886 w 1533988"/>
                    <a:gd name="connsiteY15" fmla="*/ 892949 h 1489247"/>
                    <a:gd name="connsiteX16" fmla="*/ 572329 w 1533988"/>
                    <a:gd name="connsiteY16" fmla="*/ 892949 h 1489247"/>
                    <a:gd name="connsiteX17" fmla="*/ 411700 w 1533988"/>
                    <a:gd name="connsiteY17" fmla="*/ 750336 h 1489247"/>
                    <a:gd name="connsiteX18" fmla="*/ 475256 w 1533988"/>
                    <a:gd name="connsiteY18" fmla="*/ 813894 h 1489247"/>
                    <a:gd name="connsiteX19" fmla="*/ 290659 w 1533988"/>
                    <a:gd name="connsiteY19" fmla="*/ 998491 h 1489247"/>
                    <a:gd name="connsiteX20" fmla="*/ 180963 w 1533988"/>
                    <a:gd name="connsiteY20" fmla="*/ 888795 h 1489247"/>
                    <a:gd name="connsiteX21" fmla="*/ 244519 w 1533988"/>
                    <a:gd name="connsiteY21" fmla="*/ 825239 h 1489247"/>
                    <a:gd name="connsiteX22" fmla="*/ 290659 w 1533988"/>
                    <a:gd name="connsiteY22" fmla="*/ 871338 h 1489247"/>
                    <a:gd name="connsiteX23" fmla="*/ 572329 w 1533988"/>
                    <a:gd name="connsiteY23" fmla="*/ 503420 h 1489247"/>
                    <a:gd name="connsiteX24" fmla="*/ 940886 w 1533988"/>
                    <a:gd name="connsiteY24" fmla="*/ 503420 h 1489247"/>
                    <a:gd name="connsiteX25" fmla="*/ 940886 w 1533988"/>
                    <a:gd name="connsiteY25" fmla="*/ 593303 h 1489247"/>
                    <a:gd name="connsiteX26" fmla="*/ 572329 w 1533988"/>
                    <a:gd name="connsiteY26" fmla="*/ 593303 h 1489247"/>
                    <a:gd name="connsiteX27" fmla="*/ 411700 w 1533988"/>
                    <a:gd name="connsiteY27" fmla="*/ 438665 h 1489247"/>
                    <a:gd name="connsiteX28" fmla="*/ 475256 w 1533988"/>
                    <a:gd name="connsiteY28" fmla="*/ 502223 h 1489247"/>
                    <a:gd name="connsiteX29" fmla="*/ 290659 w 1533988"/>
                    <a:gd name="connsiteY29" fmla="*/ 686860 h 1489247"/>
                    <a:gd name="connsiteX30" fmla="*/ 180963 w 1533988"/>
                    <a:gd name="connsiteY30" fmla="*/ 577164 h 1489247"/>
                    <a:gd name="connsiteX31" fmla="*/ 244519 w 1533988"/>
                    <a:gd name="connsiteY31" fmla="*/ 513608 h 1489247"/>
                    <a:gd name="connsiteX32" fmla="*/ 290659 w 1533988"/>
                    <a:gd name="connsiteY32" fmla="*/ 559707 h 1489247"/>
                    <a:gd name="connsiteX33" fmla="*/ 874973 w 1533988"/>
                    <a:gd name="connsiteY33" fmla="*/ 156834 h 1489247"/>
                    <a:gd name="connsiteX34" fmla="*/ 874973 w 1533988"/>
                    <a:gd name="connsiteY34" fmla="*/ 314627 h 1489247"/>
                    <a:gd name="connsiteX35" fmla="*/ 1026134 w 1533988"/>
                    <a:gd name="connsiteY35" fmla="*/ 314627 h 1489247"/>
                    <a:gd name="connsiteX36" fmla="*/ 89882 w 1533988"/>
                    <a:gd name="connsiteY36" fmla="*/ 89922 h 1489247"/>
                    <a:gd name="connsiteX37" fmla="*/ 89882 w 1533988"/>
                    <a:gd name="connsiteY37" fmla="*/ 1399365 h 1489247"/>
                    <a:gd name="connsiteX38" fmla="*/ 785051 w 1533988"/>
                    <a:gd name="connsiteY38" fmla="*/ 1399365 h 1489247"/>
                    <a:gd name="connsiteX39" fmla="*/ 785051 w 1533988"/>
                    <a:gd name="connsiteY39" fmla="*/ 1269975 h 1489247"/>
                    <a:gd name="connsiteX40" fmla="*/ 1099678 w 1533988"/>
                    <a:gd name="connsiteY40" fmla="*/ 953590 h 1489247"/>
                    <a:gd name="connsiteX41" fmla="*/ 1099678 w 1533988"/>
                    <a:gd name="connsiteY41" fmla="*/ 404550 h 1489247"/>
                    <a:gd name="connsiteX42" fmla="*/ 785051 w 1533988"/>
                    <a:gd name="connsiteY42" fmla="*/ 404550 h 1489247"/>
                    <a:gd name="connsiteX43" fmla="*/ 785051 w 1533988"/>
                    <a:gd name="connsiteY43" fmla="*/ 89922 h 1489247"/>
                    <a:gd name="connsiteX44" fmla="*/ 0 w 1533988"/>
                    <a:gd name="connsiteY44" fmla="*/ 0 h 1489247"/>
                    <a:gd name="connsiteX45" fmla="*/ 849206 w 1533988"/>
                    <a:gd name="connsiteY45" fmla="*/ 0 h 1489247"/>
                    <a:gd name="connsiteX46" fmla="*/ 1189600 w 1533988"/>
                    <a:gd name="connsiteY46" fmla="*/ 355334 h 1489247"/>
                    <a:gd name="connsiteX47" fmla="*/ 1189600 w 1533988"/>
                    <a:gd name="connsiteY47" fmla="*/ 863148 h 1489247"/>
                    <a:gd name="connsiteX48" fmla="*/ 1319110 w 1533988"/>
                    <a:gd name="connsiteY48" fmla="*/ 732919 h 1489247"/>
                    <a:gd name="connsiteX49" fmla="*/ 1533988 w 1533988"/>
                    <a:gd name="connsiteY49" fmla="*/ 956266 h 1489247"/>
                    <a:gd name="connsiteX50" fmla="*/ 1004523 w 1533988"/>
                    <a:gd name="connsiteY50" fmla="*/ 1489247 h 1489247"/>
                    <a:gd name="connsiteX51" fmla="*/ 0 w 1533988"/>
                    <a:gd name="connsiteY51" fmla="*/ 1489247 h 1489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1533988" h="1489247">
                      <a:moveTo>
                        <a:pt x="197781" y="1141662"/>
                      </a:moveTo>
                      <a:lnTo>
                        <a:pt x="458479" y="1141662"/>
                      </a:lnTo>
                      <a:lnTo>
                        <a:pt x="458479" y="1231545"/>
                      </a:lnTo>
                      <a:lnTo>
                        <a:pt x="197781" y="1231545"/>
                      </a:lnTo>
                      <a:close/>
                      <a:moveTo>
                        <a:pt x="1174500" y="1005881"/>
                      </a:moveTo>
                      <a:lnTo>
                        <a:pt x="874973" y="1307046"/>
                      </a:lnTo>
                      <a:lnTo>
                        <a:pt x="874973" y="1399365"/>
                      </a:lnTo>
                      <a:lnTo>
                        <a:pt x="967132" y="1399365"/>
                      </a:lnTo>
                      <a:lnTo>
                        <a:pt x="1266579" y="1097920"/>
                      </a:lnTo>
                      <a:close/>
                      <a:moveTo>
                        <a:pt x="1318031" y="861511"/>
                      </a:moveTo>
                      <a:lnTo>
                        <a:pt x="1237857" y="942125"/>
                      </a:lnTo>
                      <a:lnTo>
                        <a:pt x="1329896" y="1034164"/>
                      </a:lnTo>
                      <a:lnTo>
                        <a:pt x="1408273" y="955267"/>
                      </a:lnTo>
                      <a:close/>
                      <a:moveTo>
                        <a:pt x="572329" y="803066"/>
                      </a:moveTo>
                      <a:lnTo>
                        <a:pt x="940886" y="803066"/>
                      </a:lnTo>
                      <a:lnTo>
                        <a:pt x="940886" y="892949"/>
                      </a:lnTo>
                      <a:lnTo>
                        <a:pt x="572329" y="892949"/>
                      </a:lnTo>
                      <a:close/>
                      <a:moveTo>
                        <a:pt x="411700" y="750336"/>
                      </a:moveTo>
                      <a:lnTo>
                        <a:pt x="475256" y="813894"/>
                      </a:lnTo>
                      <a:lnTo>
                        <a:pt x="290659" y="998491"/>
                      </a:lnTo>
                      <a:lnTo>
                        <a:pt x="180963" y="888795"/>
                      </a:lnTo>
                      <a:lnTo>
                        <a:pt x="244519" y="825239"/>
                      </a:lnTo>
                      <a:lnTo>
                        <a:pt x="290659" y="871338"/>
                      </a:lnTo>
                      <a:close/>
                      <a:moveTo>
                        <a:pt x="572329" y="503420"/>
                      </a:moveTo>
                      <a:lnTo>
                        <a:pt x="940886" y="503420"/>
                      </a:lnTo>
                      <a:lnTo>
                        <a:pt x="940886" y="593303"/>
                      </a:lnTo>
                      <a:lnTo>
                        <a:pt x="572329" y="593303"/>
                      </a:lnTo>
                      <a:close/>
                      <a:moveTo>
                        <a:pt x="411700" y="438665"/>
                      </a:moveTo>
                      <a:lnTo>
                        <a:pt x="475256" y="502223"/>
                      </a:lnTo>
                      <a:lnTo>
                        <a:pt x="290659" y="686860"/>
                      </a:lnTo>
                      <a:lnTo>
                        <a:pt x="180963" y="577164"/>
                      </a:lnTo>
                      <a:lnTo>
                        <a:pt x="244519" y="513608"/>
                      </a:lnTo>
                      <a:lnTo>
                        <a:pt x="290659" y="559707"/>
                      </a:lnTo>
                      <a:close/>
                      <a:moveTo>
                        <a:pt x="874973" y="156834"/>
                      </a:moveTo>
                      <a:lnTo>
                        <a:pt x="874973" y="314627"/>
                      </a:lnTo>
                      <a:lnTo>
                        <a:pt x="1026134" y="314627"/>
                      </a:lnTo>
                      <a:close/>
                      <a:moveTo>
                        <a:pt x="89882" y="89922"/>
                      </a:moveTo>
                      <a:lnTo>
                        <a:pt x="89882" y="1399365"/>
                      </a:lnTo>
                      <a:lnTo>
                        <a:pt x="785051" y="1399365"/>
                      </a:lnTo>
                      <a:lnTo>
                        <a:pt x="785051" y="1269975"/>
                      </a:lnTo>
                      <a:lnTo>
                        <a:pt x="1099678" y="953590"/>
                      </a:lnTo>
                      <a:lnTo>
                        <a:pt x="1099678" y="404550"/>
                      </a:lnTo>
                      <a:lnTo>
                        <a:pt x="785051" y="404550"/>
                      </a:lnTo>
                      <a:lnTo>
                        <a:pt x="785051" y="89922"/>
                      </a:lnTo>
                      <a:close/>
                      <a:moveTo>
                        <a:pt x="0" y="0"/>
                      </a:moveTo>
                      <a:lnTo>
                        <a:pt x="849206" y="0"/>
                      </a:lnTo>
                      <a:lnTo>
                        <a:pt x="1189600" y="355334"/>
                      </a:lnTo>
                      <a:lnTo>
                        <a:pt x="1189600" y="863148"/>
                      </a:lnTo>
                      <a:lnTo>
                        <a:pt x="1319110" y="732919"/>
                      </a:lnTo>
                      <a:lnTo>
                        <a:pt x="1533988" y="956266"/>
                      </a:lnTo>
                      <a:lnTo>
                        <a:pt x="1004523" y="1489247"/>
                      </a:lnTo>
                      <a:lnTo>
                        <a:pt x="0" y="1489247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009288"/>
                </a:gradFill>
                <a:ln w="12700">
                  <a:miter lim="400000"/>
                </a:ln>
              </p:spPr>
              <p:txBody>
                <a:bodyPr wrap="square" lIns="0" tIns="0" rIns="0" bIns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D8CE05B2-B966-F581-050F-37217E088C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4900" y="5274970"/>
                  <a:ext cx="3467100" cy="0"/>
                </a:xfrm>
                <a:prstGeom prst="straightConnector1">
                  <a:avLst/>
                </a:prstGeom>
                <a:ln w="120650" cap="rnd">
                  <a:solidFill>
                    <a:srgbClr val="CF9E3D"/>
                  </a:solidFill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2021">
                  <a:extLst>
                    <a:ext uri="{FF2B5EF4-FFF2-40B4-BE49-F238E27FC236}">
                      <a16:creationId xmlns:a16="http://schemas.microsoft.com/office/drawing/2014/main" id="{9AC09310-E9FC-8188-06EC-15175F21E8DE}"/>
                    </a:ext>
                  </a:extLst>
                </p:cNvPr>
                <p:cNvSpPr txBox="1"/>
                <p:nvPr/>
              </p:nvSpPr>
              <p:spPr>
                <a:xfrm>
                  <a:off x="7919627" y="5382749"/>
                  <a:ext cx="2048465" cy="86485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algn="l">
                    <a:lnSpc>
                      <a:spcPct val="120000"/>
                    </a:lnSpc>
                    <a:defRPr b="0">
                      <a:solidFill>
                        <a:srgbClr val="231A69"/>
                      </a:solidFill>
                      <a:latin typeface="DM Sans Medium"/>
                      <a:ea typeface="DM Sans Medium"/>
                      <a:cs typeface="DM Sans Medium"/>
                      <a:sym typeface="DM Sans Medium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A69"/>
                      </a:solidFill>
                      <a:effectLst/>
                      <a:uLnTx/>
                      <a:uFillTx/>
                      <a:latin typeface="DM Sans Medium"/>
                      <a:sym typeface="DM Sans Medium"/>
                    </a:rPr>
                    <a:t>Blueprint on </a:t>
                  </a:r>
                  <a:r>
                    <a:rPr kumimoji="0" lang="en-US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231A69"/>
                      </a:solidFill>
                      <a:effectLst/>
                      <a:uLnTx/>
                      <a:uFillTx/>
                      <a:latin typeface="DM Sans Medium"/>
                      <a:sym typeface="DM Sans Medium"/>
                    </a:rPr>
                    <a:t>Microcredentials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31A69"/>
                      </a:solidFill>
                      <a:effectLst/>
                      <a:uLnTx/>
                      <a:uFillTx/>
                      <a:latin typeface="DM Sans Medium"/>
                      <a:sym typeface="DM Sans Medium"/>
                    </a:rPr>
                    <a:t> (2025)</a:t>
                  </a:r>
                  <a:endParaRPr kumimoji="0" lang="en-MU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A69"/>
                    </a:solidFill>
                    <a:effectLst/>
                    <a:uLnTx/>
                    <a:uFillTx/>
                    <a:latin typeface="DM Sans Medium"/>
                    <a:sym typeface="DM Sans Medium"/>
                  </a:endParaRPr>
                </a:p>
              </p:txBody>
            </p: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B5EAE1-4164-3D47-8AEE-F21A06143438}"/>
              </a:ext>
            </a:extLst>
          </p:cNvPr>
          <p:cNvGrpSpPr/>
          <p:nvPr/>
        </p:nvGrpSpPr>
        <p:grpSpPr>
          <a:xfrm>
            <a:off x="2769184" y="1388054"/>
            <a:ext cx="9394576" cy="2444140"/>
            <a:chOff x="2769184" y="1388054"/>
            <a:chExt cx="9394576" cy="244414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FAC427D-261A-AE28-391D-E02B3648C38B}"/>
                </a:ext>
              </a:extLst>
            </p:cNvPr>
            <p:cNvGrpSpPr/>
            <p:nvPr/>
          </p:nvGrpSpPr>
          <p:grpSpPr>
            <a:xfrm>
              <a:off x="2769184" y="1388054"/>
              <a:ext cx="2977084" cy="1005398"/>
              <a:chOff x="1215707" y="1309708"/>
              <a:chExt cx="2977084" cy="100539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B1ED980-3DC4-EE4C-34AF-B6E20D16EC89}"/>
                  </a:ext>
                </a:extLst>
              </p:cNvPr>
              <p:cNvGrpSpPr/>
              <p:nvPr/>
            </p:nvGrpSpPr>
            <p:grpSpPr>
              <a:xfrm>
                <a:off x="1215707" y="1309708"/>
                <a:ext cx="2977084" cy="859657"/>
                <a:chOff x="7850602" y="2409791"/>
                <a:chExt cx="2977084" cy="859657"/>
              </a:xfrm>
            </p:grpSpPr>
            <p:sp>
              <p:nvSpPr>
                <p:cNvPr id="74" name="2021">
                  <a:extLst>
                    <a:ext uri="{FF2B5EF4-FFF2-40B4-BE49-F238E27FC236}">
                      <a16:creationId xmlns:a16="http://schemas.microsoft.com/office/drawing/2014/main" id="{836F2BC0-6AB0-534F-2F42-B88F14284ACE}"/>
                    </a:ext>
                  </a:extLst>
                </p:cNvPr>
                <p:cNvSpPr txBox="1"/>
                <p:nvPr/>
              </p:nvSpPr>
              <p:spPr>
                <a:xfrm>
                  <a:off x="7850602" y="2409791"/>
                  <a:ext cx="2977084" cy="3689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algn="l">
                    <a:lnSpc>
                      <a:spcPct val="120000"/>
                    </a:lnSpc>
                    <a:defRPr b="0">
                      <a:solidFill>
                        <a:srgbClr val="231A69"/>
                      </a:solidFill>
                      <a:latin typeface="DM Sans Medium"/>
                      <a:ea typeface="DM Sans Medium"/>
                      <a:cs typeface="DM Sans Medium"/>
                      <a:sym typeface="DM Sans Medium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7A4BE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sym typeface="DM Sans Medium"/>
                    </a:rPr>
                    <a:t>Baseline Study</a:t>
                  </a:r>
                </a:p>
              </p:txBody>
            </p:sp>
            <p:sp>
              <p:nvSpPr>
                <p:cNvPr id="75" name="Lorem ipsum dolor sit amet…">
                  <a:extLst>
                    <a:ext uri="{FF2B5EF4-FFF2-40B4-BE49-F238E27FC236}">
                      <a16:creationId xmlns:a16="http://schemas.microsoft.com/office/drawing/2014/main" id="{0CB25B90-8AFB-98EC-44C7-64B1F8BFD3A6}"/>
                    </a:ext>
                  </a:extLst>
                </p:cNvPr>
                <p:cNvSpPr txBox="1"/>
                <p:nvPr/>
              </p:nvSpPr>
              <p:spPr>
                <a:xfrm>
                  <a:off x="7881183" y="2744881"/>
                  <a:ext cx="2868102" cy="5245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defPPr>
                    <a:defRPr lang="en-US"/>
                  </a:defPPr>
                  <a:lvl1pPr defTabSz="457200">
                    <a:lnSpc>
                      <a:spcPct val="120000"/>
                    </a:lnSpc>
                    <a:defRPr sz="900" b="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DM Sans Regular"/>
                      <a:cs typeface="DM Sans Regular"/>
                    </a:defRPr>
                  </a:lvl1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</a:rPr>
                    <a:t>Baseline Study on Micro Credentials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46A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</a:rPr>
                    <a:t>November 2022 /January 2023 </a:t>
                  </a:r>
                  <a:endParaRPr kumimoji="0" lang="en-M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F9A3C07-0844-682D-1144-2C8D06105A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7543" y="2315106"/>
                <a:ext cx="2517656" cy="0"/>
              </a:xfrm>
              <a:prstGeom prst="straightConnector1">
                <a:avLst/>
              </a:prstGeom>
              <a:ln w="107950" cap="rnd">
                <a:solidFill>
                  <a:srgbClr val="003366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B51697D-7CE5-DA1A-4AF8-AB020DFDC744}"/>
                </a:ext>
              </a:extLst>
            </p:cNvPr>
            <p:cNvGrpSpPr/>
            <p:nvPr/>
          </p:nvGrpSpPr>
          <p:grpSpPr>
            <a:xfrm>
              <a:off x="6096000" y="1812668"/>
              <a:ext cx="3833531" cy="1197940"/>
              <a:chOff x="4192791" y="1748702"/>
              <a:chExt cx="3833531" cy="1197940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2B3766FE-0789-62AB-7474-E444EAF85E98}"/>
                  </a:ext>
                </a:extLst>
              </p:cNvPr>
              <p:cNvSpPr/>
              <p:nvPr/>
            </p:nvSpPr>
            <p:spPr>
              <a:xfrm>
                <a:off x="4218496" y="2255420"/>
                <a:ext cx="3807826" cy="118300"/>
              </a:xfrm>
              <a:custGeom>
                <a:avLst/>
                <a:gdLst>
                  <a:gd name="connsiteX0" fmla="*/ 117493 w 7563714"/>
                  <a:gd name="connsiteY0" fmla="*/ 0 h 234986"/>
                  <a:gd name="connsiteX1" fmla="*/ 1186783 w 7563714"/>
                  <a:gd name="connsiteY1" fmla="*/ 0 h 234986"/>
                  <a:gd name="connsiteX2" fmla="*/ 3534621 w 7563714"/>
                  <a:gd name="connsiteY2" fmla="*/ 0 h 234986"/>
                  <a:gd name="connsiteX3" fmla="*/ 4029093 w 7563714"/>
                  <a:gd name="connsiteY3" fmla="*/ 0 h 234986"/>
                  <a:gd name="connsiteX4" fmla="*/ 4603911 w 7563714"/>
                  <a:gd name="connsiteY4" fmla="*/ 0 h 234986"/>
                  <a:gd name="connsiteX5" fmla="*/ 7446221 w 7563714"/>
                  <a:gd name="connsiteY5" fmla="*/ 0 h 234986"/>
                  <a:gd name="connsiteX6" fmla="*/ 7563714 w 7563714"/>
                  <a:gd name="connsiteY6" fmla="*/ 117493 h 234986"/>
                  <a:gd name="connsiteX7" fmla="*/ 7446221 w 7563714"/>
                  <a:gd name="connsiteY7" fmla="*/ 234986 h 234986"/>
                  <a:gd name="connsiteX8" fmla="*/ 4603911 w 7563714"/>
                  <a:gd name="connsiteY8" fmla="*/ 234986 h 234986"/>
                  <a:gd name="connsiteX9" fmla="*/ 4029093 w 7563714"/>
                  <a:gd name="connsiteY9" fmla="*/ 234986 h 234986"/>
                  <a:gd name="connsiteX10" fmla="*/ 3534621 w 7563714"/>
                  <a:gd name="connsiteY10" fmla="*/ 234986 h 234986"/>
                  <a:gd name="connsiteX11" fmla="*/ 1186783 w 7563714"/>
                  <a:gd name="connsiteY11" fmla="*/ 234986 h 234986"/>
                  <a:gd name="connsiteX12" fmla="*/ 117493 w 7563714"/>
                  <a:gd name="connsiteY12" fmla="*/ 234986 h 234986"/>
                  <a:gd name="connsiteX13" fmla="*/ 0 w 7563714"/>
                  <a:gd name="connsiteY13" fmla="*/ 117493 h 234986"/>
                  <a:gd name="connsiteX14" fmla="*/ 117493 w 7563714"/>
                  <a:gd name="connsiteY14" fmla="*/ 0 h 234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563714" h="234986">
                    <a:moveTo>
                      <a:pt x="117493" y="0"/>
                    </a:moveTo>
                    <a:lnTo>
                      <a:pt x="1186783" y="0"/>
                    </a:lnTo>
                    <a:lnTo>
                      <a:pt x="3534621" y="0"/>
                    </a:lnTo>
                    <a:lnTo>
                      <a:pt x="4029093" y="0"/>
                    </a:lnTo>
                    <a:lnTo>
                      <a:pt x="4603911" y="0"/>
                    </a:lnTo>
                    <a:lnTo>
                      <a:pt x="7446221" y="0"/>
                    </a:lnTo>
                    <a:cubicBezTo>
                      <a:pt x="7511111" y="0"/>
                      <a:pt x="7563714" y="52603"/>
                      <a:pt x="7563714" y="117493"/>
                    </a:cubicBezTo>
                    <a:cubicBezTo>
                      <a:pt x="7563714" y="182383"/>
                      <a:pt x="7511111" y="234986"/>
                      <a:pt x="7446221" y="234986"/>
                    </a:cubicBezTo>
                    <a:lnTo>
                      <a:pt x="4603911" y="234986"/>
                    </a:lnTo>
                    <a:lnTo>
                      <a:pt x="4029093" y="234986"/>
                    </a:lnTo>
                    <a:lnTo>
                      <a:pt x="3534621" y="234986"/>
                    </a:lnTo>
                    <a:lnTo>
                      <a:pt x="1186783" y="234986"/>
                    </a:lnTo>
                    <a:lnTo>
                      <a:pt x="117493" y="234986"/>
                    </a:lnTo>
                    <a:cubicBezTo>
                      <a:pt x="52603" y="234986"/>
                      <a:pt x="0" y="182383"/>
                      <a:pt x="0" y="117493"/>
                    </a:cubicBezTo>
                    <a:cubicBezTo>
                      <a:pt x="0" y="52603"/>
                      <a:pt x="52603" y="0"/>
                      <a:pt x="117493" y="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D1A9CE4-8BFF-7A78-1B31-6AAB3EBF2FB7}"/>
                  </a:ext>
                </a:extLst>
              </p:cNvPr>
              <p:cNvSpPr/>
              <p:nvPr/>
            </p:nvSpPr>
            <p:spPr>
              <a:xfrm>
                <a:off x="4219776" y="1748702"/>
                <a:ext cx="331066" cy="331066"/>
              </a:xfrm>
              <a:custGeom>
                <a:avLst/>
                <a:gdLst>
                  <a:gd name="connsiteX0" fmla="*/ 1520401 w 1533986"/>
                  <a:gd name="connsiteY0" fmla="*/ 1416062 h 1533987"/>
                  <a:gd name="connsiteX1" fmla="*/ 989338 w 1533986"/>
                  <a:gd name="connsiteY1" fmla="*/ 659295 h 1533987"/>
                  <a:gd name="connsiteX2" fmla="*/ 972959 w 1533986"/>
                  <a:gd name="connsiteY2" fmla="*/ 642437 h 1533987"/>
                  <a:gd name="connsiteX3" fmla="*/ 972959 w 1533986"/>
                  <a:gd name="connsiteY3" fmla="*/ 479371 h 1533987"/>
                  <a:gd name="connsiteX4" fmla="*/ 1347468 w 1533986"/>
                  <a:gd name="connsiteY4" fmla="*/ 479371 h 1533987"/>
                  <a:gd name="connsiteX5" fmla="*/ 1386736 w 1533986"/>
                  <a:gd name="connsiteY5" fmla="*/ 456281 h 1533987"/>
                  <a:gd name="connsiteX6" fmla="*/ 1385617 w 1533986"/>
                  <a:gd name="connsiteY6" fmla="*/ 410701 h 1533987"/>
                  <a:gd name="connsiteX7" fmla="*/ 1307160 w 1533986"/>
                  <a:gd name="connsiteY7" fmla="*/ 284626 h 1533987"/>
                  <a:gd name="connsiteX8" fmla="*/ 1385617 w 1533986"/>
                  <a:gd name="connsiteY8" fmla="*/ 158552 h 1533987"/>
                  <a:gd name="connsiteX9" fmla="*/ 1386736 w 1533986"/>
                  <a:gd name="connsiteY9" fmla="*/ 112972 h 1533987"/>
                  <a:gd name="connsiteX10" fmla="*/ 1347468 w 1533986"/>
                  <a:gd name="connsiteY10" fmla="*/ 89842 h 1533987"/>
                  <a:gd name="connsiteX11" fmla="*/ 972959 w 1533986"/>
                  <a:gd name="connsiteY11" fmla="*/ 89842 h 1533987"/>
                  <a:gd name="connsiteX12" fmla="*/ 972959 w 1533986"/>
                  <a:gd name="connsiteY12" fmla="*/ 44941 h 1533987"/>
                  <a:gd name="connsiteX13" fmla="*/ 928018 w 1533986"/>
                  <a:gd name="connsiteY13" fmla="*/ 0 h 1533987"/>
                  <a:gd name="connsiteX14" fmla="*/ 883077 w 1533986"/>
                  <a:gd name="connsiteY14" fmla="*/ 44941 h 1533987"/>
                  <a:gd name="connsiteX15" fmla="*/ 883077 w 1533986"/>
                  <a:gd name="connsiteY15" fmla="*/ 642437 h 1533987"/>
                  <a:gd name="connsiteX16" fmla="*/ 866698 w 1533986"/>
                  <a:gd name="connsiteY16" fmla="*/ 659295 h 1533987"/>
                  <a:gd name="connsiteX17" fmla="*/ 616747 w 1533986"/>
                  <a:gd name="connsiteY17" fmla="*/ 1015507 h 1533987"/>
                  <a:gd name="connsiteX18" fmla="*/ 520353 w 1533986"/>
                  <a:gd name="connsiteY18" fmla="*/ 881843 h 1533987"/>
                  <a:gd name="connsiteX19" fmla="*/ 459593 w 1533986"/>
                  <a:gd name="connsiteY19" fmla="*/ 850764 h 1533987"/>
                  <a:gd name="connsiteX20" fmla="*/ 398832 w 1533986"/>
                  <a:gd name="connsiteY20" fmla="*/ 881843 h 1533987"/>
                  <a:gd name="connsiteX21" fmla="*/ 14217 w 1533986"/>
                  <a:gd name="connsiteY21" fmla="*/ 1415303 h 1533987"/>
                  <a:gd name="connsiteX22" fmla="*/ 8265 w 1533986"/>
                  <a:gd name="connsiteY22" fmla="*/ 1493241 h 1533987"/>
                  <a:gd name="connsiteX23" fmla="*/ 74938 w 1533986"/>
                  <a:gd name="connsiteY23" fmla="*/ 1534027 h 1533987"/>
                  <a:gd name="connsiteX24" fmla="*/ 1459041 w 1533986"/>
                  <a:gd name="connsiteY24" fmla="*/ 1534027 h 1533987"/>
                  <a:gd name="connsiteX25" fmla="*/ 1525514 w 1533986"/>
                  <a:gd name="connsiteY25" fmla="*/ 1493680 h 1533987"/>
                  <a:gd name="connsiteX26" fmla="*/ 1520401 w 1533986"/>
                  <a:gd name="connsiteY26" fmla="*/ 1416062 h 1533987"/>
                  <a:gd name="connsiteX27" fmla="*/ 972999 w 1533986"/>
                  <a:gd name="connsiteY27" fmla="*/ 179764 h 1533987"/>
                  <a:gd name="connsiteX28" fmla="*/ 1266614 w 1533986"/>
                  <a:gd name="connsiteY28" fmla="*/ 179764 h 1533987"/>
                  <a:gd name="connsiteX29" fmla="*/ 1216120 w 1533986"/>
                  <a:gd name="connsiteY29" fmla="*/ 260898 h 1533987"/>
                  <a:gd name="connsiteX30" fmla="*/ 1216120 w 1533986"/>
                  <a:gd name="connsiteY30" fmla="*/ 308395 h 1533987"/>
                  <a:gd name="connsiteX31" fmla="*/ 1266614 w 1533986"/>
                  <a:gd name="connsiteY31" fmla="*/ 389489 h 1533987"/>
                  <a:gd name="connsiteX32" fmla="*/ 972999 w 1533986"/>
                  <a:gd name="connsiteY32" fmla="*/ 389489 h 1533987"/>
                  <a:gd name="connsiteX33" fmla="*/ 972999 w 1533986"/>
                  <a:gd name="connsiteY33" fmla="*/ 179764 h 1533987"/>
                  <a:gd name="connsiteX34" fmla="*/ 928058 w 1533986"/>
                  <a:gd name="connsiteY34" fmla="*/ 728364 h 1533987"/>
                  <a:gd name="connsiteX35" fmla="*/ 1089087 w 1533986"/>
                  <a:gd name="connsiteY35" fmla="*/ 957823 h 1533987"/>
                  <a:gd name="connsiteX36" fmla="*/ 1036515 w 1533986"/>
                  <a:gd name="connsiteY36" fmla="*/ 1006839 h 1533987"/>
                  <a:gd name="connsiteX37" fmla="*/ 958698 w 1533986"/>
                  <a:gd name="connsiteY37" fmla="*/ 934334 h 1533987"/>
                  <a:gd name="connsiteX38" fmla="*/ 897418 w 1533986"/>
                  <a:gd name="connsiteY38" fmla="*/ 934334 h 1533987"/>
                  <a:gd name="connsiteX39" fmla="*/ 819600 w 1533986"/>
                  <a:gd name="connsiteY39" fmla="*/ 1006839 h 1533987"/>
                  <a:gd name="connsiteX40" fmla="*/ 767029 w 1533986"/>
                  <a:gd name="connsiteY40" fmla="*/ 957823 h 1533987"/>
                  <a:gd name="connsiteX41" fmla="*/ 928058 w 1533986"/>
                  <a:gd name="connsiteY41" fmla="*/ 728364 h 1533987"/>
                  <a:gd name="connsiteX42" fmla="*/ 323571 w 1533986"/>
                  <a:gd name="connsiteY42" fmla="*/ 1444105 h 1533987"/>
                  <a:gd name="connsiteX43" fmla="*/ 104299 w 1533986"/>
                  <a:gd name="connsiteY43" fmla="*/ 1444105 h 1533987"/>
                  <a:gd name="connsiteX44" fmla="*/ 459673 w 1533986"/>
                  <a:gd name="connsiteY44" fmla="*/ 951232 h 1533987"/>
                  <a:gd name="connsiteX45" fmla="*/ 562138 w 1533986"/>
                  <a:gd name="connsiteY45" fmla="*/ 1093365 h 1533987"/>
                  <a:gd name="connsiteX46" fmla="*/ 335675 w 1533986"/>
                  <a:gd name="connsiteY46" fmla="*/ 1416062 h 1533987"/>
                  <a:gd name="connsiteX47" fmla="*/ 323571 w 1533986"/>
                  <a:gd name="connsiteY47" fmla="*/ 1444105 h 1533987"/>
                  <a:gd name="connsiteX48" fmla="*/ 425797 w 1533986"/>
                  <a:gd name="connsiteY48" fmla="*/ 1444105 h 1533987"/>
                  <a:gd name="connsiteX49" fmla="*/ 714898 w 1533986"/>
                  <a:gd name="connsiteY49" fmla="*/ 1032126 h 1533987"/>
                  <a:gd name="connsiteX50" fmla="*/ 788960 w 1533986"/>
                  <a:gd name="connsiteY50" fmla="*/ 1101155 h 1533987"/>
                  <a:gd name="connsiteX51" fmla="*/ 850240 w 1533986"/>
                  <a:gd name="connsiteY51" fmla="*/ 1101155 h 1533987"/>
                  <a:gd name="connsiteX52" fmla="*/ 928058 w 1533986"/>
                  <a:gd name="connsiteY52" fmla="*/ 1028650 h 1533987"/>
                  <a:gd name="connsiteX53" fmla="*/ 1005876 w 1533986"/>
                  <a:gd name="connsiteY53" fmla="*/ 1101155 h 1533987"/>
                  <a:gd name="connsiteX54" fmla="*/ 1036515 w 1533986"/>
                  <a:gd name="connsiteY54" fmla="*/ 1113219 h 1533987"/>
                  <a:gd name="connsiteX55" fmla="*/ 1067155 w 1533986"/>
                  <a:gd name="connsiteY55" fmla="*/ 1101155 h 1533987"/>
                  <a:gd name="connsiteX56" fmla="*/ 1141258 w 1533986"/>
                  <a:gd name="connsiteY56" fmla="*/ 1032126 h 1533987"/>
                  <a:gd name="connsiteX57" fmla="*/ 1430359 w 1533986"/>
                  <a:gd name="connsiteY57" fmla="*/ 1444105 h 1533987"/>
                  <a:gd name="connsiteX58" fmla="*/ 425797 w 1533986"/>
                  <a:gd name="connsiteY58" fmla="*/ 1444105 h 1533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33986" h="1533987">
                    <a:moveTo>
                      <a:pt x="1520401" y="1416062"/>
                    </a:moveTo>
                    <a:lnTo>
                      <a:pt x="989338" y="659295"/>
                    </a:lnTo>
                    <a:cubicBezTo>
                      <a:pt x="984744" y="652743"/>
                      <a:pt x="979191" y="647111"/>
                      <a:pt x="972959" y="642437"/>
                    </a:cubicBezTo>
                    <a:lnTo>
                      <a:pt x="972959" y="479371"/>
                    </a:lnTo>
                    <a:lnTo>
                      <a:pt x="1347468" y="479371"/>
                    </a:lnTo>
                    <a:cubicBezTo>
                      <a:pt x="1363806" y="479371"/>
                      <a:pt x="1378827" y="470543"/>
                      <a:pt x="1386736" y="456281"/>
                    </a:cubicBezTo>
                    <a:cubicBezTo>
                      <a:pt x="1394646" y="442020"/>
                      <a:pt x="1394246" y="424563"/>
                      <a:pt x="1385617" y="410701"/>
                    </a:cubicBezTo>
                    <a:lnTo>
                      <a:pt x="1307160" y="284626"/>
                    </a:lnTo>
                    <a:lnTo>
                      <a:pt x="1385617" y="158552"/>
                    </a:lnTo>
                    <a:cubicBezTo>
                      <a:pt x="1394246" y="144690"/>
                      <a:pt x="1394686" y="127273"/>
                      <a:pt x="1386736" y="112972"/>
                    </a:cubicBezTo>
                    <a:cubicBezTo>
                      <a:pt x="1378827" y="98710"/>
                      <a:pt x="1363766" y="89842"/>
                      <a:pt x="1347468" y="89842"/>
                    </a:cubicBezTo>
                    <a:lnTo>
                      <a:pt x="972959" y="89842"/>
                    </a:lnTo>
                    <a:lnTo>
                      <a:pt x="972959" y="44941"/>
                    </a:lnTo>
                    <a:cubicBezTo>
                      <a:pt x="972959" y="20134"/>
                      <a:pt x="952826" y="0"/>
                      <a:pt x="928018" y="0"/>
                    </a:cubicBezTo>
                    <a:cubicBezTo>
                      <a:pt x="903210" y="0"/>
                      <a:pt x="883077" y="20134"/>
                      <a:pt x="883077" y="44941"/>
                    </a:cubicBezTo>
                    <a:lnTo>
                      <a:pt x="883077" y="642437"/>
                    </a:lnTo>
                    <a:cubicBezTo>
                      <a:pt x="876845" y="647111"/>
                      <a:pt x="871292" y="652743"/>
                      <a:pt x="866698" y="659295"/>
                    </a:cubicBezTo>
                    <a:lnTo>
                      <a:pt x="616747" y="1015507"/>
                    </a:lnTo>
                    <a:lnTo>
                      <a:pt x="520353" y="881843"/>
                    </a:lnTo>
                    <a:cubicBezTo>
                      <a:pt x="506331" y="862388"/>
                      <a:pt x="483601" y="850764"/>
                      <a:pt x="459593" y="850764"/>
                    </a:cubicBezTo>
                    <a:cubicBezTo>
                      <a:pt x="435584" y="850764"/>
                      <a:pt x="412894" y="862388"/>
                      <a:pt x="398832" y="881843"/>
                    </a:cubicBezTo>
                    <a:lnTo>
                      <a:pt x="14217" y="1415303"/>
                    </a:lnTo>
                    <a:cubicBezTo>
                      <a:pt x="-2321" y="1438193"/>
                      <a:pt x="-4598" y="1468074"/>
                      <a:pt x="8265" y="1493241"/>
                    </a:cubicBezTo>
                    <a:cubicBezTo>
                      <a:pt x="21168" y="1518407"/>
                      <a:pt x="46695" y="1534027"/>
                      <a:pt x="74938" y="1534027"/>
                    </a:cubicBezTo>
                    <a:lnTo>
                      <a:pt x="1459041" y="1534027"/>
                    </a:lnTo>
                    <a:cubicBezTo>
                      <a:pt x="1487084" y="1534027"/>
                      <a:pt x="1512571" y="1518567"/>
                      <a:pt x="1525514" y="1493680"/>
                    </a:cubicBezTo>
                    <a:cubicBezTo>
                      <a:pt x="1538537" y="1468713"/>
                      <a:pt x="1536539" y="1438992"/>
                      <a:pt x="1520401" y="1416062"/>
                    </a:cubicBezTo>
                    <a:close/>
                    <a:moveTo>
                      <a:pt x="972999" y="179764"/>
                    </a:moveTo>
                    <a:lnTo>
                      <a:pt x="1266614" y="179764"/>
                    </a:lnTo>
                    <a:lnTo>
                      <a:pt x="1216120" y="260898"/>
                    </a:lnTo>
                    <a:cubicBezTo>
                      <a:pt x="1207052" y="275439"/>
                      <a:pt x="1207052" y="293854"/>
                      <a:pt x="1216120" y="308395"/>
                    </a:cubicBezTo>
                    <a:lnTo>
                      <a:pt x="1266614" y="389489"/>
                    </a:lnTo>
                    <a:lnTo>
                      <a:pt x="972999" y="389489"/>
                    </a:lnTo>
                    <a:lnTo>
                      <a:pt x="972999" y="179764"/>
                    </a:lnTo>
                    <a:close/>
                    <a:moveTo>
                      <a:pt x="928058" y="728364"/>
                    </a:moveTo>
                    <a:lnTo>
                      <a:pt x="1089087" y="957823"/>
                    </a:lnTo>
                    <a:lnTo>
                      <a:pt x="1036515" y="1006839"/>
                    </a:lnTo>
                    <a:lnTo>
                      <a:pt x="958698" y="934334"/>
                    </a:lnTo>
                    <a:cubicBezTo>
                      <a:pt x="941441" y="918275"/>
                      <a:pt x="914675" y="918275"/>
                      <a:pt x="897418" y="934334"/>
                    </a:cubicBezTo>
                    <a:lnTo>
                      <a:pt x="819600" y="1006839"/>
                    </a:lnTo>
                    <a:lnTo>
                      <a:pt x="767029" y="957823"/>
                    </a:lnTo>
                    <a:lnTo>
                      <a:pt x="928058" y="728364"/>
                    </a:lnTo>
                    <a:close/>
                    <a:moveTo>
                      <a:pt x="323571" y="1444105"/>
                    </a:moveTo>
                    <a:lnTo>
                      <a:pt x="104299" y="1444105"/>
                    </a:lnTo>
                    <a:lnTo>
                      <a:pt x="459673" y="951232"/>
                    </a:lnTo>
                    <a:lnTo>
                      <a:pt x="562138" y="1093365"/>
                    </a:lnTo>
                    <a:lnTo>
                      <a:pt x="335675" y="1416062"/>
                    </a:lnTo>
                    <a:cubicBezTo>
                      <a:pt x="329643" y="1424651"/>
                      <a:pt x="325609" y="1434198"/>
                      <a:pt x="323571" y="1444105"/>
                    </a:cubicBezTo>
                    <a:close/>
                    <a:moveTo>
                      <a:pt x="425797" y="1444105"/>
                    </a:moveTo>
                    <a:lnTo>
                      <a:pt x="714898" y="1032126"/>
                    </a:lnTo>
                    <a:lnTo>
                      <a:pt x="788960" y="1101155"/>
                    </a:lnTo>
                    <a:cubicBezTo>
                      <a:pt x="806218" y="1117214"/>
                      <a:pt x="832983" y="1117214"/>
                      <a:pt x="850240" y="1101155"/>
                    </a:cubicBezTo>
                    <a:lnTo>
                      <a:pt x="928058" y="1028650"/>
                    </a:lnTo>
                    <a:lnTo>
                      <a:pt x="1005876" y="1101155"/>
                    </a:lnTo>
                    <a:cubicBezTo>
                      <a:pt x="1014504" y="1109185"/>
                      <a:pt x="1025490" y="1113219"/>
                      <a:pt x="1036515" y="1113219"/>
                    </a:cubicBezTo>
                    <a:cubicBezTo>
                      <a:pt x="1047501" y="1113219"/>
                      <a:pt x="1058527" y="1109185"/>
                      <a:pt x="1067155" y="1101155"/>
                    </a:cubicBezTo>
                    <a:lnTo>
                      <a:pt x="1141258" y="1032126"/>
                    </a:lnTo>
                    <a:lnTo>
                      <a:pt x="1430359" y="1444105"/>
                    </a:lnTo>
                    <a:lnTo>
                      <a:pt x="425797" y="144410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009288"/>
              </a:gra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E2BFA0-B865-EC67-383D-952BF7C50364}"/>
                  </a:ext>
                </a:extLst>
              </p:cNvPr>
              <p:cNvSpPr txBox="1"/>
              <p:nvPr/>
            </p:nvSpPr>
            <p:spPr>
              <a:xfrm>
                <a:off x="4192791" y="2423422"/>
                <a:ext cx="38078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Surveys at national and institutional level (Aug – December 2023)</a:t>
                </a:r>
                <a:endParaRPr kumimoji="0" lang="en-M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083B257-0EFD-2E38-5CE4-FD9872E7A6CE}"/>
                </a:ext>
              </a:extLst>
            </p:cNvPr>
            <p:cNvSpPr/>
            <p:nvPr/>
          </p:nvSpPr>
          <p:spPr>
            <a:xfrm rot="10800000" flipH="1" flipV="1">
              <a:off x="10060464" y="2319386"/>
              <a:ext cx="2103296" cy="1512808"/>
            </a:xfrm>
            <a:custGeom>
              <a:avLst/>
              <a:gdLst>
                <a:gd name="connsiteX0" fmla="*/ 3077777 w 3824400"/>
                <a:gd name="connsiteY0" fmla="*/ 1601022 h 1601618"/>
                <a:gd name="connsiteX1" fmla="*/ 3007227 w 3824400"/>
                <a:gd name="connsiteY1" fmla="*/ 1537150 h 1601618"/>
                <a:gd name="connsiteX2" fmla="*/ 3073510 w 3824400"/>
                <a:gd name="connsiteY2" fmla="*/ 1478786 h 1601618"/>
                <a:gd name="connsiteX3" fmla="*/ 3705565 w 3824400"/>
                <a:gd name="connsiteY3" fmla="*/ 750433 h 1601618"/>
                <a:gd name="connsiteX4" fmla="*/ 3477314 w 3824400"/>
                <a:gd name="connsiteY4" fmla="*/ 296776 h 1601618"/>
                <a:gd name="connsiteX5" fmla="*/ 3058006 w 3824400"/>
                <a:gd name="connsiteY5" fmla="*/ 118261 h 1601618"/>
                <a:gd name="connsiteX6" fmla="*/ 3055951 w 3824400"/>
                <a:gd name="connsiteY6" fmla="*/ 117770 h 1601618"/>
                <a:gd name="connsiteX7" fmla="*/ 3053321 w 3824400"/>
                <a:gd name="connsiteY7" fmla="*/ 118301 h 1601618"/>
                <a:gd name="connsiteX8" fmla="*/ 2812055 w 3824400"/>
                <a:gd name="connsiteY8" fmla="*/ 118301 h 1601618"/>
                <a:gd name="connsiteX9" fmla="*/ 2810364 w 3824400"/>
                <a:gd name="connsiteY9" fmla="*/ 118642 h 1601618"/>
                <a:gd name="connsiteX10" fmla="*/ 1090067 w 3824400"/>
                <a:gd name="connsiteY10" fmla="*/ 118642 h 1601618"/>
                <a:gd name="connsiteX11" fmla="*/ 1088373 w 3824400"/>
                <a:gd name="connsiteY11" fmla="*/ 118300 h 1601618"/>
                <a:gd name="connsiteX12" fmla="*/ 59150 w 3824400"/>
                <a:gd name="connsiteY12" fmla="*/ 118300 h 1601618"/>
                <a:gd name="connsiteX13" fmla="*/ 0 w 3824400"/>
                <a:gd name="connsiteY13" fmla="*/ 59150 h 1601618"/>
                <a:gd name="connsiteX14" fmla="*/ 59150 w 3824400"/>
                <a:gd name="connsiteY14" fmla="*/ 0 h 1601618"/>
                <a:gd name="connsiteX15" fmla="*/ 2154527 w 3824400"/>
                <a:gd name="connsiteY15" fmla="*/ 0 h 1601618"/>
                <a:gd name="connsiteX16" fmla="*/ 2154532 w 3824400"/>
                <a:gd name="connsiteY16" fmla="*/ 1 h 1601618"/>
                <a:gd name="connsiteX17" fmla="*/ 3053321 w 3824400"/>
                <a:gd name="connsiteY17" fmla="*/ 1 h 1601618"/>
                <a:gd name="connsiteX18" fmla="*/ 3058934 w 3824400"/>
                <a:gd name="connsiteY18" fmla="*/ 1134 h 1601618"/>
                <a:gd name="connsiteX19" fmla="*/ 3064035 w 3824400"/>
                <a:gd name="connsiteY19" fmla="*/ 417 h 1601618"/>
                <a:gd name="connsiteX20" fmla="*/ 3823332 w 3824400"/>
                <a:gd name="connsiteY20" fmla="*/ 756463 h 1601618"/>
                <a:gd name="connsiteX21" fmla="*/ 3077777 w 3824400"/>
                <a:gd name="connsiteY21" fmla="*/ 1601022 h 160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4400" h="1601618">
                  <a:moveTo>
                    <a:pt x="3077777" y="1601022"/>
                  </a:moveTo>
                  <a:cubicBezTo>
                    <a:pt x="3039527" y="1606307"/>
                    <a:pt x="3005778" y="1575786"/>
                    <a:pt x="3007227" y="1537150"/>
                  </a:cubicBezTo>
                  <a:cubicBezTo>
                    <a:pt x="3008558" y="1502310"/>
                    <a:pt x="3038783" y="1475734"/>
                    <a:pt x="3073510" y="1478786"/>
                  </a:cubicBezTo>
                  <a:cubicBezTo>
                    <a:pt x="3451553" y="1456825"/>
                    <a:pt x="3737199" y="1127786"/>
                    <a:pt x="3705565" y="750433"/>
                  </a:cubicBezTo>
                  <a:cubicBezTo>
                    <a:pt x="3690336" y="568717"/>
                    <a:pt x="3603615" y="409929"/>
                    <a:pt x="3477314" y="296776"/>
                  </a:cubicBezTo>
                  <a:cubicBezTo>
                    <a:pt x="3364676" y="195831"/>
                    <a:pt x="3219348" y="130246"/>
                    <a:pt x="3058006" y="118261"/>
                  </a:cubicBezTo>
                  <a:lnTo>
                    <a:pt x="3055951" y="117770"/>
                  </a:lnTo>
                  <a:lnTo>
                    <a:pt x="3053321" y="118301"/>
                  </a:lnTo>
                  <a:lnTo>
                    <a:pt x="2812055" y="118301"/>
                  </a:lnTo>
                  <a:lnTo>
                    <a:pt x="2810364" y="118642"/>
                  </a:lnTo>
                  <a:lnTo>
                    <a:pt x="1090067" y="118642"/>
                  </a:lnTo>
                  <a:lnTo>
                    <a:pt x="1088373" y="118300"/>
                  </a:lnTo>
                  <a:lnTo>
                    <a:pt x="59150" y="118300"/>
                  </a:lnTo>
                  <a:cubicBezTo>
                    <a:pt x="26482" y="118300"/>
                    <a:pt x="0" y="91818"/>
                    <a:pt x="0" y="59150"/>
                  </a:cubicBezTo>
                  <a:cubicBezTo>
                    <a:pt x="0" y="26482"/>
                    <a:pt x="26482" y="0"/>
                    <a:pt x="59150" y="0"/>
                  </a:cubicBezTo>
                  <a:lnTo>
                    <a:pt x="2154527" y="0"/>
                  </a:lnTo>
                  <a:lnTo>
                    <a:pt x="2154532" y="1"/>
                  </a:lnTo>
                  <a:lnTo>
                    <a:pt x="3053321" y="1"/>
                  </a:lnTo>
                  <a:lnTo>
                    <a:pt x="3058934" y="1134"/>
                  </a:lnTo>
                  <a:lnTo>
                    <a:pt x="3064035" y="417"/>
                  </a:lnTo>
                  <a:cubicBezTo>
                    <a:pt x="3473907" y="19624"/>
                    <a:pt x="3802425" y="346653"/>
                    <a:pt x="3823332" y="756463"/>
                  </a:cubicBezTo>
                  <a:cubicBezTo>
                    <a:pt x="3845687" y="1193891"/>
                    <a:pt x="3514547" y="1568937"/>
                    <a:pt x="3077777" y="1601022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56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2729-63E5-0C99-E95C-9C171A97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Baseline Study- </a:t>
            </a:r>
            <a:r>
              <a:rPr lang="en-US" sz="2800" dirty="0"/>
              <a:t>Survey Findings</a:t>
            </a:r>
            <a:endParaRPr lang="en-MU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F50013-EAC5-31C7-1E52-DE218C52569E}"/>
              </a:ext>
            </a:extLst>
          </p:cNvPr>
          <p:cNvSpPr/>
          <p:nvPr/>
        </p:nvSpPr>
        <p:spPr>
          <a:xfrm>
            <a:off x="157317" y="1437352"/>
            <a:ext cx="11916696" cy="49161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B436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In 2023: 2</a:t>
            </a:r>
            <a:r>
              <a:rPr kumimoji="0" lang="en-MU" sz="1600" b="0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surveys on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microcredentials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MU" sz="1600" b="0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policies and practices, perceptions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MU" sz="1600" b="0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for future development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kumimoji="0" lang="en-MU" sz="1600" b="0" i="0" u="none" strike="noStrike" kern="1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both TVET institutions and HEIs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85B4F-4C18-371C-4EC3-C42C169904B6}"/>
              </a:ext>
            </a:extLst>
          </p:cNvPr>
          <p:cNvSpPr/>
          <p:nvPr/>
        </p:nvSpPr>
        <p:spPr>
          <a:xfrm>
            <a:off x="4188542" y="2250805"/>
            <a:ext cx="3814916" cy="3779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Survey Findings (470 responses) </a:t>
            </a:r>
            <a:endParaRPr kumimoji="0" lang="en-M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AB13BD-7164-7C42-6B25-9E0DE9C38EC7}"/>
              </a:ext>
            </a:extLst>
          </p:cNvPr>
          <p:cNvSpPr/>
          <p:nvPr/>
        </p:nvSpPr>
        <p:spPr>
          <a:xfrm>
            <a:off x="1218826" y="3095641"/>
            <a:ext cx="3961078" cy="3625831"/>
          </a:xfrm>
          <a:prstGeom prst="roundRect">
            <a:avLst/>
          </a:prstGeom>
          <a:solidFill>
            <a:srgbClr val="1F4E79">
              <a:alpha val="8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Opportunities Perceived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ifelong learning objectives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opportunity most agreed with by both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(91%)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TVETs (87%)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with industry/society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would enhance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employability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increase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between curricula and work-based learning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(87% HEIs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TVET)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1A5461E-C40E-FD53-3E3E-E901C06FD55D}"/>
              </a:ext>
            </a:extLst>
          </p:cNvPr>
          <p:cNvSpPr/>
          <p:nvPr/>
        </p:nvSpPr>
        <p:spPr>
          <a:xfrm>
            <a:off x="6204575" y="3095640"/>
            <a:ext cx="4875104" cy="3625831"/>
          </a:xfrm>
          <a:prstGeom prst="roundRect">
            <a:avLst/>
          </a:prstGeom>
          <a:solidFill>
            <a:srgbClr val="1F4E79">
              <a:alpha val="8313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Challenges Identified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micro-credentials is seen as the most significant challenge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83% of HEIs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74% of TVET institutions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Integrating micro-credentials within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accreditation 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 concern for both sectors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(74% HEIs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68% TVETs)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 of awareness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among prospective learners (74% HEIs, 69% TVETs) and employers (65% HEIs, 67% TVETs) is also a significant challenge</a:t>
            </a:r>
            <a:endParaRPr kumimoji="0" lang="en-M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75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5C103-261C-0ABB-9D4F-FE7DC9C9A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36" y="123773"/>
            <a:ext cx="9818521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MC Guidelines ( UNESCO IIEP /HEC/MQA) </a:t>
            </a:r>
            <a:endParaRPr lang="x-none" sz="3600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2098AC80-8493-F4E2-F5B6-95E5ED7DB8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6135" y="2507231"/>
          <a:ext cx="8561175" cy="381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7812493-800C-EBD4-DEC0-038B28FF637C}"/>
              </a:ext>
            </a:extLst>
          </p:cNvPr>
          <p:cNvSpPr/>
          <p:nvPr/>
        </p:nvSpPr>
        <p:spPr>
          <a:xfrm>
            <a:off x="166136" y="1567647"/>
            <a:ext cx="11859729" cy="63186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Micro-credentials in Mauritius: towards a national framework for TVET and higher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FF17D-9003-CBAC-490A-1EF2F9E85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5370" y="2507231"/>
            <a:ext cx="3120495" cy="4009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EFD44-EABD-C2E1-E6D0-10BC3798EB38}"/>
              </a:ext>
            </a:extLst>
          </p:cNvPr>
          <p:cNvSpPr txBox="1"/>
          <p:nvPr/>
        </p:nvSpPr>
        <p:spPr>
          <a:xfrm>
            <a:off x="8366759" y="6549561"/>
            <a:ext cx="3825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https://hec.mu/pdf_downloads/recent_posts/unesco_07022025.pdf</a:t>
            </a:r>
            <a:endParaRPr kumimoji="0" lang="en-M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5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E2616-2EDF-C348-AEC8-45848471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Alignment with existing frameworks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32453-C60F-0753-4E2F-3BA61F5597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5" r="2034"/>
          <a:stretch/>
        </p:blipFill>
        <p:spPr>
          <a:xfrm>
            <a:off x="402110" y="2650808"/>
            <a:ext cx="2538763" cy="363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DEF81-7F22-CC7B-C908-88990A8AC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898" y="2650808"/>
            <a:ext cx="2659407" cy="363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E7E86-0B0E-2FED-99E7-DC3BFA46E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369" y="2650808"/>
            <a:ext cx="2370046" cy="363615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64FB3E-D41D-8F5F-5A0D-B4C3C9F1A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2633" y="2650808"/>
            <a:ext cx="2659407" cy="363615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A346D1-86FC-CC96-35DE-94B2AC621D7A}"/>
              </a:ext>
            </a:extLst>
          </p:cNvPr>
          <p:cNvSpPr/>
          <p:nvPr/>
        </p:nvSpPr>
        <p:spPr>
          <a:xfrm>
            <a:off x="402109" y="1818640"/>
            <a:ext cx="2538763" cy="653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ACQF</a:t>
            </a:r>
            <a:endParaRPr lang="en-MU" b="1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893448-5DD2-6A00-FBA1-6E9E7279A7CF}"/>
              </a:ext>
            </a:extLst>
          </p:cNvPr>
          <p:cNvSpPr/>
          <p:nvPr/>
        </p:nvSpPr>
        <p:spPr>
          <a:xfrm>
            <a:off x="3293898" y="1818640"/>
            <a:ext cx="2538763" cy="653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UNESCO</a:t>
            </a:r>
            <a:endParaRPr lang="en-MU" b="1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8E1A2C-21D0-A859-56E5-C0C32ED6E44E}"/>
              </a:ext>
            </a:extLst>
          </p:cNvPr>
          <p:cNvSpPr/>
          <p:nvPr/>
        </p:nvSpPr>
        <p:spPr>
          <a:xfrm>
            <a:off x="6342633" y="1771492"/>
            <a:ext cx="2659407" cy="653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Commonwealth of Learning </a:t>
            </a:r>
            <a:endParaRPr lang="en-MU" b="1" dirty="0">
              <a:solidFill>
                <a:schemeClr val="tx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37B28F-9C9D-F9F4-484F-7D4B886B3624}"/>
              </a:ext>
            </a:extLst>
          </p:cNvPr>
          <p:cNvSpPr/>
          <p:nvPr/>
        </p:nvSpPr>
        <p:spPr>
          <a:xfrm>
            <a:off x="9391369" y="1818640"/>
            <a:ext cx="2370046" cy="6538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2"/>
                </a:solidFill>
              </a:rPr>
              <a:t>PoMiSA</a:t>
            </a:r>
            <a:endParaRPr lang="en-M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48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324A0-D931-6A8E-45EC-36405BD4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45" y="-893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PoMiSA</a:t>
            </a:r>
            <a:r>
              <a:rPr lang="en-US" sz="3600" dirty="0"/>
              <a:t> P</a:t>
            </a:r>
            <a:r>
              <a:rPr lang="en-MU" sz="3600" dirty="0" err="1"/>
              <a:t>roject</a:t>
            </a:r>
            <a:endParaRPr lang="en-MU" sz="36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E2B77E-F2A3-013A-2D71-F0678D22FC2C}"/>
              </a:ext>
            </a:extLst>
          </p:cNvPr>
          <p:cNvGrpSpPr/>
          <p:nvPr/>
        </p:nvGrpSpPr>
        <p:grpSpPr>
          <a:xfrm>
            <a:off x="278406" y="1279641"/>
            <a:ext cx="11765389" cy="1831266"/>
            <a:chOff x="281159" y="1163852"/>
            <a:chExt cx="11765389" cy="18312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371680-EC3D-3BF6-3799-07AACDE4B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159" y="1163852"/>
              <a:ext cx="2401556" cy="183126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92CE13-EB76-E804-54DA-2EA3BF602E0B}"/>
                </a:ext>
              </a:extLst>
            </p:cNvPr>
            <p:cNvSpPr txBox="1"/>
            <p:nvPr/>
          </p:nvSpPr>
          <p:spPr>
            <a:xfrm>
              <a:off x="3168019" y="1844773"/>
              <a:ext cx="8878529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POMISA project seeks to establish a robust framework for the recognition, quality assurance, and regulation of micro-credentials, ultimately fostering innovation, mobility, and economic growth in the region ( 18 institutions and 7 countries)</a:t>
              </a:r>
              <a:endPara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99C10ED-CD62-B32B-73F1-B926A80794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5714" y="3761051"/>
            <a:ext cx="8676622" cy="32714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E5AF4C-1516-E905-0476-1749A072F4F2}"/>
              </a:ext>
            </a:extLst>
          </p:cNvPr>
          <p:cNvSpPr/>
          <p:nvPr/>
        </p:nvSpPr>
        <p:spPr>
          <a:xfrm>
            <a:off x="5956763" y="3293843"/>
            <a:ext cx="3828513" cy="467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Partners</a:t>
            </a:r>
            <a:endParaRPr kumimoji="0" lang="en-M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C09E59-B22B-53B7-40FB-681EE5FE5BD3}"/>
              </a:ext>
            </a:extLst>
          </p:cNvPr>
          <p:cNvSpPr/>
          <p:nvPr/>
        </p:nvSpPr>
        <p:spPr>
          <a:xfrm>
            <a:off x="3165266" y="1323042"/>
            <a:ext cx="8878528" cy="4672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 OF MICRO CREDENTIALS IN SOUTHERN AFRICA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PoMiSA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endParaRPr kumimoji="0" lang="en-MU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58DCB-4414-1DFC-4003-0B43895F2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13" y="4444122"/>
            <a:ext cx="1879941" cy="19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BE3-F89A-BA8B-B231-6EEB8797C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Play Report- </a:t>
            </a:r>
            <a:r>
              <a:rPr lang="en-US" dirty="0" err="1"/>
              <a:t>PoMiSA</a:t>
            </a:r>
            <a:endParaRPr lang="en-M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6BD83-3554-E3DD-A413-60481E355F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87" t="4357" r="5967" b="5162"/>
          <a:stretch>
            <a:fillRect/>
          </a:stretch>
        </p:blipFill>
        <p:spPr>
          <a:xfrm>
            <a:off x="0" y="4095134"/>
            <a:ext cx="6479458" cy="2762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C8B9C-D59F-2C97-BAF5-9290E68A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6" t="4357" r="58266" b="5162"/>
          <a:stretch>
            <a:fillRect/>
          </a:stretch>
        </p:blipFill>
        <p:spPr>
          <a:xfrm>
            <a:off x="924231" y="1489588"/>
            <a:ext cx="4842388" cy="2762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CB0B4C-10CB-7C5E-3ACD-14BCDC9E7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642" y="1655624"/>
            <a:ext cx="2171888" cy="29568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63B18C-4E9D-0BDE-E1F3-251A5C66F46B}"/>
              </a:ext>
            </a:extLst>
          </p:cNvPr>
          <p:cNvSpPr txBox="1"/>
          <p:nvPr/>
        </p:nvSpPr>
        <p:spPr>
          <a:xfrm>
            <a:off x="7629833" y="4805976"/>
            <a:ext cx="4345858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effectLst/>
                <a:latin typeface="SourceSansProRegular"/>
              </a:rPr>
              <a:t>The synthesis report draws on the "state of play" reports developed using a shared analytical framework. Through a comparative analysis of these reports, this synthesis provides insights to inform subsequent project activities and broader regional collaboration.</a:t>
            </a:r>
            <a:endParaRPr lang="en-M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436658-8D8C-E61A-FE10-854BA55A0687}"/>
              </a:ext>
            </a:extLst>
          </p:cNvPr>
          <p:cNvSpPr/>
          <p:nvPr/>
        </p:nvSpPr>
        <p:spPr>
          <a:xfrm>
            <a:off x="2073243" y="1179851"/>
            <a:ext cx="2544363" cy="309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at </a:t>
            </a:r>
            <a:r>
              <a:rPr kumimoji="0" lang="en-US" sz="1400" b="0" i="1" u="sng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pomisa.hec.mu</a:t>
            </a:r>
            <a:endParaRPr kumimoji="0" lang="en-MU" sz="1400" b="0" i="1" u="sng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34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DA734-CF8F-503C-B27E-751CB490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115" y="-1424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Mauritius Micro Credentials Blueprint</a:t>
            </a:r>
            <a:endParaRPr lang="en-MU" sz="3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F3C905-4A57-2EDE-F9F5-74B3FA8AF48F}"/>
              </a:ext>
            </a:extLst>
          </p:cNvPr>
          <p:cNvGrpSpPr/>
          <p:nvPr/>
        </p:nvGrpSpPr>
        <p:grpSpPr>
          <a:xfrm>
            <a:off x="7472347" y="2316115"/>
            <a:ext cx="4472181" cy="4475662"/>
            <a:chOff x="4583329" y="1413116"/>
            <a:chExt cx="4472181" cy="44756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E44E3A-F7B9-F065-1137-A210B87DF895}"/>
                </a:ext>
              </a:extLst>
            </p:cNvPr>
            <p:cNvSpPr/>
            <p:nvPr/>
          </p:nvSpPr>
          <p:spPr>
            <a:xfrm>
              <a:off x="4609624" y="1413116"/>
              <a:ext cx="4434071" cy="33479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0B436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B436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Elements</a:t>
              </a:r>
              <a:endParaRPr kumimoji="0" lang="en-MU" sz="2000" b="1" i="0" u="none" strike="noStrike" kern="1200" cap="none" spc="0" normalizeH="0" baseline="0" noProof="0" dirty="0">
                <a:ln>
                  <a:noFill/>
                </a:ln>
                <a:solidFill>
                  <a:srgbClr val="0B43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6EF749-E5AF-E490-7BFE-2F90CF5290AC}"/>
                </a:ext>
              </a:extLst>
            </p:cNvPr>
            <p:cNvGrpSpPr/>
            <p:nvPr/>
          </p:nvGrpSpPr>
          <p:grpSpPr>
            <a:xfrm>
              <a:off x="4583329" y="1851801"/>
              <a:ext cx="4472181" cy="4036977"/>
              <a:chOff x="4131045" y="1881297"/>
              <a:chExt cx="6171457" cy="4036977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0C197478-213A-ACD0-302B-73F404A9C59A}"/>
                  </a:ext>
                </a:extLst>
              </p:cNvPr>
              <p:cNvSpPr/>
              <p:nvPr/>
            </p:nvSpPr>
            <p:spPr>
              <a:xfrm>
                <a:off x="4140729" y="1881297"/>
                <a:ext cx="6145161" cy="334793"/>
              </a:xfrm>
              <a:prstGeom prst="roundRect">
                <a:avLst/>
              </a:prstGeom>
              <a:solidFill>
                <a:srgbClr val="DEEBF7">
                  <a:alpha val="52157"/>
                </a:srgbClr>
              </a:solidFill>
              <a:ln>
                <a:solidFill>
                  <a:srgbClr val="BF900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Defining Micro Credentials</a:t>
                </a: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8D6B014-CF37-B4C0-3E1F-B60923873F15}"/>
                  </a:ext>
                </a:extLst>
              </p:cNvPr>
              <p:cNvSpPr/>
              <p:nvPr/>
            </p:nvSpPr>
            <p:spPr>
              <a:xfrm>
                <a:off x="4140729" y="2318440"/>
                <a:ext cx="6145161" cy="334793"/>
              </a:xfrm>
              <a:prstGeom prst="roundRect">
                <a:avLst/>
              </a:prstGeom>
              <a:solidFill>
                <a:srgbClr val="DEEBF7">
                  <a:alpha val="52157"/>
                </a:srgbClr>
              </a:solidFill>
              <a:ln>
                <a:solidFill>
                  <a:srgbClr val="BF900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Principles of Micro Credentials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445F7DB-98FE-2B70-F1D7-140E1A4AEA62}"/>
                  </a:ext>
                </a:extLst>
              </p:cNvPr>
              <p:cNvSpPr/>
              <p:nvPr/>
            </p:nvSpPr>
            <p:spPr>
              <a:xfrm>
                <a:off x="4140728" y="2769888"/>
                <a:ext cx="6145161" cy="334793"/>
              </a:xfrm>
              <a:prstGeom prst="roundRect">
                <a:avLst/>
              </a:prstGeom>
              <a:solidFill>
                <a:srgbClr val="DEEBF7">
                  <a:alpha val="52157"/>
                </a:srgbClr>
              </a:solidFill>
              <a:ln>
                <a:solidFill>
                  <a:srgbClr val="BF900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Regulatory Framework for Quality Assurance </a:t>
                </a: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4F38C5C2-8966-8CD5-B9AD-B480EFEAC1D6}"/>
                  </a:ext>
                </a:extLst>
              </p:cNvPr>
              <p:cNvSpPr/>
              <p:nvPr/>
            </p:nvSpPr>
            <p:spPr>
              <a:xfrm>
                <a:off x="4140728" y="3217885"/>
                <a:ext cx="6145161" cy="334793"/>
              </a:xfrm>
              <a:prstGeom prst="roundRect">
                <a:avLst/>
              </a:prstGeom>
              <a:solidFill>
                <a:srgbClr val="DEEBF7">
                  <a:alpha val="52157"/>
                </a:srgbClr>
              </a:solidFill>
              <a:ln>
                <a:solidFill>
                  <a:srgbClr val="BF900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Recognising Micro-Credentials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C02CB7D-3631-05A5-9E44-1C983618FBFB}"/>
                  </a:ext>
                </a:extLst>
              </p:cNvPr>
              <p:cNvSpPr/>
              <p:nvPr/>
            </p:nvSpPr>
            <p:spPr>
              <a:xfrm>
                <a:off x="4131045" y="3676714"/>
                <a:ext cx="6145161" cy="334793"/>
              </a:xfrm>
              <a:prstGeom prst="roundRect">
                <a:avLst/>
              </a:prstGeom>
              <a:solidFill>
                <a:srgbClr val="DEEBF7">
                  <a:alpha val="52157"/>
                </a:srgbClr>
              </a:solidFill>
              <a:ln>
                <a:solidFill>
                  <a:srgbClr val="BF900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Approval Micro Credentials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86CD0D5-03E4-696F-B1A6-C30C0833CF6A}"/>
                  </a:ext>
                </a:extLst>
              </p:cNvPr>
              <p:cNvSpPr/>
              <p:nvPr/>
            </p:nvSpPr>
            <p:spPr>
              <a:xfrm>
                <a:off x="4157341" y="4117940"/>
                <a:ext cx="6145161" cy="334793"/>
              </a:xfrm>
              <a:prstGeom prst="roundRect">
                <a:avLst/>
              </a:prstGeom>
              <a:solidFill>
                <a:srgbClr val="DEEBF7">
                  <a:alpha val="52157"/>
                </a:srgbClr>
              </a:solidFill>
              <a:ln>
                <a:solidFill>
                  <a:srgbClr val="BF900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Certifying Micro Credentials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FE55101-4A45-D5B4-E83A-DA95AB2D4286}"/>
                  </a:ext>
                </a:extLst>
              </p:cNvPr>
              <p:cNvSpPr/>
              <p:nvPr/>
            </p:nvSpPr>
            <p:spPr>
              <a:xfrm>
                <a:off x="4157340" y="5079820"/>
                <a:ext cx="6145161" cy="334793"/>
              </a:xfrm>
              <a:prstGeom prst="roundRect">
                <a:avLst/>
              </a:prstGeom>
              <a:solidFill>
                <a:srgbClr val="DEEBF7">
                  <a:alpha val="52157"/>
                </a:srgbClr>
              </a:solidFill>
              <a:ln>
                <a:solidFill>
                  <a:srgbClr val="BF900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Piloting Micro Credentials 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4107BF9-097A-D192-987C-F3A7C0C3C43D}"/>
                  </a:ext>
                </a:extLst>
              </p:cNvPr>
              <p:cNvSpPr/>
              <p:nvPr/>
            </p:nvSpPr>
            <p:spPr>
              <a:xfrm>
                <a:off x="4131045" y="5583481"/>
                <a:ext cx="6145161" cy="334793"/>
              </a:xfrm>
              <a:prstGeom prst="roundRect">
                <a:avLst/>
              </a:prstGeom>
              <a:solidFill>
                <a:srgbClr val="DEEBF7">
                  <a:alpha val="52157"/>
                </a:srgbClr>
              </a:solidFill>
              <a:ln>
                <a:solidFill>
                  <a:srgbClr val="BF900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Implementation Plan </a:t>
                </a: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237D1B9-2288-F920-BF81-366E16F48729}"/>
                  </a:ext>
                </a:extLst>
              </p:cNvPr>
              <p:cNvSpPr/>
              <p:nvPr/>
            </p:nvSpPr>
            <p:spPr>
              <a:xfrm>
                <a:off x="4157341" y="4576159"/>
                <a:ext cx="6145161" cy="334793"/>
              </a:xfrm>
              <a:prstGeom prst="roundRect">
                <a:avLst/>
              </a:prstGeom>
              <a:solidFill>
                <a:srgbClr val="DEEBF7">
                  <a:alpha val="52157"/>
                </a:srgbClr>
              </a:solidFill>
              <a:ln>
                <a:solidFill>
                  <a:srgbClr val="BF9000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Developing a register </a:t>
                </a:r>
              </a:p>
            </p:txBody>
          </p:sp>
        </p:grpSp>
      </p:grpSp>
      <p:pic>
        <p:nvPicPr>
          <p:cNvPr id="11" name="Picture 10" descr="A graduation cap and tassel on top of books&#10;&#10;AI-generated content may be incorrect.">
            <a:extLst>
              <a:ext uri="{FF2B5EF4-FFF2-40B4-BE49-F238E27FC236}">
                <a16:creationId xmlns:a16="http://schemas.microsoft.com/office/drawing/2014/main" id="{DD93784E-08B0-9DE8-00F6-F2EE86588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5" y="1421105"/>
            <a:ext cx="2817265" cy="354167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5E38409-A7E6-3602-73F4-6A33BFE03FE3}"/>
              </a:ext>
            </a:extLst>
          </p:cNvPr>
          <p:cNvCxnSpPr/>
          <p:nvPr/>
        </p:nvCxnSpPr>
        <p:spPr>
          <a:xfrm>
            <a:off x="7246375" y="1478999"/>
            <a:ext cx="0" cy="528483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A3A79E9-F76B-683B-9BDF-A2FCC5DF8803}"/>
              </a:ext>
            </a:extLst>
          </p:cNvPr>
          <p:cNvSpPr txBox="1"/>
          <p:nvPr/>
        </p:nvSpPr>
        <p:spPr>
          <a:xfrm>
            <a:off x="813699" y="5147052"/>
            <a:ext cx="5801705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1800" dirty="0"/>
              <a:t>The Blueprint for Micro-Credentials in Higher Education (2024–2025) sets the long-term policy direction, with guiding principles for Mauritius and a strategic roadmap for phased implementation for embedding micro-credentials into higher education.</a:t>
            </a:r>
          </a:p>
        </p:txBody>
      </p:sp>
    </p:spTree>
    <p:extLst>
      <p:ext uri="{BB962C8B-B14F-4D97-AF65-F5344CB8AC3E}">
        <p14:creationId xmlns:p14="http://schemas.microsoft.com/office/powerpoint/2010/main" val="202054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0E0C3-28CB-1CB8-E69E-76925211E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4D2F-C0BE-9645-8207-FE4103A1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Definition Micro Credentials </a:t>
            </a:r>
            <a:endParaRPr lang="en-MU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C343AC-3647-10F0-F94B-15175CB67EA3}"/>
              </a:ext>
            </a:extLst>
          </p:cNvPr>
          <p:cNvGrpSpPr/>
          <p:nvPr/>
        </p:nvGrpSpPr>
        <p:grpSpPr>
          <a:xfrm>
            <a:off x="171200" y="5054286"/>
            <a:ext cx="12001136" cy="1667187"/>
            <a:chOff x="171200" y="5054286"/>
            <a:chExt cx="12001136" cy="166718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EDEE03-AC0D-DEA3-0769-B54D8C6B987F}"/>
                </a:ext>
              </a:extLst>
            </p:cNvPr>
            <p:cNvSpPr txBox="1"/>
            <p:nvPr/>
          </p:nvSpPr>
          <p:spPr>
            <a:xfrm>
              <a:off x="2743201" y="5299036"/>
              <a:ext cx="9429135" cy="1208279"/>
            </a:xfrm>
            <a:prstGeom prst="rect">
              <a:avLst/>
            </a:prstGeom>
            <a:solidFill>
              <a:srgbClr val="DEEBF7">
                <a:alpha val="43137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U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Micro-credentials are a </a:t>
              </a:r>
              <a:r>
                <a:rPr kumimoji="0" lang="en-MU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record of learning outcomes</a:t>
              </a:r>
              <a:r>
                <a:rPr kumimoji="0" lang="en-MU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 acquired following a smaller volume of learning, assessed against </a:t>
              </a:r>
              <a:r>
                <a:rPr kumimoji="0" lang="en-MU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transparent and clearly defined criteria</a:t>
              </a:r>
              <a:r>
                <a:rPr kumimoji="0" lang="en-MU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. They provide learners with </a:t>
              </a:r>
              <a:r>
                <a:rPr kumimoji="0" lang="en-MU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specific knowledge, skills, and competences</a:t>
              </a:r>
              <a:r>
                <a:rPr kumimoji="0" lang="en-MU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 addressing </a:t>
              </a:r>
              <a:r>
                <a:rPr kumimoji="0" lang="en-MU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social, personal, cultural, and labour market needs</a:t>
              </a:r>
              <a:r>
                <a:rPr kumimoji="0" lang="en-MU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. They are supported by </a:t>
              </a:r>
              <a:r>
                <a:rPr kumimoji="0" lang="en-MU" sz="1600" b="1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agreed quality assurance standards</a:t>
              </a:r>
              <a:r>
                <a:rPr kumimoji="0" lang="en-MU" sz="1600" b="0" i="0" u="none" strike="noStrike" kern="1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11B71C-BD2E-7BA7-2830-C9BEC1EF2EB4}"/>
                </a:ext>
              </a:extLst>
            </p:cNvPr>
            <p:cNvSpPr/>
            <p:nvPr/>
          </p:nvSpPr>
          <p:spPr>
            <a:xfrm>
              <a:off x="171200" y="5054286"/>
              <a:ext cx="2572001" cy="1667187"/>
            </a:xfrm>
            <a:prstGeom prst="rect">
              <a:avLst/>
            </a:prstGeom>
            <a:solidFill>
              <a:srgbClr val="BF9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 Credentials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Definition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UNESCO and adapted from NCVTS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 </a:t>
              </a:r>
              <a:endParaRPr kumimoji="0" lang="en-M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B7EEDE1-7C3E-52C2-9196-24D62A34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722" y="1171491"/>
            <a:ext cx="5953760" cy="37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3E6BF-7FF2-0D9F-9FD7-4142006B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3DE6-1173-84EE-9A58-803120BD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 Credentials Blueprint </a:t>
            </a:r>
            <a:endParaRPr lang="en-MU" sz="36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E7FD9A-9AB6-4F2E-2253-E7B7B2BAD691}"/>
              </a:ext>
            </a:extLst>
          </p:cNvPr>
          <p:cNvSpPr/>
          <p:nvPr/>
        </p:nvSpPr>
        <p:spPr>
          <a:xfrm>
            <a:off x="3893975" y="1291804"/>
            <a:ext cx="4404049" cy="597159"/>
          </a:xfrm>
          <a:prstGeom prst="roundRect">
            <a:avLst/>
          </a:prstGeom>
          <a:solidFill>
            <a:srgbClr val="B08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Principles </a:t>
            </a:r>
            <a:endParaRPr kumimoji="0" lang="en-M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2F33D7-C4CE-1BA2-6F05-78B9E46607AB}"/>
              </a:ext>
            </a:extLst>
          </p:cNvPr>
          <p:cNvSpPr/>
          <p:nvPr/>
        </p:nvSpPr>
        <p:spPr>
          <a:xfrm>
            <a:off x="290144" y="2181869"/>
            <a:ext cx="3293706" cy="8136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Ensure all micro-credentials meet high-quality standards.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BAC076-572D-60D8-5B20-CB500493BC3F}"/>
              </a:ext>
            </a:extLst>
          </p:cNvPr>
          <p:cNvSpPr/>
          <p:nvPr/>
        </p:nvSpPr>
        <p:spPr>
          <a:xfrm>
            <a:off x="4366066" y="2182696"/>
            <a:ext cx="3293706" cy="1048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Transparency</a:t>
            </a: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Promote clear communication about micro-credentials, including objectives, outcomes, and pathways</a:t>
            </a:r>
            <a:endParaRPr kumimoji="0" lang="en-MU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246FB6-63D9-ADBA-AE11-BB2B51E00694}"/>
              </a:ext>
            </a:extLst>
          </p:cNvPr>
          <p:cNvSpPr/>
          <p:nvPr/>
        </p:nvSpPr>
        <p:spPr>
          <a:xfrm>
            <a:off x="8298024" y="2223986"/>
            <a:ext cx="3293706" cy="6881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Relevance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Align micro-credentials with societal, cultural, and labour market needs.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DB777F-2E0E-2581-FEAF-C85D19A6E0C0}"/>
              </a:ext>
            </a:extLst>
          </p:cNvPr>
          <p:cNvSpPr/>
          <p:nvPr/>
        </p:nvSpPr>
        <p:spPr>
          <a:xfrm>
            <a:off x="290144" y="3174889"/>
            <a:ext cx="3293706" cy="923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Valid Assessment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Incorporate robust and fair assessment methods.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723347-8B9A-B338-9A4E-1B92430E1C0A}"/>
              </a:ext>
            </a:extLst>
          </p:cNvPr>
          <p:cNvSpPr/>
          <p:nvPr/>
        </p:nvSpPr>
        <p:spPr>
          <a:xfrm>
            <a:off x="4366066" y="3359518"/>
            <a:ext cx="3293706" cy="923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Learning Pathways</a:t>
            </a: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Facilitate flexible and stackable learning journeys for learners.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79C311-A705-12CF-5285-0FF27E077C50}"/>
              </a:ext>
            </a:extLst>
          </p:cNvPr>
          <p:cNvSpPr/>
          <p:nvPr/>
        </p:nvSpPr>
        <p:spPr>
          <a:xfrm>
            <a:off x="8298024" y="3049974"/>
            <a:ext cx="3293706" cy="648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Recognition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Establish mechanisms for academic and industry recognition.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1B655C-D528-FA01-BD62-8B2C7E292883}"/>
              </a:ext>
            </a:extLst>
          </p:cNvPr>
          <p:cNvSpPr/>
          <p:nvPr/>
        </p:nvSpPr>
        <p:spPr>
          <a:xfrm>
            <a:off x="290144" y="4277344"/>
            <a:ext cx="3293706" cy="8719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Portability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Ensure credentials can be easily transferred across institutions and sectors.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5E2ED4-785E-4F09-DE66-C56D649D8574}"/>
              </a:ext>
            </a:extLst>
          </p:cNvPr>
          <p:cNvSpPr/>
          <p:nvPr/>
        </p:nvSpPr>
        <p:spPr>
          <a:xfrm>
            <a:off x="4366066" y="4367630"/>
            <a:ext cx="3293706" cy="8719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Learner-Centred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Focus on the needs, goals, and progression of learners.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AB75EA-31B3-E230-92E1-786CED360D28}"/>
              </a:ext>
            </a:extLst>
          </p:cNvPr>
          <p:cNvSpPr/>
          <p:nvPr/>
        </p:nvSpPr>
        <p:spPr>
          <a:xfrm>
            <a:off x="8298024" y="3850481"/>
            <a:ext cx="3293706" cy="648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Authentic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Develop credentials rooted in real-world applications and competencies.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A0C574-AB0B-047B-A6A4-35A34EBFE43C}"/>
              </a:ext>
            </a:extLst>
          </p:cNvPr>
          <p:cNvSpPr/>
          <p:nvPr/>
        </p:nvSpPr>
        <p:spPr>
          <a:xfrm>
            <a:off x="290144" y="5328595"/>
            <a:ext cx="3293706" cy="853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Information and Guidance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Provide learners and stakeholders with clear guidance about micro-credentials.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2AC08F-D874-7494-D89D-9A64D0D6E116}"/>
              </a:ext>
            </a:extLst>
          </p:cNvPr>
          <p:cNvSpPr/>
          <p:nvPr/>
        </p:nvSpPr>
        <p:spPr>
          <a:xfrm>
            <a:off x="4366066" y="5328595"/>
            <a:ext cx="3293706" cy="8535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Outcomes-Based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Define measurable learning outcomes for all credentials.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A13B64-D1BB-F797-038F-7CC06275D9F0}"/>
              </a:ext>
            </a:extLst>
          </p:cNvPr>
          <p:cNvSpPr/>
          <p:nvPr/>
        </p:nvSpPr>
        <p:spPr>
          <a:xfrm>
            <a:off x="8298024" y="4669651"/>
            <a:ext cx="3293706" cy="648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Harmonisation with Industry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Foster collaboration with industries to enhance relevance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F613F9-EF6A-51D2-EA34-BC5DF9D50352}"/>
              </a:ext>
            </a:extLst>
          </p:cNvPr>
          <p:cNvSpPr/>
          <p:nvPr/>
        </p:nvSpPr>
        <p:spPr>
          <a:xfrm>
            <a:off x="8298024" y="5438067"/>
            <a:ext cx="3293706" cy="6881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1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Lifelong Learning</a:t>
            </a:r>
            <a:endParaRPr kumimoji="0" lang="en-GB" sz="1200" b="0" i="0" u="none" strike="noStrike" kern="1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GB" sz="1200" b="0" i="0" u="none" strike="noStrike" kern="1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rial" panose="020B0604020202020204" pitchFamily="34" charset="0"/>
              </a:rPr>
              <a:t>Support ongoing education and upskilling for all individuals.</a:t>
            </a:r>
          </a:p>
        </p:txBody>
      </p:sp>
    </p:spTree>
    <p:extLst>
      <p:ext uri="{BB962C8B-B14F-4D97-AF65-F5344CB8AC3E}">
        <p14:creationId xmlns:p14="http://schemas.microsoft.com/office/powerpoint/2010/main" val="1218570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54140-4A4E-C88B-F306-A8A5F17E9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9255-7D81-3360-16E4-4ABEEE5F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12" y="16722"/>
            <a:ext cx="10515600" cy="1325563"/>
          </a:xfrm>
        </p:spPr>
        <p:txBody>
          <a:bodyPr/>
          <a:lstStyle/>
          <a:p>
            <a:r>
              <a:rPr lang="en-US" dirty="0"/>
              <a:t>Alignment with the NQF</a:t>
            </a:r>
            <a:endParaRPr lang="en-M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D2C1BE-1A78-3984-CFCA-798AE47F1A0C}"/>
              </a:ext>
            </a:extLst>
          </p:cNvPr>
          <p:cNvSpPr txBox="1"/>
          <p:nvPr/>
        </p:nvSpPr>
        <p:spPr>
          <a:xfrm>
            <a:off x="741680" y="1311899"/>
            <a:ext cx="1027176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successful implementation of Micro Credentials, there is a need to align Micro Credentials with the NQF Levels</a:t>
            </a:r>
            <a:endParaRPr kumimoji="0" lang="en-M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58D7612-F91A-993F-1696-8521F4F92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68" y="2048723"/>
            <a:ext cx="6974757" cy="48092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930C17-4841-D48E-A01C-C2E12FBEA036}"/>
              </a:ext>
            </a:extLst>
          </p:cNvPr>
          <p:cNvSpPr/>
          <p:nvPr/>
        </p:nvSpPr>
        <p:spPr>
          <a:xfrm>
            <a:off x="0" y="3682729"/>
            <a:ext cx="2733040" cy="1243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example, for a micro credentials to align with the NQF Level 6, it should be in line the following: </a:t>
            </a:r>
            <a:endParaRPr kumimoji="0" lang="en-MU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5CB1AEE-7C59-EE8B-97AC-B887C76BAA72}"/>
              </a:ext>
            </a:extLst>
          </p:cNvPr>
          <p:cNvCxnSpPr>
            <a:stCxn id="18" idx="3"/>
          </p:cNvCxnSpPr>
          <p:nvPr/>
        </p:nvCxnSpPr>
        <p:spPr>
          <a:xfrm>
            <a:off x="2733040" y="4304558"/>
            <a:ext cx="457200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D51108E-958A-DB13-4427-2A26C1A70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639" y="2945630"/>
            <a:ext cx="1869441" cy="24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43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B219A7-5831-7FE7-B604-20FAB3F70249}"/>
              </a:ext>
            </a:extLst>
          </p:cNvPr>
          <p:cNvGrpSpPr/>
          <p:nvPr/>
        </p:nvGrpSpPr>
        <p:grpSpPr>
          <a:xfrm>
            <a:off x="196830" y="980661"/>
            <a:ext cx="476128" cy="6230776"/>
            <a:chOff x="1210902" y="2114510"/>
            <a:chExt cx="301329" cy="3790218"/>
          </a:xfrm>
          <a:solidFill>
            <a:schemeClr val="tx2"/>
          </a:solidFill>
        </p:grpSpPr>
        <p:sp>
          <p:nvSpPr>
            <p:cNvPr id="208" name="Right Triangle 207">
              <a:extLst>
                <a:ext uri="{FF2B5EF4-FFF2-40B4-BE49-F238E27FC236}">
                  <a16:creationId xmlns:a16="http://schemas.microsoft.com/office/drawing/2014/main" id="{5B3A8F39-3269-4775-ABBC-E1F163744D4C}"/>
                </a:ext>
              </a:extLst>
            </p:cNvPr>
            <p:cNvSpPr/>
            <p:nvPr/>
          </p:nvSpPr>
          <p:spPr>
            <a:xfrm>
              <a:off x="1215373" y="2123360"/>
              <a:ext cx="296858" cy="29685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E863F97D-B8A6-4D5E-A67F-C35F1DA90782}"/>
                </a:ext>
              </a:extLst>
            </p:cNvPr>
            <p:cNvSpPr/>
            <p:nvPr/>
          </p:nvSpPr>
          <p:spPr>
            <a:xfrm>
              <a:off x="1215373" y="2420216"/>
              <a:ext cx="296858" cy="31875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CFEB03E-EE4F-4288-B054-8E3982878891}"/>
                </a:ext>
              </a:extLst>
            </p:cNvPr>
            <p:cNvCxnSpPr>
              <a:cxnSpLocks/>
            </p:cNvCxnSpPr>
            <p:nvPr/>
          </p:nvCxnSpPr>
          <p:spPr>
            <a:xfrm>
              <a:off x="1210902" y="2114510"/>
              <a:ext cx="0" cy="3790218"/>
            </a:xfrm>
            <a:prstGeom prst="line">
              <a:avLst/>
            </a:prstGeom>
            <a:grpFill/>
            <a:ln w="19050" cap="rnd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1EFE8A-F03B-40F2-9837-4A76311AD0D6}"/>
                </a:ext>
              </a:extLst>
            </p:cNvPr>
            <p:cNvCxnSpPr/>
            <p:nvPr/>
          </p:nvCxnSpPr>
          <p:spPr>
            <a:xfrm>
              <a:off x="1210902" y="2114510"/>
              <a:ext cx="296857" cy="296857"/>
            </a:xfrm>
            <a:prstGeom prst="line">
              <a:avLst/>
            </a:prstGeom>
            <a:grpFill/>
            <a:ln w="19050" cap="rnd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A68C8170-CC88-414D-956F-4BE04D1C6B73}"/>
                </a:ext>
              </a:extLst>
            </p:cNvPr>
            <p:cNvSpPr txBox="1"/>
            <p:nvPr/>
          </p:nvSpPr>
          <p:spPr>
            <a:xfrm rot="16200000">
              <a:off x="1265306" y="3777791"/>
              <a:ext cx="184730" cy="24622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endParaRPr lang="en-US" sz="1000" b="1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50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B4A56D2-3A29-DC76-35E3-E5C3FD3DFF35}"/>
              </a:ext>
            </a:extLst>
          </p:cNvPr>
          <p:cNvGrpSpPr/>
          <p:nvPr/>
        </p:nvGrpSpPr>
        <p:grpSpPr>
          <a:xfrm>
            <a:off x="203895" y="5601756"/>
            <a:ext cx="8015871" cy="479781"/>
            <a:chOff x="1210902" y="5607869"/>
            <a:chExt cx="10067925" cy="296862"/>
          </a:xfrm>
          <a:solidFill>
            <a:schemeClr val="tx2"/>
          </a:solidFill>
        </p:grpSpPr>
        <p:sp>
          <p:nvSpPr>
            <p:cNvPr id="206" name="Right Triangle 205">
              <a:extLst>
                <a:ext uri="{FF2B5EF4-FFF2-40B4-BE49-F238E27FC236}">
                  <a16:creationId xmlns:a16="http://schemas.microsoft.com/office/drawing/2014/main" id="{1CD304BB-7136-4BE1-817F-205C66556040}"/>
                </a:ext>
              </a:extLst>
            </p:cNvPr>
            <p:cNvSpPr/>
            <p:nvPr/>
          </p:nvSpPr>
          <p:spPr>
            <a:xfrm>
              <a:off x="10979584" y="5607869"/>
              <a:ext cx="296859" cy="29685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1BC01506-754A-4075-B189-57D3D0163694}"/>
                </a:ext>
              </a:extLst>
            </p:cNvPr>
            <p:cNvSpPr/>
            <p:nvPr/>
          </p:nvSpPr>
          <p:spPr>
            <a:xfrm>
              <a:off x="1215371" y="5607869"/>
              <a:ext cx="9765715" cy="2968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E3EBB2E-B679-4619-B5B4-88A904D743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0902" y="5904731"/>
              <a:ext cx="10067925" cy="0"/>
            </a:xfrm>
            <a:prstGeom prst="line">
              <a:avLst/>
            </a:prstGeom>
            <a:grpFill/>
            <a:ln w="19050" cap="rnd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39F3ED4-9AF8-47AD-9607-9B35B4D286E5}"/>
                </a:ext>
              </a:extLst>
            </p:cNvPr>
            <p:cNvCxnSpPr/>
            <p:nvPr/>
          </p:nvCxnSpPr>
          <p:spPr>
            <a:xfrm rot="5400000" flipH="1">
              <a:off x="10981970" y="5607874"/>
              <a:ext cx="296857" cy="296857"/>
            </a:xfrm>
            <a:prstGeom prst="line">
              <a:avLst/>
            </a:prstGeom>
            <a:grpFill/>
            <a:ln w="19050" cap="rnd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0B6AB96B-D39A-4E08-9D66-25C383A01058}"/>
                </a:ext>
              </a:extLst>
            </p:cNvPr>
            <p:cNvSpPr txBox="1"/>
            <p:nvPr/>
          </p:nvSpPr>
          <p:spPr>
            <a:xfrm>
              <a:off x="6140126" y="5627890"/>
              <a:ext cx="211575" cy="15234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endParaRPr lang="en-US" sz="1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77C1EB-CE5C-10EC-BF85-5C7A90011643}"/>
              </a:ext>
            </a:extLst>
          </p:cNvPr>
          <p:cNvGrpSpPr/>
          <p:nvPr/>
        </p:nvGrpSpPr>
        <p:grpSpPr>
          <a:xfrm>
            <a:off x="901883" y="5674017"/>
            <a:ext cx="6640638" cy="389665"/>
            <a:chOff x="5197902" y="5259101"/>
            <a:chExt cx="5803480" cy="348698"/>
          </a:xfrm>
          <a:solidFill>
            <a:srgbClr val="44546A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F8678F9A-2517-4D7C-9D1C-29540881BBFB}"/>
                </a:ext>
              </a:extLst>
            </p:cNvPr>
            <p:cNvSpPr/>
            <p:nvPr/>
          </p:nvSpPr>
          <p:spPr>
            <a:xfrm>
              <a:off x="5197902" y="5259101"/>
              <a:ext cx="5803480" cy="348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0A7226A7-4602-46E0-A3CD-7D4115BE3DFC}"/>
                </a:ext>
              </a:extLst>
            </p:cNvPr>
            <p:cNvSpPr txBox="1"/>
            <p:nvPr/>
          </p:nvSpPr>
          <p:spPr>
            <a:xfrm>
              <a:off x="7172985" y="5271400"/>
              <a:ext cx="3131725" cy="3029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3A1E1C35-D733-FAA3-6775-644FEC0A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52" y="43198"/>
            <a:ext cx="9150724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10436D"/>
                </a:solidFill>
              </a:rPr>
              <a:t>Higher Education Ecosystem in Mauritius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9B38CF-2373-08F8-B41B-C46971BC5B50}"/>
              </a:ext>
            </a:extLst>
          </p:cNvPr>
          <p:cNvGrpSpPr/>
          <p:nvPr/>
        </p:nvGrpSpPr>
        <p:grpSpPr>
          <a:xfrm rot="16200000">
            <a:off x="-1952196" y="3721227"/>
            <a:ext cx="4766964" cy="389664"/>
            <a:chOff x="5197902" y="5259099"/>
            <a:chExt cx="6608602" cy="348698"/>
          </a:xfrm>
          <a:noFill/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EE7B50-B51D-D3E6-10B1-21FF0B832B8A}"/>
                </a:ext>
              </a:extLst>
            </p:cNvPr>
            <p:cNvSpPr/>
            <p:nvPr/>
          </p:nvSpPr>
          <p:spPr>
            <a:xfrm>
              <a:off x="5197902" y="5259099"/>
              <a:ext cx="5803480" cy="3486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D49BDC-3D1A-8317-B8F6-23A5DFE7EA7A}"/>
                </a:ext>
              </a:extLst>
            </p:cNvPr>
            <p:cNvSpPr txBox="1"/>
            <p:nvPr/>
          </p:nvSpPr>
          <p:spPr>
            <a:xfrm>
              <a:off x="6003024" y="5270592"/>
              <a:ext cx="5803480" cy="3029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phic 13" descr="Schoolhouse with solid fill">
            <a:extLst>
              <a:ext uri="{FF2B5EF4-FFF2-40B4-BE49-F238E27FC236}">
                <a16:creationId xmlns:a16="http://schemas.microsoft.com/office/drawing/2014/main" id="{D7FA0B01-9E8B-D7C3-EA0C-32858B7C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2986" y="6063053"/>
            <a:ext cx="774858" cy="774858"/>
          </a:xfrm>
          <a:prstGeom prst="rect">
            <a:avLst/>
          </a:prstGeom>
        </p:spPr>
      </p:pic>
      <p:pic>
        <p:nvPicPr>
          <p:cNvPr id="18" name="Graphic 17" descr="Schoolhouse with solid fill">
            <a:extLst>
              <a:ext uri="{FF2B5EF4-FFF2-40B4-BE49-F238E27FC236}">
                <a16:creationId xmlns:a16="http://schemas.microsoft.com/office/drawing/2014/main" id="{A4889A38-C735-8136-EC59-54C90DB07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5774" y="6065642"/>
            <a:ext cx="801355" cy="8013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B6FC71-7183-89A7-164B-DE4A99428D22}"/>
              </a:ext>
            </a:extLst>
          </p:cNvPr>
          <p:cNvSpPr txBox="1"/>
          <p:nvPr/>
        </p:nvSpPr>
        <p:spPr>
          <a:xfrm>
            <a:off x="2829340" y="6465402"/>
            <a:ext cx="3702752" cy="338554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</a:rPr>
              <a:t>Public and Private HEIs </a:t>
            </a:r>
            <a:endParaRPr lang="en-MU" sz="1600" b="1" dirty="0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A6CBCF-8BDB-26CF-8B98-97DFF62EAD87}"/>
              </a:ext>
            </a:extLst>
          </p:cNvPr>
          <p:cNvSpPr/>
          <p:nvPr/>
        </p:nvSpPr>
        <p:spPr>
          <a:xfrm>
            <a:off x="3839302" y="1817755"/>
            <a:ext cx="4238955" cy="569910"/>
          </a:xfrm>
          <a:prstGeom prst="rect">
            <a:avLst/>
          </a:prstGeom>
          <a:gradFill>
            <a:gsLst>
              <a:gs pos="90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cs typeface="Segoe UI" panose="020B0502040204020203" pitchFamily="34" charset="0"/>
              </a:rPr>
              <a:t>Policy </a:t>
            </a:r>
            <a:r>
              <a:rPr lang="en-GB" b="1">
                <a:solidFill>
                  <a:srgbClr val="002060"/>
                </a:solidFill>
                <a:cs typeface="Segoe UI" panose="020B0502040204020203" pitchFamily="34" charset="0"/>
              </a:rPr>
              <a:t>on Tertiary Education </a:t>
            </a:r>
            <a:endParaRPr lang="en-MU" b="1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97B5AD-5C67-6A3A-0F6F-306FC36BCCE9}"/>
              </a:ext>
            </a:extLst>
          </p:cNvPr>
          <p:cNvSpPr/>
          <p:nvPr/>
        </p:nvSpPr>
        <p:spPr>
          <a:xfrm>
            <a:off x="3826050" y="4445192"/>
            <a:ext cx="4238955" cy="785443"/>
          </a:xfrm>
          <a:prstGeom prst="rect">
            <a:avLst/>
          </a:prstGeom>
          <a:gradFill>
            <a:gsLst>
              <a:gs pos="90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cs typeface="Segoe UI" panose="020B0502040204020203" pitchFamily="34" charset="0"/>
              </a:rPr>
              <a:t>Institutional Audit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cs typeface="Segoe UI" panose="020B0502040204020203" pitchFamily="34" charset="0"/>
              </a:rPr>
              <a:t>Qualification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cs typeface="Segoe UI" panose="020B0502040204020203" pitchFamily="34" charset="0"/>
              </a:rPr>
              <a:t>Register of Qualifications</a:t>
            </a:r>
            <a:endParaRPr lang="en-MU" sz="1600" b="1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57A5F5-29A5-D58E-4FF5-82275A219541}"/>
              </a:ext>
            </a:extLst>
          </p:cNvPr>
          <p:cNvSpPr/>
          <p:nvPr/>
        </p:nvSpPr>
        <p:spPr>
          <a:xfrm>
            <a:off x="3826050" y="2637440"/>
            <a:ext cx="4238957" cy="1736980"/>
          </a:xfrm>
          <a:prstGeom prst="rect">
            <a:avLst/>
          </a:prstGeom>
          <a:gradFill>
            <a:gsLst>
              <a:gs pos="90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2060"/>
                </a:solidFill>
                <a:cs typeface="Segoe UI" panose="020B0502040204020203" pitchFamily="34" charset="0"/>
              </a:rPr>
              <a:t>Regulatory Body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cs typeface="Segoe UI" panose="020B0502040204020203" pitchFamily="34" charset="0"/>
              </a:rPr>
              <a:t>Licensing of HEIs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cs typeface="Segoe UI" panose="020B0502040204020203" pitchFamily="34" charset="0"/>
              </a:rPr>
              <a:t>Institutional Accreditation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accent5">
                    <a:lumMod val="50000"/>
                  </a:schemeClr>
                </a:solidFill>
                <a:cs typeface="Segoe UI" panose="020B0502040204020203" pitchFamily="34" charset="0"/>
              </a:rPr>
              <a:t>Financing Public HEIs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cs typeface="Segoe UI" panose="020B0502040204020203" pitchFamily="34" charset="0"/>
              </a:rPr>
              <a:t>National Credit Value And Transfer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C00000"/>
                </a:solidFill>
                <a:cs typeface="Segoe UI" panose="020B0502040204020203" pitchFamily="34" charset="0"/>
              </a:rPr>
              <a:t>Recognition and Approval of Micro-Credentials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E62E623-CABF-9E1F-353F-638AECE80B06}"/>
              </a:ext>
            </a:extLst>
          </p:cNvPr>
          <p:cNvSpPr/>
          <p:nvPr/>
        </p:nvSpPr>
        <p:spPr>
          <a:xfrm>
            <a:off x="3077299" y="1994107"/>
            <a:ext cx="722247" cy="301487"/>
          </a:xfrm>
          <a:prstGeom prst="rightArrow">
            <a:avLst/>
          </a:prstGeom>
          <a:solidFill>
            <a:srgbClr val="4454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261C8A0-A328-1328-9920-7F078276A1B0}"/>
              </a:ext>
            </a:extLst>
          </p:cNvPr>
          <p:cNvSpPr/>
          <p:nvPr/>
        </p:nvSpPr>
        <p:spPr>
          <a:xfrm>
            <a:off x="3077299" y="3193581"/>
            <a:ext cx="722247" cy="301487"/>
          </a:xfrm>
          <a:prstGeom prst="rightArrow">
            <a:avLst/>
          </a:prstGeom>
          <a:solidFill>
            <a:srgbClr val="4454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A22233-0E77-DE52-7D42-7EBCDC23194C}"/>
              </a:ext>
            </a:extLst>
          </p:cNvPr>
          <p:cNvSpPr/>
          <p:nvPr/>
        </p:nvSpPr>
        <p:spPr>
          <a:xfrm>
            <a:off x="825917" y="1726626"/>
            <a:ext cx="2212727" cy="792830"/>
          </a:xfrm>
          <a:prstGeom prst="rect">
            <a:avLst/>
          </a:prstGeom>
          <a:solidFill>
            <a:srgbClr val="BF90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cs typeface="Segoe UI" panose="020B0502040204020203" pitchFamily="34" charset="0"/>
              </a:rPr>
              <a:t>Ministry of Tertiary Education, Science and Research </a:t>
            </a:r>
            <a:endParaRPr lang="en-MU" b="1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3459A2-6AD3-4484-B5E7-A21E0D3444F3}"/>
              </a:ext>
            </a:extLst>
          </p:cNvPr>
          <p:cNvSpPr/>
          <p:nvPr/>
        </p:nvSpPr>
        <p:spPr>
          <a:xfrm>
            <a:off x="843288" y="4578285"/>
            <a:ext cx="2212727" cy="546653"/>
          </a:xfrm>
          <a:prstGeom prst="rect">
            <a:avLst/>
          </a:prstGeom>
          <a:solidFill>
            <a:srgbClr val="BF90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cs typeface="Segoe UI" panose="020B0502040204020203" pitchFamily="34" charset="0"/>
              </a:rPr>
              <a:t>Quality Assurance Authority </a:t>
            </a:r>
            <a:endParaRPr lang="en-MU" b="1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749BFA-FD85-A9FA-A214-9923B52516E7}"/>
              </a:ext>
            </a:extLst>
          </p:cNvPr>
          <p:cNvSpPr/>
          <p:nvPr/>
        </p:nvSpPr>
        <p:spPr>
          <a:xfrm>
            <a:off x="825917" y="3068348"/>
            <a:ext cx="2212727" cy="546653"/>
          </a:xfrm>
          <a:prstGeom prst="rect">
            <a:avLst/>
          </a:prstGeom>
          <a:solidFill>
            <a:srgbClr val="BF90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060"/>
                </a:solidFill>
                <a:cs typeface="Segoe UI" panose="020B0502040204020203" pitchFamily="34" charset="0"/>
              </a:rPr>
              <a:t>Higher Education Commission </a:t>
            </a:r>
            <a:endParaRPr lang="en-MU" b="1" dirty="0">
              <a:solidFill>
                <a:srgbClr val="002060"/>
              </a:solidFill>
              <a:cs typeface="Segoe UI" panose="020B0502040204020203" pitchFamily="34" charset="0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C7F601D-14C0-E0BA-E495-E5D4209092BD}"/>
              </a:ext>
            </a:extLst>
          </p:cNvPr>
          <p:cNvSpPr/>
          <p:nvPr/>
        </p:nvSpPr>
        <p:spPr>
          <a:xfrm>
            <a:off x="3083750" y="4673086"/>
            <a:ext cx="722247" cy="301487"/>
          </a:xfrm>
          <a:prstGeom prst="rightArrow">
            <a:avLst/>
          </a:prstGeom>
          <a:solidFill>
            <a:srgbClr val="44546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22FE8D2C-08C3-C4FF-E4AE-FC00D237E366}"/>
              </a:ext>
            </a:extLst>
          </p:cNvPr>
          <p:cNvSpPr/>
          <p:nvPr/>
        </p:nvSpPr>
        <p:spPr>
          <a:xfrm>
            <a:off x="4554333" y="6081885"/>
            <a:ext cx="297429" cy="400110"/>
          </a:xfrm>
          <a:prstGeom prst="downArrow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A9C048-8083-E40A-1F5F-D8A88869A5A9}"/>
              </a:ext>
            </a:extLst>
          </p:cNvPr>
          <p:cNvCxnSpPr/>
          <p:nvPr/>
        </p:nvCxnSpPr>
        <p:spPr>
          <a:xfrm>
            <a:off x="8406581" y="1468667"/>
            <a:ext cx="0" cy="539833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FAE6D9-55E8-B891-CEEE-96A6630F1200}"/>
              </a:ext>
            </a:extLst>
          </p:cNvPr>
          <p:cNvGrpSpPr/>
          <p:nvPr/>
        </p:nvGrpSpPr>
        <p:grpSpPr>
          <a:xfrm>
            <a:off x="8815598" y="1517984"/>
            <a:ext cx="3168946" cy="5158640"/>
            <a:chOff x="8815598" y="1517984"/>
            <a:chExt cx="3168946" cy="515864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16328D-A100-8315-5503-B75040BB6C31}"/>
                </a:ext>
              </a:extLst>
            </p:cNvPr>
            <p:cNvSpPr txBox="1"/>
            <p:nvPr/>
          </p:nvSpPr>
          <p:spPr>
            <a:xfrm>
              <a:off x="8815598" y="1517984"/>
              <a:ext cx="3068780" cy="646331"/>
            </a:xfrm>
            <a:prstGeom prst="rect">
              <a:avLst/>
            </a:prstGeom>
            <a:solidFill>
              <a:srgbClr val="BF9000">
                <a:alpha val="6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MU" sz="1800" dirty="0"/>
                <a:t>Institutions Falling Under T</a:t>
              </a:r>
              <a:r>
                <a:rPr lang="en-GB" sz="1800" dirty="0"/>
                <a:t>he</a:t>
              </a:r>
              <a:r>
                <a:rPr lang="en-MU" sz="1800" dirty="0"/>
                <a:t> </a:t>
              </a:r>
              <a:r>
                <a:rPr lang="en-US" sz="1800" dirty="0"/>
                <a:t>P</a:t>
              </a:r>
              <a:r>
                <a:rPr lang="en-MU" sz="1800" dirty="0"/>
                <a:t>u</a:t>
              </a:r>
              <a:r>
                <a:rPr lang="en-US" sz="1800" dirty="0"/>
                <a:t>r</a:t>
              </a:r>
              <a:r>
                <a:rPr lang="en-MU" sz="1800" dirty="0"/>
                <a:t>view of HEC</a:t>
              </a:r>
              <a:endParaRPr lang="en-MU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6A991B4-69EE-F6F1-FAD1-649AD90510F1}"/>
                </a:ext>
              </a:extLst>
            </p:cNvPr>
            <p:cNvGrpSpPr/>
            <p:nvPr/>
          </p:nvGrpSpPr>
          <p:grpSpPr>
            <a:xfrm>
              <a:off x="8830452" y="2942540"/>
              <a:ext cx="3137317" cy="646986"/>
              <a:chOff x="8847227" y="2329133"/>
              <a:chExt cx="3137317" cy="6469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5273D5-6FB8-74DC-BA9A-A82750794F68}"/>
                  </a:ext>
                </a:extLst>
              </p:cNvPr>
              <p:cNvSpPr txBox="1"/>
              <p:nvPr/>
            </p:nvSpPr>
            <p:spPr>
              <a:xfrm>
                <a:off x="9625781" y="2329133"/>
                <a:ext cx="2358763" cy="646986"/>
              </a:xfrm>
              <a:prstGeom prst="roundRect">
                <a:avLst/>
              </a:prstGeom>
              <a:solidFill>
                <a:srgbClr val="DEEBF7">
                  <a:alpha val="6705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203864"/>
                    </a:solidFill>
                  </a:rPr>
                  <a:t>Public Higher Education Institutions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66E3073-4190-BBA2-869F-D658D09AB831}"/>
                  </a:ext>
                </a:extLst>
              </p:cNvPr>
              <p:cNvSpPr/>
              <p:nvPr/>
            </p:nvSpPr>
            <p:spPr>
              <a:xfrm>
                <a:off x="8847227" y="2346463"/>
                <a:ext cx="658758" cy="581953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9</a:t>
                </a:r>
                <a:endParaRPr lang="en-MU" sz="2000" b="1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E5F5CE3-BE19-EF34-D308-58502163DC9F}"/>
                </a:ext>
              </a:extLst>
            </p:cNvPr>
            <p:cNvGrpSpPr/>
            <p:nvPr/>
          </p:nvGrpSpPr>
          <p:grpSpPr>
            <a:xfrm>
              <a:off x="8845436" y="3915460"/>
              <a:ext cx="3114329" cy="581953"/>
              <a:chOff x="8856062" y="3353178"/>
              <a:chExt cx="3114329" cy="58195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ED280D-2EE0-2AAF-11D4-1C82EA4C484D}"/>
                  </a:ext>
                </a:extLst>
              </p:cNvPr>
              <p:cNvSpPr txBox="1"/>
              <p:nvPr/>
            </p:nvSpPr>
            <p:spPr>
              <a:xfrm>
                <a:off x="9706654" y="3458892"/>
                <a:ext cx="2263737" cy="374571"/>
              </a:xfrm>
              <a:prstGeom prst="roundRect">
                <a:avLst/>
              </a:prstGeom>
              <a:solidFill>
                <a:srgbClr val="DEEBF7">
                  <a:alpha val="6705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203864"/>
                    </a:solidFill>
                  </a:rPr>
                  <a:t>Branch Campuses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CA392FC-A4BD-C021-826C-0B0CD5223C08}"/>
                  </a:ext>
                </a:extLst>
              </p:cNvPr>
              <p:cNvSpPr/>
              <p:nvPr/>
            </p:nvSpPr>
            <p:spPr>
              <a:xfrm>
                <a:off x="8856062" y="3353178"/>
                <a:ext cx="658758" cy="581953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4</a:t>
                </a:r>
                <a:endParaRPr lang="en-MU" sz="2000" b="1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188A9A5-2C57-87B3-C193-3ADDED1C1AE7}"/>
                </a:ext>
              </a:extLst>
            </p:cNvPr>
            <p:cNvGrpSpPr/>
            <p:nvPr/>
          </p:nvGrpSpPr>
          <p:grpSpPr>
            <a:xfrm>
              <a:off x="8815598" y="4821891"/>
              <a:ext cx="3139992" cy="685589"/>
              <a:chOff x="8870218" y="4365214"/>
              <a:chExt cx="3139992" cy="68558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729440-DE8E-CFAF-E14A-03807AFDD271}"/>
                  </a:ext>
                </a:extLst>
              </p:cNvPr>
              <p:cNvSpPr txBox="1"/>
              <p:nvPr/>
            </p:nvSpPr>
            <p:spPr>
              <a:xfrm>
                <a:off x="9746476" y="4365214"/>
                <a:ext cx="2263734" cy="646986"/>
              </a:xfrm>
              <a:prstGeom prst="roundRect">
                <a:avLst/>
              </a:prstGeom>
              <a:solidFill>
                <a:srgbClr val="DEEBF7">
                  <a:alpha val="6705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203864"/>
                    </a:solidFill>
                  </a:rPr>
                  <a:t>Private Higher Education Institutions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0B82197-F1DB-C317-0AE6-9EC14BC31FB1}"/>
                  </a:ext>
                </a:extLst>
              </p:cNvPr>
              <p:cNvSpPr/>
              <p:nvPr/>
            </p:nvSpPr>
            <p:spPr>
              <a:xfrm>
                <a:off x="8870218" y="4468850"/>
                <a:ext cx="658758" cy="581953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34</a:t>
                </a:r>
                <a:endParaRPr lang="en-MU" sz="2000" b="1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5D83FB0-EA7F-4E94-4BD2-B0314E1174A5}"/>
                </a:ext>
              </a:extLst>
            </p:cNvPr>
            <p:cNvGrpSpPr/>
            <p:nvPr/>
          </p:nvGrpSpPr>
          <p:grpSpPr>
            <a:xfrm>
              <a:off x="8845436" y="5757223"/>
              <a:ext cx="3139108" cy="919401"/>
              <a:chOff x="8856062" y="5380140"/>
              <a:chExt cx="3139108" cy="919401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A598DCE-A71B-37DC-CBA0-3DB1067EF481}"/>
                  </a:ext>
                </a:extLst>
              </p:cNvPr>
              <p:cNvSpPr txBox="1"/>
              <p:nvPr/>
            </p:nvSpPr>
            <p:spPr>
              <a:xfrm>
                <a:off x="9731437" y="5380140"/>
                <a:ext cx="2263733" cy="919401"/>
              </a:xfrm>
              <a:prstGeom prst="roundRect">
                <a:avLst/>
              </a:prstGeom>
              <a:solidFill>
                <a:srgbClr val="DEEBF7">
                  <a:alpha val="67059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dirty="0">
                    <a:solidFill>
                      <a:srgbClr val="203864"/>
                    </a:solidFill>
                  </a:rPr>
                  <a:t>Overseas institutions with degree awarding powers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5126475-969C-31E7-E696-DBBE32ADEB3B}"/>
                  </a:ext>
                </a:extLst>
              </p:cNvPr>
              <p:cNvSpPr/>
              <p:nvPr/>
            </p:nvSpPr>
            <p:spPr>
              <a:xfrm>
                <a:off x="8856062" y="5548863"/>
                <a:ext cx="658758" cy="581953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4</a:t>
                </a:r>
                <a:endParaRPr lang="en-MU" sz="20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56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9525E-0442-FB9F-6575-2901D730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10" y="136525"/>
            <a:ext cx="9125348" cy="132556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Pilot Project- </a:t>
            </a:r>
            <a:r>
              <a:rPr lang="en-US" sz="3600" dirty="0"/>
              <a:t>Certificate in Special and Inclusive Education</a:t>
            </a:r>
            <a:endParaRPr lang="en-MU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B2B68A4-D3ED-599E-EE69-1F25FA10A5E5}"/>
              </a:ext>
            </a:extLst>
          </p:cNvPr>
          <p:cNvSpPr/>
          <p:nvPr/>
        </p:nvSpPr>
        <p:spPr>
          <a:xfrm>
            <a:off x="201055" y="1258794"/>
            <a:ext cx="11789890" cy="840557"/>
          </a:xfrm>
          <a:prstGeom prst="rightArrow">
            <a:avLst/>
          </a:prstGeom>
          <a:solidFill>
            <a:schemeClr val="accent5">
              <a:lumMod val="75000"/>
              <a:alpha val="65098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9B1173-A248-F968-FF17-404BFDA942C5}"/>
              </a:ext>
            </a:extLst>
          </p:cNvPr>
          <p:cNvGrpSpPr/>
          <p:nvPr/>
        </p:nvGrpSpPr>
        <p:grpSpPr>
          <a:xfrm>
            <a:off x="795404" y="1462088"/>
            <a:ext cx="2472611" cy="5259387"/>
            <a:chOff x="3301487" y="1462088"/>
            <a:chExt cx="2472611" cy="525938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C22A38-A4AC-A143-7E0E-1BAFA66A8597}"/>
                </a:ext>
              </a:extLst>
            </p:cNvPr>
            <p:cNvSpPr/>
            <p:nvPr/>
          </p:nvSpPr>
          <p:spPr>
            <a:xfrm>
              <a:off x="4341852" y="1462088"/>
              <a:ext cx="391885" cy="460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28D860-2740-9964-4FD1-DC2F83E483E6}"/>
                </a:ext>
              </a:extLst>
            </p:cNvPr>
            <p:cNvCxnSpPr>
              <a:cxnSpLocks/>
              <a:stCxn id="10" idx="4"/>
            </p:cNvCxnSpPr>
            <p:nvPr/>
          </p:nvCxnSpPr>
          <p:spPr>
            <a:xfrm flipH="1">
              <a:off x="4537793" y="1922106"/>
              <a:ext cx="2" cy="333079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94F165C-CAF9-7135-277E-71086AD0F5F3}"/>
                </a:ext>
              </a:extLst>
            </p:cNvPr>
            <p:cNvSpPr/>
            <p:nvPr/>
          </p:nvSpPr>
          <p:spPr>
            <a:xfrm>
              <a:off x="3301487" y="2958107"/>
              <a:ext cx="2472611" cy="3763368"/>
            </a:xfrm>
            <a:prstGeom prst="rect">
              <a:avLst/>
            </a:prstGeom>
            <a:solidFill>
              <a:srgbClr val="FFE699">
                <a:alpha val="18824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micro-credential courses per educator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Managing ADHD, Autism, Learning Disabilities, and Concussion in School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Diversity and Inclusion in Education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Teaching Children with Visual Impairment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Disability Awareness and Support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Severe to Profound Intellectual Disability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Disability Inclusion in Education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590D8EF-CB2E-D622-00D6-1C42B28BB04A}"/>
                </a:ext>
              </a:extLst>
            </p:cNvPr>
            <p:cNvSpPr/>
            <p:nvPr/>
          </p:nvSpPr>
          <p:spPr>
            <a:xfrm>
              <a:off x="3301487" y="2230319"/>
              <a:ext cx="2472611" cy="72778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INPUT</a:t>
              </a:r>
              <a:endParaRPr kumimoji="0" lang="en-M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21BF66-66E9-4963-4F5E-EE354D69744E}"/>
              </a:ext>
            </a:extLst>
          </p:cNvPr>
          <p:cNvGrpSpPr/>
          <p:nvPr/>
        </p:nvGrpSpPr>
        <p:grpSpPr>
          <a:xfrm>
            <a:off x="4651858" y="1449064"/>
            <a:ext cx="2472611" cy="5259387"/>
            <a:chOff x="6169095" y="1462088"/>
            <a:chExt cx="2472611" cy="525938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FC27F9-176D-E4B2-BEA5-E7434D17BEAF}"/>
                </a:ext>
              </a:extLst>
            </p:cNvPr>
            <p:cNvSpPr/>
            <p:nvPr/>
          </p:nvSpPr>
          <p:spPr>
            <a:xfrm>
              <a:off x="7209461" y="1462088"/>
              <a:ext cx="391885" cy="460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F5DEDE8-34A2-3DD4-1194-CA248138B53F}"/>
                </a:ext>
              </a:extLst>
            </p:cNvPr>
            <p:cNvCxnSpPr>
              <a:cxnSpLocks/>
              <a:stCxn id="11" idx="4"/>
            </p:cNvCxnSpPr>
            <p:nvPr/>
          </p:nvCxnSpPr>
          <p:spPr>
            <a:xfrm flipH="1">
              <a:off x="7405401" y="1922106"/>
              <a:ext cx="3" cy="333079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4A76FD-F4E4-A729-25D6-5DB33104687D}"/>
                </a:ext>
              </a:extLst>
            </p:cNvPr>
            <p:cNvSpPr/>
            <p:nvPr/>
          </p:nvSpPr>
          <p:spPr>
            <a:xfrm>
              <a:off x="6169095" y="2958106"/>
              <a:ext cx="2472611" cy="3763369"/>
            </a:xfrm>
            <a:prstGeom prst="rect">
              <a:avLst/>
            </a:prstGeom>
            <a:solidFill>
              <a:srgbClr val="FFE699">
                <a:alpha val="18824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Certificate in Special and Inclusive Education 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UTM offered certificate program to the SEN educator.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Exemptions: Participants received credit for 2 of the 10 modules, those mapped directly from their micro-credentials upon certificate entry.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FBEB866-9A5F-B998-C19C-FBAB2169FDFD}"/>
                </a:ext>
              </a:extLst>
            </p:cNvPr>
            <p:cNvSpPr/>
            <p:nvPr/>
          </p:nvSpPr>
          <p:spPr>
            <a:xfrm>
              <a:off x="6169095" y="2230320"/>
              <a:ext cx="2472611" cy="71686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OUTPUT</a:t>
              </a:r>
              <a:endParaRPr kumimoji="0" lang="en-M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E9AC85-A826-EDA3-0A11-4A8C65305A4E}"/>
              </a:ext>
            </a:extLst>
          </p:cNvPr>
          <p:cNvGrpSpPr/>
          <p:nvPr/>
        </p:nvGrpSpPr>
        <p:grpSpPr>
          <a:xfrm>
            <a:off x="8694424" y="1455576"/>
            <a:ext cx="2472611" cy="5252875"/>
            <a:chOff x="9036702" y="1455576"/>
            <a:chExt cx="2472611" cy="525287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959FF4-0591-1947-F194-EC54EECE87B1}"/>
                </a:ext>
              </a:extLst>
            </p:cNvPr>
            <p:cNvSpPr/>
            <p:nvPr/>
          </p:nvSpPr>
          <p:spPr>
            <a:xfrm>
              <a:off x="10077070" y="1455576"/>
              <a:ext cx="391885" cy="460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M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5766D5C-2E6E-DA17-EA08-A6881E6E9A95}"/>
                </a:ext>
              </a:extLst>
            </p:cNvPr>
            <p:cNvCxnSpPr>
              <a:cxnSpLocks/>
              <a:stCxn id="12" idx="4"/>
            </p:cNvCxnSpPr>
            <p:nvPr/>
          </p:nvCxnSpPr>
          <p:spPr>
            <a:xfrm flipH="1">
              <a:off x="10273008" y="1915594"/>
              <a:ext cx="5" cy="326567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D93B4B-4FF4-9902-4EA4-C37FB00D6AB3}"/>
                </a:ext>
              </a:extLst>
            </p:cNvPr>
            <p:cNvSpPr/>
            <p:nvPr/>
          </p:nvSpPr>
          <p:spPr>
            <a:xfrm>
              <a:off x="9036702" y="2945082"/>
              <a:ext cx="2472611" cy="3763369"/>
            </a:xfrm>
            <a:prstGeom prst="rect">
              <a:avLst/>
            </a:prstGeom>
            <a:solidFill>
              <a:srgbClr val="FFE699">
                <a:alpha val="18824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Qualified SEN Educators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 447 participants now hold a nationally recognized certificate.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Minimum Wage Eligibility &amp; Pay Raise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Having attained the formal qualification, educators became eligible for the minimum-qualified-teacher salary bracket and received corresponding pay increases.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74754E-7A59-7018-E532-82A922AC5E7E}"/>
                </a:ext>
              </a:extLst>
            </p:cNvPr>
            <p:cNvSpPr/>
            <p:nvPr/>
          </p:nvSpPr>
          <p:spPr>
            <a:xfrm>
              <a:off x="9036702" y="2217296"/>
              <a:ext cx="2472611" cy="72232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OUTCOME</a:t>
              </a:r>
              <a:endParaRPr kumimoji="0" lang="en-M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6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86E0-C55C-FC44-97A6-C5DD4E510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846" y="2403800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en-CA" dirty="0"/>
              <a:t>The way forward- </a:t>
            </a:r>
            <a:br>
              <a:rPr lang="en-CA" dirty="0"/>
            </a:br>
            <a:r>
              <a:rPr lang="en-CA" dirty="0"/>
              <a:t>Industry led </a:t>
            </a:r>
            <a:r>
              <a:rPr lang="en-CA" dirty="0" err="1"/>
              <a:t>microcredentials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09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E1B3-06CD-DD35-CE5A-A7289D086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Led Micro Credential</a:t>
            </a:r>
            <a:endParaRPr lang="en-M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878DF0-70D5-C9DC-E7A5-8AE025765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2074188"/>
            <a:ext cx="2316636" cy="322602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29FA58-6FED-C59C-422F-C172E318CBCC}"/>
              </a:ext>
            </a:extLst>
          </p:cNvPr>
          <p:cNvSpPr/>
          <p:nvPr/>
        </p:nvSpPr>
        <p:spPr>
          <a:xfrm>
            <a:off x="2584930" y="1462088"/>
            <a:ext cx="9535950" cy="5355312"/>
          </a:xfrm>
          <a:prstGeom prst="rect">
            <a:avLst/>
          </a:prstGeom>
          <a:noFill/>
        </p:spPr>
        <p:txBody>
          <a:bodyPr/>
          <a:lstStyle/>
          <a:p>
            <a:endParaRPr lang="en-MU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9A00C05-9671-B752-007D-9C9149D70CB6}"/>
              </a:ext>
            </a:extLst>
          </p:cNvPr>
          <p:cNvSpPr/>
          <p:nvPr/>
        </p:nvSpPr>
        <p:spPr>
          <a:xfrm>
            <a:off x="2584930" y="1486251"/>
            <a:ext cx="9535950" cy="455715"/>
          </a:xfrm>
          <a:custGeom>
            <a:avLst/>
            <a:gdLst>
              <a:gd name="connsiteX0" fmla="*/ 0 w 9535950"/>
              <a:gd name="connsiteY0" fmla="*/ 75954 h 455715"/>
              <a:gd name="connsiteX1" fmla="*/ 75954 w 9535950"/>
              <a:gd name="connsiteY1" fmla="*/ 0 h 455715"/>
              <a:gd name="connsiteX2" fmla="*/ 9459996 w 9535950"/>
              <a:gd name="connsiteY2" fmla="*/ 0 h 455715"/>
              <a:gd name="connsiteX3" fmla="*/ 9535950 w 9535950"/>
              <a:gd name="connsiteY3" fmla="*/ 75954 h 455715"/>
              <a:gd name="connsiteX4" fmla="*/ 9535950 w 9535950"/>
              <a:gd name="connsiteY4" fmla="*/ 379761 h 455715"/>
              <a:gd name="connsiteX5" fmla="*/ 9459996 w 9535950"/>
              <a:gd name="connsiteY5" fmla="*/ 455715 h 455715"/>
              <a:gd name="connsiteX6" fmla="*/ 75954 w 9535950"/>
              <a:gd name="connsiteY6" fmla="*/ 455715 h 455715"/>
              <a:gd name="connsiteX7" fmla="*/ 0 w 9535950"/>
              <a:gd name="connsiteY7" fmla="*/ 379761 h 455715"/>
              <a:gd name="connsiteX8" fmla="*/ 0 w 9535950"/>
              <a:gd name="connsiteY8" fmla="*/ 75954 h 45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5950" h="455715">
                <a:moveTo>
                  <a:pt x="0" y="75954"/>
                </a:moveTo>
                <a:cubicBezTo>
                  <a:pt x="0" y="34006"/>
                  <a:pt x="34006" y="0"/>
                  <a:pt x="75954" y="0"/>
                </a:cubicBezTo>
                <a:lnTo>
                  <a:pt x="9459996" y="0"/>
                </a:lnTo>
                <a:cubicBezTo>
                  <a:pt x="9501944" y="0"/>
                  <a:pt x="9535950" y="34006"/>
                  <a:pt x="9535950" y="75954"/>
                </a:cubicBezTo>
                <a:lnTo>
                  <a:pt x="9535950" y="379761"/>
                </a:lnTo>
                <a:cubicBezTo>
                  <a:pt x="9535950" y="421709"/>
                  <a:pt x="9501944" y="455715"/>
                  <a:pt x="9459996" y="455715"/>
                </a:cubicBezTo>
                <a:lnTo>
                  <a:pt x="75954" y="455715"/>
                </a:lnTo>
                <a:cubicBezTo>
                  <a:pt x="34006" y="455715"/>
                  <a:pt x="0" y="421709"/>
                  <a:pt x="0" y="379761"/>
                </a:cubicBezTo>
                <a:lnTo>
                  <a:pt x="0" y="75954"/>
                </a:lnTo>
                <a:close/>
              </a:path>
            </a:pathLst>
          </a:custGeom>
          <a:solidFill>
            <a:srgbClr val="1F4E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636" tIns="94636" rIns="94636" bIns="94636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U" sz="1900" b="1" i="0" kern="1200" baseline="0" dirty="0"/>
              <a:t>What Are Industry-Led </a:t>
            </a:r>
            <a:r>
              <a:rPr lang="en-MU" sz="1900" b="1" i="0" kern="1200" baseline="0" dirty="0" err="1"/>
              <a:t>Microcredentials</a:t>
            </a:r>
            <a:r>
              <a:rPr lang="en-MU" sz="1900" b="1" i="0" kern="1200" baseline="0" dirty="0"/>
              <a:t>?</a:t>
            </a:r>
            <a:endParaRPr lang="en-MU" sz="19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E51BDCC-2E49-F7BB-2DD2-C3AAFCEE28F3}"/>
              </a:ext>
            </a:extLst>
          </p:cNvPr>
          <p:cNvSpPr/>
          <p:nvPr/>
        </p:nvSpPr>
        <p:spPr>
          <a:xfrm>
            <a:off x="2584930" y="1941966"/>
            <a:ext cx="9535950" cy="471960"/>
          </a:xfrm>
          <a:custGeom>
            <a:avLst/>
            <a:gdLst>
              <a:gd name="connsiteX0" fmla="*/ 0 w 9535950"/>
              <a:gd name="connsiteY0" fmla="*/ 0 h 471960"/>
              <a:gd name="connsiteX1" fmla="*/ 9535950 w 9535950"/>
              <a:gd name="connsiteY1" fmla="*/ 0 h 471960"/>
              <a:gd name="connsiteX2" fmla="*/ 9535950 w 9535950"/>
              <a:gd name="connsiteY2" fmla="*/ 471960 h 471960"/>
              <a:gd name="connsiteX3" fmla="*/ 0 w 9535950"/>
              <a:gd name="connsiteY3" fmla="*/ 471960 h 471960"/>
              <a:gd name="connsiteX4" fmla="*/ 0 w 9535950"/>
              <a:gd name="connsiteY4" fmla="*/ 0 h 47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5950" h="471960">
                <a:moveTo>
                  <a:pt x="0" y="0"/>
                </a:moveTo>
                <a:lnTo>
                  <a:pt x="9535950" y="0"/>
                </a:lnTo>
                <a:lnTo>
                  <a:pt x="9535950" y="471960"/>
                </a:lnTo>
                <a:lnTo>
                  <a:pt x="0" y="4719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2766" tIns="24130" rIns="135128" bIns="24130" numCol="1" spcCol="1270" anchor="t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 dirty="0"/>
              <a:t>Short, targeted certifications co-designed by industry and higher education to address specific workforce skill gaps in Mauritius. </a:t>
            </a:r>
            <a:endParaRPr lang="en-MU" sz="15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D13B1B2-2CCB-0D28-1DD6-E297E45D1BA5}"/>
              </a:ext>
            </a:extLst>
          </p:cNvPr>
          <p:cNvSpPr/>
          <p:nvPr/>
        </p:nvSpPr>
        <p:spPr>
          <a:xfrm>
            <a:off x="2584930" y="2413926"/>
            <a:ext cx="9535950" cy="455715"/>
          </a:xfrm>
          <a:custGeom>
            <a:avLst/>
            <a:gdLst>
              <a:gd name="connsiteX0" fmla="*/ 0 w 9535950"/>
              <a:gd name="connsiteY0" fmla="*/ 75954 h 455715"/>
              <a:gd name="connsiteX1" fmla="*/ 75954 w 9535950"/>
              <a:gd name="connsiteY1" fmla="*/ 0 h 455715"/>
              <a:gd name="connsiteX2" fmla="*/ 9459996 w 9535950"/>
              <a:gd name="connsiteY2" fmla="*/ 0 h 455715"/>
              <a:gd name="connsiteX3" fmla="*/ 9535950 w 9535950"/>
              <a:gd name="connsiteY3" fmla="*/ 75954 h 455715"/>
              <a:gd name="connsiteX4" fmla="*/ 9535950 w 9535950"/>
              <a:gd name="connsiteY4" fmla="*/ 379761 h 455715"/>
              <a:gd name="connsiteX5" fmla="*/ 9459996 w 9535950"/>
              <a:gd name="connsiteY5" fmla="*/ 455715 h 455715"/>
              <a:gd name="connsiteX6" fmla="*/ 75954 w 9535950"/>
              <a:gd name="connsiteY6" fmla="*/ 455715 h 455715"/>
              <a:gd name="connsiteX7" fmla="*/ 0 w 9535950"/>
              <a:gd name="connsiteY7" fmla="*/ 379761 h 455715"/>
              <a:gd name="connsiteX8" fmla="*/ 0 w 9535950"/>
              <a:gd name="connsiteY8" fmla="*/ 75954 h 45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5950" h="455715">
                <a:moveTo>
                  <a:pt x="0" y="75954"/>
                </a:moveTo>
                <a:cubicBezTo>
                  <a:pt x="0" y="34006"/>
                  <a:pt x="34006" y="0"/>
                  <a:pt x="75954" y="0"/>
                </a:cubicBezTo>
                <a:lnTo>
                  <a:pt x="9459996" y="0"/>
                </a:lnTo>
                <a:cubicBezTo>
                  <a:pt x="9501944" y="0"/>
                  <a:pt x="9535950" y="34006"/>
                  <a:pt x="9535950" y="75954"/>
                </a:cubicBezTo>
                <a:lnTo>
                  <a:pt x="9535950" y="379761"/>
                </a:lnTo>
                <a:cubicBezTo>
                  <a:pt x="9535950" y="421709"/>
                  <a:pt x="9501944" y="455715"/>
                  <a:pt x="9459996" y="455715"/>
                </a:cubicBezTo>
                <a:lnTo>
                  <a:pt x="75954" y="455715"/>
                </a:lnTo>
                <a:cubicBezTo>
                  <a:pt x="34006" y="455715"/>
                  <a:pt x="0" y="421709"/>
                  <a:pt x="0" y="379761"/>
                </a:cubicBezTo>
                <a:lnTo>
                  <a:pt x="0" y="75954"/>
                </a:lnTo>
                <a:close/>
              </a:path>
            </a:pathLst>
          </a:custGeom>
          <a:solidFill>
            <a:srgbClr val="1F4E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636" tIns="94636" rIns="94636" bIns="94636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U" sz="1900" b="1" i="0" kern="1200" baseline="0"/>
              <a:t>Collaboration is Key</a:t>
            </a:r>
            <a:r>
              <a:rPr lang="en-MU" sz="1900" b="0" i="0" kern="1200" baseline="0"/>
              <a:t> </a:t>
            </a:r>
            <a:endParaRPr lang="en-MU" sz="19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75D2CA9-324B-3338-52CE-FC3CF9EC66F9}"/>
              </a:ext>
            </a:extLst>
          </p:cNvPr>
          <p:cNvSpPr/>
          <p:nvPr/>
        </p:nvSpPr>
        <p:spPr>
          <a:xfrm>
            <a:off x="2584930" y="2869641"/>
            <a:ext cx="9535950" cy="786599"/>
          </a:xfrm>
          <a:custGeom>
            <a:avLst/>
            <a:gdLst>
              <a:gd name="connsiteX0" fmla="*/ 0 w 9535950"/>
              <a:gd name="connsiteY0" fmla="*/ 0 h 786599"/>
              <a:gd name="connsiteX1" fmla="*/ 9535950 w 9535950"/>
              <a:gd name="connsiteY1" fmla="*/ 0 h 786599"/>
              <a:gd name="connsiteX2" fmla="*/ 9535950 w 9535950"/>
              <a:gd name="connsiteY2" fmla="*/ 786599 h 786599"/>
              <a:gd name="connsiteX3" fmla="*/ 0 w 9535950"/>
              <a:gd name="connsiteY3" fmla="*/ 786599 h 786599"/>
              <a:gd name="connsiteX4" fmla="*/ 0 w 9535950"/>
              <a:gd name="connsiteY4" fmla="*/ 0 h 78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5950" h="786599">
                <a:moveTo>
                  <a:pt x="0" y="0"/>
                </a:moveTo>
                <a:lnTo>
                  <a:pt x="9535950" y="0"/>
                </a:lnTo>
                <a:lnTo>
                  <a:pt x="9535950" y="786599"/>
                </a:lnTo>
                <a:lnTo>
                  <a:pt x="0" y="78659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2766" tIns="24130" rIns="135128" bIns="24130" numCol="1" spcCol="1270" anchor="t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/>
              <a:t>Industry identifies needs and shapes content. </a:t>
            </a:r>
            <a:endParaRPr lang="en-MU" sz="1500" kern="1200"/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/>
              <a:t>Higher education institutions ensure quality teaching and assessment. </a:t>
            </a:r>
            <a:endParaRPr lang="en-MU" sz="1500" kern="1200"/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/>
              <a:t>Partnership formalized through agreements. </a:t>
            </a:r>
            <a:endParaRPr lang="en-MU" sz="15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42F674-B11C-2CEA-A3F6-D8A8A440FE28}"/>
              </a:ext>
            </a:extLst>
          </p:cNvPr>
          <p:cNvSpPr/>
          <p:nvPr/>
        </p:nvSpPr>
        <p:spPr>
          <a:xfrm>
            <a:off x="2584930" y="3656241"/>
            <a:ext cx="9535950" cy="455715"/>
          </a:xfrm>
          <a:custGeom>
            <a:avLst/>
            <a:gdLst>
              <a:gd name="connsiteX0" fmla="*/ 0 w 9535950"/>
              <a:gd name="connsiteY0" fmla="*/ 75954 h 455715"/>
              <a:gd name="connsiteX1" fmla="*/ 75954 w 9535950"/>
              <a:gd name="connsiteY1" fmla="*/ 0 h 455715"/>
              <a:gd name="connsiteX2" fmla="*/ 9459996 w 9535950"/>
              <a:gd name="connsiteY2" fmla="*/ 0 h 455715"/>
              <a:gd name="connsiteX3" fmla="*/ 9535950 w 9535950"/>
              <a:gd name="connsiteY3" fmla="*/ 75954 h 455715"/>
              <a:gd name="connsiteX4" fmla="*/ 9535950 w 9535950"/>
              <a:gd name="connsiteY4" fmla="*/ 379761 h 455715"/>
              <a:gd name="connsiteX5" fmla="*/ 9459996 w 9535950"/>
              <a:gd name="connsiteY5" fmla="*/ 455715 h 455715"/>
              <a:gd name="connsiteX6" fmla="*/ 75954 w 9535950"/>
              <a:gd name="connsiteY6" fmla="*/ 455715 h 455715"/>
              <a:gd name="connsiteX7" fmla="*/ 0 w 9535950"/>
              <a:gd name="connsiteY7" fmla="*/ 379761 h 455715"/>
              <a:gd name="connsiteX8" fmla="*/ 0 w 9535950"/>
              <a:gd name="connsiteY8" fmla="*/ 75954 h 45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5950" h="455715">
                <a:moveTo>
                  <a:pt x="0" y="75954"/>
                </a:moveTo>
                <a:cubicBezTo>
                  <a:pt x="0" y="34006"/>
                  <a:pt x="34006" y="0"/>
                  <a:pt x="75954" y="0"/>
                </a:cubicBezTo>
                <a:lnTo>
                  <a:pt x="9459996" y="0"/>
                </a:lnTo>
                <a:cubicBezTo>
                  <a:pt x="9501944" y="0"/>
                  <a:pt x="9535950" y="34006"/>
                  <a:pt x="9535950" y="75954"/>
                </a:cubicBezTo>
                <a:lnTo>
                  <a:pt x="9535950" y="379761"/>
                </a:lnTo>
                <a:cubicBezTo>
                  <a:pt x="9535950" y="421709"/>
                  <a:pt x="9501944" y="455715"/>
                  <a:pt x="9459996" y="455715"/>
                </a:cubicBezTo>
                <a:lnTo>
                  <a:pt x="75954" y="455715"/>
                </a:lnTo>
                <a:cubicBezTo>
                  <a:pt x="34006" y="455715"/>
                  <a:pt x="0" y="421709"/>
                  <a:pt x="0" y="379761"/>
                </a:cubicBezTo>
                <a:lnTo>
                  <a:pt x="0" y="75954"/>
                </a:lnTo>
                <a:close/>
              </a:path>
            </a:pathLst>
          </a:custGeom>
          <a:solidFill>
            <a:srgbClr val="1F4E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636" tIns="94636" rIns="94636" bIns="94636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b="1"/>
              <a:t>Approval</a:t>
            </a:r>
            <a:r>
              <a:rPr lang="en-MU" sz="1900" b="1" i="0" kern="1200" baseline="0"/>
              <a:t> Process</a:t>
            </a:r>
            <a:r>
              <a:rPr lang="en-MU" sz="1900" b="0" i="0" kern="1200" baseline="0"/>
              <a:t> </a:t>
            </a:r>
            <a:endParaRPr lang="en-MU" sz="19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7B0BD74-0FB7-5FA5-4B02-4C6B5BA900E8}"/>
              </a:ext>
            </a:extLst>
          </p:cNvPr>
          <p:cNvSpPr/>
          <p:nvPr/>
        </p:nvSpPr>
        <p:spPr>
          <a:xfrm>
            <a:off x="2584930" y="4111956"/>
            <a:ext cx="9535950" cy="521122"/>
          </a:xfrm>
          <a:custGeom>
            <a:avLst/>
            <a:gdLst>
              <a:gd name="connsiteX0" fmla="*/ 0 w 9535950"/>
              <a:gd name="connsiteY0" fmla="*/ 0 h 521122"/>
              <a:gd name="connsiteX1" fmla="*/ 9535950 w 9535950"/>
              <a:gd name="connsiteY1" fmla="*/ 0 h 521122"/>
              <a:gd name="connsiteX2" fmla="*/ 9535950 w 9535950"/>
              <a:gd name="connsiteY2" fmla="*/ 521122 h 521122"/>
              <a:gd name="connsiteX3" fmla="*/ 0 w 9535950"/>
              <a:gd name="connsiteY3" fmla="*/ 521122 h 521122"/>
              <a:gd name="connsiteX4" fmla="*/ 0 w 9535950"/>
              <a:gd name="connsiteY4" fmla="*/ 0 h 5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5950" h="521122">
                <a:moveTo>
                  <a:pt x="0" y="0"/>
                </a:moveTo>
                <a:lnTo>
                  <a:pt x="9535950" y="0"/>
                </a:lnTo>
                <a:lnTo>
                  <a:pt x="9535950" y="521122"/>
                </a:lnTo>
                <a:lnTo>
                  <a:pt x="0" y="5211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2766" tIns="24130" rIns="135128" bIns="24130" numCol="1" spcCol="1270" anchor="t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/>
              <a:t>Higher Education Commission (HEC) accredits microcredentials for quality and national recognition. </a:t>
            </a:r>
            <a:endParaRPr lang="en-MU" sz="1500" kern="1200"/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/>
              <a:t>Only accredited institutions can award them. </a:t>
            </a:r>
            <a:endParaRPr lang="en-MU" sz="15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584788A-085F-D4E8-DBD6-168BB565DBB0}"/>
              </a:ext>
            </a:extLst>
          </p:cNvPr>
          <p:cNvSpPr/>
          <p:nvPr/>
        </p:nvSpPr>
        <p:spPr>
          <a:xfrm>
            <a:off x="2584930" y="4633078"/>
            <a:ext cx="9535950" cy="455715"/>
          </a:xfrm>
          <a:custGeom>
            <a:avLst/>
            <a:gdLst>
              <a:gd name="connsiteX0" fmla="*/ 0 w 9535950"/>
              <a:gd name="connsiteY0" fmla="*/ 75954 h 455715"/>
              <a:gd name="connsiteX1" fmla="*/ 75954 w 9535950"/>
              <a:gd name="connsiteY1" fmla="*/ 0 h 455715"/>
              <a:gd name="connsiteX2" fmla="*/ 9459996 w 9535950"/>
              <a:gd name="connsiteY2" fmla="*/ 0 h 455715"/>
              <a:gd name="connsiteX3" fmla="*/ 9535950 w 9535950"/>
              <a:gd name="connsiteY3" fmla="*/ 75954 h 455715"/>
              <a:gd name="connsiteX4" fmla="*/ 9535950 w 9535950"/>
              <a:gd name="connsiteY4" fmla="*/ 379761 h 455715"/>
              <a:gd name="connsiteX5" fmla="*/ 9459996 w 9535950"/>
              <a:gd name="connsiteY5" fmla="*/ 455715 h 455715"/>
              <a:gd name="connsiteX6" fmla="*/ 75954 w 9535950"/>
              <a:gd name="connsiteY6" fmla="*/ 455715 h 455715"/>
              <a:gd name="connsiteX7" fmla="*/ 0 w 9535950"/>
              <a:gd name="connsiteY7" fmla="*/ 379761 h 455715"/>
              <a:gd name="connsiteX8" fmla="*/ 0 w 9535950"/>
              <a:gd name="connsiteY8" fmla="*/ 75954 h 45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5950" h="455715">
                <a:moveTo>
                  <a:pt x="0" y="75954"/>
                </a:moveTo>
                <a:cubicBezTo>
                  <a:pt x="0" y="34006"/>
                  <a:pt x="34006" y="0"/>
                  <a:pt x="75954" y="0"/>
                </a:cubicBezTo>
                <a:lnTo>
                  <a:pt x="9459996" y="0"/>
                </a:lnTo>
                <a:cubicBezTo>
                  <a:pt x="9501944" y="0"/>
                  <a:pt x="9535950" y="34006"/>
                  <a:pt x="9535950" y="75954"/>
                </a:cubicBezTo>
                <a:lnTo>
                  <a:pt x="9535950" y="379761"/>
                </a:lnTo>
                <a:cubicBezTo>
                  <a:pt x="9535950" y="421709"/>
                  <a:pt x="9501944" y="455715"/>
                  <a:pt x="9459996" y="455715"/>
                </a:cubicBezTo>
                <a:lnTo>
                  <a:pt x="75954" y="455715"/>
                </a:lnTo>
                <a:cubicBezTo>
                  <a:pt x="34006" y="455715"/>
                  <a:pt x="0" y="421709"/>
                  <a:pt x="0" y="379761"/>
                </a:cubicBezTo>
                <a:lnTo>
                  <a:pt x="0" y="75954"/>
                </a:lnTo>
                <a:close/>
              </a:path>
            </a:pathLst>
          </a:custGeom>
          <a:solidFill>
            <a:srgbClr val="1F4E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636" tIns="94636" rIns="94636" bIns="94636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U" sz="1900" b="1" i="0" kern="1200" baseline="0"/>
              <a:t>Recognition and Benefits</a:t>
            </a:r>
            <a:r>
              <a:rPr lang="en-MU" sz="1900" b="0" i="0" kern="1200" baseline="0"/>
              <a:t> </a:t>
            </a:r>
            <a:endParaRPr lang="en-MU" sz="19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99F73F4-2BFA-919D-4A6C-F19B6E398EAF}"/>
              </a:ext>
            </a:extLst>
          </p:cNvPr>
          <p:cNvSpPr/>
          <p:nvPr/>
        </p:nvSpPr>
        <p:spPr>
          <a:xfrm>
            <a:off x="2584930" y="5088793"/>
            <a:ext cx="9535950" cy="727605"/>
          </a:xfrm>
          <a:custGeom>
            <a:avLst/>
            <a:gdLst>
              <a:gd name="connsiteX0" fmla="*/ 0 w 9535950"/>
              <a:gd name="connsiteY0" fmla="*/ 0 h 727605"/>
              <a:gd name="connsiteX1" fmla="*/ 9535950 w 9535950"/>
              <a:gd name="connsiteY1" fmla="*/ 0 h 727605"/>
              <a:gd name="connsiteX2" fmla="*/ 9535950 w 9535950"/>
              <a:gd name="connsiteY2" fmla="*/ 727605 h 727605"/>
              <a:gd name="connsiteX3" fmla="*/ 0 w 9535950"/>
              <a:gd name="connsiteY3" fmla="*/ 727605 h 727605"/>
              <a:gd name="connsiteX4" fmla="*/ 0 w 9535950"/>
              <a:gd name="connsiteY4" fmla="*/ 0 h 72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5950" h="727605">
                <a:moveTo>
                  <a:pt x="0" y="0"/>
                </a:moveTo>
                <a:lnTo>
                  <a:pt x="9535950" y="0"/>
                </a:lnTo>
                <a:lnTo>
                  <a:pt x="9535950" y="727605"/>
                </a:lnTo>
                <a:lnTo>
                  <a:pt x="0" y="72760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2766" tIns="24130" rIns="135128" bIns="24130" numCol="1" spcCol="1270" anchor="t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/>
              <a:t>Certificates are nationally recognized, stackable toward qualifications, and usable for Recognition of Prior Learning (RPL). </a:t>
            </a:r>
            <a:endParaRPr lang="en-MU" sz="1500" kern="1200"/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/>
              <a:t>Valued by employers due to industry input. </a:t>
            </a:r>
            <a:endParaRPr lang="en-MU" sz="1500" kern="120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77D873-3C6E-3FD0-FD1E-ECCD26526256}"/>
              </a:ext>
            </a:extLst>
          </p:cNvPr>
          <p:cNvSpPr/>
          <p:nvPr/>
        </p:nvSpPr>
        <p:spPr>
          <a:xfrm>
            <a:off x="2584930" y="5816399"/>
            <a:ext cx="9535950" cy="455715"/>
          </a:xfrm>
          <a:custGeom>
            <a:avLst/>
            <a:gdLst>
              <a:gd name="connsiteX0" fmla="*/ 0 w 9535950"/>
              <a:gd name="connsiteY0" fmla="*/ 75954 h 455715"/>
              <a:gd name="connsiteX1" fmla="*/ 75954 w 9535950"/>
              <a:gd name="connsiteY1" fmla="*/ 0 h 455715"/>
              <a:gd name="connsiteX2" fmla="*/ 9459996 w 9535950"/>
              <a:gd name="connsiteY2" fmla="*/ 0 h 455715"/>
              <a:gd name="connsiteX3" fmla="*/ 9535950 w 9535950"/>
              <a:gd name="connsiteY3" fmla="*/ 75954 h 455715"/>
              <a:gd name="connsiteX4" fmla="*/ 9535950 w 9535950"/>
              <a:gd name="connsiteY4" fmla="*/ 379761 h 455715"/>
              <a:gd name="connsiteX5" fmla="*/ 9459996 w 9535950"/>
              <a:gd name="connsiteY5" fmla="*/ 455715 h 455715"/>
              <a:gd name="connsiteX6" fmla="*/ 75954 w 9535950"/>
              <a:gd name="connsiteY6" fmla="*/ 455715 h 455715"/>
              <a:gd name="connsiteX7" fmla="*/ 0 w 9535950"/>
              <a:gd name="connsiteY7" fmla="*/ 379761 h 455715"/>
              <a:gd name="connsiteX8" fmla="*/ 0 w 9535950"/>
              <a:gd name="connsiteY8" fmla="*/ 75954 h 45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5950" h="455715">
                <a:moveTo>
                  <a:pt x="0" y="75954"/>
                </a:moveTo>
                <a:cubicBezTo>
                  <a:pt x="0" y="34006"/>
                  <a:pt x="34006" y="0"/>
                  <a:pt x="75954" y="0"/>
                </a:cubicBezTo>
                <a:lnTo>
                  <a:pt x="9459996" y="0"/>
                </a:lnTo>
                <a:cubicBezTo>
                  <a:pt x="9501944" y="0"/>
                  <a:pt x="9535950" y="34006"/>
                  <a:pt x="9535950" y="75954"/>
                </a:cubicBezTo>
                <a:lnTo>
                  <a:pt x="9535950" y="379761"/>
                </a:lnTo>
                <a:cubicBezTo>
                  <a:pt x="9535950" y="421709"/>
                  <a:pt x="9501944" y="455715"/>
                  <a:pt x="9459996" y="455715"/>
                </a:cubicBezTo>
                <a:lnTo>
                  <a:pt x="75954" y="455715"/>
                </a:lnTo>
                <a:cubicBezTo>
                  <a:pt x="34006" y="455715"/>
                  <a:pt x="0" y="421709"/>
                  <a:pt x="0" y="379761"/>
                </a:cubicBezTo>
                <a:lnTo>
                  <a:pt x="0" y="75954"/>
                </a:lnTo>
                <a:close/>
              </a:path>
            </a:pathLst>
          </a:custGeom>
          <a:solidFill>
            <a:srgbClr val="1F4E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636" tIns="94636" rIns="94636" bIns="94636" numCol="1" spcCol="1270" anchor="ctr" anchorCtr="0">
            <a:noAutofit/>
          </a:bodyPr>
          <a:lstStyle/>
          <a:p>
            <a:pPr marL="0" lvl="0" indent="0" algn="l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U" sz="1900" b="1" i="0" kern="1200" baseline="0"/>
              <a:t>Flexibility and Innovation</a:t>
            </a:r>
            <a:r>
              <a:rPr lang="en-MU" sz="1900" b="0" i="0" kern="1200" baseline="0"/>
              <a:t> </a:t>
            </a:r>
            <a:endParaRPr lang="en-MU" sz="19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6960495-A28D-A3E1-5B2E-63A9D3F90C5D}"/>
              </a:ext>
            </a:extLst>
          </p:cNvPr>
          <p:cNvSpPr/>
          <p:nvPr/>
        </p:nvSpPr>
        <p:spPr>
          <a:xfrm>
            <a:off x="2584930" y="6272113"/>
            <a:ext cx="9535950" cy="521122"/>
          </a:xfrm>
          <a:custGeom>
            <a:avLst/>
            <a:gdLst>
              <a:gd name="connsiteX0" fmla="*/ 0 w 9535950"/>
              <a:gd name="connsiteY0" fmla="*/ 0 h 521122"/>
              <a:gd name="connsiteX1" fmla="*/ 9535950 w 9535950"/>
              <a:gd name="connsiteY1" fmla="*/ 0 h 521122"/>
              <a:gd name="connsiteX2" fmla="*/ 9535950 w 9535950"/>
              <a:gd name="connsiteY2" fmla="*/ 521122 h 521122"/>
              <a:gd name="connsiteX3" fmla="*/ 0 w 9535950"/>
              <a:gd name="connsiteY3" fmla="*/ 521122 h 521122"/>
              <a:gd name="connsiteX4" fmla="*/ 0 w 9535950"/>
              <a:gd name="connsiteY4" fmla="*/ 0 h 5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5950" h="521122">
                <a:moveTo>
                  <a:pt x="0" y="0"/>
                </a:moveTo>
                <a:lnTo>
                  <a:pt x="9535950" y="0"/>
                </a:lnTo>
                <a:lnTo>
                  <a:pt x="9535950" y="521122"/>
                </a:lnTo>
                <a:lnTo>
                  <a:pt x="0" y="5211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2766" tIns="24130" rIns="135128" bIns="24130" numCol="1" spcCol="1270" anchor="t" anchorCtr="0">
            <a:noAutofit/>
          </a:bodyPr>
          <a:lstStyle/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/>
              <a:t>Delivered online or hybrid for accessibility. </a:t>
            </a:r>
            <a:endParaRPr lang="en-MU" sz="1500" kern="1200"/>
          </a:p>
          <a:p>
            <a:pPr marL="114300" lvl="1" indent="-114300" algn="l" defTabSz="6667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MU" sz="1500" b="0" i="0" kern="1200" baseline="0"/>
              <a:t>Encourages pilot projects and continuous improvement.</a:t>
            </a:r>
            <a:endParaRPr lang="en-MU" sz="1500" kern="1200"/>
          </a:p>
        </p:txBody>
      </p:sp>
    </p:spTree>
    <p:extLst>
      <p:ext uri="{BB962C8B-B14F-4D97-AF65-F5344CB8AC3E}">
        <p14:creationId xmlns:p14="http://schemas.microsoft.com/office/powerpoint/2010/main" val="3365034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A69B-7E7D-E631-DF5C-47D24F523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12" y="136525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  <a:endParaRPr lang="en-MU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B42EA3B-F268-8D4A-EE9C-E0F42B8436F0}"/>
              </a:ext>
            </a:extLst>
          </p:cNvPr>
          <p:cNvSpPr/>
          <p:nvPr/>
        </p:nvSpPr>
        <p:spPr>
          <a:xfrm>
            <a:off x="704769" y="2367281"/>
            <a:ext cx="2122053" cy="87376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784" tIns="28448" rIns="49784" bIns="28448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Political</a:t>
            </a:r>
            <a:endParaRPr lang="en-MU" sz="1600" kern="1200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A5BEEAD-97A2-8495-C501-8FA97A8195CF}"/>
              </a:ext>
            </a:extLst>
          </p:cNvPr>
          <p:cNvSpPr/>
          <p:nvPr/>
        </p:nvSpPr>
        <p:spPr>
          <a:xfrm>
            <a:off x="704769" y="3299796"/>
            <a:ext cx="2122053" cy="3558204"/>
          </a:xfrm>
          <a:prstGeom prst="round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338" tIns="37338" rIns="49784" bIns="56007" numCol="1" spcCol="1270" anchor="t" anchorCtr="0">
            <a:noAutofit/>
          </a:bodyPr>
          <a:lstStyle/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solidFill>
                  <a:srgbClr val="FF0000"/>
                </a:solidFill>
              </a:rPr>
              <a:t>Policy alignment with NQFs and skills strategies.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/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Government and donor funding.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/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Regional/continental recognition frameworks.</a:t>
            </a:r>
            <a:endParaRPr lang="en-MU" sz="1600" kern="1200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3067E8B-F798-2715-D80E-DF664CFE2EEF}"/>
              </a:ext>
            </a:extLst>
          </p:cNvPr>
          <p:cNvSpPr/>
          <p:nvPr/>
        </p:nvSpPr>
        <p:spPr>
          <a:xfrm>
            <a:off x="2929225" y="2367281"/>
            <a:ext cx="2122053" cy="87376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784" tIns="28448" rIns="49784" bIns="28448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Economic</a:t>
            </a:r>
            <a:endParaRPr lang="en-MU" sz="1600" kern="1200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709EBD8-BAF2-D84E-1299-E65D0AF654E4}"/>
              </a:ext>
            </a:extLst>
          </p:cNvPr>
          <p:cNvSpPr/>
          <p:nvPr/>
        </p:nvSpPr>
        <p:spPr>
          <a:xfrm>
            <a:off x="2929225" y="3299796"/>
            <a:ext cx="2122053" cy="3558204"/>
          </a:xfrm>
          <a:prstGeom prst="round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338" tIns="37338" rIns="49784" bIns="56007" numCol="1" spcCol="1270" anchor="t" anchorCtr="0">
            <a:noAutofit/>
          </a:bodyPr>
          <a:lstStyle/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solidFill>
                  <a:srgbClr val="FF0000"/>
                </a:solidFill>
              </a:rPr>
              <a:t>Demand for job-ready, flexible skills.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>
              <a:solidFill>
                <a:srgbClr val="FF0000"/>
              </a:solidFill>
            </a:endParaRP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solidFill>
                  <a:srgbClr val="FF0000"/>
                </a:solidFill>
              </a:rPr>
              <a:t>Lower cost compared to full degrees.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>
              <a:solidFill>
                <a:srgbClr val="FF0000"/>
              </a:solidFill>
            </a:endParaRP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>
                <a:solidFill>
                  <a:srgbClr val="FF0000"/>
                </a:solidFill>
              </a:rPr>
              <a:t>Employer uptake and partnerships with industry.</a:t>
            </a:r>
            <a:endParaRPr lang="en-MU" sz="1600" kern="1200" dirty="0">
              <a:solidFill>
                <a:srgbClr val="FF0000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8948939-4B72-4B56-9083-CF847EFDA4B3}"/>
              </a:ext>
            </a:extLst>
          </p:cNvPr>
          <p:cNvSpPr/>
          <p:nvPr/>
        </p:nvSpPr>
        <p:spPr>
          <a:xfrm>
            <a:off x="5133359" y="2367281"/>
            <a:ext cx="2122053" cy="87376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784" tIns="28448" rIns="49784" bIns="28448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Social</a:t>
            </a:r>
            <a:endParaRPr lang="en-MU" sz="1600" kern="12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3698527-C707-CA5D-8716-13BE9E3D8BFD}"/>
              </a:ext>
            </a:extLst>
          </p:cNvPr>
          <p:cNvSpPr/>
          <p:nvPr/>
        </p:nvSpPr>
        <p:spPr>
          <a:xfrm>
            <a:off x="5133359" y="3299796"/>
            <a:ext cx="2122053" cy="3558204"/>
          </a:xfrm>
          <a:prstGeom prst="round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338" tIns="37338" rIns="49784" bIns="56007" numCol="1" spcCol="1270" anchor="t" anchorCtr="0">
            <a:noAutofit/>
          </a:bodyPr>
          <a:lstStyle/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Lifelong learning culture.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/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Wider access for diverse groups.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/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Learner demand for flexible, career-oriented study.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/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Recognition by society and employers.</a:t>
            </a:r>
            <a:endParaRPr lang="en-MU" sz="1600" kern="12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92DE0B1-A82E-3F38-3524-F530CC1BE2EB}"/>
              </a:ext>
            </a:extLst>
          </p:cNvPr>
          <p:cNvSpPr/>
          <p:nvPr/>
        </p:nvSpPr>
        <p:spPr>
          <a:xfrm>
            <a:off x="7347653" y="2367281"/>
            <a:ext cx="2122053" cy="87376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784" tIns="28448" rIns="49784" bIns="28448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Technological</a:t>
            </a:r>
            <a:endParaRPr lang="en-MU" sz="1600" kern="12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E63FA33-3FC6-2DF3-58AD-C2395FF40444}"/>
              </a:ext>
            </a:extLst>
          </p:cNvPr>
          <p:cNvSpPr/>
          <p:nvPr/>
        </p:nvSpPr>
        <p:spPr>
          <a:xfrm>
            <a:off x="7347653" y="3299796"/>
            <a:ext cx="2122053" cy="3558204"/>
          </a:xfrm>
          <a:prstGeom prst="round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338" tIns="37338" rIns="49784" bIns="56007" numCol="1" spcCol="1270" anchor="t" anchorCtr="0">
            <a:noAutofit/>
          </a:bodyPr>
          <a:lstStyle/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Digital platforms and online delivery.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/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/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Innovative assessment and digital badges.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/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Data-driven learning outcomes.</a:t>
            </a:r>
            <a:endParaRPr lang="en-MU" sz="1600" kern="12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AE84F18-F0AA-949B-6689-43ACDFDE220A}"/>
              </a:ext>
            </a:extLst>
          </p:cNvPr>
          <p:cNvSpPr/>
          <p:nvPr/>
        </p:nvSpPr>
        <p:spPr>
          <a:xfrm>
            <a:off x="9551786" y="2367281"/>
            <a:ext cx="2122053" cy="87376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784" tIns="28448" rIns="49784" bIns="28448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Legal</a:t>
            </a:r>
            <a:endParaRPr lang="en-MU" sz="1600" kern="12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E1221AF-E1E5-186A-03E6-A6F11306E1DF}"/>
              </a:ext>
            </a:extLst>
          </p:cNvPr>
          <p:cNvSpPr/>
          <p:nvPr/>
        </p:nvSpPr>
        <p:spPr>
          <a:xfrm>
            <a:off x="9551786" y="3299796"/>
            <a:ext cx="2122053" cy="3558204"/>
          </a:xfrm>
          <a:prstGeom prst="round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338" tIns="37338" rIns="49784" bIns="56007" numCol="1" spcCol="1270" anchor="t" anchorCtr="0">
            <a:noAutofit/>
          </a:bodyPr>
          <a:lstStyle/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Recognition in NQFs and QA frameworks.</a:t>
            </a:r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MU" sz="1600" kern="1200" dirty="0"/>
          </a:p>
          <a:p>
            <a:pPr marL="57150" lvl="1" indent="-57150" algn="l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Approval and recognition .</a:t>
            </a:r>
            <a:endParaRPr lang="en-MU" sz="1600" kern="1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C19E7E-CD1C-41AD-9AD3-51065DAB761F}"/>
              </a:ext>
            </a:extLst>
          </p:cNvPr>
          <p:cNvSpPr txBox="1"/>
          <p:nvPr/>
        </p:nvSpPr>
        <p:spPr>
          <a:xfrm>
            <a:off x="1095951" y="1462088"/>
            <a:ext cx="10196868" cy="400110"/>
          </a:xfrm>
          <a:prstGeom prst="rect">
            <a:avLst/>
          </a:prstGeom>
          <a:solidFill>
            <a:srgbClr val="BF9000">
              <a:alpha val="69804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development and uptake of </a:t>
            </a:r>
            <a:r>
              <a:rPr lang="en-US" sz="2000" b="1" dirty="0" err="1">
                <a:solidFill>
                  <a:schemeClr val="bg1"/>
                </a:solidFill>
              </a:rPr>
              <a:t>microcredentials</a:t>
            </a:r>
            <a:r>
              <a:rPr lang="en-US" sz="2000" b="1" dirty="0">
                <a:solidFill>
                  <a:schemeClr val="bg1"/>
                </a:solidFill>
              </a:rPr>
              <a:t> are shaped by a range of enabling factors</a:t>
            </a:r>
            <a:endParaRPr lang="en-M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72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D39955-CEAD-034F-AE9E-0EBDC38753D3}"/>
              </a:ext>
            </a:extLst>
          </p:cNvPr>
          <p:cNvGrpSpPr/>
          <p:nvPr/>
        </p:nvGrpSpPr>
        <p:grpSpPr>
          <a:xfrm>
            <a:off x="5689155" y="2283948"/>
            <a:ext cx="2342639" cy="1062953"/>
            <a:chOff x="11378310" y="4567896"/>
            <a:chExt cx="4685277" cy="2125906"/>
          </a:xfrm>
        </p:grpSpPr>
        <p:sp>
          <p:nvSpPr>
            <p:cNvPr id="74" name="Pentagon 5">
              <a:extLst>
                <a:ext uri="{FF2B5EF4-FFF2-40B4-BE49-F238E27FC236}">
                  <a16:creationId xmlns:a16="http://schemas.microsoft.com/office/drawing/2014/main" id="{B023FF71-E80D-EA4A-8FEF-ACE209B4CA53}"/>
                </a:ext>
              </a:extLst>
            </p:cNvPr>
            <p:cNvSpPr/>
            <p:nvPr/>
          </p:nvSpPr>
          <p:spPr>
            <a:xfrm rot="90261">
              <a:off x="11378310" y="4567896"/>
              <a:ext cx="4684322" cy="2125906"/>
            </a:xfrm>
            <a:custGeom>
              <a:avLst/>
              <a:gdLst>
                <a:gd name="connsiteX0" fmla="*/ 0 w 2742251"/>
                <a:gd name="connsiteY0" fmla="*/ 0 h 1265241"/>
                <a:gd name="connsiteX1" fmla="*/ 2249402 w 2742251"/>
                <a:gd name="connsiteY1" fmla="*/ 0 h 1265241"/>
                <a:gd name="connsiteX2" fmla="*/ 2742251 w 2742251"/>
                <a:gd name="connsiteY2" fmla="*/ 632621 h 1265241"/>
                <a:gd name="connsiteX3" fmla="*/ 2249402 w 2742251"/>
                <a:gd name="connsiteY3" fmla="*/ 1265241 h 1265241"/>
                <a:gd name="connsiteX4" fmla="*/ 0 w 2742251"/>
                <a:gd name="connsiteY4" fmla="*/ 1265241 h 1265241"/>
                <a:gd name="connsiteX5" fmla="*/ 0 w 2742251"/>
                <a:gd name="connsiteY5" fmla="*/ 0 h 1265241"/>
                <a:gd name="connsiteX0" fmla="*/ 0 w 2742251"/>
                <a:gd name="connsiteY0" fmla="*/ 20940 h 1286181"/>
                <a:gd name="connsiteX1" fmla="*/ 2219788 w 2742251"/>
                <a:gd name="connsiteY1" fmla="*/ 0 h 1286181"/>
                <a:gd name="connsiteX2" fmla="*/ 2742251 w 2742251"/>
                <a:gd name="connsiteY2" fmla="*/ 653561 h 1286181"/>
                <a:gd name="connsiteX3" fmla="*/ 2249402 w 2742251"/>
                <a:gd name="connsiteY3" fmla="*/ 1286181 h 1286181"/>
                <a:gd name="connsiteX4" fmla="*/ 0 w 2742251"/>
                <a:gd name="connsiteY4" fmla="*/ 1286181 h 1286181"/>
                <a:gd name="connsiteX5" fmla="*/ 0 w 2742251"/>
                <a:gd name="connsiteY5" fmla="*/ 20940 h 1286181"/>
                <a:gd name="connsiteX0" fmla="*/ 0 w 2698891"/>
                <a:gd name="connsiteY0" fmla="*/ 20940 h 1286181"/>
                <a:gd name="connsiteX1" fmla="*/ 2219788 w 2698891"/>
                <a:gd name="connsiteY1" fmla="*/ 0 h 1286181"/>
                <a:gd name="connsiteX2" fmla="*/ 2698891 w 2698891"/>
                <a:gd name="connsiteY2" fmla="*/ 646645 h 1286181"/>
                <a:gd name="connsiteX3" fmla="*/ 2249402 w 2698891"/>
                <a:gd name="connsiteY3" fmla="*/ 1286181 h 1286181"/>
                <a:gd name="connsiteX4" fmla="*/ 0 w 2698891"/>
                <a:gd name="connsiteY4" fmla="*/ 1286181 h 1286181"/>
                <a:gd name="connsiteX5" fmla="*/ 0 w 2698891"/>
                <a:gd name="connsiteY5" fmla="*/ 20940 h 1286181"/>
                <a:gd name="connsiteX0" fmla="*/ 299636 w 2998527"/>
                <a:gd name="connsiteY0" fmla="*/ 20940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299636 w 2998527"/>
                <a:gd name="connsiteY5" fmla="*/ 20940 h 1380667"/>
                <a:gd name="connsiteX0" fmla="*/ 729542 w 2998527"/>
                <a:gd name="connsiteY0" fmla="*/ 47668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29542 w 2998527"/>
                <a:gd name="connsiteY5" fmla="*/ 47668 h 1380667"/>
                <a:gd name="connsiteX0" fmla="*/ 708324 w 2998527"/>
                <a:gd name="connsiteY0" fmla="*/ 49514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08324 w 2998527"/>
                <a:gd name="connsiteY5" fmla="*/ 49514 h 1380667"/>
                <a:gd name="connsiteX0" fmla="*/ 692089 w 2982292"/>
                <a:gd name="connsiteY0" fmla="*/ 49514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692089 w 2982292"/>
                <a:gd name="connsiteY5" fmla="*/ 49514 h 1370702"/>
                <a:gd name="connsiteX0" fmla="*/ 710171 w 2982292"/>
                <a:gd name="connsiteY0" fmla="*/ 60768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710171 w 2982292"/>
                <a:gd name="connsiteY5" fmla="*/ 60768 h 1370702"/>
                <a:gd name="connsiteX0" fmla="*/ 710171 w 2982292"/>
                <a:gd name="connsiteY0" fmla="*/ 55882 h 1365816"/>
                <a:gd name="connsiteX1" fmla="*/ 2498553 w 2982292"/>
                <a:gd name="connsiteY1" fmla="*/ 0 h 1365816"/>
                <a:gd name="connsiteX2" fmla="*/ 2982292 w 2982292"/>
                <a:gd name="connsiteY2" fmla="*/ 641759 h 1365816"/>
                <a:gd name="connsiteX3" fmla="*/ 2532803 w 2982292"/>
                <a:gd name="connsiteY3" fmla="*/ 1281295 h 1365816"/>
                <a:gd name="connsiteX4" fmla="*/ 0 w 2982292"/>
                <a:gd name="connsiteY4" fmla="*/ 1365816 h 1365816"/>
                <a:gd name="connsiteX5" fmla="*/ 710171 w 2982292"/>
                <a:gd name="connsiteY5" fmla="*/ 55882 h 1365816"/>
                <a:gd name="connsiteX0" fmla="*/ 710171 w 2982292"/>
                <a:gd name="connsiteY0" fmla="*/ 51121 h 1361055"/>
                <a:gd name="connsiteX1" fmla="*/ 2498678 w 2982292"/>
                <a:gd name="connsiteY1" fmla="*/ 0 h 1361055"/>
                <a:gd name="connsiteX2" fmla="*/ 2982292 w 2982292"/>
                <a:gd name="connsiteY2" fmla="*/ 636998 h 1361055"/>
                <a:gd name="connsiteX3" fmla="*/ 2532803 w 2982292"/>
                <a:gd name="connsiteY3" fmla="*/ 1276534 h 1361055"/>
                <a:gd name="connsiteX4" fmla="*/ 0 w 2982292"/>
                <a:gd name="connsiteY4" fmla="*/ 1361055 h 1361055"/>
                <a:gd name="connsiteX5" fmla="*/ 710171 w 2982292"/>
                <a:gd name="connsiteY5" fmla="*/ 51121 h 1361055"/>
                <a:gd name="connsiteX0" fmla="*/ 710171 w 2982292"/>
                <a:gd name="connsiteY0" fmla="*/ 41599 h 1351533"/>
                <a:gd name="connsiteX1" fmla="*/ 2498928 w 2982292"/>
                <a:gd name="connsiteY1" fmla="*/ 0 h 1351533"/>
                <a:gd name="connsiteX2" fmla="*/ 2982292 w 2982292"/>
                <a:gd name="connsiteY2" fmla="*/ 627476 h 1351533"/>
                <a:gd name="connsiteX3" fmla="*/ 2532803 w 2982292"/>
                <a:gd name="connsiteY3" fmla="*/ 1267012 h 1351533"/>
                <a:gd name="connsiteX4" fmla="*/ 0 w 2982292"/>
                <a:gd name="connsiteY4" fmla="*/ 1351533 h 1351533"/>
                <a:gd name="connsiteX5" fmla="*/ 710171 w 2982292"/>
                <a:gd name="connsiteY5" fmla="*/ 41599 h 1351533"/>
                <a:gd name="connsiteX0" fmla="*/ 710171 w 2982292"/>
                <a:gd name="connsiteY0" fmla="*/ 46484 h 1356418"/>
                <a:gd name="connsiteX1" fmla="*/ 2503563 w 2982292"/>
                <a:gd name="connsiteY1" fmla="*/ 0 h 1356418"/>
                <a:gd name="connsiteX2" fmla="*/ 2982292 w 2982292"/>
                <a:gd name="connsiteY2" fmla="*/ 632361 h 1356418"/>
                <a:gd name="connsiteX3" fmla="*/ 2532803 w 2982292"/>
                <a:gd name="connsiteY3" fmla="*/ 1271897 h 1356418"/>
                <a:gd name="connsiteX4" fmla="*/ 0 w 2982292"/>
                <a:gd name="connsiteY4" fmla="*/ 1356418 h 1356418"/>
                <a:gd name="connsiteX5" fmla="*/ 710171 w 2982292"/>
                <a:gd name="connsiteY5" fmla="*/ 46484 h 1356418"/>
                <a:gd name="connsiteX0" fmla="*/ 710171 w 2982292"/>
                <a:gd name="connsiteY0" fmla="*/ 56006 h 1365940"/>
                <a:gd name="connsiteX1" fmla="*/ 2503313 w 2982292"/>
                <a:gd name="connsiteY1" fmla="*/ 0 h 1365940"/>
                <a:gd name="connsiteX2" fmla="*/ 2982292 w 2982292"/>
                <a:gd name="connsiteY2" fmla="*/ 641883 h 1365940"/>
                <a:gd name="connsiteX3" fmla="*/ 2532803 w 2982292"/>
                <a:gd name="connsiteY3" fmla="*/ 1281419 h 1365940"/>
                <a:gd name="connsiteX4" fmla="*/ 0 w 2982292"/>
                <a:gd name="connsiteY4" fmla="*/ 1365940 h 1365940"/>
                <a:gd name="connsiteX5" fmla="*/ 710171 w 2982292"/>
                <a:gd name="connsiteY5" fmla="*/ 56006 h 1365940"/>
                <a:gd name="connsiteX0" fmla="*/ 710171 w 2982292"/>
                <a:gd name="connsiteY0" fmla="*/ 512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0171 w 2982292"/>
                <a:gd name="connsiteY5" fmla="*/ 51244 h 1361178"/>
                <a:gd name="connsiteX0" fmla="*/ 729214 w 2982292"/>
                <a:gd name="connsiteY0" fmla="*/ 507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29214 w 2982292"/>
                <a:gd name="connsiteY5" fmla="*/ 50744 h 1361178"/>
                <a:gd name="connsiteX0" fmla="*/ 711421 w 2982292"/>
                <a:gd name="connsiteY0" fmla="*/ 98853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1421 w 2982292"/>
                <a:gd name="connsiteY5" fmla="*/ 98853 h 1361178"/>
                <a:gd name="connsiteX0" fmla="*/ 707602 w 2982292"/>
                <a:gd name="connsiteY0" fmla="*/ 44166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6 h 1361178"/>
                <a:gd name="connsiteX0" fmla="*/ 705221 w 2982292"/>
                <a:gd name="connsiteY0" fmla="*/ 44229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221 w 2982292"/>
                <a:gd name="connsiteY5" fmla="*/ 44229 h 1361178"/>
                <a:gd name="connsiteX0" fmla="*/ 707790 w 2982292"/>
                <a:gd name="connsiteY0" fmla="*/ 5130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90 w 2982292"/>
                <a:gd name="connsiteY5" fmla="*/ 51308 h 1361178"/>
                <a:gd name="connsiteX0" fmla="*/ 713114 w 2982292"/>
                <a:gd name="connsiteY0" fmla="*/ 7260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3114 w 2982292"/>
                <a:gd name="connsiteY5" fmla="*/ 72607 h 1361178"/>
                <a:gd name="connsiteX0" fmla="*/ 705410 w 2982292"/>
                <a:gd name="connsiteY0" fmla="*/ 51371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410 w 2982292"/>
                <a:gd name="connsiteY5" fmla="*/ 51371 h 1361178"/>
                <a:gd name="connsiteX0" fmla="*/ 707728 w 2982292"/>
                <a:gd name="connsiteY0" fmla="*/ 4892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28 w 2982292"/>
                <a:gd name="connsiteY5" fmla="*/ 48928 h 1361178"/>
                <a:gd name="connsiteX0" fmla="*/ 707602 w 2982292"/>
                <a:gd name="connsiteY0" fmla="*/ 4416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9651 w 2982292"/>
                <a:gd name="connsiteY3" fmla="*/ 1295533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22073 w 2996700"/>
                <a:gd name="connsiteY0" fmla="*/ 46547 h 1356793"/>
                <a:gd name="connsiteX1" fmla="*/ 2517846 w 2996700"/>
                <a:gd name="connsiteY1" fmla="*/ 0 h 1356793"/>
                <a:gd name="connsiteX2" fmla="*/ 2996700 w 2996700"/>
                <a:gd name="connsiteY2" fmla="*/ 637121 h 1356793"/>
                <a:gd name="connsiteX3" fmla="*/ 2554059 w 2996700"/>
                <a:gd name="connsiteY3" fmla="*/ 1295533 h 1356793"/>
                <a:gd name="connsiteX4" fmla="*/ 0 w 2996700"/>
                <a:gd name="connsiteY4" fmla="*/ 1356793 h 1356793"/>
                <a:gd name="connsiteX5" fmla="*/ 722073 w 2996700"/>
                <a:gd name="connsiteY5" fmla="*/ 46547 h 1356793"/>
                <a:gd name="connsiteX0" fmla="*/ 712552 w 2996700"/>
                <a:gd name="connsiteY0" fmla="*/ 46797 h 1356793"/>
                <a:gd name="connsiteX1" fmla="*/ 2517846 w 2996700"/>
                <a:gd name="connsiteY1" fmla="*/ 0 h 1356793"/>
                <a:gd name="connsiteX2" fmla="*/ 2996700 w 2996700"/>
                <a:gd name="connsiteY2" fmla="*/ 637121 h 1356793"/>
                <a:gd name="connsiteX3" fmla="*/ 2554059 w 2996700"/>
                <a:gd name="connsiteY3" fmla="*/ 1295533 h 1356793"/>
                <a:gd name="connsiteX4" fmla="*/ 0 w 2996700"/>
                <a:gd name="connsiteY4" fmla="*/ 1356793 h 1356793"/>
                <a:gd name="connsiteX5" fmla="*/ 712552 w 2996700"/>
                <a:gd name="connsiteY5" fmla="*/ 46797 h 1356793"/>
                <a:gd name="connsiteX0" fmla="*/ 712469 w 2996617"/>
                <a:gd name="connsiteY0" fmla="*/ 46797 h 1359967"/>
                <a:gd name="connsiteX1" fmla="*/ 2517763 w 2996617"/>
                <a:gd name="connsiteY1" fmla="*/ 0 h 1359967"/>
                <a:gd name="connsiteX2" fmla="*/ 2996617 w 2996617"/>
                <a:gd name="connsiteY2" fmla="*/ 637121 h 1359967"/>
                <a:gd name="connsiteX3" fmla="*/ 2553976 w 2996617"/>
                <a:gd name="connsiteY3" fmla="*/ 1295533 h 1359967"/>
                <a:gd name="connsiteX4" fmla="*/ 0 w 2996617"/>
                <a:gd name="connsiteY4" fmla="*/ 1359967 h 1359967"/>
                <a:gd name="connsiteX5" fmla="*/ 712469 w 2996617"/>
                <a:gd name="connsiteY5" fmla="*/ 46797 h 13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6617" h="1359967">
                  <a:moveTo>
                    <a:pt x="712469" y="46797"/>
                  </a:moveTo>
                  <a:lnTo>
                    <a:pt x="2517763" y="0"/>
                  </a:lnTo>
                  <a:lnTo>
                    <a:pt x="2996617" y="637121"/>
                  </a:lnTo>
                  <a:lnTo>
                    <a:pt x="2553976" y="1295533"/>
                  </a:lnTo>
                  <a:lnTo>
                    <a:pt x="0" y="1359967"/>
                  </a:lnTo>
                  <a:lnTo>
                    <a:pt x="712469" y="4679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CC56EF9D-3A04-D646-BCA0-75EEA6ADB1D4}"/>
                </a:ext>
              </a:extLst>
            </p:cNvPr>
            <p:cNvSpPr/>
            <p:nvPr/>
          </p:nvSpPr>
          <p:spPr>
            <a:xfrm>
              <a:off x="11935608" y="4581896"/>
              <a:ext cx="4127979" cy="1017799"/>
            </a:xfrm>
            <a:custGeom>
              <a:avLst/>
              <a:gdLst>
                <a:gd name="connsiteX0" fmla="*/ 372855 w 2631193"/>
                <a:gd name="connsiteY0" fmla="*/ 0 h 651098"/>
                <a:gd name="connsiteX1" fmla="*/ 2169231 w 2631193"/>
                <a:gd name="connsiteY1" fmla="*/ 613 h 651098"/>
                <a:gd name="connsiteX2" fmla="*/ 2631193 w 2631193"/>
                <a:gd name="connsiteY2" fmla="*/ 650086 h 651098"/>
                <a:gd name="connsiteX3" fmla="*/ 2630474 w 2631193"/>
                <a:gd name="connsiteY3" fmla="*/ 651098 h 651098"/>
                <a:gd name="connsiteX4" fmla="*/ 0 w 2631193"/>
                <a:gd name="connsiteY4" fmla="*/ 651098 h 651098"/>
                <a:gd name="connsiteX5" fmla="*/ 372855 w 2631193"/>
                <a:gd name="connsiteY5" fmla="*/ 0 h 651098"/>
                <a:gd name="connsiteX0" fmla="*/ 382380 w 2640718"/>
                <a:gd name="connsiteY0" fmla="*/ 0 h 651098"/>
                <a:gd name="connsiteX1" fmla="*/ 2178756 w 2640718"/>
                <a:gd name="connsiteY1" fmla="*/ 613 h 651098"/>
                <a:gd name="connsiteX2" fmla="*/ 2640718 w 2640718"/>
                <a:gd name="connsiteY2" fmla="*/ 650086 h 651098"/>
                <a:gd name="connsiteX3" fmla="*/ 2639999 w 2640718"/>
                <a:gd name="connsiteY3" fmla="*/ 651098 h 651098"/>
                <a:gd name="connsiteX4" fmla="*/ 0 w 2640718"/>
                <a:gd name="connsiteY4" fmla="*/ 641573 h 651098"/>
                <a:gd name="connsiteX5" fmla="*/ 382380 w 2640718"/>
                <a:gd name="connsiteY5" fmla="*/ 0 h 65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40718" h="651098">
                  <a:moveTo>
                    <a:pt x="382380" y="0"/>
                  </a:moveTo>
                  <a:lnTo>
                    <a:pt x="2178756" y="613"/>
                  </a:lnTo>
                  <a:lnTo>
                    <a:pt x="2640718" y="650086"/>
                  </a:lnTo>
                  <a:lnTo>
                    <a:pt x="2639999" y="651098"/>
                  </a:lnTo>
                  <a:lnTo>
                    <a:pt x="0" y="641573"/>
                  </a:lnTo>
                  <a:lnTo>
                    <a:pt x="38238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AF2EA32-2B0B-7944-AFF4-D36091EADA77}"/>
              </a:ext>
            </a:extLst>
          </p:cNvPr>
          <p:cNvGrpSpPr/>
          <p:nvPr/>
        </p:nvGrpSpPr>
        <p:grpSpPr>
          <a:xfrm>
            <a:off x="6995470" y="2922516"/>
            <a:ext cx="1079809" cy="2339689"/>
            <a:chOff x="13990939" y="5845032"/>
            <a:chExt cx="2159618" cy="4679377"/>
          </a:xfrm>
        </p:grpSpPr>
        <p:sp>
          <p:nvSpPr>
            <p:cNvPr id="78" name="Pentagon 5">
              <a:extLst>
                <a:ext uri="{FF2B5EF4-FFF2-40B4-BE49-F238E27FC236}">
                  <a16:creationId xmlns:a16="http://schemas.microsoft.com/office/drawing/2014/main" id="{CD686A8A-6792-9347-B5A5-90CD2EF4CF6D}"/>
                </a:ext>
              </a:extLst>
            </p:cNvPr>
            <p:cNvSpPr/>
            <p:nvPr/>
          </p:nvSpPr>
          <p:spPr>
            <a:xfrm rot="3690261">
              <a:off x="12710414" y="7125557"/>
              <a:ext cx="4679377" cy="2118328"/>
            </a:xfrm>
            <a:custGeom>
              <a:avLst/>
              <a:gdLst>
                <a:gd name="connsiteX0" fmla="*/ 0 w 2742251"/>
                <a:gd name="connsiteY0" fmla="*/ 0 h 1265241"/>
                <a:gd name="connsiteX1" fmla="*/ 2249402 w 2742251"/>
                <a:gd name="connsiteY1" fmla="*/ 0 h 1265241"/>
                <a:gd name="connsiteX2" fmla="*/ 2742251 w 2742251"/>
                <a:gd name="connsiteY2" fmla="*/ 632621 h 1265241"/>
                <a:gd name="connsiteX3" fmla="*/ 2249402 w 2742251"/>
                <a:gd name="connsiteY3" fmla="*/ 1265241 h 1265241"/>
                <a:gd name="connsiteX4" fmla="*/ 0 w 2742251"/>
                <a:gd name="connsiteY4" fmla="*/ 1265241 h 1265241"/>
                <a:gd name="connsiteX5" fmla="*/ 0 w 2742251"/>
                <a:gd name="connsiteY5" fmla="*/ 0 h 1265241"/>
                <a:gd name="connsiteX0" fmla="*/ 0 w 2742251"/>
                <a:gd name="connsiteY0" fmla="*/ 20940 h 1286181"/>
                <a:gd name="connsiteX1" fmla="*/ 2219788 w 2742251"/>
                <a:gd name="connsiteY1" fmla="*/ 0 h 1286181"/>
                <a:gd name="connsiteX2" fmla="*/ 2742251 w 2742251"/>
                <a:gd name="connsiteY2" fmla="*/ 653561 h 1286181"/>
                <a:gd name="connsiteX3" fmla="*/ 2249402 w 2742251"/>
                <a:gd name="connsiteY3" fmla="*/ 1286181 h 1286181"/>
                <a:gd name="connsiteX4" fmla="*/ 0 w 2742251"/>
                <a:gd name="connsiteY4" fmla="*/ 1286181 h 1286181"/>
                <a:gd name="connsiteX5" fmla="*/ 0 w 2742251"/>
                <a:gd name="connsiteY5" fmla="*/ 20940 h 1286181"/>
                <a:gd name="connsiteX0" fmla="*/ 0 w 2698891"/>
                <a:gd name="connsiteY0" fmla="*/ 20940 h 1286181"/>
                <a:gd name="connsiteX1" fmla="*/ 2219788 w 2698891"/>
                <a:gd name="connsiteY1" fmla="*/ 0 h 1286181"/>
                <a:gd name="connsiteX2" fmla="*/ 2698891 w 2698891"/>
                <a:gd name="connsiteY2" fmla="*/ 646645 h 1286181"/>
                <a:gd name="connsiteX3" fmla="*/ 2249402 w 2698891"/>
                <a:gd name="connsiteY3" fmla="*/ 1286181 h 1286181"/>
                <a:gd name="connsiteX4" fmla="*/ 0 w 2698891"/>
                <a:gd name="connsiteY4" fmla="*/ 1286181 h 1286181"/>
                <a:gd name="connsiteX5" fmla="*/ 0 w 2698891"/>
                <a:gd name="connsiteY5" fmla="*/ 20940 h 1286181"/>
                <a:gd name="connsiteX0" fmla="*/ 299636 w 2998527"/>
                <a:gd name="connsiteY0" fmla="*/ 20940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299636 w 2998527"/>
                <a:gd name="connsiteY5" fmla="*/ 20940 h 1380667"/>
                <a:gd name="connsiteX0" fmla="*/ 729542 w 2998527"/>
                <a:gd name="connsiteY0" fmla="*/ 47668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29542 w 2998527"/>
                <a:gd name="connsiteY5" fmla="*/ 47668 h 1380667"/>
                <a:gd name="connsiteX0" fmla="*/ 708324 w 2998527"/>
                <a:gd name="connsiteY0" fmla="*/ 49514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08324 w 2998527"/>
                <a:gd name="connsiteY5" fmla="*/ 49514 h 1380667"/>
                <a:gd name="connsiteX0" fmla="*/ 692089 w 2982292"/>
                <a:gd name="connsiteY0" fmla="*/ 49514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692089 w 2982292"/>
                <a:gd name="connsiteY5" fmla="*/ 49514 h 1370702"/>
                <a:gd name="connsiteX0" fmla="*/ 710171 w 2982292"/>
                <a:gd name="connsiteY0" fmla="*/ 60768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710171 w 2982292"/>
                <a:gd name="connsiteY5" fmla="*/ 60768 h 1370702"/>
                <a:gd name="connsiteX0" fmla="*/ 710171 w 2982292"/>
                <a:gd name="connsiteY0" fmla="*/ 55882 h 1365816"/>
                <a:gd name="connsiteX1" fmla="*/ 2498553 w 2982292"/>
                <a:gd name="connsiteY1" fmla="*/ 0 h 1365816"/>
                <a:gd name="connsiteX2" fmla="*/ 2982292 w 2982292"/>
                <a:gd name="connsiteY2" fmla="*/ 641759 h 1365816"/>
                <a:gd name="connsiteX3" fmla="*/ 2532803 w 2982292"/>
                <a:gd name="connsiteY3" fmla="*/ 1281295 h 1365816"/>
                <a:gd name="connsiteX4" fmla="*/ 0 w 2982292"/>
                <a:gd name="connsiteY4" fmla="*/ 1365816 h 1365816"/>
                <a:gd name="connsiteX5" fmla="*/ 710171 w 2982292"/>
                <a:gd name="connsiteY5" fmla="*/ 55882 h 1365816"/>
                <a:gd name="connsiteX0" fmla="*/ 710171 w 2982292"/>
                <a:gd name="connsiteY0" fmla="*/ 51121 h 1361055"/>
                <a:gd name="connsiteX1" fmla="*/ 2498678 w 2982292"/>
                <a:gd name="connsiteY1" fmla="*/ 0 h 1361055"/>
                <a:gd name="connsiteX2" fmla="*/ 2982292 w 2982292"/>
                <a:gd name="connsiteY2" fmla="*/ 636998 h 1361055"/>
                <a:gd name="connsiteX3" fmla="*/ 2532803 w 2982292"/>
                <a:gd name="connsiteY3" fmla="*/ 1276534 h 1361055"/>
                <a:gd name="connsiteX4" fmla="*/ 0 w 2982292"/>
                <a:gd name="connsiteY4" fmla="*/ 1361055 h 1361055"/>
                <a:gd name="connsiteX5" fmla="*/ 710171 w 2982292"/>
                <a:gd name="connsiteY5" fmla="*/ 51121 h 1361055"/>
                <a:gd name="connsiteX0" fmla="*/ 710171 w 2982292"/>
                <a:gd name="connsiteY0" fmla="*/ 41599 h 1351533"/>
                <a:gd name="connsiteX1" fmla="*/ 2498928 w 2982292"/>
                <a:gd name="connsiteY1" fmla="*/ 0 h 1351533"/>
                <a:gd name="connsiteX2" fmla="*/ 2982292 w 2982292"/>
                <a:gd name="connsiteY2" fmla="*/ 627476 h 1351533"/>
                <a:gd name="connsiteX3" fmla="*/ 2532803 w 2982292"/>
                <a:gd name="connsiteY3" fmla="*/ 1267012 h 1351533"/>
                <a:gd name="connsiteX4" fmla="*/ 0 w 2982292"/>
                <a:gd name="connsiteY4" fmla="*/ 1351533 h 1351533"/>
                <a:gd name="connsiteX5" fmla="*/ 710171 w 2982292"/>
                <a:gd name="connsiteY5" fmla="*/ 41599 h 1351533"/>
                <a:gd name="connsiteX0" fmla="*/ 710171 w 2982292"/>
                <a:gd name="connsiteY0" fmla="*/ 46484 h 1356418"/>
                <a:gd name="connsiteX1" fmla="*/ 2503563 w 2982292"/>
                <a:gd name="connsiteY1" fmla="*/ 0 h 1356418"/>
                <a:gd name="connsiteX2" fmla="*/ 2982292 w 2982292"/>
                <a:gd name="connsiteY2" fmla="*/ 632361 h 1356418"/>
                <a:gd name="connsiteX3" fmla="*/ 2532803 w 2982292"/>
                <a:gd name="connsiteY3" fmla="*/ 1271897 h 1356418"/>
                <a:gd name="connsiteX4" fmla="*/ 0 w 2982292"/>
                <a:gd name="connsiteY4" fmla="*/ 1356418 h 1356418"/>
                <a:gd name="connsiteX5" fmla="*/ 710171 w 2982292"/>
                <a:gd name="connsiteY5" fmla="*/ 46484 h 1356418"/>
                <a:gd name="connsiteX0" fmla="*/ 710171 w 2982292"/>
                <a:gd name="connsiteY0" fmla="*/ 56006 h 1365940"/>
                <a:gd name="connsiteX1" fmla="*/ 2503313 w 2982292"/>
                <a:gd name="connsiteY1" fmla="*/ 0 h 1365940"/>
                <a:gd name="connsiteX2" fmla="*/ 2982292 w 2982292"/>
                <a:gd name="connsiteY2" fmla="*/ 641883 h 1365940"/>
                <a:gd name="connsiteX3" fmla="*/ 2532803 w 2982292"/>
                <a:gd name="connsiteY3" fmla="*/ 1281419 h 1365940"/>
                <a:gd name="connsiteX4" fmla="*/ 0 w 2982292"/>
                <a:gd name="connsiteY4" fmla="*/ 1365940 h 1365940"/>
                <a:gd name="connsiteX5" fmla="*/ 710171 w 2982292"/>
                <a:gd name="connsiteY5" fmla="*/ 56006 h 1365940"/>
                <a:gd name="connsiteX0" fmla="*/ 710171 w 2982292"/>
                <a:gd name="connsiteY0" fmla="*/ 512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0171 w 2982292"/>
                <a:gd name="connsiteY5" fmla="*/ 51244 h 1361178"/>
                <a:gd name="connsiteX0" fmla="*/ 729214 w 2982292"/>
                <a:gd name="connsiteY0" fmla="*/ 507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29214 w 2982292"/>
                <a:gd name="connsiteY5" fmla="*/ 50744 h 1361178"/>
                <a:gd name="connsiteX0" fmla="*/ 711421 w 2982292"/>
                <a:gd name="connsiteY0" fmla="*/ 98853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1421 w 2982292"/>
                <a:gd name="connsiteY5" fmla="*/ 98853 h 1361178"/>
                <a:gd name="connsiteX0" fmla="*/ 707602 w 2982292"/>
                <a:gd name="connsiteY0" fmla="*/ 44166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6 h 1361178"/>
                <a:gd name="connsiteX0" fmla="*/ 705221 w 2982292"/>
                <a:gd name="connsiteY0" fmla="*/ 44229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221 w 2982292"/>
                <a:gd name="connsiteY5" fmla="*/ 44229 h 1361178"/>
                <a:gd name="connsiteX0" fmla="*/ 707790 w 2982292"/>
                <a:gd name="connsiteY0" fmla="*/ 5130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90 w 2982292"/>
                <a:gd name="connsiteY5" fmla="*/ 51308 h 1361178"/>
                <a:gd name="connsiteX0" fmla="*/ 713114 w 2982292"/>
                <a:gd name="connsiteY0" fmla="*/ 7260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3114 w 2982292"/>
                <a:gd name="connsiteY5" fmla="*/ 72607 h 1361178"/>
                <a:gd name="connsiteX0" fmla="*/ 705410 w 2982292"/>
                <a:gd name="connsiteY0" fmla="*/ 51371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410 w 2982292"/>
                <a:gd name="connsiteY5" fmla="*/ 51371 h 1361178"/>
                <a:gd name="connsiteX0" fmla="*/ 707728 w 2982292"/>
                <a:gd name="connsiteY0" fmla="*/ 4892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28 w 2982292"/>
                <a:gd name="connsiteY5" fmla="*/ 48928 h 1361178"/>
                <a:gd name="connsiteX0" fmla="*/ 707602 w 2982292"/>
                <a:gd name="connsiteY0" fmla="*/ 4416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9651 w 2982292"/>
                <a:gd name="connsiteY3" fmla="*/ 1295533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18827 w 2993454"/>
                <a:gd name="connsiteY0" fmla="*/ 46547 h 1355119"/>
                <a:gd name="connsiteX1" fmla="*/ 2514600 w 2993454"/>
                <a:gd name="connsiteY1" fmla="*/ 0 h 1355119"/>
                <a:gd name="connsiteX2" fmla="*/ 2993454 w 2993454"/>
                <a:gd name="connsiteY2" fmla="*/ 637121 h 1355119"/>
                <a:gd name="connsiteX3" fmla="*/ 2550813 w 2993454"/>
                <a:gd name="connsiteY3" fmla="*/ 1295533 h 1355119"/>
                <a:gd name="connsiteX4" fmla="*/ 0 w 2993454"/>
                <a:gd name="connsiteY4" fmla="*/ 1355119 h 1355119"/>
                <a:gd name="connsiteX5" fmla="*/ 718827 w 2993454"/>
                <a:gd name="connsiteY5" fmla="*/ 46547 h 1355119"/>
                <a:gd name="connsiteX0" fmla="*/ 711971 w 2993454"/>
                <a:gd name="connsiteY0" fmla="*/ 39212 h 1355119"/>
                <a:gd name="connsiteX1" fmla="*/ 2514600 w 2993454"/>
                <a:gd name="connsiteY1" fmla="*/ 0 h 1355119"/>
                <a:gd name="connsiteX2" fmla="*/ 2993454 w 2993454"/>
                <a:gd name="connsiteY2" fmla="*/ 637121 h 1355119"/>
                <a:gd name="connsiteX3" fmla="*/ 2550813 w 2993454"/>
                <a:gd name="connsiteY3" fmla="*/ 1295533 h 1355119"/>
                <a:gd name="connsiteX4" fmla="*/ 0 w 2993454"/>
                <a:gd name="connsiteY4" fmla="*/ 1355119 h 1355119"/>
                <a:gd name="connsiteX5" fmla="*/ 711971 w 2993454"/>
                <a:gd name="connsiteY5" fmla="*/ 39212 h 1355119"/>
                <a:gd name="connsiteX0" fmla="*/ 713247 w 2993454"/>
                <a:gd name="connsiteY0" fmla="*/ 43517 h 1355119"/>
                <a:gd name="connsiteX1" fmla="*/ 2514600 w 2993454"/>
                <a:gd name="connsiteY1" fmla="*/ 0 h 1355119"/>
                <a:gd name="connsiteX2" fmla="*/ 2993454 w 2993454"/>
                <a:gd name="connsiteY2" fmla="*/ 637121 h 1355119"/>
                <a:gd name="connsiteX3" fmla="*/ 2550813 w 2993454"/>
                <a:gd name="connsiteY3" fmla="*/ 1295533 h 1355119"/>
                <a:gd name="connsiteX4" fmla="*/ 0 w 2993454"/>
                <a:gd name="connsiteY4" fmla="*/ 1355119 h 1355119"/>
                <a:gd name="connsiteX5" fmla="*/ 713247 w 2993454"/>
                <a:gd name="connsiteY5" fmla="*/ 43517 h 1355119"/>
                <a:gd name="connsiteX0" fmla="*/ 716276 w 2993454"/>
                <a:gd name="connsiteY0" fmla="*/ 37937 h 1355119"/>
                <a:gd name="connsiteX1" fmla="*/ 2514600 w 2993454"/>
                <a:gd name="connsiteY1" fmla="*/ 0 h 1355119"/>
                <a:gd name="connsiteX2" fmla="*/ 2993454 w 2993454"/>
                <a:gd name="connsiteY2" fmla="*/ 637121 h 1355119"/>
                <a:gd name="connsiteX3" fmla="*/ 2550813 w 2993454"/>
                <a:gd name="connsiteY3" fmla="*/ 1295533 h 1355119"/>
                <a:gd name="connsiteX4" fmla="*/ 0 w 2993454"/>
                <a:gd name="connsiteY4" fmla="*/ 1355119 h 1355119"/>
                <a:gd name="connsiteX5" fmla="*/ 716276 w 2993454"/>
                <a:gd name="connsiteY5" fmla="*/ 37937 h 1355119"/>
                <a:gd name="connsiteX0" fmla="*/ 719066 w 2996244"/>
                <a:gd name="connsiteY0" fmla="*/ 37937 h 1353605"/>
                <a:gd name="connsiteX1" fmla="*/ 2517390 w 2996244"/>
                <a:gd name="connsiteY1" fmla="*/ 0 h 1353605"/>
                <a:gd name="connsiteX2" fmla="*/ 2996244 w 2996244"/>
                <a:gd name="connsiteY2" fmla="*/ 637121 h 1353605"/>
                <a:gd name="connsiteX3" fmla="*/ 2553603 w 2996244"/>
                <a:gd name="connsiteY3" fmla="*/ 1295533 h 1353605"/>
                <a:gd name="connsiteX4" fmla="*/ 0 w 2996244"/>
                <a:gd name="connsiteY4" fmla="*/ 1353605 h 1353605"/>
                <a:gd name="connsiteX5" fmla="*/ 719066 w 2996244"/>
                <a:gd name="connsiteY5" fmla="*/ 37937 h 1353605"/>
                <a:gd name="connsiteX0" fmla="*/ 716276 w 2993454"/>
                <a:gd name="connsiteY0" fmla="*/ 37937 h 1355120"/>
                <a:gd name="connsiteX1" fmla="*/ 2514600 w 2993454"/>
                <a:gd name="connsiteY1" fmla="*/ 0 h 1355120"/>
                <a:gd name="connsiteX2" fmla="*/ 2993454 w 2993454"/>
                <a:gd name="connsiteY2" fmla="*/ 637121 h 1355120"/>
                <a:gd name="connsiteX3" fmla="*/ 2550813 w 2993454"/>
                <a:gd name="connsiteY3" fmla="*/ 1295533 h 1355120"/>
                <a:gd name="connsiteX4" fmla="*/ 0 w 2993454"/>
                <a:gd name="connsiteY4" fmla="*/ 1355120 h 1355120"/>
                <a:gd name="connsiteX5" fmla="*/ 716276 w 2993454"/>
                <a:gd name="connsiteY5" fmla="*/ 37937 h 135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3454" h="1355120">
                  <a:moveTo>
                    <a:pt x="716276" y="37937"/>
                  </a:moveTo>
                  <a:lnTo>
                    <a:pt x="2514600" y="0"/>
                  </a:lnTo>
                  <a:lnTo>
                    <a:pt x="2993454" y="637121"/>
                  </a:lnTo>
                  <a:lnTo>
                    <a:pt x="2550813" y="1295533"/>
                  </a:lnTo>
                  <a:lnTo>
                    <a:pt x="0" y="1355120"/>
                  </a:lnTo>
                  <a:lnTo>
                    <a:pt x="716276" y="37937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E99FAF4-2B55-3D4D-8A25-DBFF691C0790}"/>
                </a:ext>
              </a:extLst>
            </p:cNvPr>
            <p:cNvSpPr/>
            <p:nvPr/>
          </p:nvSpPr>
          <p:spPr>
            <a:xfrm rot="3600000">
              <a:off x="13559900" y="7641640"/>
              <a:ext cx="4140210" cy="1041104"/>
            </a:xfrm>
            <a:custGeom>
              <a:avLst/>
              <a:gdLst>
                <a:gd name="connsiteX0" fmla="*/ 372855 w 2631193"/>
                <a:gd name="connsiteY0" fmla="*/ 0 h 651098"/>
                <a:gd name="connsiteX1" fmla="*/ 2169231 w 2631193"/>
                <a:gd name="connsiteY1" fmla="*/ 613 h 651098"/>
                <a:gd name="connsiteX2" fmla="*/ 2631193 w 2631193"/>
                <a:gd name="connsiteY2" fmla="*/ 650086 h 651098"/>
                <a:gd name="connsiteX3" fmla="*/ 2630474 w 2631193"/>
                <a:gd name="connsiteY3" fmla="*/ 651098 h 651098"/>
                <a:gd name="connsiteX4" fmla="*/ 0 w 2631193"/>
                <a:gd name="connsiteY4" fmla="*/ 651098 h 651098"/>
                <a:gd name="connsiteX5" fmla="*/ 372855 w 2631193"/>
                <a:gd name="connsiteY5" fmla="*/ 0 h 651098"/>
                <a:gd name="connsiteX0" fmla="*/ 390204 w 2648542"/>
                <a:gd name="connsiteY0" fmla="*/ 0 h 655746"/>
                <a:gd name="connsiteX1" fmla="*/ 2186580 w 2648542"/>
                <a:gd name="connsiteY1" fmla="*/ 613 h 655746"/>
                <a:gd name="connsiteX2" fmla="*/ 2648542 w 2648542"/>
                <a:gd name="connsiteY2" fmla="*/ 650086 h 655746"/>
                <a:gd name="connsiteX3" fmla="*/ 2647823 w 2648542"/>
                <a:gd name="connsiteY3" fmla="*/ 651098 h 655746"/>
                <a:gd name="connsiteX4" fmla="*/ 0 w 2648542"/>
                <a:gd name="connsiteY4" fmla="*/ 655746 h 655746"/>
                <a:gd name="connsiteX5" fmla="*/ 390204 w 2648542"/>
                <a:gd name="connsiteY5" fmla="*/ 0 h 655746"/>
                <a:gd name="connsiteX0" fmla="*/ 385130 w 2648542"/>
                <a:gd name="connsiteY0" fmla="*/ 0 h 666007"/>
                <a:gd name="connsiteX1" fmla="*/ 2186580 w 2648542"/>
                <a:gd name="connsiteY1" fmla="*/ 10874 h 666007"/>
                <a:gd name="connsiteX2" fmla="*/ 2648542 w 2648542"/>
                <a:gd name="connsiteY2" fmla="*/ 660347 h 666007"/>
                <a:gd name="connsiteX3" fmla="*/ 2647823 w 2648542"/>
                <a:gd name="connsiteY3" fmla="*/ 661359 h 666007"/>
                <a:gd name="connsiteX4" fmla="*/ 0 w 2648542"/>
                <a:gd name="connsiteY4" fmla="*/ 666007 h 666007"/>
                <a:gd name="connsiteX5" fmla="*/ 385130 w 2648542"/>
                <a:gd name="connsiteY5" fmla="*/ 0 h 66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48542" h="666007">
                  <a:moveTo>
                    <a:pt x="385130" y="0"/>
                  </a:moveTo>
                  <a:lnTo>
                    <a:pt x="2186580" y="10874"/>
                  </a:lnTo>
                  <a:lnTo>
                    <a:pt x="2648542" y="660347"/>
                  </a:lnTo>
                  <a:lnTo>
                    <a:pt x="2647823" y="661359"/>
                  </a:lnTo>
                  <a:lnTo>
                    <a:pt x="0" y="666007"/>
                  </a:lnTo>
                  <a:lnTo>
                    <a:pt x="38513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F1EB7C-4687-634B-A0DA-D6921CC1E03E}"/>
              </a:ext>
            </a:extLst>
          </p:cNvPr>
          <p:cNvGrpSpPr/>
          <p:nvPr/>
        </p:nvGrpSpPr>
        <p:grpSpPr>
          <a:xfrm>
            <a:off x="6224254" y="4130072"/>
            <a:ext cx="1056682" cy="2453153"/>
            <a:chOff x="12448507" y="8260144"/>
            <a:chExt cx="2113364" cy="4906306"/>
          </a:xfrm>
        </p:grpSpPr>
        <p:sp>
          <p:nvSpPr>
            <p:cNvPr id="84" name="Pentagon 5">
              <a:extLst>
                <a:ext uri="{FF2B5EF4-FFF2-40B4-BE49-F238E27FC236}">
                  <a16:creationId xmlns:a16="http://schemas.microsoft.com/office/drawing/2014/main" id="{FC341691-DA94-8640-BC8D-03E2E463C909}"/>
                </a:ext>
              </a:extLst>
            </p:cNvPr>
            <p:cNvSpPr/>
            <p:nvPr/>
          </p:nvSpPr>
          <p:spPr>
            <a:xfrm rot="7290261">
              <a:off x="11161071" y="9547580"/>
              <a:ext cx="4688236" cy="2113364"/>
            </a:xfrm>
            <a:custGeom>
              <a:avLst/>
              <a:gdLst>
                <a:gd name="connsiteX0" fmla="*/ 0 w 2742251"/>
                <a:gd name="connsiteY0" fmla="*/ 0 h 1265241"/>
                <a:gd name="connsiteX1" fmla="*/ 2249402 w 2742251"/>
                <a:gd name="connsiteY1" fmla="*/ 0 h 1265241"/>
                <a:gd name="connsiteX2" fmla="*/ 2742251 w 2742251"/>
                <a:gd name="connsiteY2" fmla="*/ 632621 h 1265241"/>
                <a:gd name="connsiteX3" fmla="*/ 2249402 w 2742251"/>
                <a:gd name="connsiteY3" fmla="*/ 1265241 h 1265241"/>
                <a:gd name="connsiteX4" fmla="*/ 0 w 2742251"/>
                <a:gd name="connsiteY4" fmla="*/ 1265241 h 1265241"/>
                <a:gd name="connsiteX5" fmla="*/ 0 w 2742251"/>
                <a:gd name="connsiteY5" fmla="*/ 0 h 1265241"/>
                <a:gd name="connsiteX0" fmla="*/ 0 w 2742251"/>
                <a:gd name="connsiteY0" fmla="*/ 20940 h 1286181"/>
                <a:gd name="connsiteX1" fmla="*/ 2219788 w 2742251"/>
                <a:gd name="connsiteY1" fmla="*/ 0 h 1286181"/>
                <a:gd name="connsiteX2" fmla="*/ 2742251 w 2742251"/>
                <a:gd name="connsiteY2" fmla="*/ 653561 h 1286181"/>
                <a:gd name="connsiteX3" fmla="*/ 2249402 w 2742251"/>
                <a:gd name="connsiteY3" fmla="*/ 1286181 h 1286181"/>
                <a:gd name="connsiteX4" fmla="*/ 0 w 2742251"/>
                <a:gd name="connsiteY4" fmla="*/ 1286181 h 1286181"/>
                <a:gd name="connsiteX5" fmla="*/ 0 w 2742251"/>
                <a:gd name="connsiteY5" fmla="*/ 20940 h 1286181"/>
                <a:gd name="connsiteX0" fmla="*/ 0 w 2698891"/>
                <a:gd name="connsiteY0" fmla="*/ 20940 h 1286181"/>
                <a:gd name="connsiteX1" fmla="*/ 2219788 w 2698891"/>
                <a:gd name="connsiteY1" fmla="*/ 0 h 1286181"/>
                <a:gd name="connsiteX2" fmla="*/ 2698891 w 2698891"/>
                <a:gd name="connsiteY2" fmla="*/ 646645 h 1286181"/>
                <a:gd name="connsiteX3" fmla="*/ 2249402 w 2698891"/>
                <a:gd name="connsiteY3" fmla="*/ 1286181 h 1286181"/>
                <a:gd name="connsiteX4" fmla="*/ 0 w 2698891"/>
                <a:gd name="connsiteY4" fmla="*/ 1286181 h 1286181"/>
                <a:gd name="connsiteX5" fmla="*/ 0 w 2698891"/>
                <a:gd name="connsiteY5" fmla="*/ 20940 h 1286181"/>
                <a:gd name="connsiteX0" fmla="*/ 299636 w 2998527"/>
                <a:gd name="connsiteY0" fmla="*/ 20940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299636 w 2998527"/>
                <a:gd name="connsiteY5" fmla="*/ 20940 h 1380667"/>
                <a:gd name="connsiteX0" fmla="*/ 729542 w 2998527"/>
                <a:gd name="connsiteY0" fmla="*/ 47668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29542 w 2998527"/>
                <a:gd name="connsiteY5" fmla="*/ 47668 h 1380667"/>
                <a:gd name="connsiteX0" fmla="*/ 708324 w 2998527"/>
                <a:gd name="connsiteY0" fmla="*/ 49514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08324 w 2998527"/>
                <a:gd name="connsiteY5" fmla="*/ 49514 h 1380667"/>
                <a:gd name="connsiteX0" fmla="*/ 692089 w 2982292"/>
                <a:gd name="connsiteY0" fmla="*/ 49514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692089 w 2982292"/>
                <a:gd name="connsiteY5" fmla="*/ 49514 h 1370702"/>
                <a:gd name="connsiteX0" fmla="*/ 710171 w 2982292"/>
                <a:gd name="connsiteY0" fmla="*/ 60768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710171 w 2982292"/>
                <a:gd name="connsiteY5" fmla="*/ 60768 h 1370702"/>
                <a:gd name="connsiteX0" fmla="*/ 710171 w 2982292"/>
                <a:gd name="connsiteY0" fmla="*/ 55882 h 1365816"/>
                <a:gd name="connsiteX1" fmla="*/ 2498553 w 2982292"/>
                <a:gd name="connsiteY1" fmla="*/ 0 h 1365816"/>
                <a:gd name="connsiteX2" fmla="*/ 2982292 w 2982292"/>
                <a:gd name="connsiteY2" fmla="*/ 641759 h 1365816"/>
                <a:gd name="connsiteX3" fmla="*/ 2532803 w 2982292"/>
                <a:gd name="connsiteY3" fmla="*/ 1281295 h 1365816"/>
                <a:gd name="connsiteX4" fmla="*/ 0 w 2982292"/>
                <a:gd name="connsiteY4" fmla="*/ 1365816 h 1365816"/>
                <a:gd name="connsiteX5" fmla="*/ 710171 w 2982292"/>
                <a:gd name="connsiteY5" fmla="*/ 55882 h 1365816"/>
                <a:gd name="connsiteX0" fmla="*/ 710171 w 2982292"/>
                <a:gd name="connsiteY0" fmla="*/ 51121 h 1361055"/>
                <a:gd name="connsiteX1" fmla="*/ 2498678 w 2982292"/>
                <a:gd name="connsiteY1" fmla="*/ 0 h 1361055"/>
                <a:gd name="connsiteX2" fmla="*/ 2982292 w 2982292"/>
                <a:gd name="connsiteY2" fmla="*/ 636998 h 1361055"/>
                <a:gd name="connsiteX3" fmla="*/ 2532803 w 2982292"/>
                <a:gd name="connsiteY3" fmla="*/ 1276534 h 1361055"/>
                <a:gd name="connsiteX4" fmla="*/ 0 w 2982292"/>
                <a:gd name="connsiteY4" fmla="*/ 1361055 h 1361055"/>
                <a:gd name="connsiteX5" fmla="*/ 710171 w 2982292"/>
                <a:gd name="connsiteY5" fmla="*/ 51121 h 1361055"/>
                <a:gd name="connsiteX0" fmla="*/ 710171 w 2982292"/>
                <a:gd name="connsiteY0" fmla="*/ 41599 h 1351533"/>
                <a:gd name="connsiteX1" fmla="*/ 2498928 w 2982292"/>
                <a:gd name="connsiteY1" fmla="*/ 0 h 1351533"/>
                <a:gd name="connsiteX2" fmla="*/ 2982292 w 2982292"/>
                <a:gd name="connsiteY2" fmla="*/ 627476 h 1351533"/>
                <a:gd name="connsiteX3" fmla="*/ 2532803 w 2982292"/>
                <a:gd name="connsiteY3" fmla="*/ 1267012 h 1351533"/>
                <a:gd name="connsiteX4" fmla="*/ 0 w 2982292"/>
                <a:gd name="connsiteY4" fmla="*/ 1351533 h 1351533"/>
                <a:gd name="connsiteX5" fmla="*/ 710171 w 2982292"/>
                <a:gd name="connsiteY5" fmla="*/ 41599 h 1351533"/>
                <a:gd name="connsiteX0" fmla="*/ 710171 w 2982292"/>
                <a:gd name="connsiteY0" fmla="*/ 46484 h 1356418"/>
                <a:gd name="connsiteX1" fmla="*/ 2503563 w 2982292"/>
                <a:gd name="connsiteY1" fmla="*/ 0 h 1356418"/>
                <a:gd name="connsiteX2" fmla="*/ 2982292 w 2982292"/>
                <a:gd name="connsiteY2" fmla="*/ 632361 h 1356418"/>
                <a:gd name="connsiteX3" fmla="*/ 2532803 w 2982292"/>
                <a:gd name="connsiteY3" fmla="*/ 1271897 h 1356418"/>
                <a:gd name="connsiteX4" fmla="*/ 0 w 2982292"/>
                <a:gd name="connsiteY4" fmla="*/ 1356418 h 1356418"/>
                <a:gd name="connsiteX5" fmla="*/ 710171 w 2982292"/>
                <a:gd name="connsiteY5" fmla="*/ 46484 h 1356418"/>
                <a:gd name="connsiteX0" fmla="*/ 710171 w 2982292"/>
                <a:gd name="connsiteY0" fmla="*/ 56006 h 1365940"/>
                <a:gd name="connsiteX1" fmla="*/ 2503313 w 2982292"/>
                <a:gd name="connsiteY1" fmla="*/ 0 h 1365940"/>
                <a:gd name="connsiteX2" fmla="*/ 2982292 w 2982292"/>
                <a:gd name="connsiteY2" fmla="*/ 641883 h 1365940"/>
                <a:gd name="connsiteX3" fmla="*/ 2532803 w 2982292"/>
                <a:gd name="connsiteY3" fmla="*/ 1281419 h 1365940"/>
                <a:gd name="connsiteX4" fmla="*/ 0 w 2982292"/>
                <a:gd name="connsiteY4" fmla="*/ 1365940 h 1365940"/>
                <a:gd name="connsiteX5" fmla="*/ 710171 w 2982292"/>
                <a:gd name="connsiteY5" fmla="*/ 56006 h 1365940"/>
                <a:gd name="connsiteX0" fmla="*/ 710171 w 2982292"/>
                <a:gd name="connsiteY0" fmla="*/ 512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0171 w 2982292"/>
                <a:gd name="connsiteY5" fmla="*/ 51244 h 1361178"/>
                <a:gd name="connsiteX0" fmla="*/ 729214 w 2982292"/>
                <a:gd name="connsiteY0" fmla="*/ 507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29214 w 2982292"/>
                <a:gd name="connsiteY5" fmla="*/ 50744 h 1361178"/>
                <a:gd name="connsiteX0" fmla="*/ 711421 w 2982292"/>
                <a:gd name="connsiteY0" fmla="*/ 98853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1421 w 2982292"/>
                <a:gd name="connsiteY5" fmla="*/ 98853 h 1361178"/>
                <a:gd name="connsiteX0" fmla="*/ 707602 w 2982292"/>
                <a:gd name="connsiteY0" fmla="*/ 44166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6 h 1361178"/>
                <a:gd name="connsiteX0" fmla="*/ 705221 w 2982292"/>
                <a:gd name="connsiteY0" fmla="*/ 44229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221 w 2982292"/>
                <a:gd name="connsiteY5" fmla="*/ 44229 h 1361178"/>
                <a:gd name="connsiteX0" fmla="*/ 707790 w 2982292"/>
                <a:gd name="connsiteY0" fmla="*/ 5130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90 w 2982292"/>
                <a:gd name="connsiteY5" fmla="*/ 51308 h 1361178"/>
                <a:gd name="connsiteX0" fmla="*/ 713114 w 2982292"/>
                <a:gd name="connsiteY0" fmla="*/ 7260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3114 w 2982292"/>
                <a:gd name="connsiteY5" fmla="*/ 72607 h 1361178"/>
                <a:gd name="connsiteX0" fmla="*/ 705410 w 2982292"/>
                <a:gd name="connsiteY0" fmla="*/ 51371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410 w 2982292"/>
                <a:gd name="connsiteY5" fmla="*/ 51371 h 1361178"/>
                <a:gd name="connsiteX0" fmla="*/ 707728 w 2982292"/>
                <a:gd name="connsiteY0" fmla="*/ 4892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28 w 2982292"/>
                <a:gd name="connsiteY5" fmla="*/ 48928 h 1361178"/>
                <a:gd name="connsiteX0" fmla="*/ 707602 w 2982292"/>
                <a:gd name="connsiteY0" fmla="*/ 4416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9651 w 2982292"/>
                <a:gd name="connsiteY3" fmla="*/ 1295533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13886 w 2988513"/>
                <a:gd name="connsiteY0" fmla="*/ 46547 h 1351027"/>
                <a:gd name="connsiteX1" fmla="*/ 2509659 w 2988513"/>
                <a:gd name="connsiteY1" fmla="*/ 0 h 1351027"/>
                <a:gd name="connsiteX2" fmla="*/ 2988513 w 2988513"/>
                <a:gd name="connsiteY2" fmla="*/ 637121 h 1351027"/>
                <a:gd name="connsiteX3" fmla="*/ 2545872 w 2988513"/>
                <a:gd name="connsiteY3" fmla="*/ 1295533 h 1351027"/>
                <a:gd name="connsiteX4" fmla="*/ 0 w 2988513"/>
                <a:gd name="connsiteY4" fmla="*/ 1351027 h 1351027"/>
                <a:gd name="connsiteX5" fmla="*/ 713886 w 2988513"/>
                <a:gd name="connsiteY5" fmla="*/ 46547 h 1351027"/>
                <a:gd name="connsiteX0" fmla="*/ 718404 w 2988513"/>
                <a:gd name="connsiteY0" fmla="*/ 49363 h 1351027"/>
                <a:gd name="connsiteX1" fmla="*/ 2509659 w 2988513"/>
                <a:gd name="connsiteY1" fmla="*/ 0 h 1351027"/>
                <a:gd name="connsiteX2" fmla="*/ 2988513 w 2988513"/>
                <a:gd name="connsiteY2" fmla="*/ 637121 h 1351027"/>
                <a:gd name="connsiteX3" fmla="*/ 2545872 w 2988513"/>
                <a:gd name="connsiteY3" fmla="*/ 1295533 h 1351027"/>
                <a:gd name="connsiteX4" fmla="*/ 0 w 2988513"/>
                <a:gd name="connsiteY4" fmla="*/ 1351027 h 1351027"/>
                <a:gd name="connsiteX5" fmla="*/ 718404 w 2988513"/>
                <a:gd name="connsiteY5" fmla="*/ 49363 h 1351027"/>
                <a:gd name="connsiteX0" fmla="*/ 713427 w 2988513"/>
                <a:gd name="connsiteY0" fmla="*/ 41242 h 1351027"/>
                <a:gd name="connsiteX1" fmla="*/ 2509659 w 2988513"/>
                <a:gd name="connsiteY1" fmla="*/ 0 h 1351027"/>
                <a:gd name="connsiteX2" fmla="*/ 2988513 w 2988513"/>
                <a:gd name="connsiteY2" fmla="*/ 637121 h 1351027"/>
                <a:gd name="connsiteX3" fmla="*/ 2545872 w 2988513"/>
                <a:gd name="connsiteY3" fmla="*/ 1295533 h 1351027"/>
                <a:gd name="connsiteX4" fmla="*/ 0 w 2988513"/>
                <a:gd name="connsiteY4" fmla="*/ 1351027 h 1351027"/>
                <a:gd name="connsiteX5" fmla="*/ 713427 w 2988513"/>
                <a:gd name="connsiteY5" fmla="*/ 41242 h 1351027"/>
                <a:gd name="connsiteX0" fmla="*/ 726525 w 2988513"/>
                <a:gd name="connsiteY0" fmla="*/ 44387 h 1351027"/>
                <a:gd name="connsiteX1" fmla="*/ 2509659 w 2988513"/>
                <a:gd name="connsiteY1" fmla="*/ 0 h 1351027"/>
                <a:gd name="connsiteX2" fmla="*/ 2988513 w 2988513"/>
                <a:gd name="connsiteY2" fmla="*/ 637121 h 1351027"/>
                <a:gd name="connsiteX3" fmla="*/ 2545872 w 2988513"/>
                <a:gd name="connsiteY3" fmla="*/ 1295533 h 1351027"/>
                <a:gd name="connsiteX4" fmla="*/ 0 w 2988513"/>
                <a:gd name="connsiteY4" fmla="*/ 1351027 h 1351027"/>
                <a:gd name="connsiteX5" fmla="*/ 726525 w 2988513"/>
                <a:gd name="connsiteY5" fmla="*/ 44387 h 1351027"/>
                <a:gd name="connsiteX0" fmla="*/ 713427 w 2988513"/>
                <a:gd name="connsiteY0" fmla="*/ 41243 h 1351027"/>
                <a:gd name="connsiteX1" fmla="*/ 2509659 w 2988513"/>
                <a:gd name="connsiteY1" fmla="*/ 0 h 1351027"/>
                <a:gd name="connsiteX2" fmla="*/ 2988513 w 2988513"/>
                <a:gd name="connsiteY2" fmla="*/ 637121 h 1351027"/>
                <a:gd name="connsiteX3" fmla="*/ 2545872 w 2988513"/>
                <a:gd name="connsiteY3" fmla="*/ 1295533 h 1351027"/>
                <a:gd name="connsiteX4" fmla="*/ 0 w 2988513"/>
                <a:gd name="connsiteY4" fmla="*/ 1351027 h 1351027"/>
                <a:gd name="connsiteX5" fmla="*/ 713427 w 2988513"/>
                <a:gd name="connsiteY5" fmla="*/ 41243 h 1351027"/>
                <a:gd name="connsiteX0" fmla="*/ 712183 w 2988513"/>
                <a:gd name="connsiteY0" fmla="*/ 39212 h 1351027"/>
                <a:gd name="connsiteX1" fmla="*/ 2509659 w 2988513"/>
                <a:gd name="connsiteY1" fmla="*/ 0 h 1351027"/>
                <a:gd name="connsiteX2" fmla="*/ 2988513 w 2988513"/>
                <a:gd name="connsiteY2" fmla="*/ 637121 h 1351027"/>
                <a:gd name="connsiteX3" fmla="*/ 2545872 w 2988513"/>
                <a:gd name="connsiteY3" fmla="*/ 1295533 h 1351027"/>
                <a:gd name="connsiteX4" fmla="*/ 0 w 2988513"/>
                <a:gd name="connsiteY4" fmla="*/ 1351027 h 1351027"/>
                <a:gd name="connsiteX5" fmla="*/ 712183 w 2988513"/>
                <a:gd name="connsiteY5" fmla="*/ 39212 h 1351027"/>
                <a:gd name="connsiteX0" fmla="*/ 722792 w 2999122"/>
                <a:gd name="connsiteY0" fmla="*/ 39212 h 1351944"/>
                <a:gd name="connsiteX1" fmla="*/ 2520268 w 2999122"/>
                <a:gd name="connsiteY1" fmla="*/ 0 h 1351944"/>
                <a:gd name="connsiteX2" fmla="*/ 2999122 w 2999122"/>
                <a:gd name="connsiteY2" fmla="*/ 637121 h 1351944"/>
                <a:gd name="connsiteX3" fmla="*/ 2556481 w 2999122"/>
                <a:gd name="connsiteY3" fmla="*/ 1295533 h 1351944"/>
                <a:gd name="connsiteX4" fmla="*/ 0 w 2999122"/>
                <a:gd name="connsiteY4" fmla="*/ 1351944 h 1351944"/>
                <a:gd name="connsiteX5" fmla="*/ 722792 w 2999122"/>
                <a:gd name="connsiteY5" fmla="*/ 39212 h 135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9122" h="1351944">
                  <a:moveTo>
                    <a:pt x="722792" y="39212"/>
                  </a:moveTo>
                  <a:lnTo>
                    <a:pt x="2520268" y="0"/>
                  </a:lnTo>
                  <a:lnTo>
                    <a:pt x="2999122" y="637121"/>
                  </a:lnTo>
                  <a:lnTo>
                    <a:pt x="2556481" y="1295533"/>
                  </a:lnTo>
                  <a:lnTo>
                    <a:pt x="0" y="1351944"/>
                  </a:lnTo>
                  <a:lnTo>
                    <a:pt x="722792" y="3921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278CDC0-E3BF-234B-B90B-C8C7E58F5453}"/>
                </a:ext>
              </a:extLst>
            </p:cNvPr>
            <p:cNvSpPr/>
            <p:nvPr/>
          </p:nvSpPr>
          <p:spPr>
            <a:xfrm rot="7200000">
              <a:off x="11771738" y="10592449"/>
              <a:ext cx="4121897" cy="1026106"/>
            </a:xfrm>
            <a:custGeom>
              <a:avLst/>
              <a:gdLst>
                <a:gd name="connsiteX0" fmla="*/ 372855 w 2631193"/>
                <a:gd name="connsiteY0" fmla="*/ 0 h 651098"/>
                <a:gd name="connsiteX1" fmla="*/ 2169231 w 2631193"/>
                <a:gd name="connsiteY1" fmla="*/ 613 h 651098"/>
                <a:gd name="connsiteX2" fmla="*/ 2631193 w 2631193"/>
                <a:gd name="connsiteY2" fmla="*/ 650086 h 651098"/>
                <a:gd name="connsiteX3" fmla="*/ 2630474 w 2631193"/>
                <a:gd name="connsiteY3" fmla="*/ 651098 h 651098"/>
                <a:gd name="connsiteX4" fmla="*/ 0 w 2631193"/>
                <a:gd name="connsiteY4" fmla="*/ 651098 h 651098"/>
                <a:gd name="connsiteX5" fmla="*/ 372855 w 2631193"/>
                <a:gd name="connsiteY5" fmla="*/ 0 h 651098"/>
                <a:gd name="connsiteX0" fmla="*/ 372536 w 2631193"/>
                <a:gd name="connsiteY0" fmla="*/ 0 h 656412"/>
                <a:gd name="connsiteX1" fmla="*/ 2169231 w 2631193"/>
                <a:gd name="connsiteY1" fmla="*/ 5927 h 656412"/>
                <a:gd name="connsiteX2" fmla="*/ 2631193 w 2631193"/>
                <a:gd name="connsiteY2" fmla="*/ 655400 h 656412"/>
                <a:gd name="connsiteX3" fmla="*/ 2630474 w 2631193"/>
                <a:gd name="connsiteY3" fmla="*/ 656412 h 656412"/>
                <a:gd name="connsiteX4" fmla="*/ 0 w 2631193"/>
                <a:gd name="connsiteY4" fmla="*/ 656412 h 656412"/>
                <a:gd name="connsiteX5" fmla="*/ 372536 w 2631193"/>
                <a:gd name="connsiteY5" fmla="*/ 0 h 656412"/>
                <a:gd name="connsiteX0" fmla="*/ 378170 w 2636827"/>
                <a:gd name="connsiteY0" fmla="*/ 0 h 656412"/>
                <a:gd name="connsiteX1" fmla="*/ 2174865 w 2636827"/>
                <a:gd name="connsiteY1" fmla="*/ 5927 h 656412"/>
                <a:gd name="connsiteX2" fmla="*/ 2636827 w 2636827"/>
                <a:gd name="connsiteY2" fmla="*/ 655400 h 656412"/>
                <a:gd name="connsiteX3" fmla="*/ 2636108 w 2636827"/>
                <a:gd name="connsiteY3" fmla="*/ 656412 h 656412"/>
                <a:gd name="connsiteX4" fmla="*/ 0 w 2636827"/>
                <a:gd name="connsiteY4" fmla="*/ 651416 h 656412"/>
                <a:gd name="connsiteX5" fmla="*/ 378170 w 2636827"/>
                <a:gd name="connsiteY5" fmla="*/ 0 h 65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6827" h="656412">
                  <a:moveTo>
                    <a:pt x="378170" y="0"/>
                  </a:moveTo>
                  <a:lnTo>
                    <a:pt x="2174865" y="5927"/>
                  </a:lnTo>
                  <a:lnTo>
                    <a:pt x="2636827" y="655400"/>
                  </a:lnTo>
                  <a:lnTo>
                    <a:pt x="2636108" y="656412"/>
                  </a:lnTo>
                  <a:lnTo>
                    <a:pt x="0" y="651416"/>
                  </a:lnTo>
                  <a:lnTo>
                    <a:pt x="378170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FD4E22-D81B-F54D-BA21-0E8AEE1E1E2F}"/>
              </a:ext>
            </a:extLst>
          </p:cNvPr>
          <p:cNvGrpSpPr/>
          <p:nvPr/>
        </p:nvGrpSpPr>
        <p:grpSpPr>
          <a:xfrm>
            <a:off x="4143392" y="4709600"/>
            <a:ext cx="2343894" cy="1061744"/>
            <a:chOff x="8286783" y="9419200"/>
            <a:chExt cx="4687787" cy="2123488"/>
          </a:xfrm>
        </p:grpSpPr>
        <p:sp>
          <p:nvSpPr>
            <p:cNvPr id="90" name="Pentagon 5">
              <a:extLst>
                <a:ext uri="{FF2B5EF4-FFF2-40B4-BE49-F238E27FC236}">
                  <a16:creationId xmlns:a16="http://schemas.microsoft.com/office/drawing/2014/main" id="{809EA492-C1C7-9149-AFE4-E3C63C96F848}"/>
                </a:ext>
              </a:extLst>
            </p:cNvPr>
            <p:cNvSpPr/>
            <p:nvPr/>
          </p:nvSpPr>
          <p:spPr>
            <a:xfrm rot="10890261">
              <a:off x="8287702" y="9419200"/>
              <a:ext cx="4686868" cy="2123488"/>
            </a:xfrm>
            <a:custGeom>
              <a:avLst/>
              <a:gdLst>
                <a:gd name="connsiteX0" fmla="*/ 0 w 2742251"/>
                <a:gd name="connsiteY0" fmla="*/ 0 h 1265241"/>
                <a:gd name="connsiteX1" fmla="*/ 2249402 w 2742251"/>
                <a:gd name="connsiteY1" fmla="*/ 0 h 1265241"/>
                <a:gd name="connsiteX2" fmla="*/ 2742251 w 2742251"/>
                <a:gd name="connsiteY2" fmla="*/ 632621 h 1265241"/>
                <a:gd name="connsiteX3" fmla="*/ 2249402 w 2742251"/>
                <a:gd name="connsiteY3" fmla="*/ 1265241 h 1265241"/>
                <a:gd name="connsiteX4" fmla="*/ 0 w 2742251"/>
                <a:gd name="connsiteY4" fmla="*/ 1265241 h 1265241"/>
                <a:gd name="connsiteX5" fmla="*/ 0 w 2742251"/>
                <a:gd name="connsiteY5" fmla="*/ 0 h 1265241"/>
                <a:gd name="connsiteX0" fmla="*/ 0 w 2742251"/>
                <a:gd name="connsiteY0" fmla="*/ 20940 h 1286181"/>
                <a:gd name="connsiteX1" fmla="*/ 2219788 w 2742251"/>
                <a:gd name="connsiteY1" fmla="*/ 0 h 1286181"/>
                <a:gd name="connsiteX2" fmla="*/ 2742251 w 2742251"/>
                <a:gd name="connsiteY2" fmla="*/ 653561 h 1286181"/>
                <a:gd name="connsiteX3" fmla="*/ 2249402 w 2742251"/>
                <a:gd name="connsiteY3" fmla="*/ 1286181 h 1286181"/>
                <a:gd name="connsiteX4" fmla="*/ 0 w 2742251"/>
                <a:gd name="connsiteY4" fmla="*/ 1286181 h 1286181"/>
                <a:gd name="connsiteX5" fmla="*/ 0 w 2742251"/>
                <a:gd name="connsiteY5" fmla="*/ 20940 h 1286181"/>
                <a:gd name="connsiteX0" fmla="*/ 0 w 2698891"/>
                <a:gd name="connsiteY0" fmla="*/ 20940 h 1286181"/>
                <a:gd name="connsiteX1" fmla="*/ 2219788 w 2698891"/>
                <a:gd name="connsiteY1" fmla="*/ 0 h 1286181"/>
                <a:gd name="connsiteX2" fmla="*/ 2698891 w 2698891"/>
                <a:gd name="connsiteY2" fmla="*/ 646645 h 1286181"/>
                <a:gd name="connsiteX3" fmla="*/ 2249402 w 2698891"/>
                <a:gd name="connsiteY3" fmla="*/ 1286181 h 1286181"/>
                <a:gd name="connsiteX4" fmla="*/ 0 w 2698891"/>
                <a:gd name="connsiteY4" fmla="*/ 1286181 h 1286181"/>
                <a:gd name="connsiteX5" fmla="*/ 0 w 2698891"/>
                <a:gd name="connsiteY5" fmla="*/ 20940 h 1286181"/>
                <a:gd name="connsiteX0" fmla="*/ 299636 w 2998527"/>
                <a:gd name="connsiteY0" fmla="*/ 20940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299636 w 2998527"/>
                <a:gd name="connsiteY5" fmla="*/ 20940 h 1380667"/>
                <a:gd name="connsiteX0" fmla="*/ 729542 w 2998527"/>
                <a:gd name="connsiteY0" fmla="*/ 47668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29542 w 2998527"/>
                <a:gd name="connsiteY5" fmla="*/ 47668 h 1380667"/>
                <a:gd name="connsiteX0" fmla="*/ 708324 w 2998527"/>
                <a:gd name="connsiteY0" fmla="*/ 49514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08324 w 2998527"/>
                <a:gd name="connsiteY5" fmla="*/ 49514 h 1380667"/>
                <a:gd name="connsiteX0" fmla="*/ 692089 w 2982292"/>
                <a:gd name="connsiteY0" fmla="*/ 49514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692089 w 2982292"/>
                <a:gd name="connsiteY5" fmla="*/ 49514 h 1370702"/>
                <a:gd name="connsiteX0" fmla="*/ 710171 w 2982292"/>
                <a:gd name="connsiteY0" fmla="*/ 60768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710171 w 2982292"/>
                <a:gd name="connsiteY5" fmla="*/ 60768 h 1370702"/>
                <a:gd name="connsiteX0" fmla="*/ 710171 w 2982292"/>
                <a:gd name="connsiteY0" fmla="*/ 55882 h 1365816"/>
                <a:gd name="connsiteX1" fmla="*/ 2498553 w 2982292"/>
                <a:gd name="connsiteY1" fmla="*/ 0 h 1365816"/>
                <a:gd name="connsiteX2" fmla="*/ 2982292 w 2982292"/>
                <a:gd name="connsiteY2" fmla="*/ 641759 h 1365816"/>
                <a:gd name="connsiteX3" fmla="*/ 2532803 w 2982292"/>
                <a:gd name="connsiteY3" fmla="*/ 1281295 h 1365816"/>
                <a:gd name="connsiteX4" fmla="*/ 0 w 2982292"/>
                <a:gd name="connsiteY4" fmla="*/ 1365816 h 1365816"/>
                <a:gd name="connsiteX5" fmla="*/ 710171 w 2982292"/>
                <a:gd name="connsiteY5" fmla="*/ 55882 h 1365816"/>
                <a:gd name="connsiteX0" fmla="*/ 710171 w 2982292"/>
                <a:gd name="connsiteY0" fmla="*/ 51121 h 1361055"/>
                <a:gd name="connsiteX1" fmla="*/ 2498678 w 2982292"/>
                <a:gd name="connsiteY1" fmla="*/ 0 h 1361055"/>
                <a:gd name="connsiteX2" fmla="*/ 2982292 w 2982292"/>
                <a:gd name="connsiteY2" fmla="*/ 636998 h 1361055"/>
                <a:gd name="connsiteX3" fmla="*/ 2532803 w 2982292"/>
                <a:gd name="connsiteY3" fmla="*/ 1276534 h 1361055"/>
                <a:gd name="connsiteX4" fmla="*/ 0 w 2982292"/>
                <a:gd name="connsiteY4" fmla="*/ 1361055 h 1361055"/>
                <a:gd name="connsiteX5" fmla="*/ 710171 w 2982292"/>
                <a:gd name="connsiteY5" fmla="*/ 51121 h 1361055"/>
                <a:gd name="connsiteX0" fmla="*/ 710171 w 2982292"/>
                <a:gd name="connsiteY0" fmla="*/ 41599 h 1351533"/>
                <a:gd name="connsiteX1" fmla="*/ 2498928 w 2982292"/>
                <a:gd name="connsiteY1" fmla="*/ 0 h 1351533"/>
                <a:gd name="connsiteX2" fmla="*/ 2982292 w 2982292"/>
                <a:gd name="connsiteY2" fmla="*/ 627476 h 1351533"/>
                <a:gd name="connsiteX3" fmla="*/ 2532803 w 2982292"/>
                <a:gd name="connsiteY3" fmla="*/ 1267012 h 1351533"/>
                <a:gd name="connsiteX4" fmla="*/ 0 w 2982292"/>
                <a:gd name="connsiteY4" fmla="*/ 1351533 h 1351533"/>
                <a:gd name="connsiteX5" fmla="*/ 710171 w 2982292"/>
                <a:gd name="connsiteY5" fmla="*/ 41599 h 1351533"/>
                <a:gd name="connsiteX0" fmla="*/ 710171 w 2982292"/>
                <a:gd name="connsiteY0" fmla="*/ 46484 h 1356418"/>
                <a:gd name="connsiteX1" fmla="*/ 2503563 w 2982292"/>
                <a:gd name="connsiteY1" fmla="*/ 0 h 1356418"/>
                <a:gd name="connsiteX2" fmla="*/ 2982292 w 2982292"/>
                <a:gd name="connsiteY2" fmla="*/ 632361 h 1356418"/>
                <a:gd name="connsiteX3" fmla="*/ 2532803 w 2982292"/>
                <a:gd name="connsiteY3" fmla="*/ 1271897 h 1356418"/>
                <a:gd name="connsiteX4" fmla="*/ 0 w 2982292"/>
                <a:gd name="connsiteY4" fmla="*/ 1356418 h 1356418"/>
                <a:gd name="connsiteX5" fmla="*/ 710171 w 2982292"/>
                <a:gd name="connsiteY5" fmla="*/ 46484 h 1356418"/>
                <a:gd name="connsiteX0" fmla="*/ 710171 w 2982292"/>
                <a:gd name="connsiteY0" fmla="*/ 56006 h 1365940"/>
                <a:gd name="connsiteX1" fmla="*/ 2503313 w 2982292"/>
                <a:gd name="connsiteY1" fmla="*/ 0 h 1365940"/>
                <a:gd name="connsiteX2" fmla="*/ 2982292 w 2982292"/>
                <a:gd name="connsiteY2" fmla="*/ 641883 h 1365940"/>
                <a:gd name="connsiteX3" fmla="*/ 2532803 w 2982292"/>
                <a:gd name="connsiteY3" fmla="*/ 1281419 h 1365940"/>
                <a:gd name="connsiteX4" fmla="*/ 0 w 2982292"/>
                <a:gd name="connsiteY4" fmla="*/ 1365940 h 1365940"/>
                <a:gd name="connsiteX5" fmla="*/ 710171 w 2982292"/>
                <a:gd name="connsiteY5" fmla="*/ 56006 h 1365940"/>
                <a:gd name="connsiteX0" fmla="*/ 710171 w 2982292"/>
                <a:gd name="connsiteY0" fmla="*/ 512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0171 w 2982292"/>
                <a:gd name="connsiteY5" fmla="*/ 51244 h 1361178"/>
                <a:gd name="connsiteX0" fmla="*/ 729214 w 2982292"/>
                <a:gd name="connsiteY0" fmla="*/ 507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29214 w 2982292"/>
                <a:gd name="connsiteY5" fmla="*/ 50744 h 1361178"/>
                <a:gd name="connsiteX0" fmla="*/ 711421 w 2982292"/>
                <a:gd name="connsiteY0" fmla="*/ 98853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1421 w 2982292"/>
                <a:gd name="connsiteY5" fmla="*/ 98853 h 1361178"/>
                <a:gd name="connsiteX0" fmla="*/ 707602 w 2982292"/>
                <a:gd name="connsiteY0" fmla="*/ 44166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6 h 1361178"/>
                <a:gd name="connsiteX0" fmla="*/ 705221 w 2982292"/>
                <a:gd name="connsiteY0" fmla="*/ 44229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221 w 2982292"/>
                <a:gd name="connsiteY5" fmla="*/ 44229 h 1361178"/>
                <a:gd name="connsiteX0" fmla="*/ 707790 w 2982292"/>
                <a:gd name="connsiteY0" fmla="*/ 5130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90 w 2982292"/>
                <a:gd name="connsiteY5" fmla="*/ 51308 h 1361178"/>
                <a:gd name="connsiteX0" fmla="*/ 713114 w 2982292"/>
                <a:gd name="connsiteY0" fmla="*/ 7260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3114 w 2982292"/>
                <a:gd name="connsiteY5" fmla="*/ 72607 h 1361178"/>
                <a:gd name="connsiteX0" fmla="*/ 705410 w 2982292"/>
                <a:gd name="connsiteY0" fmla="*/ 51371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410 w 2982292"/>
                <a:gd name="connsiteY5" fmla="*/ 51371 h 1361178"/>
                <a:gd name="connsiteX0" fmla="*/ 707728 w 2982292"/>
                <a:gd name="connsiteY0" fmla="*/ 4892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28 w 2982292"/>
                <a:gd name="connsiteY5" fmla="*/ 48928 h 1361178"/>
                <a:gd name="connsiteX0" fmla="*/ 707602 w 2982292"/>
                <a:gd name="connsiteY0" fmla="*/ 4416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9651 w 2982292"/>
                <a:gd name="connsiteY3" fmla="*/ 1295533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14180 w 2988807"/>
                <a:gd name="connsiteY0" fmla="*/ 46547 h 1354997"/>
                <a:gd name="connsiteX1" fmla="*/ 2509953 w 2988807"/>
                <a:gd name="connsiteY1" fmla="*/ 0 h 1354997"/>
                <a:gd name="connsiteX2" fmla="*/ 2988807 w 2988807"/>
                <a:gd name="connsiteY2" fmla="*/ 637121 h 1354997"/>
                <a:gd name="connsiteX3" fmla="*/ 2546166 w 2988807"/>
                <a:gd name="connsiteY3" fmla="*/ 1295533 h 1354997"/>
                <a:gd name="connsiteX4" fmla="*/ 0 w 2988807"/>
                <a:gd name="connsiteY4" fmla="*/ 1354997 h 1354997"/>
                <a:gd name="connsiteX5" fmla="*/ 714180 w 2988807"/>
                <a:gd name="connsiteY5" fmla="*/ 46547 h 1354997"/>
                <a:gd name="connsiteX0" fmla="*/ 717354 w 2991981"/>
                <a:gd name="connsiteY0" fmla="*/ 46547 h 1355080"/>
                <a:gd name="connsiteX1" fmla="*/ 2513127 w 2991981"/>
                <a:gd name="connsiteY1" fmla="*/ 0 h 1355080"/>
                <a:gd name="connsiteX2" fmla="*/ 2991981 w 2991981"/>
                <a:gd name="connsiteY2" fmla="*/ 637121 h 1355080"/>
                <a:gd name="connsiteX3" fmla="*/ 2549340 w 2991981"/>
                <a:gd name="connsiteY3" fmla="*/ 1295533 h 1355080"/>
                <a:gd name="connsiteX4" fmla="*/ 0 w 2991981"/>
                <a:gd name="connsiteY4" fmla="*/ 1355080 h 1355080"/>
                <a:gd name="connsiteX5" fmla="*/ 717354 w 2991981"/>
                <a:gd name="connsiteY5" fmla="*/ 46547 h 1355080"/>
                <a:gd name="connsiteX0" fmla="*/ 714097 w 2988724"/>
                <a:gd name="connsiteY0" fmla="*/ 46547 h 1358170"/>
                <a:gd name="connsiteX1" fmla="*/ 2509870 w 2988724"/>
                <a:gd name="connsiteY1" fmla="*/ 0 h 1358170"/>
                <a:gd name="connsiteX2" fmla="*/ 2988724 w 2988724"/>
                <a:gd name="connsiteY2" fmla="*/ 637121 h 1358170"/>
                <a:gd name="connsiteX3" fmla="*/ 2546083 w 2988724"/>
                <a:gd name="connsiteY3" fmla="*/ 1295533 h 1358170"/>
                <a:gd name="connsiteX4" fmla="*/ 0 w 2988724"/>
                <a:gd name="connsiteY4" fmla="*/ 1358170 h 1358170"/>
                <a:gd name="connsiteX5" fmla="*/ 714097 w 2988724"/>
                <a:gd name="connsiteY5" fmla="*/ 46547 h 1358170"/>
                <a:gd name="connsiteX0" fmla="*/ 717271 w 2991898"/>
                <a:gd name="connsiteY0" fmla="*/ 46547 h 1358254"/>
                <a:gd name="connsiteX1" fmla="*/ 2513044 w 2991898"/>
                <a:gd name="connsiteY1" fmla="*/ 0 h 1358254"/>
                <a:gd name="connsiteX2" fmla="*/ 2991898 w 2991898"/>
                <a:gd name="connsiteY2" fmla="*/ 637121 h 1358254"/>
                <a:gd name="connsiteX3" fmla="*/ 2549257 w 2991898"/>
                <a:gd name="connsiteY3" fmla="*/ 1295533 h 1358254"/>
                <a:gd name="connsiteX4" fmla="*/ 0 w 2991898"/>
                <a:gd name="connsiteY4" fmla="*/ 1358254 h 1358254"/>
                <a:gd name="connsiteX5" fmla="*/ 717271 w 2991898"/>
                <a:gd name="connsiteY5" fmla="*/ 46547 h 1358254"/>
                <a:gd name="connsiteX0" fmla="*/ 723619 w 2998246"/>
                <a:gd name="connsiteY0" fmla="*/ 46547 h 1358421"/>
                <a:gd name="connsiteX1" fmla="*/ 2519392 w 2998246"/>
                <a:gd name="connsiteY1" fmla="*/ 0 h 1358421"/>
                <a:gd name="connsiteX2" fmla="*/ 2998246 w 2998246"/>
                <a:gd name="connsiteY2" fmla="*/ 637121 h 1358421"/>
                <a:gd name="connsiteX3" fmla="*/ 2555605 w 2998246"/>
                <a:gd name="connsiteY3" fmla="*/ 1295533 h 1358421"/>
                <a:gd name="connsiteX4" fmla="*/ 0 w 2998246"/>
                <a:gd name="connsiteY4" fmla="*/ 1358421 h 1358421"/>
                <a:gd name="connsiteX5" fmla="*/ 723619 w 2998246"/>
                <a:gd name="connsiteY5" fmla="*/ 46547 h 1358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8246" h="1358421">
                  <a:moveTo>
                    <a:pt x="723619" y="46547"/>
                  </a:moveTo>
                  <a:lnTo>
                    <a:pt x="2519392" y="0"/>
                  </a:lnTo>
                  <a:lnTo>
                    <a:pt x="2998246" y="637121"/>
                  </a:lnTo>
                  <a:lnTo>
                    <a:pt x="2555605" y="1295533"/>
                  </a:lnTo>
                  <a:lnTo>
                    <a:pt x="0" y="1358421"/>
                  </a:lnTo>
                  <a:lnTo>
                    <a:pt x="723619" y="46547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EF566639-7547-464F-AFBE-F0275DB169C7}"/>
                </a:ext>
              </a:extLst>
            </p:cNvPr>
            <p:cNvSpPr/>
            <p:nvPr/>
          </p:nvSpPr>
          <p:spPr>
            <a:xfrm rot="10800000">
              <a:off x="8286783" y="10510857"/>
              <a:ext cx="4123017" cy="1017798"/>
            </a:xfrm>
            <a:custGeom>
              <a:avLst/>
              <a:gdLst>
                <a:gd name="connsiteX0" fmla="*/ 372855 w 2631193"/>
                <a:gd name="connsiteY0" fmla="*/ 0 h 651098"/>
                <a:gd name="connsiteX1" fmla="*/ 2169231 w 2631193"/>
                <a:gd name="connsiteY1" fmla="*/ 613 h 651098"/>
                <a:gd name="connsiteX2" fmla="*/ 2631193 w 2631193"/>
                <a:gd name="connsiteY2" fmla="*/ 650086 h 651098"/>
                <a:gd name="connsiteX3" fmla="*/ 2630474 w 2631193"/>
                <a:gd name="connsiteY3" fmla="*/ 651098 h 651098"/>
                <a:gd name="connsiteX4" fmla="*/ 0 w 2631193"/>
                <a:gd name="connsiteY4" fmla="*/ 651098 h 651098"/>
                <a:gd name="connsiteX5" fmla="*/ 372855 w 2631193"/>
                <a:gd name="connsiteY5" fmla="*/ 0 h 651098"/>
                <a:gd name="connsiteX0" fmla="*/ 379205 w 2637543"/>
                <a:gd name="connsiteY0" fmla="*/ 0 h 651098"/>
                <a:gd name="connsiteX1" fmla="*/ 2175581 w 2637543"/>
                <a:gd name="connsiteY1" fmla="*/ 613 h 651098"/>
                <a:gd name="connsiteX2" fmla="*/ 2637543 w 2637543"/>
                <a:gd name="connsiteY2" fmla="*/ 650086 h 651098"/>
                <a:gd name="connsiteX3" fmla="*/ 2636824 w 2637543"/>
                <a:gd name="connsiteY3" fmla="*/ 651098 h 651098"/>
                <a:gd name="connsiteX4" fmla="*/ 0 w 2637543"/>
                <a:gd name="connsiteY4" fmla="*/ 651098 h 651098"/>
                <a:gd name="connsiteX5" fmla="*/ 379205 w 2637543"/>
                <a:gd name="connsiteY5" fmla="*/ 0 h 65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7543" h="651098">
                  <a:moveTo>
                    <a:pt x="379205" y="0"/>
                  </a:moveTo>
                  <a:lnTo>
                    <a:pt x="2175581" y="613"/>
                  </a:lnTo>
                  <a:lnTo>
                    <a:pt x="2637543" y="650086"/>
                  </a:lnTo>
                  <a:lnTo>
                    <a:pt x="2636824" y="651098"/>
                  </a:lnTo>
                  <a:lnTo>
                    <a:pt x="0" y="651098"/>
                  </a:lnTo>
                  <a:lnTo>
                    <a:pt x="379205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4E12FE2-6E0D-F445-AB57-88609F1FC675}"/>
              </a:ext>
            </a:extLst>
          </p:cNvPr>
          <p:cNvGrpSpPr/>
          <p:nvPr/>
        </p:nvGrpSpPr>
        <p:grpSpPr>
          <a:xfrm>
            <a:off x="4085520" y="2799568"/>
            <a:ext cx="1093667" cy="2336012"/>
            <a:chOff x="8171039" y="5599135"/>
            <a:chExt cx="2187334" cy="4672024"/>
          </a:xfrm>
        </p:grpSpPr>
        <p:sp>
          <p:nvSpPr>
            <p:cNvPr id="92" name="Pentagon 5">
              <a:extLst>
                <a:ext uri="{FF2B5EF4-FFF2-40B4-BE49-F238E27FC236}">
                  <a16:creationId xmlns:a16="http://schemas.microsoft.com/office/drawing/2014/main" id="{00596FCE-E04B-7F49-8004-A063A6B4872A}"/>
                </a:ext>
              </a:extLst>
            </p:cNvPr>
            <p:cNvSpPr/>
            <p:nvPr/>
          </p:nvSpPr>
          <p:spPr>
            <a:xfrm rot="14490261">
              <a:off x="6956967" y="6869752"/>
              <a:ext cx="4672024" cy="2130789"/>
            </a:xfrm>
            <a:custGeom>
              <a:avLst/>
              <a:gdLst>
                <a:gd name="connsiteX0" fmla="*/ 0 w 2742251"/>
                <a:gd name="connsiteY0" fmla="*/ 0 h 1265241"/>
                <a:gd name="connsiteX1" fmla="*/ 2249402 w 2742251"/>
                <a:gd name="connsiteY1" fmla="*/ 0 h 1265241"/>
                <a:gd name="connsiteX2" fmla="*/ 2742251 w 2742251"/>
                <a:gd name="connsiteY2" fmla="*/ 632621 h 1265241"/>
                <a:gd name="connsiteX3" fmla="*/ 2249402 w 2742251"/>
                <a:gd name="connsiteY3" fmla="*/ 1265241 h 1265241"/>
                <a:gd name="connsiteX4" fmla="*/ 0 w 2742251"/>
                <a:gd name="connsiteY4" fmla="*/ 1265241 h 1265241"/>
                <a:gd name="connsiteX5" fmla="*/ 0 w 2742251"/>
                <a:gd name="connsiteY5" fmla="*/ 0 h 1265241"/>
                <a:gd name="connsiteX0" fmla="*/ 0 w 2742251"/>
                <a:gd name="connsiteY0" fmla="*/ 20940 h 1286181"/>
                <a:gd name="connsiteX1" fmla="*/ 2219788 w 2742251"/>
                <a:gd name="connsiteY1" fmla="*/ 0 h 1286181"/>
                <a:gd name="connsiteX2" fmla="*/ 2742251 w 2742251"/>
                <a:gd name="connsiteY2" fmla="*/ 653561 h 1286181"/>
                <a:gd name="connsiteX3" fmla="*/ 2249402 w 2742251"/>
                <a:gd name="connsiteY3" fmla="*/ 1286181 h 1286181"/>
                <a:gd name="connsiteX4" fmla="*/ 0 w 2742251"/>
                <a:gd name="connsiteY4" fmla="*/ 1286181 h 1286181"/>
                <a:gd name="connsiteX5" fmla="*/ 0 w 2742251"/>
                <a:gd name="connsiteY5" fmla="*/ 20940 h 1286181"/>
                <a:gd name="connsiteX0" fmla="*/ 0 w 2698891"/>
                <a:gd name="connsiteY0" fmla="*/ 20940 h 1286181"/>
                <a:gd name="connsiteX1" fmla="*/ 2219788 w 2698891"/>
                <a:gd name="connsiteY1" fmla="*/ 0 h 1286181"/>
                <a:gd name="connsiteX2" fmla="*/ 2698891 w 2698891"/>
                <a:gd name="connsiteY2" fmla="*/ 646645 h 1286181"/>
                <a:gd name="connsiteX3" fmla="*/ 2249402 w 2698891"/>
                <a:gd name="connsiteY3" fmla="*/ 1286181 h 1286181"/>
                <a:gd name="connsiteX4" fmla="*/ 0 w 2698891"/>
                <a:gd name="connsiteY4" fmla="*/ 1286181 h 1286181"/>
                <a:gd name="connsiteX5" fmla="*/ 0 w 2698891"/>
                <a:gd name="connsiteY5" fmla="*/ 20940 h 1286181"/>
                <a:gd name="connsiteX0" fmla="*/ 299636 w 2998527"/>
                <a:gd name="connsiteY0" fmla="*/ 20940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299636 w 2998527"/>
                <a:gd name="connsiteY5" fmla="*/ 20940 h 1380667"/>
                <a:gd name="connsiteX0" fmla="*/ 729542 w 2998527"/>
                <a:gd name="connsiteY0" fmla="*/ 47668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29542 w 2998527"/>
                <a:gd name="connsiteY5" fmla="*/ 47668 h 1380667"/>
                <a:gd name="connsiteX0" fmla="*/ 708324 w 2998527"/>
                <a:gd name="connsiteY0" fmla="*/ 49514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08324 w 2998527"/>
                <a:gd name="connsiteY5" fmla="*/ 49514 h 1380667"/>
                <a:gd name="connsiteX0" fmla="*/ 692089 w 2982292"/>
                <a:gd name="connsiteY0" fmla="*/ 49514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692089 w 2982292"/>
                <a:gd name="connsiteY5" fmla="*/ 49514 h 1370702"/>
                <a:gd name="connsiteX0" fmla="*/ 710171 w 2982292"/>
                <a:gd name="connsiteY0" fmla="*/ 60768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710171 w 2982292"/>
                <a:gd name="connsiteY5" fmla="*/ 60768 h 1370702"/>
                <a:gd name="connsiteX0" fmla="*/ 710171 w 2982292"/>
                <a:gd name="connsiteY0" fmla="*/ 55882 h 1365816"/>
                <a:gd name="connsiteX1" fmla="*/ 2498553 w 2982292"/>
                <a:gd name="connsiteY1" fmla="*/ 0 h 1365816"/>
                <a:gd name="connsiteX2" fmla="*/ 2982292 w 2982292"/>
                <a:gd name="connsiteY2" fmla="*/ 641759 h 1365816"/>
                <a:gd name="connsiteX3" fmla="*/ 2532803 w 2982292"/>
                <a:gd name="connsiteY3" fmla="*/ 1281295 h 1365816"/>
                <a:gd name="connsiteX4" fmla="*/ 0 w 2982292"/>
                <a:gd name="connsiteY4" fmla="*/ 1365816 h 1365816"/>
                <a:gd name="connsiteX5" fmla="*/ 710171 w 2982292"/>
                <a:gd name="connsiteY5" fmla="*/ 55882 h 1365816"/>
                <a:gd name="connsiteX0" fmla="*/ 710171 w 2982292"/>
                <a:gd name="connsiteY0" fmla="*/ 51121 h 1361055"/>
                <a:gd name="connsiteX1" fmla="*/ 2498678 w 2982292"/>
                <a:gd name="connsiteY1" fmla="*/ 0 h 1361055"/>
                <a:gd name="connsiteX2" fmla="*/ 2982292 w 2982292"/>
                <a:gd name="connsiteY2" fmla="*/ 636998 h 1361055"/>
                <a:gd name="connsiteX3" fmla="*/ 2532803 w 2982292"/>
                <a:gd name="connsiteY3" fmla="*/ 1276534 h 1361055"/>
                <a:gd name="connsiteX4" fmla="*/ 0 w 2982292"/>
                <a:gd name="connsiteY4" fmla="*/ 1361055 h 1361055"/>
                <a:gd name="connsiteX5" fmla="*/ 710171 w 2982292"/>
                <a:gd name="connsiteY5" fmla="*/ 51121 h 1361055"/>
                <a:gd name="connsiteX0" fmla="*/ 710171 w 2982292"/>
                <a:gd name="connsiteY0" fmla="*/ 41599 h 1351533"/>
                <a:gd name="connsiteX1" fmla="*/ 2498928 w 2982292"/>
                <a:gd name="connsiteY1" fmla="*/ 0 h 1351533"/>
                <a:gd name="connsiteX2" fmla="*/ 2982292 w 2982292"/>
                <a:gd name="connsiteY2" fmla="*/ 627476 h 1351533"/>
                <a:gd name="connsiteX3" fmla="*/ 2532803 w 2982292"/>
                <a:gd name="connsiteY3" fmla="*/ 1267012 h 1351533"/>
                <a:gd name="connsiteX4" fmla="*/ 0 w 2982292"/>
                <a:gd name="connsiteY4" fmla="*/ 1351533 h 1351533"/>
                <a:gd name="connsiteX5" fmla="*/ 710171 w 2982292"/>
                <a:gd name="connsiteY5" fmla="*/ 41599 h 1351533"/>
                <a:gd name="connsiteX0" fmla="*/ 710171 w 2982292"/>
                <a:gd name="connsiteY0" fmla="*/ 46484 h 1356418"/>
                <a:gd name="connsiteX1" fmla="*/ 2503563 w 2982292"/>
                <a:gd name="connsiteY1" fmla="*/ 0 h 1356418"/>
                <a:gd name="connsiteX2" fmla="*/ 2982292 w 2982292"/>
                <a:gd name="connsiteY2" fmla="*/ 632361 h 1356418"/>
                <a:gd name="connsiteX3" fmla="*/ 2532803 w 2982292"/>
                <a:gd name="connsiteY3" fmla="*/ 1271897 h 1356418"/>
                <a:gd name="connsiteX4" fmla="*/ 0 w 2982292"/>
                <a:gd name="connsiteY4" fmla="*/ 1356418 h 1356418"/>
                <a:gd name="connsiteX5" fmla="*/ 710171 w 2982292"/>
                <a:gd name="connsiteY5" fmla="*/ 46484 h 1356418"/>
                <a:gd name="connsiteX0" fmla="*/ 710171 w 2982292"/>
                <a:gd name="connsiteY0" fmla="*/ 56006 h 1365940"/>
                <a:gd name="connsiteX1" fmla="*/ 2503313 w 2982292"/>
                <a:gd name="connsiteY1" fmla="*/ 0 h 1365940"/>
                <a:gd name="connsiteX2" fmla="*/ 2982292 w 2982292"/>
                <a:gd name="connsiteY2" fmla="*/ 641883 h 1365940"/>
                <a:gd name="connsiteX3" fmla="*/ 2532803 w 2982292"/>
                <a:gd name="connsiteY3" fmla="*/ 1281419 h 1365940"/>
                <a:gd name="connsiteX4" fmla="*/ 0 w 2982292"/>
                <a:gd name="connsiteY4" fmla="*/ 1365940 h 1365940"/>
                <a:gd name="connsiteX5" fmla="*/ 710171 w 2982292"/>
                <a:gd name="connsiteY5" fmla="*/ 56006 h 1365940"/>
                <a:gd name="connsiteX0" fmla="*/ 710171 w 2982292"/>
                <a:gd name="connsiteY0" fmla="*/ 512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0171 w 2982292"/>
                <a:gd name="connsiteY5" fmla="*/ 51244 h 1361178"/>
                <a:gd name="connsiteX0" fmla="*/ 729214 w 2982292"/>
                <a:gd name="connsiteY0" fmla="*/ 507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29214 w 2982292"/>
                <a:gd name="connsiteY5" fmla="*/ 50744 h 1361178"/>
                <a:gd name="connsiteX0" fmla="*/ 711421 w 2982292"/>
                <a:gd name="connsiteY0" fmla="*/ 98853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1421 w 2982292"/>
                <a:gd name="connsiteY5" fmla="*/ 98853 h 1361178"/>
                <a:gd name="connsiteX0" fmla="*/ 707602 w 2982292"/>
                <a:gd name="connsiteY0" fmla="*/ 44166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6 h 1361178"/>
                <a:gd name="connsiteX0" fmla="*/ 705221 w 2982292"/>
                <a:gd name="connsiteY0" fmla="*/ 44229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221 w 2982292"/>
                <a:gd name="connsiteY5" fmla="*/ 44229 h 1361178"/>
                <a:gd name="connsiteX0" fmla="*/ 707790 w 2982292"/>
                <a:gd name="connsiteY0" fmla="*/ 5130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90 w 2982292"/>
                <a:gd name="connsiteY5" fmla="*/ 51308 h 1361178"/>
                <a:gd name="connsiteX0" fmla="*/ 713114 w 2982292"/>
                <a:gd name="connsiteY0" fmla="*/ 7260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3114 w 2982292"/>
                <a:gd name="connsiteY5" fmla="*/ 72607 h 1361178"/>
                <a:gd name="connsiteX0" fmla="*/ 705410 w 2982292"/>
                <a:gd name="connsiteY0" fmla="*/ 51371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410 w 2982292"/>
                <a:gd name="connsiteY5" fmla="*/ 51371 h 1361178"/>
                <a:gd name="connsiteX0" fmla="*/ 707728 w 2982292"/>
                <a:gd name="connsiteY0" fmla="*/ 4892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28 w 2982292"/>
                <a:gd name="connsiteY5" fmla="*/ 48928 h 1361178"/>
                <a:gd name="connsiteX0" fmla="*/ 707602 w 2982292"/>
                <a:gd name="connsiteY0" fmla="*/ 4416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9651 w 2982292"/>
                <a:gd name="connsiteY3" fmla="*/ 1295533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10895 w 2985522"/>
                <a:gd name="connsiteY0" fmla="*/ 46547 h 1362134"/>
                <a:gd name="connsiteX1" fmla="*/ 2506668 w 2985522"/>
                <a:gd name="connsiteY1" fmla="*/ 0 h 1362134"/>
                <a:gd name="connsiteX2" fmla="*/ 2985522 w 2985522"/>
                <a:gd name="connsiteY2" fmla="*/ 637121 h 1362134"/>
                <a:gd name="connsiteX3" fmla="*/ 2542881 w 2985522"/>
                <a:gd name="connsiteY3" fmla="*/ 1295533 h 1362134"/>
                <a:gd name="connsiteX4" fmla="*/ 0 w 2985522"/>
                <a:gd name="connsiteY4" fmla="*/ 1362134 h 1362134"/>
                <a:gd name="connsiteX5" fmla="*/ 710895 w 2985522"/>
                <a:gd name="connsiteY5" fmla="*/ 46547 h 1362134"/>
                <a:gd name="connsiteX0" fmla="*/ 716216 w 2990843"/>
                <a:gd name="connsiteY0" fmla="*/ 46547 h 1361955"/>
                <a:gd name="connsiteX1" fmla="*/ 2511989 w 2990843"/>
                <a:gd name="connsiteY1" fmla="*/ 0 h 1361955"/>
                <a:gd name="connsiteX2" fmla="*/ 2990843 w 2990843"/>
                <a:gd name="connsiteY2" fmla="*/ 637121 h 1361955"/>
                <a:gd name="connsiteX3" fmla="*/ 2548202 w 2990843"/>
                <a:gd name="connsiteY3" fmla="*/ 1295533 h 1361955"/>
                <a:gd name="connsiteX4" fmla="*/ 0 w 2990843"/>
                <a:gd name="connsiteY4" fmla="*/ 1361955 h 1361955"/>
                <a:gd name="connsiteX5" fmla="*/ 716216 w 2990843"/>
                <a:gd name="connsiteY5" fmla="*/ 46547 h 1361955"/>
                <a:gd name="connsiteX0" fmla="*/ 715080 w 2989707"/>
                <a:gd name="connsiteY0" fmla="*/ 46547 h 1359862"/>
                <a:gd name="connsiteX1" fmla="*/ 2510853 w 2989707"/>
                <a:gd name="connsiteY1" fmla="*/ 0 h 1359862"/>
                <a:gd name="connsiteX2" fmla="*/ 2989707 w 2989707"/>
                <a:gd name="connsiteY2" fmla="*/ 637121 h 1359862"/>
                <a:gd name="connsiteX3" fmla="*/ 2547066 w 2989707"/>
                <a:gd name="connsiteY3" fmla="*/ 1295533 h 1359862"/>
                <a:gd name="connsiteX4" fmla="*/ 0 w 2989707"/>
                <a:gd name="connsiteY4" fmla="*/ 1359862 h 1359862"/>
                <a:gd name="connsiteX5" fmla="*/ 715080 w 2989707"/>
                <a:gd name="connsiteY5" fmla="*/ 46547 h 1359862"/>
                <a:gd name="connsiteX0" fmla="*/ 710895 w 2985522"/>
                <a:gd name="connsiteY0" fmla="*/ 46547 h 1362134"/>
                <a:gd name="connsiteX1" fmla="*/ 2506668 w 2985522"/>
                <a:gd name="connsiteY1" fmla="*/ 0 h 1362134"/>
                <a:gd name="connsiteX2" fmla="*/ 2985522 w 2985522"/>
                <a:gd name="connsiteY2" fmla="*/ 637121 h 1362134"/>
                <a:gd name="connsiteX3" fmla="*/ 2542881 w 2985522"/>
                <a:gd name="connsiteY3" fmla="*/ 1295533 h 1362134"/>
                <a:gd name="connsiteX4" fmla="*/ 0 w 2985522"/>
                <a:gd name="connsiteY4" fmla="*/ 1362134 h 1362134"/>
                <a:gd name="connsiteX5" fmla="*/ 710895 w 2985522"/>
                <a:gd name="connsiteY5" fmla="*/ 46547 h 1362134"/>
                <a:gd name="connsiteX0" fmla="*/ 714123 w 2988750"/>
                <a:gd name="connsiteY0" fmla="*/ 46547 h 1363091"/>
                <a:gd name="connsiteX1" fmla="*/ 2509896 w 2988750"/>
                <a:gd name="connsiteY1" fmla="*/ 0 h 1363091"/>
                <a:gd name="connsiteX2" fmla="*/ 2988750 w 2988750"/>
                <a:gd name="connsiteY2" fmla="*/ 637121 h 1363091"/>
                <a:gd name="connsiteX3" fmla="*/ 2546109 w 2988750"/>
                <a:gd name="connsiteY3" fmla="*/ 1295533 h 1363091"/>
                <a:gd name="connsiteX4" fmla="*/ 0 w 2988750"/>
                <a:gd name="connsiteY4" fmla="*/ 1363091 h 1363091"/>
                <a:gd name="connsiteX5" fmla="*/ 714123 w 2988750"/>
                <a:gd name="connsiteY5" fmla="*/ 46547 h 1363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750" h="1363091">
                  <a:moveTo>
                    <a:pt x="714123" y="46547"/>
                  </a:moveTo>
                  <a:lnTo>
                    <a:pt x="2509896" y="0"/>
                  </a:lnTo>
                  <a:lnTo>
                    <a:pt x="2988750" y="637121"/>
                  </a:lnTo>
                  <a:lnTo>
                    <a:pt x="2546109" y="1295533"/>
                  </a:lnTo>
                  <a:lnTo>
                    <a:pt x="0" y="1363091"/>
                  </a:lnTo>
                  <a:lnTo>
                    <a:pt x="714123" y="4654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F4CAA64A-F088-5942-8F54-F43E382DD1CF}"/>
                </a:ext>
              </a:extLst>
            </p:cNvPr>
            <p:cNvSpPr/>
            <p:nvPr/>
          </p:nvSpPr>
          <p:spPr>
            <a:xfrm rot="14400000">
              <a:off x="6621781" y="7442441"/>
              <a:ext cx="4116316" cy="1017799"/>
            </a:xfrm>
            <a:custGeom>
              <a:avLst/>
              <a:gdLst>
                <a:gd name="connsiteX0" fmla="*/ 372855 w 2631193"/>
                <a:gd name="connsiteY0" fmla="*/ 0 h 651098"/>
                <a:gd name="connsiteX1" fmla="*/ 2169231 w 2631193"/>
                <a:gd name="connsiteY1" fmla="*/ 613 h 651098"/>
                <a:gd name="connsiteX2" fmla="*/ 2631193 w 2631193"/>
                <a:gd name="connsiteY2" fmla="*/ 650086 h 651098"/>
                <a:gd name="connsiteX3" fmla="*/ 2630474 w 2631193"/>
                <a:gd name="connsiteY3" fmla="*/ 651098 h 651098"/>
                <a:gd name="connsiteX4" fmla="*/ 0 w 2631193"/>
                <a:gd name="connsiteY4" fmla="*/ 651098 h 651098"/>
                <a:gd name="connsiteX5" fmla="*/ 372855 w 2631193"/>
                <a:gd name="connsiteY5" fmla="*/ 0 h 651098"/>
                <a:gd name="connsiteX0" fmla="*/ 374918 w 2633256"/>
                <a:gd name="connsiteY0" fmla="*/ 0 h 651098"/>
                <a:gd name="connsiteX1" fmla="*/ 2171294 w 2633256"/>
                <a:gd name="connsiteY1" fmla="*/ 613 h 651098"/>
                <a:gd name="connsiteX2" fmla="*/ 2633256 w 2633256"/>
                <a:gd name="connsiteY2" fmla="*/ 650086 h 651098"/>
                <a:gd name="connsiteX3" fmla="*/ 2632537 w 2633256"/>
                <a:gd name="connsiteY3" fmla="*/ 651098 h 651098"/>
                <a:gd name="connsiteX4" fmla="*/ 0 w 2633256"/>
                <a:gd name="connsiteY4" fmla="*/ 649908 h 651098"/>
                <a:gd name="connsiteX5" fmla="*/ 374918 w 2633256"/>
                <a:gd name="connsiteY5" fmla="*/ 0 h 65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3256" h="651098">
                  <a:moveTo>
                    <a:pt x="374918" y="0"/>
                  </a:moveTo>
                  <a:lnTo>
                    <a:pt x="2171294" y="613"/>
                  </a:lnTo>
                  <a:lnTo>
                    <a:pt x="2633256" y="650086"/>
                  </a:lnTo>
                  <a:lnTo>
                    <a:pt x="2632537" y="651098"/>
                  </a:lnTo>
                  <a:lnTo>
                    <a:pt x="0" y="649908"/>
                  </a:lnTo>
                  <a:lnTo>
                    <a:pt x="374918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1FD127-1102-8342-BE18-861DF44F50D5}"/>
              </a:ext>
            </a:extLst>
          </p:cNvPr>
          <p:cNvGrpSpPr/>
          <p:nvPr/>
        </p:nvGrpSpPr>
        <p:grpSpPr>
          <a:xfrm>
            <a:off x="4890665" y="1473793"/>
            <a:ext cx="1063385" cy="2456199"/>
            <a:chOff x="9781329" y="2947586"/>
            <a:chExt cx="2126770" cy="4912397"/>
          </a:xfrm>
        </p:grpSpPr>
        <p:sp>
          <p:nvSpPr>
            <p:cNvPr id="94" name="Pentagon 5">
              <a:extLst>
                <a:ext uri="{FF2B5EF4-FFF2-40B4-BE49-F238E27FC236}">
                  <a16:creationId xmlns:a16="http://schemas.microsoft.com/office/drawing/2014/main" id="{9FA91C88-7426-ED42-9858-675E6566BE08}"/>
                </a:ext>
              </a:extLst>
            </p:cNvPr>
            <p:cNvSpPr/>
            <p:nvPr/>
          </p:nvSpPr>
          <p:spPr>
            <a:xfrm rot="18090261">
              <a:off x="8500338" y="4452223"/>
              <a:ext cx="4688751" cy="2126770"/>
            </a:xfrm>
            <a:custGeom>
              <a:avLst/>
              <a:gdLst>
                <a:gd name="connsiteX0" fmla="*/ 0 w 2742251"/>
                <a:gd name="connsiteY0" fmla="*/ 0 h 1265241"/>
                <a:gd name="connsiteX1" fmla="*/ 2249402 w 2742251"/>
                <a:gd name="connsiteY1" fmla="*/ 0 h 1265241"/>
                <a:gd name="connsiteX2" fmla="*/ 2742251 w 2742251"/>
                <a:gd name="connsiteY2" fmla="*/ 632621 h 1265241"/>
                <a:gd name="connsiteX3" fmla="*/ 2249402 w 2742251"/>
                <a:gd name="connsiteY3" fmla="*/ 1265241 h 1265241"/>
                <a:gd name="connsiteX4" fmla="*/ 0 w 2742251"/>
                <a:gd name="connsiteY4" fmla="*/ 1265241 h 1265241"/>
                <a:gd name="connsiteX5" fmla="*/ 0 w 2742251"/>
                <a:gd name="connsiteY5" fmla="*/ 0 h 1265241"/>
                <a:gd name="connsiteX0" fmla="*/ 0 w 2742251"/>
                <a:gd name="connsiteY0" fmla="*/ 20940 h 1286181"/>
                <a:gd name="connsiteX1" fmla="*/ 2219788 w 2742251"/>
                <a:gd name="connsiteY1" fmla="*/ 0 h 1286181"/>
                <a:gd name="connsiteX2" fmla="*/ 2742251 w 2742251"/>
                <a:gd name="connsiteY2" fmla="*/ 653561 h 1286181"/>
                <a:gd name="connsiteX3" fmla="*/ 2249402 w 2742251"/>
                <a:gd name="connsiteY3" fmla="*/ 1286181 h 1286181"/>
                <a:gd name="connsiteX4" fmla="*/ 0 w 2742251"/>
                <a:gd name="connsiteY4" fmla="*/ 1286181 h 1286181"/>
                <a:gd name="connsiteX5" fmla="*/ 0 w 2742251"/>
                <a:gd name="connsiteY5" fmla="*/ 20940 h 1286181"/>
                <a:gd name="connsiteX0" fmla="*/ 0 w 2698891"/>
                <a:gd name="connsiteY0" fmla="*/ 20940 h 1286181"/>
                <a:gd name="connsiteX1" fmla="*/ 2219788 w 2698891"/>
                <a:gd name="connsiteY1" fmla="*/ 0 h 1286181"/>
                <a:gd name="connsiteX2" fmla="*/ 2698891 w 2698891"/>
                <a:gd name="connsiteY2" fmla="*/ 646645 h 1286181"/>
                <a:gd name="connsiteX3" fmla="*/ 2249402 w 2698891"/>
                <a:gd name="connsiteY3" fmla="*/ 1286181 h 1286181"/>
                <a:gd name="connsiteX4" fmla="*/ 0 w 2698891"/>
                <a:gd name="connsiteY4" fmla="*/ 1286181 h 1286181"/>
                <a:gd name="connsiteX5" fmla="*/ 0 w 2698891"/>
                <a:gd name="connsiteY5" fmla="*/ 20940 h 1286181"/>
                <a:gd name="connsiteX0" fmla="*/ 299636 w 2998527"/>
                <a:gd name="connsiteY0" fmla="*/ 20940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299636 w 2998527"/>
                <a:gd name="connsiteY5" fmla="*/ 20940 h 1380667"/>
                <a:gd name="connsiteX0" fmla="*/ 729542 w 2998527"/>
                <a:gd name="connsiteY0" fmla="*/ 47668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29542 w 2998527"/>
                <a:gd name="connsiteY5" fmla="*/ 47668 h 1380667"/>
                <a:gd name="connsiteX0" fmla="*/ 708324 w 2998527"/>
                <a:gd name="connsiteY0" fmla="*/ 49514 h 1380667"/>
                <a:gd name="connsiteX1" fmla="*/ 2519424 w 2998527"/>
                <a:gd name="connsiteY1" fmla="*/ 0 h 1380667"/>
                <a:gd name="connsiteX2" fmla="*/ 2998527 w 2998527"/>
                <a:gd name="connsiteY2" fmla="*/ 646645 h 1380667"/>
                <a:gd name="connsiteX3" fmla="*/ 2549038 w 2998527"/>
                <a:gd name="connsiteY3" fmla="*/ 1286181 h 1380667"/>
                <a:gd name="connsiteX4" fmla="*/ 0 w 2998527"/>
                <a:gd name="connsiteY4" fmla="*/ 1380667 h 1380667"/>
                <a:gd name="connsiteX5" fmla="*/ 708324 w 2998527"/>
                <a:gd name="connsiteY5" fmla="*/ 49514 h 1380667"/>
                <a:gd name="connsiteX0" fmla="*/ 692089 w 2982292"/>
                <a:gd name="connsiteY0" fmla="*/ 49514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692089 w 2982292"/>
                <a:gd name="connsiteY5" fmla="*/ 49514 h 1370702"/>
                <a:gd name="connsiteX0" fmla="*/ 710171 w 2982292"/>
                <a:gd name="connsiteY0" fmla="*/ 60768 h 1370702"/>
                <a:gd name="connsiteX1" fmla="*/ 2503189 w 2982292"/>
                <a:gd name="connsiteY1" fmla="*/ 0 h 1370702"/>
                <a:gd name="connsiteX2" fmla="*/ 2982292 w 2982292"/>
                <a:gd name="connsiteY2" fmla="*/ 646645 h 1370702"/>
                <a:gd name="connsiteX3" fmla="*/ 2532803 w 2982292"/>
                <a:gd name="connsiteY3" fmla="*/ 1286181 h 1370702"/>
                <a:gd name="connsiteX4" fmla="*/ 0 w 2982292"/>
                <a:gd name="connsiteY4" fmla="*/ 1370702 h 1370702"/>
                <a:gd name="connsiteX5" fmla="*/ 710171 w 2982292"/>
                <a:gd name="connsiteY5" fmla="*/ 60768 h 1370702"/>
                <a:gd name="connsiteX0" fmla="*/ 710171 w 2982292"/>
                <a:gd name="connsiteY0" fmla="*/ 55882 h 1365816"/>
                <a:gd name="connsiteX1" fmla="*/ 2498553 w 2982292"/>
                <a:gd name="connsiteY1" fmla="*/ 0 h 1365816"/>
                <a:gd name="connsiteX2" fmla="*/ 2982292 w 2982292"/>
                <a:gd name="connsiteY2" fmla="*/ 641759 h 1365816"/>
                <a:gd name="connsiteX3" fmla="*/ 2532803 w 2982292"/>
                <a:gd name="connsiteY3" fmla="*/ 1281295 h 1365816"/>
                <a:gd name="connsiteX4" fmla="*/ 0 w 2982292"/>
                <a:gd name="connsiteY4" fmla="*/ 1365816 h 1365816"/>
                <a:gd name="connsiteX5" fmla="*/ 710171 w 2982292"/>
                <a:gd name="connsiteY5" fmla="*/ 55882 h 1365816"/>
                <a:gd name="connsiteX0" fmla="*/ 710171 w 2982292"/>
                <a:gd name="connsiteY0" fmla="*/ 51121 h 1361055"/>
                <a:gd name="connsiteX1" fmla="*/ 2498678 w 2982292"/>
                <a:gd name="connsiteY1" fmla="*/ 0 h 1361055"/>
                <a:gd name="connsiteX2" fmla="*/ 2982292 w 2982292"/>
                <a:gd name="connsiteY2" fmla="*/ 636998 h 1361055"/>
                <a:gd name="connsiteX3" fmla="*/ 2532803 w 2982292"/>
                <a:gd name="connsiteY3" fmla="*/ 1276534 h 1361055"/>
                <a:gd name="connsiteX4" fmla="*/ 0 w 2982292"/>
                <a:gd name="connsiteY4" fmla="*/ 1361055 h 1361055"/>
                <a:gd name="connsiteX5" fmla="*/ 710171 w 2982292"/>
                <a:gd name="connsiteY5" fmla="*/ 51121 h 1361055"/>
                <a:gd name="connsiteX0" fmla="*/ 710171 w 2982292"/>
                <a:gd name="connsiteY0" fmla="*/ 41599 h 1351533"/>
                <a:gd name="connsiteX1" fmla="*/ 2498928 w 2982292"/>
                <a:gd name="connsiteY1" fmla="*/ 0 h 1351533"/>
                <a:gd name="connsiteX2" fmla="*/ 2982292 w 2982292"/>
                <a:gd name="connsiteY2" fmla="*/ 627476 h 1351533"/>
                <a:gd name="connsiteX3" fmla="*/ 2532803 w 2982292"/>
                <a:gd name="connsiteY3" fmla="*/ 1267012 h 1351533"/>
                <a:gd name="connsiteX4" fmla="*/ 0 w 2982292"/>
                <a:gd name="connsiteY4" fmla="*/ 1351533 h 1351533"/>
                <a:gd name="connsiteX5" fmla="*/ 710171 w 2982292"/>
                <a:gd name="connsiteY5" fmla="*/ 41599 h 1351533"/>
                <a:gd name="connsiteX0" fmla="*/ 710171 w 2982292"/>
                <a:gd name="connsiteY0" fmla="*/ 46484 h 1356418"/>
                <a:gd name="connsiteX1" fmla="*/ 2503563 w 2982292"/>
                <a:gd name="connsiteY1" fmla="*/ 0 h 1356418"/>
                <a:gd name="connsiteX2" fmla="*/ 2982292 w 2982292"/>
                <a:gd name="connsiteY2" fmla="*/ 632361 h 1356418"/>
                <a:gd name="connsiteX3" fmla="*/ 2532803 w 2982292"/>
                <a:gd name="connsiteY3" fmla="*/ 1271897 h 1356418"/>
                <a:gd name="connsiteX4" fmla="*/ 0 w 2982292"/>
                <a:gd name="connsiteY4" fmla="*/ 1356418 h 1356418"/>
                <a:gd name="connsiteX5" fmla="*/ 710171 w 2982292"/>
                <a:gd name="connsiteY5" fmla="*/ 46484 h 1356418"/>
                <a:gd name="connsiteX0" fmla="*/ 710171 w 2982292"/>
                <a:gd name="connsiteY0" fmla="*/ 56006 h 1365940"/>
                <a:gd name="connsiteX1" fmla="*/ 2503313 w 2982292"/>
                <a:gd name="connsiteY1" fmla="*/ 0 h 1365940"/>
                <a:gd name="connsiteX2" fmla="*/ 2982292 w 2982292"/>
                <a:gd name="connsiteY2" fmla="*/ 641883 h 1365940"/>
                <a:gd name="connsiteX3" fmla="*/ 2532803 w 2982292"/>
                <a:gd name="connsiteY3" fmla="*/ 1281419 h 1365940"/>
                <a:gd name="connsiteX4" fmla="*/ 0 w 2982292"/>
                <a:gd name="connsiteY4" fmla="*/ 1365940 h 1365940"/>
                <a:gd name="connsiteX5" fmla="*/ 710171 w 2982292"/>
                <a:gd name="connsiteY5" fmla="*/ 56006 h 1365940"/>
                <a:gd name="connsiteX0" fmla="*/ 710171 w 2982292"/>
                <a:gd name="connsiteY0" fmla="*/ 512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0171 w 2982292"/>
                <a:gd name="connsiteY5" fmla="*/ 51244 h 1361178"/>
                <a:gd name="connsiteX0" fmla="*/ 729214 w 2982292"/>
                <a:gd name="connsiteY0" fmla="*/ 50744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29214 w 2982292"/>
                <a:gd name="connsiteY5" fmla="*/ 50744 h 1361178"/>
                <a:gd name="connsiteX0" fmla="*/ 711421 w 2982292"/>
                <a:gd name="connsiteY0" fmla="*/ 98853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1421 w 2982292"/>
                <a:gd name="connsiteY5" fmla="*/ 98853 h 1361178"/>
                <a:gd name="connsiteX0" fmla="*/ 707602 w 2982292"/>
                <a:gd name="connsiteY0" fmla="*/ 44166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6 h 1361178"/>
                <a:gd name="connsiteX0" fmla="*/ 705221 w 2982292"/>
                <a:gd name="connsiteY0" fmla="*/ 44229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221 w 2982292"/>
                <a:gd name="connsiteY5" fmla="*/ 44229 h 1361178"/>
                <a:gd name="connsiteX0" fmla="*/ 707790 w 2982292"/>
                <a:gd name="connsiteY0" fmla="*/ 5130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90 w 2982292"/>
                <a:gd name="connsiteY5" fmla="*/ 51308 h 1361178"/>
                <a:gd name="connsiteX0" fmla="*/ 713114 w 2982292"/>
                <a:gd name="connsiteY0" fmla="*/ 7260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13114 w 2982292"/>
                <a:gd name="connsiteY5" fmla="*/ 72607 h 1361178"/>
                <a:gd name="connsiteX0" fmla="*/ 705410 w 2982292"/>
                <a:gd name="connsiteY0" fmla="*/ 51371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5410 w 2982292"/>
                <a:gd name="connsiteY5" fmla="*/ 51371 h 1361178"/>
                <a:gd name="connsiteX0" fmla="*/ 707728 w 2982292"/>
                <a:gd name="connsiteY0" fmla="*/ 48928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728 w 2982292"/>
                <a:gd name="connsiteY5" fmla="*/ 48928 h 1361178"/>
                <a:gd name="connsiteX0" fmla="*/ 707602 w 2982292"/>
                <a:gd name="connsiteY0" fmla="*/ 4416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02 w 2982292"/>
                <a:gd name="connsiteY5" fmla="*/ 4416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2803 w 2982292"/>
                <a:gd name="connsiteY3" fmla="*/ 1276657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07665 w 2982292"/>
                <a:gd name="connsiteY0" fmla="*/ 46547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9651 w 2982292"/>
                <a:gd name="connsiteY3" fmla="*/ 1295533 h 1361178"/>
                <a:gd name="connsiteX4" fmla="*/ 0 w 2982292"/>
                <a:gd name="connsiteY4" fmla="*/ 1361178 h 1361178"/>
                <a:gd name="connsiteX5" fmla="*/ 707665 w 2982292"/>
                <a:gd name="connsiteY5" fmla="*/ 46547 h 1361178"/>
                <a:gd name="connsiteX0" fmla="*/ 703606 w 2982292"/>
                <a:gd name="connsiteY0" fmla="*/ 49036 h 1361178"/>
                <a:gd name="connsiteX1" fmla="*/ 2503438 w 2982292"/>
                <a:gd name="connsiteY1" fmla="*/ 0 h 1361178"/>
                <a:gd name="connsiteX2" fmla="*/ 2982292 w 2982292"/>
                <a:gd name="connsiteY2" fmla="*/ 637121 h 1361178"/>
                <a:gd name="connsiteX3" fmla="*/ 2539651 w 2982292"/>
                <a:gd name="connsiteY3" fmla="*/ 1295533 h 1361178"/>
                <a:gd name="connsiteX4" fmla="*/ 0 w 2982292"/>
                <a:gd name="connsiteY4" fmla="*/ 1361178 h 1361178"/>
                <a:gd name="connsiteX5" fmla="*/ 703606 w 2982292"/>
                <a:gd name="connsiteY5" fmla="*/ 49036 h 1361178"/>
                <a:gd name="connsiteX0" fmla="*/ 716705 w 2995391"/>
                <a:gd name="connsiteY0" fmla="*/ 49036 h 1358034"/>
                <a:gd name="connsiteX1" fmla="*/ 2516537 w 2995391"/>
                <a:gd name="connsiteY1" fmla="*/ 0 h 1358034"/>
                <a:gd name="connsiteX2" fmla="*/ 2995391 w 2995391"/>
                <a:gd name="connsiteY2" fmla="*/ 637121 h 1358034"/>
                <a:gd name="connsiteX3" fmla="*/ 2552750 w 2995391"/>
                <a:gd name="connsiteY3" fmla="*/ 1295533 h 1358034"/>
                <a:gd name="connsiteX4" fmla="*/ 0 w 2995391"/>
                <a:gd name="connsiteY4" fmla="*/ 1358034 h 1358034"/>
                <a:gd name="connsiteX5" fmla="*/ 716705 w 2995391"/>
                <a:gd name="connsiteY5" fmla="*/ 49036 h 1358034"/>
                <a:gd name="connsiteX0" fmla="*/ 717491 w 2995391"/>
                <a:gd name="connsiteY0" fmla="*/ 45762 h 1358034"/>
                <a:gd name="connsiteX1" fmla="*/ 2516537 w 2995391"/>
                <a:gd name="connsiteY1" fmla="*/ 0 h 1358034"/>
                <a:gd name="connsiteX2" fmla="*/ 2995391 w 2995391"/>
                <a:gd name="connsiteY2" fmla="*/ 637121 h 1358034"/>
                <a:gd name="connsiteX3" fmla="*/ 2552750 w 2995391"/>
                <a:gd name="connsiteY3" fmla="*/ 1295533 h 1358034"/>
                <a:gd name="connsiteX4" fmla="*/ 0 w 2995391"/>
                <a:gd name="connsiteY4" fmla="*/ 1358034 h 1358034"/>
                <a:gd name="connsiteX5" fmla="*/ 717491 w 2995391"/>
                <a:gd name="connsiteY5" fmla="*/ 45762 h 1358034"/>
                <a:gd name="connsiteX0" fmla="*/ 710941 w 2995391"/>
                <a:gd name="connsiteY0" fmla="*/ 44192 h 1358034"/>
                <a:gd name="connsiteX1" fmla="*/ 2516537 w 2995391"/>
                <a:gd name="connsiteY1" fmla="*/ 0 h 1358034"/>
                <a:gd name="connsiteX2" fmla="*/ 2995391 w 2995391"/>
                <a:gd name="connsiteY2" fmla="*/ 637121 h 1358034"/>
                <a:gd name="connsiteX3" fmla="*/ 2552750 w 2995391"/>
                <a:gd name="connsiteY3" fmla="*/ 1295533 h 1358034"/>
                <a:gd name="connsiteX4" fmla="*/ 0 w 2995391"/>
                <a:gd name="connsiteY4" fmla="*/ 1358034 h 1358034"/>
                <a:gd name="connsiteX5" fmla="*/ 710941 w 2995391"/>
                <a:gd name="connsiteY5" fmla="*/ 44192 h 1358034"/>
                <a:gd name="connsiteX0" fmla="*/ 711728 w 2995391"/>
                <a:gd name="connsiteY0" fmla="*/ 40917 h 1358034"/>
                <a:gd name="connsiteX1" fmla="*/ 2516537 w 2995391"/>
                <a:gd name="connsiteY1" fmla="*/ 0 h 1358034"/>
                <a:gd name="connsiteX2" fmla="*/ 2995391 w 2995391"/>
                <a:gd name="connsiteY2" fmla="*/ 637121 h 1358034"/>
                <a:gd name="connsiteX3" fmla="*/ 2552750 w 2995391"/>
                <a:gd name="connsiteY3" fmla="*/ 1295533 h 1358034"/>
                <a:gd name="connsiteX4" fmla="*/ 0 w 2995391"/>
                <a:gd name="connsiteY4" fmla="*/ 1358034 h 1358034"/>
                <a:gd name="connsiteX5" fmla="*/ 711728 w 2995391"/>
                <a:gd name="connsiteY5" fmla="*/ 40917 h 1358034"/>
                <a:gd name="connsiteX0" fmla="*/ 715788 w 2999451"/>
                <a:gd name="connsiteY0" fmla="*/ 40917 h 1360522"/>
                <a:gd name="connsiteX1" fmla="*/ 2520597 w 2999451"/>
                <a:gd name="connsiteY1" fmla="*/ 0 h 1360522"/>
                <a:gd name="connsiteX2" fmla="*/ 2999451 w 2999451"/>
                <a:gd name="connsiteY2" fmla="*/ 637121 h 1360522"/>
                <a:gd name="connsiteX3" fmla="*/ 2556810 w 2999451"/>
                <a:gd name="connsiteY3" fmla="*/ 1295533 h 1360522"/>
                <a:gd name="connsiteX4" fmla="*/ 0 w 2999451"/>
                <a:gd name="connsiteY4" fmla="*/ 1360522 h 1360522"/>
                <a:gd name="connsiteX5" fmla="*/ 715788 w 2999451"/>
                <a:gd name="connsiteY5" fmla="*/ 40917 h 136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9451" h="1360522">
                  <a:moveTo>
                    <a:pt x="715788" y="40917"/>
                  </a:moveTo>
                  <a:lnTo>
                    <a:pt x="2520597" y="0"/>
                  </a:lnTo>
                  <a:lnTo>
                    <a:pt x="2999451" y="637121"/>
                  </a:lnTo>
                  <a:lnTo>
                    <a:pt x="2556810" y="1295533"/>
                  </a:lnTo>
                  <a:lnTo>
                    <a:pt x="0" y="1360522"/>
                  </a:lnTo>
                  <a:lnTo>
                    <a:pt x="715788" y="40917"/>
                  </a:lnTo>
                  <a:close/>
                </a:path>
              </a:pathLst>
            </a:custGeom>
            <a:solidFill>
              <a:srgbClr val="B7BFD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89B91D90-B921-EF46-AEDC-9A272E438DA6}"/>
                </a:ext>
              </a:extLst>
            </p:cNvPr>
            <p:cNvSpPr/>
            <p:nvPr/>
          </p:nvSpPr>
          <p:spPr>
            <a:xfrm rot="18000000">
              <a:off x="8460728" y="4504803"/>
              <a:ext cx="4143265" cy="1028832"/>
            </a:xfrm>
            <a:custGeom>
              <a:avLst/>
              <a:gdLst>
                <a:gd name="connsiteX0" fmla="*/ 372855 w 2631193"/>
                <a:gd name="connsiteY0" fmla="*/ 0 h 651098"/>
                <a:gd name="connsiteX1" fmla="*/ 2169231 w 2631193"/>
                <a:gd name="connsiteY1" fmla="*/ 613 h 651098"/>
                <a:gd name="connsiteX2" fmla="*/ 2631193 w 2631193"/>
                <a:gd name="connsiteY2" fmla="*/ 650086 h 651098"/>
                <a:gd name="connsiteX3" fmla="*/ 2630474 w 2631193"/>
                <a:gd name="connsiteY3" fmla="*/ 651098 h 651098"/>
                <a:gd name="connsiteX4" fmla="*/ 0 w 2631193"/>
                <a:gd name="connsiteY4" fmla="*/ 651098 h 651098"/>
                <a:gd name="connsiteX5" fmla="*/ 372855 w 2631193"/>
                <a:gd name="connsiteY5" fmla="*/ 0 h 651098"/>
                <a:gd name="connsiteX0" fmla="*/ 368092 w 2631193"/>
                <a:gd name="connsiteY0" fmla="*/ 0 h 659347"/>
                <a:gd name="connsiteX1" fmla="*/ 2169231 w 2631193"/>
                <a:gd name="connsiteY1" fmla="*/ 8862 h 659347"/>
                <a:gd name="connsiteX2" fmla="*/ 2631193 w 2631193"/>
                <a:gd name="connsiteY2" fmla="*/ 658335 h 659347"/>
                <a:gd name="connsiteX3" fmla="*/ 2630474 w 2631193"/>
                <a:gd name="connsiteY3" fmla="*/ 659347 h 659347"/>
                <a:gd name="connsiteX4" fmla="*/ 0 w 2631193"/>
                <a:gd name="connsiteY4" fmla="*/ 659347 h 659347"/>
                <a:gd name="connsiteX5" fmla="*/ 368092 w 2631193"/>
                <a:gd name="connsiteY5" fmla="*/ 0 h 659347"/>
                <a:gd name="connsiteX0" fmla="*/ 366350 w 2631193"/>
                <a:gd name="connsiteY0" fmla="*/ 0 h 652842"/>
                <a:gd name="connsiteX1" fmla="*/ 2169231 w 2631193"/>
                <a:gd name="connsiteY1" fmla="*/ 2357 h 652842"/>
                <a:gd name="connsiteX2" fmla="*/ 2631193 w 2631193"/>
                <a:gd name="connsiteY2" fmla="*/ 651830 h 652842"/>
                <a:gd name="connsiteX3" fmla="*/ 2630474 w 2631193"/>
                <a:gd name="connsiteY3" fmla="*/ 652842 h 652842"/>
                <a:gd name="connsiteX4" fmla="*/ 0 w 2631193"/>
                <a:gd name="connsiteY4" fmla="*/ 652842 h 652842"/>
                <a:gd name="connsiteX5" fmla="*/ 366350 w 2631193"/>
                <a:gd name="connsiteY5" fmla="*/ 0 h 652842"/>
                <a:gd name="connsiteX0" fmla="*/ 373579 w 2631193"/>
                <a:gd name="connsiteY0" fmla="*/ 29214 h 650485"/>
                <a:gd name="connsiteX1" fmla="*/ 2169231 w 2631193"/>
                <a:gd name="connsiteY1" fmla="*/ 0 h 650485"/>
                <a:gd name="connsiteX2" fmla="*/ 2631193 w 2631193"/>
                <a:gd name="connsiteY2" fmla="*/ 649473 h 650485"/>
                <a:gd name="connsiteX3" fmla="*/ 2630474 w 2631193"/>
                <a:gd name="connsiteY3" fmla="*/ 650485 h 650485"/>
                <a:gd name="connsiteX4" fmla="*/ 0 w 2631193"/>
                <a:gd name="connsiteY4" fmla="*/ 650485 h 650485"/>
                <a:gd name="connsiteX5" fmla="*/ 373579 w 2631193"/>
                <a:gd name="connsiteY5" fmla="*/ 29214 h 650485"/>
                <a:gd name="connsiteX0" fmla="*/ 366030 w 2631193"/>
                <a:gd name="connsiteY0" fmla="*/ 0 h 658157"/>
                <a:gd name="connsiteX1" fmla="*/ 2169231 w 2631193"/>
                <a:gd name="connsiteY1" fmla="*/ 7672 h 658157"/>
                <a:gd name="connsiteX2" fmla="*/ 2631193 w 2631193"/>
                <a:gd name="connsiteY2" fmla="*/ 657145 h 658157"/>
                <a:gd name="connsiteX3" fmla="*/ 2630474 w 2631193"/>
                <a:gd name="connsiteY3" fmla="*/ 658157 h 658157"/>
                <a:gd name="connsiteX4" fmla="*/ 0 w 2631193"/>
                <a:gd name="connsiteY4" fmla="*/ 658157 h 658157"/>
                <a:gd name="connsiteX5" fmla="*/ 366030 w 2631193"/>
                <a:gd name="connsiteY5" fmla="*/ 0 h 658157"/>
                <a:gd name="connsiteX0" fmla="*/ 376660 w 2641823"/>
                <a:gd name="connsiteY0" fmla="*/ 0 h 658795"/>
                <a:gd name="connsiteX1" fmla="*/ 2179861 w 2641823"/>
                <a:gd name="connsiteY1" fmla="*/ 7672 h 658795"/>
                <a:gd name="connsiteX2" fmla="*/ 2641823 w 2641823"/>
                <a:gd name="connsiteY2" fmla="*/ 657145 h 658795"/>
                <a:gd name="connsiteX3" fmla="*/ 2641104 w 2641823"/>
                <a:gd name="connsiteY3" fmla="*/ 658157 h 658795"/>
                <a:gd name="connsiteX4" fmla="*/ 0 w 2641823"/>
                <a:gd name="connsiteY4" fmla="*/ 658795 h 658795"/>
                <a:gd name="connsiteX5" fmla="*/ 376660 w 2641823"/>
                <a:gd name="connsiteY5" fmla="*/ 0 h 658795"/>
                <a:gd name="connsiteX0" fmla="*/ 385334 w 2650497"/>
                <a:gd name="connsiteY0" fmla="*/ 0 h 658157"/>
                <a:gd name="connsiteX1" fmla="*/ 2188535 w 2650497"/>
                <a:gd name="connsiteY1" fmla="*/ 7672 h 658157"/>
                <a:gd name="connsiteX2" fmla="*/ 2650497 w 2650497"/>
                <a:gd name="connsiteY2" fmla="*/ 657145 h 658157"/>
                <a:gd name="connsiteX3" fmla="*/ 2649778 w 2650497"/>
                <a:gd name="connsiteY3" fmla="*/ 658157 h 658157"/>
                <a:gd name="connsiteX4" fmla="*/ 0 w 2650497"/>
                <a:gd name="connsiteY4" fmla="*/ 656471 h 658157"/>
                <a:gd name="connsiteX5" fmla="*/ 385334 w 2650497"/>
                <a:gd name="connsiteY5" fmla="*/ 0 h 65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0497" h="658157">
                  <a:moveTo>
                    <a:pt x="385334" y="0"/>
                  </a:moveTo>
                  <a:lnTo>
                    <a:pt x="2188535" y="7672"/>
                  </a:lnTo>
                  <a:lnTo>
                    <a:pt x="2650497" y="657145"/>
                  </a:lnTo>
                  <a:lnTo>
                    <a:pt x="2649778" y="658157"/>
                  </a:lnTo>
                  <a:lnTo>
                    <a:pt x="0" y="656471"/>
                  </a:lnTo>
                  <a:lnTo>
                    <a:pt x="385334" y="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F4FB4B17-1DBD-124A-A63E-938F16EFBD9F}"/>
              </a:ext>
            </a:extLst>
          </p:cNvPr>
          <p:cNvSpPr txBox="1"/>
          <p:nvPr/>
        </p:nvSpPr>
        <p:spPr>
          <a:xfrm flipH="1">
            <a:off x="6258157" y="2434306"/>
            <a:ext cx="1373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ECONOMIC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7E140A8-2CF5-5B42-93E4-A752029A1EA4}"/>
              </a:ext>
            </a:extLst>
          </p:cNvPr>
          <p:cNvSpPr txBox="1"/>
          <p:nvPr/>
        </p:nvSpPr>
        <p:spPr>
          <a:xfrm rot="3540000" flipH="1">
            <a:off x="7128138" y="3902768"/>
            <a:ext cx="1374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SOCIAL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2C41730-D60B-CB4B-A882-1107918779DE}"/>
              </a:ext>
            </a:extLst>
          </p:cNvPr>
          <p:cNvSpPr txBox="1"/>
          <p:nvPr/>
        </p:nvSpPr>
        <p:spPr>
          <a:xfrm rot="18000000" flipH="1">
            <a:off x="5941424" y="5426391"/>
            <a:ext cx="19013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TECHNOLOGICAL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1372FB3-B471-234A-B525-75CD0F391CCB}"/>
              </a:ext>
            </a:extLst>
          </p:cNvPr>
          <p:cNvSpPr txBox="1"/>
          <p:nvPr/>
        </p:nvSpPr>
        <p:spPr>
          <a:xfrm rot="3600000" flipH="1">
            <a:off x="3554296" y="3871324"/>
            <a:ext cx="1770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LEGAL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3D264DC-E24B-E541-AA22-99AD632912D8}"/>
              </a:ext>
            </a:extLst>
          </p:cNvPr>
          <p:cNvSpPr/>
          <p:nvPr/>
        </p:nvSpPr>
        <p:spPr>
          <a:xfrm rot="18000000">
            <a:off x="4821133" y="2370339"/>
            <a:ext cx="8611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POLITICAL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EC54D41-D8E5-EA46-A5F0-442E3CD3F96D}"/>
              </a:ext>
            </a:extLst>
          </p:cNvPr>
          <p:cNvSpPr txBox="1"/>
          <p:nvPr/>
        </p:nvSpPr>
        <p:spPr>
          <a:xfrm>
            <a:off x="688214" y="1442173"/>
            <a:ext cx="4026370" cy="1385059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ts val="1740"/>
              </a:lnSpc>
            </a:pPr>
            <a:endParaRPr lang="en-US" sz="1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740"/>
              </a:lnSpc>
              <a:buFont typeface="Century Gothic" panose="020B0502020202020204" pitchFamily="34" charset="0"/>
              <a:buChar char="–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Policy alignment with NQFs and skills strategies.</a:t>
            </a:r>
          </a:p>
          <a:p>
            <a:pPr marL="171450" indent="-171450">
              <a:lnSpc>
                <a:spcPts val="1740"/>
              </a:lnSpc>
              <a:buFont typeface="Century Gothic" panose="020B0502020202020204" pitchFamily="34" charset="0"/>
              <a:buChar char="–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Government and donor funding.</a:t>
            </a:r>
          </a:p>
          <a:p>
            <a:pPr marL="171450" indent="-171450">
              <a:lnSpc>
                <a:spcPts val="1740"/>
              </a:lnSpc>
              <a:buFont typeface="Century Gothic" panose="020B0502020202020204" pitchFamily="34" charset="0"/>
              <a:buChar char="–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Regional/continental recognition frameworks.</a:t>
            </a:r>
          </a:p>
        </p:txBody>
      </p:sp>
      <p:sp>
        <p:nvSpPr>
          <p:cNvPr id="137" name="Shape">
            <a:extLst>
              <a:ext uri="{FF2B5EF4-FFF2-40B4-BE49-F238E27FC236}">
                <a16:creationId xmlns:a16="http://schemas.microsoft.com/office/drawing/2014/main" id="{089A7D14-FA26-C840-B2BC-850A5883CDB5}"/>
              </a:ext>
            </a:extLst>
          </p:cNvPr>
          <p:cNvSpPr/>
          <p:nvPr/>
        </p:nvSpPr>
        <p:spPr>
          <a:xfrm>
            <a:off x="5139726" y="3085915"/>
            <a:ext cx="1875482" cy="1875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lose/>
                <a:moveTo>
                  <a:pt x="0" y="10800"/>
                </a:moveTo>
                <a:cubicBezTo>
                  <a:pt x="0" y="16765"/>
                  <a:pt x="4835" y="21600"/>
                  <a:pt x="10800" y="21600"/>
                </a:cubicBezTo>
                <a:lnTo>
                  <a:pt x="10800" y="21600"/>
                </a:lnTo>
                <a:cubicBezTo>
                  <a:pt x="16765" y="21600"/>
                  <a:pt x="21600" y="16765"/>
                  <a:pt x="21600" y="10800"/>
                </a:cubicBezTo>
                <a:lnTo>
                  <a:pt x="21600" y="10800"/>
                </a:lnTo>
                <a:cubicBezTo>
                  <a:pt x="21600" y="4835"/>
                  <a:pt x="16765" y="0"/>
                  <a:pt x="10800" y="0"/>
                </a:cubicBezTo>
                <a:lnTo>
                  <a:pt x="10800" y="0"/>
                </a:ln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CF9E3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0E9DA33-9FA4-9E47-AB02-9F1DB53DFE8C}"/>
              </a:ext>
            </a:extLst>
          </p:cNvPr>
          <p:cNvSpPr txBox="1"/>
          <p:nvPr/>
        </p:nvSpPr>
        <p:spPr>
          <a:xfrm>
            <a:off x="5279177" y="3866707"/>
            <a:ext cx="1612900" cy="320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292100" hangingPunct="0">
              <a:lnSpc>
                <a:spcPts val="2110"/>
              </a:lnSpc>
            </a:pPr>
            <a:r>
              <a:rPr lang="en-US" sz="1300" b="1" dirty="0">
                <a:solidFill>
                  <a:schemeClr val="bg1"/>
                </a:solidFill>
                <a:latin typeface="Century Gothic" panose="020B0502020202020204" pitchFamily="34" charset="0"/>
                <a:sym typeface="Gill Sans"/>
              </a:rPr>
              <a:t>Enabling Factors 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BA74C36-4278-874D-AC44-BDD0001432B2}"/>
              </a:ext>
            </a:extLst>
          </p:cNvPr>
          <p:cNvSpPr txBox="1"/>
          <p:nvPr/>
        </p:nvSpPr>
        <p:spPr>
          <a:xfrm>
            <a:off x="1166428" y="4144763"/>
            <a:ext cx="2716793" cy="731034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ts val="174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Recognition in NQFs and QA frameworks.</a:t>
            </a:r>
          </a:p>
          <a:p>
            <a:pPr marL="171450" indent="-171450" algn="just">
              <a:lnSpc>
                <a:spcPts val="174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Approval and recognition 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21DD1E6-3CD8-DF45-8695-C188D64E4173}"/>
              </a:ext>
            </a:extLst>
          </p:cNvPr>
          <p:cNvSpPr txBox="1"/>
          <p:nvPr/>
        </p:nvSpPr>
        <p:spPr>
          <a:xfrm>
            <a:off x="8140207" y="1613133"/>
            <a:ext cx="3535510" cy="1167051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740"/>
              </a:lnSpc>
              <a:buFontTx/>
              <a:buChar char="-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Demand for job-ready, flexible skills.</a:t>
            </a:r>
          </a:p>
          <a:p>
            <a:pPr marL="171450" indent="-171450">
              <a:lnSpc>
                <a:spcPts val="1740"/>
              </a:lnSpc>
              <a:buFontTx/>
              <a:buChar char="-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Lower cost compared to full degrees.</a:t>
            </a:r>
          </a:p>
          <a:p>
            <a:pPr marL="171450" indent="-171450">
              <a:lnSpc>
                <a:spcPts val="1740"/>
              </a:lnSpc>
              <a:buFontTx/>
              <a:buChar char="-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Employer uptake and partnerships with industry.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AD25CFD-ED0D-D447-99B4-D527B4FC98BC}"/>
              </a:ext>
            </a:extLst>
          </p:cNvPr>
          <p:cNvSpPr txBox="1"/>
          <p:nvPr/>
        </p:nvSpPr>
        <p:spPr>
          <a:xfrm>
            <a:off x="8465587" y="3633615"/>
            <a:ext cx="3451109" cy="1385059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ts val="1740"/>
              </a:lnSpc>
              <a:buFont typeface="Century Gothic" panose="020B0502020202020204" pitchFamily="34" charset="0"/>
              <a:buChar char="–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Lifelong learning culture.</a:t>
            </a:r>
          </a:p>
          <a:p>
            <a:pPr marL="171450" indent="-171450" algn="just">
              <a:lnSpc>
                <a:spcPts val="1740"/>
              </a:lnSpc>
              <a:buFont typeface="Century Gothic" panose="020B0502020202020204" pitchFamily="34" charset="0"/>
              <a:buChar char="–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Wider access for diverse groups.</a:t>
            </a:r>
          </a:p>
          <a:p>
            <a:pPr marL="171450" indent="-171450" algn="just">
              <a:lnSpc>
                <a:spcPts val="1740"/>
              </a:lnSpc>
              <a:buFont typeface="Century Gothic" panose="020B0502020202020204" pitchFamily="34" charset="0"/>
              <a:buChar char="–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Learner demand for flexible, career-oriented study.</a:t>
            </a:r>
          </a:p>
          <a:p>
            <a:pPr marL="171450" indent="-171450" algn="just">
              <a:lnSpc>
                <a:spcPts val="1740"/>
              </a:lnSpc>
              <a:buFont typeface="Century Gothic" panose="020B0502020202020204" pitchFamily="34" charset="0"/>
              <a:buChar char="–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Recognition by society and employers.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08858B1-9EA5-FF46-8A08-FCE2CA0DCD78}"/>
              </a:ext>
            </a:extLst>
          </p:cNvPr>
          <p:cNvSpPr txBox="1"/>
          <p:nvPr/>
        </p:nvSpPr>
        <p:spPr>
          <a:xfrm>
            <a:off x="7256068" y="5634252"/>
            <a:ext cx="3756061" cy="949042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740"/>
              </a:lnSpc>
              <a:buFontTx/>
              <a:buChar char="-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Digital platforms and online delivery.</a:t>
            </a:r>
          </a:p>
          <a:p>
            <a:pPr marL="171450" indent="-171450">
              <a:lnSpc>
                <a:spcPts val="1740"/>
              </a:lnSpc>
              <a:buFontTx/>
              <a:buChar char="-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Innovative assessment and digital badges.</a:t>
            </a:r>
          </a:p>
          <a:p>
            <a:pPr marL="171450" indent="-171450">
              <a:lnSpc>
                <a:spcPts val="1740"/>
              </a:lnSpc>
              <a:buFontTx/>
              <a:buChar char="-"/>
            </a:pPr>
            <a:r>
              <a:rPr lang="en-US" sz="1400" b="1" dirty="0">
                <a:latin typeface="Century Gothic" panose="020B0502020202020204" pitchFamily="34" charset="0"/>
                <a:cs typeface="Arial" panose="020B0604020202020204" pitchFamily="34" charset="0"/>
              </a:rPr>
              <a:t>Data-driven learning outcomes.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5D66F9B-7E98-8F06-223B-1D1D1A7D5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57" y="172049"/>
            <a:ext cx="10515600" cy="1325563"/>
          </a:xfrm>
        </p:spPr>
        <p:txBody>
          <a:bodyPr/>
          <a:lstStyle/>
          <a:p>
            <a:r>
              <a:rPr lang="en-GB" dirty="0"/>
              <a:t>Enabling Factors</a:t>
            </a:r>
          </a:p>
        </p:txBody>
      </p:sp>
    </p:spTree>
    <p:extLst>
      <p:ext uri="{BB962C8B-B14F-4D97-AF65-F5344CB8AC3E}">
        <p14:creationId xmlns:p14="http://schemas.microsoft.com/office/powerpoint/2010/main" val="2275415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4ACA00-5ED6-8974-5475-199AA736AE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Quality Assurance </a:t>
            </a:r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930517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0A47B9-341B-44FA-B4F0-A778DAA8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28" y="4806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Quality Assurance</a:t>
            </a:r>
            <a:endParaRPr lang="en-MU" sz="3600" b="1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B0513-3DC2-43B1-4E12-A79E4108C0B5}"/>
              </a:ext>
            </a:extLst>
          </p:cNvPr>
          <p:cNvSpPr txBox="1"/>
          <p:nvPr/>
        </p:nvSpPr>
        <p:spPr>
          <a:xfrm>
            <a:off x="1877610" y="2560430"/>
            <a:ext cx="8627796" cy="110799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6350" marR="33020" lvl="0" indent="-6350" algn="just">
              <a:lnSpc>
                <a:spcPct val="112000"/>
              </a:lnSpc>
              <a:spcAft>
                <a:spcPts val="865"/>
              </a:spcAft>
              <a:defRPr/>
            </a:pPr>
            <a:r>
              <a:rPr kumimoji="0" lang="en-M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To ensure the </a:t>
            </a:r>
            <a:r>
              <a:rPr lang="en-GB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credibility, portability</a:t>
            </a:r>
            <a:r>
              <a:rPr kumimoji="0" lang="en-M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and recognition of micro-credentials,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higher education </a:t>
            </a:r>
            <a:r>
              <a:rPr kumimoji="0" lang="en-M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institutions must adhere to specific quality assurance standards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as set by the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HEC</a:t>
            </a:r>
            <a:r>
              <a:rPr kumimoji="0" lang="en-M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 </a:t>
            </a:r>
            <a:endParaRPr kumimoji="0" lang="en-MU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6958-4A68-BF1E-E5EF-7A42179C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Providers of Micro Credentials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811EC-BC1F-3AA2-75DD-01F7F9A2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.</a:t>
            </a:r>
            <a:endParaRPr lang="en-M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768F6-E98E-FE0F-D864-3FA65553188D}"/>
              </a:ext>
            </a:extLst>
          </p:cNvPr>
          <p:cNvSpPr txBox="1"/>
          <p:nvPr/>
        </p:nvSpPr>
        <p:spPr>
          <a:xfrm>
            <a:off x="536266" y="4273835"/>
            <a:ext cx="11110452" cy="167611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/>
              <a:t>The provider is a private registered higher education institution with the HEC having a collaboration with a local or foreign awarding body/ a registered private higher education institution with awarding powers</a:t>
            </a:r>
            <a:endParaRPr lang="en-MU" sz="24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F3EAC-3FF0-6D44-A59F-B3648F9D3948}"/>
              </a:ext>
            </a:extLst>
          </p:cNvPr>
          <p:cNvSpPr txBox="1"/>
          <p:nvPr/>
        </p:nvSpPr>
        <p:spPr>
          <a:xfrm>
            <a:off x="536266" y="1976602"/>
            <a:ext cx="11110452" cy="16761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tx1"/>
                </a:solidFill>
              </a:rPr>
              <a:t>The provider is a public higher education institution having a collaboration with a local or foreign awarding body/ a public higher education institution with awarding powers</a:t>
            </a:r>
            <a:endParaRPr lang="en-MU" sz="24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83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2ED60-182E-CB38-C781-7FE8EC514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9F782-DA7B-1668-3969-18AEB12B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Roles of Stakeholders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87D81-52EF-1779-455F-03C618E74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Collaboration between industries/professional bodies and educational providers ensures that micro-credentials remain dynamic, meeting the ever-evolving demands of the labour market.</a:t>
            </a:r>
            <a:endParaRPr lang="en-MU" dirty="0"/>
          </a:p>
          <a:p>
            <a:pPr marL="0" indent="0">
              <a:buNone/>
            </a:pPr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4215312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399C-0E83-7324-BB14-B49318ED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3" y="696964"/>
            <a:ext cx="10515600" cy="1325563"/>
          </a:xfrm>
        </p:spPr>
        <p:txBody>
          <a:bodyPr/>
          <a:lstStyle/>
          <a:p>
            <a:r>
              <a:rPr lang="en-GB" dirty="0"/>
              <a:t>Approval of Micro-credentials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5AFCE-D62C-6C78-42FC-C4DA9F22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33" y="2370137"/>
            <a:ext cx="11378764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Approval refers to the formal process by which the HEC evaluates whether a micro-credential meets established standards in terms of learning outcomes, content, delivery, assessment, and relevance.</a:t>
            </a:r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3201875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A9F7-8FF6-735F-255E-837948E81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0436D"/>
                </a:solidFill>
                <a:ea typeface="Calibri" panose="020F0502020204030204" pitchFamily="34" charset="0"/>
              </a:rPr>
              <a:t>The Higher Education Commission- HE Act 2017</a:t>
            </a:r>
            <a:endParaRPr lang="en-GB" sz="3600" dirty="0">
              <a:solidFill>
                <a:srgbClr val="10436D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3DCD3-2BAF-C521-0A88-5036E5C05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33" y="1294646"/>
            <a:ext cx="8180575" cy="5196689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GB" sz="2800" b="1" u="sng" kern="0" dirty="0">
                <a:solidFill>
                  <a:srgbClr val="CF9E3D"/>
                </a:solidFill>
                <a:latin typeface="+mn-lt"/>
                <a:cs typeface="Arial"/>
              </a:rPr>
              <a:t>Objects of Commission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The Commission shall – </a:t>
            </a:r>
          </a:p>
          <a:p>
            <a:pPr algn="just">
              <a:lnSpc>
                <a:spcPct val="120000"/>
              </a:lnSpc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(a) </a:t>
            </a:r>
            <a:r>
              <a:rPr lang="en-GB" sz="2900" b="1" kern="0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/>
              </a:rPr>
              <a:t>monitor and oversee the higher education sector;</a:t>
            </a:r>
            <a:r>
              <a:rPr lang="en-GB" sz="2900" b="1" kern="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GB" sz="2900" dirty="0">
                <a:solidFill>
                  <a:schemeClr val="tx1"/>
                </a:solidFill>
                <a:latin typeface="+mn-lt"/>
              </a:rPr>
              <a:t>(b) </a:t>
            </a: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ensure –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	(</a:t>
            </a:r>
            <a:r>
              <a:rPr lang="en-GB" sz="2900" kern="0" dirty="0" err="1">
                <a:solidFill>
                  <a:schemeClr val="tx1"/>
                </a:solidFill>
                <a:latin typeface="+mn-lt"/>
                <a:cs typeface="Arial"/>
              </a:rPr>
              <a:t>i</a:t>
            </a: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) the availability of adequate human resources, physical, infrastructure and other material resources;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	(ii) the rationalisation of teaching programmes in public higher education institutions; and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	(iii) the planning and implementation of research in higher education institutions; 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(c) promote the development of higher education, academic research and training facilities through equity of access, high quality learning and research outcomes, the efficient use of national resources and innovation; 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(d) foster the achievement of international standards of scholarship through a diversity of teaching and research; 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(e) identify and enhance good practice in higher education;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(f) </a:t>
            </a:r>
            <a:r>
              <a:rPr lang="en-GB" sz="2900" kern="0" dirty="0">
                <a:solidFill>
                  <a:schemeClr val="accent2">
                    <a:lumMod val="75000"/>
                  </a:schemeClr>
                </a:solidFill>
                <a:latin typeface="+mn-lt"/>
                <a:cs typeface="Arial"/>
              </a:rPr>
              <a:t>support and facilitate the implementation of the national higher education strategy of the Government</a:t>
            </a: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; and</a:t>
            </a:r>
          </a:p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900" kern="0" dirty="0">
                <a:solidFill>
                  <a:schemeClr val="tx1"/>
                </a:solidFill>
                <a:latin typeface="+mn-lt"/>
                <a:cs typeface="Arial"/>
              </a:rPr>
              <a:t>(g) support the development of cultural life.</a:t>
            </a:r>
            <a:endParaRPr lang="en-GB" sz="2900" kern="0" dirty="0">
              <a:solidFill>
                <a:schemeClr val="tx1"/>
              </a:solidFill>
              <a:latin typeface="+mn-lt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EC2C9-958E-69C4-3E8C-3C020F7FD1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4" b="1"/>
          <a:stretch/>
        </p:blipFill>
        <p:spPr>
          <a:xfrm>
            <a:off x="9026966" y="2046332"/>
            <a:ext cx="2643227" cy="36933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5F71AB-739E-049F-B4D3-761D9EC0343D}"/>
              </a:ext>
            </a:extLst>
          </p:cNvPr>
          <p:cNvSpPr txBox="1"/>
          <p:nvPr/>
        </p:nvSpPr>
        <p:spPr>
          <a:xfrm>
            <a:off x="8505160" y="5877011"/>
            <a:ext cx="36868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i="1">
                <a:hlinkClick r:id="rId3"/>
              </a:rPr>
              <a:t>https://hec.mu/pdf_downloads/our_act/bill2017_heact.pdf</a:t>
            </a:r>
            <a:endParaRPr lang="en-US" sz="1100" i="1"/>
          </a:p>
          <a:p>
            <a:endParaRPr lang="en-US" sz="1100" i="1"/>
          </a:p>
        </p:txBody>
      </p:sp>
    </p:spTree>
    <p:extLst>
      <p:ext uri="{BB962C8B-B14F-4D97-AF65-F5344CB8AC3E}">
        <p14:creationId xmlns:p14="http://schemas.microsoft.com/office/powerpoint/2010/main" val="2682358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D53BB0-F367-8A4A-5BC7-6D621335F7AD}"/>
              </a:ext>
            </a:extLst>
          </p:cNvPr>
          <p:cNvGrpSpPr/>
          <p:nvPr/>
        </p:nvGrpSpPr>
        <p:grpSpPr>
          <a:xfrm>
            <a:off x="586596" y="1476862"/>
            <a:ext cx="10790845" cy="4111402"/>
            <a:chOff x="358176" y="1315343"/>
            <a:chExt cx="7130760" cy="41114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6EF01C3-81DF-182E-1FA5-DF11CF65D09A}"/>
                </a:ext>
              </a:extLst>
            </p:cNvPr>
            <p:cNvGrpSpPr/>
            <p:nvPr/>
          </p:nvGrpSpPr>
          <p:grpSpPr>
            <a:xfrm>
              <a:off x="358176" y="1315343"/>
              <a:ext cx="7130760" cy="3783237"/>
              <a:chOff x="358176" y="1315343"/>
              <a:chExt cx="7130760" cy="540055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ED8DD24-6E95-FD59-9F85-07012615B741}"/>
                  </a:ext>
                </a:extLst>
              </p:cNvPr>
              <p:cNvGrpSpPr/>
              <p:nvPr/>
            </p:nvGrpSpPr>
            <p:grpSpPr>
              <a:xfrm>
                <a:off x="358176" y="1315343"/>
                <a:ext cx="7130760" cy="4442727"/>
                <a:chOff x="624937" y="1351919"/>
                <a:chExt cx="10687660" cy="320650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3DF619C-DB22-6B18-98C2-2499FB730DE7}"/>
                    </a:ext>
                  </a:extLst>
                </p:cNvPr>
                <p:cNvGrpSpPr/>
                <p:nvPr/>
              </p:nvGrpSpPr>
              <p:grpSpPr>
                <a:xfrm>
                  <a:off x="624939" y="1351919"/>
                  <a:ext cx="10687658" cy="753561"/>
                  <a:chOff x="471955" y="3385819"/>
                  <a:chExt cx="10687658" cy="753561"/>
                </a:xfrm>
              </p:grpSpPr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0B4890A8-4C8E-1572-3882-7D00F85B8112}"/>
                      </a:ext>
                    </a:extLst>
                  </p:cNvPr>
                  <p:cNvSpPr/>
                  <p:nvPr/>
                </p:nvSpPr>
                <p:spPr>
                  <a:xfrm>
                    <a:off x="993061" y="3385819"/>
                    <a:ext cx="10166552" cy="753561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rPr>
                      <a:t>Submission of an application to HEC for the approval of a Micro Credential in accordance with the established 9 criteria including all required documentation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1C83B9BD-33BD-2BAE-6D4B-7520B9753748}"/>
                      </a:ext>
                    </a:extLst>
                  </p:cNvPr>
                  <p:cNvSpPr txBox="1"/>
                  <p:nvPr/>
                </p:nvSpPr>
                <p:spPr>
                  <a:xfrm>
                    <a:off x="471955" y="3509592"/>
                    <a:ext cx="521107" cy="52322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2800" dirty="0">
                        <a:solidFill>
                          <a:schemeClr val="bg1"/>
                        </a:solidFill>
                      </a:rPr>
                      <a:t>1</a:t>
                    </a:r>
                    <a:endParaRPr lang="en-MU" sz="28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85720F5B-BFCB-3F1A-F572-5E0323FFEAD3}"/>
                    </a:ext>
                  </a:extLst>
                </p:cNvPr>
                <p:cNvGrpSpPr/>
                <p:nvPr/>
              </p:nvGrpSpPr>
              <p:grpSpPr>
                <a:xfrm>
                  <a:off x="624937" y="2376895"/>
                  <a:ext cx="10687658" cy="626061"/>
                  <a:chOff x="471953" y="4410795"/>
                  <a:chExt cx="10687658" cy="626061"/>
                </a:xfrm>
              </p:grpSpPr>
              <p:sp>
                <p:nvSpPr>
                  <p:cNvPr id="16" name="Rectangle: Rounded Corners 15">
                    <a:extLst>
                      <a:ext uri="{FF2B5EF4-FFF2-40B4-BE49-F238E27FC236}">
                        <a16:creationId xmlns:a16="http://schemas.microsoft.com/office/drawing/2014/main" id="{D6384E37-A847-C74C-3CC4-98B86570F876}"/>
                      </a:ext>
                    </a:extLst>
                  </p:cNvPr>
                  <p:cNvSpPr/>
                  <p:nvPr/>
                </p:nvSpPr>
                <p:spPr>
                  <a:xfrm>
                    <a:off x="993059" y="4410795"/>
                    <a:ext cx="10166552" cy="626061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rPr>
                      <a:t>Prescribed payment effected to the HEC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8F16C3-CDD9-ECCD-FE3F-DB5E43AB16B9}"/>
                      </a:ext>
                    </a:extLst>
                  </p:cNvPr>
                  <p:cNvSpPr txBox="1"/>
                  <p:nvPr/>
                </p:nvSpPr>
                <p:spPr>
                  <a:xfrm>
                    <a:off x="471953" y="4451331"/>
                    <a:ext cx="521107" cy="52322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2800" dirty="0">
                        <a:solidFill>
                          <a:schemeClr val="bg1"/>
                        </a:solidFill>
                      </a:rPr>
                      <a:t>2</a:t>
                    </a:r>
                    <a:endParaRPr lang="en-MU" sz="28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D484672-4875-E7A0-DB19-B8BA62B26458}"/>
                    </a:ext>
                  </a:extLst>
                </p:cNvPr>
                <p:cNvGrpSpPr/>
                <p:nvPr/>
              </p:nvGrpSpPr>
              <p:grpSpPr>
                <a:xfrm>
                  <a:off x="624938" y="3114589"/>
                  <a:ext cx="10687657" cy="1443836"/>
                  <a:chOff x="471954" y="5148489"/>
                  <a:chExt cx="10687657" cy="1443836"/>
                </a:xfrm>
              </p:grpSpPr>
              <p:sp>
                <p:nvSpPr>
                  <p:cNvPr id="14" name="Rectangle: Rounded Corners 13">
                    <a:extLst>
                      <a:ext uri="{FF2B5EF4-FFF2-40B4-BE49-F238E27FC236}">
                        <a16:creationId xmlns:a16="http://schemas.microsoft.com/office/drawing/2014/main" id="{F073498E-82DC-D7C1-11CF-B3C0BF8CF3F3}"/>
                      </a:ext>
                    </a:extLst>
                  </p:cNvPr>
                  <p:cNvSpPr/>
                  <p:nvPr/>
                </p:nvSpPr>
                <p:spPr>
                  <a:xfrm>
                    <a:off x="993059" y="5148489"/>
                    <a:ext cx="10166552" cy="1443836"/>
                  </a:xfrm>
                  <a:prstGeom prst="round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rPr>
                      <a:t>Assessment Process</a:t>
                    </a:r>
                  </a:p>
                  <a:p>
                    <a:pPr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rPr>
                      <a:t>	-Reviewing of submitted materials</a:t>
                    </a:r>
                  </a:p>
                  <a:p>
                    <a:pPr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rPr>
                      <a:t>	- Consultation with experts in the field</a:t>
                    </a:r>
                  </a:p>
                  <a:p>
                    <a:pPr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GB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</a:rPr>
                      <a:t>	- Site visit  and further evaluation (If required)</a:t>
                    </a:r>
                    <a:endParaRPr lang="en-GB" dirty="0">
                      <a:solidFill>
                        <a:schemeClr val="tx1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0C0E4AE-118E-EE85-2403-700907F8737F}"/>
                      </a:ext>
                    </a:extLst>
                  </p:cNvPr>
                  <p:cNvSpPr txBox="1"/>
                  <p:nvPr/>
                </p:nvSpPr>
                <p:spPr>
                  <a:xfrm>
                    <a:off x="471954" y="5601150"/>
                    <a:ext cx="521107" cy="52322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2800" dirty="0">
                        <a:solidFill>
                          <a:schemeClr val="bg1"/>
                        </a:solidFill>
                      </a:rPr>
                      <a:t>3</a:t>
                    </a:r>
                    <a:endParaRPr lang="en-MU" sz="28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841D87-317E-C9A8-932F-F89606CF642A}"/>
                  </a:ext>
                </a:extLst>
              </p:cNvPr>
              <p:cNvSpPr txBox="1"/>
              <p:nvPr/>
            </p:nvSpPr>
            <p:spPr>
              <a:xfrm>
                <a:off x="358177" y="6192682"/>
                <a:ext cx="347680" cy="52322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4</a:t>
                </a:r>
                <a:endParaRPr lang="en-MU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F28EF85-31D3-1B6D-4DC5-10CA06B0F329}"/>
                </a:ext>
              </a:extLst>
            </p:cNvPr>
            <p:cNvSpPr/>
            <p:nvPr/>
          </p:nvSpPr>
          <p:spPr>
            <a:xfrm>
              <a:off x="705856" y="4579919"/>
              <a:ext cx="6783079" cy="8468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  <a:tabLst>
                  <a:tab pos="90170" algn="l"/>
                </a:tabLst>
              </a:pPr>
              <a:r>
                <a:rPr lang="en-GB" sz="1800" kern="1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Arial" panose="020B0604020202020204" pitchFamily="34" charset="0"/>
                </a:rPr>
                <a:t>After successful completion of this process, the Micro Credential is officially approved</a:t>
              </a:r>
              <a:endParaRPr lang="en-MU" sz="1800" kern="1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DB53D87-DE61-D20D-1D7E-9A0C6BE55507}"/>
              </a:ext>
            </a:extLst>
          </p:cNvPr>
          <p:cNvSpPr/>
          <p:nvPr/>
        </p:nvSpPr>
        <p:spPr>
          <a:xfrm>
            <a:off x="586596" y="451006"/>
            <a:ext cx="8479766" cy="523037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Application for Approval of Micro Credentials</a:t>
            </a:r>
            <a:endParaRPr lang="en-MU" sz="2800" dirty="0"/>
          </a:p>
        </p:txBody>
      </p:sp>
    </p:spTree>
    <p:extLst>
      <p:ext uri="{BB962C8B-B14F-4D97-AF65-F5344CB8AC3E}">
        <p14:creationId xmlns:p14="http://schemas.microsoft.com/office/powerpoint/2010/main" val="1042022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5F1ED8C8-ED14-9D0D-7AD6-AFC1C16E06C3}"/>
              </a:ext>
            </a:extLst>
          </p:cNvPr>
          <p:cNvSpPr/>
          <p:nvPr/>
        </p:nvSpPr>
        <p:spPr bwMode="auto">
          <a:xfrm rot="16200000" flipH="1">
            <a:off x="2447577" y="1260248"/>
            <a:ext cx="709076" cy="2814809"/>
          </a:xfrm>
          <a:prstGeom prst="round2SameRect">
            <a:avLst>
              <a:gd name="adj1" fmla="val 10032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EC5E056-A335-163F-B908-8CE7A9C2A4F1}"/>
              </a:ext>
            </a:extLst>
          </p:cNvPr>
          <p:cNvSpPr/>
          <p:nvPr/>
        </p:nvSpPr>
        <p:spPr bwMode="auto">
          <a:xfrm flipH="1">
            <a:off x="4081323" y="2313116"/>
            <a:ext cx="128196" cy="70907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AC7AB6B-C7D9-44A0-F1DA-BAA0847CC155}"/>
              </a:ext>
            </a:extLst>
          </p:cNvPr>
          <p:cNvSpPr/>
          <p:nvPr/>
        </p:nvSpPr>
        <p:spPr bwMode="auto">
          <a:xfrm>
            <a:off x="4208308" y="2655355"/>
            <a:ext cx="1818026" cy="1350545"/>
          </a:xfrm>
          <a:custGeom>
            <a:avLst/>
            <a:gdLst>
              <a:gd name="connsiteX0" fmla="*/ 0 w 1325880"/>
              <a:gd name="connsiteY0" fmla="*/ 0 h 198120"/>
              <a:gd name="connsiteX1" fmla="*/ 1165860 w 1325880"/>
              <a:gd name="connsiteY1" fmla="*/ 0 h 198120"/>
              <a:gd name="connsiteX2" fmla="*/ 1325880 w 1325880"/>
              <a:gd name="connsiteY2" fmla="*/ 198120 h 198120"/>
              <a:gd name="connsiteX0" fmla="*/ 0 w 1351466"/>
              <a:gd name="connsiteY0" fmla="*/ 0 h 299912"/>
              <a:gd name="connsiteX1" fmla="*/ 1165860 w 1351466"/>
              <a:gd name="connsiteY1" fmla="*/ 0 h 299912"/>
              <a:gd name="connsiteX2" fmla="*/ 1351466 w 1351466"/>
              <a:gd name="connsiteY2" fmla="*/ 299912 h 29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1466" h="299912">
                <a:moveTo>
                  <a:pt x="0" y="0"/>
                </a:moveTo>
                <a:lnTo>
                  <a:pt x="1165860" y="0"/>
                </a:lnTo>
                <a:cubicBezTo>
                  <a:pt x="1219200" y="66040"/>
                  <a:pt x="1298126" y="233872"/>
                  <a:pt x="1351466" y="299912"/>
                </a:cubicBez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headEnd type="diamond" w="med" len="med"/>
            <a:tailEnd type="diamond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5AD7A-1A7F-D1F6-E514-8AC49A15E7F8}"/>
              </a:ext>
            </a:extLst>
          </p:cNvPr>
          <p:cNvSpPr txBox="1"/>
          <p:nvPr/>
        </p:nvSpPr>
        <p:spPr>
          <a:xfrm>
            <a:off x="1522905" y="2375294"/>
            <a:ext cx="237538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alibri" panose="020F0502020204030204"/>
              </a:rPr>
              <a:t>Title and Learning Outcome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EF0F05BE-16BA-61E6-4D8A-74365E56053B}"/>
              </a:ext>
            </a:extLst>
          </p:cNvPr>
          <p:cNvSpPr/>
          <p:nvPr/>
        </p:nvSpPr>
        <p:spPr bwMode="auto">
          <a:xfrm rot="16200000" flipH="1">
            <a:off x="2447577" y="2013382"/>
            <a:ext cx="709076" cy="2814809"/>
          </a:xfrm>
          <a:prstGeom prst="round2SameRect">
            <a:avLst>
              <a:gd name="adj1" fmla="val 10032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A9E99F7-C1EF-C111-49E4-720DCB6A5B63}"/>
              </a:ext>
            </a:extLst>
          </p:cNvPr>
          <p:cNvSpPr/>
          <p:nvPr/>
        </p:nvSpPr>
        <p:spPr bwMode="auto">
          <a:xfrm flipH="1">
            <a:off x="4081323" y="3066251"/>
            <a:ext cx="128196" cy="70907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08CBD-F0CD-BB19-E8B6-E3F9A1FE5577}"/>
              </a:ext>
            </a:extLst>
          </p:cNvPr>
          <p:cNvSpPr/>
          <p:nvPr/>
        </p:nvSpPr>
        <p:spPr bwMode="auto">
          <a:xfrm>
            <a:off x="4203336" y="3409572"/>
            <a:ext cx="1573465" cy="666081"/>
          </a:xfrm>
          <a:custGeom>
            <a:avLst/>
            <a:gdLst>
              <a:gd name="connsiteX0" fmla="*/ 0 w 906780"/>
              <a:gd name="connsiteY0" fmla="*/ 0 h 167640"/>
              <a:gd name="connsiteX1" fmla="*/ 693420 w 906780"/>
              <a:gd name="connsiteY1" fmla="*/ 0 h 167640"/>
              <a:gd name="connsiteX2" fmla="*/ 906780 w 906780"/>
              <a:gd name="connsiteY2" fmla="*/ 16764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6780" h="167640">
                <a:moveTo>
                  <a:pt x="0" y="0"/>
                </a:moveTo>
                <a:lnTo>
                  <a:pt x="693420" y="0"/>
                </a:lnTo>
                <a:lnTo>
                  <a:pt x="906780" y="167640"/>
                </a:ln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headEnd type="diamond" w="med" len="med"/>
            <a:tailEnd type="diamond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67F01F-F0A9-2F10-9E05-F7BEC1E31F13}"/>
              </a:ext>
            </a:extLst>
          </p:cNvPr>
          <p:cNvSpPr txBox="1"/>
          <p:nvPr/>
        </p:nvSpPr>
        <p:spPr>
          <a:xfrm>
            <a:off x="1585586" y="3251509"/>
            <a:ext cx="2312698" cy="3385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and Acceptability</a:t>
            </a:r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EEE7533D-DE67-0690-1ED1-D3DCECB0DDA8}"/>
              </a:ext>
            </a:extLst>
          </p:cNvPr>
          <p:cNvSpPr/>
          <p:nvPr/>
        </p:nvSpPr>
        <p:spPr bwMode="auto">
          <a:xfrm rot="16200000" flipH="1">
            <a:off x="2433062" y="2765735"/>
            <a:ext cx="709076" cy="2814809"/>
          </a:xfrm>
          <a:prstGeom prst="round2SameRect">
            <a:avLst>
              <a:gd name="adj1" fmla="val 10032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1AE573EA-F6A1-3ACE-8526-4F01154A4B7A}"/>
              </a:ext>
            </a:extLst>
          </p:cNvPr>
          <p:cNvSpPr/>
          <p:nvPr/>
        </p:nvSpPr>
        <p:spPr bwMode="auto">
          <a:xfrm flipH="1">
            <a:off x="4066808" y="3819387"/>
            <a:ext cx="128196" cy="70907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2413346-0B94-B31A-56BF-9BA677952837}"/>
              </a:ext>
            </a:extLst>
          </p:cNvPr>
          <p:cNvSpPr/>
          <p:nvPr/>
        </p:nvSpPr>
        <p:spPr bwMode="auto">
          <a:xfrm>
            <a:off x="4193793" y="4141043"/>
            <a:ext cx="1100773" cy="523249"/>
          </a:xfrm>
          <a:custGeom>
            <a:avLst/>
            <a:gdLst>
              <a:gd name="connsiteX0" fmla="*/ 0 w 655320"/>
              <a:gd name="connsiteY0" fmla="*/ 0 h 83820"/>
              <a:gd name="connsiteX1" fmla="*/ 449580 w 655320"/>
              <a:gd name="connsiteY1" fmla="*/ 0 h 83820"/>
              <a:gd name="connsiteX2" fmla="*/ 655320 w 655320"/>
              <a:gd name="connsiteY2" fmla="*/ 83820 h 8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83820">
                <a:moveTo>
                  <a:pt x="0" y="0"/>
                </a:moveTo>
                <a:lnTo>
                  <a:pt x="449580" y="0"/>
                </a:lnTo>
                <a:lnTo>
                  <a:pt x="655320" y="83820"/>
                </a:ln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headEnd type="diamond" w="med" len="med"/>
            <a:tailEnd type="diamond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DD374D-FF8F-488F-E5F2-1F032620FA41}"/>
              </a:ext>
            </a:extLst>
          </p:cNvPr>
          <p:cNvSpPr txBox="1"/>
          <p:nvPr/>
        </p:nvSpPr>
        <p:spPr>
          <a:xfrm>
            <a:off x="1402356" y="4004676"/>
            <a:ext cx="2481414" cy="3385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Entry Requirement</a:t>
            </a:r>
          </a:p>
        </p:txBody>
      </p:sp>
      <p:sp>
        <p:nvSpPr>
          <p:cNvPr id="40" name="Rectangle: Top Corners Rounded 39">
            <a:extLst>
              <a:ext uri="{FF2B5EF4-FFF2-40B4-BE49-F238E27FC236}">
                <a16:creationId xmlns:a16="http://schemas.microsoft.com/office/drawing/2014/main" id="{09061F0B-3DC7-2539-1EB5-AB996B1FA915}"/>
              </a:ext>
            </a:extLst>
          </p:cNvPr>
          <p:cNvSpPr/>
          <p:nvPr/>
        </p:nvSpPr>
        <p:spPr bwMode="auto">
          <a:xfrm rot="16200000" flipH="1">
            <a:off x="2431460" y="3535122"/>
            <a:ext cx="709076" cy="2782576"/>
          </a:xfrm>
          <a:prstGeom prst="round2SameRect">
            <a:avLst>
              <a:gd name="adj1" fmla="val 10032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4CEE58B5-CF34-4E37-B417-6F50A19838DA}"/>
              </a:ext>
            </a:extLst>
          </p:cNvPr>
          <p:cNvSpPr/>
          <p:nvPr/>
        </p:nvSpPr>
        <p:spPr bwMode="auto">
          <a:xfrm flipH="1">
            <a:off x="4050558" y="4572523"/>
            <a:ext cx="126728" cy="70907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F532ADD-3DD0-5D22-B116-4C12EA6CA1AB}"/>
              </a:ext>
            </a:extLst>
          </p:cNvPr>
          <p:cNvCxnSpPr>
            <a:cxnSpLocks/>
          </p:cNvCxnSpPr>
          <p:nvPr/>
        </p:nvCxnSpPr>
        <p:spPr>
          <a:xfrm>
            <a:off x="4166263" y="4927090"/>
            <a:ext cx="1064106" cy="3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3D125DD-95EF-BCE8-A666-22D54E8A85FD}"/>
              </a:ext>
            </a:extLst>
          </p:cNvPr>
          <p:cNvSpPr txBox="1"/>
          <p:nvPr/>
        </p:nvSpPr>
        <p:spPr>
          <a:xfrm>
            <a:off x="1464381" y="4757812"/>
            <a:ext cx="2405234" cy="3385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Calibri" panose="020F0502020204030204"/>
              </a:rPr>
              <a:t>Design and Credits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Top Corners Rounded 44">
            <a:extLst>
              <a:ext uri="{FF2B5EF4-FFF2-40B4-BE49-F238E27FC236}">
                <a16:creationId xmlns:a16="http://schemas.microsoft.com/office/drawing/2014/main" id="{547FF071-D555-1993-B297-BB6D83F9522F}"/>
              </a:ext>
            </a:extLst>
          </p:cNvPr>
          <p:cNvSpPr/>
          <p:nvPr/>
        </p:nvSpPr>
        <p:spPr bwMode="auto">
          <a:xfrm rot="5400000">
            <a:off x="9349177" y="1245306"/>
            <a:ext cx="753505" cy="2814809"/>
          </a:xfrm>
          <a:prstGeom prst="round2SameRect">
            <a:avLst>
              <a:gd name="adj1" fmla="val 10032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705A1987-0889-BDEA-CCD7-DE4DC75317A7}"/>
              </a:ext>
            </a:extLst>
          </p:cNvPr>
          <p:cNvSpPr/>
          <p:nvPr/>
        </p:nvSpPr>
        <p:spPr bwMode="auto">
          <a:xfrm>
            <a:off x="8294171" y="2285449"/>
            <a:ext cx="128196" cy="753503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60760DD-05BA-24EB-B7ED-BA7C4A22C16F}"/>
              </a:ext>
            </a:extLst>
          </p:cNvPr>
          <p:cNvSpPr/>
          <p:nvPr/>
        </p:nvSpPr>
        <p:spPr bwMode="auto">
          <a:xfrm flipH="1">
            <a:off x="6293469" y="2649132"/>
            <a:ext cx="1993924" cy="1356767"/>
          </a:xfrm>
          <a:custGeom>
            <a:avLst/>
            <a:gdLst>
              <a:gd name="connsiteX0" fmla="*/ 0 w 1325880"/>
              <a:gd name="connsiteY0" fmla="*/ 0 h 198120"/>
              <a:gd name="connsiteX1" fmla="*/ 1165860 w 1325880"/>
              <a:gd name="connsiteY1" fmla="*/ 0 h 198120"/>
              <a:gd name="connsiteX2" fmla="*/ 1325880 w 1325880"/>
              <a:gd name="connsiteY2" fmla="*/ 198120 h 198120"/>
              <a:gd name="connsiteX0" fmla="*/ 0 w 1351466"/>
              <a:gd name="connsiteY0" fmla="*/ 0 h 299912"/>
              <a:gd name="connsiteX1" fmla="*/ 1165860 w 1351466"/>
              <a:gd name="connsiteY1" fmla="*/ 0 h 299912"/>
              <a:gd name="connsiteX2" fmla="*/ 1351466 w 1351466"/>
              <a:gd name="connsiteY2" fmla="*/ 299912 h 29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1466" h="299912">
                <a:moveTo>
                  <a:pt x="0" y="0"/>
                </a:moveTo>
                <a:lnTo>
                  <a:pt x="1165860" y="0"/>
                </a:lnTo>
                <a:cubicBezTo>
                  <a:pt x="1219200" y="66040"/>
                  <a:pt x="1298126" y="233872"/>
                  <a:pt x="1351466" y="299912"/>
                </a:cubicBez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headEnd type="diamond" w="med" len="med"/>
            <a:tailEnd type="diamond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CC5897B-9DF3-2E1F-D718-7736112E26F8}"/>
              </a:ext>
            </a:extLst>
          </p:cNvPr>
          <p:cNvSpPr txBox="1"/>
          <p:nvPr/>
        </p:nvSpPr>
        <p:spPr>
          <a:xfrm>
            <a:off x="8582024" y="2492923"/>
            <a:ext cx="2534736" cy="3385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</a:t>
            </a:r>
          </a:p>
        </p:txBody>
      </p:sp>
      <p:sp>
        <p:nvSpPr>
          <p:cNvPr id="70" name="Rectangle: Top Corners Rounded 69">
            <a:extLst>
              <a:ext uri="{FF2B5EF4-FFF2-40B4-BE49-F238E27FC236}">
                <a16:creationId xmlns:a16="http://schemas.microsoft.com/office/drawing/2014/main" id="{45AE96D8-B6CF-3E73-343F-7B99F52B456C}"/>
              </a:ext>
            </a:extLst>
          </p:cNvPr>
          <p:cNvSpPr/>
          <p:nvPr/>
        </p:nvSpPr>
        <p:spPr bwMode="auto">
          <a:xfrm rot="5400000">
            <a:off x="9347038" y="2014031"/>
            <a:ext cx="709076" cy="2814808"/>
          </a:xfrm>
          <a:prstGeom prst="round2SameRect">
            <a:avLst>
              <a:gd name="adj1" fmla="val 10032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Arrow: Pentagon 70">
            <a:extLst>
              <a:ext uri="{FF2B5EF4-FFF2-40B4-BE49-F238E27FC236}">
                <a16:creationId xmlns:a16="http://schemas.microsoft.com/office/drawing/2014/main" id="{5C109FEC-8D4A-3606-EB0C-6CFD3AAD2B33}"/>
              </a:ext>
            </a:extLst>
          </p:cNvPr>
          <p:cNvSpPr/>
          <p:nvPr/>
        </p:nvSpPr>
        <p:spPr bwMode="auto">
          <a:xfrm>
            <a:off x="8294172" y="3066281"/>
            <a:ext cx="128196" cy="70907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92AA83E0-45BA-C64F-A151-B05BBC96C44F}"/>
              </a:ext>
            </a:extLst>
          </p:cNvPr>
          <p:cNvSpPr/>
          <p:nvPr/>
        </p:nvSpPr>
        <p:spPr bwMode="auto">
          <a:xfrm flipH="1">
            <a:off x="6631199" y="3409603"/>
            <a:ext cx="1651225" cy="695902"/>
          </a:xfrm>
          <a:custGeom>
            <a:avLst/>
            <a:gdLst>
              <a:gd name="connsiteX0" fmla="*/ 0 w 906780"/>
              <a:gd name="connsiteY0" fmla="*/ 0 h 167640"/>
              <a:gd name="connsiteX1" fmla="*/ 693420 w 906780"/>
              <a:gd name="connsiteY1" fmla="*/ 0 h 167640"/>
              <a:gd name="connsiteX2" fmla="*/ 906780 w 906780"/>
              <a:gd name="connsiteY2" fmla="*/ 16764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6780" h="167640">
                <a:moveTo>
                  <a:pt x="0" y="0"/>
                </a:moveTo>
                <a:lnTo>
                  <a:pt x="693420" y="0"/>
                </a:lnTo>
                <a:lnTo>
                  <a:pt x="906780" y="167640"/>
                </a:ln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headEnd type="diamond" w="med" len="med"/>
            <a:tailEnd type="diamond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6F654CA-6642-44CC-8DD9-0F19429AB158}"/>
              </a:ext>
            </a:extLst>
          </p:cNvPr>
          <p:cNvSpPr txBox="1"/>
          <p:nvPr/>
        </p:nvSpPr>
        <p:spPr>
          <a:xfrm>
            <a:off x="8588803" y="3251509"/>
            <a:ext cx="2362863" cy="3385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</a:t>
            </a:r>
          </a:p>
        </p:txBody>
      </p:sp>
      <p:sp>
        <p:nvSpPr>
          <p:cNvPr id="75" name="Rectangle: Top Corners Rounded 74">
            <a:extLst>
              <a:ext uri="{FF2B5EF4-FFF2-40B4-BE49-F238E27FC236}">
                <a16:creationId xmlns:a16="http://schemas.microsoft.com/office/drawing/2014/main" id="{E94E08A7-005A-F4A7-BA7A-AAE8D8E792EB}"/>
              </a:ext>
            </a:extLst>
          </p:cNvPr>
          <p:cNvSpPr/>
          <p:nvPr/>
        </p:nvSpPr>
        <p:spPr bwMode="auto">
          <a:xfrm rot="5400000">
            <a:off x="9347039" y="2766549"/>
            <a:ext cx="709076" cy="2814808"/>
          </a:xfrm>
          <a:prstGeom prst="round2SameRect">
            <a:avLst>
              <a:gd name="adj1" fmla="val 10032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rrow: Pentagon 75">
            <a:extLst>
              <a:ext uri="{FF2B5EF4-FFF2-40B4-BE49-F238E27FC236}">
                <a16:creationId xmlns:a16="http://schemas.microsoft.com/office/drawing/2014/main" id="{79B79094-7DB5-9611-4A00-B486FA2C524A}"/>
              </a:ext>
            </a:extLst>
          </p:cNvPr>
          <p:cNvSpPr/>
          <p:nvPr/>
        </p:nvSpPr>
        <p:spPr bwMode="auto">
          <a:xfrm>
            <a:off x="8294173" y="3819417"/>
            <a:ext cx="128196" cy="70907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07A57F1-AFF9-3304-A085-50B2652404AD}"/>
              </a:ext>
            </a:extLst>
          </p:cNvPr>
          <p:cNvSpPr/>
          <p:nvPr/>
        </p:nvSpPr>
        <p:spPr bwMode="auto">
          <a:xfrm flipH="1">
            <a:off x="7114085" y="4141073"/>
            <a:ext cx="1163370" cy="584732"/>
          </a:xfrm>
          <a:custGeom>
            <a:avLst/>
            <a:gdLst>
              <a:gd name="connsiteX0" fmla="*/ 0 w 655320"/>
              <a:gd name="connsiteY0" fmla="*/ 0 h 83820"/>
              <a:gd name="connsiteX1" fmla="*/ 449580 w 655320"/>
              <a:gd name="connsiteY1" fmla="*/ 0 h 83820"/>
              <a:gd name="connsiteX2" fmla="*/ 655320 w 655320"/>
              <a:gd name="connsiteY2" fmla="*/ 83820 h 8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83820">
                <a:moveTo>
                  <a:pt x="0" y="0"/>
                </a:moveTo>
                <a:lnTo>
                  <a:pt x="449580" y="0"/>
                </a:lnTo>
                <a:lnTo>
                  <a:pt x="655320" y="83820"/>
                </a:lnTo>
              </a:path>
            </a:pathLst>
          </a:custGeom>
          <a:noFill/>
          <a:ln w="19050">
            <a:solidFill>
              <a:schemeClr val="accent4">
                <a:lumMod val="75000"/>
              </a:schemeClr>
            </a:solidFill>
            <a:headEnd type="diamond" w="med" len="med"/>
            <a:tailEnd type="diamond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358761-E931-B511-DD59-37F76BC17D4A}"/>
              </a:ext>
            </a:extLst>
          </p:cNvPr>
          <p:cNvSpPr txBox="1"/>
          <p:nvPr/>
        </p:nvSpPr>
        <p:spPr>
          <a:xfrm>
            <a:off x="8588802" y="3881565"/>
            <a:ext cx="2362862" cy="58477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 and Moderation</a:t>
            </a:r>
          </a:p>
        </p:txBody>
      </p:sp>
      <p:sp>
        <p:nvSpPr>
          <p:cNvPr id="95" name="Rectangle: Top Corners Rounded 94">
            <a:extLst>
              <a:ext uri="{FF2B5EF4-FFF2-40B4-BE49-F238E27FC236}">
                <a16:creationId xmlns:a16="http://schemas.microsoft.com/office/drawing/2014/main" id="{AF954A96-8B79-ED04-1196-2939B2279400}"/>
              </a:ext>
            </a:extLst>
          </p:cNvPr>
          <p:cNvSpPr/>
          <p:nvPr/>
        </p:nvSpPr>
        <p:spPr bwMode="auto">
          <a:xfrm rot="5400000">
            <a:off x="9347039" y="3519685"/>
            <a:ext cx="709076" cy="2814808"/>
          </a:xfrm>
          <a:prstGeom prst="round2SameRect">
            <a:avLst>
              <a:gd name="adj1" fmla="val 10032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Arrow: Pentagon 95">
            <a:extLst>
              <a:ext uri="{FF2B5EF4-FFF2-40B4-BE49-F238E27FC236}">
                <a16:creationId xmlns:a16="http://schemas.microsoft.com/office/drawing/2014/main" id="{5AB7180F-83D5-25CD-79FD-4CD02B55B3D0}"/>
              </a:ext>
            </a:extLst>
          </p:cNvPr>
          <p:cNvSpPr/>
          <p:nvPr/>
        </p:nvSpPr>
        <p:spPr bwMode="auto">
          <a:xfrm>
            <a:off x="8294173" y="4572552"/>
            <a:ext cx="128196" cy="70907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0E37333-1615-D594-3175-474F692E8906}"/>
              </a:ext>
            </a:extLst>
          </p:cNvPr>
          <p:cNvCxnSpPr>
            <a:cxnSpLocks/>
          </p:cNvCxnSpPr>
          <p:nvPr/>
        </p:nvCxnSpPr>
        <p:spPr>
          <a:xfrm flipH="1">
            <a:off x="7114085" y="4927120"/>
            <a:ext cx="1173311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B51AACDB-2040-93F1-0CCF-A468D8678293}"/>
              </a:ext>
            </a:extLst>
          </p:cNvPr>
          <p:cNvSpPr txBox="1"/>
          <p:nvPr/>
        </p:nvSpPr>
        <p:spPr>
          <a:xfrm>
            <a:off x="8588803" y="4757812"/>
            <a:ext cx="2435731" cy="3385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D9A1773-7E3C-EB8C-56B3-8DC1505C5645}"/>
              </a:ext>
            </a:extLst>
          </p:cNvPr>
          <p:cNvGrpSpPr/>
          <p:nvPr/>
        </p:nvGrpSpPr>
        <p:grpSpPr>
          <a:xfrm>
            <a:off x="5325569" y="4057676"/>
            <a:ext cx="1760318" cy="1527979"/>
            <a:chOff x="4637842" y="2500931"/>
            <a:chExt cx="3031670" cy="3031669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E775643-CB8A-29AA-AF18-47168F6AFB1C}"/>
                </a:ext>
              </a:extLst>
            </p:cNvPr>
            <p:cNvSpPr/>
            <p:nvPr/>
          </p:nvSpPr>
          <p:spPr bwMode="auto">
            <a:xfrm>
              <a:off x="4637842" y="2500931"/>
              <a:ext cx="3031670" cy="3031669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9F76C530-4B9F-86F7-94DF-9886E71DD24A}"/>
                </a:ext>
              </a:extLst>
            </p:cNvPr>
            <p:cNvSpPr/>
            <p:nvPr/>
          </p:nvSpPr>
          <p:spPr bwMode="auto">
            <a:xfrm>
              <a:off x="5003504" y="2840008"/>
              <a:ext cx="2230710" cy="2424450"/>
            </a:xfrm>
            <a:prstGeom prst="ellipse">
              <a:avLst/>
            </a:prstGeom>
            <a:solidFill>
              <a:schemeClr val="bg2"/>
            </a:solidFill>
            <a:ln w="285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79">
              <a:extLst>
                <a:ext uri="{FF2B5EF4-FFF2-40B4-BE49-F238E27FC236}">
                  <a16:creationId xmlns:a16="http://schemas.microsoft.com/office/drawing/2014/main" id="{09E6B178-4CE8-5A05-9B26-5E4E1A731C24}"/>
                </a:ext>
              </a:extLst>
            </p:cNvPr>
            <p:cNvSpPr/>
            <p:nvPr/>
          </p:nvSpPr>
          <p:spPr>
            <a:xfrm>
              <a:off x="5975444" y="3246094"/>
              <a:ext cx="329344" cy="328519"/>
            </a:xfrm>
            <a:custGeom>
              <a:avLst/>
              <a:gdLst>
                <a:gd name="connsiteX0" fmla="*/ 136303 w 272605"/>
                <a:gd name="connsiteY0" fmla="*/ 271922 h 271922"/>
                <a:gd name="connsiteX1" fmla="*/ 272606 w 272605"/>
                <a:gd name="connsiteY1" fmla="*/ 135961 h 271922"/>
                <a:gd name="connsiteX2" fmla="*/ 136303 w 272605"/>
                <a:gd name="connsiteY2" fmla="*/ 0 h 271922"/>
                <a:gd name="connsiteX3" fmla="*/ 0 w 272605"/>
                <a:gd name="connsiteY3" fmla="*/ 135961 h 271922"/>
                <a:gd name="connsiteX4" fmla="*/ 136303 w 272605"/>
                <a:gd name="connsiteY4" fmla="*/ 271922 h 271922"/>
                <a:gd name="connsiteX5" fmla="*/ 218980 w 272605"/>
                <a:gd name="connsiteY5" fmla="*/ 126650 h 271922"/>
                <a:gd name="connsiteX6" fmla="*/ 257365 w 272605"/>
                <a:gd name="connsiteY6" fmla="*/ 126650 h 271922"/>
                <a:gd name="connsiteX7" fmla="*/ 266700 w 272605"/>
                <a:gd name="connsiteY7" fmla="*/ 135961 h 271922"/>
                <a:gd name="connsiteX8" fmla="*/ 257365 w 272605"/>
                <a:gd name="connsiteY8" fmla="*/ 145272 h 271922"/>
                <a:gd name="connsiteX9" fmla="*/ 218980 w 272605"/>
                <a:gd name="connsiteY9" fmla="*/ 145272 h 271922"/>
                <a:gd name="connsiteX10" fmla="*/ 209645 w 272605"/>
                <a:gd name="connsiteY10" fmla="*/ 135961 h 271922"/>
                <a:gd name="connsiteX11" fmla="*/ 218980 w 272605"/>
                <a:gd name="connsiteY11" fmla="*/ 126650 h 271922"/>
                <a:gd name="connsiteX12" fmla="*/ 149542 w 272605"/>
                <a:gd name="connsiteY12" fmla="*/ 95011 h 271922"/>
                <a:gd name="connsiteX13" fmla="*/ 149542 w 272605"/>
                <a:gd name="connsiteY13" fmla="*/ 132826 h 271922"/>
                <a:gd name="connsiteX14" fmla="*/ 192881 w 272605"/>
                <a:gd name="connsiteY14" fmla="*/ 178621 h 271922"/>
                <a:gd name="connsiteX15" fmla="*/ 192500 w 272605"/>
                <a:gd name="connsiteY15" fmla="*/ 191828 h 271922"/>
                <a:gd name="connsiteX16" fmla="*/ 186023 w 272605"/>
                <a:gd name="connsiteY16" fmla="*/ 194393 h 271922"/>
                <a:gd name="connsiteX17" fmla="*/ 179165 w 272605"/>
                <a:gd name="connsiteY17" fmla="*/ 191448 h 271922"/>
                <a:gd name="connsiteX18" fmla="*/ 133255 w 272605"/>
                <a:gd name="connsiteY18" fmla="*/ 142992 h 271922"/>
                <a:gd name="connsiteX19" fmla="*/ 130683 w 272605"/>
                <a:gd name="connsiteY19" fmla="*/ 136531 h 271922"/>
                <a:gd name="connsiteX20" fmla="*/ 130683 w 272605"/>
                <a:gd name="connsiteY20" fmla="*/ 94916 h 271922"/>
                <a:gd name="connsiteX21" fmla="*/ 140017 w 272605"/>
                <a:gd name="connsiteY21" fmla="*/ 85605 h 271922"/>
                <a:gd name="connsiteX22" fmla="*/ 149542 w 272605"/>
                <a:gd name="connsiteY22" fmla="*/ 95011 h 271922"/>
                <a:gd name="connsiteX23" fmla="*/ 126873 w 272605"/>
                <a:gd name="connsiteY23" fmla="*/ 18812 h 271922"/>
                <a:gd name="connsiteX24" fmla="*/ 136208 w 272605"/>
                <a:gd name="connsiteY24" fmla="*/ 9501 h 271922"/>
                <a:gd name="connsiteX25" fmla="*/ 145542 w 272605"/>
                <a:gd name="connsiteY25" fmla="*/ 18812 h 271922"/>
                <a:gd name="connsiteX26" fmla="*/ 145542 w 272605"/>
                <a:gd name="connsiteY26" fmla="*/ 57102 h 271922"/>
                <a:gd name="connsiteX27" fmla="*/ 136208 w 272605"/>
                <a:gd name="connsiteY27" fmla="*/ 66413 h 271922"/>
                <a:gd name="connsiteX28" fmla="*/ 126873 w 272605"/>
                <a:gd name="connsiteY28" fmla="*/ 57102 h 271922"/>
                <a:gd name="connsiteX29" fmla="*/ 126873 w 272605"/>
                <a:gd name="connsiteY29" fmla="*/ 18812 h 271922"/>
                <a:gd name="connsiteX30" fmla="*/ 126873 w 272605"/>
                <a:gd name="connsiteY30" fmla="*/ 212065 h 271922"/>
                <a:gd name="connsiteX31" fmla="*/ 136208 w 272605"/>
                <a:gd name="connsiteY31" fmla="*/ 202754 h 271922"/>
                <a:gd name="connsiteX32" fmla="*/ 145542 w 272605"/>
                <a:gd name="connsiteY32" fmla="*/ 212065 h 271922"/>
                <a:gd name="connsiteX33" fmla="*/ 145542 w 272605"/>
                <a:gd name="connsiteY33" fmla="*/ 250355 h 271922"/>
                <a:gd name="connsiteX34" fmla="*/ 136208 w 272605"/>
                <a:gd name="connsiteY34" fmla="*/ 259666 h 271922"/>
                <a:gd name="connsiteX35" fmla="*/ 126873 w 272605"/>
                <a:gd name="connsiteY35" fmla="*/ 250355 h 271922"/>
                <a:gd name="connsiteX36" fmla="*/ 126873 w 272605"/>
                <a:gd name="connsiteY36" fmla="*/ 212065 h 271922"/>
                <a:gd name="connsiteX37" fmla="*/ 12192 w 272605"/>
                <a:gd name="connsiteY37" fmla="*/ 135961 h 271922"/>
                <a:gd name="connsiteX38" fmla="*/ 21527 w 272605"/>
                <a:gd name="connsiteY38" fmla="*/ 126650 h 271922"/>
                <a:gd name="connsiteX39" fmla="*/ 59912 w 272605"/>
                <a:gd name="connsiteY39" fmla="*/ 126650 h 271922"/>
                <a:gd name="connsiteX40" fmla="*/ 69247 w 272605"/>
                <a:gd name="connsiteY40" fmla="*/ 135961 h 271922"/>
                <a:gd name="connsiteX41" fmla="*/ 59912 w 272605"/>
                <a:gd name="connsiteY41" fmla="*/ 145272 h 271922"/>
                <a:gd name="connsiteX42" fmla="*/ 21527 w 272605"/>
                <a:gd name="connsiteY42" fmla="*/ 145272 h 271922"/>
                <a:gd name="connsiteX43" fmla="*/ 12192 w 272605"/>
                <a:gd name="connsiteY43" fmla="*/ 135961 h 27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72605" h="271922">
                  <a:moveTo>
                    <a:pt x="136303" y="271922"/>
                  </a:moveTo>
                  <a:cubicBezTo>
                    <a:pt x="211455" y="271922"/>
                    <a:pt x="272606" y="210925"/>
                    <a:pt x="272606" y="135961"/>
                  </a:cubicBezTo>
                  <a:cubicBezTo>
                    <a:pt x="272606" y="60997"/>
                    <a:pt x="211455" y="0"/>
                    <a:pt x="136303" y="0"/>
                  </a:cubicBezTo>
                  <a:cubicBezTo>
                    <a:pt x="61150" y="0"/>
                    <a:pt x="0" y="60997"/>
                    <a:pt x="0" y="135961"/>
                  </a:cubicBezTo>
                  <a:cubicBezTo>
                    <a:pt x="0" y="210925"/>
                    <a:pt x="61150" y="271922"/>
                    <a:pt x="136303" y="271922"/>
                  </a:cubicBezTo>
                  <a:close/>
                  <a:moveTo>
                    <a:pt x="218980" y="126650"/>
                  </a:moveTo>
                  <a:lnTo>
                    <a:pt x="257365" y="126650"/>
                  </a:lnTo>
                  <a:cubicBezTo>
                    <a:pt x="262509" y="126650"/>
                    <a:pt x="266700" y="130831"/>
                    <a:pt x="266700" y="135961"/>
                  </a:cubicBezTo>
                  <a:cubicBezTo>
                    <a:pt x="266700" y="141092"/>
                    <a:pt x="262509" y="145272"/>
                    <a:pt x="257365" y="145272"/>
                  </a:cubicBezTo>
                  <a:lnTo>
                    <a:pt x="218980" y="145272"/>
                  </a:lnTo>
                  <a:cubicBezTo>
                    <a:pt x="213836" y="145272"/>
                    <a:pt x="209645" y="141092"/>
                    <a:pt x="209645" y="135961"/>
                  </a:cubicBezTo>
                  <a:cubicBezTo>
                    <a:pt x="209550" y="130831"/>
                    <a:pt x="213741" y="126650"/>
                    <a:pt x="218980" y="126650"/>
                  </a:cubicBezTo>
                  <a:close/>
                  <a:moveTo>
                    <a:pt x="149542" y="95011"/>
                  </a:moveTo>
                  <a:lnTo>
                    <a:pt x="149542" y="132826"/>
                  </a:lnTo>
                  <a:lnTo>
                    <a:pt x="192881" y="178621"/>
                  </a:lnTo>
                  <a:cubicBezTo>
                    <a:pt x="196406" y="182327"/>
                    <a:pt x="196310" y="188312"/>
                    <a:pt x="192500" y="191828"/>
                  </a:cubicBezTo>
                  <a:cubicBezTo>
                    <a:pt x="190690" y="193538"/>
                    <a:pt x="188404" y="194393"/>
                    <a:pt x="186023" y="194393"/>
                  </a:cubicBezTo>
                  <a:cubicBezTo>
                    <a:pt x="183547" y="194393"/>
                    <a:pt x="181070" y="193443"/>
                    <a:pt x="179165" y="191448"/>
                  </a:cubicBezTo>
                  <a:lnTo>
                    <a:pt x="133255" y="142992"/>
                  </a:lnTo>
                  <a:cubicBezTo>
                    <a:pt x="131636" y="141282"/>
                    <a:pt x="130683" y="139001"/>
                    <a:pt x="130683" y="136531"/>
                  </a:cubicBezTo>
                  <a:lnTo>
                    <a:pt x="130683" y="94916"/>
                  </a:lnTo>
                  <a:cubicBezTo>
                    <a:pt x="130683" y="89786"/>
                    <a:pt x="134874" y="85605"/>
                    <a:pt x="140017" y="85605"/>
                  </a:cubicBezTo>
                  <a:cubicBezTo>
                    <a:pt x="145352" y="85700"/>
                    <a:pt x="149542" y="89881"/>
                    <a:pt x="149542" y="95011"/>
                  </a:cubicBezTo>
                  <a:close/>
                  <a:moveTo>
                    <a:pt x="126873" y="18812"/>
                  </a:moveTo>
                  <a:cubicBezTo>
                    <a:pt x="126873" y="13682"/>
                    <a:pt x="131064" y="9501"/>
                    <a:pt x="136208" y="9501"/>
                  </a:cubicBezTo>
                  <a:cubicBezTo>
                    <a:pt x="141351" y="9501"/>
                    <a:pt x="145542" y="13682"/>
                    <a:pt x="145542" y="18812"/>
                  </a:cubicBezTo>
                  <a:lnTo>
                    <a:pt x="145542" y="57102"/>
                  </a:lnTo>
                  <a:cubicBezTo>
                    <a:pt x="145542" y="62232"/>
                    <a:pt x="141351" y="66413"/>
                    <a:pt x="136208" y="66413"/>
                  </a:cubicBezTo>
                  <a:cubicBezTo>
                    <a:pt x="131064" y="66413"/>
                    <a:pt x="126873" y="62232"/>
                    <a:pt x="126873" y="57102"/>
                  </a:cubicBezTo>
                  <a:lnTo>
                    <a:pt x="126873" y="18812"/>
                  </a:lnTo>
                  <a:close/>
                  <a:moveTo>
                    <a:pt x="126873" y="212065"/>
                  </a:moveTo>
                  <a:cubicBezTo>
                    <a:pt x="126873" y="206935"/>
                    <a:pt x="131064" y="202754"/>
                    <a:pt x="136208" y="202754"/>
                  </a:cubicBezTo>
                  <a:cubicBezTo>
                    <a:pt x="141351" y="202754"/>
                    <a:pt x="145542" y="206935"/>
                    <a:pt x="145542" y="212065"/>
                  </a:cubicBezTo>
                  <a:lnTo>
                    <a:pt x="145542" y="250355"/>
                  </a:lnTo>
                  <a:cubicBezTo>
                    <a:pt x="145542" y="255485"/>
                    <a:pt x="141351" y="259666"/>
                    <a:pt x="136208" y="259666"/>
                  </a:cubicBezTo>
                  <a:cubicBezTo>
                    <a:pt x="131064" y="259666"/>
                    <a:pt x="126873" y="255485"/>
                    <a:pt x="126873" y="250355"/>
                  </a:cubicBezTo>
                  <a:lnTo>
                    <a:pt x="126873" y="212065"/>
                  </a:lnTo>
                  <a:close/>
                  <a:moveTo>
                    <a:pt x="12192" y="135961"/>
                  </a:moveTo>
                  <a:cubicBezTo>
                    <a:pt x="12192" y="130831"/>
                    <a:pt x="16383" y="126650"/>
                    <a:pt x="21527" y="126650"/>
                  </a:cubicBezTo>
                  <a:lnTo>
                    <a:pt x="59912" y="126650"/>
                  </a:lnTo>
                  <a:cubicBezTo>
                    <a:pt x="65056" y="126650"/>
                    <a:pt x="69247" y="130831"/>
                    <a:pt x="69247" y="135961"/>
                  </a:cubicBezTo>
                  <a:cubicBezTo>
                    <a:pt x="69247" y="141092"/>
                    <a:pt x="65056" y="145272"/>
                    <a:pt x="59912" y="145272"/>
                  </a:cubicBezTo>
                  <a:lnTo>
                    <a:pt x="21527" y="145272"/>
                  </a:lnTo>
                  <a:cubicBezTo>
                    <a:pt x="16383" y="145367"/>
                    <a:pt x="12192" y="141187"/>
                    <a:pt x="12192" y="135961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80">
              <a:extLst>
                <a:ext uri="{FF2B5EF4-FFF2-40B4-BE49-F238E27FC236}">
                  <a16:creationId xmlns:a16="http://schemas.microsoft.com/office/drawing/2014/main" id="{97C53F01-9E9A-4B1A-51D5-5C16AB66D2F3}"/>
                </a:ext>
              </a:extLst>
            </p:cNvPr>
            <p:cNvSpPr/>
            <p:nvPr/>
          </p:nvSpPr>
          <p:spPr>
            <a:xfrm>
              <a:off x="5796156" y="3421717"/>
              <a:ext cx="693211" cy="517112"/>
            </a:xfrm>
            <a:custGeom>
              <a:avLst/>
              <a:gdLst>
                <a:gd name="connsiteX0" fmla="*/ 293465 w 573786"/>
                <a:gd name="connsiteY0" fmla="*/ 428026 h 428025"/>
                <a:gd name="connsiteX1" fmla="*/ 353377 w 573786"/>
                <a:gd name="connsiteY1" fmla="*/ 408454 h 428025"/>
                <a:gd name="connsiteX2" fmla="*/ 356330 w 573786"/>
                <a:gd name="connsiteY2" fmla="*/ 407978 h 428025"/>
                <a:gd name="connsiteX3" fmla="*/ 573786 w 573786"/>
                <a:gd name="connsiteY3" fmla="*/ 407978 h 428025"/>
                <a:gd name="connsiteX4" fmla="*/ 573786 w 573786"/>
                <a:gd name="connsiteY4" fmla="*/ 0 h 428025"/>
                <a:gd name="connsiteX5" fmla="*/ 439198 w 573786"/>
                <a:gd name="connsiteY5" fmla="*/ 0 h 428025"/>
                <a:gd name="connsiteX6" fmla="*/ 284702 w 573786"/>
                <a:gd name="connsiteY6" fmla="*/ 145272 h 428025"/>
                <a:gd name="connsiteX7" fmla="*/ 130207 w 573786"/>
                <a:gd name="connsiteY7" fmla="*/ 0 h 428025"/>
                <a:gd name="connsiteX8" fmla="*/ 0 w 573786"/>
                <a:gd name="connsiteY8" fmla="*/ 0 h 428025"/>
                <a:gd name="connsiteX9" fmla="*/ 0 w 573786"/>
                <a:gd name="connsiteY9" fmla="*/ 403608 h 428025"/>
                <a:gd name="connsiteX10" fmla="*/ 216503 w 573786"/>
                <a:gd name="connsiteY10" fmla="*/ 403608 h 428025"/>
                <a:gd name="connsiteX11" fmla="*/ 220123 w 573786"/>
                <a:gd name="connsiteY11" fmla="*/ 404368 h 428025"/>
                <a:gd name="connsiteX12" fmla="*/ 274701 w 573786"/>
                <a:gd name="connsiteY12" fmla="*/ 426981 h 428025"/>
                <a:gd name="connsiteX13" fmla="*/ 274701 w 573786"/>
                <a:gd name="connsiteY13" fmla="*/ 164084 h 428025"/>
                <a:gd name="connsiteX14" fmla="*/ 284035 w 573786"/>
                <a:gd name="connsiteY14" fmla="*/ 154773 h 428025"/>
                <a:gd name="connsiteX15" fmla="*/ 293370 w 573786"/>
                <a:gd name="connsiteY15" fmla="*/ 164084 h 428025"/>
                <a:gd name="connsiteX16" fmla="*/ 293370 w 573786"/>
                <a:gd name="connsiteY16" fmla="*/ 428026 h 428025"/>
                <a:gd name="connsiteX17" fmla="*/ 241840 w 573786"/>
                <a:gd name="connsiteY17" fmla="*/ 344511 h 428025"/>
                <a:gd name="connsiteX18" fmla="*/ 232505 w 573786"/>
                <a:gd name="connsiteY18" fmla="*/ 353822 h 428025"/>
                <a:gd name="connsiteX19" fmla="*/ 30861 w 573786"/>
                <a:gd name="connsiteY19" fmla="*/ 353822 h 428025"/>
                <a:gd name="connsiteX20" fmla="*/ 21526 w 573786"/>
                <a:gd name="connsiteY20" fmla="*/ 344511 h 428025"/>
                <a:gd name="connsiteX21" fmla="*/ 21526 w 573786"/>
                <a:gd name="connsiteY21" fmla="*/ 259096 h 428025"/>
                <a:gd name="connsiteX22" fmla="*/ 30861 w 573786"/>
                <a:gd name="connsiteY22" fmla="*/ 249785 h 428025"/>
                <a:gd name="connsiteX23" fmla="*/ 232410 w 573786"/>
                <a:gd name="connsiteY23" fmla="*/ 249785 h 428025"/>
                <a:gd name="connsiteX24" fmla="*/ 241745 w 573786"/>
                <a:gd name="connsiteY24" fmla="*/ 259096 h 428025"/>
                <a:gd name="connsiteX25" fmla="*/ 241745 w 573786"/>
                <a:gd name="connsiteY25" fmla="*/ 344511 h 428025"/>
                <a:gd name="connsiteX26" fmla="*/ 257366 w 573786"/>
                <a:gd name="connsiteY26" fmla="*/ 200664 h 428025"/>
                <a:gd name="connsiteX27" fmla="*/ 204978 w 573786"/>
                <a:gd name="connsiteY27" fmla="*/ 233823 h 428025"/>
                <a:gd name="connsiteX28" fmla="*/ 199930 w 573786"/>
                <a:gd name="connsiteY28" fmla="*/ 235248 h 428025"/>
                <a:gd name="connsiteX29" fmla="*/ 66294 w 573786"/>
                <a:gd name="connsiteY29" fmla="*/ 235248 h 428025"/>
                <a:gd name="connsiteX30" fmla="*/ 21526 w 573786"/>
                <a:gd name="connsiteY30" fmla="*/ 190593 h 428025"/>
                <a:gd name="connsiteX31" fmla="*/ 66294 w 573786"/>
                <a:gd name="connsiteY31" fmla="*/ 145937 h 428025"/>
                <a:gd name="connsiteX32" fmla="*/ 196977 w 573786"/>
                <a:gd name="connsiteY32" fmla="*/ 145937 h 428025"/>
                <a:gd name="connsiteX33" fmla="*/ 202216 w 573786"/>
                <a:gd name="connsiteY33" fmla="*/ 147553 h 428025"/>
                <a:gd name="connsiteX34" fmla="*/ 257651 w 573786"/>
                <a:gd name="connsiteY34" fmla="*/ 185082 h 428025"/>
                <a:gd name="connsiteX35" fmla="*/ 261747 w 573786"/>
                <a:gd name="connsiteY35" fmla="*/ 192968 h 428025"/>
                <a:gd name="connsiteX36" fmla="*/ 257366 w 573786"/>
                <a:gd name="connsiteY36" fmla="*/ 200664 h 428025"/>
                <a:gd name="connsiteX37" fmla="*/ 529971 w 573786"/>
                <a:gd name="connsiteY37" fmla="*/ 353822 h 428025"/>
                <a:gd name="connsiteX38" fmla="*/ 347567 w 573786"/>
                <a:gd name="connsiteY38" fmla="*/ 353822 h 428025"/>
                <a:gd name="connsiteX39" fmla="*/ 338233 w 573786"/>
                <a:gd name="connsiteY39" fmla="*/ 344511 h 428025"/>
                <a:gd name="connsiteX40" fmla="*/ 347567 w 573786"/>
                <a:gd name="connsiteY40" fmla="*/ 335200 h 428025"/>
                <a:gd name="connsiteX41" fmla="*/ 529876 w 573786"/>
                <a:gd name="connsiteY41" fmla="*/ 335200 h 428025"/>
                <a:gd name="connsiteX42" fmla="*/ 539210 w 573786"/>
                <a:gd name="connsiteY42" fmla="*/ 344511 h 428025"/>
                <a:gd name="connsiteX43" fmla="*/ 529971 w 573786"/>
                <a:gd name="connsiteY43" fmla="*/ 353822 h 428025"/>
                <a:gd name="connsiteX44" fmla="*/ 443579 w 573786"/>
                <a:gd name="connsiteY44" fmla="*/ 39810 h 428025"/>
                <a:gd name="connsiteX45" fmla="*/ 535877 w 573786"/>
                <a:gd name="connsiteY45" fmla="*/ 39810 h 428025"/>
                <a:gd name="connsiteX46" fmla="*/ 545211 w 573786"/>
                <a:gd name="connsiteY46" fmla="*/ 49121 h 428025"/>
                <a:gd name="connsiteX47" fmla="*/ 535877 w 573786"/>
                <a:gd name="connsiteY47" fmla="*/ 58432 h 428025"/>
                <a:gd name="connsiteX48" fmla="*/ 443579 w 573786"/>
                <a:gd name="connsiteY48" fmla="*/ 58432 h 428025"/>
                <a:gd name="connsiteX49" fmla="*/ 434245 w 573786"/>
                <a:gd name="connsiteY49" fmla="*/ 49121 h 428025"/>
                <a:gd name="connsiteX50" fmla="*/ 443579 w 573786"/>
                <a:gd name="connsiteY50" fmla="*/ 39810 h 428025"/>
                <a:gd name="connsiteX51" fmla="*/ 418433 w 573786"/>
                <a:gd name="connsiteY51" fmla="*/ 98717 h 428025"/>
                <a:gd name="connsiteX52" fmla="*/ 529876 w 573786"/>
                <a:gd name="connsiteY52" fmla="*/ 98717 h 428025"/>
                <a:gd name="connsiteX53" fmla="*/ 539210 w 573786"/>
                <a:gd name="connsiteY53" fmla="*/ 108028 h 428025"/>
                <a:gd name="connsiteX54" fmla="*/ 529876 w 573786"/>
                <a:gd name="connsiteY54" fmla="*/ 117339 h 428025"/>
                <a:gd name="connsiteX55" fmla="*/ 418433 w 573786"/>
                <a:gd name="connsiteY55" fmla="*/ 117339 h 428025"/>
                <a:gd name="connsiteX56" fmla="*/ 409099 w 573786"/>
                <a:gd name="connsiteY56" fmla="*/ 108028 h 428025"/>
                <a:gd name="connsiteX57" fmla="*/ 418433 w 573786"/>
                <a:gd name="connsiteY57" fmla="*/ 98717 h 428025"/>
                <a:gd name="connsiteX58" fmla="*/ 347567 w 573786"/>
                <a:gd name="connsiteY58" fmla="*/ 157624 h 428025"/>
                <a:gd name="connsiteX59" fmla="*/ 529876 w 573786"/>
                <a:gd name="connsiteY59" fmla="*/ 157624 h 428025"/>
                <a:gd name="connsiteX60" fmla="*/ 539210 w 573786"/>
                <a:gd name="connsiteY60" fmla="*/ 166935 h 428025"/>
                <a:gd name="connsiteX61" fmla="*/ 529876 w 573786"/>
                <a:gd name="connsiteY61" fmla="*/ 176246 h 428025"/>
                <a:gd name="connsiteX62" fmla="*/ 347567 w 573786"/>
                <a:gd name="connsiteY62" fmla="*/ 176246 h 428025"/>
                <a:gd name="connsiteX63" fmla="*/ 338233 w 573786"/>
                <a:gd name="connsiteY63" fmla="*/ 166935 h 428025"/>
                <a:gd name="connsiteX64" fmla="*/ 347567 w 573786"/>
                <a:gd name="connsiteY64" fmla="*/ 157624 h 428025"/>
                <a:gd name="connsiteX65" fmla="*/ 347567 w 573786"/>
                <a:gd name="connsiteY65" fmla="*/ 216531 h 428025"/>
                <a:gd name="connsiteX66" fmla="*/ 529876 w 573786"/>
                <a:gd name="connsiteY66" fmla="*/ 216531 h 428025"/>
                <a:gd name="connsiteX67" fmla="*/ 539210 w 573786"/>
                <a:gd name="connsiteY67" fmla="*/ 225842 h 428025"/>
                <a:gd name="connsiteX68" fmla="*/ 529876 w 573786"/>
                <a:gd name="connsiteY68" fmla="*/ 235153 h 428025"/>
                <a:gd name="connsiteX69" fmla="*/ 347567 w 573786"/>
                <a:gd name="connsiteY69" fmla="*/ 235153 h 428025"/>
                <a:gd name="connsiteX70" fmla="*/ 338233 w 573786"/>
                <a:gd name="connsiteY70" fmla="*/ 225842 h 428025"/>
                <a:gd name="connsiteX71" fmla="*/ 347567 w 573786"/>
                <a:gd name="connsiteY71" fmla="*/ 216531 h 428025"/>
                <a:gd name="connsiteX72" fmla="*/ 342710 w 573786"/>
                <a:gd name="connsiteY72" fmla="*/ 275533 h 428025"/>
                <a:gd name="connsiteX73" fmla="*/ 525018 w 573786"/>
                <a:gd name="connsiteY73" fmla="*/ 275533 h 428025"/>
                <a:gd name="connsiteX74" fmla="*/ 534352 w 573786"/>
                <a:gd name="connsiteY74" fmla="*/ 284844 h 428025"/>
                <a:gd name="connsiteX75" fmla="*/ 525018 w 573786"/>
                <a:gd name="connsiteY75" fmla="*/ 294155 h 428025"/>
                <a:gd name="connsiteX76" fmla="*/ 342710 w 573786"/>
                <a:gd name="connsiteY76" fmla="*/ 294155 h 428025"/>
                <a:gd name="connsiteX77" fmla="*/ 333375 w 573786"/>
                <a:gd name="connsiteY77" fmla="*/ 284844 h 428025"/>
                <a:gd name="connsiteX78" fmla="*/ 342710 w 573786"/>
                <a:gd name="connsiteY78" fmla="*/ 275533 h 42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73786" h="428025">
                  <a:moveTo>
                    <a:pt x="293465" y="428026"/>
                  </a:moveTo>
                  <a:lnTo>
                    <a:pt x="353377" y="408454"/>
                  </a:lnTo>
                  <a:cubicBezTo>
                    <a:pt x="354330" y="408168"/>
                    <a:pt x="355283" y="407978"/>
                    <a:pt x="356330" y="407978"/>
                  </a:cubicBezTo>
                  <a:lnTo>
                    <a:pt x="573786" y="407978"/>
                  </a:lnTo>
                  <a:lnTo>
                    <a:pt x="573786" y="0"/>
                  </a:lnTo>
                  <a:lnTo>
                    <a:pt x="439198" y="0"/>
                  </a:lnTo>
                  <a:cubicBezTo>
                    <a:pt x="434340" y="80855"/>
                    <a:pt x="366998" y="145272"/>
                    <a:pt x="284702" y="145272"/>
                  </a:cubicBezTo>
                  <a:cubicBezTo>
                    <a:pt x="202406" y="145272"/>
                    <a:pt x="135064" y="80950"/>
                    <a:pt x="130207" y="0"/>
                  </a:cubicBezTo>
                  <a:lnTo>
                    <a:pt x="0" y="0"/>
                  </a:lnTo>
                  <a:lnTo>
                    <a:pt x="0" y="403608"/>
                  </a:lnTo>
                  <a:lnTo>
                    <a:pt x="216503" y="403608"/>
                  </a:lnTo>
                  <a:cubicBezTo>
                    <a:pt x="217741" y="403608"/>
                    <a:pt x="218980" y="403893"/>
                    <a:pt x="220123" y="404368"/>
                  </a:cubicBezTo>
                  <a:lnTo>
                    <a:pt x="274701" y="426981"/>
                  </a:lnTo>
                  <a:lnTo>
                    <a:pt x="274701" y="164084"/>
                  </a:lnTo>
                  <a:cubicBezTo>
                    <a:pt x="274701" y="158954"/>
                    <a:pt x="278892" y="154773"/>
                    <a:pt x="284035" y="154773"/>
                  </a:cubicBezTo>
                  <a:cubicBezTo>
                    <a:pt x="289179" y="154773"/>
                    <a:pt x="293370" y="158954"/>
                    <a:pt x="293370" y="164084"/>
                  </a:cubicBezTo>
                  <a:lnTo>
                    <a:pt x="293370" y="428026"/>
                  </a:lnTo>
                  <a:close/>
                  <a:moveTo>
                    <a:pt x="241840" y="344511"/>
                  </a:moveTo>
                  <a:cubicBezTo>
                    <a:pt x="241840" y="349642"/>
                    <a:pt x="237649" y="353822"/>
                    <a:pt x="232505" y="353822"/>
                  </a:cubicBezTo>
                  <a:lnTo>
                    <a:pt x="30861" y="353822"/>
                  </a:lnTo>
                  <a:cubicBezTo>
                    <a:pt x="25717" y="353822"/>
                    <a:pt x="21526" y="349642"/>
                    <a:pt x="21526" y="344511"/>
                  </a:cubicBezTo>
                  <a:lnTo>
                    <a:pt x="21526" y="259096"/>
                  </a:lnTo>
                  <a:cubicBezTo>
                    <a:pt x="21526" y="253965"/>
                    <a:pt x="25717" y="249785"/>
                    <a:pt x="30861" y="249785"/>
                  </a:cubicBezTo>
                  <a:lnTo>
                    <a:pt x="232410" y="249785"/>
                  </a:lnTo>
                  <a:cubicBezTo>
                    <a:pt x="237553" y="249785"/>
                    <a:pt x="241745" y="253965"/>
                    <a:pt x="241745" y="259096"/>
                  </a:cubicBezTo>
                  <a:lnTo>
                    <a:pt x="241745" y="344511"/>
                  </a:lnTo>
                  <a:close/>
                  <a:moveTo>
                    <a:pt x="257366" y="200664"/>
                  </a:moveTo>
                  <a:lnTo>
                    <a:pt x="204978" y="233823"/>
                  </a:lnTo>
                  <a:cubicBezTo>
                    <a:pt x="203454" y="234773"/>
                    <a:pt x="201739" y="235248"/>
                    <a:pt x="199930" y="235248"/>
                  </a:cubicBezTo>
                  <a:lnTo>
                    <a:pt x="66294" y="235248"/>
                  </a:lnTo>
                  <a:cubicBezTo>
                    <a:pt x="41624" y="235248"/>
                    <a:pt x="21526" y="215201"/>
                    <a:pt x="21526" y="190593"/>
                  </a:cubicBezTo>
                  <a:cubicBezTo>
                    <a:pt x="21526" y="165985"/>
                    <a:pt x="41624" y="145937"/>
                    <a:pt x="66294" y="145937"/>
                  </a:cubicBezTo>
                  <a:lnTo>
                    <a:pt x="196977" y="145937"/>
                  </a:lnTo>
                  <a:cubicBezTo>
                    <a:pt x="198882" y="145937"/>
                    <a:pt x="200692" y="146507"/>
                    <a:pt x="202216" y="147553"/>
                  </a:cubicBezTo>
                  <a:lnTo>
                    <a:pt x="257651" y="185082"/>
                  </a:lnTo>
                  <a:cubicBezTo>
                    <a:pt x="260223" y="186887"/>
                    <a:pt x="261842" y="189833"/>
                    <a:pt x="261747" y="192968"/>
                  </a:cubicBezTo>
                  <a:cubicBezTo>
                    <a:pt x="261652" y="196103"/>
                    <a:pt x="260033" y="198954"/>
                    <a:pt x="257366" y="200664"/>
                  </a:cubicBezTo>
                  <a:close/>
                  <a:moveTo>
                    <a:pt x="529971" y="353822"/>
                  </a:moveTo>
                  <a:lnTo>
                    <a:pt x="347567" y="353822"/>
                  </a:lnTo>
                  <a:cubicBezTo>
                    <a:pt x="342424" y="353822"/>
                    <a:pt x="338233" y="349642"/>
                    <a:pt x="338233" y="344511"/>
                  </a:cubicBezTo>
                  <a:cubicBezTo>
                    <a:pt x="338233" y="339380"/>
                    <a:pt x="342424" y="335200"/>
                    <a:pt x="347567" y="335200"/>
                  </a:cubicBezTo>
                  <a:lnTo>
                    <a:pt x="529876" y="335200"/>
                  </a:lnTo>
                  <a:cubicBezTo>
                    <a:pt x="535019" y="335200"/>
                    <a:pt x="539210" y="339380"/>
                    <a:pt x="539210" y="344511"/>
                  </a:cubicBezTo>
                  <a:cubicBezTo>
                    <a:pt x="539306" y="349642"/>
                    <a:pt x="535114" y="353822"/>
                    <a:pt x="529971" y="353822"/>
                  </a:cubicBezTo>
                  <a:close/>
                  <a:moveTo>
                    <a:pt x="443579" y="39810"/>
                  </a:moveTo>
                  <a:lnTo>
                    <a:pt x="535877" y="39810"/>
                  </a:lnTo>
                  <a:cubicBezTo>
                    <a:pt x="541020" y="39810"/>
                    <a:pt x="545211" y="43990"/>
                    <a:pt x="545211" y="49121"/>
                  </a:cubicBezTo>
                  <a:cubicBezTo>
                    <a:pt x="545211" y="54251"/>
                    <a:pt x="541020" y="58432"/>
                    <a:pt x="535877" y="58432"/>
                  </a:cubicBezTo>
                  <a:lnTo>
                    <a:pt x="443579" y="58432"/>
                  </a:lnTo>
                  <a:cubicBezTo>
                    <a:pt x="438436" y="58432"/>
                    <a:pt x="434245" y="54251"/>
                    <a:pt x="434245" y="49121"/>
                  </a:cubicBezTo>
                  <a:cubicBezTo>
                    <a:pt x="434245" y="43990"/>
                    <a:pt x="438436" y="39810"/>
                    <a:pt x="443579" y="39810"/>
                  </a:cubicBezTo>
                  <a:close/>
                  <a:moveTo>
                    <a:pt x="418433" y="98717"/>
                  </a:moveTo>
                  <a:lnTo>
                    <a:pt x="529876" y="98717"/>
                  </a:lnTo>
                  <a:cubicBezTo>
                    <a:pt x="535019" y="98717"/>
                    <a:pt x="539210" y="102897"/>
                    <a:pt x="539210" y="108028"/>
                  </a:cubicBezTo>
                  <a:cubicBezTo>
                    <a:pt x="539210" y="113158"/>
                    <a:pt x="535019" y="117339"/>
                    <a:pt x="529876" y="117339"/>
                  </a:cubicBezTo>
                  <a:lnTo>
                    <a:pt x="418433" y="117339"/>
                  </a:lnTo>
                  <a:cubicBezTo>
                    <a:pt x="413290" y="117339"/>
                    <a:pt x="409099" y="113158"/>
                    <a:pt x="409099" y="108028"/>
                  </a:cubicBezTo>
                  <a:cubicBezTo>
                    <a:pt x="409099" y="102897"/>
                    <a:pt x="413290" y="98717"/>
                    <a:pt x="418433" y="98717"/>
                  </a:cubicBezTo>
                  <a:close/>
                  <a:moveTo>
                    <a:pt x="347567" y="157624"/>
                  </a:moveTo>
                  <a:lnTo>
                    <a:pt x="529876" y="157624"/>
                  </a:lnTo>
                  <a:cubicBezTo>
                    <a:pt x="535019" y="157624"/>
                    <a:pt x="539210" y="161804"/>
                    <a:pt x="539210" y="166935"/>
                  </a:cubicBezTo>
                  <a:cubicBezTo>
                    <a:pt x="539210" y="172065"/>
                    <a:pt x="535019" y="176246"/>
                    <a:pt x="529876" y="176246"/>
                  </a:cubicBezTo>
                  <a:lnTo>
                    <a:pt x="347567" y="176246"/>
                  </a:lnTo>
                  <a:cubicBezTo>
                    <a:pt x="342424" y="176246"/>
                    <a:pt x="338233" y="172065"/>
                    <a:pt x="338233" y="166935"/>
                  </a:cubicBezTo>
                  <a:cubicBezTo>
                    <a:pt x="338233" y="161804"/>
                    <a:pt x="342424" y="157624"/>
                    <a:pt x="347567" y="157624"/>
                  </a:cubicBezTo>
                  <a:close/>
                  <a:moveTo>
                    <a:pt x="347567" y="216531"/>
                  </a:moveTo>
                  <a:lnTo>
                    <a:pt x="529876" y="216531"/>
                  </a:lnTo>
                  <a:cubicBezTo>
                    <a:pt x="535019" y="216531"/>
                    <a:pt x="539210" y="220711"/>
                    <a:pt x="539210" y="225842"/>
                  </a:cubicBezTo>
                  <a:cubicBezTo>
                    <a:pt x="539210" y="230972"/>
                    <a:pt x="535019" y="235153"/>
                    <a:pt x="529876" y="235153"/>
                  </a:cubicBezTo>
                  <a:lnTo>
                    <a:pt x="347567" y="235153"/>
                  </a:lnTo>
                  <a:cubicBezTo>
                    <a:pt x="342424" y="235153"/>
                    <a:pt x="338233" y="230972"/>
                    <a:pt x="338233" y="225842"/>
                  </a:cubicBezTo>
                  <a:cubicBezTo>
                    <a:pt x="338233" y="220711"/>
                    <a:pt x="342424" y="216531"/>
                    <a:pt x="347567" y="216531"/>
                  </a:cubicBezTo>
                  <a:close/>
                  <a:moveTo>
                    <a:pt x="342710" y="275533"/>
                  </a:moveTo>
                  <a:lnTo>
                    <a:pt x="525018" y="275533"/>
                  </a:lnTo>
                  <a:cubicBezTo>
                    <a:pt x="530162" y="275533"/>
                    <a:pt x="534352" y="279713"/>
                    <a:pt x="534352" y="284844"/>
                  </a:cubicBezTo>
                  <a:cubicBezTo>
                    <a:pt x="534352" y="289974"/>
                    <a:pt x="530162" y="294155"/>
                    <a:pt x="525018" y="294155"/>
                  </a:cubicBezTo>
                  <a:lnTo>
                    <a:pt x="342710" y="294155"/>
                  </a:lnTo>
                  <a:cubicBezTo>
                    <a:pt x="337566" y="294155"/>
                    <a:pt x="333375" y="289974"/>
                    <a:pt x="333375" y="284844"/>
                  </a:cubicBezTo>
                  <a:cubicBezTo>
                    <a:pt x="333375" y="279713"/>
                    <a:pt x="337566" y="275533"/>
                    <a:pt x="342710" y="275533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81">
              <a:extLst>
                <a:ext uri="{FF2B5EF4-FFF2-40B4-BE49-F238E27FC236}">
                  <a16:creationId xmlns:a16="http://schemas.microsoft.com/office/drawing/2014/main" id="{5881A9A3-D185-A5C4-A438-23E1B0195767}"/>
                </a:ext>
              </a:extLst>
            </p:cNvPr>
            <p:cNvSpPr/>
            <p:nvPr/>
          </p:nvSpPr>
          <p:spPr>
            <a:xfrm>
              <a:off x="5737354" y="3452480"/>
              <a:ext cx="390793" cy="557976"/>
            </a:xfrm>
            <a:custGeom>
              <a:avLst/>
              <a:gdLst>
                <a:gd name="connsiteX0" fmla="*/ 39338 w 323468"/>
                <a:gd name="connsiteY0" fmla="*/ 396862 h 461849"/>
                <a:gd name="connsiteX1" fmla="*/ 30004 w 323468"/>
                <a:gd name="connsiteY1" fmla="*/ 387551 h 461849"/>
                <a:gd name="connsiteX2" fmla="*/ 30004 w 323468"/>
                <a:gd name="connsiteY2" fmla="*/ 0 h 461849"/>
                <a:gd name="connsiteX3" fmla="*/ 0 w 323468"/>
                <a:gd name="connsiteY3" fmla="*/ 51686 h 461849"/>
                <a:gd name="connsiteX4" fmla="*/ 0 w 323468"/>
                <a:gd name="connsiteY4" fmla="*/ 435247 h 461849"/>
                <a:gd name="connsiteX5" fmla="*/ 265271 w 323468"/>
                <a:gd name="connsiteY5" fmla="*/ 435247 h 461849"/>
                <a:gd name="connsiteX6" fmla="*/ 269272 w 323468"/>
                <a:gd name="connsiteY6" fmla="*/ 436197 h 461849"/>
                <a:gd name="connsiteX7" fmla="*/ 323469 w 323468"/>
                <a:gd name="connsiteY7" fmla="*/ 461850 h 461849"/>
                <a:gd name="connsiteX8" fmla="*/ 323469 w 323468"/>
                <a:gd name="connsiteY8" fmla="*/ 421755 h 461849"/>
                <a:gd name="connsiteX9" fmla="*/ 263462 w 323468"/>
                <a:gd name="connsiteY9" fmla="*/ 396862 h 461849"/>
                <a:gd name="connsiteX10" fmla="*/ 39338 w 323468"/>
                <a:gd name="connsiteY10" fmla="*/ 396862 h 46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3468" h="461849">
                  <a:moveTo>
                    <a:pt x="39338" y="396862"/>
                  </a:moveTo>
                  <a:cubicBezTo>
                    <a:pt x="34195" y="396862"/>
                    <a:pt x="30004" y="392682"/>
                    <a:pt x="30004" y="387551"/>
                  </a:cubicBezTo>
                  <a:lnTo>
                    <a:pt x="30004" y="0"/>
                  </a:lnTo>
                  <a:lnTo>
                    <a:pt x="0" y="51686"/>
                  </a:lnTo>
                  <a:lnTo>
                    <a:pt x="0" y="435247"/>
                  </a:lnTo>
                  <a:lnTo>
                    <a:pt x="265271" y="435247"/>
                  </a:lnTo>
                  <a:cubicBezTo>
                    <a:pt x="266700" y="435247"/>
                    <a:pt x="268033" y="435532"/>
                    <a:pt x="269272" y="436197"/>
                  </a:cubicBezTo>
                  <a:lnTo>
                    <a:pt x="323469" y="461850"/>
                  </a:lnTo>
                  <a:lnTo>
                    <a:pt x="323469" y="421755"/>
                  </a:lnTo>
                  <a:lnTo>
                    <a:pt x="263462" y="396862"/>
                  </a:lnTo>
                  <a:lnTo>
                    <a:pt x="39338" y="39686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82">
              <a:extLst>
                <a:ext uri="{FF2B5EF4-FFF2-40B4-BE49-F238E27FC236}">
                  <a16:creationId xmlns:a16="http://schemas.microsoft.com/office/drawing/2014/main" id="{96191D64-DA04-AC4C-1130-9D76D80F4CF1}"/>
                </a:ext>
              </a:extLst>
            </p:cNvPr>
            <p:cNvSpPr/>
            <p:nvPr/>
          </p:nvSpPr>
          <p:spPr>
            <a:xfrm>
              <a:off x="6150703" y="3456612"/>
              <a:ext cx="392059" cy="554303"/>
            </a:xfrm>
            <a:custGeom>
              <a:avLst/>
              <a:gdLst>
                <a:gd name="connsiteX0" fmla="*/ 298990 w 324516"/>
                <a:gd name="connsiteY0" fmla="*/ 0 h 458809"/>
                <a:gd name="connsiteX1" fmla="*/ 298990 w 324516"/>
                <a:gd name="connsiteY1" fmla="*/ 388501 h 458809"/>
                <a:gd name="connsiteX2" fmla="*/ 289655 w 324516"/>
                <a:gd name="connsiteY2" fmla="*/ 397812 h 458809"/>
                <a:gd name="connsiteX3" fmla="*/ 64294 w 324516"/>
                <a:gd name="connsiteY3" fmla="*/ 397812 h 458809"/>
                <a:gd name="connsiteX4" fmla="*/ 0 w 324516"/>
                <a:gd name="connsiteY4" fmla="*/ 418810 h 458809"/>
                <a:gd name="connsiteX5" fmla="*/ 0 w 324516"/>
                <a:gd name="connsiteY5" fmla="*/ 458809 h 458809"/>
                <a:gd name="connsiteX6" fmla="*/ 58960 w 324516"/>
                <a:gd name="connsiteY6" fmla="*/ 432586 h 458809"/>
                <a:gd name="connsiteX7" fmla="*/ 62770 w 324516"/>
                <a:gd name="connsiteY7" fmla="*/ 431826 h 458809"/>
                <a:gd name="connsiteX8" fmla="*/ 324517 w 324516"/>
                <a:gd name="connsiteY8" fmla="*/ 431826 h 458809"/>
                <a:gd name="connsiteX9" fmla="*/ 324517 w 324516"/>
                <a:gd name="connsiteY9" fmla="*/ 49121 h 458809"/>
                <a:gd name="connsiteX10" fmla="*/ 298990 w 324516"/>
                <a:gd name="connsiteY10" fmla="*/ 0 h 45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4516" h="458809">
                  <a:moveTo>
                    <a:pt x="298990" y="0"/>
                  </a:moveTo>
                  <a:lnTo>
                    <a:pt x="298990" y="388501"/>
                  </a:lnTo>
                  <a:cubicBezTo>
                    <a:pt x="298990" y="393632"/>
                    <a:pt x="294799" y="397812"/>
                    <a:pt x="289655" y="397812"/>
                  </a:cubicBezTo>
                  <a:lnTo>
                    <a:pt x="64294" y="397812"/>
                  </a:lnTo>
                  <a:lnTo>
                    <a:pt x="0" y="418810"/>
                  </a:lnTo>
                  <a:lnTo>
                    <a:pt x="0" y="458809"/>
                  </a:lnTo>
                  <a:lnTo>
                    <a:pt x="58960" y="432586"/>
                  </a:lnTo>
                  <a:cubicBezTo>
                    <a:pt x="60198" y="432016"/>
                    <a:pt x="61436" y="431826"/>
                    <a:pt x="62770" y="431826"/>
                  </a:cubicBezTo>
                  <a:lnTo>
                    <a:pt x="324517" y="431826"/>
                  </a:lnTo>
                  <a:lnTo>
                    <a:pt x="324517" y="49121"/>
                  </a:lnTo>
                  <a:lnTo>
                    <a:pt x="298990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83">
              <a:extLst>
                <a:ext uri="{FF2B5EF4-FFF2-40B4-BE49-F238E27FC236}">
                  <a16:creationId xmlns:a16="http://schemas.microsoft.com/office/drawing/2014/main" id="{20B2F322-9082-2099-2C18-BED40C04C790}"/>
                </a:ext>
              </a:extLst>
            </p:cNvPr>
            <p:cNvSpPr/>
            <p:nvPr/>
          </p:nvSpPr>
          <p:spPr>
            <a:xfrm>
              <a:off x="5844719" y="3620528"/>
              <a:ext cx="235788" cy="62903"/>
            </a:xfrm>
            <a:custGeom>
              <a:avLst/>
              <a:gdLst>
                <a:gd name="connsiteX0" fmla="*/ 26098 w 195167"/>
                <a:gd name="connsiteY0" fmla="*/ 0 h 52066"/>
                <a:gd name="connsiteX1" fmla="*/ 0 w 195167"/>
                <a:gd name="connsiteY1" fmla="*/ 26033 h 52066"/>
                <a:gd name="connsiteX2" fmla="*/ 26098 w 195167"/>
                <a:gd name="connsiteY2" fmla="*/ 52066 h 52066"/>
                <a:gd name="connsiteX3" fmla="*/ 157067 w 195167"/>
                <a:gd name="connsiteY3" fmla="*/ 52066 h 52066"/>
                <a:gd name="connsiteX4" fmla="*/ 195167 w 195167"/>
                <a:gd name="connsiteY4" fmla="*/ 28028 h 52066"/>
                <a:gd name="connsiteX5" fmla="*/ 154019 w 195167"/>
                <a:gd name="connsiteY5" fmla="*/ 95 h 52066"/>
                <a:gd name="connsiteX6" fmla="*/ 26098 w 195167"/>
                <a:gd name="connsiteY6" fmla="*/ 95 h 52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167" h="52066">
                  <a:moveTo>
                    <a:pt x="26098" y="0"/>
                  </a:moveTo>
                  <a:cubicBezTo>
                    <a:pt x="11716" y="0"/>
                    <a:pt x="0" y="11686"/>
                    <a:pt x="0" y="26033"/>
                  </a:cubicBezTo>
                  <a:cubicBezTo>
                    <a:pt x="0" y="40380"/>
                    <a:pt x="11716" y="52066"/>
                    <a:pt x="26098" y="52066"/>
                  </a:cubicBezTo>
                  <a:lnTo>
                    <a:pt x="157067" y="52066"/>
                  </a:lnTo>
                  <a:lnTo>
                    <a:pt x="195167" y="28028"/>
                  </a:lnTo>
                  <a:lnTo>
                    <a:pt x="154019" y="95"/>
                  </a:lnTo>
                  <a:lnTo>
                    <a:pt x="26098" y="9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84">
              <a:extLst>
                <a:ext uri="{FF2B5EF4-FFF2-40B4-BE49-F238E27FC236}">
                  <a16:creationId xmlns:a16="http://schemas.microsoft.com/office/drawing/2014/main" id="{AE93115D-F64B-25D6-9AE2-96C8DD3DE581}"/>
                </a:ext>
              </a:extLst>
            </p:cNvPr>
            <p:cNvSpPr/>
            <p:nvPr/>
          </p:nvSpPr>
          <p:spPr>
            <a:xfrm>
              <a:off x="5844833" y="3745989"/>
              <a:ext cx="220828" cy="80579"/>
            </a:xfrm>
            <a:custGeom>
              <a:avLst/>
              <a:gdLst>
                <a:gd name="connsiteX0" fmla="*/ 0 w 182784"/>
                <a:gd name="connsiteY0" fmla="*/ 0 h 66697"/>
                <a:gd name="connsiteX1" fmla="*/ 182785 w 182784"/>
                <a:gd name="connsiteY1" fmla="*/ 0 h 66697"/>
                <a:gd name="connsiteX2" fmla="*/ 182785 w 182784"/>
                <a:gd name="connsiteY2" fmla="*/ 66698 h 66697"/>
                <a:gd name="connsiteX3" fmla="*/ 0 w 182784"/>
                <a:gd name="connsiteY3" fmla="*/ 66698 h 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784" h="66697">
                  <a:moveTo>
                    <a:pt x="0" y="0"/>
                  </a:moveTo>
                  <a:lnTo>
                    <a:pt x="182785" y="0"/>
                  </a:lnTo>
                  <a:lnTo>
                    <a:pt x="182785" y="66698"/>
                  </a:lnTo>
                  <a:lnTo>
                    <a:pt x="0" y="6669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85">
              <a:extLst>
                <a:ext uri="{FF2B5EF4-FFF2-40B4-BE49-F238E27FC236}">
                  <a16:creationId xmlns:a16="http://schemas.microsoft.com/office/drawing/2014/main" id="{6D11046C-35DA-9482-CBC7-767F08778763}"/>
                </a:ext>
              </a:extLst>
            </p:cNvPr>
            <p:cNvSpPr/>
            <p:nvPr/>
          </p:nvSpPr>
          <p:spPr>
            <a:xfrm>
              <a:off x="6139425" y="3965689"/>
              <a:ext cx="11507" cy="11478"/>
            </a:xfrm>
            <a:custGeom>
              <a:avLst/>
              <a:gdLst>
                <a:gd name="connsiteX0" fmla="*/ 0 w 9525"/>
                <a:gd name="connsiteY0" fmla="*/ 0 h 9501"/>
                <a:gd name="connsiteX1" fmla="*/ 0 w 9525"/>
                <a:gd name="connsiteY1" fmla="*/ 0 h 9501"/>
                <a:gd name="connsiteX2" fmla="*/ 0 w 9525"/>
                <a:gd name="connsiteY2" fmla="*/ 0 h 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2B5BCBD-0430-6187-A2E4-426497E0B587}"/>
                </a:ext>
              </a:extLst>
            </p:cNvPr>
            <p:cNvSpPr txBox="1"/>
            <p:nvPr/>
          </p:nvSpPr>
          <p:spPr>
            <a:xfrm>
              <a:off x="5414968" y="3881058"/>
              <a:ext cx="1471469" cy="10991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HEC’s  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proval Guidelines</a:t>
              </a:r>
            </a:p>
          </p:txBody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C6EE6D4-A986-3079-932F-C41663C19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700" y="1448112"/>
            <a:ext cx="11087537" cy="35768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M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3CA5C56-5F58-BA44-3FB1-BC0FFECDD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10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Criteria for Approving Micro-credentials</a:t>
            </a:r>
            <a:endParaRPr lang="en-MU" sz="36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B669003-1814-4271-2708-85C95437778D}"/>
              </a:ext>
            </a:extLst>
          </p:cNvPr>
          <p:cNvSpPr/>
          <p:nvPr/>
        </p:nvSpPr>
        <p:spPr>
          <a:xfrm>
            <a:off x="345973" y="5821405"/>
            <a:ext cx="3686341" cy="8080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The shelf-life of a micro-credential is set for a duration of three years</a:t>
            </a:r>
            <a:endParaRPr lang="en-MU" sz="18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BA4F5F6-D275-E388-73E3-E868D451BEA4}"/>
              </a:ext>
            </a:extLst>
          </p:cNvPr>
          <p:cNvSpPr/>
          <p:nvPr/>
        </p:nvSpPr>
        <p:spPr>
          <a:xfrm>
            <a:off x="4320072" y="5850257"/>
            <a:ext cx="3686341" cy="8080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800"/>
              </a:spcAft>
            </a:pP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M</a:t>
            </a:r>
            <a:r>
              <a:rPr lang="en-GB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icro-credentials should not form part of the core modules of an academic programme.</a:t>
            </a:r>
            <a:endParaRPr lang="en-MU" sz="1400" kern="1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ECE00E-861E-F6DF-9D77-3D7B637EF719}"/>
              </a:ext>
            </a:extLst>
          </p:cNvPr>
          <p:cNvSpPr/>
          <p:nvPr/>
        </p:nvSpPr>
        <p:spPr>
          <a:xfrm>
            <a:off x="8294171" y="5862740"/>
            <a:ext cx="3686341" cy="8080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kern="100" dirty="0">
                <a:solidFill>
                  <a:schemeClr val="tx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Arial" panose="020B0604020202020204" pitchFamily="34" charset="0"/>
              </a:rPr>
              <a:t>A micro-credential is no more than 20 credits (NCVTS) </a:t>
            </a:r>
            <a:endParaRPr lang="en-MU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A1BAD-B39D-47F2-80CE-9A27F3673D70}"/>
              </a:ext>
            </a:extLst>
          </p:cNvPr>
          <p:cNvSpPr txBox="1"/>
          <p:nvPr/>
        </p:nvSpPr>
        <p:spPr>
          <a:xfrm>
            <a:off x="4978279" y="1993180"/>
            <a:ext cx="2435731" cy="33855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116F20-1B2C-5B13-CEDA-903FE1FD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179" y="1860340"/>
            <a:ext cx="2810500" cy="755970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89BADD19-F1D8-47A5-B152-C39C105E976E}"/>
              </a:ext>
            </a:extLst>
          </p:cNvPr>
          <p:cNvSpPr/>
          <p:nvPr/>
        </p:nvSpPr>
        <p:spPr bwMode="auto">
          <a:xfrm>
            <a:off x="4790432" y="1883788"/>
            <a:ext cx="128196" cy="70907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E4673E-CB87-806A-4817-816384B8E608}"/>
              </a:ext>
            </a:extLst>
          </p:cNvPr>
          <p:cNvSpPr txBox="1"/>
          <p:nvPr/>
        </p:nvSpPr>
        <p:spPr>
          <a:xfrm>
            <a:off x="5042670" y="1911149"/>
            <a:ext cx="267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Collaboration with Industry/Professional Body</a:t>
            </a:r>
            <a:endParaRPr lang="en-M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F8A3-119B-6384-3088-BE73DEA4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08" y="19055"/>
            <a:ext cx="1120978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Alignment of Micro Credential in NCVTS</a:t>
            </a:r>
            <a:endParaRPr lang="en-MU" sz="3600" i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01555E-DDD5-2B02-D4B3-2F3521A13CFB}"/>
              </a:ext>
            </a:extLst>
          </p:cNvPr>
          <p:cNvGrpSpPr/>
          <p:nvPr/>
        </p:nvGrpSpPr>
        <p:grpSpPr>
          <a:xfrm>
            <a:off x="181897" y="1228485"/>
            <a:ext cx="11685639" cy="776519"/>
            <a:chOff x="181897" y="1228485"/>
            <a:chExt cx="11685639" cy="7765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5CBC73-1B88-9E9E-6AF3-E0C0D2A87152}"/>
                </a:ext>
              </a:extLst>
            </p:cNvPr>
            <p:cNvSpPr/>
            <p:nvPr/>
          </p:nvSpPr>
          <p:spPr>
            <a:xfrm>
              <a:off x="181897" y="1339983"/>
              <a:ext cx="2286000" cy="5535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Credit Allocation </a:t>
              </a:r>
              <a:endParaRPr lang="en-M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FEA4CC-81F0-E3EC-64A1-2FC514176C78}"/>
                </a:ext>
              </a:extLst>
            </p:cNvPr>
            <p:cNvSpPr/>
            <p:nvPr/>
          </p:nvSpPr>
          <p:spPr>
            <a:xfrm>
              <a:off x="2576052" y="1228485"/>
              <a:ext cx="9291484" cy="7765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Credit allocation for micro-credentials typically follows a structured approach where credits are assigned based on the notional learning hours required to complete a course.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131B903-3F21-5B7A-9938-FD94EB62850E}"/>
              </a:ext>
            </a:extLst>
          </p:cNvPr>
          <p:cNvSpPr txBox="1"/>
          <p:nvPr/>
        </p:nvSpPr>
        <p:spPr>
          <a:xfrm>
            <a:off x="607574" y="6664157"/>
            <a:ext cx="115844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U" sz="900" dirty="0"/>
              <a:t>https://learning.unison.org.uk/events/open-university-ou-microcredentials/#:~:text=On%20completing%20the%20microcredential%20you,for%20flexibility%20around%20busy%20schedules.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D69A2B-DF06-1CD8-C5BA-DD771E96016F}"/>
              </a:ext>
            </a:extLst>
          </p:cNvPr>
          <p:cNvGrpSpPr/>
          <p:nvPr/>
        </p:nvGrpSpPr>
        <p:grpSpPr>
          <a:xfrm>
            <a:off x="354516" y="2418883"/>
            <a:ext cx="11513020" cy="1665402"/>
            <a:chOff x="354516" y="2418883"/>
            <a:chExt cx="11513020" cy="16654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1BCC7E-5697-62F0-96FC-5DE257495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516" y="2418885"/>
              <a:ext cx="1149822" cy="1665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6100F9-0212-1750-FCB8-8FD48DA14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5169" y="2418883"/>
              <a:ext cx="1149822" cy="16654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8EA30DC-2D6B-99F6-1586-893C514D7EC4}"/>
                </a:ext>
              </a:extLst>
            </p:cNvPr>
            <p:cNvCxnSpPr>
              <a:cxnSpLocks/>
            </p:cNvCxnSpPr>
            <p:nvPr/>
          </p:nvCxnSpPr>
          <p:spPr>
            <a:xfrm>
              <a:off x="2784991" y="3340074"/>
              <a:ext cx="417869" cy="0"/>
            </a:xfrm>
            <a:prstGeom prst="straightConnector1">
              <a:avLst/>
            </a:prstGeom>
            <a:ln w="571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908FE3-8555-059C-9BD2-5D9C91407520}"/>
                </a:ext>
              </a:extLst>
            </p:cNvPr>
            <p:cNvSpPr/>
            <p:nvPr/>
          </p:nvSpPr>
          <p:spPr>
            <a:xfrm>
              <a:off x="3283974" y="2810821"/>
              <a:ext cx="8583562" cy="105850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In the NCVTS, </a:t>
              </a:r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</a:rPr>
                <a:t>1 NCVTS Credit = 30 Notional Hour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accent5">
                      <a:lumMod val="50000"/>
                    </a:schemeClr>
                  </a:solidFill>
                </a:rPr>
                <a:t>Can use the same system to adapt to Micro Credential by determining the total learning hours for each credential.  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E001B0-BB80-2321-85C4-5C24E938254E}"/>
              </a:ext>
            </a:extLst>
          </p:cNvPr>
          <p:cNvGraphicFramePr>
            <a:graphicFrameLocks noGrp="1"/>
          </p:cNvGraphicFramePr>
          <p:nvPr/>
        </p:nvGraphicFramePr>
        <p:xfrm>
          <a:off x="564247" y="4641760"/>
          <a:ext cx="11063505" cy="1464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2701">
                  <a:extLst>
                    <a:ext uri="{9D8B030D-6E8A-4147-A177-3AD203B41FA5}">
                      <a16:colId xmlns:a16="http://schemas.microsoft.com/office/drawing/2014/main" val="1570161898"/>
                    </a:ext>
                  </a:extLst>
                </a:gridCol>
                <a:gridCol w="2212701">
                  <a:extLst>
                    <a:ext uri="{9D8B030D-6E8A-4147-A177-3AD203B41FA5}">
                      <a16:colId xmlns:a16="http://schemas.microsoft.com/office/drawing/2014/main" val="659336234"/>
                    </a:ext>
                  </a:extLst>
                </a:gridCol>
                <a:gridCol w="2212701">
                  <a:extLst>
                    <a:ext uri="{9D8B030D-6E8A-4147-A177-3AD203B41FA5}">
                      <a16:colId xmlns:a16="http://schemas.microsoft.com/office/drawing/2014/main" val="190285609"/>
                    </a:ext>
                  </a:extLst>
                </a:gridCol>
                <a:gridCol w="2212701">
                  <a:extLst>
                    <a:ext uri="{9D8B030D-6E8A-4147-A177-3AD203B41FA5}">
                      <a16:colId xmlns:a16="http://schemas.microsoft.com/office/drawing/2014/main" val="1188745233"/>
                    </a:ext>
                  </a:extLst>
                </a:gridCol>
                <a:gridCol w="2212701">
                  <a:extLst>
                    <a:ext uri="{9D8B030D-6E8A-4147-A177-3AD203B41FA5}">
                      <a16:colId xmlns:a16="http://schemas.microsoft.com/office/drawing/2014/main" val="4168048721"/>
                    </a:ext>
                  </a:extLst>
                </a:gridCol>
              </a:tblGrid>
              <a:tr h="82991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V</a:t>
                      </a:r>
                      <a:r>
                        <a:rPr lang="en-MU" dirty="0">
                          <a:solidFill>
                            <a:schemeClr val="bg1"/>
                          </a:solidFill>
                        </a:rPr>
                        <a:t>olume of learning: workload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E9C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U" dirty="0">
                          <a:solidFill>
                            <a:schemeClr val="bg1"/>
                          </a:solidFill>
                        </a:rPr>
                        <a:t>Learning outcomes</a:t>
                      </a: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E9C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en-MU" dirty="0">
                          <a:solidFill>
                            <a:schemeClr val="bg1"/>
                          </a:solidFill>
                        </a:rPr>
                        <a:t>lign with NQF</a:t>
                      </a: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E9C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U" dirty="0">
                          <a:solidFill>
                            <a:schemeClr val="bg1"/>
                          </a:solidFill>
                        </a:rPr>
                        <a:t>Number of Credits</a:t>
                      </a: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E9C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U" dirty="0">
                          <a:solidFill>
                            <a:schemeClr val="bg1"/>
                          </a:solidFill>
                        </a:rPr>
                        <a:t>Assessed by</a:t>
                      </a:r>
                    </a:p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E9C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22349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0436D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10436D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10436D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10436D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10436D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10436D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10436D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10436D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10436D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>
                        <a:solidFill>
                          <a:srgbClr val="10436D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45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5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E7CD2-69C1-0931-3C0B-60CBF98D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Recognition of Micro-credentials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D9B66-4EE2-ACCF-4D8F-0B27DD26C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Recognition involves the acceptance and value attributed to a micro-credential by a third party, such as the HEC. </a:t>
            </a:r>
          </a:p>
          <a:p>
            <a:pPr marL="0" indent="0">
              <a:buNone/>
            </a:pPr>
            <a:r>
              <a:rPr lang="en-GB" dirty="0"/>
              <a:t>A micro-credential may be recognised for purposes such as employment, career advancement, admission into further study, or credit transfer. </a:t>
            </a:r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4135789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F8A3-119B-6384-3088-BE73DEA4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480"/>
            <a:ext cx="11209787" cy="744681"/>
          </a:xfrm>
        </p:spPr>
        <p:txBody>
          <a:bodyPr>
            <a:normAutofit/>
          </a:bodyPr>
          <a:lstStyle/>
          <a:p>
            <a:r>
              <a:rPr lang="en-US" sz="3600" dirty="0"/>
              <a:t>Process for recognition of micro-credentials</a:t>
            </a:r>
            <a:endParaRPr lang="x-none" sz="3600" i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1BA7CA-D3EC-6A88-713B-E99CD8A7FAB5}"/>
              </a:ext>
            </a:extLst>
          </p:cNvPr>
          <p:cNvGrpSpPr/>
          <p:nvPr/>
        </p:nvGrpSpPr>
        <p:grpSpPr>
          <a:xfrm>
            <a:off x="4128536" y="946452"/>
            <a:ext cx="4083992" cy="5531130"/>
            <a:chOff x="7892244" y="1143270"/>
            <a:chExt cx="4083992" cy="55311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1094D-E8A5-E7CD-115B-C415C16FB77E}"/>
                </a:ext>
              </a:extLst>
            </p:cNvPr>
            <p:cNvGrpSpPr/>
            <p:nvPr/>
          </p:nvGrpSpPr>
          <p:grpSpPr>
            <a:xfrm>
              <a:off x="7892244" y="1143270"/>
              <a:ext cx="4022076" cy="5531130"/>
              <a:chOff x="577044" y="1293546"/>
              <a:chExt cx="4022076" cy="553113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A783BF0-C654-DF60-1E6B-1BF574816BF3}"/>
                  </a:ext>
                </a:extLst>
              </p:cNvPr>
              <p:cNvGrpSpPr/>
              <p:nvPr/>
            </p:nvGrpSpPr>
            <p:grpSpPr>
              <a:xfrm>
                <a:off x="577044" y="1293546"/>
                <a:ext cx="3364022" cy="5531130"/>
                <a:chOff x="577044" y="1293546"/>
                <a:chExt cx="3364022" cy="553113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89A18E31-520A-4C3B-6CB7-6E083E2A8596}"/>
                    </a:ext>
                  </a:extLst>
                </p:cNvPr>
                <p:cNvGrpSpPr/>
                <p:nvPr/>
              </p:nvGrpSpPr>
              <p:grpSpPr>
                <a:xfrm>
                  <a:off x="595333" y="1293546"/>
                  <a:ext cx="3345732" cy="2170028"/>
                  <a:chOff x="694944" y="1444752"/>
                  <a:chExt cx="3781040" cy="2170028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BB16AA24-9887-2EE7-9C9B-2D84811CBFB1}"/>
                      </a:ext>
                    </a:extLst>
                  </p:cNvPr>
                  <p:cNvSpPr/>
                  <p:nvPr/>
                </p:nvSpPr>
                <p:spPr>
                  <a:xfrm>
                    <a:off x="694944" y="1444752"/>
                    <a:ext cx="3781040" cy="646331"/>
                  </a:xfrm>
                  <a:prstGeom prst="ellipse">
                    <a:avLst/>
                  </a:prstGeom>
                  <a:solidFill>
                    <a:srgbClr val="0B436D"/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/>
                      <a:t>Submission of Micro-Credential to HEC for recognition</a:t>
                    </a:r>
                    <a:endParaRPr lang="en-MU" sz="1200" dirty="0"/>
                  </a:p>
                </p:txBody>
              </p:sp>
              <p:sp>
                <p:nvSpPr>
                  <p:cNvPr id="28" name="Arrow: Down 27">
                    <a:extLst>
                      <a:ext uri="{FF2B5EF4-FFF2-40B4-BE49-F238E27FC236}">
                        <a16:creationId xmlns:a16="http://schemas.microsoft.com/office/drawing/2014/main" id="{D282874B-7269-CC9B-8C27-DCBA101DB9EB}"/>
                      </a:ext>
                    </a:extLst>
                  </p:cNvPr>
                  <p:cNvSpPr/>
                  <p:nvPr/>
                </p:nvSpPr>
                <p:spPr>
                  <a:xfrm>
                    <a:off x="2509295" y="2083315"/>
                    <a:ext cx="45719" cy="167485"/>
                  </a:xfrm>
                  <a:prstGeom prst="downArrow">
                    <a:avLst/>
                  </a:prstGeom>
                  <a:solidFill>
                    <a:srgbClr val="CF9E3D"/>
                  </a:solidFill>
                  <a:ln>
                    <a:solidFill>
                      <a:srgbClr val="CF9E3D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MU"/>
                  </a:p>
                </p:txBody>
              </p:sp>
              <p:sp>
                <p:nvSpPr>
                  <p:cNvPr id="29" name="Rectangle: Rounded Corners 28">
                    <a:extLst>
                      <a:ext uri="{FF2B5EF4-FFF2-40B4-BE49-F238E27FC236}">
                        <a16:creationId xmlns:a16="http://schemas.microsoft.com/office/drawing/2014/main" id="{BC0D45B3-189C-484D-3C40-30A36FD571F3}"/>
                      </a:ext>
                    </a:extLst>
                  </p:cNvPr>
                  <p:cNvSpPr/>
                  <p:nvPr/>
                </p:nvSpPr>
                <p:spPr>
                  <a:xfrm>
                    <a:off x="901585" y="2271069"/>
                    <a:ext cx="3574399" cy="1343711"/>
                  </a:xfrm>
                  <a:prstGeom prst="roundRect">
                    <a:avLst/>
                  </a:prstGeom>
                  <a:solidFill>
                    <a:srgbClr val="0B436D"/>
                  </a:solidFill>
                  <a:ln>
                    <a:solidFill>
                      <a:srgbClr val="0B436D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/>
                      <a:t>Initial review of application which includes: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sz="1100" dirty="0"/>
                      <a:t>Title of the Micro-Credentials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sz="1100" dirty="0"/>
                      <a:t>Name of Provider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sz="1100" dirty="0"/>
                      <a:t>Country of Issuer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sz="1100" dirty="0"/>
                      <a:t>Date of Issue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sz="1100" dirty="0"/>
                      <a:t>Awarding Body</a:t>
                    </a:r>
                    <a:endParaRPr lang="en-MU" sz="1100" dirty="0"/>
                  </a:p>
                </p:txBody>
              </p:sp>
            </p:grpSp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F8BF6298-4F7B-D894-9DF6-ECEA443BBB6A}"/>
                    </a:ext>
                  </a:extLst>
                </p:cNvPr>
                <p:cNvSpPr/>
                <p:nvPr/>
              </p:nvSpPr>
              <p:spPr>
                <a:xfrm>
                  <a:off x="810216" y="3643560"/>
                  <a:ext cx="3130850" cy="1343711"/>
                </a:xfrm>
                <a:prstGeom prst="roundRect">
                  <a:avLst/>
                </a:prstGeom>
                <a:solidFill>
                  <a:srgbClr val="0B436D"/>
                </a:solidFill>
                <a:ln>
                  <a:solidFill>
                    <a:srgbClr val="0B436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100" dirty="0"/>
                    <a:t>Learning Outcomes description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100" dirty="0"/>
                    <a:t>Course structure and duration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100" dirty="0"/>
                    <a:t>Notional Workload needed to achieve learning outcomes as per NCVTS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100" dirty="0"/>
                    <a:t>Types of Assessment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100" dirty="0"/>
                    <a:t>Level of learning experience (aligning to NQF)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100" dirty="0"/>
                    <a:t>QA mechanisms</a:t>
                  </a:r>
                  <a:endParaRPr lang="en-MU" sz="1100" dirty="0"/>
                </a:p>
              </p:txBody>
            </p:sp>
            <p:sp>
              <p:nvSpPr>
                <p:cNvPr id="22" name="Arrow: Down 21">
                  <a:extLst>
                    <a:ext uri="{FF2B5EF4-FFF2-40B4-BE49-F238E27FC236}">
                      <a16:creationId xmlns:a16="http://schemas.microsoft.com/office/drawing/2014/main" id="{EC09CE14-8ABC-8FDB-78F4-55A217FC51FC}"/>
                    </a:ext>
                  </a:extLst>
                </p:cNvPr>
                <p:cNvSpPr/>
                <p:nvPr/>
              </p:nvSpPr>
              <p:spPr>
                <a:xfrm>
                  <a:off x="2241254" y="3471327"/>
                  <a:ext cx="45719" cy="167485"/>
                </a:xfrm>
                <a:prstGeom prst="downArrow">
                  <a:avLst/>
                </a:prstGeom>
                <a:solidFill>
                  <a:srgbClr val="CF9E3D"/>
                </a:solidFill>
                <a:ln>
                  <a:solidFill>
                    <a:srgbClr val="CF9E3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U"/>
                </a:p>
              </p:txBody>
            </p:sp>
            <p:sp>
              <p:nvSpPr>
                <p:cNvPr id="23" name="Arrow: Down 22">
                  <a:extLst>
                    <a:ext uri="{FF2B5EF4-FFF2-40B4-BE49-F238E27FC236}">
                      <a16:creationId xmlns:a16="http://schemas.microsoft.com/office/drawing/2014/main" id="{E4CBE924-E926-A4F6-4BCA-A81F25DB0587}"/>
                    </a:ext>
                  </a:extLst>
                </p:cNvPr>
                <p:cNvSpPr/>
                <p:nvPr/>
              </p:nvSpPr>
              <p:spPr>
                <a:xfrm>
                  <a:off x="2200799" y="4999772"/>
                  <a:ext cx="45719" cy="167485"/>
                </a:xfrm>
                <a:prstGeom prst="downArrow">
                  <a:avLst/>
                </a:prstGeom>
                <a:solidFill>
                  <a:srgbClr val="CF9E3D"/>
                </a:solidFill>
                <a:ln>
                  <a:solidFill>
                    <a:srgbClr val="CF9E3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U"/>
                </a:p>
              </p:txBody>
            </p:sp>
            <p:sp>
              <p:nvSpPr>
                <p:cNvPr id="24" name="Diamond 23">
                  <a:extLst>
                    <a:ext uri="{FF2B5EF4-FFF2-40B4-BE49-F238E27FC236}">
                      <a16:creationId xmlns:a16="http://schemas.microsoft.com/office/drawing/2014/main" id="{11599D28-4B69-4698-BD77-3FEE5336D976}"/>
                    </a:ext>
                  </a:extLst>
                </p:cNvPr>
                <p:cNvSpPr/>
                <p:nvPr/>
              </p:nvSpPr>
              <p:spPr>
                <a:xfrm>
                  <a:off x="896112" y="5179758"/>
                  <a:ext cx="2642615" cy="781098"/>
                </a:xfrm>
                <a:prstGeom prst="diamond">
                  <a:avLst/>
                </a:prstGeom>
                <a:solidFill>
                  <a:srgbClr val="0B436D"/>
                </a:solidFill>
                <a:ln>
                  <a:solidFill>
                    <a:srgbClr val="0B436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Assessment of Micro-Credential</a:t>
                  </a:r>
                  <a:endParaRPr lang="en-MU" sz="1200" dirty="0"/>
                </a:p>
              </p:txBody>
            </p:sp>
            <p:sp>
              <p:nvSpPr>
                <p:cNvPr id="25" name="Arrow: Down 24">
                  <a:extLst>
                    <a:ext uri="{FF2B5EF4-FFF2-40B4-BE49-F238E27FC236}">
                      <a16:creationId xmlns:a16="http://schemas.microsoft.com/office/drawing/2014/main" id="{0BD51D1E-1EBF-1BCB-5FDD-FB005F3E5FC5}"/>
                    </a:ext>
                  </a:extLst>
                </p:cNvPr>
                <p:cNvSpPr/>
                <p:nvPr/>
              </p:nvSpPr>
              <p:spPr>
                <a:xfrm>
                  <a:off x="2189582" y="5985858"/>
                  <a:ext cx="45719" cy="167485"/>
                </a:xfrm>
                <a:prstGeom prst="downArrow">
                  <a:avLst/>
                </a:prstGeom>
                <a:solidFill>
                  <a:srgbClr val="CF9E3D"/>
                </a:solidFill>
                <a:ln>
                  <a:solidFill>
                    <a:srgbClr val="CF9E3D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MU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1672D4A-6979-BDB1-0B14-7E670EF38BE3}"/>
                    </a:ext>
                  </a:extLst>
                </p:cNvPr>
                <p:cNvSpPr/>
                <p:nvPr/>
              </p:nvSpPr>
              <p:spPr>
                <a:xfrm>
                  <a:off x="577044" y="6178345"/>
                  <a:ext cx="3345732" cy="646331"/>
                </a:xfrm>
                <a:prstGeom prst="ellipse">
                  <a:avLst/>
                </a:prstGeom>
                <a:solidFill>
                  <a:srgbClr val="0B436D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/>
                    <a:t>Approval by HEC</a:t>
                  </a:r>
                  <a:endParaRPr lang="en-MU" sz="1200" dirty="0"/>
                </a:p>
              </p:txBody>
            </p:sp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9AB5C01-7D8A-3AA6-82C1-5F5F83848152}"/>
                  </a:ext>
                </a:extLst>
              </p:cNvPr>
              <p:cNvCxnSpPr/>
              <p:nvPr/>
            </p:nvCxnSpPr>
            <p:spPr>
              <a:xfrm flipH="1">
                <a:off x="3962502" y="2744108"/>
                <a:ext cx="63661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C7CF361-EC91-D9F1-6CD2-DDB8A7DD1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9120" y="2744108"/>
                <a:ext cx="0" cy="28301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8451B2F-3E16-B120-5A7F-44713B8129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9857" y="5574238"/>
                <a:ext cx="1229263" cy="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22A554-FE71-DF37-D6D5-E6D4B685241D}"/>
                </a:ext>
              </a:extLst>
            </p:cNvPr>
            <p:cNvSpPr txBox="1"/>
            <p:nvPr/>
          </p:nvSpPr>
          <p:spPr>
            <a:xfrm>
              <a:off x="10792012" y="5081836"/>
              <a:ext cx="11842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Not Complete</a:t>
              </a:r>
              <a:endParaRPr lang="en-MU" sz="11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D1153F-AF81-394A-7313-29DB85F9B99E}"/>
                </a:ext>
              </a:extLst>
            </p:cNvPr>
            <p:cNvSpPr txBox="1"/>
            <p:nvPr/>
          </p:nvSpPr>
          <p:spPr>
            <a:xfrm>
              <a:off x="9690841" y="5763785"/>
              <a:ext cx="11842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Complete</a:t>
              </a:r>
              <a:endParaRPr lang="en-M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035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8335-0DF9-C878-4524-51CCCE60D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Certifying Micro-credentials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3DB5B-C949-7299-0630-FBF371B0A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Formal certificates or digital badges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Issued by recognised and registered institutions, including both public and private higher education providers </a:t>
            </a:r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532335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F938-DD02-9FEB-75BA-613E1860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Register of Micro-credentials</a:t>
            </a:r>
            <a:endParaRPr lang="en-M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DB358-68BB-9E7A-FEC5-61A80E5AA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Title: The name of the micro-credential.</a:t>
            </a:r>
            <a:endParaRPr lang="en-MU" dirty="0"/>
          </a:p>
          <a:p>
            <a:pPr lvl="0"/>
            <a:r>
              <a:rPr lang="en-GB" dirty="0"/>
              <a:t>Credits: The number of credits assigned, reflecting the learning required to complete it.</a:t>
            </a:r>
            <a:endParaRPr lang="en-MU" dirty="0"/>
          </a:p>
          <a:p>
            <a:pPr lvl="0"/>
            <a:r>
              <a:rPr lang="en-GB" dirty="0"/>
              <a:t>Classification: The category or field based on ISCED, the qualification belongs to, outlining its focus.</a:t>
            </a:r>
            <a:endParaRPr lang="en-MU" dirty="0"/>
          </a:p>
          <a:p>
            <a:pPr lvl="0"/>
            <a:r>
              <a:rPr lang="en-GB" dirty="0"/>
              <a:t>Approval Period: The timeframe for which the micro-credential remains approved.</a:t>
            </a:r>
            <a:endParaRPr lang="en-MU" dirty="0"/>
          </a:p>
          <a:p>
            <a:pPr lvl="0"/>
            <a:r>
              <a:rPr lang="en-GB" dirty="0"/>
              <a:t>Provider: A registered/recognised higher education institution.</a:t>
            </a:r>
            <a:endParaRPr lang="en-MU" dirty="0"/>
          </a:p>
          <a:p>
            <a:pPr lvl="0"/>
            <a:r>
              <a:rPr lang="en-GB" dirty="0"/>
              <a:t>Awarding Body: The institution which awards/issues the micro-credential.</a:t>
            </a:r>
            <a:endParaRPr lang="en-MU" dirty="0"/>
          </a:p>
          <a:p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1714587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4ACA00-5ED6-8974-5475-199AA736AE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endParaRPr lang="en-MU" dirty="0"/>
          </a:p>
        </p:txBody>
      </p:sp>
    </p:spTree>
    <p:extLst>
      <p:ext uri="{BB962C8B-B14F-4D97-AF65-F5344CB8AC3E}">
        <p14:creationId xmlns:p14="http://schemas.microsoft.com/office/powerpoint/2010/main" val="165607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3B4F-5093-9AE1-C438-04343AB5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10" y="363156"/>
            <a:ext cx="10515600" cy="945023"/>
          </a:xfrm>
        </p:spPr>
        <p:txBody>
          <a:bodyPr>
            <a:normAutofit/>
          </a:bodyPr>
          <a:lstStyle/>
          <a:p>
            <a:r>
              <a:rPr lang="en-US" sz="3200" b="1" dirty="0"/>
              <a:t>Amendment to Higher Education Act 2017</a:t>
            </a:r>
            <a:endParaRPr lang="en-MU" sz="32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A502B8-2F54-18A4-94A6-C24FC0E5579D}"/>
              </a:ext>
            </a:extLst>
          </p:cNvPr>
          <p:cNvSpPr txBox="1">
            <a:spLocks/>
          </p:cNvSpPr>
          <p:nvPr/>
        </p:nvSpPr>
        <p:spPr>
          <a:xfrm>
            <a:off x="697078" y="1695421"/>
            <a:ext cx="5398922" cy="517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B436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400" dirty="0">
                <a:latin typeface="+mn-lt"/>
              </a:rPr>
              <a:t>Enacted as part of the Economic and Financial Measures (Miscellaneous Provisions) Act 2025, introduced via the Finance Act No. XVIII/2025 and </a:t>
            </a:r>
            <a:r>
              <a:rPr lang="en-US" sz="1400" dirty="0" err="1">
                <a:latin typeface="+mn-lt"/>
              </a:rPr>
              <a:t>gazetted</a:t>
            </a:r>
            <a:r>
              <a:rPr lang="en-US" sz="1400" dirty="0">
                <a:latin typeface="+mn-lt"/>
              </a:rPr>
              <a:t> in early August 2025</a:t>
            </a:r>
            <a:endParaRPr lang="en-MU" sz="1400" dirty="0">
              <a:latin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5469526-BD04-598F-9B51-F263C3D51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11235"/>
              </p:ext>
            </p:extLst>
          </p:nvPr>
        </p:nvGraphicFramePr>
        <p:xfrm>
          <a:off x="188552" y="4396296"/>
          <a:ext cx="11718916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1610">
                  <a:extLst>
                    <a:ext uri="{9D8B030D-6E8A-4147-A177-3AD203B41FA5}">
                      <a16:colId xmlns:a16="http://schemas.microsoft.com/office/drawing/2014/main" val="1273391197"/>
                    </a:ext>
                  </a:extLst>
                </a:gridCol>
                <a:gridCol w="7987306">
                  <a:extLst>
                    <a:ext uri="{9D8B030D-6E8A-4147-A177-3AD203B41FA5}">
                      <a16:colId xmlns:a16="http://schemas.microsoft.com/office/drawing/2014/main" val="3851522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Key Reform Areas</a:t>
                      </a:r>
                      <a:endParaRPr lang="en-M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Amendments briefly explained</a:t>
                      </a:r>
                      <a:endParaRPr lang="en-M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81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Recognition and approval of Micro-credential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/>
                        <a:t>HEC empowered to approve and recognise micro-credentials.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602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Research Governance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Academic Research Committee to oversee national excellence framework.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420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Reforms in the Processes for Accreditation of </a:t>
                      </a:r>
                      <a:r>
                        <a:rPr lang="en-US" sz="1400" b="1" dirty="0" err="1"/>
                        <a:t>Programmes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Revised procedures for accreditation of </a:t>
                      </a:r>
                      <a:r>
                        <a:rPr lang="en-US" sz="1400" dirty="0" err="1"/>
                        <a:t>programmes</a:t>
                      </a:r>
                      <a:r>
                        <a:rPr lang="en-US" sz="1400" dirty="0"/>
                        <a:t>, local adaptation for internationally accredited </a:t>
                      </a:r>
                      <a:r>
                        <a:rPr lang="en-US" sz="1400" dirty="0" err="1"/>
                        <a:t>programmes</a:t>
                      </a:r>
                      <a:r>
                        <a:rPr lang="en-US" sz="1400" dirty="0"/>
                        <a:t> by 25%.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2435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National Credit Transfer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Institutional use of both national and international credit system permitted.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4884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dirty="0"/>
                        <a:t>National Quality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/>
                        <a:t>Mandatory adoption of Mauritius Quality Code in legal framework.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3695301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BF4C36-8240-FD60-71C6-A120BD05B4D9}"/>
              </a:ext>
            </a:extLst>
          </p:cNvPr>
          <p:cNvSpPr txBox="1">
            <a:spLocks/>
          </p:cNvSpPr>
          <p:nvPr/>
        </p:nvSpPr>
        <p:spPr>
          <a:xfrm>
            <a:off x="372650" y="3696610"/>
            <a:ext cx="7151432" cy="60771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600" dirty="0"/>
              <a:t>These reforms aim to enhance flexibility, promote innovation, and position Mauritius as a regional hub for knowledge, research, and skills development</a:t>
            </a:r>
          </a:p>
          <a:p>
            <a:pPr algn="just"/>
            <a:endParaRPr lang="en-US" sz="1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E925F3-2897-9FFD-8974-EDCA028D276B}"/>
              </a:ext>
            </a:extLst>
          </p:cNvPr>
          <p:cNvGrpSpPr/>
          <p:nvPr/>
        </p:nvGrpSpPr>
        <p:grpSpPr>
          <a:xfrm>
            <a:off x="7885471" y="1525961"/>
            <a:ext cx="4306529" cy="2778364"/>
            <a:chOff x="7485089" y="2339722"/>
            <a:chExt cx="4481563" cy="29841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FAFF0E-F967-D9E9-A77F-6F78E5210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34291" y="2339722"/>
              <a:ext cx="1197994" cy="155572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8F2CDA-BB79-00FA-97B7-A77BFF269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5089" y="4530896"/>
              <a:ext cx="4481563" cy="772641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C986ADA-4BDD-88C2-B4F7-630D3B8C7D28}"/>
                </a:ext>
              </a:extLst>
            </p:cNvPr>
            <p:cNvCxnSpPr>
              <a:stCxn id="9" idx="2"/>
              <a:endCxn id="10" idx="0"/>
            </p:cNvCxnSpPr>
            <p:nvPr/>
          </p:nvCxnSpPr>
          <p:spPr>
            <a:xfrm flipH="1">
              <a:off x="9725871" y="3895450"/>
              <a:ext cx="7417" cy="63544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E0D6E9-2B9A-1B9E-AE8F-72772648EE47}"/>
                </a:ext>
              </a:extLst>
            </p:cNvPr>
            <p:cNvSpPr/>
            <p:nvPr/>
          </p:nvSpPr>
          <p:spPr>
            <a:xfrm>
              <a:off x="7857810" y="4989115"/>
              <a:ext cx="3836023" cy="334793"/>
            </a:xfrm>
            <a:prstGeom prst="rect">
              <a:avLst/>
            </a:prstGeom>
            <a:solidFill>
              <a:srgbClr val="FF33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U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73FA9-3E51-A3FC-50C3-C2BEB667D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7" r="9483" b="69279"/>
          <a:stretch>
            <a:fillRect/>
          </a:stretch>
        </p:blipFill>
        <p:spPr>
          <a:xfrm>
            <a:off x="619792" y="2320113"/>
            <a:ext cx="5040118" cy="11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56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0C468-39AF-D912-1271-5289AB7F0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80" y="229611"/>
            <a:ext cx="9420160" cy="897143"/>
          </a:xfrm>
        </p:spPr>
        <p:txBody>
          <a:bodyPr>
            <a:noAutofit/>
          </a:bodyPr>
          <a:lstStyle/>
          <a:p>
            <a:r>
              <a:rPr lang="en-GB" sz="3200" dirty="0"/>
              <a:t>HEC Transformative Projects</a:t>
            </a:r>
            <a:endParaRPr lang="en-GB" sz="36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DF1034-E10A-0EA1-123A-FD0B037A7353}"/>
              </a:ext>
            </a:extLst>
          </p:cNvPr>
          <p:cNvGrpSpPr/>
          <p:nvPr/>
        </p:nvGrpSpPr>
        <p:grpSpPr>
          <a:xfrm>
            <a:off x="157529" y="5856833"/>
            <a:ext cx="5181287" cy="835259"/>
            <a:chOff x="6583337" y="5362026"/>
            <a:chExt cx="5181287" cy="109676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FFD472-C466-08A9-A5A7-1E3785CB2A2A}"/>
                </a:ext>
              </a:extLst>
            </p:cNvPr>
            <p:cNvSpPr/>
            <p:nvPr/>
          </p:nvSpPr>
          <p:spPr>
            <a:xfrm>
              <a:off x="6583337" y="5461561"/>
              <a:ext cx="2464505" cy="99722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Technology Enabled Learning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A361FD-F914-2726-CD18-A21639662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0190" y="5362026"/>
              <a:ext cx="2154434" cy="109676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C7C5AB-A840-21A7-F3B4-CDFCBCB97B43}"/>
              </a:ext>
            </a:extLst>
          </p:cNvPr>
          <p:cNvGrpSpPr/>
          <p:nvPr/>
        </p:nvGrpSpPr>
        <p:grpSpPr>
          <a:xfrm>
            <a:off x="6150250" y="1727923"/>
            <a:ext cx="5660568" cy="1529629"/>
            <a:chOff x="145957" y="3534159"/>
            <a:chExt cx="5660568" cy="1529629"/>
          </a:xfrm>
          <a:solidFill>
            <a:schemeClr val="accent4">
              <a:lumMod val="75000"/>
            </a:schemeClr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3992CB-84DA-C283-E6C2-DB6F2B676108}"/>
                </a:ext>
              </a:extLst>
            </p:cNvPr>
            <p:cNvSpPr/>
            <p:nvPr/>
          </p:nvSpPr>
          <p:spPr>
            <a:xfrm>
              <a:off x="145957" y="3946265"/>
              <a:ext cx="2464505" cy="99722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Micro-Credential Framework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6705EE-A718-C815-67C3-056EE15783C9}"/>
                </a:ext>
              </a:extLst>
            </p:cNvPr>
            <p:cNvGrpSpPr/>
            <p:nvPr/>
          </p:nvGrpSpPr>
          <p:grpSpPr>
            <a:xfrm>
              <a:off x="2977647" y="3534159"/>
              <a:ext cx="1301186" cy="1528345"/>
              <a:chOff x="3372346" y="0"/>
              <a:chExt cx="5447308" cy="6858000"/>
            </a:xfrm>
            <a:grpFill/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28AE45A-7D48-A5C6-FFB6-922882DF2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72346" y="0"/>
                <a:ext cx="5447308" cy="6858000"/>
              </a:xfrm>
              <a:prstGeom prst="rect">
                <a:avLst/>
              </a:prstGeom>
              <a:grpFill/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E8C9835-A534-A563-4180-6AD976F3B852}"/>
                  </a:ext>
                </a:extLst>
              </p:cNvPr>
              <p:cNvSpPr/>
              <p:nvPr/>
            </p:nvSpPr>
            <p:spPr>
              <a:xfrm>
                <a:off x="3372346" y="5888736"/>
                <a:ext cx="1784870" cy="38404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M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6BEE54-0829-0BD4-54F2-AE5643ED7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5340" y="3534159"/>
              <a:ext cx="1301185" cy="1529629"/>
            </a:xfrm>
            <a:prstGeom prst="rect">
              <a:avLst/>
            </a:prstGeom>
            <a:grp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B1223A3-591C-FC6C-6AB3-2624E2FAE446}"/>
              </a:ext>
            </a:extLst>
          </p:cNvPr>
          <p:cNvGrpSpPr/>
          <p:nvPr/>
        </p:nvGrpSpPr>
        <p:grpSpPr>
          <a:xfrm>
            <a:off x="6095999" y="3648366"/>
            <a:ext cx="5002468" cy="1383798"/>
            <a:chOff x="5699052" y="4603587"/>
            <a:chExt cx="5002468" cy="181703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0C0773-B944-6938-6BA5-5572E8AE423F}"/>
                </a:ext>
              </a:extLst>
            </p:cNvPr>
            <p:cNvSpPr/>
            <p:nvPr/>
          </p:nvSpPr>
          <p:spPr>
            <a:xfrm>
              <a:off x="5699052" y="5013493"/>
              <a:ext cx="2464505" cy="99722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Guidelines for Higher Education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93B4A95-745A-DDC6-21C5-E82E62FF4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15351" y="4603587"/>
              <a:ext cx="1286169" cy="181703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0C174A-8FAD-63A5-86FE-880DB73E92EF}"/>
              </a:ext>
            </a:extLst>
          </p:cNvPr>
          <p:cNvGrpSpPr/>
          <p:nvPr/>
        </p:nvGrpSpPr>
        <p:grpSpPr>
          <a:xfrm>
            <a:off x="211780" y="3781139"/>
            <a:ext cx="5490754" cy="997226"/>
            <a:chOff x="157529" y="3429000"/>
            <a:chExt cx="5490754" cy="13094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273CB0-1B96-76E3-23B7-37ECA150CE90}"/>
                </a:ext>
              </a:extLst>
            </p:cNvPr>
            <p:cNvGrpSpPr/>
            <p:nvPr/>
          </p:nvGrpSpPr>
          <p:grpSpPr>
            <a:xfrm>
              <a:off x="157529" y="3429000"/>
              <a:ext cx="5490754" cy="1309437"/>
              <a:chOff x="6414455" y="3292913"/>
              <a:chExt cx="5490754" cy="130943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6CC4464-0A44-4128-B9CF-560BCDB39927}"/>
                  </a:ext>
                </a:extLst>
              </p:cNvPr>
              <p:cNvSpPr/>
              <p:nvPr/>
            </p:nvSpPr>
            <p:spPr>
              <a:xfrm>
                <a:off x="6414455" y="3429000"/>
                <a:ext cx="2464505" cy="99722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 Skills For Work 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5D2FCEB-968D-0DB6-DABE-43710FDBD090}"/>
                  </a:ext>
                </a:extLst>
              </p:cNvPr>
              <p:cNvSpPr/>
              <p:nvPr/>
            </p:nvSpPr>
            <p:spPr>
              <a:xfrm>
                <a:off x="10351633" y="3292913"/>
                <a:ext cx="1553576" cy="130943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tint val="66000"/>
                      <a:satMod val="160000"/>
                    </a:schemeClr>
                  </a:gs>
                  <a:gs pos="50000">
                    <a:schemeClr val="accent1">
                      <a:lumMod val="60000"/>
                      <a:lumOff val="40000"/>
                      <a:tint val="44500"/>
                      <a:satMod val="160000"/>
                    </a:schemeClr>
                  </a:gs>
                  <a:gs pos="100000">
                    <a:schemeClr val="accent1">
                      <a:lumMod val="60000"/>
                      <a:lumOff val="40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4,000 +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Scholarships</a:t>
                </a: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(2021- 2023)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Access to  more than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14,000 </a:t>
                </a:r>
                <a:r>
                  <a:rPr kumimoji="0" lang="en-GB" sz="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courses </a:t>
                </a:r>
                <a:endParaRPr kumimoji="0" lang="x-none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9" name="Picture 28" descr="A blue and red cover with text&#10;&#10;Description automatically generated">
              <a:extLst>
                <a:ext uri="{FF2B5EF4-FFF2-40B4-BE49-F238E27FC236}">
                  <a16:creationId xmlns:a16="http://schemas.microsoft.com/office/drawing/2014/main" id="{E37FC32E-CD9D-652F-CFDC-8A8FE46AA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723" y="3506492"/>
              <a:ext cx="1213294" cy="123194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F8D4738-4355-969A-B492-8B8EB9126FA8}"/>
              </a:ext>
            </a:extLst>
          </p:cNvPr>
          <p:cNvGrpSpPr/>
          <p:nvPr/>
        </p:nvGrpSpPr>
        <p:grpSpPr>
          <a:xfrm>
            <a:off x="211780" y="1727923"/>
            <a:ext cx="5100397" cy="1464812"/>
            <a:chOff x="157530" y="1426924"/>
            <a:chExt cx="5100397" cy="1464812"/>
          </a:xfrm>
          <a:solidFill>
            <a:schemeClr val="accent4">
              <a:lumMod val="7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48C30B-CDC6-04A8-41F2-60208F0821DF}"/>
                </a:ext>
              </a:extLst>
            </p:cNvPr>
            <p:cNvSpPr/>
            <p:nvPr/>
          </p:nvSpPr>
          <p:spPr>
            <a:xfrm>
              <a:off x="157530" y="1555201"/>
              <a:ext cx="2464505" cy="99722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National Credit Value &amp; Transfer System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E6126A-C0BC-E579-14C3-011F3D1F3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76758" y="1426924"/>
              <a:ext cx="1163223" cy="1464812"/>
            </a:xfrm>
            <a:prstGeom prst="rect">
              <a:avLst/>
            </a:prstGeom>
            <a:grpFill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3225B7-E403-12CF-1467-EE4C158E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94704" y="1426924"/>
              <a:ext cx="1163223" cy="1464812"/>
            </a:xfrm>
            <a:prstGeom prst="rect">
              <a:avLst/>
            </a:prstGeom>
            <a:grpFill/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47E2E4-DA7D-D207-C783-8699E967C8DF}"/>
              </a:ext>
            </a:extLst>
          </p:cNvPr>
          <p:cNvGrpSpPr/>
          <p:nvPr/>
        </p:nvGrpSpPr>
        <p:grpSpPr>
          <a:xfrm>
            <a:off x="6095999" y="5591514"/>
            <a:ext cx="5481198" cy="960700"/>
            <a:chOff x="6095999" y="5290738"/>
            <a:chExt cx="5481198" cy="12614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2A09ACE-0D08-15D0-FD4C-D4F28AFBAE59}"/>
                </a:ext>
              </a:extLst>
            </p:cNvPr>
            <p:cNvSpPr/>
            <p:nvPr/>
          </p:nvSpPr>
          <p:spPr>
            <a:xfrm>
              <a:off x="6095999" y="5488246"/>
              <a:ext cx="2464505" cy="99722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National OER Repository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F6757C-80B9-26A6-A61C-2947CED0E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7687" y="5290738"/>
              <a:ext cx="2259510" cy="1261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93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C50A80-DA24-9C3C-459F-FB5A82627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MU" dirty="0"/>
              <a:t>National Credit Value Transfer system</a:t>
            </a:r>
          </a:p>
        </p:txBody>
      </p:sp>
    </p:spTree>
    <p:extLst>
      <p:ext uri="{BB962C8B-B14F-4D97-AF65-F5344CB8AC3E}">
        <p14:creationId xmlns:p14="http://schemas.microsoft.com/office/powerpoint/2010/main" val="332629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B6CE-CCF3-5613-E705-5D491001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35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10436D"/>
                </a:solidFill>
              </a:rPr>
              <a:t>NCVTS for Higher Education in Mauritius </a:t>
            </a:r>
            <a:endParaRPr lang="en-MU" sz="3600" dirty="0">
              <a:solidFill>
                <a:srgbClr val="10436D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5763E3-D9E6-705C-B285-9EA4598052E9}"/>
              </a:ext>
            </a:extLst>
          </p:cNvPr>
          <p:cNvGrpSpPr/>
          <p:nvPr/>
        </p:nvGrpSpPr>
        <p:grpSpPr>
          <a:xfrm>
            <a:off x="5070199" y="1621876"/>
            <a:ext cx="7003200" cy="5068061"/>
            <a:chOff x="679551" y="1477931"/>
            <a:chExt cx="7003200" cy="50680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FD7B47B-6F89-D935-DF7C-E7A6BF77091B}"/>
                </a:ext>
              </a:extLst>
            </p:cNvPr>
            <p:cNvGrpSpPr/>
            <p:nvPr/>
          </p:nvGrpSpPr>
          <p:grpSpPr>
            <a:xfrm>
              <a:off x="679551" y="1477931"/>
              <a:ext cx="7003199" cy="1074049"/>
              <a:chOff x="238333" y="1364776"/>
              <a:chExt cx="11530306" cy="107404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9621CAC-179C-41CD-31BE-423A9884E0A8}"/>
                  </a:ext>
                </a:extLst>
              </p:cNvPr>
              <p:cNvSpPr/>
              <p:nvPr/>
            </p:nvSpPr>
            <p:spPr>
              <a:xfrm>
                <a:off x="238333" y="1364777"/>
                <a:ext cx="2634188" cy="107404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</a:rPr>
                  <a:t>Objective</a:t>
                </a:r>
                <a:endParaRPr lang="en-MU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1BA260E-27EA-538A-743C-5FC47442C18A}"/>
                  </a:ext>
                </a:extLst>
              </p:cNvPr>
              <p:cNvSpPr/>
              <p:nvPr/>
            </p:nvSpPr>
            <p:spPr>
              <a:xfrm>
                <a:off x="3034762" y="1364776"/>
                <a:ext cx="8733877" cy="107404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GB" sz="1800" dirty="0">
                    <a:solidFill>
                      <a:schemeClr val="accent1">
                        <a:lumMod val="50000"/>
                      </a:schemeClr>
                    </a:solidFill>
                  </a:rPr>
                  <a:t>Enhance accessibility, flexibility, and quality of post-secondary education through a robust credit accumulation and transfer system.</a:t>
                </a:r>
                <a:endParaRPr lang="en-MU" sz="11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49385EF-ADDC-9463-3FC8-547649803FD6}"/>
                </a:ext>
              </a:extLst>
            </p:cNvPr>
            <p:cNvGrpSpPr/>
            <p:nvPr/>
          </p:nvGrpSpPr>
          <p:grpSpPr>
            <a:xfrm>
              <a:off x="679552" y="2743306"/>
              <a:ext cx="7003198" cy="655092"/>
              <a:chOff x="238333" y="1364777"/>
              <a:chExt cx="11530304" cy="65509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5BBF978-7BE3-762C-7422-44C1EE52A393}"/>
                  </a:ext>
                </a:extLst>
              </p:cNvPr>
              <p:cNvSpPr/>
              <p:nvPr/>
            </p:nvSpPr>
            <p:spPr>
              <a:xfrm>
                <a:off x="238333" y="1364777"/>
                <a:ext cx="2634189" cy="65509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</a:rPr>
                  <a:t>Goal</a:t>
                </a:r>
                <a:endParaRPr lang="en-MU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9B2A086-A909-CD7F-B983-62E0336C33F6}"/>
                  </a:ext>
                </a:extLst>
              </p:cNvPr>
              <p:cNvSpPr/>
              <p:nvPr/>
            </p:nvSpPr>
            <p:spPr>
              <a:xfrm>
                <a:off x="3034760" y="1364777"/>
                <a:ext cx="8733877" cy="65509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1800" dirty="0">
                    <a:solidFill>
                      <a:schemeClr val="accent1">
                        <a:lumMod val="50000"/>
                      </a:schemeClr>
                    </a:solidFill>
                  </a:rPr>
                  <a:t>Promote lifelong learning, student mobility, and support national development.</a:t>
                </a:r>
                <a:endParaRPr lang="en-MU" sz="11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DB0389F-DBC9-A5CC-A7BA-71CF0A3EB25D}"/>
                </a:ext>
              </a:extLst>
            </p:cNvPr>
            <p:cNvGrpSpPr/>
            <p:nvPr/>
          </p:nvGrpSpPr>
          <p:grpSpPr>
            <a:xfrm>
              <a:off x="679553" y="3657704"/>
              <a:ext cx="7003198" cy="1630965"/>
              <a:chOff x="238333" y="1364776"/>
              <a:chExt cx="11812640" cy="163096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9F9887-9610-9C4E-04CA-8AFDF024D1A6}"/>
                  </a:ext>
                </a:extLst>
              </p:cNvPr>
              <p:cNvSpPr/>
              <p:nvPr/>
            </p:nvSpPr>
            <p:spPr>
              <a:xfrm>
                <a:off x="238333" y="1364776"/>
                <a:ext cx="2698691" cy="163096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</a:rPr>
                  <a:t>Framework</a:t>
                </a:r>
                <a:endParaRPr lang="en-MU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5E264AD-431C-50B1-E612-EAA0E82C6889}"/>
                  </a:ext>
                </a:extLst>
              </p:cNvPr>
              <p:cNvSpPr/>
              <p:nvPr/>
            </p:nvSpPr>
            <p:spPr>
              <a:xfrm>
                <a:off x="3103233" y="1364776"/>
                <a:ext cx="8947740" cy="163096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chemeClr val="accent1">
                        <a:lumMod val="50000"/>
                      </a:schemeClr>
                    </a:solidFill>
                  </a:rPr>
                  <a:t>Basis: </a:t>
                </a:r>
                <a:r>
                  <a:rPr lang="en-GB" sz="1800" dirty="0">
                    <a:solidFill>
                      <a:schemeClr val="accent1">
                        <a:lumMod val="50000"/>
                      </a:schemeClr>
                    </a:solidFill>
                  </a:rPr>
                  <a:t>Implemented under HE Act 2017.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chemeClr val="accent1">
                        <a:lumMod val="50000"/>
                      </a:schemeClr>
                    </a:solidFill>
                  </a:rPr>
                  <a:t>Alignment: </a:t>
                </a:r>
                <a:r>
                  <a:rPr lang="en-GB" sz="1800" dirty="0">
                    <a:solidFill>
                      <a:schemeClr val="accent1">
                        <a:lumMod val="50000"/>
                      </a:schemeClr>
                    </a:solidFill>
                  </a:rPr>
                  <a:t>National Qualifications Framework (NQF) by Mauritius Qualifications Authority.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chemeClr val="accent1">
                        <a:lumMod val="50000"/>
                      </a:schemeClr>
                    </a:solidFill>
                  </a:rPr>
                  <a:t>Process: </a:t>
                </a:r>
                <a:r>
                  <a:rPr lang="en-GB" sz="1800" dirty="0">
                    <a:solidFill>
                      <a:schemeClr val="accent1">
                        <a:lumMod val="50000"/>
                      </a:schemeClr>
                    </a:solidFill>
                  </a:rPr>
                  <a:t>Transfer and accumulation of credits within and across NQF levels.</a:t>
                </a:r>
                <a:endParaRPr lang="en-MU" sz="11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AC2588E-4A5E-943F-59B8-F710A49C944C}"/>
                </a:ext>
              </a:extLst>
            </p:cNvPr>
            <p:cNvGrpSpPr/>
            <p:nvPr/>
          </p:nvGrpSpPr>
          <p:grpSpPr>
            <a:xfrm>
              <a:off x="679552" y="5520280"/>
              <a:ext cx="7003198" cy="1025712"/>
              <a:chOff x="161498" y="4519683"/>
              <a:chExt cx="6304616" cy="102571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9AC45AB-4D3C-3CA4-E26F-EEC1E71C9084}"/>
                  </a:ext>
                </a:extLst>
              </p:cNvPr>
              <p:cNvSpPr/>
              <p:nvPr/>
            </p:nvSpPr>
            <p:spPr>
              <a:xfrm>
                <a:off x="161498" y="4519683"/>
                <a:ext cx="1440340" cy="102571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</a:rPr>
                  <a:t>Legislative Framework </a:t>
                </a:r>
                <a:endParaRPr lang="en-MU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50FAEA-1BDC-B9D9-1849-C16DDD889AB8}"/>
                  </a:ext>
                </a:extLst>
              </p:cNvPr>
              <p:cNvSpPr/>
              <p:nvPr/>
            </p:nvSpPr>
            <p:spPr>
              <a:xfrm>
                <a:off x="1690547" y="4519684"/>
                <a:ext cx="4775567" cy="102571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chemeClr val="accent1">
                        <a:lumMod val="50000"/>
                      </a:schemeClr>
                    </a:solidFill>
                  </a:rPr>
                  <a:t>HE Act 2017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chemeClr val="accent1">
                        <a:lumMod val="50000"/>
                      </a:schemeClr>
                    </a:solidFill>
                  </a:rPr>
                  <a:t>HEC’s Framework and Guidelines for NCVTS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chemeClr val="accent1">
                        <a:lumMod val="50000"/>
                      </a:schemeClr>
                    </a:solidFill>
                  </a:rPr>
                  <a:t>Ministry documents</a:t>
                </a:r>
                <a:endParaRPr lang="en-MU" sz="11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7EA6175-123B-AE15-4F3B-ECF80070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57" y="4596487"/>
            <a:ext cx="1599937" cy="2191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C4419-9033-7824-D40D-0A59B3D78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721" y="4596487"/>
            <a:ext cx="1562093" cy="21914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35C77A-4429-E09D-7D36-125946A3220C}"/>
              </a:ext>
            </a:extLst>
          </p:cNvPr>
          <p:cNvGrpSpPr/>
          <p:nvPr/>
        </p:nvGrpSpPr>
        <p:grpSpPr>
          <a:xfrm>
            <a:off x="118601" y="1321303"/>
            <a:ext cx="4613400" cy="3046770"/>
            <a:chOff x="7400190" y="1611060"/>
            <a:chExt cx="4613400" cy="3046770"/>
          </a:xfrm>
        </p:grpSpPr>
        <p:sp>
          <p:nvSpPr>
            <p:cNvPr id="15" name="Google Shape;116;p4">
              <a:extLst>
                <a:ext uri="{FF2B5EF4-FFF2-40B4-BE49-F238E27FC236}">
                  <a16:creationId xmlns:a16="http://schemas.microsoft.com/office/drawing/2014/main" id="{9897749D-DB6E-AF97-2F3A-8D8E8260EA27}"/>
                </a:ext>
              </a:extLst>
            </p:cNvPr>
            <p:cNvSpPr/>
            <p:nvPr/>
          </p:nvSpPr>
          <p:spPr>
            <a:xfrm>
              <a:off x="7400190" y="3765318"/>
              <a:ext cx="4613400" cy="8925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Fira Sans"/>
                  <a:ea typeface="Fira Sans"/>
                  <a:cs typeface="Fira Sans"/>
                  <a:sym typeface="Fira Sans"/>
                </a:rPr>
                <a:t>Section 18. National Credit Value and Transfer System 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400"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Fira Sans"/>
                  <a:ea typeface="+mn-ea"/>
                  <a:cs typeface="+mn-cs"/>
                  <a:sym typeface="Fira Sans"/>
                </a:rPr>
                <a:t>1. The Commission shall develop and issue a National Credit Value and Transfer System in order to recognise qualifications and units by awarding credits. 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Fira Sans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5B8B187-8CDE-0BA2-02CE-8C08FDF54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3071" y="1985602"/>
              <a:ext cx="1447638" cy="1648694"/>
            </a:xfrm>
            <a:prstGeom prst="rect">
              <a:avLst/>
            </a:prstGeom>
            <a:ln w="12700">
              <a:solidFill>
                <a:srgbClr val="002060"/>
              </a:solidFill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3D11BC3-32F1-5125-C235-AFFEF8A61B94}"/>
                </a:ext>
              </a:extLst>
            </p:cNvPr>
            <p:cNvSpPr/>
            <p:nvPr/>
          </p:nvSpPr>
          <p:spPr>
            <a:xfrm>
              <a:off x="8390015" y="1611060"/>
              <a:ext cx="2397760" cy="30057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Act 2017</a:t>
              </a:r>
              <a:endParaRPr kumimoji="0" lang="en-MU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75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8E88-CD57-F9FB-9672-4BB49312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NCVTS Key Components </a:t>
            </a:r>
            <a:endParaRPr lang="en-MU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16E20C-1CC3-5D5C-839F-7F2017CEC94C}"/>
              </a:ext>
            </a:extLst>
          </p:cNvPr>
          <p:cNvGrpSpPr/>
          <p:nvPr/>
        </p:nvGrpSpPr>
        <p:grpSpPr>
          <a:xfrm>
            <a:off x="231711" y="1921016"/>
            <a:ext cx="5208395" cy="1893807"/>
            <a:chOff x="5489510" y="1147898"/>
            <a:chExt cx="6314648" cy="139711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5A1448-B102-6FC9-5B83-C12BF9EE1416}"/>
                </a:ext>
              </a:extLst>
            </p:cNvPr>
            <p:cNvSpPr txBox="1"/>
            <p:nvPr/>
          </p:nvSpPr>
          <p:spPr>
            <a:xfrm>
              <a:off x="5503780" y="1464086"/>
              <a:ext cx="6300378" cy="1080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kern="100" dirty="0"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Definition: </a:t>
              </a:r>
              <a:r>
                <a:rPr lang="en-US" sz="1400" kern="100" dirty="0"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A value assigned to qualifications, units and modules that represents the estimated notional learning time required for achievement of related learning outcomes. NCVTS credits confirm that a qualifications, units and modules, consisting of a coherent set of learning outcomes has been assessed validated and awarded by a competent educational institution, according to agreed standards.</a:t>
              </a:r>
              <a:endParaRPr lang="en-M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348CDD-84BA-82BC-8715-A00BE60F025D}"/>
                </a:ext>
              </a:extLst>
            </p:cNvPr>
            <p:cNvSpPr/>
            <p:nvPr/>
          </p:nvSpPr>
          <p:spPr>
            <a:xfrm>
              <a:off x="5489510" y="1147898"/>
              <a:ext cx="6300378" cy="3161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NCVTS Credit</a:t>
              </a:r>
              <a:endParaRPr lang="en-MU" b="1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691C1A1-94D9-AF61-B38F-514D37F62C81}"/>
              </a:ext>
            </a:extLst>
          </p:cNvPr>
          <p:cNvGrpSpPr/>
          <p:nvPr/>
        </p:nvGrpSpPr>
        <p:grpSpPr>
          <a:xfrm>
            <a:off x="5659911" y="1881479"/>
            <a:ext cx="6300378" cy="3095041"/>
            <a:chOff x="5489511" y="3662989"/>
            <a:chExt cx="6300378" cy="30950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82CF1F-6E9D-D5D4-6CDA-87872B7E9D3E}"/>
                </a:ext>
              </a:extLst>
            </p:cNvPr>
            <p:cNvSpPr txBox="1"/>
            <p:nvPr/>
          </p:nvSpPr>
          <p:spPr>
            <a:xfrm>
              <a:off x="5489511" y="4309619"/>
              <a:ext cx="6300378" cy="19309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One NCVTS credit (1 NCVTS) corresponds to the learner’s workload of 30 hours of estimated notional learning time</a:t>
              </a:r>
              <a:r>
                <a:rPr lang="en-US" sz="16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which includes all learning activities under relevant and decided learning conditions for the specified learning outcomes.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One NCVTS Credit represents 30 Notional Hours of Learning </a:t>
              </a:r>
              <a:r>
                <a:rPr lang="en-US" sz="16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1600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b="1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Aligning w</a:t>
              </a:r>
              <a:r>
                <a:rPr lang="en-US" sz="1600" b="1" kern="1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ith ECTS </a:t>
              </a:r>
              <a:endParaRPr lang="en-MU" sz="16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2F6EDE-DAA4-BF85-8FC3-A077A368952D}"/>
                </a:ext>
              </a:extLst>
            </p:cNvPr>
            <p:cNvSpPr/>
            <p:nvPr/>
          </p:nvSpPr>
          <p:spPr>
            <a:xfrm>
              <a:off x="5489511" y="3662989"/>
              <a:ext cx="6300378" cy="6466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NCVTS Credit Value </a:t>
              </a:r>
              <a:endParaRPr lang="en-MU" sz="200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E26340-9553-CEAD-754A-8BD029B09B7E}"/>
                </a:ext>
              </a:extLst>
            </p:cNvPr>
            <p:cNvSpPr txBox="1"/>
            <p:nvPr/>
          </p:nvSpPr>
          <p:spPr>
            <a:xfrm>
              <a:off x="5489511" y="5887022"/>
              <a:ext cx="6300378" cy="8710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learning outcomes and associated notional learning time for a </a:t>
              </a:r>
              <a:r>
                <a:rPr lang="en-US" sz="16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full-time year are equivalent to a minimum 40 NCVTS credits</a:t>
              </a:r>
              <a:r>
                <a:rPr lang="en-US" sz="16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in the NCVTS Framework.</a:t>
              </a:r>
              <a:endParaRPr lang="en-M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C4A1E56-8889-F37C-CDC3-6B88A4287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06" y="4313346"/>
            <a:ext cx="5311600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84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D6BD9-63EC-FF3E-0C22-E34DE65A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458BEE-7794-BC4B-64F8-D9D9BB242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MU" dirty="0" err="1"/>
              <a:t>Microcredential</a:t>
            </a:r>
            <a:r>
              <a:rPr lang="en-MU" dirty="0"/>
              <a:t> journey</a:t>
            </a:r>
          </a:p>
        </p:txBody>
      </p:sp>
    </p:spTree>
    <p:extLst>
      <p:ext uri="{BB962C8B-B14F-4D97-AF65-F5344CB8AC3E}">
        <p14:creationId xmlns:p14="http://schemas.microsoft.com/office/powerpoint/2010/main" val="21277435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2203B17F16D040A1E444A021DFF119" ma:contentTypeVersion="13" ma:contentTypeDescription="Create a new document." ma:contentTypeScope="" ma:versionID="a4477b7aaefebf49d9f3fa8c19f258ff">
  <xsd:schema xmlns:xsd="http://www.w3.org/2001/XMLSchema" xmlns:xs="http://www.w3.org/2001/XMLSchema" xmlns:p="http://schemas.microsoft.com/office/2006/metadata/properties" xmlns:ns2="05ef24fd-2dda-45b0-83fd-a9e6f5cd7406" xmlns:ns3="9cf1f23c-94c0-4dcc-a7fa-999e323c9245" targetNamespace="http://schemas.microsoft.com/office/2006/metadata/properties" ma:root="true" ma:fieldsID="b45f155593f15e42cc3a772c45272010" ns2:_="" ns3:_="">
    <xsd:import namespace="05ef24fd-2dda-45b0-83fd-a9e6f5cd7406"/>
    <xsd:import namespace="9cf1f23c-94c0-4dcc-a7fa-999e323c92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f24fd-2dda-45b0-83fd-a9e6f5cd7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1f23c-94c0-4dcc-a7fa-999e323c924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c3438c5-9aa0-4ee5-85a2-9e811049bc4c}" ma:internalName="TaxCatchAll" ma:showField="CatchAllData" ma:web="9cf1f23c-94c0-4dcc-a7fa-999e323c92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f24fd-2dda-45b0-83fd-a9e6f5cd7406">
      <Terms xmlns="http://schemas.microsoft.com/office/infopath/2007/PartnerControls"/>
    </lcf76f155ced4ddcb4097134ff3c332f>
    <TaxCatchAll xmlns="9cf1f23c-94c0-4dcc-a7fa-999e323c9245" xsi:nil="true"/>
  </documentManagement>
</p:properties>
</file>

<file path=customXml/itemProps1.xml><?xml version="1.0" encoding="utf-8"?>
<ds:datastoreItem xmlns:ds="http://schemas.openxmlformats.org/officeDocument/2006/customXml" ds:itemID="{B4C10EFF-FCB1-47A0-A77F-381CE29DA050}"/>
</file>

<file path=customXml/itemProps2.xml><?xml version="1.0" encoding="utf-8"?>
<ds:datastoreItem xmlns:ds="http://schemas.openxmlformats.org/officeDocument/2006/customXml" ds:itemID="{710A25D2-A61A-4AFE-BCE3-8336DE9F9F19}"/>
</file>

<file path=customXml/itemProps3.xml><?xml version="1.0" encoding="utf-8"?>
<ds:datastoreItem xmlns:ds="http://schemas.openxmlformats.org/officeDocument/2006/customXml" ds:itemID="{B1918DC9-A2D1-4F8C-957E-463D1D71AECE}"/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2721</Words>
  <Application>Microsoft Office PowerPoint</Application>
  <PresentationFormat>Widescreen</PresentationFormat>
  <Paragraphs>400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Century Gothic</vt:lpstr>
      <vt:lpstr>DM Sans Medium</vt:lpstr>
      <vt:lpstr>Fira Sans</vt:lpstr>
      <vt:lpstr>Georgia</vt:lpstr>
      <vt:lpstr>Montserrat</vt:lpstr>
      <vt:lpstr>Roboto Medium</vt:lpstr>
      <vt:lpstr>Roboto Thin</vt:lpstr>
      <vt:lpstr>Segoe UI</vt:lpstr>
      <vt:lpstr>SourceSansProRegular</vt:lpstr>
      <vt:lpstr>Times New Roman</vt:lpstr>
      <vt:lpstr>Wingdings</vt:lpstr>
      <vt:lpstr>1_Office Theme</vt:lpstr>
      <vt:lpstr>2_Office Theme</vt:lpstr>
      <vt:lpstr>Transforming higher education through innovative projects (HEC)</vt:lpstr>
      <vt:lpstr>Higher Education Ecosystem in Mauritius </vt:lpstr>
      <vt:lpstr>The Higher Education Commission- HE Act 2017</vt:lpstr>
      <vt:lpstr>Amendment to Higher Education Act 2017</vt:lpstr>
      <vt:lpstr>HEC Transformative Projects</vt:lpstr>
      <vt:lpstr>National Credit Value Transfer system</vt:lpstr>
      <vt:lpstr>NCVTS for Higher Education in Mauritius </vt:lpstr>
      <vt:lpstr>NCVTS Key Components </vt:lpstr>
      <vt:lpstr>Microcredential journey</vt:lpstr>
      <vt:lpstr>Micro Credentials Journey in Mauritius </vt:lpstr>
      <vt:lpstr>Baseline Study- Survey Findings</vt:lpstr>
      <vt:lpstr>MC Guidelines ( UNESCO IIEP /HEC/MQA) </vt:lpstr>
      <vt:lpstr>Alignment with existing frameworks</vt:lpstr>
      <vt:lpstr>PoMiSA Project</vt:lpstr>
      <vt:lpstr>State of Play Report- PoMiSA</vt:lpstr>
      <vt:lpstr>Mauritius Micro Credentials Blueprint</vt:lpstr>
      <vt:lpstr>Definition Micro Credentials </vt:lpstr>
      <vt:lpstr>Micro Credentials Blueprint </vt:lpstr>
      <vt:lpstr>Alignment with the NQF</vt:lpstr>
      <vt:lpstr>Pilot Project- Certificate in Special and Inclusive Education</vt:lpstr>
      <vt:lpstr>The way forward-  Industry led microcredentials</vt:lpstr>
      <vt:lpstr>Industry Led Micro Credential</vt:lpstr>
      <vt:lpstr>Conclusion</vt:lpstr>
      <vt:lpstr>Enabling Factors</vt:lpstr>
      <vt:lpstr>Quality Assurance </vt:lpstr>
      <vt:lpstr>Quality Assurance</vt:lpstr>
      <vt:lpstr>Providers of Micro Credentials</vt:lpstr>
      <vt:lpstr>Roles of Stakeholders</vt:lpstr>
      <vt:lpstr>Approval of Micro-credentials</vt:lpstr>
      <vt:lpstr>PowerPoint Presentation</vt:lpstr>
      <vt:lpstr>Criteria for Approving Micro-credentials</vt:lpstr>
      <vt:lpstr>Alignment of Micro Credential in NCVTS</vt:lpstr>
      <vt:lpstr>Recognition of Micro-credentials</vt:lpstr>
      <vt:lpstr>Process for recognition of micro-credentials</vt:lpstr>
      <vt:lpstr>Certifying Micro-credentials</vt:lpstr>
      <vt:lpstr>Register of Micro-credentials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higher education through innovative projects (HEC)</dc:title>
  <dc:creator>Vishwa Maghoo</dc:creator>
  <cp:lastModifiedBy>Vishwa Maghoo</cp:lastModifiedBy>
  <cp:revision>39</cp:revision>
  <cp:lastPrinted>2025-09-26T11:18:14Z</cp:lastPrinted>
  <dcterms:created xsi:type="dcterms:W3CDTF">2025-09-23T09:26:38Z</dcterms:created>
  <dcterms:modified xsi:type="dcterms:W3CDTF">2025-10-01T06:28:59Z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0x0101009B2203B17F16D040A1E444A021DFF119</vt:lpwstr>
  </property>
</Properties>
</file>