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embeddedFontLst>
    <p:embeddedFont>
      <p:font typeface="Nunito Sans" pitchFamily="2" charset="0"/>
      <p:regular r:id="rId24"/>
      <p:bold r:id="rId25"/>
      <p:italic r:id="rId26"/>
      <p:boldItalic r:id="rId27"/>
    </p:embeddedFont>
    <p:embeddedFont>
      <p:font typeface="Nunito Sans Black" pitchFamily="2" charset="0"/>
      <p:bold r:id="rId28"/>
      <p:boldItalic r:id="rId29"/>
    </p:embeddedFont>
    <p:embeddedFont>
      <p:font typeface="Nunito Sans ExtraBold" pitchFamily="2" charset="0"/>
      <p:bold r:id="rId30"/>
      <p:boldItalic r:id="rId31"/>
    </p:embeddedFont>
    <p:embeddedFont>
      <p:font typeface="Nunito Sans Light"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0B/psvqcReXgV+NOGebiPsNWl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9CC516-ABF2-4364-A5E6-854A9F99A40A}">
  <a:tblStyle styleId="{2C9CC516-ABF2-4364-A5E6-854A9F99A40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9DA425A-CFA5-406B-A158-00661FCC5580}"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7e4e0e45e2_1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37e4e0e45e2_1_2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g37e4e0e45e2_1_2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e4e0e45e2_1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37e4e0e45e2_1_3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37e4e0e45e2_1_3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6644f842ca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6644f842ca_1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g36644f842ca_1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6644f842ca_1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36644f842ca_1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36644f842ca_1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6644f842ca_1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36644f842ca_1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36644f842ca_1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6644f842c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36644f842ca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36644f842ca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7e4e0e45e2_1_3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37e4e0e45e2_1_3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g37e4e0e45e2_1_3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7e4e0e45e2_1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37e4e0e45e2_1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t>Avec le PCQ, nous mettons en place l’infrastructure numérique commune de l’Afrique pour les certifications: une réponse continentale aux systèmes fragmentés et à la visibilité limitée des données. </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À la base, il fournit une plate-forme centrale où les données peuvent être agrégées, comparées et rendues accessibles. </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Mais surtout, il ne s'agit pas d'un système unique. </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Chaque pays participant dispose de son propre espace virtuel au sein de la plateforme, où il conserve le contrôle total de ses données - ce qui est téléchargé, qui les gère et comment elles sont présentées. </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Ce modèle fédéré garantit l'appropriation nationale tout en bénéficiant de normes partagées et d'une portée continentale.</a:t>
            </a: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t>Le PQC est conçu pour servir à la fois les utilisateurs institutionnels et le grand public. Les ministères, les autorités de certification, les agences d'assurance qualité et les prestataires de formation peuvent tous utiliser la plateforme pour gérer, valider et partager des données structurées. </a:t>
            </a:r>
          </a:p>
          <a:p>
            <a:pPr marL="457200" marR="0" lvl="0" indent="-228600" algn="l" rtl="0">
              <a:lnSpc>
                <a:spcPct val="100000"/>
              </a:lnSpc>
              <a:spcBef>
                <a:spcPts val="0"/>
              </a:spcBef>
              <a:spcAft>
                <a:spcPts val="0"/>
              </a:spcAft>
              <a:buClr>
                <a:srgbClr val="000000"/>
              </a:buClr>
              <a:buSzPts val="1400"/>
              <a:buFont typeface="Arial"/>
              <a:buNone/>
            </a:pPr>
            <a:r>
              <a:t>Dans le même temps, les étudiants, les employeurs et le grand public ont accès à une interface multilingue et conviviale qui améliore la transparence et la confiance. Il s’agit d’une plateforme conçue non seulement pour les données, mais aussi pour les politiques, la mobilité et les opportunités.</a:t>
            </a:r>
          </a:p>
        </p:txBody>
      </p:sp>
      <p:sp>
        <p:nvSpPr>
          <p:cNvPr id="99" name="Google Shape;99;g37e4e0e45e2_1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7e4e0e45e2_1_2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37e4e0e45e2_1_2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a:p>
        </p:txBody>
      </p:sp>
      <p:sp>
        <p:nvSpPr>
          <p:cNvPr id="120" name="Google Shape;120;g37e4e0e45e2_1_2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2575d28cfc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32575d28cfc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32575d28cfc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6644f842ca_1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36644f842ca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6644f842ca_1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36644f842ca_1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g36644f842ca_1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6644f842ca_1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36644f842ca_1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36644f842ca_1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2575d28cf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32575d28cf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ocument start page">
  <p:cSld name="Document start page">
    <p:spTree>
      <p:nvGrpSpPr>
        <p:cNvPr id="1" name="Shape 17"/>
        <p:cNvGrpSpPr/>
        <p:nvPr/>
      </p:nvGrpSpPr>
      <p:grpSpPr>
        <a:xfrm>
          <a:off x="0" y="0"/>
          <a:ext cx="0" cy="0"/>
          <a:chOff x="0" y="0"/>
          <a:chExt cx="0" cy="0"/>
        </a:xfrm>
      </p:grpSpPr>
      <p:sp>
        <p:nvSpPr>
          <p:cNvPr id="18" name="Google Shape;18;p25"/>
          <p:cNvSpPr/>
          <p:nvPr/>
        </p:nvSpPr>
        <p:spPr>
          <a:xfrm>
            <a:off x="0" y="4051005"/>
            <a:ext cx="12192000" cy="280699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25"/>
          <p:cNvSpPr>
            <a:spLocks noGrp="1"/>
          </p:cNvSpPr>
          <p:nvPr>
            <p:ph type="pic" idx="2"/>
          </p:nvPr>
        </p:nvSpPr>
        <p:spPr>
          <a:xfrm>
            <a:off x="0" y="0"/>
            <a:ext cx="6096000" cy="6858000"/>
          </a:xfrm>
          <a:prstGeom prst="rect">
            <a:avLst/>
          </a:prstGeom>
          <a:solidFill>
            <a:schemeClr val="dk1"/>
          </a:solidFill>
          <a:ln>
            <a:noFill/>
          </a:ln>
        </p:spPr>
        <p:txBody>
          <a:bodyPr/>
          <a:lstStyle/>
          <a:p>
            <a:endParaRPr lang="en-GB"/>
          </a:p>
        </p:txBody>
      </p:sp>
      <p:pic>
        <p:nvPicPr>
          <p:cNvPr id="20" name="Google Shape;20;p25"/>
          <p:cNvPicPr preferRelativeResize="0"/>
          <p:nvPr/>
        </p:nvPicPr>
        <p:blipFill rotWithShape="1">
          <a:blip r:embed="rId2">
            <a:alphaModFix/>
          </a:blip>
          <a:srcRect/>
          <a:stretch/>
        </p:blipFill>
        <p:spPr>
          <a:xfrm>
            <a:off x="6456000" y="395309"/>
            <a:ext cx="1699192" cy="824023"/>
          </a:xfrm>
          <a:prstGeom prst="rect">
            <a:avLst/>
          </a:prstGeom>
          <a:noFill/>
          <a:ln>
            <a:noFill/>
          </a:ln>
        </p:spPr>
      </p:pic>
      <p:sp>
        <p:nvSpPr>
          <p:cNvPr id="21" name="Google Shape;21;p25"/>
          <p:cNvSpPr txBox="1">
            <a:spLocks noGrp="1"/>
          </p:cNvSpPr>
          <p:nvPr>
            <p:ph type="ftr" idx="11"/>
          </p:nvPr>
        </p:nvSpPr>
        <p:spPr>
          <a:xfrm>
            <a:off x="6826101" y="1614642"/>
            <a:ext cx="5007933" cy="21067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400" b="1" i="0">
                <a:solidFill>
                  <a:schemeClr val="accent1"/>
                </a:solidFill>
                <a:latin typeface="Nunito Sans ExtraBold"/>
                <a:ea typeface="Nunito Sans ExtraBold"/>
                <a:cs typeface="Nunito Sans ExtraBold"/>
                <a:sym typeface="Nunito Sans ExtraBold"/>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cxnSp>
        <p:nvCxnSpPr>
          <p:cNvPr id="22" name="Google Shape;22;p25"/>
          <p:cNvCxnSpPr/>
          <p:nvPr/>
        </p:nvCxnSpPr>
        <p:spPr>
          <a:xfrm>
            <a:off x="6551693" y="1573618"/>
            <a:ext cx="0" cy="2147777"/>
          </a:xfrm>
          <a:prstGeom prst="straightConnector1">
            <a:avLst/>
          </a:prstGeom>
          <a:noFill/>
          <a:ln w="92075" cap="flat" cmpd="sng">
            <a:solidFill>
              <a:schemeClr val="dk1"/>
            </a:solidFill>
            <a:prstDash val="solid"/>
            <a:miter lim="800000"/>
            <a:headEnd type="none" w="sm" len="sm"/>
            <a:tailEnd type="none" w="sm" len="sm"/>
          </a:ln>
        </p:spPr>
      </p:cxnSp>
      <p:sp>
        <p:nvSpPr>
          <p:cNvPr id="23" name="Google Shape;23;p25"/>
          <p:cNvSpPr txBox="1">
            <a:spLocks noGrp="1"/>
          </p:cNvSpPr>
          <p:nvPr>
            <p:ph type="body" idx="1"/>
          </p:nvPr>
        </p:nvSpPr>
        <p:spPr>
          <a:xfrm>
            <a:off x="6456363" y="4249738"/>
            <a:ext cx="5378450" cy="3307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1" i="0">
                <a:solidFill>
                  <a:schemeClr val="lt1"/>
                </a:solidFill>
                <a:latin typeface="Nunito Sans"/>
                <a:ea typeface="Nunito Sans"/>
                <a:cs typeface="Nunito Sans"/>
                <a:sym typeface="Nunito Sans"/>
              </a:defRPr>
            </a:lvl1pPr>
            <a:lvl2pPr marL="914400" lvl="1" indent="-228600" algn="l">
              <a:lnSpc>
                <a:spcPct val="90000"/>
              </a:lnSpc>
              <a:spcBef>
                <a:spcPts val="500"/>
              </a:spcBef>
              <a:spcAft>
                <a:spcPts val="0"/>
              </a:spcAft>
              <a:buClr>
                <a:schemeClr val="dk1"/>
              </a:buClr>
              <a:buSzPts val="1800"/>
              <a:buNone/>
            </a:lvl2pPr>
            <a:lvl3pPr marL="1371600" lvl="2" indent="-228600" algn="l">
              <a:lnSpc>
                <a:spcPct val="90000"/>
              </a:lnSpc>
              <a:spcBef>
                <a:spcPts val="500"/>
              </a:spcBef>
              <a:spcAft>
                <a:spcPts val="0"/>
              </a:spcAft>
              <a:buClr>
                <a:schemeClr val="dk1"/>
              </a:buClr>
              <a:buSzPts val="1800"/>
              <a:buNone/>
            </a:lvl3pPr>
            <a:lvl4pPr marL="1828800" lvl="3" indent="-228600" algn="l">
              <a:lnSpc>
                <a:spcPct val="90000"/>
              </a:lnSpc>
              <a:spcBef>
                <a:spcPts val="500"/>
              </a:spcBef>
              <a:spcAft>
                <a:spcPts val="0"/>
              </a:spcAft>
              <a:buClr>
                <a:schemeClr val="dk1"/>
              </a:buClr>
              <a:buSzPts val="1800"/>
              <a:buNone/>
            </a:lvl4pPr>
            <a:lvl5pPr marL="2286000" lvl="4" indent="-228600" algn="l">
              <a:lnSpc>
                <a:spcPct val="90000"/>
              </a:lnSpc>
              <a:spcBef>
                <a:spcPts val="500"/>
              </a:spcBef>
              <a:spcAft>
                <a:spcPts val="0"/>
              </a:spcAft>
              <a:buClr>
                <a:schemeClr val="dk1"/>
              </a:buClr>
              <a:buSzPts val="1800"/>
              <a:buNone/>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cxnSp>
        <p:nvCxnSpPr>
          <p:cNvPr id="24" name="Google Shape;24;p25"/>
          <p:cNvCxnSpPr/>
          <p:nvPr/>
        </p:nvCxnSpPr>
        <p:spPr>
          <a:xfrm>
            <a:off x="6456000" y="4715931"/>
            <a:ext cx="5378034" cy="0"/>
          </a:xfrm>
          <a:prstGeom prst="straightConnector1">
            <a:avLst/>
          </a:prstGeom>
          <a:noFill/>
          <a:ln w="19050" cap="flat" cmpd="sng">
            <a:solidFill>
              <a:schemeClr val="lt1"/>
            </a:solidFill>
            <a:prstDash val="solid"/>
            <a:miter lim="800000"/>
            <a:headEnd type="none" w="sm" len="sm"/>
            <a:tailEnd type="none" w="sm" len="sm"/>
          </a:ln>
        </p:spPr>
      </p:cxnSp>
      <p:sp>
        <p:nvSpPr>
          <p:cNvPr id="25" name="Google Shape;25;p25"/>
          <p:cNvSpPr txBox="1">
            <a:spLocks noGrp="1"/>
          </p:cNvSpPr>
          <p:nvPr>
            <p:ph type="body" idx="3"/>
          </p:nvPr>
        </p:nvSpPr>
        <p:spPr>
          <a:xfrm>
            <a:off x="6454775" y="4910077"/>
            <a:ext cx="5378450" cy="16684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0" i="0">
                <a:solidFill>
                  <a:schemeClr val="lt1"/>
                </a:solidFill>
                <a:latin typeface="Nunito Sans Light"/>
                <a:ea typeface="Nunito Sans Light"/>
                <a:cs typeface="Nunito Sans Light"/>
                <a:sym typeface="Nunito Sans Light"/>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body" idx="1"/>
          </p:nvPr>
        </p:nvSpPr>
        <p:spPr>
          <a:xfrm rot="5400000">
            <a:off x="4120270" y="-1631494"/>
            <a:ext cx="3939749" cy="114753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8"/>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39"/>
          <p:cNvSpPr txBox="1">
            <a:spLocks noGrp="1"/>
          </p:cNvSpPr>
          <p:nvPr>
            <p:ph type="title"/>
          </p:nvPr>
        </p:nvSpPr>
        <p:spPr>
          <a:xfrm rot="5400000">
            <a:off x="7824998" y="2071562"/>
            <a:ext cx="5454032" cy="25570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9"/>
          <p:cNvSpPr txBox="1">
            <a:spLocks noGrp="1"/>
          </p:cNvSpPr>
          <p:nvPr>
            <p:ph type="body" idx="1"/>
          </p:nvPr>
        </p:nvSpPr>
        <p:spPr>
          <a:xfrm rot="5400000">
            <a:off x="2089721" y="-1106633"/>
            <a:ext cx="5454032" cy="89134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9"/>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ing">
  <p:cSld name="1_Section Heading">
    <p:spTree>
      <p:nvGrpSpPr>
        <p:cNvPr id="1" name="Shape 26"/>
        <p:cNvGrpSpPr/>
        <p:nvPr/>
      </p:nvGrpSpPr>
      <p:grpSpPr>
        <a:xfrm>
          <a:off x="0" y="0"/>
          <a:ext cx="0" cy="0"/>
          <a:chOff x="0" y="0"/>
          <a:chExt cx="0" cy="0"/>
        </a:xfrm>
      </p:grpSpPr>
      <p:sp>
        <p:nvSpPr>
          <p:cNvPr id="27" name="Google Shape;27;p28"/>
          <p:cNvSpPr/>
          <p:nvPr/>
        </p:nvSpPr>
        <p:spPr>
          <a:xfrm>
            <a:off x="0" y="0"/>
            <a:ext cx="12192000" cy="69392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28"/>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lvl2pPr>
            <a:lvl3pPr marL="1371600" lvl="2" indent="-228600" algn="l">
              <a:lnSpc>
                <a:spcPct val="90000"/>
              </a:lnSpc>
              <a:spcBef>
                <a:spcPts val="500"/>
              </a:spcBef>
              <a:spcAft>
                <a:spcPts val="0"/>
              </a:spcAft>
              <a:buClr>
                <a:schemeClr val="dk1"/>
              </a:buClr>
              <a:buSzPts val="1800"/>
              <a:buNone/>
            </a:lvl3pPr>
            <a:lvl4pPr marL="1828800" lvl="3" indent="-228600" algn="l">
              <a:lnSpc>
                <a:spcPct val="90000"/>
              </a:lnSpc>
              <a:spcBef>
                <a:spcPts val="500"/>
              </a:spcBef>
              <a:spcAft>
                <a:spcPts val="0"/>
              </a:spcAft>
              <a:buClr>
                <a:schemeClr val="dk1"/>
              </a:buClr>
              <a:buSzPts val="1800"/>
              <a:buNone/>
            </a:lvl4pPr>
            <a:lvl5pPr marL="2286000" lvl="4" indent="-228600" algn="l">
              <a:lnSpc>
                <a:spcPct val="90000"/>
              </a:lnSpc>
              <a:spcBef>
                <a:spcPts val="500"/>
              </a:spcBef>
              <a:spcAft>
                <a:spcPts val="0"/>
              </a:spcAft>
              <a:buClr>
                <a:schemeClr val="dk1"/>
              </a:buClr>
              <a:buSzPts val="1800"/>
              <a:buNone/>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29" name="Google Shape;29;p28"/>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32" name="Google Shape;32;p26"/>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33" name="Google Shape;33;p26"/>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34" name="Google Shape;34;p26"/>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t>Page </a:t>
            </a: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31"/>
          <p:cNvSpPr txBox="1">
            <a:spLocks noGrp="1"/>
          </p:cNvSpPr>
          <p:nvPr>
            <p:ph type="title"/>
          </p:nvPr>
        </p:nvSpPr>
        <p:spPr>
          <a:xfrm>
            <a:off x="360000" y="633497"/>
            <a:ext cx="11478648"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Nunito Sans Extra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1"/>
          <p:cNvSpPr txBox="1">
            <a:spLocks noGrp="1"/>
          </p:cNvSpPr>
          <p:nvPr>
            <p:ph type="body" idx="1"/>
          </p:nvPr>
        </p:nvSpPr>
        <p:spPr>
          <a:xfrm>
            <a:off x="359999" y="4393975"/>
            <a:ext cx="11478647" cy="16713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8B8B"/>
              </a:buClr>
              <a:buSzPts val="2400"/>
              <a:buNone/>
              <a:defRPr sz="2400">
                <a:solidFill>
                  <a:srgbClr val="8A8B8B"/>
                </a:solidFill>
              </a:defRPr>
            </a:lvl1pPr>
            <a:lvl2pPr marL="914400" lvl="1" indent="-228600" algn="l">
              <a:lnSpc>
                <a:spcPct val="90000"/>
              </a:lnSpc>
              <a:spcBef>
                <a:spcPts val="500"/>
              </a:spcBef>
              <a:spcAft>
                <a:spcPts val="0"/>
              </a:spcAft>
              <a:buClr>
                <a:srgbClr val="8A8B8B"/>
              </a:buClr>
              <a:buSzPts val="2000"/>
              <a:buNone/>
              <a:defRPr sz="2000">
                <a:solidFill>
                  <a:srgbClr val="8A8B8B"/>
                </a:solidFill>
              </a:defRPr>
            </a:lvl2pPr>
            <a:lvl3pPr marL="1371600" lvl="2" indent="-228600" algn="l">
              <a:lnSpc>
                <a:spcPct val="90000"/>
              </a:lnSpc>
              <a:spcBef>
                <a:spcPts val="500"/>
              </a:spcBef>
              <a:spcAft>
                <a:spcPts val="0"/>
              </a:spcAft>
              <a:buClr>
                <a:srgbClr val="8A8B8B"/>
              </a:buClr>
              <a:buSzPts val="1800"/>
              <a:buNone/>
              <a:defRPr sz="1800">
                <a:solidFill>
                  <a:srgbClr val="8A8B8B"/>
                </a:solidFill>
              </a:defRPr>
            </a:lvl3pPr>
            <a:lvl4pPr marL="1828800" lvl="3" indent="-228600" algn="l">
              <a:lnSpc>
                <a:spcPct val="90000"/>
              </a:lnSpc>
              <a:spcBef>
                <a:spcPts val="500"/>
              </a:spcBef>
              <a:spcAft>
                <a:spcPts val="0"/>
              </a:spcAft>
              <a:buClr>
                <a:srgbClr val="8A8B8B"/>
              </a:buClr>
              <a:buSzPts val="1600"/>
              <a:buNone/>
              <a:defRPr sz="1600">
                <a:solidFill>
                  <a:srgbClr val="8A8B8B"/>
                </a:solidFill>
              </a:defRPr>
            </a:lvl4pPr>
            <a:lvl5pPr marL="2286000" lvl="4" indent="-228600" algn="l">
              <a:lnSpc>
                <a:spcPct val="90000"/>
              </a:lnSpc>
              <a:spcBef>
                <a:spcPts val="500"/>
              </a:spcBef>
              <a:spcAft>
                <a:spcPts val="0"/>
              </a:spcAft>
              <a:buClr>
                <a:srgbClr val="8A8B8B"/>
              </a:buClr>
              <a:buSzPts val="1600"/>
              <a:buNone/>
              <a:defRPr sz="1600">
                <a:solidFill>
                  <a:srgbClr val="8A8B8B"/>
                </a:solidFill>
              </a:defRPr>
            </a:lvl5pPr>
            <a:lvl6pPr marL="2743200" lvl="5" indent="-228600" algn="l">
              <a:lnSpc>
                <a:spcPct val="90000"/>
              </a:lnSpc>
              <a:spcBef>
                <a:spcPts val="500"/>
              </a:spcBef>
              <a:spcAft>
                <a:spcPts val="0"/>
              </a:spcAft>
              <a:buClr>
                <a:srgbClr val="8A8B8B"/>
              </a:buClr>
              <a:buSzPts val="1600"/>
              <a:buNone/>
              <a:defRPr sz="1600">
                <a:solidFill>
                  <a:srgbClr val="8A8B8B"/>
                </a:solidFill>
              </a:defRPr>
            </a:lvl6pPr>
            <a:lvl7pPr marL="3200400" lvl="6" indent="-228600" algn="l">
              <a:lnSpc>
                <a:spcPct val="90000"/>
              </a:lnSpc>
              <a:spcBef>
                <a:spcPts val="500"/>
              </a:spcBef>
              <a:spcAft>
                <a:spcPts val="0"/>
              </a:spcAft>
              <a:buClr>
                <a:srgbClr val="8A8B8B"/>
              </a:buClr>
              <a:buSzPts val="1600"/>
              <a:buNone/>
              <a:defRPr sz="1600">
                <a:solidFill>
                  <a:srgbClr val="8A8B8B"/>
                </a:solidFill>
              </a:defRPr>
            </a:lvl7pPr>
            <a:lvl8pPr marL="3657600" lvl="7" indent="-228600" algn="l">
              <a:lnSpc>
                <a:spcPct val="90000"/>
              </a:lnSpc>
              <a:spcBef>
                <a:spcPts val="500"/>
              </a:spcBef>
              <a:spcAft>
                <a:spcPts val="0"/>
              </a:spcAft>
              <a:buClr>
                <a:srgbClr val="8A8B8B"/>
              </a:buClr>
              <a:buSzPts val="1600"/>
              <a:buNone/>
              <a:defRPr sz="1600">
                <a:solidFill>
                  <a:srgbClr val="8A8B8B"/>
                </a:solidFill>
              </a:defRPr>
            </a:lvl8pPr>
            <a:lvl9pPr marL="4114800" lvl="8" indent="-228600" algn="l">
              <a:lnSpc>
                <a:spcPct val="90000"/>
              </a:lnSpc>
              <a:spcBef>
                <a:spcPts val="500"/>
              </a:spcBef>
              <a:spcAft>
                <a:spcPts val="0"/>
              </a:spcAft>
              <a:buClr>
                <a:srgbClr val="8A8B8B"/>
              </a:buClr>
              <a:buSzPts val="1600"/>
              <a:buNone/>
              <a:defRPr sz="1600">
                <a:solidFill>
                  <a:srgbClr val="8A8B8B"/>
                </a:solidFill>
              </a:defRPr>
            </a:lvl9pPr>
          </a:lstStyle>
          <a:p>
            <a:endParaRPr/>
          </a:p>
        </p:txBody>
      </p:sp>
      <p:sp>
        <p:nvSpPr>
          <p:cNvPr id="38" name="Google Shape;38;p31"/>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ing">
  <p:cSld name="Section Heading">
    <p:spTree>
      <p:nvGrpSpPr>
        <p:cNvPr id="1" name="Shape 40"/>
        <p:cNvGrpSpPr/>
        <p:nvPr/>
      </p:nvGrpSpPr>
      <p:grpSpPr>
        <a:xfrm>
          <a:off x="0" y="0"/>
          <a:ext cx="0" cy="0"/>
          <a:chOff x="0" y="0"/>
          <a:chExt cx="0" cy="0"/>
        </a:xfrm>
      </p:grpSpPr>
      <p:sp>
        <p:nvSpPr>
          <p:cNvPr id="41" name="Google Shape;41;p27"/>
          <p:cNvSpPr/>
          <p:nvPr/>
        </p:nvSpPr>
        <p:spPr>
          <a:xfrm>
            <a:off x="0" y="0"/>
            <a:ext cx="12192000" cy="69392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27"/>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7"/>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Section Heading">
  <p:cSld name="2_Section Heading">
    <p:spTree>
      <p:nvGrpSpPr>
        <p:cNvPr id="1" name="Shape 44"/>
        <p:cNvGrpSpPr/>
        <p:nvPr/>
      </p:nvGrpSpPr>
      <p:grpSpPr>
        <a:xfrm>
          <a:off x="0" y="0"/>
          <a:ext cx="0" cy="0"/>
          <a:chOff x="0" y="0"/>
          <a:chExt cx="0" cy="0"/>
        </a:xfrm>
      </p:grpSpPr>
      <p:sp>
        <p:nvSpPr>
          <p:cNvPr id="45" name="Google Shape;45;p29"/>
          <p:cNvSpPr/>
          <p:nvPr/>
        </p:nvSpPr>
        <p:spPr>
          <a:xfrm>
            <a:off x="0" y="0"/>
            <a:ext cx="12192000" cy="69392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29"/>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33"/>
          <p:cNvSpPr txBox="1">
            <a:spLocks noGrp="1"/>
          </p:cNvSpPr>
          <p:nvPr>
            <p:ph type="title"/>
          </p:nvPr>
        </p:nvSpPr>
        <p:spPr>
          <a:xfrm>
            <a:off x="360000" y="624069"/>
            <a:ext cx="114720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3"/>
          <p:cNvSpPr txBox="1">
            <a:spLocks noGrp="1"/>
          </p:cNvSpPr>
          <p:nvPr>
            <p:ph type="body" idx="1"/>
          </p:nvPr>
        </p:nvSpPr>
        <p:spPr>
          <a:xfrm>
            <a:off x="360000" y="1940107"/>
            <a:ext cx="563757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33"/>
          <p:cNvSpPr txBox="1">
            <a:spLocks noGrp="1"/>
          </p:cNvSpPr>
          <p:nvPr>
            <p:ph type="body" idx="2"/>
          </p:nvPr>
        </p:nvSpPr>
        <p:spPr>
          <a:xfrm>
            <a:off x="360000" y="2764019"/>
            <a:ext cx="5637575" cy="33211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3"/>
          <p:cNvSpPr txBox="1">
            <a:spLocks noGrp="1"/>
          </p:cNvSpPr>
          <p:nvPr>
            <p:ph type="body" idx="3"/>
          </p:nvPr>
        </p:nvSpPr>
        <p:spPr>
          <a:xfrm>
            <a:off x="6172200" y="1940107"/>
            <a:ext cx="56598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33"/>
          <p:cNvSpPr txBox="1">
            <a:spLocks noGrp="1"/>
          </p:cNvSpPr>
          <p:nvPr>
            <p:ph type="body" idx="4"/>
          </p:nvPr>
        </p:nvSpPr>
        <p:spPr>
          <a:xfrm>
            <a:off x="6172200" y="2764019"/>
            <a:ext cx="5659800" cy="33211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3"/>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36"/>
          <p:cNvSpPr txBox="1">
            <a:spLocks noGrp="1"/>
          </p:cNvSpPr>
          <p:nvPr>
            <p:ph type="title"/>
          </p:nvPr>
        </p:nvSpPr>
        <p:spPr>
          <a:xfrm>
            <a:off x="360000" y="627132"/>
            <a:ext cx="441202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6"/>
          <p:cNvSpPr txBox="1">
            <a:spLocks noGrp="1"/>
          </p:cNvSpPr>
          <p:nvPr>
            <p:ph type="body" idx="1"/>
          </p:nvPr>
        </p:nvSpPr>
        <p:spPr>
          <a:xfrm>
            <a:off x="5183188" y="627133"/>
            <a:ext cx="6648812" cy="5449986"/>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36"/>
          <p:cNvSpPr txBox="1">
            <a:spLocks noGrp="1"/>
          </p:cNvSpPr>
          <p:nvPr>
            <p:ph type="body" idx="2"/>
          </p:nvPr>
        </p:nvSpPr>
        <p:spPr>
          <a:xfrm>
            <a:off x="360000" y="2227332"/>
            <a:ext cx="4412025" cy="38497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36"/>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6"/>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37"/>
          <p:cNvSpPr txBox="1">
            <a:spLocks noGrp="1"/>
          </p:cNvSpPr>
          <p:nvPr>
            <p:ph type="title"/>
          </p:nvPr>
        </p:nvSpPr>
        <p:spPr>
          <a:xfrm>
            <a:off x="360000" y="635224"/>
            <a:ext cx="534488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a:spLocks noGrp="1"/>
          </p:cNvSpPr>
          <p:nvPr>
            <p:ph type="pic" idx="2"/>
          </p:nvPr>
        </p:nvSpPr>
        <p:spPr>
          <a:xfrm>
            <a:off x="6096000" y="0"/>
            <a:ext cx="6096000" cy="6857999"/>
          </a:xfrm>
          <a:prstGeom prst="rect">
            <a:avLst/>
          </a:prstGeom>
          <a:noFill/>
          <a:ln>
            <a:noFill/>
          </a:ln>
        </p:spPr>
      </p:sp>
      <p:sp>
        <p:nvSpPr>
          <p:cNvPr id="65" name="Google Shape;65;p37"/>
          <p:cNvSpPr txBox="1">
            <a:spLocks noGrp="1"/>
          </p:cNvSpPr>
          <p:nvPr>
            <p:ph type="body" idx="1"/>
          </p:nvPr>
        </p:nvSpPr>
        <p:spPr>
          <a:xfrm>
            <a:off x="360000" y="2235423"/>
            <a:ext cx="5344885" cy="384169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7"/>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p:nvPr/>
        </p:nvSpPr>
        <p:spPr>
          <a:xfrm>
            <a:off x="-24276" y="6775449"/>
            <a:ext cx="12251342" cy="1159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24"/>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Nunito Sans ExtraBold"/>
              <a:buNone/>
              <a:defRPr sz="4400" b="1" i="0" u="none" strike="noStrike" cap="none">
                <a:solidFill>
                  <a:schemeClr val="accent1"/>
                </a:solidFill>
                <a:latin typeface="Nunito Sans ExtraBold"/>
                <a:ea typeface="Nunito Sans ExtraBold"/>
                <a:cs typeface="Nunito Sans ExtraBold"/>
                <a:sym typeface="Nunito Sans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4"/>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unito Sans"/>
                <a:ea typeface="Nunito Sans"/>
                <a:cs typeface="Nunito Sans"/>
                <a:sym typeface="Nuni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Nunito Sans"/>
                <a:ea typeface="Nunito Sans"/>
                <a:cs typeface="Nunito Sans"/>
                <a:sym typeface="Nuni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Nunito Sans"/>
                <a:ea typeface="Nunito Sans"/>
                <a:cs typeface="Nunito Sans"/>
                <a:sym typeface="Nuni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Nunito Sans Light"/>
                <a:ea typeface="Nunito Sans Light"/>
                <a:cs typeface="Nunito Sans Light"/>
                <a:sym typeface="Nunito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t>Page </a:t>
            </a:r>
            <a:fld id="{00000000-1234-1234-1234-123412341234}" type="slidenum">
              <a:rPr lang="en-GB"/>
              <a:t>‹#›</a:t>
            </a:fld>
            <a:endParaRPr lang="en-GB"/>
          </a:p>
        </p:txBody>
      </p:sp>
      <p:cxnSp>
        <p:nvCxnSpPr>
          <p:cNvPr id="15" name="Google Shape;15;p24"/>
          <p:cNvCxnSpPr/>
          <p:nvPr/>
        </p:nvCxnSpPr>
        <p:spPr>
          <a:xfrm>
            <a:off x="360000" y="6496826"/>
            <a:ext cx="3519850" cy="0"/>
          </a:xfrm>
          <a:prstGeom prst="straightConnector1">
            <a:avLst/>
          </a:prstGeom>
          <a:noFill/>
          <a:ln w="19050" cap="flat" cmpd="sng">
            <a:solidFill>
              <a:schemeClr val="dk1"/>
            </a:solidFill>
            <a:prstDash val="solid"/>
            <a:miter lim="800000"/>
            <a:headEnd type="none" w="sm" len="sm"/>
            <a:tailEnd type="none" w="sm" len="sm"/>
          </a:ln>
        </p:spPr>
      </p:cxnSp>
      <p:pic>
        <p:nvPicPr>
          <p:cNvPr id="16" name="Google Shape;16;p24"/>
          <p:cNvPicPr preferRelativeResize="0"/>
          <p:nvPr/>
        </p:nvPicPr>
        <p:blipFill rotWithShape="1">
          <a:blip r:embed="rId13">
            <a:alphaModFix/>
          </a:blip>
          <a:srcRect/>
          <a:stretch/>
        </p:blipFill>
        <p:spPr>
          <a:xfrm>
            <a:off x="360000" y="183852"/>
            <a:ext cx="1065600" cy="3599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cqf.academy.knowledgeinnovation.eu/"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 descr="A globe with a map on it  Description automatically generated"/>
          <p:cNvPicPr preferRelativeResize="0">
            <a:picLocks noGrp="1"/>
          </p:cNvPicPr>
          <p:nvPr>
            <p:ph type="pic" idx="2"/>
          </p:nvPr>
        </p:nvPicPr>
        <p:blipFill rotWithShape="1">
          <a:blip r:embed="rId3">
            <a:alphaModFix/>
          </a:blip>
          <a:srcRect t="12500" b="12500"/>
          <a:stretch/>
        </p:blipFill>
        <p:spPr>
          <a:xfrm>
            <a:off x="0" y="0"/>
            <a:ext cx="6096000" cy="6858000"/>
          </a:xfrm>
          <a:prstGeom prst="rect">
            <a:avLst/>
          </a:prstGeom>
          <a:solidFill>
            <a:schemeClr val="dk1"/>
          </a:solidFill>
          <a:ln>
            <a:noFill/>
          </a:ln>
        </p:spPr>
      </p:pic>
      <p:sp>
        <p:nvSpPr>
          <p:cNvPr id="84" name="Google Shape;84;p1"/>
          <p:cNvSpPr txBox="1">
            <a:spLocks noGrp="1"/>
          </p:cNvSpPr>
          <p:nvPr>
            <p:ph type="ftr" idx="11"/>
          </p:nvPr>
        </p:nvSpPr>
        <p:spPr>
          <a:xfrm>
            <a:off x="6826101" y="1503680"/>
            <a:ext cx="5150309" cy="2416448"/>
          </a:xfrm>
          <a:prstGeom prst="rect">
            <a:avLst/>
          </a:prstGeom>
          <a:noFill/>
          <a:ln>
            <a:noFill/>
          </a:ln>
        </p:spPr>
        <p:txBody>
          <a:bodyPr spcFirstLastPara="1" wrap="square" lIns="91425" tIns="45700" rIns="91425" bIns="45700" anchor="ctr" anchorCtr="0">
            <a:noAutofit/>
          </a:bodyPr>
          <a:lstStyle/>
          <a:p>
            <a:pPr lvl="0">
              <a:defRPr sz="2800" u="sng">
                <a:solidFill>
                  <a:srgbClr val="C00000"/>
                </a:solidFill>
              </a:defRPr>
            </a:pPr>
            <a:r>
              <a:rPr dirty="0" err="1"/>
              <a:t>Plateforme</a:t>
            </a:r>
            <a:r>
              <a:rPr dirty="0"/>
              <a:t> de</a:t>
            </a:r>
            <a:r>
              <a:rPr lang="en-GB" dirty="0"/>
              <a:t>s</a:t>
            </a:r>
            <a:r>
              <a:rPr dirty="0"/>
              <a:t> qualifications et </a:t>
            </a:r>
            <a:r>
              <a:rPr lang="en-GB" sz="2800" u="sng" dirty="0"/>
              <a:t>et micro-certifications </a:t>
            </a:r>
            <a:r>
              <a:rPr dirty="0"/>
              <a:t>d</a:t>
            </a:r>
            <a:r>
              <a:rPr lang="en-GB" dirty="0"/>
              <a:t>e</a:t>
            </a:r>
            <a:r>
              <a:rPr dirty="0"/>
              <a:t> </a:t>
            </a:r>
            <a:r>
              <a:rPr lang="en-GB" dirty="0" err="1"/>
              <a:t>l’ACQF</a:t>
            </a:r>
            <a:r>
              <a:rPr dirty="0"/>
              <a:t> (QCP)</a:t>
            </a:r>
            <a:endParaRPr sz="2000" dirty="0"/>
          </a:p>
          <a:p>
            <a:pPr marL="0" lvl="0" indent="0" algn="l" rtl="0">
              <a:lnSpc>
                <a:spcPct val="100000"/>
              </a:lnSpc>
              <a:spcBef>
                <a:spcPts val="0"/>
              </a:spcBef>
              <a:spcAft>
                <a:spcPts val="0"/>
              </a:spcAft>
              <a:buSzPts val="1400"/>
              <a:buNone/>
              <a:defRPr sz="2000"/>
            </a:pPr>
            <a:r>
              <a:rPr dirty="0" err="1"/>
              <a:t>Renforcement</a:t>
            </a:r>
            <a:r>
              <a:rPr dirty="0"/>
              <a:t> des </a:t>
            </a:r>
            <a:r>
              <a:rPr dirty="0" err="1"/>
              <a:t>capacités</a:t>
            </a:r>
            <a:endParaRPr sz="2000" dirty="0"/>
          </a:p>
        </p:txBody>
      </p:sp>
      <p:sp>
        <p:nvSpPr>
          <p:cNvPr id="85" name="Google Shape;85;p1"/>
          <p:cNvSpPr txBox="1">
            <a:spLocks noGrp="1"/>
          </p:cNvSpPr>
          <p:nvPr>
            <p:ph type="body" idx="1"/>
          </p:nvPr>
        </p:nvSpPr>
        <p:spPr>
          <a:xfrm>
            <a:off x="6454775" y="4084373"/>
            <a:ext cx="5378450" cy="33072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000"/>
              <a:buNone/>
              <a:defRPr sz="2800">
                <a:solidFill>
                  <a:schemeClr val="accent1"/>
                </a:solidFill>
                <a:latin typeface="Times New Roman"/>
                <a:ea typeface="Times New Roman"/>
                <a:cs typeface="Times New Roman"/>
                <a:sym typeface="Times New Roman"/>
              </a:defRPr>
            </a:pPr>
            <a:r>
              <a:t>6e Forum continental de l'ACQF</a:t>
            </a:r>
            <a:endParaRPr sz="2800">
              <a:solidFill>
                <a:schemeClr val="accent1"/>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2000"/>
              <a:buNone/>
            </a:pPr>
            <a:endParaRPr sz="2800">
              <a:solidFill>
                <a:schemeClr val="accent1"/>
              </a:solidFill>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lt1"/>
              </a:buClr>
              <a:buSzPts val="1600"/>
              <a:buNone/>
            </a:pPr>
            <a:endParaRPr sz="1600">
              <a:solidFill>
                <a:schemeClr val="accent1"/>
              </a:solidFill>
            </a:endParaRPr>
          </a:p>
        </p:txBody>
      </p:sp>
      <p:sp>
        <p:nvSpPr>
          <p:cNvPr id="86" name="Google Shape;86;p1"/>
          <p:cNvSpPr txBox="1">
            <a:spLocks noGrp="1"/>
          </p:cNvSpPr>
          <p:nvPr>
            <p:ph type="body" idx="3"/>
          </p:nvPr>
        </p:nvSpPr>
        <p:spPr>
          <a:xfrm>
            <a:off x="6454775" y="4910077"/>
            <a:ext cx="5378450" cy="1668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800"/>
              <a:buNone/>
            </a:pPr>
            <a:r>
              <a:t>1er octobre 2025</a:t>
            </a:r>
          </a:p>
        </p:txBody>
      </p:sp>
      <p:pic>
        <p:nvPicPr>
          <p:cNvPr id="87" name="Google Shape;87;p1" descr="A close-up of a logo  Description automatically generated"/>
          <p:cNvPicPr preferRelativeResize="0"/>
          <p:nvPr/>
        </p:nvPicPr>
        <p:blipFill rotWithShape="1">
          <a:blip r:embed="rId4">
            <a:alphaModFix/>
          </a:blip>
          <a:srcRect/>
          <a:stretch/>
        </p:blipFill>
        <p:spPr>
          <a:xfrm>
            <a:off x="755945" y="268951"/>
            <a:ext cx="4584109" cy="698001"/>
          </a:xfrm>
          <a:prstGeom prst="rect">
            <a:avLst/>
          </a:prstGeom>
          <a:noFill/>
          <a:ln>
            <a:noFill/>
          </a:ln>
        </p:spPr>
      </p:pic>
      <p:pic>
        <p:nvPicPr>
          <p:cNvPr id="88" name="Google Shape;88;p1"/>
          <p:cNvPicPr preferRelativeResize="0"/>
          <p:nvPr/>
        </p:nvPicPr>
        <p:blipFill rotWithShape="1">
          <a:blip r:embed="rId5">
            <a:alphaModFix/>
          </a:blip>
          <a:srcRect/>
          <a:stretch/>
        </p:blipFill>
        <p:spPr>
          <a:xfrm>
            <a:off x="7325958" y="6035040"/>
            <a:ext cx="3507294" cy="4484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7e4e0e45e2_1_266"/>
          <p:cNvSpPr txBox="1">
            <a:spLocks noGrp="1"/>
          </p:cNvSpPr>
          <p:nvPr>
            <p:ph type="title"/>
          </p:nvPr>
        </p:nvSpPr>
        <p:spPr>
          <a:xfrm>
            <a:off x="360000" y="615426"/>
            <a:ext cx="11467800" cy="916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1800"/>
              <a:buNone/>
            </a:pPr>
            <a:r>
              <a:t>Activité d'apprentissage par les pairs à Johannesburg</a:t>
            </a:r>
          </a:p>
        </p:txBody>
      </p:sp>
      <p:sp>
        <p:nvSpPr>
          <p:cNvPr id="196" name="Google Shape;196;g37e4e0e45e2_1_266"/>
          <p:cNvSpPr txBox="1">
            <a:spLocks noGrp="1"/>
          </p:cNvSpPr>
          <p:nvPr>
            <p:ph type="body" idx="1"/>
          </p:nvPr>
        </p:nvSpPr>
        <p:spPr>
          <a:xfrm>
            <a:off x="352475" y="1531926"/>
            <a:ext cx="11475300" cy="128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defRPr sz="2600"/>
            </a:pPr>
            <a:r>
              <a:rPr b="1" dirty="0"/>
              <a:t>Objectif</a:t>
            </a:r>
            <a:r>
              <a:rPr dirty="0"/>
              <a:t>: </a:t>
            </a:r>
            <a:r>
              <a:rPr dirty="0" err="1"/>
              <a:t>relancer</a:t>
            </a:r>
            <a:r>
              <a:rPr dirty="0"/>
              <a:t> </a:t>
            </a:r>
            <a:r>
              <a:rPr dirty="0" err="1"/>
              <a:t>l’approfondissement</a:t>
            </a:r>
            <a:r>
              <a:rPr dirty="0"/>
              <a:t> de </a:t>
            </a:r>
            <a:r>
              <a:rPr dirty="0" err="1"/>
              <a:t>notre</a:t>
            </a:r>
            <a:r>
              <a:rPr dirty="0"/>
              <a:t> </a:t>
            </a:r>
            <a:r>
              <a:rPr dirty="0" err="1"/>
              <a:t>compréhension</a:t>
            </a:r>
            <a:r>
              <a:rPr dirty="0"/>
              <a:t> </a:t>
            </a:r>
            <a:r>
              <a:rPr dirty="0" err="1"/>
              <a:t>stratégique</a:t>
            </a:r>
            <a:r>
              <a:rPr dirty="0"/>
              <a:t> du </a:t>
            </a:r>
            <a:r>
              <a:rPr lang="en-GB" dirty="0"/>
              <a:t>QCP</a:t>
            </a:r>
            <a:r>
              <a:rPr dirty="0"/>
              <a:t> et </a:t>
            </a:r>
            <a:r>
              <a:rPr dirty="0" err="1"/>
              <a:t>favoriser</a:t>
            </a:r>
            <a:r>
              <a:rPr dirty="0"/>
              <a:t> un dialogue entre pairs sur les </a:t>
            </a:r>
            <a:r>
              <a:rPr dirty="0" err="1"/>
              <a:t>réalités</a:t>
            </a:r>
            <a:r>
              <a:rPr dirty="0"/>
              <a:t> pratiques de </a:t>
            </a:r>
            <a:r>
              <a:rPr dirty="0" err="1"/>
              <a:t>sa</a:t>
            </a:r>
            <a:r>
              <a:rPr dirty="0"/>
              <a:t> mise </a:t>
            </a:r>
            <a:r>
              <a:rPr dirty="0" err="1"/>
              <a:t>en</a:t>
            </a:r>
            <a:r>
              <a:rPr dirty="0"/>
              <a:t> </a:t>
            </a:r>
            <a:r>
              <a:rPr dirty="0" err="1"/>
              <a:t>œuvre</a:t>
            </a:r>
            <a:r>
              <a:rPr dirty="0"/>
              <a:t> dans </a:t>
            </a:r>
            <a:r>
              <a:rPr dirty="0" err="1"/>
              <a:t>nos</a:t>
            </a:r>
            <a:r>
              <a:rPr dirty="0"/>
              <a:t> </a:t>
            </a:r>
            <a:r>
              <a:rPr dirty="0" err="1"/>
              <a:t>contextes</a:t>
            </a:r>
            <a:r>
              <a:rPr dirty="0"/>
              <a:t> </a:t>
            </a:r>
            <a:r>
              <a:rPr dirty="0" err="1"/>
              <a:t>nationaux</a:t>
            </a:r>
            <a:r>
              <a:rPr lang="en-GB" dirty="0"/>
              <a:t>:</a:t>
            </a:r>
            <a:endParaRPr sz="2600" dirty="0"/>
          </a:p>
        </p:txBody>
      </p:sp>
      <p:sp>
        <p:nvSpPr>
          <p:cNvPr id="197" name="Google Shape;197;g37e4e0e45e2_1_266"/>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t>Page </a:t>
            </a:r>
            <a:fld id="{00000000-1234-1234-1234-123412341234}" type="slidenum">
              <a:rPr lang="en-GB"/>
              <a:t>10</a:t>
            </a:fld>
            <a:endParaRPr lang="en-GB"/>
          </a:p>
        </p:txBody>
      </p:sp>
      <p:sp>
        <p:nvSpPr>
          <p:cNvPr id="198" name="Google Shape;198;g37e4e0e45e2_1_266"/>
          <p:cNvSpPr txBox="1"/>
          <p:nvPr/>
        </p:nvSpPr>
        <p:spPr>
          <a:xfrm>
            <a:off x="352475" y="2821025"/>
            <a:ext cx="5527800" cy="354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defRPr sz="2600" u="sng">
                <a:solidFill>
                  <a:schemeClr val="dk1"/>
                </a:solidFill>
                <a:latin typeface="Nunito Sans"/>
                <a:ea typeface="Nunito Sans"/>
                <a:cs typeface="Nunito Sans"/>
                <a:sym typeface="Nunito Sans"/>
              </a:defRPr>
            </a:pPr>
            <a:r>
              <a:rPr dirty="0"/>
              <a:t>Atelier 1</a:t>
            </a:r>
            <a:endParaRPr sz="2600" b="0" i="0" u="sng" strike="noStrike" cap="none" dirty="0">
              <a:solidFill>
                <a:schemeClr val="dk1"/>
              </a:solidFill>
              <a:latin typeface="Nunito Sans"/>
              <a:ea typeface="Nunito Sans"/>
              <a:cs typeface="Nunito Sans"/>
              <a:sym typeface="Nunito Sans"/>
            </a:endParaRPr>
          </a:p>
          <a:p>
            <a:pPr marL="457200" marR="0" lvl="0" indent="-355600" algn="l" rtl="0">
              <a:lnSpc>
                <a:spcPct val="100000"/>
              </a:lnSpc>
              <a:spcBef>
                <a:spcPts val="0"/>
              </a:spcBef>
              <a:spcAft>
                <a:spcPts val="0"/>
              </a:spcAft>
              <a:buClr>
                <a:schemeClr val="dk1"/>
              </a:buClr>
              <a:buSzPts val="2000"/>
              <a:buFont typeface="Nunito Sans"/>
              <a:buChar char="●"/>
              <a:defRPr sz="2000">
                <a:solidFill>
                  <a:schemeClr val="dk1"/>
                </a:solidFill>
                <a:latin typeface="Nunito Sans"/>
                <a:ea typeface="Nunito Sans"/>
                <a:cs typeface="Nunito Sans"/>
                <a:sym typeface="Nunito Sans"/>
              </a:defRPr>
            </a:pPr>
            <a:r>
              <a:rPr dirty="0" err="1"/>
              <a:t>Activité</a:t>
            </a:r>
            <a:r>
              <a:rPr dirty="0"/>
              <a:t> : </a:t>
            </a:r>
            <a:r>
              <a:rPr dirty="0" err="1"/>
              <a:t>Cartographie</a:t>
            </a:r>
            <a:r>
              <a:rPr dirty="0"/>
              <a:t> des parties </a:t>
            </a:r>
            <a:r>
              <a:rPr dirty="0" err="1"/>
              <a:t>prenantes</a:t>
            </a:r>
            <a:r>
              <a:rPr dirty="0"/>
              <a:t> &amp; Toile de </a:t>
            </a:r>
            <a:r>
              <a:rPr dirty="0" err="1"/>
              <a:t>préparation</a:t>
            </a:r>
            <a:r>
              <a:rPr dirty="0"/>
              <a:t> du </a:t>
            </a:r>
            <a:r>
              <a:rPr dirty="0" err="1"/>
              <a:t>système</a:t>
            </a:r>
            <a:r>
              <a:rPr dirty="0"/>
              <a:t>.</a:t>
            </a:r>
            <a:endParaRPr sz="2000" b="0" i="0" u="none" strike="noStrike" cap="none" dirty="0">
              <a:solidFill>
                <a:schemeClr val="dk1"/>
              </a:solidFill>
              <a:latin typeface="Nunito Sans"/>
              <a:ea typeface="Nunito Sans"/>
              <a:cs typeface="Nunito Sans"/>
              <a:sym typeface="Nunito Sans"/>
            </a:endParaRPr>
          </a:p>
          <a:p>
            <a:pPr marL="457200" marR="0" lvl="0" indent="-355600" algn="l" rtl="0">
              <a:lnSpc>
                <a:spcPct val="100000"/>
              </a:lnSpc>
              <a:spcBef>
                <a:spcPts val="0"/>
              </a:spcBef>
              <a:spcAft>
                <a:spcPts val="0"/>
              </a:spcAft>
              <a:buClr>
                <a:schemeClr val="dk1"/>
              </a:buClr>
              <a:buSzPts val="2000"/>
              <a:buFont typeface="Nunito Sans"/>
              <a:buChar char="●"/>
              <a:defRPr sz="2000">
                <a:solidFill>
                  <a:schemeClr val="dk1"/>
                </a:solidFill>
                <a:latin typeface="Nunito Sans"/>
                <a:ea typeface="Nunito Sans"/>
                <a:cs typeface="Nunito Sans"/>
                <a:sym typeface="Nunito Sans"/>
              </a:defRPr>
            </a:pPr>
            <a:r>
              <a:rPr dirty="0"/>
              <a:t>Notre </a:t>
            </a:r>
            <a:r>
              <a:rPr dirty="0" err="1"/>
              <a:t>objectif</a:t>
            </a:r>
            <a:r>
              <a:rPr dirty="0"/>
              <a:t>: Identifier </a:t>
            </a:r>
            <a:r>
              <a:rPr dirty="0" err="1"/>
              <a:t>en</a:t>
            </a:r>
            <a:r>
              <a:rPr dirty="0"/>
              <a:t> collaboration les </a:t>
            </a:r>
            <a:r>
              <a:rPr dirty="0" err="1"/>
              <a:t>principaux</a:t>
            </a:r>
            <a:r>
              <a:rPr dirty="0"/>
              <a:t> </a:t>
            </a:r>
            <a:r>
              <a:rPr dirty="0" err="1"/>
              <a:t>intervenants</a:t>
            </a:r>
            <a:r>
              <a:rPr dirty="0"/>
              <a:t> </a:t>
            </a:r>
            <a:r>
              <a:rPr dirty="0" err="1"/>
              <a:t>nationaux</a:t>
            </a:r>
            <a:r>
              <a:rPr dirty="0"/>
              <a:t> </a:t>
            </a:r>
            <a:r>
              <a:rPr dirty="0" err="1"/>
              <a:t>impliqués</a:t>
            </a:r>
            <a:r>
              <a:rPr dirty="0"/>
              <a:t> dans la mise </a:t>
            </a:r>
            <a:r>
              <a:rPr dirty="0" err="1"/>
              <a:t>en</a:t>
            </a:r>
            <a:r>
              <a:rPr dirty="0"/>
              <a:t> </a:t>
            </a:r>
            <a:r>
              <a:rPr dirty="0" err="1"/>
              <a:t>œuvre</a:t>
            </a:r>
            <a:r>
              <a:rPr dirty="0"/>
              <a:t> du </a:t>
            </a:r>
            <a:r>
              <a:rPr lang="en-GB" dirty="0"/>
              <a:t>QCP</a:t>
            </a:r>
            <a:r>
              <a:rPr dirty="0"/>
              <a:t>, </a:t>
            </a:r>
            <a:r>
              <a:rPr dirty="0" err="1"/>
              <a:t>leurs</a:t>
            </a:r>
            <a:r>
              <a:rPr dirty="0"/>
              <a:t> </a:t>
            </a:r>
            <a:r>
              <a:rPr dirty="0" err="1"/>
              <a:t>rôles</a:t>
            </a:r>
            <a:r>
              <a:rPr dirty="0"/>
              <a:t>, </a:t>
            </a:r>
            <a:r>
              <a:rPr dirty="0" err="1"/>
              <a:t>leur</a:t>
            </a:r>
            <a:r>
              <a:rPr dirty="0"/>
              <a:t> </a:t>
            </a:r>
            <a:r>
              <a:rPr dirty="0" err="1"/>
              <a:t>niveau</a:t>
            </a:r>
            <a:r>
              <a:rPr dirty="0"/>
              <a:t> </a:t>
            </a:r>
            <a:r>
              <a:rPr dirty="0" err="1"/>
              <a:t>d'influence</a:t>
            </a:r>
            <a:r>
              <a:rPr dirty="0"/>
              <a:t> et </a:t>
            </a:r>
            <a:r>
              <a:rPr dirty="0" err="1"/>
              <a:t>notre</a:t>
            </a:r>
            <a:r>
              <a:rPr dirty="0"/>
              <a:t> état de </a:t>
            </a:r>
            <a:r>
              <a:rPr dirty="0" err="1"/>
              <a:t>préparation</a:t>
            </a:r>
            <a:r>
              <a:rPr dirty="0"/>
              <a:t> </a:t>
            </a:r>
            <a:r>
              <a:rPr dirty="0" err="1"/>
              <a:t>institutionnel</a:t>
            </a:r>
            <a:r>
              <a:rPr dirty="0"/>
              <a:t> global.</a:t>
            </a:r>
            <a:endParaRPr sz="2000" b="0" i="0" u="none" strike="noStrike" cap="none" dirty="0">
              <a:solidFill>
                <a:schemeClr val="dk1"/>
              </a:solidFill>
              <a:latin typeface="Nunito Sans"/>
              <a:ea typeface="Nunito Sans"/>
              <a:cs typeface="Nunito Sans"/>
              <a:sym typeface="Nunito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chemeClr val="dk1"/>
              </a:solidFill>
              <a:latin typeface="Nunito Sans"/>
              <a:ea typeface="Nunito Sans"/>
              <a:cs typeface="Nunito Sans"/>
              <a:sym typeface="Nunito Sans"/>
            </a:endParaRPr>
          </a:p>
        </p:txBody>
      </p:sp>
      <p:sp>
        <p:nvSpPr>
          <p:cNvPr id="199" name="Google Shape;199;g37e4e0e45e2_1_266"/>
          <p:cNvSpPr txBox="1"/>
          <p:nvPr/>
        </p:nvSpPr>
        <p:spPr>
          <a:xfrm>
            <a:off x="6484175" y="2821025"/>
            <a:ext cx="5343600" cy="354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defRPr sz="2600" u="sng">
                <a:solidFill>
                  <a:schemeClr val="dk1"/>
                </a:solidFill>
                <a:latin typeface="Nunito Sans"/>
                <a:ea typeface="Nunito Sans"/>
                <a:cs typeface="Nunito Sans"/>
                <a:sym typeface="Nunito Sans"/>
              </a:defRPr>
            </a:pPr>
            <a:r>
              <a:rPr dirty="0"/>
              <a:t>Atelier 2</a:t>
            </a:r>
            <a:endParaRPr sz="2600" b="0" i="0" u="sng" strike="noStrike" cap="none" dirty="0">
              <a:solidFill>
                <a:schemeClr val="dk1"/>
              </a:solidFill>
              <a:latin typeface="Nunito Sans"/>
              <a:ea typeface="Nunito Sans"/>
              <a:cs typeface="Nunito Sans"/>
              <a:sym typeface="Nunito Sans"/>
            </a:endParaRPr>
          </a:p>
          <a:p>
            <a:pPr marL="457200" marR="0" lvl="0" indent="-355600" algn="l" rtl="0">
              <a:lnSpc>
                <a:spcPct val="100000"/>
              </a:lnSpc>
              <a:spcBef>
                <a:spcPts val="0"/>
              </a:spcBef>
              <a:spcAft>
                <a:spcPts val="0"/>
              </a:spcAft>
              <a:buClr>
                <a:schemeClr val="dk1"/>
              </a:buClr>
              <a:buSzPts val="2000"/>
              <a:buFont typeface="Nunito Sans"/>
              <a:buChar char="●"/>
              <a:defRPr sz="2000">
                <a:solidFill>
                  <a:schemeClr val="dk1"/>
                </a:solidFill>
                <a:latin typeface="Nunito Sans"/>
                <a:ea typeface="Nunito Sans"/>
                <a:cs typeface="Nunito Sans"/>
                <a:sym typeface="Nunito Sans"/>
              </a:defRPr>
            </a:pPr>
            <a:r>
              <a:rPr dirty="0" err="1"/>
              <a:t>Activité</a:t>
            </a:r>
            <a:r>
              <a:rPr dirty="0"/>
              <a:t> : Challenge Labs: </a:t>
            </a:r>
            <a:r>
              <a:rPr dirty="0" err="1"/>
              <a:t>Aborder</a:t>
            </a:r>
            <a:r>
              <a:rPr dirty="0"/>
              <a:t> les </a:t>
            </a:r>
            <a:r>
              <a:rPr dirty="0" err="1"/>
              <a:t>principaux</a:t>
            </a:r>
            <a:r>
              <a:rPr dirty="0"/>
              <a:t> obstacles à </a:t>
            </a:r>
            <a:r>
              <a:rPr dirty="0" err="1"/>
              <a:t>l'intégration</a:t>
            </a:r>
            <a:r>
              <a:rPr dirty="0"/>
              <a:t> QCP.</a:t>
            </a:r>
            <a:endParaRPr sz="2000" b="0" i="0" u="none" strike="noStrike" cap="none" dirty="0">
              <a:solidFill>
                <a:schemeClr val="dk1"/>
              </a:solidFill>
              <a:latin typeface="Nunito Sans"/>
              <a:ea typeface="Nunito Sans"/>
              <a:cs typeface="Nunito Sans"/>
              <a:sym typeface="Nunito Sans"/>
            </a:endParaRPr>
          </a:p>
          <a:p>
            <a:pPr marL="457200" marR="0" lvl="0" indent="-355600" algn="l" rtl="0">
              <a:lnSpc>
                <a:spcPct val="100000"/>
              </a:lnSpc>
              <a:spcBef>
                <a:spcPts val="0"/>
              </a:spcBef>
              <a:spcAft>
                <a:spcPts val="0"/>
              </a:spcAft>
              <a:buClr>
                <a:schemeClr val="dk1"/>
              </a:buClr>
              <a:buSzPts val="2000"/>
              <a:buFont typeface="Nunito Sans"/>
              <a:buChar char="●"/>
              <a:defRPr sz="2000">
                <a:solidFill>
                  <a:schemeClr val="dk1"/>
                </a:solidFill>
                <a:latin typeface="Nunito Sans"/>
                <a:ea typeface="Nunito Sans"/>
                <a:cs typeface="Nunito Sans"/>
                <a:sym typeface="Nunito Sans"/>
              </a:defRPr>
            </a:pPr>
            <a:r>
              <a:rPr dirty="0"/>
              <a:t>Notre </a:t>
            </a:r>
            <a:r>
              <a:rPr dirty="0" err="1"/>
              <a:t>objectif</a:t>
            </a:r>
            <a:r>
              <a:rPr dirty="0"/>
              <a:t>: Identifier les </a:t>
            </a:r>
            <a:r>
              <a:rPr dirty="0" err="1"/>
              <a:t>risques</a:t>
            </a:r>
            <a:r>
              <a:rPr dirty="0"/>
              <a:t> et les obstacles les plus </a:t>
            </a:r>
            <a:r>
              <a:rPr dirty="0" err="1"/>
              <a:t>importants</a:t>
            </a:r>
            <a:r>
              <a:rPr dirty="0"/>
              <a:t> </a:t>
            </a:r>
            <a:r>
              <a:rPr dirty="0" err="1"/>
              <a:t>auxquels</a:t>
            </a:r>
            <a:r>
              <a:rPr dirty="0"/>
              <a:t> nous </a:t>
            </a:r>
            <a:r>
              <a:rPr dirty="0" err="1"/>
              <a:t>pourrions</a:t>
            </a:r>
            <a:r>
              <a:rPr dirty="0"/>
              <a:t> </a:t>
            </a:r>
            <a:r>
              <a:rPr dirty="0" err="1"/>
              <a:t>être</a:t>
            </a:r>
            <a:r>
              <a:rPr dirty="0"/>
              <a:t> </a:t>
            </a:r>
            <a:r>
              <a:rPr dirty="0" err="1"/>
              <a:t>confrontés</a:t>
            </a:r>
            <a:r>
              <a:rPr dirty="0"/>
              <a:t> </a:t>
            </a:r>
            <a:r>
              <a:rPr dirty="0" err="1"/>
              <a:t>lors</a:t>
            </a:r>
            <a:r>
              <a:rPr dirty="0"/>
              <a:t> de </a:t>
            </a:r>
            <a:r>
              <a:rPr dirty="0" err="1"/>
              <a:t>l'adoption</a:t>
            </a:r>
            <a:r>
              <a:rPr dirty="0"/>
              <a:t> du </a:t>
            </a:r>
            <a:r>
              <a:rPr lang="en-GB" dirty="0"/>
              <a:t>QCP</a:t>
            </a:r>
            <a:r>
              <a:rPr dirty="0"/>
              <a:t> et </a:t>
            </a:r>
            <a:r>
              <a:rPr dirty="0" err="1"/>
              <a:t>réfléchir</a:t>
            </a:r>
            <a:r>
              <a:rPr dirty="0"/>
              <a:t> </a:t>
            </a:r>
            <a:r>
              <a:rPr dirty="0" err="1"/>
              <a:t>en</a:t>
            </a:r>
            <a:r>
              <a:rPr dirty="0"/>
              <a:t> collaboration à des solutions pratiques pour les </a:t>
            </a:r>
            <a:r>
              <a:rPr dirty="0" err="1"/>
              <a:t>surmonter</a:t>
            </a:r>
            <a:r>
              <a:rPr dirty="0"/>
              <a:t>.</a:t>
            </a:r>
            <a:endParaRPr sz="2000" b="0" i="0" u="none" strike="noStrike" cap="none" dirty="0">
              <a:solidFill>
                <a:schemeClr val="dk1"/>
              </a:solidFill>
              <a:latin typeface="Nunito Sans"/>
              <a:ea typeface="Nunito Sans"/>
              <a:cs typeface="Nunito Sans"/>
              <a:sym typeface="Nuni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
          <p:cNvSpPr txBox="1">
            <a:spLocks noGrp="1"/>
          </p:cNvSpPr>
          <p:nvPr>
            <p:ph type="body" idx="1"/>
          </p:nvPr>
        </p:nvSpPr>
        <p:spPr>
          <a:xfrm>
            <a:off x="-721678" y="226203"/>
            <a:ext cx="7346100" cy="35448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t>04</a:t>
            </a:r>
          </a:p>
        </p:txBody>
      </p:sp>
      <p:sp>
        <p:nvSpPr>
          <p:cNvPr id="205" name="Google Shape;205;p4"/>
          <p:cNvSpPr txBox="1">
            <a:spLocks noGrp="1"/>
          </p:cNvSpPr>
          <p:nvPr>
            <p:ph type="body" idx="2"/>
          </p:nvPr>
        </p:nvSpPr>
        <p:spPr>
          <a:xfrm>
            <a:off x="882982" y="4441099"/>
            <a:ext cx="9627900" cy="1828200"/>
          </a:xfrm>
          <a:prstGeom prst="rect">
            <a:avLst/>
          </a:prstGeom>
          <a:noFill/>
          <a:ln>
            <a:noFill/>
          </a:ln>
        </p:spPr>
        <p:txBody>
          <a:bodyPr spcFirstLastPara="1" wrap="square" lIns="91425" tIns="45700" rIns="91425" bIns="45700" anchor="t" anchorCtr="0">
            <a:normAutofit fontScale="92500" lnSpcReduction="10000"/>
          </a:bodyPr>
          <a:lstStyle/>
          <a:p>
            <a:pPr marL="457200" lvl="0" indent="-228600" algn="l" rtl="0">
              <a:lnSpc>
                <a:spcPct val="90000"/>
              </a:lnSpc>
              <a:spcBef>
                <a:spcPts val="1000"/>
              </a:spcBef>
              <a:spcAft>
                <a:spcPts val="0"/>
              </a:spcAft>
              <a:buClr>
                <a:schemeClr val="lt1"/>
              </a:buClr>
              <a:buSzPts val="6600"/>
              <a:buNone/>
            </a:pPr>
            <a:r>
              <a:rPr dirty="0" err="1"/>
              <a:t>Élaboration</a:t>
            </a:r>
            <a:r>
              <a:rPr dirty="0"/>
              <a:t> de la </a:t>
            </a:r>
            <a:r>
              <a:rPr dirty="0" err="1"/>
              <a:t>feuille</a:t>
            </a:r>
            <a:r>
              <a:rPr dirty="0"/>
              <a:t> de route du </a:t>
            </a:r>
            <a:r>
              <a:rPr lang="en-GB" dirty="0"/>
              <a:t>QCP</a:t>
            </a:r>
            <a:endParaRPr dirty="0"/>
          </a:p>
        </p:txBody>
      </p:sp>
      <p:sp>
        <p:nvSpPr>
          <p:cNvPr id="206" name="Google Shape;206;p4"/>
          <p:cNvSpPr txBox="1">
            <a:spLocks noGrp="1"/>
          </p:cNvSpPr>
          <p:nvPr>
            <p:ph type="sldNum" idx="4294967295"/>
          </p:nvPr>
        </p:nvSpPr>
        <p:spPr>
          <a:xfrm>
            <a:off x="0" y="6538913"/>
            <a:ext cx="3710100" cy="173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7e4e0e45e2_1_387"/>
          <p:cNvSpPr txBox="1">
            <a:spLocks noGrp="1"/>
          </p:cNvSpPr>
          <p:nvPr>
            <p:ph type="title"/>
          </p:nvPr>
        </p:nvSpPr>
        <p:spPr>
          <a:xfrm>
            <a:off x="360000" y="615427"/>
            <a:ext cx="11467800" cy="688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45454"/>
              <a:buNone/>
            </a:pPr>
            <a:r>
              <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Activité d'élaboration de la feuille de route</a:t>
            </a:r>
            <a:r>
              <a:t> - 1</a:t>
            </a:r>
          </a:p>
        </p:txBody>
      </p:sp>
      <p:sp>
        <p:nvSpPr>
          <p:cNvPr id="213" name="Google Shape;213;g37e4e0e45e2_1_387"/>
          <p:cNvSpPr txBox="1">
            <a:spLocks noGrp="1"/>
          </p:cNvSpPr>
          <p:nvPr>
            <p:ph type="body" idx="1"/>
          </p:nvPr>
        </p:nvSpPr>
        <p:spPr>
          <a:xfrm>
            <a:off x="358350" y="1303625"/>
            <a:ext cx="11475300" cy="5045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SzPts val="275"/>
              <a:buNone/>
              <a:defRPr sz="1800"/>
            </a:pPr>
            <a:r>
              <a:rPr b="1"/>
              <a:t>Évaluez votre point de départ: </a:t>
            </a:r>
            <a:r>
              <a:t>Réfléchissez aux progrès que vous avez réalisés jusqu’à présent avec QCP (par exemple, avez-vous déjà nommé une équipe responsable de QCP, avez-vous testé la plateforme, avez-vous téléchargé des qualifications, etc.)?</a:t>
            </a:r>
            <a:endParaRPr sz="1800"/>
          </a:p>
          <a:p>
            <a:pPr marL="0" lvl="0" indent="0" algn="l" rtl="0">
              <a:lnSpc>
                <a:spcPct val="115000"/>
              </a:lnSpc>
              <a:spcBef>
                <a:spcPts val="1000"/>
              </a:spcBef>
              <a:spcAft>
                <a:spcPts val="0"/>
              </a:spcAft>
              <a:buSzPts val="275"/>
              <a:buNone/>
            </a:pPr>
            <a:endParaRPr sz="1800"/>
          </a:p>
          <a:p>
            <a:pPr marL="0" lvl="0" indent="0" algn="l" rtl="0">
              <a:lnSpc>
                <a:spcPct val="115000"/>
              </a:lnSpc>
              <a:spcBef>
                <a:spcPts val="1000"/>
              </a:spcBef>
              <a:spcAft>
                <a:spcPts val="0"/>
              </a:spcAft>
              <a:buSzPts val="275"/>
              <a:buNone/>
              <a:defRPr sz="18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defRPr>
            </a:pPr>
            <a:r>
              <a:t>Trois phases à compléter:</a:t>
            </a:r>
            <a:endParaRPr sz="1800" b="1"/>
          </a:p>
          <a:p>
            <a:pPr marL="457200" lvl="0" indent="-342900" algn="l" rtl="0">
              <a:lnSpc>
                <a:spcPct val="115000"/>
              </a:lnSpc>
              <a:spcBef>
                <a:spcPts val="1000"/>
              </a:spcBef>
              <a:spcAft>
                <a:spcPts val="0"/>
              </a:spcAft>
              <a:buSzPts val="1800"/>
              <a:buChar char="•"/>
              <a:defRPr sz="1800"/>
            </a:pPr>
            <a:r>
              <a:t>À long terme (juillet 2026 – décembre 2026 et au-delà): Définissez vos objectifs et stratégies à long terme pour QCP. Pensez à la mise à l'échelle, à la durabilité et à l'intégration complète du système.</a:t>
            </a:r>
            <a:endParaRPr sz="1800"/>
          </a:p>
          <a:p>
            <a:pPr marL="457200" lvl="0" indent="-342900" algn="l" rtl="0">
              <a:lnSpc>
                <a:spcPct val="115000"/>
              </a:lnSpc>
              <a:spcBef>
                <a:spcPts val="0"/>
              </a:spcBef>
              <a:spcAft>
                <a:spcPts val="0"/>
              </a:spcAft>
              <a:buSzPts val="1800"/>
              <a:buChar char="•"/>
              <a:defRPr sz="1800"/>
            </a:pPr>
            <a:r>
              <a:t>Moyen terme (janvier – juin 2026): Étapes clés vers la cartographie des données, la formation QCP et les premiers téléchargements de données.</a:t>
            </a:r>
            <a:endParaRPr sz="1800"/>
          </a:p>
          <a:p>
            <a:pPr marL="457200" lvl="0" indent="-342900" algn="l" rtl="0">
              <a:lnSpc>
                <a:spcPct val="115000"/>
              </a:lnSpc>
              <a:spcBef>
                <a:spcPts val="0"/>
              </a:spcBef>
              <a:spcAft>
                <a:spcPts val="0"/>
              </a:spcAft>
              <a:buSzPts val="1800"/>
              <a:buChar char="•"/>
              <a:defRPr sz="1800"/>
            </a:pPr>
            <a:r>
              <a:t>À court terme (jusqu’en décembre 2025): Actions immédiates pour aller de l'avant.</a:t>
            </a:r>
            <a:endParaRPr sz="1800"/>
          </a:p>
          <a:p>
            <a:pPr marL="0" lvl="0" indent="0" algn="l" rtl="0">
              <a:lnSpc>
                <a:spcPct val="115000"/>
              </a:lnSpc>
              <a:spcBef>
                <a:spcPts val="1000"/>
              </a:spcBef>
              <a:spcAft>
                <a:spcPts val="0"/>
              </a:spcAft>
              <a:buSzPts val="1800"/>
              <a:buNone/>
              <a:defRPr sz="1800"/>
            </a:pPr>
            <a:r>
              <a:rPr b="1"/>
              <a:t>Note</a:t>
            </a:r>
            <a:r>
              <a:t>: Comme nous travaillons nous-mêmes à travers chaque phase, s'il vous plaît assurez-vous</a:t>
            </a:r>
            <a:r>
              <a:rPr b="1"/>
              <a:t> de connecter toutes les phases ensemble.</a:t>
            </a:r>
            <a:r>
              <a:t> </a:t>
            </a:r>
            <a:r>
              <a:rPr b="1"/>
              <a:t>Réfléchissez à la façon dont la stratégie à long terme établie se traduira par des actions à moyen et à court terme.</a:t>
            </a:r>
            <a:endParaRPr sz="1800" b="1"/>
          </a:p>
        </p:txBody>
      </p:sp>
      <p:sp>
        <p:nvSpPr>
          <p:cNvPr id="214" name="Google Shape;214;g37e4e0e45e2_1_387"/>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t>Page </a:t>
            </a:r>
            <a:fld id="{00000000-1234-1234-1234-123412341234}" type="slidenum">
              <a:rPr lang="en-GB"/>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36644f842ca_1_61"/>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2000"/>
              <a:buFont typeface="Arial"/>
              <a:buNone/>
            </a:pPr>
            <a:r>
              <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Activité de développement de la feuille de route</a:t>
            </a:r>
            <a:r>
              <a:t> - 2</a:t>
            </a:r>
          </a:p>
        </p:txBody>
      </p:sp>
      <p:sp>
        <p:nvSpPr>
          <p:cNvPr id="221" name="Google Shape;221;g36644f842ca_1_61"/>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15000"/>
              </a:lnSpc>
              <a:spcBef>
                <a:spcPts val="1000"/>
              </a:spcBef>
              <a:spcAft>
                <a:spcPts val="0"/>
              </a:spcAft>
              <a:buClr>
                <a:srgbClr val="000000"/>
              </a:buClr>
              <a:buSzPts val="275"/>
              <a:buFont typeface="Arial"/>
              <a:buNone/>
              <a:defRPr sz="2000" b="1"/>
            </a:pPr>
            <a:r>
              <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Travail </a:t>
            </a:r>
            <a:r>
              <a:rPr dirty="0" err="1"/>
              <a:t>itératif</a:t>
            </a:r>
            <a:r>
              <a:rPr dirty="0"/>
              <a:t>:</a:t>
            </a:r>
            <a:endParaRPr sz="2000" dirty="0"/>
          </a:p>
          <a:p>
            <a:pPr marL="444500">
              <a:lnSpc>
                <a:spcPct val="115000"/>
              </a:lnSpc>
              <a:buSzPts val="2000"/>
              <a:defRPr sz="2000"/>
            </a:pPr>
            <a:r>
              <a:rPr dirty="0" err="1"/>
              <a:t>Concentrez-vous</a:t>
            </a:r>
            <a:r>
              <a:rPr dirty="0"/>
              <a:t> sur </a:t>
            </a:r>
            <a:r>
              <a:rPr dirty="0" err="1"/>
              <a:t>une</a:t>
            </a:r>
            <a:r>
              <a:rPr dirty="0"/>
              <a:t> phase à la </a:t>
            </a:r>
            <a:r>
              <a:rPr dirty="0" err="1"/>
              <a:t>fois</a:t>
            </a:r>
            <a:r>
              <a:rPr dirty="0"/>
              <a:t> pendant </a:t>
            </a:r>
            <a:r>
              <a:rPr dirty="0" err="1"/>
              <a:t>l'atelier</a:t>
            </a:r>
            <a:r>
              <a:rPr dirty="0"/>
              <a:t>.</a:t>
            </a:r>
            <a:endParaRPr sz="2000" dirty="0"/>
          </a:p>
          <a:p>
            <a:pPr marL="444500">
              <a:lnSpc>
                <a:spcPct val="115000"/>
              </a:lnSpc>
              <a:spcBef>
                <a:spcPts val="0"/>
              </a:spcBef>
              <a:buSzPts val="2000"/>
              <a:defRPr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defRPr>
            </a:pPr>
            <a:r>
              <a:rPr dirty="0" err="1"/>
              <a:t>Assurez-vous</a:t>
            </a:r>
            <a:r>
              <a:rPr dirty="0"/>
              <a:t> </a:t>
            </a:r>
            <a:r>
              <a:rPr dirty="0" err="1"/>
              <a:t>que</a:t>
            </a:r>
            <a:r>
              <a:rPr dirty="0"/>
              <a:t> </a:t>
            </a:r>
            <a:r>
              <a:rPr dirty="0" err="1"/>
              <a:t>vos</a:t>
            </a:r>
            <a:r>
              <a:rPr dirty="0"/>
              <a:t> </a:t>
            </a:r>
            <a:r>
              <a:rPr dirty="0" err="1"/>
              <a:t>objectifs</a:t>
            </a:r>
            <a:r>
              <a:rPr dirty="0"/>
              <a:t> </a:t>
            </a:r>
            <a:r>
              <a:rPr dirty="0" err="1"/>
              <a:t>sont</a:t>
            </a:r>
            <a:r>
              <a:rPr dirty="0"/>
              <a:t> SMART (</a:t>
            </a:r>
            <a:r>
              <a:rPr dirty="0" err="1"/>
              <a:t>spécifiques</a:t>
            </a:r>
            <a:r>
              <a:rPr dirty="0"/>
              <a:t>, </a:t>
            </a:r>
            <a:r>
              <a:rPr dirty="0" err="1"/>
              <a:t>mesurables</a:t>
            </a:r>
            <a:r>
              <a:rPr dirty="0"/>
              <a:t>, </a:t>
            </a:r>
            <a:r>
              <a:rPr dirty="0" err="1"/>
              <a:t>assignables</a:t>
            </a:r>
            <a:r>
              <a:rPr dirty="0"/>
              <a:t>, </a:t>
            </a:r>
            <a:r>
              <a:rPr dirty="0" err="1"/>
              <a:t>réalistes</a:t>
            </a:r>
            <a:r>
              <a:rPr dirty="0"/>
              <a:t>, </a:t>
            </a:r>
            <a:r>
              <a:rPr dirty="0" err="1"/>
              <a:t>limités</a:t>
            </a:r>
            <a:r>
              <a:rPr dirty="0"/>
              <a:t> dans le temps).</a:t>
            </a:r>
            <a:endParaRPr sz="2000" dirty="0"/>
          </a:p>
          <a:p>
            <a:pPr marL="444500">
              <a:lnSpc>
                <a:spcPct val="115000"/>
              </a:lnSpc>
              <a:spcBef>
                <a:spcPts val="0"/>
              </a:spcBef>
              <a:buSzPts val="2000"/>
              <a:defRPr sz="2000"/>
            </a:pPr>
            <a:r>
              <a:rPr dirty="0" err="1"/>
              <a:t>L'animateur</a:t>
            </a:r>
            <a:r>
              <a:rPr dirty="0"/>
              <a:t> </a:t>
            </a:r>
            <a:r>
              <a:rPr dirty="0" err="1"/>
              <a:t>gardera</a:t>
            </a:r>
            <a:r>
              <a:rPr dirty="0"/>
              <a:t> le temps et </a:t>
            </a:r>
            <a:r>
              <a:rPr dirty="0" err="1"/>
              <a:t>vous</a:t>
            </a:r>
            <a:r>
              <a:rPr dirty="0"/>
              <a:t> </a:t>
            </a:r>
            <a:r>
              <a:rPr dirty="0" err="1"/>
              <a:t>informera</a:t>
            </a:r>
            <a:r>
              <a:rPr dirty="0"/>
              <a:t> </a:t>
            </a:r>
            <a:r>
              <a:rPr dirty="0" err="1"/>
              <a:t>lorsque</a:t>
            </a:r>
            <a:r>
              <a:rPr dirty="0"/>
              <a:t> nous </a:t>
            </a:r>
            <a:r>
              <a:rPr dirty="0" err="1"/>
              <a:t>passerons</a:t>
            </a:r>
            <a:r>
              <a:rPr dirty="0"/>
              <a:t> à la phase </a:t>
            </a:r>
            <a:r>
              <a:rPr dirty="0" err="1"/>
              <a:t>suivante</a:t>
            </a:r>
            <a:endParaRPr sz="2000" dirty="0"/>
          </a:p>
          <a:p>
            <a:pPr marL="0" lvl="0" indent="0" algn="l" rtl="0">
              <a:lnSpc>
                <a:spcPct val="115000"/>
              </a:lnSpc>
              <a:spcBef>
                <a:spcPts val="1000"/>
              </a:spcBef>
              <a:spcAft>
                <a:spcPts val="0"/>
              </a:spcAft>
              <a:buClr>
                <a:srgbClr val="000000"/>
              </a:buClr>
              <a:buSzPts val="275"/>
              <a:buFont typeface="Arial"/>
              <a:buNone/>
              <a:defRPr sz="2000" b="1"/>
            </a:pPr>
            <a:r>
              <a:rPr dirty="0"/>
              <a:t>Structure de la </a:t>
            </a:r>
            <a:r>
              <a:rPr dirty="0" err="1"/>
              <a:t>feuille</a:t>
            </a:r>
            <a:r>
              <a:rPr dirty="0"/>
              <a:t> de route</a:t>
            </a:r>
            <a:endParaRPr sz="2000" dirty="0"/>
          </a:p>
          <a:p>
            <a:pPr marL="457200" lvl="0" indent="-355600" algn="l" rtl="0">
              <a:lnSpc>
                <a:spcPct val="115000"/>
              </a:lnSpc>
              <a:spcBef>
                <a:spcPts val="1000"/>
              </a:spcBef>
              <a:spcAft>
                <a:spcPts val="0"/>
              </a:spcAft>
              <a:buSzPts val="2000"/>
              <a:buAutoNum type="arabicParenR"/>
              <a:defRPr sz="2000"/>
            </a:pPr>
            <a:r>
              <a:rPr dirty="0" err="1"/>
              <a:t>Chaque</a:t>
            </a:r>
            <a:r>
              <a:rPr dirty="0"/>
              <a:t> phase a un champ pour </a:t>
            </a:r>
            <a:r>
              <a:rPr dirty="0" err="1"/>
              <a:t>que</a:t>
            </a:r>
            <a:r>
              <a:rPr dirty="0"/>
              <a:t> </a:t>
            </a:r>
            <a:r>
              <a:rPr dirty="0" err="1"/>
              <a:t>votre</a:t>
            </a:r>
            <a:r>
              <a:rPr dirty="0"/>
              <a:t> </a:t>
            </a:r>
            <a:r>
              <a:rPr dirty="0" err="1"/>
              <a:t>objectif</a:t>
            </a:r>
            <a:r>
              <a:rPr dirty="0"/>
              <a:t> principal </a:t>
            </a:r>
            <a:r>
              <a:rPr dirty="0" err="1"/>
              <a:t>soit</a:t>
            </a:r>
            <a:r>
              <a:rPr dirty="0"/>
              <a:t> </a:t>
            </a:r>
            <a:r>
              <a:rPr dirty="0" err="1"/>
              <a:t>atteint</a:t>
            </a:r>
            <a:r>
              <a:rPr dirty="0"/>
              <a:t> </a:t>
            </a:r>
            <a:r>
              <a:rPr dirty="0" err="1"/>
              <a:t>jusqu'à</a:t>
            </a:r>
            <a:r>
              <a:rPr dirty="0"/>
              <a:t> la fin de la </a:t>
            </a:r>
            <a:r>
              <a:rPr dirty="0" err="1"/>
              <a:t>période</a:t>
            </a:r>
            <a:r>
              <a:rPr dirty="0"/>
              <a:t>. </a:t>
            </a:r>
            <a:r>
              <a:rPr dirty="0" err="1"/>
              <a:t>Commencez</a:t>
            </a:r>
            <a:r>
              <a:rPr dirty="0"/>
              <a:t> </a:t>
            </a:r>
            <a:r>
              <a:rPr dirty="0" err="1"/>
              <a:t>ici</a:t>
            </a:r>
            <a:r>
              <a:rPr dirty="0"/>
              <a:t> à </a:t>
            </a:r>
            <a:r>
              <a:rPr dirty="0" err="1"/>
              <a:t>chaque</a:t>
            </a:r>
            <a:r>
              <a:rPr dirty="0"/>
              <a:t> </a:t>
            </a:r>
            <a:r>
              <a:rPr dirty="0" err="1"/>
              <a:t>fois</a:t>
            </a:r>
            <a:r>
              <a:rPr dirty="0"/>
              <a:t>.</a:t>
            </a:r>
            <a:endParaRPr sz="2000" dirty="0"/>
          </a:p>
          <a:p>
            <a:pPr marL="457200" lvl="0" indent="-355600" algn="l" rtl="0">
              <a:lnSpc>
                <a:spcPct val="115000"/>
              </a:lnSpc>
              <a:spcBef>
                <a:spcPts val="0"/>
              </a:spcBef>
              <a:spcAft>
                <a:spcPts val="0"/>
              </a:spcAft>
              <a:buSzPts val="2000"/>
              <a:buAutoNum type="arabicParenR"/>
              <a:defRPr sz="2000"/>
            </a:pPr>
            <a:r>
              <a:rPr dirty="0" err="1"/>
              <a:t>Chaque</a:t>
            </a:r>
            <a:r>
              <a:rPr dirty="0"/>
              <a:t> phase </a:t>
            </a:r>
            <a:r>
              <a:rPr dirty="0" err="1"/>
              <a:t>comporte</a:t>
            </a:r>
            <a:r>
              <a:rPr dirty="0"/>
              <a:t> des axes de travail </a:t>
            </a:r>
            <a:r>
              <a:rPr dirty="0" err="1"/>
              <a:t>ou</a:t>
            </a:r>
            <a:r>
              <a:rPr dirty="0"/>
              <a:t> des </a:t>
            </a:r>
            <a:r>
              <a:rPr dirty="0" err="1"/>
              <a:t>catégories</a:t>
            </a:r>
            <a:r>
              <a:rPr dirty="0"/>
              <a:t> </a:t>
            </a:r>
            <a:r>
              <a:rPr dirty="0" err="1"/>
              <a:t>d’activités</a:t>
            </a:r>
            <a:r>
              <a:rPr dirty="0"/>
              <a:t> </a:t>
            </a:r>
            <a:r>
              <a:rPr dirty="0" err="1"/>
              <a:t>clés</a:t>
            </a:r>
            <a:r>
              <a:rPr dirty="0"/>
              <a:t>, </a:t>
            </a:r>
            <a:r>
              <a:rPr dirty="0" err="1"/>
              <a:t>tels</a:t>
            </a:r>
            <a:r>
              <a:rPr dirty="0"/>
              <a:t> </a:t>
            </a:r>
            <a:r>
              <a:rPr dirty="0" err="1"/>
              <a:t>que</a:t>
            </a:r>
            <a:r>
              <a:rPr dirty="0"/>
              <a:t> </a:t>
            </a:r>
            <a:r>
              <a:rPr dirty="0" err="1"/>
              <a:t>l’engagement</a:t>
            </a:r>
            <a:r>
              <a:rPr dirty="0"/>
              <a:t> des parties </a:t>
            </a:r>
            <a:r>
              <a:rPr dirty="0" err="1"/>
              <a:t>prenantes</a:t>
            </a:r>
            <a:r>
              <a:rPr dirty="0"/>
              <a:t>, le </a:t>
            </a:r>
            <a:r>
              <a:rPr dirty="0" err="1"/>
              <a:t>renforcement</a:t>
            </a:r>
            <a:r>
              <a:rPr dirty="0"/>
              <a:t> des </a:t>
            </a:r>
            <a:r>
              <a:rPr dirty="0" err="1"/>
              <a:t>capacités</a:t>
            </a:r>
            <a:r>
              <a:rPr dirty="0"/>
              <a:t> techniques, la </a:t>
            </a:r>
            <a:r>
              <a:rPr dirty="0" err="1"/>
              <a:t>cartographie</a:t>
            </a:r>
            <a:r>
              <a:rPr dirty="0"/>
              <a:t> des données, </a:t>
            </a:r>
            <a:r>
              <a:rPr dirty="0" err="1"/>
              <a:t>l’assurance</a:t>
            </a:r>
            <a:r>
              <a:rPr dirty="0"/>
              <a:t> de la </a:t>
            </a:r>
            <a:r>
              <a:rPr dirty="0" err="1"/>
              <a:t>qualité</a:t>
            </a:r>
            <a:r>
              <a:rPr dirty="0"/>
              <a:t>, etc. </a:t>
            </a:r>
            <a:endParaRPr sz="2000" dirty="0"/>
          </a:p>
          <a:p>
            <a:pPr marL="457200" lvl="0" indent="-355600" algn="l" rtl="0">
              <a:lnSpc>
                <a:spcPct val="115000"/>
              </a:lnSpc>
              <a:spcBef>
                <a:spcPts val="0"/>
              </a:spcBef>
              <a:spcAft>
                <a:spcPts val="0"/>
              </a:spcAft>
              <a:buSzPts val="2000"/>
              <a:buAutoNum type="arabicParenR"/>
              <a:defRPr sz="2000"/>
            </a:pPr>
            <a:r>
              <a:rPr dirty="0"/>
              <a:t>Après </a:t>
            </a:r>
            <a:r>
              <a:rPr dirty="0" err="1"/>
              <a:t>avoir</a:t>
            </a:r>
            <a:r>
              <a:rPr dirty="0"/>
              <a:t> </a:t>
            </a:r>
            <a:r>
              <a:rPr dirty="0" err="1"/>
              <a:t>défini</a:t>
            </a:r>
            <a:r>
              <a:rPr dirty="0"/>
              <a:t> </a:t>
            </a:r>
            <a:r>
              <a:rPr dirty="0" err="1"/>
              <a:t>vos</a:t>
            </a:r>
            <a:r>
              <a:rPr dirty="0"/>
              <a:t> </a:t>
            </a:r>
            <a:r>
              <a:rPr dirty="0" err="1"/>
              <a:t>principales</a:t>
            </a:r>
            <a:r>
              <a:rPr dirty="0"/>
              <a:t> </a:t>
            </a:r>
            <a:r>
              <a:rPr dirty="0" err="1"/>
              <a:t>catégories</a:t>
            </a:r>
            <a:r>
              <a:rPr dirty="0"/>
              <a:t> </a:t>
            </a:r>
            <a:r>
              <a:rPr dirty="0" err="1"/>
              <a:t>d'activité</a:t>
            </a:r>
            <a:r>
              <a:rPr dirty="0"/>
              <a:t>, </a:t>
            </a:r>
            <a:r>
              <a:rPr dirty="0" err="1"/>
              <a:t>réfléchissez</a:t>
            </a:r>
            <a:r>
              <a:rPr dirty="0"/>
              <a:t> à des actions </a:t>
            </a:r>
            <a:r>
              <a:rPr dirty="0" err="1"/>
              <a:t>spécifiques</a:t>
            </a:r>
            <a:r>
              <a:rPr dirty="0"/>
              <a:t> dans </a:t>
            </a:r>
            <a:r>
              <a:rPr dirty="0" err="1"/>
              <a:t>chaque</a:t>
            </a:r>
            <a:r>
              <a:rPr dirty="0"/>
              <a:t> </a:t>
            </a:r>
            <a:r>
              <a:rPr dirty="0" err="1"/>
              <a:t>domaine</a:t>
            </a:r>
            <a:r>
              <a:rPr dirty="0"/>
              <a:t> </a:t>
            </a:r>
            <a:r>
              <a:rPr dirty="0" err="1"/>
              <a:t>en</a:t>
            </a:r>
            <a:r>
              <a:rPr dirty="0"/>
              <a:t> </a:t>
            </a:r>
            <a:r>
              <a:rPr dirty="0" err="1"/>
              <a:t>utilisant</a:t>
            </a:r>
            <a:r>
              <a:rPr dirty="0"/>
              <a:t> les conseils </a:t>
            </a:r>
            <a:r>
              <a:rPr dirty="0" err="1"/>
              <a:t>fournis</a:t>
            </a:r>
            <a:r>
              <a:rPr dirty="0"/>
              <a:t>.</a:t>
            </a:r>
            <a:endParaRPr sz="3200" dirty="0"/>
          </a:p>
        </p:txBody>
      </p:sp>
      <p:sp>
        <p:nvSpPr>
          <p:cNvPr id="222" name="Google Shape;222;g36644f842ca_1_61"/>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t>Page </a:t>
            </a:r>
            <a:fld id="{00000000-1234-1234-1234-123412341234}" type="slidenum">
              <a:rPr lang="en-GB"/>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36644f842ca_1_54"/>
          <p:cNvSpPr txBox="1">
            <a:spLocks noGrp="1"/>
          </p:cNvSpPr>
          <p:nvPr>
            <p:ph type="title"/>
          </p:nvPr>
        </p:nvSpPr>
        <p:spPr>
          <a:xfrm>
            <a:off x="362100" y="755823"/>
            <a:ext cx="11467800" cy="885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990"/>
              <a:buNone/>
              <a:defRPr sz="3559"/>
            </a:pPr>
            <a:r>
              <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Phase à long </a:t>
            </a:r>
            <a:r>
              <a:rPr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terme</a:t>
            </a:r>
            <a:r>
              <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t>
            </a:r>
            <a:r>
              <a:rPr lang="en-GB"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t>
            </a:r>
            <a:r>
              <a:rPr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exemples</a:t>
            </a:r>
            <a:r>
              <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d'objectifs</a:t>
            </a:r>
            <a:r>
              <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t>
            </a:r>
            <a:r>
              <a:rPr dirty="0"/>
              <a:t>et </a:t>
            </a:r>
            <a:r>
              <a:rPr dirty="0" err="1"/>
              <a:t>d'actions</a:t>
            </a:r>
            <a:endParaRPr sz="3559" dirty="0"/>
          </a:p>
        </p:txBody>
      </p:sp>
      <p:sp>
        <p:nvSpPr>
          <p:cNvPr id="229" name="Google Shape;229;g36644f842ca_1_54"/>
          <p:cNvSpPr txBox="1">
            <a:spLocks noGrp="1"/>
          </p:cNvSpPr>
          <p:nvPr>
            <p:ph type="body" idx="1"/>
          </p:nvPr>
        </p:nvSpPr>
        <p:spPr>
          <a:xfrm>
            <a:off x="354600" y="1692900"/>
            <a:ext cx="11475300" cy="5165100"/>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1000"/>
              </a:spcBef>
              <a:spcAft>
                <a:spcPts val="0"/>
              </a:spcAft>
              <a:buSzPct val="116883"/>
              <a:buNone/>
              <a:defRPr b="1"/>
            </a:pPr>
            <a:r>
              <a:rPr dirty="0" err="1"/>
              <a:t>Objectifs</a:t>
            </a:r>
            <a:r>
              <a:rPr dirty="0"/>
              <a:t> </a:t>
            </a:r>
            <a:r>
              <a:rPr dirty="0" err="1"/>
              <a:t>potentiels</a:t>
            </a:r>
            <a:r>
              <a:rPr dirty="0"/>
              <a:t> à long </a:t>
            </a:r>
            <a:r>
              <a:rPr dirty="0" err="1"/>
              <a:t>terme</a:t>
            </a:r>
            <a:r>
              <a:rPr dirty="0"/>
              <a:t>:</a:t>
            </a:r>
            <a:endParaRPr b="1" dirty="0"/>
          </a:p>
          <a:p>
            <a:pPr marL="0" lvl="0" indent="0" algn="l" rtl="0">
              <a:lnSpc>
                <a:spcPct val="90000"/>
              </a:lnSpc>
              <a:spcBef>
                <a:spcPts val="1000"/>
              </a:spcBef>
              <a:spcAft>
                <a:spcPts val="0"/>
              </a:spcAft>
              <a:buSzPct val="116883"/>
              <a:buNone/>
            </a:pPr>
            <a:r>
              <a:rPr dirty="0"/>
              <a:t>• </a:t>
            </a:r>
            <a:r>
              <a:rPr dirty="0" err="1"/>
              <a:t>Établir</a:t>
            </a:r>
            <a:r>
              <a:rPr dirty="0"/>
              <a:t> le </a:t>
            </a:r>
            <a:r>
              <a:rPr lang="en-GB" dirty="0"/>
              <a:t>QCP</a:t>
            </a:r>
            <a:r>
              <a:rPr dirty="0"/>
              <a:t> </a:t>
            </a:r>
            <a:r>
              <a:rPr dirty="0" err="1"/>
              <a:t>en</a:t>
            </a:r>
            <a:r>
              <a:rPr dirty="0"/>
              <a:t> tant </a:t>
            </a:r>
            <a:r>
              <a:rPr dirty="0" err="1"/>
              <a:t>que</a:t>
            </a:r>
            <a:r>
              <a:rPr dirty="0"/>
              <a:t> </a:t>
            </a:r>
            <a:r>
              <a:rPr dirty="0" err="1"/>
              <a:t>portail</a:t>
            </a:r>
            <a:r>
              <a:rPr dirty="0"/>
              <a:t> national </a:t>
            </a:r>
            <a:r>
              <a:rPr dirty="0" err="1"/>
              <a:t>officiel</a:t>
            </a:r>
            <a:r>
              <a:rPr dirty="0"/>
              <a:t> des certifications pour les données relatives aux certifications</a:t>
            </a:r>
          </a:p>
          <a:p>
            <a:pPr marL="0" lvl="0" indent="0" algn="l" rtl="0">
              <a:lnSpc>
                <a:spcPct val="90000"/>
              </a:lnSpc>
              <a:spcBef>
                <a:spcPts val="1000"/>
              </a:spcBef>
              <a:spcAft>
                <a:spcPts val="0"/>
              </a:spcAft>
              <a:buSzPct val="116883"/>
              <a:buNone/>
            </a:pPr>
            <a:r>
              <a:rPr dirty="0"/>
              <a:t>• </a:t>
            </a:r>
            <a:r>
              <a:rPr dirty="0" err="1"/>
              <a:t>Réaliser</a:t>
            </a:r>
            <a:r>
              <a:rPr dirty="0"/>
              <a:t> </a:t>
            </a:r>
            <a:r>
              <a:rPr dirty="0" err="1"/>
              <a:t>une</a:t>
            </a:r>
            <a:r>
              <a:rPr dirty="0"/>
              <a:t> </a:t>
            </a:r>
            <a:r>
              <a:rPr dirty="0" err="1"/>
              <a:t>intégration</a:t>
            </a:r>
            <a:r>
              <a:rPr dirty="0"/>
              <a:t> technique entre QCP et la base de données </a:t>
            </a:r>
            <a:r>
              <a:rPr dirty="0" err="1"/>
              <a:t>nationale</a:t>
            </a:r>
            <a:r>
              <a:rPr dirty="0"/>
              <a:t> (par </a:t>
            </a:r>
            <a:r>
              <a:rPr dirty="0" err="1"/>
              <a:t>exemple</a:t>
            </a:r>
            <a:r>
              <a:rPr dirty="0"/>
              <a:t>, communication </a:t>
            </a:r>
            <a:r>
              <a:rPr dirty="0" err="1"/>
              <a:t>automatisée</a:t>
            </a:r>
            <a:r>
              <a:rPr dirty="0"/>
              <a:t> via </a:t>
            </a:r>
            <a:r>
              <a:rPr dirty="0" err="1"/>
              <a:t>une</a:t>
            </a:r>
            <a:r>
              <a:rPr dirty="0"/>
              <a:t> API)</a:t>
            </a:r>
          </a:p>
          <a:p>
            <a:pPr marL="0" lvl="0" indent="0" algn="l" rtl="0">
              <a:lnSpc>
                <a:spcPct val="90000"/>
              </a:lnSpc>
              <a:spcBef>
                <a:spcPts val="1000"/>
              </a:spcBef>
              <a:spcAft>
                <a:spcPts val="0"/>
              </a:spcAft>
              <a:buSzPct val="116883"/>
              <a:buNone/>
            </a:pPr>
            <a:r>
              <a:rPr dirty="0"/>
              <a:t>• </a:t>
            </a:r>
            <a:r>
              <a:rPr dirty="0" err="1"/>
              <a:t>Intégrer</a:t>
            </a:r>
            <a:r>
              <a:rPr dirty="0"/>
              <a:t> </a:t>
            </a:r>
            <a:r>
              <a:rPr dirty="0" err="1"/>
              <a:t>formellement</a:t>
            </a:r>
            <a:r>
              <a:rPr dirty="0"/>
              <a:t> </a:t>
            </a:r>
            <a:r>
              <a:rPr dirty="0" err="1"/>
              <a:t>l’utilisation</a:t>
            </a:r>
            <a:r>
              <a:rPr dirty="0"/>
              <a:t> du </a:t>
            </a:r>
            <a:r>
              <a:rPr lang="en-GB" dirty="0"/>
              <a:t>QCP</a:t>
            </a:r>
            <a:r>
              <a:rPr dirty="0"/>
              <a:t> dans les </a:t>
            </a:r>
            <a:r>
              <a:rPr dirty="0" err="1"/>
              <a:t>procédures</a:t>
            </a:r>
            <a:r>
              <a:rPr dirty="0"/>
              <a:t> </a:t>
            </a:r>
            <a:r>
              <a:rPr dirty="0" err="1"/>
              <a:t>nationales</a:t>
            </a:r>
            <a:r>
              <a:rPr dirty="0"/>
              <a:t> de reconnaissance</a:t>
            </a:r>
          </a:p>
          <a:p>
            <a:pPr marL="0" lvl="0" indent="0" algn="l" rtl="0">
              <a:lnSpc>
                <a:spcPct val="90000"/>
              </a:lnSpc>
              <a:spcBef>
                <a:spcPts val="1000"/>
              </a:spcBef>
              <a:spcAft>
                <a:spcPts val="0"/>
              </a:spcAft>
              <a:buSzPct val="116883"/>
              <a:buNone/>
              <a:defRPr b="1"/>
            </a:pPr>
            <a:r>
              <a:rPr dirty="0" err="1"/>
              <a:t>Catégorie</a:t>
            </a:r>
            <a:r>
              <a:rPr dirty="0"/>
              <a:t> </a:t>
            </a:r>
            <a:r>
              <a:rPr dirty="0" err="1"/>
              <a:t>d'activité</a:t>
            </a:r>
            <a:r>
              <a:rPr dirty="0"/>
              <a:t>: </a:t>
            </a:r>
            <a:r>
              <a:rPr dirty="0" err="1"/>
              <a:t>Intégration</a:t>
            </a:r>
            <a:r>
              <a:rPr dirty="0"/>
              <a:t> des politiques et </a:t>
            </a:r>
            <a:r>
              <a:rPr dirty="0" err="1"/>
              <a:t>gouvernance</a:t>
            </a:r>
            <a:endParaRPr b="1" dirty="0"/>
          </a:p>
          <a:p>
            <a:pPr marL="0" lvl="0" indent="0" algn="l" rtl="0">
              <a:lnSpc>
                <a:spcPct val="90000"/>
              </a:lnSpc>
              <a:spcBef>
                <a:spcPts val="1000"/>
              </a:spcBef>
              <a:spcAft>
                <a:spcPts val="0"/>
              </a:spcAft>
              <a:buSzPct val="116883"/>
              <a:buNone/>
            </a:pPr>
            <a:r>
              <a:rPr dirty="0"/>
              <a:t>• </a:t>
            </a:r>
            <a:r>
              <a:rPr dirty="0" err="1"/>
              <a:t>Intégrer</a:t>
            </a:r>
            <a:r>
              <a:rPr dirty="0"/>
              <a:t> les ICP </a:t>
            </a:r>
            <a:r>
              <a:rPr dirty="0" err="1"/>
              <a:t>liés</a:t>
            </a:r>
            <a:r>
              <a:rPr dirty="0"/>
              <a:t> au </a:t>
            </a:r>
            <a:r>
              <a:rPr lang="en-GB" dirty="0"/>
              <a:t>QCP</a:t>
            </a:r>
            <a:r>
              <a:rPr dirty="0"/>
              <a:t> dans la planification </a:t>
            </a:r>
            <a:r>
              <a:rPr dirty="0" err="1"/>
              <a:t>organisationnelle</a:t>
            </a:r>
            <a:r>
              <a:rPr dirty="0"/>
              <a:t> </a:t>
            </a:r>
            <a:r>
              <a:rPr dirty="0" err="1"/>
              <a:t>annuelle</a:t>
            </a:r>
            <a:r>
              <a:rPr dirty="0"/>
              <a:t> (par </a:t>
            </a:r>
            <a:r>
              <a:rPr dirty="0" err="1"/>
              <a:t>exemple</a:t>
            </a:r>
            <a:r>
              <a:rPr dirty="0"/>
              <a:t>, % des qualifications </a:t>
            </a:r>
            <a:r>
              <a:rPr dirty="0" err="1"/>
              <a:t>saisies</a:t>
            </a:r>
            <a:r>
              <a:rPr dirty="0"/>
              <a:t> dans le </a:t>
            </a:r>
            <a:r>
              <a:rPr lang="en-GB" dirty="0"/>
              <a:t>QCP</a:t>
            </a:r>
            <a:r>
              <a:rPr dirty="0"/>
              <a:t>)</a:t>
            </a:r>
          </a:p>
          <a:p>
            <a:pPr marL="0" lvl="0" indent="0" algn="l" rtl="0">
              <a:lnSpc>
                <a:spcPct val="90000"/>
              </a:lnSpc>
              <a:spcBef>
                <a:spcPts val="1000"/>
              </a:spcBef>
              <a:spcAft>
                <a:spcPts val="0"/>
              </a:spcAft>
              <a:buSzPct val="116883"/>
              <a:buNone/>
            </a:pPr>
            <a:r>
              <a:rPr dirty="0"/>
              <a:t>• </a:t>
            </a:r>
            <a:r>
              <a:rPr dirty="0" err="1"/>
              <a:t>Rédigez</a:t>
            </a:r>
            <a:r>
              <a:rPr dirty="0"/>
              <a:t> et </a:t>
            </a:r>
            <a:r>
              <a:rPr dirty="0" err="1"/>
              <a:t>soumettez</a:t>
            </a:r>
            <a:r>
              <a:rPr dirty="0"/>
              <a:t> </a:t>
            </a:r>
            <a:r>
              <a:rPr dirty="0" err="1"/>
              <a:t>une</a:t>
            </a:r>
            <a:r>
              <a:rPr dirty="0"/>
              <a:t> note </a:t>
            </a:r>
            <a:r>
              <a:rPr dirty="0" err="1"/>
              <a:t>d’orientation</a:t>
            </a:r>
            <a:r>
              <a:rPr dirty="0"/>
              <a:t> à la </a:t>
            </a:r>
            <a:r>
              <a:rPr dirty="0" err="1"/>
              <a:t>personne</a:t>
            </a:r>
            <a:r>
              <a:rPr dirty="0"/>
              <a:t> </a:t>
            </a:r>
            <a:r>
              <a:rPr dirty="0" err="1"/>
              <a:t>concernée</a:t>
            </a:r>
            <a:r>
              <a:rPr dirty="0"/>
              <a:t> </a:t>
            </a:r>
            <a:r>
              <a:rPr dirty="0" err="1"/>
              <a:t>recommandant</a:t>
            </a:r>
            <a:r>
              <a:rPr dirty="0"/>
              <a:t> </a:t>
            </a:r>
            <a:r>
              <a:rPr dirty="0" err="1"/>
              <a:t>l’intégration</a:t>
            </a:r>
            <a:r>
              <a:rPr dirty="0"/>
              <a:t> </a:t>
            </a:r>
            <a:r>
              <a:rPr dirty="0" err="1"/>
              <a:t>formelle</a:t>
            </a:r>
            <a:r>
              <a:rPr dirty="0"/>
              <a:t> des données du </a:t>
            </a:r>
            <a:r>
              <a:rPr lang="en-GB" dirty="0"/>
              <a:t>QCP</a:t>
            </a:r>
            <a:r>
              <a:rPr dirty="0"/>
              <a:t> dans les </a:t>
            </a:r>
            <a:r>
              <a:rPr dirty="0" err="1"/>
              <a:t>procédures</a:t>
            </a:r>
            <a:r>
              <a:rPr dirty="0"/>
              <a:t> </a:t>
            </a:r>
            <a:r>
              <a:rPr dirty="0" err="1"/>
              <a:t>nationales</a:t>
            </a:r>
            <a:r>
              <a:rPr dirty="0"/>
              <a:t>.</a:t>
            </a:r>
          </a:p>
          <a:p>
            <a:pPr marL="0" lvl="0" indent="0" algn="l" rtl="0">
              <a:spcBef>
                <a:spcPts val="1000"/>
              </a:spcBef>
              <a:spcAft>
                <a:spcPts val="0"/>
              </a:spcAft>
              <a:buSzPct val="116883"/>
              <a:buNone/>
            </a:pPr>
            <a:r>
              <a:rPr dirty="0"/>
              <a:t>•</a:t>
            </a:r>
            <a:r>
              <a:rPr dirty="0" err="1"/>
              <a:t>Intégrer</a:t>
            </a:r>
            <a:r>
              <a:rPr dirty="0"/>
              <a:t> </a:t>
            </a:r>
            <a:r>
              <a:rPr dirty="0" err="1"/>
              <a:t>formellement</a:t>
            </a:r>
            <a:r>
              <a:rPr dirty="0"/>
              <a:t> le </a:t>
            </a:r>
            <a:r>
              <a:rPr lang="en-GB" dirty="0"/>
              <a:t>QCP</a:t>
            </a:r>
            <a:r>
              <a:rPr dirty="0"/>
              <a:t> dans des </a:t>
            </a:r>
            <a:r>
              <a:rPr dirty="0" err="1"/>
              <a:t>procédures</a:t>
            </a:r>
            <a:r>
              <a:rPr dirty="0"/>
              <a:t> </a:t>
            </a:r>
            <a:r>
              <a:rPr dirty="0" err="1"/>
              <a:t>opérationnelles</a:t>
            </a:r>
            <a:r>
              <a:rPr dirty="0"/>
              <a:t> </a:t>
            </a:r>
            <a:r>
              <a:rPr dirty="0" err="1"/>
              <a:t>spécifiques</a:t>
            </a:r>
            <a:r>
              <a:rPr dirty="0"/>
              <a:t> (par </a:t>
            </a:r>
            <a:r>
              <a:rPr dirty="0" err="1"/>
              <a:t>exemple</a:t>
            </a:r>
            <a:r>
              <a:rPr dirty="0"/>
              <a:t>, la reconnaissance des qualifications </a:t>
            </a:r>
            <a:r>
              <a:rPr dirty="0" err="1"/>
              <a:t>étrangères</a:t>
            </a:r>
            <a:r>
              <a:rPr dirty="0"/>
              <a:t>, </a:t>
            </a:r>
            <a:r>
              <a:rPr dirty="0" err="1"/>
              <a:t>l’élaboration</a:t>
            </a:r>
            <a:r>
              <a:rPr dirty="0"/>
              <a:t> de rapports de </a:t>
            </a:r>
            <a:r>
              <a:rPr dirty="0" err="1"/>
              <a:t>veille</a:t>
            </a:r>
            <a:r>
              <a:rPr dirty="0"/>
              <a:t> </a:t>
            </a:r>
            <a:r>
              <a:rPr dirty="0" err="1"/>
              <a:t>stratégique</a:t>
            </a:r>
            <a:r>
              <a:rPr dirty="0"/>
              <a:t> sur les </a:t>
            </a:r>
            <a:r>
              <a:rPr dirty="0" err="1"/>
              <a:t>compétences</a:t>
            </a:r>
            <a:r>
              <a:rPr dirty="0"/>
              <a:t>, etc.)</a:t>
            </a:r>
          </a:p>
          <a:p>
            <a:pPr marL="0" lvl="0" indent="0" algn="l" rtl="0">
              <a:spcBef>
                <a:spcPts val="1000"/>
              </a:spcBef>
              <a:spcAft>
                <a:spcPts val="0"/>
              </a:spcAft>
              <a:buSzPct val="116883"/>
              <a:buNone/>
              <a:defRPr b="1"/>
            </a:pPr>
            <a:r>
              <a:rPr dirty="0" err="1"/>
              <a:t>Catégorie</a:t>
            </a:r>
            <a:r>
              <a:rPr dirty="0"/>
              <a:t> </a:t>
            </a:r>
            <a:r>
              <a:rPr dirty="0" err="1"/>
              <a:t>d'activité</a:t>
            </a:r>
            <a:r>
              <a:rPr dirty="0"/>
              <a:t>: </a:t>
            </a:r>
            <a:r>
              <a:rPr dirty="0" err="1"/>
              <a:t>Améliorer</a:t>
            </a:r>
            <a:r>
              <a:rPr dirty="0"/>
              <a:t> la </a:t>
            </a:r>
            <a:r>
              <a:rPr dirty="0" err="1"/>
              <a:t>sensibilisation</a:t>
            </a:r>
            <a:r>
              <a:rPr dirty="0"/>
              <a:t> et </a:t>
            </a:r>
            <a:r>
              <a:rPr dirty="0" err="1"/>
              <a:t>l'utilisation</a:t>
            </a:r>
            <a:r>
              <a:rPr dirty="0"/>
              <a:t> du QCP</a:t>
            </a:r>
            <a:endParaRPr b="1" dirty="0"/>
          </a:p>
          <a:p>
            <a:pPr marL="0" lvl="0" indent="0" algn="l" rtl="0">
              <a:lnSpc>
                <a:spcPct val="90000"/>
              </a:lnSpc>
              <a:spcBef>
                <a:spcPts val="1000"/>
              </a:spcBef>
              <a:spcAft>
                <a:spcPts val="0"/>
              </a:spcAft>
              <a:buSzPct val="116883"/>
              <a:buNone/>
            </a:pPr>
            <a:r>
              <a:rPr dirty="0"/>
              <a:t>• </a:t>
            </a:r>
            <a:r>
              <a:rPr dirty="0" err="1"/>
              <a:t>Concevoir</a:t>
            </a:r>
            <a:r>
              <a:rPr dirty="0"/>
              <a:t> et lancer </a:t>
            </a:r>
            <a:r>
              <a:rPr dirty="0" err="1"/>
              <a:t>une</a:t>
            </a:r>
            <a:r>
              <a:rPr dirty="0"/>
              <a:t> </a:t>
            </a:r>
            <a:r>
              <a:rPr dirty="0" err="1"/>
              <a:t>campagne</a:t>
            </a:r>
            <a:r>
              <a:rPr dirty="0"/>
              <a:t> </a:t>
            </a:r>
            <a:r>
              <a:rPr dirty="0" err="1"/>
              <a:t>nationale</a:t>
            </a:r>
            <a:r>
              <a:rPr dirty="0"/>
              <a:t> de </a:t>
            </a:r>
            <a:r>
              <a:rPr dirty="0" err="1"/>
              <a:t>sensibilisation</a:t>
            </a:r>
            <a:r>
              <a:rPr dirty="0"/>
              <a:t> (par </a:t>
            </a:r>
            <a:r>
              <a:rPr dirty="0" err="1"/>
              <a:t>exemple</a:t>
            </a:r>
            <a:r>
              <a:rPr dirty="0"/>
              <a:t>, avec un </a:t>
            </a:r>
            <a:r>
              <a:rPr dirty="0" err="1"/>
              <a:t>nombre</a:t>
            </a:r>
            <a:r>
              <a:rPr dirty="0"/>
              <a:t> </a:t>
            </a:r>
            <a:r>
              <a:rPr dirty="0" err="1"/>
              <a:t>spécifique</a:t>
            </a:r>
            <a:r>
              <a:rPr dirty="0"/>
              <a:t> </a:t>
            </a:r>
            <a:r>
              <a:rPr dirty="0" err="1"/>
              <a:t>d’ateliers</a:t>
            </a:r>
            <a:r>
              <a:rPr dirty="0"/>
              <a:t>, des parties </a:t>
            </a:r>
            <a:r>
              <a:rPr dirty="0" err="1"/>
              <a:t>prenantes</a:t>
            </a:r>
            <a:r>
              <a:rPr dirty="0"/>
              <a:t> </a:t>
            </a:r>
            <a:r>
              <a:rPr dirty="0" err="1"/>
              <a:t>engagées</a:t>
            </a:r>
            <a:r>
              <a:rPr dirty="0"/>
              <a:t>)</a:t>
            </a:r>
          </a:p>
          <a:p>
            <a:pPr marL="0" lvl="0" indent="0" algn="l" rtl="0">
              <a:spcBef>
                <a:spcPts val="1000"/>
              </a:spcBef>
              <a:spcAft>
                <a:spcPts val="0"/>
              </a:spcAft>
              <a:buSzPct val="116883"/>
              <a:buNone/>
            </a:pPr>
            <a:r>
              <a:rPr dirty="0"/>
              <a:t>• </a:t>
            </a:r>
            <a:r>
              <a:rPr dirty="0" err="1"/>
              <a:t>Obtenir</a:t>
            </a:r>
            <a:r>
              <a:rPr dirty="0"/>
              <a:t> </a:t>
            </a:r>
            <a:r>
              <a:rPr dirty="0" err="1"/>
              <a:t>l’approbation</a:t>
            </a:r>
            <a:r>
              <a:rPr dirty="0"/>
              <a:t> des </a:t>
            </a:r>
            <a:r>
              <a:rPr dirty="0" err="1"/>
              <a:t>principales</a:t>
            </a:r>
            <a:r>
              <a:rPr dirty="0"/>
              <a:t> parties </a:t>
            </a:r>
            <a:r>
              <a:rPr dirty="0" err="1"/>
              <a:t>prenantes</a:t>
            </a:r>
            <a:r>
              <a:rPr dirty="0"/>
              <a:t> </a:t>
            </a:r>
            <a:r>
              <a:rPr dirty="0" err="1"/>
              <a:t>nationales</a:t>
            </a:r>
            <a:r>
              <a:rPr dirty="0"/>
              <a:t> (par </a:t>
            </a:r>
            <a:r>
              <a:rPr dirty="0" err="1"/>
              <a:t>exemple</a:t>
            </a:r>
            <a:r>
              <a:rPr dirty="0"/>
              <a:t>, les services publics de </a:t>
            </a:r>
            <a:r>
              <a:rPr dirty="0" err="1"/>
              <a:t>l’emploi</a:t>
            </a:r>
            <a:r>
              <a:rPr dirty="0"/>
              <a:t>, les associations </a:t>
            </a:r>
            <a:r>
              <a:rPr dirty="0" err="1"/>
              <a:t>professionnelles</a:t>
            </a:r>
            <a:r>
              <a:rPr dirty="0"/>
              <a:t>, etc.) pour la reconnaissance du </a:t>
            </a:r>
            <a:r>
              <a:rPr lang="en-GB" dirty="0"/>
              <a:t>QCP</a:t>
            </a:r>
            <a:r>
              <a:rPr dirty="0"/>
              <a:t> </a:t>
            </a:r>
            <a:r>
              <a:rPr dirty="0" err="1"/>
              <a:t>en</a:t>
            </a:r>
            <a:r>
              <a:rPr dirty="0"/>
              <a:t> tant </a:t>
            </a:r>
            <a:r>
              <a:rPr dirty="0" err="1"/>
              <a:t>que</a:t>
            </a:r>
            <a:r>
              <a:rPr dirty="0"/>
              <a:t> source </a:t>
            </a:r>
            <a:r>
              <a:rPr dirty="0" err="1"/>
              <a:t>d’information</a:t>
            </a:r>
            <a:r>
              <a:rPr dirty="0"/>
              <a:t> </a:t>
            </a:r>
            <a:r>
              <a:rPr dirty="0" err="1"/>
              <a:t>faisant</a:t>
            </a:r>
            <a:r>
              <a:rPr dirty="0"/>
              <a:t> </a:t>
            </a:r>
            <a:r>
              <a:rPr dirty="0" err="1"/>
              <a:t>autorité</a:t>
            </a:r>
            <a:r>
              <a:rPr dirty="0"/>
              <a:t>.</a:t>
            </a:r>
          </a:p>
          <a:p>
            <a:pPr marL="0" lvl="0" indent="0" algn="l" rtl="0">
              <a:lnSpc>
                <a:spcPct val="90000"/>
              </a:lnSpc>
              <a:spcBef>
                <a:spcPts val="1000"/>
              </a:spcBef>
              <a:spcAft>
                <a:spcPts val="0"/>
              </a:spcAft>
              <a:buSzPct val="116883"/>
              <a:buNone/>
            </a:pPr>
            <a:r>
              <a:rPr dirty="0"/>
              <a:t>• </a:t>
            </a:r>
            <a:r>
              <a:rPr lang="en-GB" dirty="0"/>
              <a:t>M</a:t>
            </a:r>
            <a:r>
              <a:rPr dirty="0" err="1"/>
              <a:t>ettre</a:t>
            </a:r>
            <a:r>
              <a:rPr dirty="0"/>
              <a:t> </a:t>
            </a:r>
            <a:r>
              <a:rPr dirty="0" err="1"/>
              <a:t>en</a:t>
            </a:r>
            <a:r>
              <a:rPr dirty="0"/>
              <a:t> place et </a:t>
            </a:r>
            <a:r>
              <a:rPr dirty="0" err="1"/>
              <a:t>mettre</a:t>
            </a:r>
            <a:r>
              <a:rPr dirty="0"/>
              <a:t> </a:t>
            </a:r>
            <a:r>
              <a:rPr dirty="0" err="1"/>
              <a:t>en</a:t>
            </a:r>
            <a:r>
              <a:rPr dirty="0"/>
              <a:t> </a:t>
            </a:r>
            <a:r>
              <a:rPr dirty="0" err="1"/>
              <a:t>œuvre</a:t>
            </a:r>
            <a:r>
              <a:rPr dirty="0"/>
              <a:t> un processus de </a:t>
            </a:r>
            <a:r>
              <a:rPr dirty="0" err="1"/>
              <a:t>traitement</a:t>
            </a:r>
            <a:r>
              <a:rPr dirty="0"/>
              <a:t> des retours </a:t>
            </a:r>
            <a:r>
              <a:rPr dirty="0" err="1"/>
              <a:t>d’information</a:t>
            </a:r>
            <a:r>
              <a:rPr dirty="0"/>
              <a:t> des </a:t>
            </a:r>
            <a:r>
              <a:rPr dirty="0" err="1"/>
              <a:t>utilisateurs</a:t>
            </a:r>
            <a:r>
              <a:rPr dirty="0"/>
              <a:t> sur le </a:t>
            </a:r>
            <a:r>
              <a:rPr dirty="0" err="1"/>
              <a:t>portail</a:t>
            </a:r>
            <a:r>
              <a:rPr dirty="0"/>
              <a:t> public;</a:t>
            </a:r>
          </a:p>
          <a:p>
            <a:pPr marL="0" lvl="0" indent="0" algn="l" rtl="0">
              <a:spcBef>
                <a:spcPts val="1000"/>
              </a:spcBef>
              <a:spcAft>
                <a:spcPts val="0"/>
              </a:spcAft>
              <a:buSzPct val="116883"/>
              <a:buNone/>
              <a:defRPr b="1"/>
            </a:pPr>
            <a:r>
              <a:rPr dirty="0" err="1"/>
              <a:t>Catégorie</a:t>
            </a:r>
            <a:r>
              <a:rPr dirty="0"/>
              <a:t> </a:t>
            </a:r>
            <a:r>
              <a:rPr dirty="0" err="1"/>
              <a:t>d'activité</a:t>
            </a:r>
            <a:r>
              <a:rPr dirty="0"/>
              <a:t>: </a:t>
            </a:r>
            <a:r>
              <a:rPr dirty="0" err="1"/>
              <a:t>Gouvernance</a:t>
            </a:r>
            <a:r>
              <a:rPr dirty="0"/>
              <a:t> des données et assurance de la </a:t>
            </a:r>
            <a:r>
              <a:rPr dirty="0" err="1"/>
              <a:t>qualité</a:t>
            </a:r>
            <a:endParaRPr b="1" dirty="0"/>
          </a:p>
          <a:p>
            <a:pPr marL="0" lvl="0" indent="0" algn="l" rtl="0">
              <a:spcBef>
                <a:spcPts val="1000"/>
              </a:spcBef>
              <a:spcAft>
                <a:spcPts val="0"/>
              </a:spcAft>
              <a:buSzPct val="116883"/>
              <a:buNone/>
            </a:pPr>
            <a:r>
              <a:rPr dirty="0"/>
              <a:t>• </a:t>
            </a:r>
            <a:r>
              <a:rPr dirty="0" err="1"/>
              <a:t>Formaliser</a:t>
            </a:r>
            <a:r>
              <a:rPr dirty="0"/>
              <a:t> et </a:t>
            </a:r>
            <a:r>
              <a:rPr dirty="0" err="1"/>
              <a:t>publier</a:t>
            </a:r>
            <a:r>
              <a:rPr dirty="0"/>
              <a:t> </a:t>
            </a:r>
            <a:r>
              <a:rPr dirty="0" err="1"/>
              <a:t>une</a:t>
            </a:r>
            <a:r>
              <a:rPr dirty="0"/>
              <a:t> </a:t>
            </a:r>
            <a:r>
              <a:rPr dirty="0" err="1"/>
              <a:t>procédure</a:t>
            </a:r>
            <a:r>
              <a:rPr dirty="0"/>
              <a:t> </a:t>
            </a:r>
            <a:r>
              <a:rPr dirty="0" err="1"/>
              <a:t>opérationnelle</a:t>
            </a:r>
            <a:r>
              <a:rPr dirty="0"/>
              <a:t> </a:t>
            </a:r>
            <a:r>
              <a:rPr dirty="0" err="1"/>
              <a:t>normalisée</a:t>
            </a:r>
            <a:r>
              <a:rPr dirty="0"/>
              <a:t> (SOP) pour le </a:t>
            </a:r>
            <a:r>
              <a:rPr dirty="0" err="1"/>
              <a:t>contrôle</a:t>
            </a:r>
            <a:r>
              <a:rPr dirty="0"/>
              <a:t> de la </a:t>
            </a:r>
            <a:r>
              <a:rPr dirty="0" err="1"/>
              <a:t>qualité</a:t>
            </a:r>
            <a:r>
              <a:rPr dirty="0"/>
              <a:t> des données relatives aux qualifications sur le </a:t>
            </a:r>
            <a:r>
              <a:rPr lang="en-GB" dirty="0"/>
              <a:t>QCP</a:t>
            </a:r>
            <a:endParaRPr dirty="0"/>
          </a:p>
          <a:p>
            <a:pPr marL="0" lvl="0" indent="0" algn="l" rtl="0">
              <a:spcBef>
                <a:spcPts val="1000"/>
              </a:spcBef>
              <a:spcAft>
                <a:spcPts val="0"/>
              </a:spcAft>
              <a:buSzPct val="116883"/>
              <a:buNone/>
            </a:pPr>
            <a:r>
              <a:rPr dirty="0"/>
              <a:t>•</a:t>
            </a:r>
            <a:r>
              <a:rPr dirty="0" err="1"/>
              <a:t>Mettre</a:t>
            </a:r>
            <a:r>
              <a:rPr dirty="0"/>
              <a:t> </a:t>
            </a:r>
            <a:r>
              <a:rPr dirty="0" err="1"/>
              <a:t>en</a:t>
            </a:r>
            <a:r>
              <a:rPr dirty="0"/>
              <a:t> </a:t>
            </a:r>
            <a:r>
              <a:rPr dirty="0" err="1"/>
              <a:t>œuvre</a:t>
            </a:r>
            <a:r>
              <a:rPr dirty="0"/>
              <a:t> et faire respecter un </a:t>
            </a:r>
            <a:r>
              <a:rPr dirty="0" err="1"/>
              <a:t>protocole</a:t>
            </a:r>
            <a:r>
              <a:rPr dirty="0"/>
              <a:t> de </a:t>
            </a:r>
            <a:r>
              <a:rPr dirty="0" err="1"/>
              <a:t>contrôle</a:t>
            </a:r>
            <a:r>
              <a:rPr dirty="0"/>
              <a:t> de version </a:t>
            </a:r>
            <a:r>
              <a:rPr dirty="0" err="1"/>
              <a:t>obligatoire</a:t>
            </a:r>
            <a:r>
              <a:rPr dirty="0"/>
              <a:t> pour </a:t>
            </a:r>
            <a:r>
              <a:rPr dirty="0" err="1"/>
              <a:t>toutes</a:t>
            </a:r>
            <a:r>
              <a:rPr dirty="0"/>
              <a:t> les qualifications sur le QCP</a:t>
            </a:r>
          </a:p>
        </p:txBody>
      </p:sp>
      <p:sp>
        <p:nvSpPr>
          <p:cNvPr id="230" name="Google Shape;230;g36644f842ca_1_54"/>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14</a:t>
            </a:fld>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6644f842ca_1_47"/>
          <p:cNvSpPr txBox="1">
            <a:spLocks noGrp="1"/>
          </p:cNvSpPr>
          <p:nvPr>
            <p:ph type="title"/>
          </p:nvPr>
        </p:nvSpPr>
        <p:spPr>
          <a:xfrm>
            <a:off x="360000" y="615426"/>
            <a:ext cx="11467800" cy="831000"/>
          </a:xfrm>
          <a:prstGeom prst="rect">
            <a:avLst/>
          </a:prstGeom>
          <a:noFill/>
          <a:ln>
            <a:noFill/>
          </a:ln>
        </p:spPr>
        <p:txBody>
          <a:bodyPr spcFirstLastPara="1" wrap="square" lIns="91425" tIns="45700" rIns="91425" bIns="45700" anchor="ctr" anchorCtr="0">
            <a:normAutofit/>
          </a:bodyPr>
          <a:lstStyle/>
          <a:p>
            <a:pPr lvl="0"/>
            <a:r>
              <a:rPr lang="fr-FR" dirty="0"/>
              <a:t>Exemples d’actions à moyen terme</a:t>
            </a:r>
            <a:endParaRPr dirty="0"/>
          </a:p>
        </p:txBody>
      </p:sp>
      <p:sp>
        <p:nvSpPr>
          <p:cNvPr id="237" name="Google Shape;237;g36644f842ca_1_47"/>
          <p:cNvSpPr txBox="1">
            <a:spLocks noGrp="1"/>
          </p:cNvSpPr>
          <p:nvPr>
            <p:ph type="body" idx="1"/>
          </p:nvPr>
        </p:nvSpPr>
        <p:spPr>
          <a:xfrm>
            <a:off x="352475" y="1500700"/>
            <a:ext cx="11475300" cy="48120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1000"/>
              </a:spcBef>
              <a:spcAft>
                <a:spcPts val="0"/>
              </a:spcAft>
              <a:buSzPct val="116883"/>
              <a:buNone/>
              <a:defRPr b="1"/>
            </a:pPr>
            <a:r>
              <a:rPr dirty="0" err="1"/>
              <a:t>Catégorie</a:t>
            </a:r>
            <a:r>
              <a:rPr dirty="0"/>
              <a:t> </a:t>
            </a:r>
            <a:r>
              <a:rPr dirty="0" err="1"/>
              <a:t>d'activité</a:t>
            </a:r>
            <a:r>
              <a:rPr dirty="0"/>
              <a:t>: Mise </a:t>
            </a:r>
            <a:r>
              <a:rPr dirty="0" err="1"/>
              <a:t>en</a:t>
            </a:r>
            <a:r>
              <a:rPr dirty="0"/>
              <a:t> </a:t>
            </a:r>
            <a:r>
              <a:rPr dirty="0" err="1"/>
              <a:t>œuvre</a:t>
            </a:r>
            <a:r>
              <a:rPr dirty="0"/>
              <a:t> technique et gestion des données</a:t>
            </a:r>
            <a:endParaRPr b="1" dirty="0"/>
          </a:p>
          <a:p>
            <a:pPr marL="0" lvl="0" indent="0" algn="l" rtl="0">
              <a:lnSpc>
                <a:spcPct val="90000"/>
              </a:lnSpc>
              <a:spcBef>
                <a:spcPts val="1000"/>
              </a:spcBef>
              <a:spcAft>
                <a:spcPts val="0"/>
              </a:spcAft>
              <a:buSzPct val="116883"/>
              <a:buNone/>
            </a:pPr>
            <a:r>
              <a:rPr dirty="0"/>
              <a:t>• Tester le </a:t>
            </a:r>
            <a:r>
              <a:rPr dirty="0" err="1"/>
              <a:t>portail</a:t>
            </a:r>
            <a:r>
              <a:rPr dirty="0"/>
              <a:t> QCP Curator et </a:t>
            </a:r>
            <a:r>
              <a:rPr dirty="0" err="1"/>
              <a:t>sa</a:t>
            </a:r>
            <a:r>
              <a:rPr dirty="0"/>
              <a:t> </a:t>
            </a:r>
            <a:r>
              <a:rPr dirty="0" err="1"/>
              <a:t>facilité</a:t>
            </a:r>
            <a:r>
              <a:rPr dirty="0"/>
              <a:t> </a:t>
            </a:r>
            <a:r>
              <a:rPr dirty="0" err="1"/>
              <a:t>d'utilisation</a:t>
            </a:r>
            <a:endParaRPr dirty="0"/>
          </a:p>
          <a:p>
            <a:pPr marL="0" lvl="0" indent="0" algn="l" rtl="0">
              <a:lnSpc>
                <a:spcPct val="90000"/>
              </a:lnSpc>
              <a:spcBef>
                <a:spcPts val="1000"/>
              </a:spcBef>
              <a:spcAft>
                <a:spcPts val="0"/>
              </a:spcAft>
              <a:buSzPct val="116883"/>
              <a:buNone/>
            </a:pPr>
            <a:r>
              <a:rPr dirty="0"/>
              <a:t>• </a:t>
            </a:r>
            <a:r>
              <a:rPr dirty="0" err="1"/>
              <a:t>Obtenir</a:t>
            </a:r>
            <a:r>
              <a:rPr dirty="0"/>
              <a:t> et/</a:t>
            </a:r>
            <a:r>
              <a:rPr dirty="0" err="1"/>
              <a:t>ou</a:t>
            </a:r>
            <a:r>
              <a:rPr dirty="0"/>
              <a:t> accorder au </a:t>
            </a:r>
            <a:r>
              <a:rPr lang="en-GB" dirty="0"/>
              <a:t>QCP</a:t>
            </a:r>
            <a:r>
              <a:rPr dirty="0"/>
              <a:t> </a:t>
            </a:r>
            <a:r>
              <a:rPr dirty="0" err="1"/>
              <a:t>l'accès</a:t>
            </a:r>
            <a:r>
              <a:rPr dirty="0"/>
              <a:t> au personnel </a:t>
            </a:r>
            <a:r>
              <a:rPr dirty="0" err="1"/>
              <a:t>désigné</a:t>
            </a:r>
            <a:r>
              <a:rPr dirty="0"/>
              <a:t>.</a:t>
            </a:r>
          </a:p>
          <a:p>
            <a:pPr marL="0" lvl="0" indent="0" algn="l" rtl="0">
              <a:lnSpc>
                <a:spcPct val="90000"/>
              </a:lnSpc>
              <a:spcBef>
                <a:spcPts val="1000"/>
              </a:spcBef>
              <a:spcAft>
                <a:spcPts val="0"/>
              </a:spcAft>
              <a:buSzPct val="116883"/>
              <a:buNone/>
            </a:pPr>
            <a:r>
              <a:rPr dirty="0"/>
              <a:t>• </a:t>
            </a:r>
            <a:r>
              <a:rPr dirty="0" err="1"/>
              <a:t>Cartographier</a:t>
            </a:r>
            <a:r>
              <a:rPr dirty="0"/>
              <a:t> les champs </a:t>
            </a:r>
            <a:r>
              <a:rPr dirty="0" err="1"/>
              <a:t>nationaux</a:t>
            </a:r>
            <a:r>
              <a:rPr dirty="0"/>
              <a:t> de données sur les qualifications </a:t>
            </a:r>
            <a:r>
              <a:rPr dirty="0" err="1"/>
              <a:t>en</a:t>
            </a:r>
            <a:r>
              <a:rPr dirty="0"/>
              <a:t> </a:t>
            </a:r>
            <a:r>
              <a:rPr dirty="0" err="1"/>
              <a:t>fonction</a:t>
            </a:r>
            <a:r>
              <a:rPr dirty="0"/>
              <a:t> du </a:t>
            </a:r>
            <a:r>
              <a:rPr dirty="0" err="1"/>
              <a:t>modèle</a:t>
            </a:r>
            <a:r>
              <a:rPr dirty="0"/>
              <a:t> </a:t>
            </a:r>
            <a:r>
              <a:rPr dirty="0" err="1"/>
              <a:t>d’apprentissage</a:t>
            </a:r>
            <a:r>
              <a:rPr dirty="0"/>
              <a:t> </a:t>
            </a:r>
            <a:r>
              <a:rPr dirty="0" err="1"/>
              <a:t>africain</a:t>
            </a:r>
            <a:r>
              <a:rPr dirty="0"/>
              <a:t> (ALM).</a:t>
            </a:r>
          </a:p>
          <a:p>
            <a:pPr marL="0" lvl="0" indent="0" algn="l" rtl="0">
              <a:lnSpc>
                <a:spcPct val="90000"/>
              </a:lnSpc>
              <a:spcBef>
                <a:spcPts val="1000"/>
              </a:spcBef>
              <a:spcAft>
                <a:spcPts val="0"/>
              </a:spcAft>
              <a:buSzPct val="116883"/>
              <a:buNone/>
            </a:pPr>
            <a:r>
              <a:rPr dirty="0"/>
              <a:t>• </a:t>
            </a:r>
            <a:r>
              <a:rPr dirty="0" err="1"/>
              <a:t>Élaborer</a:t>
            </a:r>
            <a:r>
              <a:rPr dirty="0"/>
              <a:t> un </a:t>
            </a:r>
            <a:r>
              <a:rPr dirty="0" err="1"/>
              <a:t>recueil</a:t>
            </a:r>
            <a:r>
              <a:rPr dirty="0"/>
              <a:t> de </a:t>
            </a:r>
            <a:r>
              <a:rPr dirty="0" err="1"/>
              <a:t>règles</a:t>
            </a:r>
            <a:r>
              <a:rPr dirty="0"/>
              <a:t> </a:t>
            </a:r>
            <a:r>
              <a:rPr dirty="0" err="1"/>
              <a:t>ou</a:t>
            </a:r>
            <a:r>
              <a:rPr dirty="0"/>
              <a:t> un guide national pour </a:t>
            </a:r>
            <a:r>
              <a:rPr dirty="0" err="1"/>
              <a:t>traduire</a:t>
            </a:r>
            <a:r>
              <a:rPr dirty="0"/>
              <a:t> les données </a:t>
            </a:r>
            <a:r>
              <a:rPr dirty="0" err="1"/>
              <a:t>vers</a:t>
            </a:r>
            <a:r>
              <a:rPr dirty="0"/>
              <a:t> </a:t>
            </a:r>
            <a:r>
              <a:rPr dirty="0" err="1"/>
              <a:t>l’ALM</a:t>
            </a:r>
            <a:r>
              <a:rPr dirty="0"/>
              <a:t> de manière </a:t>
            </a:r>
            <a:r>
              <a:rPr dirty="0" err="1"/>
              <a:t>cohérente</a:t>
            </a:r>
            <a:r>
              <a:rPr dirty="0"/>
              <a:t>.</a:t>
            </a:r>
          </a:p>
          <a:p>
            <a:pPr marL="0" lvl="0" indent="0" algn="l" rtl="0">
              <a:lnSpc>
                <a:spcPct val="90000"/>
              </a:lnSpc>
              <a:spcBef>
                <a:spcPts val="1000"/>
              </a:spcBef>
              <a:spcAft>
                <a:spcPts val="0"/>
              </a:spcAft>
              <a:buSzPct val="116883"/>
              <a:buNone/>
            </a:pPr>
            <a:r>
              <a:rPr dirty="0"/>
              <a:t>• </a:t>
            </a:r>
            <a:r>
              <a:rPr dirty="0" err="1"/>
              <a:t>Harmoniser</a:t>
            </a:r>
            <a:r>
              <a:rPr dirty="0"/>
              <a:t> les données relatives aux qualifications </a:t>
            </a:r>
            <a:r>
              <a:rPr dirty="0" err="1"/>
              <a:t>provenant</a:t>
            </a:r>
            <a:r>
              <a:rPr dirty="0"/>
              <a:t> de </a:t>
            </a:r>
            <a:r>
              <a:rPr dirty="0" err="1"/>
              <a:t>diverses</a:t>
            </a:r>
            <a:r>
              <a:rPr dirty="0"/>
              <a:t> sources </a:t>
            </a:r>
            <a:r>
              <a:rPr dirty="0" err="1"/>
              <a:t>nationales</a:t>
            </a:r>
            <a:r>
              <a:rPr dirty="0"/>
              <a:t> </a:t>
            </a:r>
            <a:r>
              <a:rPr dirty="0" err="1"/>
              <a:t>avant</a:t>
            </a:r>
            <a:r>
              <a:rPr dirty="0"/>
              <a:t> de les </a:t>
            </a:r>
            <a:r>
              <a:rPr dirty="0" err="1"/>
              <a:t>télécharger</a:t>
            </a:r>
            <a:r>
              <a:rPr dirty="0"/>
              <a:t>.</a:t>
            </a:r>
          </a:p>
          <a:p>
            <a:pPr marL="0" lvl="0" indent="0" algn="l" rtl="0">
              <a:lnSpc>
                <a:spcPct val="90000"/>
              </a:lnSpc>
              <a:spcBef>
                <a:spcPts val="1000"/>
              </a:spcBef>
              <a:spcAft>
                <a:spcPts val="0"/>
              </a:spcAft>
              <a:buSzPct val="116883"/>
              <a:buNone/>
            </a:pPr>
            <a:r>
              <a:rPr dirty="0"/>
              <a:t>• </a:t>
            </a:r>
            <a:r>
              <a:rPr dirty="0" err="1"/>
              <a:t>Préparer</a:t>
            </a:r>
            <a:r>
              <a:rPr dirty="0"/>
              <a:t> les données </a:t>
            </a:r>
            <a:r>
              <a:rPr dirty="0" err="1"/>
              <a:t>nationales</a:t>
            </a:r>
            <a:r>
              <a:rPr dirty="0"/>
              <a:t> </a:t>
            </a:r>
            <a:r>
              <a:rPr dirty="0" err="1"/>
              <a:t>en</a:t>
            </a:r>
            <a:r>
              <a:rPr dirty="0"/>
              <a:t> </a:t>
            </a:r>
            <a:r>
              <a:rPr dirty="0" err="1"/>
              <a:t>vue</a:t>
            </a:r>
            <a:r>
              <a:rPr dirty="0"/>
              <a:t> de </a:t>
            </a:r>
            <a:r>
              <a:rPr dirty="0" err="1"/>
              <a:t>leur</a:t>
            </a:r>
            <a:r>
              <a:rPr dirty="0"/>
              <a:t> importation </a:t>
            </a:r>
            <a:r>
              <a:rPr dirty="0" err="1"/>
              <a:t>automatisée</a:t>
            </a:r>
            <a:r>
              <a:rPr dirty="0"/>
              <a:t> dans le </a:t>
            </a:r>
            <a:r>
              <a:rPr lang="en-GB" dirty="0"/>
              <a:t>QCP</a:t>
            </a:r>
            <a:r>
              <a:rPr dirty="0"/>
              <a:t>.</a:t>
            </a:r>
          </a:p>
          <a:p>
            <a:pPr marL="0" lvl="0" indent="0" algn="l" rtl="0">
              <a:lnSpc>
                <a:spcPct val="90000"/>
              </a:lnSpc>
              <a:spcBef>
                <a:spcPts val="1000"/>
              </a:spcBef>
              <a:spcAft>
                <a:spcPts val="0"/>
              </a:spcAft>
              <a:buSzPct val="116883"/>
              <a:buNone/>
              <a:defRPr b="1"/>
            </a:pPr>
            <a:r>
              <a:rPr dirty="0" err="1"/>
              <a:t>Catégorie</a:t>
            </a:r>
            <a:r>
              <a:rPr dirty="0"/>
              <a:t> </a:t>
            </a:r>
            <a:r>
              <a:rPr dirty="0" err="1"/>
              <a:t>d'activité</a:t>
            </a:r>
            <a:r>
              <a:rPr dirty="0"/>
              <a:t>: Pilotage du QCP</a:t>
            </a:r>
            <a:endParaRPr b="1" dirty="0"/>
          </a:p>
          <a:p>
            <a:pPr marL="0" lvl="0" indent="0" algn="l" rtl="0">
              <a:lnSpc>
                <a:spcPct val="90000"/>
              </a:lnSpc>
              <a:spcBef>
                <a:spcPts val="1000"/>
              </a:spcBef>
              <a:spcAft>
                <a:spcPts val="0"/>
              </a:spcAft>
              <a:buSzPct val="116883"/>
              <a:buNone/>
            </a:pPr>
            <a:r>
              <a:rPr dirty="0"/>
              <a:t>• </a:t>
            </a:r>
            <a:r>
              <a:rPr dirty="0" err="1"/>
              <a:t>Définir</a:t>
            </a:r>
            <a:r>
              <a:rPr dirty="0"/>
              <a:t> et charger un ensemble </a:t>
            </a:r>
            <a:r>
              <a:rPr dirty="0" err="1"/>
              <a:t>pilote</a:t>
            </a:r>
            <a:r>
              <a:rPr dirty="0"/>
              <a:t> de qualifications dans le </a:t>
            </a:r>
            <a:r>
              <a:rPr lang="en-GB" dirty="0"/>
              <a:t>QCP</a:t>
            </a:r>
            <a:r>
              <a:rPr dirty="0"/>
              <a:t> (par </a:t>
            </a:r>
            <a:r>
              <a:rPr dirty="0" err="1"/>
              <a:t>exemple</a:t>
            </a:r>
            <a:r>
              <a:rPr dirty="0"/>
              <a:t>, d’un </a:t>
            </a:r>
            <a:r>
              <a:rPr dirty="0" err="1"/>
              <a:t>secteur</a:t>
            </a:r>
            <a:r>
              <a:rPr dirty="0"/>
              <a:t> </a:t>
            </a:r>
            <a:r>
              <a:rPr dirty="0" err="1"/>
              <a:t>spécifique</a:t>
            </a:r>
            <a:r>
              <a:rPr dirty="0"/>
              <a:t> </a:t>
            </a:r>
            <a:r>
              <a:rPr dirty="0" err="1"/>
              <a:t>ou</a:t>
            </a:r>
            <a:r>
              <a:rPr dirty="0"/>
              <a:t> d’un certain type).</a:t>
            </a:r>
          </a:p>
          <a:p>
            <a:pPr marL="0" lvl="0" indent="0" algn="l" rtl="0">
              <a:lnSpc>
                <a:spcPct val="90000"/>
              </a:lnSpc>
              <a:spcBef>
                <a:spcPts val="1000"/>
              </a:spcBef>
              <a:spcAft>
                <a:spcPts val="0"/>
              </a:spcAft>
              <a:buSzPct val="116883"/>
              <a:buNone/>
            </a:pPr>
            <a:r>
              <a:rPr dirty="0"/>
              <a:t>• Former les </a:t>
            </a:r>
            <a:r>
              <a:rPr dirty="0" err="1"/>
              <a:t>membres</a:t>
            </a:r>
            <a:r>
              <a:rPr dirty="0"/>
              <a:t> de </a:t>
            </a:r>
            <a:r>
              <a:rPr dirty="0" err="1"/>
              <a:t>l'équipe</a:t>
            </a:r>
            <a:r>
              <a:rPr dirty="0"/>
              <a:t> </a:t>
            </a:r>
            <a:r>
              <a:rPr dirty="0" err="1"/>
              <a:t>nationale</a:t>
            </a:r>
            <a:r>
              <a:rPr dirty="0"/>
              <a:t> qui </a:t>
            </a:r>
            <a:r>
              <a:rPr dirty="0" err="1"/>
              <a:t>agiront</a:t>
            </a:r>
            <a:r>
              <a:rPr dirty="0"/>
              <a:t> </a:t>
            </a:r>
            <a:r>
              <a:rPr dirty="0" err="1"/>
              <a:t>en</a:t>
            </a:r>
            <a:r>
              <a:rPr dirty="0"/>
              <a:t> tant </a:t>
            </a:r>
            <a:r>
              <a:rPr dirty="0" err="1"/>
              <a:t>que</a:t>
            </a:r>
            <a:r>
              <a:rPr dirty="0"/>
              <a:t> </a:t>
            </a:r>
            <a:r>
              <a:rPr dirty="0" err="1"/>
              <a:t>conservateurs</a:t>
            </a:r>
            <a:r>
              <a:rPr dirty="0"/>
              <a:t> </a:t>
            </a:r>
            <a:r>
              <a:rPr dirty="0" err="1"/>
              <a:t>manuels</a:t>
            </a:r>
            <a:r>
              <a:rPr dirty="0"/>
              <a:t> du </a:t>
            </a:r>
            <a:r>
              <a:rPr lang="en-GB" dirty="0"/>
              <a:t>QCP</a:t>
            </a:r>
            <a:r>
              <a:rPr dirty="0"/>
              <a:t>.</a:t>
            </a:r>
          </a:p>
          <a:p>
            <a:pPr marL="0" lvl="0" indent="0" algn="l" rtl="0">
              <a:lnSpc>
                <a:spcPct val="90000"/>
              </a:lnSpc>
              <a:spcBef>
                <a:spcPts val="1000"/>
              </a:spcBef>
              <a:spcAft>
                <a:spcPts val="0"/>
              </a:spcAft>
              <a:buSzPct val="116883"/>
              <a:buNone/>
              <a:defRPr b="1"/>
            </a:pPr>
            <a:r>
              <a:rPr dirty="0" err="1"/>
              <a:t>Catégorie</a:t>
            </a:r>
            <a:r>
              <a:rPr dirty="0"/>
              <a:t> </a:t>
            </a:r>
            <a:r>
              <a:rPr dirty="0" err="1"/>
              <a:t>d'activité</a:t>
            </a:r>
            <a:r>
              <a:rPr dirty="0"/>
              <a:t>: Processus </a:t>
            </a:r>
            <a:r>
              <a:rPr dirty="0" err="1"/>
              <a:t>d'assurance</a:t>
            </a:r>
            <a:r>
              <a:rPr dirty="0"/>
              <a:t> de la </a:t>
            </a:r>
            <a:r>
              <a:rPr dirty="0" err="1"/>
              <a:t>qualité</a:t>
            </a:r>
            <a:endParaRPr b="1" dirty="0"/>
          </a:p>
          <a:p>
            <a:pPr marL="0" lvl="0" indent="0" algn="l" rtl="0">
              <a:lnSpc>
                <a:spcPct val="90000"/>
              </a:lnSpc>
              <a:spcBef>
                <a:spcPts val="1000"/>
              </a:spcBef>
              <a:spcAft>
                <a:spcPts val="0"/>
              </a:spcAft>
              <a:buSzPct val="116883"/>
              <a:buNone/>
            </a:pPr>
            <a:r>
              <a:rPr dirty="0"/>
              <a:t>• </a:t>
            </a:r>
            <a:r>
              <a:rPr dirty="0" err="1"/>
              <a:t>Réaliser</a:t>
            </a:r>
            <a:r>
              <a:rPr dirty="0"/>
              <a:t> un audit </a:t>
            </a:r>
            <a:r>
              <a:rPr dirty="0" err="1"/>
              <a:t>d’assurance</a:t>
            </a:r>
            <a:r>
              <a:rPr dirty="0"/>
              <a:t> </a:t>
            </a:r>
            <a:r>
              <a:rPr dirty="0" err="1"/>
              <a:t>qualité</a:t>
            </a:r>
            <a:r>
              <a:rPr dirty="0"/>
              <a:t> (AQ) des qualifications </a:t>
            </a:r>
            <a:r>
              <a:rPr dirty="0" err="1"/>
              <a:t>pilotes</a:t>
            </a:r>
            <a:r>
              <a:rPr dirty="0"/>
              <a:t> </a:t>
            </a:r>
            <a:r>
              <a:rPr dirty="0" err="1"/>
              <a:t>initiales</a:t>
            </a:r>
            <a:r>
              <a:rPr dirty="0"/>
              <a:t> </a:t>
            </a:r>
            <a:r>
              <a:rPr dirty="0" err="1"/>
              <a:t>téléchargées</a:t>
            </a:r>
            <a:r>
              <a:rPr dirty="0"/>
              <a:t>.</a:t>
            </a:r>
          </a:p>
          <a:p>
            <a:pPr marL="0" lvl="0" indent="0" algn="l" rtl="0">
              <a:lnSpc>
                <a:spcPct val="90000"/>
              </a:lnSpc>
              <a:spcBef>
                <a:spcPts val="1000"/>
              </a:spcBef>
              <a:spcAft>
                <a:spcPts val="0"/>
              </a:spcAft>
              <a:buSzPct val="116883"/>
              <a:buNone/>
            </a:pPr>
            <a:r>
              <a:rPr dirty="0"/>
              <a:t>• </a:t>
            </a:r>
            <a:r>
              <a:rPr dirty="0" err="1"/>
              <a:t>remédier</a:t>
            </a:r>
            <a:r>
              <a:rPr dirty="0"/>
              <a:t> à tout </a:t>
            </a:r>
            <a:r>
              <a:rPr dirty="0" err="1"/>
              <a:t>goulot</a:t>
            </a:r>
            <a:r>
              <a:rPr dirty="0"/>
              <a:t> </a:t>
            </a:r>
            <a:r>
              <a:rPr dirty="0" err="1"/>
              <a:t>d’étranglement</a:t>
            </a:r>
            <a:r>
              <a:rPr dirty="0"/>
              <a:t> technique </a:t>
            </a:r>
            <a:r>
              <a:rPr dirty="0" err="1"/>
              <a:t>ou</a:t>
            </a:r>
            <a:r>
              <a:rPr dirty="0"/>
              <a:t> </a:t>
            </a:r>
            <a:r>
              <a:rPr dirty="0" err="1"/>
              <a:t>procédural</a:t>
            </a:r>
            <a:r>
              <a:rPr dirty="0"/>
              <a:t> </a:t>
            </a:r>
            <a:r>
              <a:rPr dirty="0" err="1"/>
              <a:t>constaté</a:t>
            </a:r>
            <a:r>
              <a:rPr dirty="0"/>
              <a:t> au </a:t>
            </a:r>
            <a:r>
              <a:rPr dirty="0" err="1"/>
              <a:t>cours</a:t>
            </a:r>
            <a:r>
              <a:rPr dirty="0"/>
              <a:t> de la phase </a:t>
            </a:r>
            <a:r>
              <a:rPr dirty="0" err="1"/>
              <a:t>pilote</a:t>
            </a:r>
            <a:r>
              <a:rPr dirty="0"/>
              <a:t>.</a:t>
            </a:r>
          </a:p>
          <a:p>
            <a:pPr marL="0" lvl="0" indent="0" algn="l" rtl="0">
              <a:lnSpc>
                <a:spcPct val="90000"/>
              </a:lnSpc>
              <a:spcBef>
                <a:spcPts val="1000"/>
              </a:spcBef>
              <a:spcAft>
                <a:spcPts val="0"/>
              </a:spcAft>
              <a:buSzPct val="116883"/>
              <a:buNone/>
              <a:defRPr b="1"/>
            </a:pPr>
            <a:r>
              <a:rPr dirty="0" err="1"/>
              <a:t>Catégorie</a:t>
            </a:r>
            <a:r>
              <a:rPr dirty="0"/>
              <a:t> </a:t>
            </a:r>
            <a:r>
              <a:rPr dirty="0" err="1"/>
              <a:t>d'activité</a:t>
            </a:r>
            <a:r>
              <a:rPr dirty="0"/>
              <a:t>: </a:t>
            </a:r>
            <a:r>
              <a:rPr dirty="0" err="1"/>
              <a:t>Accroître</a:t>
            </a:r>
            <a:r>
              <a:rPr dirty="0"/>
              <a:t> </a:t>
            </a:r>
            <a:r>
              <a:rPr dirty="0" err="1"/>
              <a:t>l'adoption</a:t>
            </a:r>
            <a:r>
              <a:rPr dirty="0"/>
              <a:t> du </a:t>
            </a:r>
            <a:r>
              <a:rPr lang="en-GB" dirty="0"/>
              <a:t>QCP</a:t>
            </a:r>
            <a:endParaRPr b="1" dirty="0"/>
          </a:p>
          <a:p>
            <a:pPr marL="0" lvl="0" indent="0" algn="l" rtl="0">
              <a:lnSpc>
                <a:spcPct val="90000"/>
              </a:lnSpc>
              <a:spcBef>
                <a:spcPts val="1000"/>
              </a:spcBef>
              <a:spcAft>
                <a:spcPts val="0"/>
              </a:spcAft>
              <a:buSzPct val="116883"/>
              <a:buNone/>
            </a:pPr>
            <a:r>
              <a:rPr dirty="0"/>
              <a:t>• Après un </a:t>
            </a:r>
            <a:r>
              <a:rPr dirty="0" err="1"/>
              <a:t>projet</a:t>
            </a:r>
            <a:r>
              <a:rPr dirty="0"/>
              <a:t> </a:t>
            </a:r>
            <a:r>
              <a:rPr dirty="0" err="1"/>
              <a:t>pilote</a:t>
            </a:r>
            <a:r>
              <a:rPr dirty="0"/>
              <a:t> </a:t>
            </a:r>
            <a:r>
              <a:rPr dirty="0" err="1"/>
              <a:t>réussi</a:t>
            </a:r>
            <a:r>
              <a:rPr dirty="0"/>
              <a:t>, </a:t>
            </a:r>
            <a:r>
              <a:rPr dirty="0" err="1"/>
              <a:t>téléchargez</a:t>
            </a:r>
            <a:r>
              <a:rPr dirty="0"/>
              <a:t> un plus grand </a:t>
            </a:r>
            <a:r>
              <a:rPr dirty="0" err="1"/>
              <a:t>nombre</a:t>
            </a:r>
            <a:r>
              <a:rPr dirty="0"/>
              <a:t> de qualifications </a:t>
            </a:r>
            <a:r>
              <a:rPr dirty="0" err="1"/>
              <a:t>nationales</a:t>
            </a:r>
            <a:r>
              <a:rPr dirty="0"/>
              <a:t> dans le </a:t>
            </a:r>
            <a:r>
              <a:rPr lang="en-GB" dirty="0"/>
              <a:t>QCP</a:t>
            </a:r>
            <a:r>
              <a:rPr dirty="0"/>
              <a:t>.</a:t>
            </a:r>
          </a:p>
          <a:p>
            <a:pPr marL="0" lvl="0" indent="0" algn="l" rtl="0">
              <a:lnSpc>
                <a:spcPct val="90000"/>
              </a:lnSpc>
              <a:spcBef>
                <a:spcPts val="1000"/>
              </a:spcBef>
              <a:spcAft>
                <a:spcPts val="0"/>
              </a:spcAft>
              <a:buSzPct val="116883"/>
              <a:buNone/>
            </a:pPr>
            <a:r>
              <a:rPr dirty="0"/>
              <a:t>• Former des </a:t>
            </a:r>
            <a:r>
              <a:rPr dirty="0" err="1"/>
              <a:t>conservateurs</a:t>
            </a:r>
            <a:r>
              <a:rPr dirty="0"/>
              <a:t> </a:t>
            </a:r>
            <a:r>
              <a:rPr dirty="0" err="1"/>
              <a:t>manuels</a:t>
            </a:r>
            <a:r>
              <a:rPr dirty="0"/>
              <a:t> QCP, </a:t>
            </a:r>
            <a:r>
              <a:rPr dirty="0" err="1"/>
              <a:t>d'autres</a:t>
            </a:r>
            <a:r>
              <a:rPr dirty="0"/>
              <a:t> types de personnel </a:t>
            </a:r>
            <a:r>
              <a:rPr dirty="0" err="1"/>
              <a:t>utilisant</a:t>
            </a:r>
            <a:r>
              <a:rPr dirty="0"/>
              <a:t> QCP.</a:t>
            </a:r>
          </a:p>
        </p:txBody>
      </p:sp>
      <p:sp>
        <p:nvSpPr>
          <p:cNvPr id="238" name="Google Shape;238;g36644f842ca_1_47"/>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36644f842ca_1_0"/>
          <p:cNvSpPr txBox="1">
            <a:spLocks noGrp="1"/>
          </p:cNvSpPr>
          <p:nvPr>
            <p:ph type="title"/>
          </p:nvPr>
        </p:nvSpPr>
        <p:spPr>
          <a:xfrm>
            <a:off x="360000" y="615426"/>
            <a:ext cx="11467800" cy="931800"/>
          </a:xfrm>
          <a:prstGeom prst="rect">
            <a:avLst/>
          </a:prstGeom>
          <a:noFill/>
          <a:ln>
            <a:noFill/>
          </a:ln>
        </p:spPr>
        <p:txBody>
          <a:bodyPr spcFirstLastPara="1" wrap="square" lIns="91425" tIns="45700" rIns="91425" bIns="45700" anchor="ctr" anchorCtr="0">
            <a:normAutofit/>
          </a:bodyPr>
          <a:lstStyle/>
          <a:p>
            <a:pPr lvl="0"/>
            <a:r>
              <a:rPr lang="fr-FR" dirty="0"/>
              <a:t>Exemples d’actions à court terme</a:t>
            </a:r>
            <a:endParaRPr dirty="0"/>
          </a:p>
        </p:txBody>
      </p:sp>
      <p:sp>
        <p:nvSpPr>
          <p:cNvPr id="245" name="Google Shape;245;g36644f842ca_1_0"/>
          <p:cNvSpPr txBox="1">
            <a:spLocks noGrp="1"/>
          </p:cNvSpPr>
          <p:nvPr>
            <p:ph type="body" idx="1"/>
          </p:nvPr>
        </p:nvSpPr>
        <p:spPr>
          <a:xfrm>
            <a:off x="352475" y="1617200"/>
            <a:ext cx="11475300" cy="47442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1000"/>
              </a:spcBef>
              <a:spcAft>
                <a:spcPts val="0"/>
              </a:spcAft>
              <a:buSzPct val="116883"/>
              <a:buNone/>
              <a:defRPr b="1"/>
            </a:pPr>
            <a:r>
              <a:rPr dirty="0" err="1"/>
              <a:t>Catégorie</a:t>
            </a:r>
            <a:r>
              <a:rPr dirty="0"/>
              <a:t> </a:t>
            </a:r>
            <a:r>
              <a:rPr dirty="0" err="1"/>
              <a:t>d'activité</a:t>
            </a:r>
            <a:r>
              <a:rPr dirty="0"/>
              <a:t>: </a:t>
            </a:r>
            <a:r>
              <a:rPr dirty="0" err="1"/>
              <a:t>Gouvernance</a:t>
            </a:r>
            <a:r>
              <a:rPr dirty="0"/>
              <a:t> et engagement des parties </a:t>
            </a:r>
            <a:r>
              <a:rPr dirty="0" err="1"/>
              <a:t>prenantes</a:t>
            </a:r>
            <a:endParaRPr b="1" dirty="0"/>
          </a:p>
          <a:p>
            <a:pPr marL="0" lvl="0" indent="0" algn="l" rtl="0">
              <a:lnSpc>
                <a:spcPct val="90000"/>
              </a:lnSpc>
              <a:spcBef>
                <a:spcPts val="1000"/>
              </a:spcBef>
              <a:spcAft>
                <a:spcPts val="0"/>
              </a:spcAft>
              <a:buSzPct val="116883"/>
              <a:buNone/>
            </a:pPr>
            <a:r>
              <a:rPr dirty="0"/>
              <a:t>• Former </a:t>
            </a:r>
            <a:r>
              <a:rPr dirty="0" err="1"/>
              <a:t>une</a:t>
            </a:r>
            <a:r>
              <a:rPr dirty="0"/>
              <a:t> équipe </a:t>
            </a:r>
            <a:r>
              <a:rPr dirty="0" err="1"/>
              <a:t>nationale</a:t>
            </a:r>
            <a:r>
              <a:rPr dirty="0"/>
              <a:t> </a:t>
            </a:r>
            <a:r>
              <a:rPr dirty="0" err="1"/>
              <a:t>dédiée</a:t>
            </a:r>
            <a:r>
              <a:rPr dirty="0"/>
              <a:t> à la mise </a:t>
            </a:r>
            <a:r>
              <a:rPr dirty="0" err="1"/>
              <a:t>en</a:t>
            </a:r>
            <a:r>
              <a:rPr dirty="0"/>
              <a:t> </a:t>
            </a:r>
            <a:r>
              <a:rPr dirty="0" err="1"/>
              <a:t>œuvre</a:t>
            </a:r>
            <a:r>
              <a:rPr dirty="0"/>
              <a:t> du </a:t>
            </a:r>
            <a:r>
              <a:rPr lang="en-GB" dirty="0"/>
              <a:t>QCP</a:t>
            </a:r>
            <a:r>
              <a:rPr dirty="0"/>
              <a:t>.</a:t>
            </a:r>
          </a:p>
          <a:p>
            <a:pPr marL="0" lvl="0" indent="0" algn="l" rtl="0">
              <a:lnSpc>
                <a:spcPct val="90000"/>
              </a:lnSpc>
              <a:spcBef>
                <a:spcPts val="1000"/>
              </a:spcBef>
              <a:spcAft>
                <a:spcPts val="0"/>
              </a:spcAft>
              <a:buSzPct val="116883"/>
              <a:buNone/>
            </a:pPr>
            <a:r>
              <a:rPr dirty="0"/>
              <a:t>• Faire </a:t>
            </a:r>
            <a:r>
              <a:rPr dirty="0" err="1"/>
              <a:t>participer</a:t>
            </a:r>
            <a:r>
              <a:rPr dirty="0"/>
              <a:t> les parties </a:t>
            </a:r>
            <a:r>
              <a:rPr dirty="0" err="1"/>
              <a:t>prenantes</a:t>
            </a:r>
            <a:r>
              <a:rPr dirty="0"/>
              <a:t> </a:t>
            </a:r>
            <a:r>
              <a:rPr dirty="0" err="1"/>
              <a:t>nationales</a:t>
            </a:r>
            <a:r>
              <a:rPr dirty="0"/>
              <a:t> </a:t>
            </a:r>
            <a:r>
              <a:rPr dirty="0" err="1"/>
              <a:t>concernées</a:t>
            </a:r>
            <a:r>
              <a:rPr dirty="0"/>
              <a:t> (par </a:t>
            </a:r>
            <a:r>
              <a:rPr dirty="0" err="1"/>
              <a:t>exemple</a:t>
            </a:r>
            <a:r>
              <a:rPr dirty="0"/>
              <a:t>, les </a:t>
            </a:r>
            <a:r>
              <a:rPr dirty="0" err="1"/>
              <a:t>ministères</a:t>
            </a:r>
            <a:r>
              <a:rPr dirty="0"/>
              <a:t>, les </a:t>
            </a:r>
            <a:r>
              <a:rPr dirty="0" err="1"/>
              <a:t>organismes</a:t>
            </a:r>
            <a:r>
              <a:rPr dirty="0"/>
              <a:t> </a:t>
            </a:r>
            <a:r>
              <a:rPr dirty="0" err="1"/>
              <a:t>d’assurance</a:t>
            </a:r>
            <a:r>
              <a:rPr dirty="0"/>
              <a:t> de la </a:t>
            </a:r>
            <a:r>
              <a:rPr dirty="0" err="1"/>
              <a:t>qualité</a:t>
            </a:r>
            <a:r>
              <a:rPr dirty="0"/>
              <a:t>, les </a:t>
            </a:r>
            <a:r>
              <a:rPr dirty="0" err="1"/>
              <a:t>fournisseurs</a:t>
            </a:r>
            <a:r>
              <a:rPr dirty="0"/>
              <a:t>).</a:t>
            </a:r>
          </a:p>
          <a:p>
            <a:pPr marL="0" lvl="0" indent="0" algn="l" rtl="0">
              <a:lnSpc>
                <a:spcPct val="90000"/>
              </a:lnSpc>
              <a:spcBef>
                <a:spcPts val="1000"/>
              </a:spcBef>
              <a:spcAft>
                <a:spcPts val="0"/>
              </a:spcAft>
              <a:buSzPct val="116883"/>
              <a:buNone/>
            </a:pPr>
            <a:r>
              <a:rPr dirty="0"/>
              <a:t>• </a:t>
            </a:r>
            <a:r>
              <a:rPr dirty="0" err="1"/>
              <a:t>Mettre</a:t>
            </a:r>
            <a:r>
              <a:rPr dirty="0"/>
              <a:t> </a:t>
            </a:r>
            <a:r>
              <a:rPr dirty="0" err="1"/>
              <a:t>en</a:t>
            </a:r>
            <a:r>
              <a:rPr dirty="0"/>
              <a:t> place un </a:t>
            </a:r>
            <a:r>
              <a:rPr dirty="0" err="1"/>
              <a:t>groupe</a:t>
            </a:r>
            <a:r>
              <a:rPr dirty="0"/>
              <a:t> de travail </a:t>
            </a:r>
            <a:r>
              <a:rPr dirty="0" err="1"/>
              <a:t>interinstitutionnel</a:t>
            </a:r>
            <a:r>
              <a:rPr dirty="0"/>
              <a:t> pour assurer la coordination.</a:t>
            </a:r>
          </a:p>
          <a:p>
            <a:pPr marL="0" lvl="0" indent="0" algn="l" rtl="0">
              <a:lnSpc>
                <a:spcPct val="90000"/>
              </a:lnSpc>
              <a:spcBef>
                <a:spcPts val="1000"/>
              </a:spcBef>
              <a:spcAft>
                <a:spcPts val="0"/>
              </a:spcAft>
              <a:buSzPct val="116883"/>
              <a:buNone/>
            </a:pPr>
            <a:r>
              <a:rPr dirty="0"/>
              <a:t>• </a:t>
            </a:r>
            <a:r>
              <a:rPr dirty="0" err="1"/>
              <a:t>Garantir</a:t>
            </a:r>
            <a:r>
              <a:rPr dirty="0"/>
              <a:t> un </a:t>
            </a:r>
            <a:r>
              <a:rPr dirty="0" err="1"/>
              <a:t>mandat</a:t>
            </a:r>
            <a:r>
              <a:rPr dirty="0"/>
              <a:t> </a:t>
            </a:r>
            <a:r>
              <a:rPr dirty="0" err="1"/>
              <a:t>institutionnel</a:t>
            </a:r>
            <a:r>
              <a:rPr dirty="0"/>
              <a:t> de haut </a:t>
            </a:r>
            <a:r>
              <a:rPr dirty="0" err="1"/>
              <a:t>niveau</a:t>
            </a:r>
            <a:r>
              <a:rPr dirty="0"/>
              <a:t> pour la participation au </a:t>
            </a:r>
            <a:r>
              <a:rPr lang="en-GB" dirty="0"/>
              <a:t>QCP</a:t>
            </a:r>
            <a:r>
              <a:rPr dirty="0"/>
              <a:t>.</a:t>
            </a:r>
          </a:p>
          <a:p>
            <a:pPr marL="0" lvl="0" indent="0" algn="l" rtl="0">
              <a:lnSpc>
                <a:spcPct val="90000"/>
              </a:lnSpc>
              <a:spcBef>
                <a:spcPts val="1000"/>
              </a:spcBef>
              <a:spcAft>
                <a:spcPts val="0"/>
              </a:spcAft>
              <a:buSzPct val="116883"/>
              <a:buNone/>
            </a:pPr>
            <a:r>
              <a:rPr dirty="0"/>
              <a:t>• </a:t>
            </a:r>
            <a:r>
              <a:rPr dirty="0" err="1"/>
              <a:t>Obtenir</a:t>
            </a:r>
            <a:r>
              <a:rPr dirty="0"/>
              <a:t> les approbations internes </a:t>
            </a:r>
            <a:r>
              <a:rPr dirty="0" err="1"/>
              <a:t>ou</a:t>
            </a:r>
            <a:r>
              <a:rPr dirty="0"/>
              <a:t> </a:t>
            </a:r>
            <a:r>
              <a:rPr dirty="0" err="1"/>
              <a:t>ministérielles</a:t>
            </a:r>
            <a:r>
              <a:rPr dirty="0"/>
              <a:t> </a:t>
            </a:r>
            <a:r>
              <a:rPr dirty="0" err="1"/>
              <a:t>nécessaires</a:t>
            </a:r>
            <a:r>
              <a:rPr dirty="0"/>
              <a:t> pour </a:t>
            </a:r>
            <a:r>
              <a:rPr dirty="0" err="1"/>
              <a:t>procéder</a:t>
            </a:r>
            <a:r>
              <a:rPr dirty="0"/>
              <a:t> au partage des données.</a:t>
            </a:r>
          </a:p>
          <a:p>
            <a:pPr marL="0" lvl="0" indent="0" algn="l" rtl="0">
              <a:lnSpc>
                <a:spcPct val="90000"/>
              </a:lnSpc>
              <a:spcBef>
                <a:spcPts val="1000"/>
              </a:spcBef>
              <a:spcAft>
                <a:spcPts val="0"/>
              </a:spcAft>
              <a:buSzPct val="116883"/>
              <a:buNone/>
            </a:pPr>
            <a:r>
              <a:rPr dirty="0"/>
              <a:t>• </a:t>
            </a:r>
            <a:r>
              <a:rPr dirty="0" err="1"/>
              <a:t>Élaborer</a:t>
            </a:r>
            <a:r>
              <a:rPr dirty="0"/>
              <a:t> un plan de communication interne pour </a:t>
            </a:r>
            <a:r>
              <a:rPr dirty="0" err="1"/>
              <a:t>renforcer</a:t>
            </a:r>
            <a:r>
              <a:rPr dirty="0"/>
              <a:t> la </a:t>
            </a:r>
            <a:r>
              <a:rPr dirty="0" err="1"/>
              <a:t>sensibilisation</a:t>
            </a:r>
            <a:r>
              <a:rPr dirty="0"/>
              <a:t> et </a:t>
            </a:r>
            <a:r>
              <a:rPr dirty="0" err="1"/>
              <a:t>l’adhésion</a:t>
            </a:r>
            <a:r>
              <a:rPr dirty="0"/>
              <a:t>.</a:t>
            </a:r>
          </a:p>
          <a:p>
            <a:pPr marL="0" lvl="0" indent="0" algn="l" rtl="0">
              <a:lnSpc>
                <a:spcPct val="90000"/>
              </a:lnSpc>
              <a:spcBef>
                <a:spcPts val="1000"/>
              </a:spcBef>
              <a:spcAft>
                <a:spcPts val="0"/>
              </a:spcAft>
              <a:buSzPct val="116883"/>
              <a:buNone/>
              <a:defRPr b="1"/>
            </a:pPr>
            <a:r>
              <a:rPr dirty="0" err="1"/>
              <a:t>Catégorie</a:t>
            </a:r>
            <a:r>
              <a:rPr dirty="0"/>
              <a:t> </a:t>
            </a:r>
            <a:r>
              <a:rPr dirty="0" err="1"/>
              <a:t>d'activité</a:t>
            </a:r>
            <a:r>
              <a:rPr dirty="0"/>
              <a:t>: </a:t>
            </a:r>
            <a:r>
              <a:rPr dirty="0" err="1"/>
              <a:t>Atteindre</a:t>
            </a:r>
            <a:r>
              <a:rPr dirty="0"/>
              <a:t> </a:t>
            </a:r>
            <a:r>
              <a:rPr dirty="0" err="1"/>
              <a:t>l'état</a:t>
            </a:r>
            <a:r>
              <a:rPr dirty="0"/>
              <a:t> de </a:t>
            </a:r>
            <a:r>
              <a:rPr dirty="0" err="1"/>
              <a:t>préparation</a:t>
            </a:r>
            <a:r>
              <a:rPr dirty="0"/>
              <a:t> technique et des données</a:t>
            </a:r>
            <a:endParaRPr b="1" dirty="0"/>
          </a:p>
          <a:p>
            <a:pPr marL="0" lvl="0" indent="0" algn="l" rtl="0">
              <a:lnSpc>
                <a:spcPct val="90000"/>
              </a:lnSpc>
              <a:spcBef>
                <a:spcPts val="1000"/>
              </a:spcBef>
              <a:spcAft>
                <a:spcPts val="0"/>
              </a:spcAft>
              <a:buSzPct val="116883"/>
              <a:buNone/>
            </a:pPr>
            <a:r>
              <a:rPr dirty="0"/>
              <a:t>• </a:t>
            </a:r>
            <a:r>
              <a:rPr dirty="0" err="1"/>
              <a:t>Inventorier</a:t>
            </a:r>
            <a:r>
              <a:rPr dirty="0"/>
              <a:t> les bases de données </a:t>
            </a:r>
            <a:r>
              <a:rPr dirty="0" err="1"/>
              <a:t>nationales</a:t>
            </a:r>
            <a:r>
              <a:rPr dirty="0"/>
              <a:t> </a:t>
            </a:r>
            <a:r>
              <a:rPr dirty="0" err="1"/>
              <a:t>existantes</a:t>
            </a:r>
            <a:r>
              <a:rPr dirty="0"/>
              <a:t> sur les certifications et </a:t>
            </a:r>
            <a:r>
              <a:rPr dirty="0" err="1"/>
              <a:t>évaluer</a:t>
            </a:r>
            <a:r>
              <a:rPr dirty="0"/>
              <a:t> </a:t>
            </a:r>
            <a:r>
              <a:rPr dirty="0" err="1"/>
              <a:t>leur</a:t>
            </a:r>
            <a:r>
              <a:rPr dirty="0"/>
              <a:t> </a:t>
            </a:r>
            <a:r>
              <a:rPr dirty="0" err="1"/>
              <a:t>statut</a:t>
            </a:r>
            <a:r>
              <a:rPr dirty="0"/>
              <a:t>.</a:t>
            </a:r>
          </a:p>
          <a:p>
            <a:pPr marL="0" lvl="0" indent="0" algn="l" rtl="0">
              <a:lnSpc>
                <a:spcPct val="90000"/>
              </a:lnSpc>
              <a:spcBef>
                <a:spcPts val="1000"/>
              </a:spcBef>
              <a:spcAft>
                <a:spcPts val="0"/>
              </a:spcAft>
              <a:buSzPct val="116883"/>
              <a:buNone/>
            </a:pPr>
            <a:r>
              <a:rPr dirty="0"/>
              <a:t>• </a:t>
            </a:r>
            <a:r>
              <a:rPr dirty="0" err="1"/>
              <a:t>Réaliser</a:t>
            </a:r>
            <a:r>
              <a:rPr dirty="0"/>
              <a:t> un examen </a:t>
            </a:r>
            <a:r>
              <a:rPr dirty="0" err="1"/>
              <a:t>détaillé</a:t>
            </a:r>
            <a:r>
              <a:rPr dirty="0"/>
              <a:t> du </a:t>
            </a:r>
            <a:r>
              <a:rPr dirty="0" err="1"/>
              <a:t>modèle</a:t>
            </a:r>
            <a:r>
              <a:rPr dirty="0"/>
              <a:t> </a:t>
            </a:r>
            <a:r>
              <a:rPr dirty="0" err="1"/>
              <a:t>d'apprentissage</a:t>
            </a:r>
            <a:r>
              <a:rPr dirty="0"/>
              <a:t> </a:t>
            </a:r>
            <a:r>
              <a:rPr dirty="0" err="1"/>
              <a:t>africain</a:t>
            </a:r>
            <a:r>
              <a:rPr dirty="0"/>
              <a:t> (ALM) et de </a:t>
            </a:r>
            <a:r>
              <a:rPr dirty="0" err="1"/>
              <a:t>ses</a:t>
            </a:r>
            <a:r>
              <a:rPr dirty="0"/>
              <a:t> </a:t>
            </a:r>
            <a:r>
              <a:rPr dirty="0" err="1"/>
              <a:t>vocabulaires</a:t>
            </a:r>
            <a:r>
              <a:rPr dirty="0"/>
              <a:t> </a:t>
            </a:r>
            <a:r>
              <a:rPr dirty="0" err="1"/>
              <a:t>contrôlés</a:t>
            </a:r>
            <a:r>
              <a:rPr dirty="0"/>
              <a:t>.</a:t>
            </a:r>
          </a:p>
          <a:p>
            <a:pPr marL="0" lvl="0" indent="0" algn="l" rtl="0">
              <a:lnSpc>
                <a:spcPct val="90000"/>
              </a:lnSpc>
              <a:spcBef>
                <a:spcPts val="1000"/>
              </a:spcBef>
              <a:spcAft>
                <a:spcPts val="0"/>
              </a:spcAft>
              <a:buSzPct val="116883"/>
              <a:buNone/>
            </a:pPr>
            <a:r>
              <a:rPr dirty="0"/>
              <a:t>• </a:t>
            </a:r>
            <a:r>
              <a:rPr dirty="0" err="1"/>
              <a:t>Procéder</a:t>
            </a:r>
            <a:r>
              <a:rPr dirty="0"/>
              <a:t> à </a:t>
            </a:r>
            <a:r>
              <a:rPr dirty="0" err="1"/>
              <a:t>une</a:t>
            </a:r>
            <a:r>
              <a:rPr dirty="0"/>
              <a:t> </a:t>
            </a:r>
            <a:r>
              <a:rPr dirty="0" err="1"/>
              <a:t>évaluation</a:t>
            </a:r>
            <a:r>
              <a:rPr dirty="0"/>
              <a:t> de </a:t>
            </a:r>
            <a:r>
              <a:rPr dirty="0" err="1"/>
              <a:t>l’état</a:t>
            </a:r>
            <a:r>
              <a:rPr dirty="0"/>
              <a:t> de </a:t>
            </a:r>
            <a:r>
              <a:rPr dirty="0" err="1"/>
              <a:t>préparation</a:t>
            </a:r>
            <a:r>
              <a:rPr dirty="0"/>
              <a:t> des données relatives aux qualifications </a:t>
            </a:r>
            <a:r>
              <a:rPr dirty="0" err="1"/>
              <a:t>prioritaires</a:t>
            </a:r>
            <a:r>
              <a:rPr dirty="0"/>
              <a:t> </a:t>
            </a:r>
            <a:r>
              <a:rPr dirty="0" err="1"/>
              <a:t>afin</a:t>
            </a:r>
            <a:r>
              <a:rPr dirty="0"/>
              <a:t> </a:t>
            </a:r>
            <a:r>
              <a:rPr dirty="0" err="1"/>
              <a:t>d’identifier</a:t>
            </a:r>
            <a:r>
              <a:rPr dirty="0"/>
              <a:t> les lacunes.</a:t>
            </a:r>
          </a:p>
          <a:p>
            <a:pPr marL="0" lvl="0" indent="0" algn="l" rtl="0">
              <a:lnSpc>
                <a:spcPct val="90000"/>
              </a:lnSpc>
              <a:spcBef>
                <a:spcPts val="1000"/>
              </a:spcBef>
              <a:spcAft>
                <a:spcPts val="0"/>
              </a:spcAft>
              <a:buSzPct val="116883"/>
              <a:buNone/>
            </a:pPr>
            <a:r>
              <a:rPr dirty="0"/>
              <a:t>• </a:t>
            </a:r>
            <a:r>
              <a:rPr dirty="0" err="1"/>
              <a:t>Mettre</a:t>
            </a:r>
            <a:r>
              <a:rPr dirty="0"/>
              <a:t> </a:t>
            </a:r>
            <a:r>
              <a:rPr dirty="0" err="1"/>
              <a:t>en</a:t>
            </a:r>
            <a:r>
              <a:rPr dirty="0"/>
              <a:t> place les cadres de </a:t>
            </a:r>
            <a:r>
              <a:rPr dirty="0" err="1"/>
              <a:t>gouvernance</a:t>
            </a:r>
            <a:r>
              <a:rPr dirty="0"/>
              <a:t> </a:t>
            </a:r>
            <a:r>
              <a:rPr dirty="0" err="1"/>
              <a:t>nationaux</a:t>
            </a:r>
            <a:r>
              <a:rPr dirty="0"/>
              <a:t> </a:t>
            </a:r>
            <a:r>
              <a:rPr dirty="0" err="1"/>
              <a:t>nécessaires</a:t>
            </a:r>
            <a:r>
              <a:rPr dirty="0"/>
              <a:t> à la </a:t>
            </a:r>
            <a:r>
              <a:rPr dirty="0" err="1"/>
              <a:t>qualité</a:t>
            </a:r>
            <a:r>
              <a:rPr dirty="0"/>
              <a:t> et au partage des données.</a:t>
            </a:r>
          </a:p>
          <a:p>
            <a:pPr marL="0" lvl="0" indent="0" algn="l" rtl="0">
              <a:lnSpc>
                <a:spcPct val="90000"/>
              </a:lnSpc>
              <a:spcBef>
                <a:spcPts val="1000"/>
              </a:spcBef>
              <a:spcAft>
                <a:spcPts val="0"/>
              </a:spcAft>
              <a:buSzPct val="116883"/>
              <a:buNone/>
              <a:defRPr b="1"/>
            </a:pPr>
            <a:r>
              <a:rPr dirty="0" err="1"/>
              <a:t>Catégorie</a:t>
            </a:r>
            <a:r>
              <a:rPr dirty="0"/>
              <a:t> </a:t>
            </a:r>
            <a:r>
              <a:rPr dirty="0" err="1"/>
              <a:t>d'activité</a:t>
            </a:r>
            <a:r>
              <a:rPr dirty="0"/>
              <a:t>: </a:t>
            </a:r>
            <a:r>
              <a:rPr dirty="0" err="1"/>
              <a:t>Renforcement</a:t>
            </a:r>
            <a:r>
              <a:rPr dirty="0"/>
              <a:t> des </a:t>
            </a:r>
            <a:r>
              <a:rPr dirty="0" err="1"/>
              <a:t>capacités</a:t>
            </a:r>
            <a:endParaRPr b="1" dirty="0"/>
          </a:p>
          <a:p>
            <a:pPr marL="0" lvl="0" indent="0" algn="l" rtl="0">
              <a:lnSpc>
                <a:spcPct val="90000"/>
              </a:lnSpc>
              <a:spcBef>
                <a:spcPts val="1000"/>
              </a:spcBef>
              <a:spcAft>
                <a:spcPts val="0"/>
              </a:spcAft>
              <a:buSzPct val="116883"/>
              <a:buNone/>
            </a:pPr>
            <a:r>
              <a:rPr dirty="0"/>
              <a:t>• Examiner les </a:t>
            </a:r>
            <a:r>
              <a:rPr dirty="0" err="1"/>
              <a:t>matériels</a:t>
            </a:r>
            <a:r>
              <a:rPr dirty="0"/>
              <a:t> </a:t>
            </a:r>
            <a:r>
              <a:rPr dirty="0" err="1"/>
              <a:t>d’apprentissage</a:t>
            </a:r>
            <a:r>
              <a:rPr dirty="0"/>
              <a:t> </a:t>
            </a:r>
            <a:r>
              <a:rPr dirty="0" err="1"/>
              <a:t>élaborés</a:t>
            </a:r>
            <a:r>
              <a:rPr dirty="0"/>
              <a:t> dans le cadre du </a:t>
            </a:r>
            <a:r>
              <a:rPr lang="en-GB" dirty="0"/>
              <a:t>QCP</a:t>
            </a:r>
            <a:endParaRPr dirty="0"/>
          </a:p>
          <a:p>
            <a:pPr marL="0" lvl="0" indent="0" algn="l" rtl="0">
              <a:lnSpc>
                <a:spcPct val="90000"/>
              </a:lnSpc>
              <a:spcBef>
                <a:spcPts val="1000"/>
              </a:spcBef>
              <a:spcAft>
                <a:spcPts val="0"/>
              </a:spcAft>
              <a:buSzPct val="116883"/>
              <a:buNone/>
            </a:pPr>
            <a:r>
              <a:rPr dirty="0"/>
              <a:t>• </a:t>
            </a:r>
            <a:r>
              <a:rPr dirty="0" err="1"/>
              <a:t>Organiser</a:t>
            </a:r>
            <a:r>
              <a:rPr dirty="0"/>
              <a:t> des sessions de formation internes pour </a:t>
            </a:r>
            <a:r>
              <a:rPr dirty="0" err="1"/>
              <a:t>l’équipe</a:t>
            </a:r>
            <a:r>
              <a:rPr dirty="0"/>
              <a:t> </a:t>
            </a:r>
            <a:r>
              <a:rPr dirty="0" err="1"/>
              <a:t>nationale</a:t>
            </a:r>
            <a:r>
              <a:rPr dirty="0"/>
              <a:t> </a:t>
            </a:r>
            <a:r>
              <a:rPr dirty="0" err="1"/>
              <a:t>en</a:t>
            </a:r>
            <a:r>
              <a:rPr dirty="0"/>
              <a:t> </a:t>
            </a:r>
            <a:r>
              <a:rPr dirty="0" err="1"/>
              <a:t>utilisant</a:t>
            </a:r>
            <a:r>
              <a:rPr dirty="0"/>
              <a:t> les supports et </a:t>
            </a:r>
            <a:r>
              <a:rPr dirty="0" err="1"/>
              <a:t>manuels</a:t>
            </a:r>
            <a:r>
              <a:rPr dirty="0"/>
              <a:t> </a:t>
            </a:r>
            <a:r>
              <a:rPr dirty="0" err="1"/>
              <a:t>existants</a:t>
            </a:r>
            <a:r>
              <a:rPr dirty="0"/>
              <a:t> du </a:t>
            </a:r>
            <a:r>
              <a:rPr lang="en-GB" dirty="0"/>
              <a:t>QCP</a:t>
            </a:r>
            <a:r>
              <a:rPr dirty="0"/>
              <a:t>.</a:t>
            </a:r>
          </a:p>
        </p:txBody>
      </p:sp>
      <p:sp>
        <p:nvSpPr>
          <p:cNvPr id="246" name="Google Shape;246;g36644f842ca_1_0"/>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t>Page </a:t>
            </a:r>
            <a:fld id="{00000000-1234-1234-1234-123412341234}" type="slidenum">
              <a:rPr lang="en-GB"/>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37e4e0e45e2_1_380"/>
          <p:cNvSpPr txBox="1">
            <a:spLocks noGrp="1"/>
          </p:cNvSpPr>
          <p:nvPr>
            <p:ph type="title"/>
          </p:nvPr>
        </p:nvSpPr>
        <p:spPr>
          <a:xfrm>
            <a:off x="360000" y="615427"/>
            <a:ext cx="11467800" cy="78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t>Examen par les pairs</a:t>
            </a:r>
          </a:p>
        </p:txBody>
      </p:sp>
      <p:sp>
        <p:nvSpPr>
          <p:cNvPr id="253" name="Google Shape;253;g37e4e0e45e2_1_380"/>
          <p:cNvSpPr txBox="1">
            <a:spLocks noGrp="1"/>
          </p:cNvSpPr>
          <p:nvPr>
            <p:ph type="body" idx="1"/>
          </p:nvPr>
        </p:nvSpPr>
        <p:spPr>
          <a:xfrm>
            <a:off x="352475" y="1537527"/>
            <a:ext cx="11475300" cy="45384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15000"/>
              </a:lnSpc>
              <a:spcBef>
                <a:spcPts val="1000"/>
              </a:spcBef>
              <a:spcAft>
                <a:spcPts val="0"/>
              </a:spcAft>
              <a:buSzPct val="92903"/>
              <a:buNone/>
              <a:defRPr sz="2500"/>
            </a:pPr>
            <a:r>
              <a:rPr b="1" dirty="0" err="1"/>
              <a:t>Tâche</a:t>
            </a:r>
            <a:r>
              <a:rPr dirty="0"/>
              <a:t>: examiner la </a:t>
            </a:r>
            <a:r>
              <a:rPr dirty="0" err="1"/>
              <a:t>feuille</a:t>
            </a:r>
            <a:r>
              <a:rPr dirty="0"/>
              <a:t> de route du </a:t>
            </a:r>
            <a:r>
              <a:rPr lang="en-GB" dirty="0"/>
              <a:t>QCP</a:t>
            </a:r>
            <a:r>
              <a:rPr dirty="0"/>
              <a:t> de </a:t>
            </a:r>
            <a:r>
              <a:rPr dirty="0" err="1"/>
              <a:t>votre</a:t>
            </a:r>
            <a:r>
              <a:rPr dirty="0"/>
              <a:t> pays </a:t>
            </a:r>
            <a:r>
              <a:rPr dirty="0" err="1"/>
              <a:t>partenaire</a:t>
            </a:r>
            <a:r>
              <a:rPr dirty="0"/>
              <a:t> et </a:t>
            </a:r>
            <a:r>
              <a:rPr dirty="0" err="1"/>
              <a:t>fournir</a:t>
            </a:r>
            <a:r>
              <a:rPr dirty="0"/>
              <a:t> un retour </a:t>
            </a:r>
            <a:r>
              <a:rPr dirty="0" err="1"/>
              <a:t>d’information</a:t>
            </a:r>
            <a:r>
              <a:rPr dirty="0"/>
              <a:t> dans des </a:t>
            </a:r>
            <a:r>
              <a:rPr dirty="0" err="1"/>
              <a:t>domaines</a:t>
            </a:r>
            <a:r>
              <a:rPr dirty="0"/>
              <a:t> </a:t>
            </a:r>
            <a:r>
              <a:rPr dirty="0" err="1"/>
              <a:t>clés</a:t>
            </a:r>
            <a:r>
              <a:rPr dirty="0"/>
              <a:t> </a:t>
            </a:r>
            <a:r>
              <a:rPr dirty="0" err="1"/>
              <a:t>afin</a:t>
            </a:r>
            <a:r>
              <a:rPr dirty="0"/>
              <a:t> </a:t>
            </a:r>
            <a:r>
              <a:rPr dirty="0" err="1"/>
              <a:t>d’améliorer</a:t>
            </a:r>
            <a:r>
              <a:rPr dirty="0"/>
              <a:t> la </a:t>
            </a:r>
            <a:r>
              <a:rPr dirty="0" err="1"/>
              <a:t>clarté</a:t>
            </a:r>
            <a:r>
              <a:rPr dirty="0"/>
              <a:t>, de </a:t>
            </a:r>
            <a:r>
              <a:rPr dirty="0" err="1"/>
              <a:t>recenser</a:t>
            </a:r>
            <a:r>
              <a:rPr dirty="0"/>
              <a:t> les </a:t>
            </a:r>
            <a:r>
              <a:rPr dirty="0" err="1"/>
              <a:t>risques</a:t>
            </a:r>
            <a:r>
              <a:rPr dirty="0"/>
              <a:t> et de </a:t>
            </a:r>
            <a:r>
              <a:rPr dirty="0" err="1"/>
              <a:t>garantir</a:t>
            </a:r>
            <a:r>
              <a:rPr dirty="0"/>
              <a:t> </a:t>
            </a:r>
            <a:r>
              <a:rPr dirty="0" err="1"/>
              <a:t>une</a:t>
            </a:r>
            <a:r>
              <a:rPr dirty="0"/>
              <a:t> planification </a:t>
            </a:r>
            <a:r>
              <a:rPr dirty="0" err="1"/>
              <a:t>efficace</a:t>
            </a:r>
            <a:r>
              <a:rPr dirty="0"/>
              <a:t>. </a:t>
            </a:r>
            <a:endParaRPr sz="2500" dirty="0"/>
          </a:p>
          <a:p>
            <a:pPr marL="0" lvl="0" indent="0" algn="l" rtl="0">
              <a:lnSpc>
                <a:spcPct val="115000"/>
              </a:lnSpc>
              <a:spcBef>
                <a:spcPts val="1000"/>
              </a:spcBef>
              <a:spcAft>
                <a:spcPts val="0"/>
              </a:spcAft>
              <a:buSzPct val="92903"/>
              <a:buNone/>
              <a:defRPr sz="2500"/>
            </a:pPr>
            <a:r>
              <a:rPr dirty="0" err="1"/>
              <a:t>Concentrez-vous</a:t>
            </a:r>
            <a:r>
              <a:rPr dirty="0"/>
              <a:t> sur les points </a:t>
            </a:r>
            <a:r>
              <a:rPr dirty="0" err="1"/>
              <a:t>suivants</a:t>
            </a:r>
            <a:r>
              <a:rPr dirty="0"/>
              <a:t>:</a:t>
            </a:r>
            <a:endParaRPr sz="2500" dirty="0"/>
          </a:p>
          <a:p>
            <a:pPr marL="457200" lvl="0" indent="-351662" algn="l" rtl="0">
              <a:lnSpc>
                <a:spcPct val="115000"/>
              </a:lnSpc>
              <a:spcBef>
                <a:spcPts val="1000"/>
              </a:spcBef>
              <a:spcAft>
                <a:spcPts val="0"/>
              </a:spcAft>
              <a:buSzPct val="100000"/>
              <a:buAutoNum type="arabicParenR"/>
              <a:defRPr sz="2500" b="1"/>
            </a:pPr>
            <a:r>
              <a:rPr dirty="0" err="1"/>
              <a:t>Clarté</a:t>
            </a:r>
            <a:r>
              <a:rPr dirty="0"/>
              <a:t> et </a:t>
            </a:r>
            <a:r>
              <a:rPr dirty="0" err="1"/>
              <a:t>spécificité</a:t>
            </a:r>
            <a:endParaRPr sz="2500" b="1" dirty="0"/>
          </a:p>
          <a:p>
            <a:pPr marL="457200" lvl="0" indent="-351662" algn="l" rtl="0">
              <a:lnSpc>
                <a:spcPct val="115000"/>
              </a:lnSpc>
              <a:spcBef>
                <a:spcPts val="0"/>
              </a:spcBef>
              <a:spcAft>
                <a:spcPts val="0"/>
              </a:spcAft>
              <a:buSzPct val="100000"/>
              <a:buChar char="•"/>
              <a:defRPr sz="2500"/>
            </a:pPr>
            <a:r>
              <a:rPr dirty="0"/>
              <a:t>À court </a:t>
            </a:r>
            <a:r>
              <a:rPr dirty="0" err="1"/>
              <a:t>terme</a:t>
            </a:r>
            <a:r>
              <a:rPr dirty="0"/>
              <a:t>: Les </a:t>
            </a:r>
            <a:r>
              <a:rPr dirty="0" err="1"/>
              <a:t>objectifs</a:t>
            </a:r>
            <a:r>
              <a:rPr dirty="0"/>
              <a:t> et les actions </a:t>
            </a:r>
            <a:r>
              <a:rPr dirty="0" err="1"/>
              <a:t>sont-ils</a:t>
            </a:r>
            <a:r>
              <a:rPr dirty="0"/>
              <a:t> SMART? Pouvez-vous identifier </a:t>
            </a:r>
            <a:r>
              <a:rPr dirty="0" err="1"/>
              <a:t>clairement</a:t>
            </a:r>
            <a:r>
              <a:rPr dirty="0"/>
              <a:t> les </a:t>
            </a:r>
            <a:r>
              <a:rPr dirty="0" err="1"/>
              <a:t>objectifs</a:t>
            </a:r>
            <a:r>
              <a:rPr dirty="0"/>
              <a:t> </a:t>
            </a:r>
            <a:r>
              <a:rPr dirty="0" err="1"/>
              <a:t>réalisables</a:t>
            </a:r>
            <a:r>
              <a:rPr dirty="0"/>
              <a:t> </a:t>
            </a:r>
            <a:r>
              <a:rPr dirty="0" err="1"/>
              <a:t>d'ici</a:t>
            </a:r>
            <a:r>
              <a:rPr dirty="0"/>
              <a:t> </a:t>
            </a:r>
            <a:r>
              <a:rPr dirty="0" err="1"/>
              <a:t>décembre</a:t>
            </a:r>
            <a:r>
              <a:rPr dirty="0"/>
              <a:t> 2025?</a:t>
            </a:r>
            <a:endParaRPr sz="2500" dirty="0"/>
          </a:p>
          <a:p>
            <a:pPr marL="457200" lvl="0" indent="-351662" algn="l" rtl="0">
              <a:lnSpc>
                <a:spcPct val="115000"/>
              </a:lnSpc>
              <a:spcBef>
                <a:spcPts val="0"/>
              </a:spcBef>
              <a:spcAft>
                <a:spcPts val="0"/>
              </a:spcAft>
              <a:buSzPct val="100000"/>
              <a:buChar char="•"/>
              <a:defRPr sz="2500"/>
            </a:pPr>
            <a:r>
              <a:rPr dirty="0"/>
              <a:t>Moyen </a:t>
            </a:r>
            <a:r>
              <a:rPr dirty="0" err="1"/>
              <a:t>terme</a:t>
            </a:r>
            <a:r>
              <a:rPr dirty="0"/>
              <a:t> (phase 2): Les </a:t>
            </a:r>
            <a:r>
              <a:rPr dirty="0" err="1"/>
              <a:t>objectifs</a:t>
            </a:r>
            <a:r>
              <a:rPr dirty="0"/>
              <a:t> pour 2026 </a:t>
            </a:r>
            <a:r>
              <a:rPr dirty="0" err="1"/>
              <a:t>sont-ils</a:t>
            </a:r>
            <a:r>
              <a:rPr dirty="0"/>
              <a:t> </a:t>
            </a:r>
            <a:r>
              <a:rPr dirty="0" err="1"/>
              <a:t>clairs</a:t>
            </a:r>
            <a:r>
              <a:rPr dirty="0"/>
              <a:t>, </a:t>
            </a:r>
            <a:r>
              <a:rPr dirty="0" err="1"/>
              <a:t>réalisables</a:t>
            </a:r>
            <a:r>
              <a:rPr dirty="0"/>
              <a:t> et </a:t>
            </a:r>
            <a:r>
              <a:rPr dirty="0" err="1"/>
              <a:t>mesurables</a:t>
            </a:r>
            <a:r>
              <a:rPr dirty="0"/>
              <a:t>? Les </a:t>
            </a:r>
            <a:r>
              <a:rPr dirty="0" err="1"/>
              <a:t>délais</a:t>
            </a:r>
            <a:r>
              <a:rPr dirty="0"/>
              <a:t> </a:t>
            </a:r>
            <a:r>
              <a:rPr dirty="0" err="1"/>
              <a:t>sont-ils</a:t>
            </a:r>
            <a:r>
              <a:rPr dirty="0"/>
              <a:t> </a:t>
            </a:r>
            <a:r>
              <a:rPr dirty="0" err="1"/>
              <a:t>réalistes</a:t>
            </a:r>
            <a:r>
              <a:rPr dirty="0"/>
              <a:t>? Sont-</a:t>
            </a:r>
            <a:r>
              <a:rPr dirty="0" err="1"/>
              <a:t>ils</a:t>
            </a:r>
            <a:r>
              <a:rPr dirty="0"/>
              <a:t> </a:t>
            </a:r>
            <a:r>
              <a:rPr dirty="0" err="1"/>
              <a:t>alignés</a:t>
            </a:r>
            <a:r>
              <a:rPr dirty="0"/>
              <a:t> sur les </a:t>
            </a:r>
            <a:r>
              <a:rPr dirty="0" err="1"/>
              <a:t>objectifs</a:t>
            </a:r>
            <a:r>
              <a:rPr dirty="0"/>
              <a:t> à long </a:t>
            </a:r>
            <a:r>
              <a:rPr dirty="0" err="1"/>
              <a:t>terme</a:t>
            </a:r>
            <a:r>
              <a:rPr dirty="0"/>
              <a:t> du pays?</a:t>
            </a:r>
            <a:endParaRPr sz="2500" dirty="0"/>
          </a:p>
          <a:p>
            <a:pPr marL="0" lvl="0" indent="0" algn="l" rtl="0">
              <a:lnSpc>
                <a:spcPct val="115000"/>
              </a:lnSpc>
              <a:spcBef>
                <a:spcPts val="1000"/>
              </a:spcBef>
              <a:spcAft>
                <a:spcPts val="0"/>
              </a:spcAft>
              <a:buSzPct val="92903"/>
              <a:buNone/>
            </a:pPr>
            <a:endParaRPr sz="2500" dirty="0"/>
          </a:p>
          <a:p>
            <a:pPr marL="457200" lvl="0" indent="-351662" algn="l" rtl="0">
              <a:lnSpc>
                <a:spcPct val="115000"/>
              </a:lnSpc>
              <a:spcBef>
                <a:spcPts val="1000"/>
              </a:spcBef>
              <a:spcAft>
                <a:spcPts val="0"/>
              </a:spcAft>
              <a:buSzPct val="100000"/>
              <a:buAutoNum type="arabicParenR" startAt="2"/>
              <a:defRPr sz="2500" b="1"/>
            </a:pPr>
            <a:r>
              <a:rPr dirty="0"/>
              <a:t>Points </a:t>
            </a:r>
            <a:r>
              <a:rPr dirty="0" err="1"/>
              <a:t>aveugles</a:t>
            </a:r>
            <a:r>
              <a:rPr dirty="0"/>
              <a:t> </a:t>
            </a:r>
            <a:r>
              <a:rPr dirty="0" err="1"/>
              <a:t>potentiels</a:t>
            </a:r>
            <a:endParaRPr sz="2500" b="1" dirty="0"/>
          </a:p>
          <a:p>
            <a:pPr marL="457200" lvl="0" indent="-351662" algn="l" rtl="0">
              <a:lnSpc>
                <a:spcPct val="115000"/>
              </a:lnSpc>
              <a:spcBef>
                <a:spcPts val="0"/>
              </a:spcBef>
              <a:spcAft>
                <a:spcPts val="0"/>
              </a:spcAft>
              <a:buSzPct val="100000"/>
              <a:buChar char="•"/>
              <a:defRPr sz="2500"/>
            </a:pPr>
            <a:r>
              <a:rPr dirty="0"/>
              <a:t>Identifier les </a:t>
            </a:r>
            <a:r>
              <a:rPr dirty="0" err="1"/>
              <a:t>risques</a:t>
            </a:r>
            <a:r>
              <a:rPr dirty="0"/>
              <a:t>: Y a-t-il des étapes </a:t>
            </a:r>
            <a:r>
              <a:rPr dirty="0" err="1"/>
              <a:t>ou</a:t>
            </a:r>
            <a:r>
              <a:rPr dirty="0"/>
              <a:t> des </a:t>
            </a:r>
            <a:r>
              <a:rPr dirty="0" err="1"/>
              <a:t>défis</a:t>
            </a:r>
            <a:r>
              <a:rPr dirty="0"/>
              <a:t> critiques </a:t>
            </a:r>
            <a:r>
              <a:rPr dirty="0" err="1"/>
              <a:t>que</a:t>
            </a:r>
            <a:r>
              <a:rPr dirty="0"/>
              <a:t> le pays </a:t>
            </a:r>
            <a:r>
              <a:rPr dirty="0" err="1"/>
              <a:t>peut</a:t>
            </a:r>
            <a:r>
              <a:rPr dirty="0"/>
              <a:t> </a:t>
            </a:r>
            <a:r>
              <a:rPr dirty="0" err="1"/>
              <a:t>avoir</a:t>
            </a:r>
            <a:r>
              <a:rPr dirty="0"/>
              <a:t> </a:t>
            </a:r>
            <a:r>
              <a:rPr dirty="0" err="1"/>
              <a:t>négligés</a:t>
            </a:r>
            <a:r>
              <a:rPr dirty="0"/>
              <a:t> (par </a:t>
            </a:r>
            <a:r>
              <a:rPr dirty="0" err="1"/>
              <a:t>exemple</a:t>
            </a:r>
            <a:r>
              <a:rPr dirty="0"/>
              <a:t>, le </a:t>
            </a:r>
            <a:r>
              <a:rPr dirty="0" err="1"/>
              <a:t>soutien</a:t>
            </a:r>
            <a:r>
              <a:rPr dirty="0"/>
              <a:t> politique, la </a:t>
            </a:r>
            <a:r>
              <a:rPr dirty="0" err="1"/>
              <a:t>capacité</a:t>
            </a:r>
            <a:r>
              <a:rPr dirty="0"/>
              <a:t> technique, la </a:t>
            </a:r>
            <a:r>
              <a:rPr dirty="0" err="1"/>
              <a:t>disponibilité</a:t>
            </a:r>
            <a:r>
              <a:rPr dirty="0"/>
              <a:t> des données, les </a:t>
            </a:r>
            <a:r>
              <a:rPr dirty="0" err="1"/>
              <a:t>contraintes</a:t>
            </a:r>
            <a:r>
              <a:rPr dirty="0"/>
              <a:t> de </a:t>
            </a:r>
            <a:r>
              <a:rPr dirty="0" err="1"/>
              <a:t>ressources</a:t>
            </a:r>
            <a:r>
              <a:rPr dirty="0"/>
              <a:t>)?</a:t>
            </a:r>
            <a:endParaRPr sz="2500" dirty="0"/>
          </a:p>
          <a:p>
            <a:pPr marL="457200" lvl="0" indent="-351662" algn="l" rtl="0">
              <a:lnSpc>
                <a:spcPct val="115000"/>
              </a:lnSpc>
              <a:spcBef>
                <a:spcPts val="0"/>
              </a:spcBef>
              <a:spcAft>
                <a:spcPts val="0"/>
              </a:spcAft>
              <a:buSzPct val="100000"/>
              <a:buChar char="•"/>
              <a:defRPr sz="2500"/>
            </a:pPr>
            <a:r>
              <a:rPr dirty="0" err="1"/>
              <a:t>Fournir</a:t>
            </a:r>
            <a:r>
              <a:rPr dirty="0"/>
              <a:t> des solutions: Proposer des </a:t>
            </a:r>
            <a:r>
              <a:rPr dirty="0" err="1"/>
              <a:t>améliorations</a:t>
            </a:r>
            <a:r>
              <a:rPr dirty="0"/>
              <a:t> </a:t>
            </a:r>
            <a:r>
              <a:rPr dirty="0" err="1"/>
              <a:t>ou</a:t>
            </a:r>
            <a:r>
              <a:rPr dirty="0"/>
              <a:t> des </a:t>
            </a:r>
            <a:r>
              <a:rPr dirty="0" err="1"/>
              <a:t>mesures</a:t>
            </a:r>
            <a:r>
              <a:rPr dirty="0"/>
              <a:t> pour </a:t>
            </a:r>
            <a:r>
              <a:rPr dirty="0" err="1"/>
              <a:t>atténuer</a:t>
            </a:r>
            <a:r>
              <a:rPr dirty="0"/>
              <a:t> les </a:t>
            </a:r>
            <a:r>
              <a:rPr dirty="0" err="1"/>
              <a:t>risques</a:t>
            </a:r>
            <a:r>
              <a:rPr dirty="0"/>
              <a:t>.</a:t>
            </a:r>
            <a:endParaRPr sz="2500" dirty="0"/>
          </a:p>
        </p:txBody>
      </p:sp>
      <p:sp>
        <p:nvSpPr>
          <p:cNvPr id="254" name="Google Shape;254;g37e4e0e45e2_1_380"/>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t>Page </a:t>
            </a:r>
            <a:fld id="{00000000-1234-1234-1234-123412341234}" type="slidenum">
              <a:rPr lang="en-GB"/>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2"/>
          <p:cNvSpPr txBox="1">
            <a:spLocks noGrp="1"/>
          </p:cNvSpPr>
          <p:nvPr>
            <p:ph type="body" idx="1"/>
          </p:nvPr>
        </p:nvSpPr>
        <p:spPr>
          <a:xfrm>
            <a:off x="994699" y="1963490"/>
            <a:ext cx="3826147" cy="3939749"/>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Clr>
                <a:schemeClr val="dk1"/>
              </a:buClr>
              <a:buSzPts val="1800"/>
              <a:buNone/>
              <a:defRPr sz="3400" b="1">
                <a:solidFill>
                  <a:schemeClr val="accent1"/>
                </a:solidFill>
              </a:defRPr>
            </a:pPr>
            <a:r>
              <a:rPr lang="en-GB" dirty="0"/>
              <a:t>Thank you</a:t>
            </a:r>
            <a:endParaRPr dirty="0"/>
          </a:p>
          <a:p>
            <a:pPr marL="114300" lvl="0" indent="0" algn="l" rtl="0">
              <a:lnSpc>
                <a:spcPct val="90000"/>
              </a:lnSpc>
              <a:spcBef>
                <a:spcPts val="1000"/>
              </a:spcBef>
              <a:spcAft>
                <a:spcPts val="0"/>
              </a:spcAft>
              <a:buClr>
                <a:schemeClr val="dk1"/>
              </a:buClr>
              <a:buSzPts val="1800"/>
              <a:buNone/>
            </a:pPr>
            <a:endParaRPr sz="3400" b="1" dirty="0">
              <a:solidFill>
                <a:schemeClr val="accent1"/>
              </a:solidFill>
            </a:endParaRPr>
          </a:p>
          <a:p>
            <a:pPr marL="114300" lvl="0" indent="0" algn="l" rtl="0">
              <a:lnSpc>
                <a:spcPct val="90000"/>
              </a:lnSpc>
              <a:spcBef>
                <a:spcPts val="1000"/>
              </a:spcBef>
              <a:spcAft>
                <a:spcPts val="0"/>
              </a:spcAft>
              <a:buClr>
                <a:schemeClr val="dk1"/>
              </a:buClr>
              <a:buSzPts val="1800"/>
              <a:buNone/>
              <a:defRPr sz="3400" b="1">
                <a:solidFill>
                  <a:schemeClr val="accent1"/>
                </a:solidFill>
              </a:defRPr>
            </a:pPr>
            <a:r>
              <a:rPr dirty="0" err="1"/>
              <a:t>Obrigado</a:t>
            </a:r>
            <a:endParaRPr dirty="0"/>
          </a:p>
          <a:p>
            <a:pPr marL="114300" lvl="0" indent="0" algn="l" rtl="0">
              <a:lnSpc>
                <a:spcPct val="90000"/>
              </a:lnSpc>
              <a:spcBef>
                <a:spcPts val="1000"/>
              </a:spcBef>
              <a:spcAft>
                <a:spcPts val="0"/>
              </a:spcAft>
              <a:buClr>
                <a:schemeClr val="dk1"/>
              </a:buClr>
              <a:buSzPts val="1800"/>
              <a:buNone/>
            </a:pPr>
            <a:endParaRPr sz="3400" b="1" dirty="0">
              <a:solidFill>
                <a:schemeClr val="accent1"/>
              </a:solidFill>
            </a:endParaRPr>
          </a:p>
          <a:p>
            <a:pPr marL="114300" lvl="0" indent="0" algn="l" rtl="0">
              <a:lnSpc>
                <a:spcPct val="90000"/>
              </a:lnSpc>
              <a:spcBef>
                <a:spcPts val="1000"/>
              </a:spcBef>
              <a:spcAft>
                <a:spcPts val="0"/>
              </a:spcAft>
              <a:buClr>
                <a:schemeClr val="dk1"/>
              </a:buClr>
              <a:buSzPts val="1800"/>
              <a:buNone/>
              <a:defRPr sz="3400" b="1">
                <a:solidFill>
                  <a:schemeClr val="accent1"/>
                </a:solidFill>
              </a:defRPr>
            </a:pPr>
            <a:r>
              <a:rPr dirty="0"/>
              <a:t>Merci</a:t>
            </a:r>
          </a:p>
        </p:txBody>
      </p:sp>
      <p:sp>
        <p:nvSpPr>
          <p:cNvPr id="260" name="Google Shape;260;p22"/>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18</a:t>
            </a:fld>
            <a:endParaRPr lang="en-GB"/>
          </a:p>
        </p:txBody>
      </p:sp>
      <p:pic>
        <p:nvPicPr>
          <p:cNvPr id="261" name="Google Shape;261;p22"/>
          <p:cNvPicPr preferRelativeResize="0"/>
          <p:nvPr/>
        </p:nvPicPr>
        <p:blipFill rotWithShape="1">
          <a:blip r:embed="rId3">
            <a:alphaModFix/>
          </a:blip>
          <a:srcRect/>
          <a:stretch/>
        </p:blipFill>
        <p:spPr>
          <a:xfrm>
            <a:off x="6533821" y="370051"/>
            <a:ext cx="4116691" cy="5588539"/>
          </a:xfrm>
          <a:prstGeom prst="rect">
            <a:avLst/>
          </a:prstGeom>
          <a:noFill/>
          <a:ln>
            <a:noFill/>
          </a:ln>
        </p:spPr>
      </p:pic>
      <p:sp>
        <p:nvSpPr>
          <p:cNvPr id="262" name="Google Shape;262;p22"/>
          <p:cNvSpPr txBox="1"/>
          <p:nvPr/>
        </p:nvSpPr>
        <p:spPr>
          <a:xfrm>
            <a:off x="6533821" y="6053140"/>
            <a:ext cx="4116691"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defRPr sz="1100">
                <a:solidFill>
                  <a:srgbClr val="A5A5A5"/>
                </a:solidFill>
                <a:latin typeface="Arial"/>
                <a:ea typeface="Arial"/>
                <a:cs typeface="Arial"/>
                <a:sym typeface="Arial"/>
              </a:defRPr>
            </a:pPr>
            <a:r>
              <a:t>Crédit : Eduarda Castel Branco </a:t>
            </a:r>
            <a:endParaRPr sz="1100" b="0" i="0" u="none" strike="noStrike" cap="none">
              <a:solidFill>
                <a:srgbClr val="A5A5A5"/>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65"/>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t>01</a:t>
            </a:r>
          </a:p>
        </p:txBody>
      </p:sp>
      <p:sp>
        <p:nvSpPr>
          <p:cNvPr id="94" name="Google Shape;94;p65"/>
          <p:cNvSpPr txBox="1">
            <a:spLocks noGrp="1"/>
          </p:cNvSpPr>
          <p:nvPr>
            <p:ph type="body" idx="2"/>
          </p:nvPr>
        </p:nvSpPr>
        <p:spPr>
          <a:xfrm>
            <a:off x="882982" y="4441099"/>
            <a:ext cx="9628000" cy="1828172"/>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SzPts val="6600"/>
              <a:buNone/>
            </a:pPr>
            <a:r>
              <a:rPr dirty="0"/>
              <a:t>Introduction </a:t>
            </a:r>
            <a:r>
              <a:rPr lang="en-GB" dirty="0"/>
              <a:t>au</a:t>
            </a:r>
            <a:r>
              <a:rPr dirty="0"/>
              <a:t> QCP</a:t>
            </a:r>
          </a:p>
        </p:txBody>
      </p:sp>
      <p:sp>
        <p:nvSpPr>
          <p:cNvPr id="95" name="Google Shape;95;p65"/>
          <p:cNvSpPr txBox="1">
            <a:spLocks noGrp="1"/>
          </p:cNvSpPr>
          <p:nvPr>
            <p:ph type="sldNum" idx="4294967295"/>
          </p:nvPr>
        </p:nvSpPr>
        <p:spPr>
          <a:xfrm>
            <a:off x="0" y="6538913"/>
            <a:ext cx="3709988" cy="1730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2</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37e4e0e45e2_1_85"/>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t>Page </a:t>
            </a:r>
            <a:fld id="{00000000-1234-1234-1234-123412341234}" type="slidenum">
              <a:rPr lang="en-GB"/>
              <a:t>3</a:t>
            </a:fld>
            <a:endParaRPr lang="en-GB"/>
          </a:p>
        </p:txBody>
      </p:sp>
      <p:sp>
        <p:nvSpPr>
          <p:cNvPr id="102" name="Google Shape;102;g37e4e0e45e2_1_85"/>
          <p:cNvSpPr/>
          <p:nvPr/>
        </p:nvSpPr>
        <p:spPr>
          <a:xfrm>
            <a:off x="4070326" y="834434"/>
            <a:ext cx="3062400" cy="3049200"/>
          </a:xfrm>
          <a:prstGeom prst="ellipse">
            <a:avLst/>
          </a:prstGeom>
          <a:solidFill>
            <a:srgbClr val="47639D"/>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defRPr>
                <a:solidFill>
                  <a:schemeClr val="lt1"/>
                </a:solidFill>
                <a:latin typeface="Arial"/>
                <a:ea typeface="Arial"/>
                <a:cs typeface="Arial"/>
                <a:sym typeface="Arial"/>
              </a:defRPr>
            </a:pPr>
            <a:r>
              <a:rPr sz="2800" b="1"/>
              <a:t>ACQF QCP</a:t>
            </a:r>
            <a:r>
              <a:rPr sz="2000"/>
              <a:t> </a:t>
            </a:r>
            <a:br>
              <a:rPr sz="2000"/>
            </a:br>
            <a:r>
              <a:rPr sz="2000"/>
              <a:t>Infrastructure continentale</a:t>
            </a:r>
            <a:endParaRPr sz="2000" b="0" i="0" u="none" strike="noStrike" cap="none">
              <a:solidFill>
                <a:schemeClr val="lt1"/>
              </a:solidFill>
              <a:latin typeface="Arial"/>
              <a:ea typeface="Arial"/>
              <a:cs typeface="Arial"/>
              <a:sym typeface="Arial"/>
            </a:endParaRPr>
          </a:p>
        </p:txBody>
      </p:sp>
      <p:sp>
        <p:nvSpPr>
          <p:cNvPr id="103" name="Google Shape;103;g37e4e0e45e2_1_85"/>
          <p:cNvSpPr/>
          <p:nvPr/>
        </p:nvSpPr>
        <p:spPr>
          <a:xfrm>
            <a:off x="1517904" y="938213"/>
            <a:ext cx="1475100" cy="1420800"/>
          </a:xfrm>
          <a:prstGeom prst="flowChartConnector">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defRPr sz="1400">
                <a:solidFill>
                  <a:schemeClr val="lt1"/>
                </a:solidFill>
                <a:latin typeface="Arial"/>
                <a:ea typeface="Arial"/>
                <a:cs typeface="Arial"/>
                <a:sym typeface="Arial"/>
              </a:defRPr>
            </a:pPr>
            <a:r>
              <a:t>Espace virtuel national </a:t>
            </a:r>
            <a:r>
              <a:rPr b="1"/>
              <a:t>du Kenya</a:t>
            </a:r>
            <a:endParaRPr sz="1400" b="0" i="0" u="none" strike="noStrike" cap="none">
              <a:solidFill>
                <a:schemeClr val="lt1"/>
              </a:solidFill>
              <a:latin typeface="Arial"/>
              <a:ea typeface="Arial"/>
              <a:cs typeface="Arial"/>
              <a:sym typeface="Arial"/>
            </a:endParaRPr>
          </a:p>
        </p:txBody>
      </p:sp>
      <p:sp>
        <p:nvSpPr>
          <p:cNvPr id="104" name="Google Shape;104;g37e4e0e45e2_1_85"/>
          <p:cNvSpPr/>
          <p:nvPr/>
        </p:nvSpPr>
        <p:spPr>
          <a:xfrm>
            <a:off x="8400289" y="2886413"/>
            <a:ext cx="1597200" cy="1562400"/>
          </a:xfrm>
          <a:prstGeom prst="flowChartConnector">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defRPr sz="1400">
                <a:solidFill>
                  <a:schemeClr val="lt1"/>
                </a:solidFill>
                <a:latin typeface="Arial"/>
                <a:ea typeface="Arial"/>
                <a:cs typeface="Arial"/>
                <a:sym typeface="Arial"/>
              </a:defRPr>
            </a:pPr>
            <a:r>
              <a:t>Espace virtuel national </a:t>
            </a:r>
            <a:r>
              <a:rPr b="1"/>
              <a:t>de l'Angola</a:t>
            </a:r>
            <a:endParaRPr sz="1400" b="0" i="0" u="none" strike="noStrike" cap="none">
              <a:solidFill>
                <a:schemeClr val="lt1"/>
              </a:solidFill>
              <a:latin typeface="Arial"/>
              <a:ea typeface="Arial"/>
              <a:cs typeface="Arial"/>
              <a:sym typeface="Arial"/>
            </a:endParaRPr>
          </a:p>
        </p:txBody>
      </p:sp>
      <p:sp>
        <p:nvSpPr>
          <p:cNvPr id="105" name="Google Shape;105;g37e4e0e45e2_1_85"/>
          <p:cNvSpPr/>
          <p:nvPr/>
        </p:nvSpPr>
        <p:spPr>
          <a:xfrm>
            <a:off x="8400289" y="834434"/>
            <a:ext cx="1597200" cy="1562400"/>
          </a:xfrm>
          <a:prstGeom prst="flowChartConnector">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defRPr sz="1400">
                <a:solidFill>
                  <a:schemeClr val="lt1"/>
                </a:solidFill>
                <a:latin typeface="Arial"/>
                <a:ea typeface="Arial"/>
                <a:cs typeface="Arial"/>
                <a:sym typeface="Arial"/>
              </a:defRPr>
            </a:pPr>
            <a:r>
              <a:t>Espace virtuel national </a:t>
            </a:r>
            <a:r>
              <a:rPr b="1"/>
              <a:t>des Seychelles </a:t>
            </a:r>
            <a:endParaRPr sz="1400" b="0" i="0" u="none" strike="noStrike" cap="none">
              <a:solidFill>
                <a:schemeClr val="lt1"/>
              </a:solidFill>
              <a:latin typeface="Arial"/>
              <a:ea typeface="Arial"/>
              <a:cs typeface="Arial"/>
              <a:sym typeface="Arial"/>
            </a:endParaRPr>
          </a:p>
        </p:txBody>
      </p:sp>
      <p:sp>
        <p:nvSpPr>
          <p:cNvPr id="106" name="Google Shape;106;g37e4e0e45e2_1_85"/>
          <p:cNvSpPr/>
          <p:nvPr/>
        </p:nvSpPr>
        <p:spPr>
          <a:xfrm>
            <a:off x="3593593" y="4412556"/>
            <a:ext cx="1475100" cy="1420800"/>
          </a:xfrm>
          <a:prstGeom prst="flowChartConnector">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defRPr sz="1400">
                <a:solidFill>
                  <a:schemeClr val="lt1"/>
                </a:solidFill>
                <a:latin typeface="Arial"/>
                <a:ea typeface="Arial"/>
                <a:cs typeface="Arial"/>
                <a:sym typeface="Arial"/>
              </a:defRPr>
            </a:pPr>
            <a:r>
              <a:t>Espace virtuel national </a:t>
            </a:r>
            <a:r>
              <a:rPr b="1"/>
              <a:t>du Sénégal</a:t>
            </a:r>
            <a:endParaRPr sz="1400" b="0" i="0" u="none" strike="noStrike" cap="none">
              <a:solidFill>
                <a:schemeClr val="lt1"/>
              </a:solidFill>
              <a:latin typeface="Arial"/>
              <a:ea typeface="Arial"/>
              <a:cs typeface="Arial"/>
              <a:sym typeface="Arial"/>
            </a:endParaRPr>
          </a:p>
        </p:txBody>
      </p:sp>
      <p:sp>
        <p:nvSpPr>
          <p:cNvPr id="107" name="Google Shape;107;g37e4e0e45e2_1_85"/>
          <p:cNvSpPr/>
          <p:nvPr/>
        </p:nvSpPr>
        <p:spPr>
          <a:xfrm>
            <a:off x="1517904" y="2991764"/>
            <a:ext cx="1475100" cy="1420800"/>
          </a:xfrm>
          <a:prstGeom prst="flowChartConnector">
            <a:avLst/>
          </a:prstGeom>
          <a:solidFill>
            <a:schemeClr val="accent1"/>
          </a:solidFill>
          <a:ln w="25400" cap="flat" cmpd="sng">
            <a:solidFill>
              <a:srgbClr val="0046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defRPr sz="1400">
                <a:solidFill>
                  <a:schemeClr val="lt1"/>
                </a:solidFill>
                <a:latin typeface="Arial"/>
                <a:ea typeface="Arial"/>
                <a:cs typeface="Arial"/>
                <a:sym typeface="Arial"/>
              </a:defRPr>
            </a:pPr>
            <a:r>
              <a:t>Espace virtuel national </a:t>
            </a:r>
            <a:r>
              <a:rPr b="1"/>
              <a:t>de Namibie</a:t>
            </a:r>
            <a:endParaRPr sz="1400" b="0" i="0" u="none" strike="noStrike" cap="none">
              <a:solidFill>
                <a:schemeClr val="lt1"/>
              </a:solidFill>
              <a:latin typeface="Arial"/>
              <a:ea typeface="Arial"/>
              <a:cs typeface="Arial"/>
              <a:sym typeface="Arial"/>
            </a:endParaRPr>
          </a:p>
        </p:txBody>
      </p:sp>
      <p:cxnSp>
        <p:nvCxnSpPr>
          <p:cNvPr id="108" name="Google Shape;108;g37e4e0e45e2_1_85"/>
          <p:cNvCxnSpPr/>
          <p:nvPr/>
        </p:nvCxnSpPr>
        <p:spPr>
          <a:xfrm flipH="1">
            <a:off x="7013414" y="1648609"/>
            <a:ext cx="1655100" cy="197700"/>
          </a:xfrm>
          <a:prstGeom prst="straightConnector1">
            <a:avLst/>
          </a:prstGeom>
          <a:noFill/>
          <a:ln w="9525" cap="flat" cmpd="sng">
            <a:solidFill>
              <a:srgbClr val="00A640"/>
            </a:solidFill>
            <a:prstDash val="solid"/>
            <a:round/>
            <a:headEnd type="none" w="sm" len="sm"/>
            <a:tailEnd type="triangle" w="med" len="med"/>
          </a:ln>
        </p:spPr>
      </p:cxnSp>
      <p:cxnSp>
        <p:nvCxnSpPr>
          <p:cNvPr id="109" name="Google Shape;109;g37e4e0e45e2_1_85"/>
          <p:cNvCxnSpPr>
            <a:stCxn id="103" idx="6"/>
          </p:cNvCxnSpPr>
          <p:nvPr/>
        </p:nvCxnSpPr>
        <p:spPr>
          <a:xfrm>
            <a:off x="2993004" y="1648613"/>
            <a:ext cx="1077300" cy="223200"/>
          </a:xfrm>
          <a:prstGeom prst="straightConnector1">
            <a:avLst/>
          </a:prstGeom>
          <a:noFill/>
          <a:ln w="9525" cap="flat" cmpd="sng">
            <a:solidFill>
              <a:srgbClr val="00A640"/>
            </a:solidFill>
            <a:prstDash val="solid"/>
            <a:round/>
            <a:headEnd type="none" w="sm" len="sm"/>
            <a:tailEnd type="triangle" w="med" len="med"/>
          </a:ln>
        </p:spPr>
      </p:cxnSp>
      <p:sp>
        <p:nvSpPr>
          <p:cNvPr id="110" name="Google Shape;110;g37e4e0e45e2_1_85"/>
          <p:cNvSpPr/>
          <p:nvPr/>
        </p:nvSpPr>
        <p:spPr>
          <a:xfrm>
            <a:off x="6275913" y="4412556"/>
            <a:ext cx="1475100" cy="1420800"/>
          </a:xfrm>
          <a:prstGeom prst="flowChartConnector">
            <a:avLst/>
          </a:prstGeom>
          <a:solidFill>
            <a:schemeClr val="accent2"/>
          </a:solidFill>
          <a:ln w="25400" cap="flat" cmpd="sng">
            <a:solidFill>
              <a:srgbClr val="0D11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defRPr sz="1400">
                <a:solidFill>
                  <a:schemeClr val="lt1"/>
                </a:solidFill>
                <a:latin typeface="Arial"/>
                <a:ea typeface="Arial"/>
                <a:cs typeface="Arial"/>
                <a:sym typeface="Arial"/>
              </a:defRPr>
            </a:pPr>
            <a:r>
              <a:rPr b="1"/>
              <a:t>...</a:t>
            </a:r>
            <a:r>
              <a:t> Espace virtuel national</a:t>
            </a:r>
            <a:endParaRPr sz="1400" b="0" i="0" u="none" strike="noStrike" cap="none">
              <a:solidFill>
                <a:schemeClr val="lt1"/>
              </a:solidFill>
              <a:latin typeface="Arial"/>
              <a:ea typeface="Arial"/>
              <a:cs typeface="Arial"/>
              <a:sym typeface="Arial"/>
            </a:endParaRPr>
          </a:p>
        </p:txBody>
      </p:sp>
      <p:cxnSp>
        <p:nvCxnSpPr>
          <p:cNvPr id="111" name="Google Shape;111;g37e4e0e45e2_1_85"/>
          <p:cNvCxnSpPr>
            <a:stCxn id="104" idx="2"/>
          </p:cNvCxnSpPr>
          <p:nvPr/>
        </p:nvCxnSpPr>
        <p:spPr>
          <a:xfrm rot="10800000">
            <a:off x="7013389" y="3028013"/>
            <a:ext cx="1386900" cy="639600"/>
          </a:xfrm>
          <a:prstGeom prst="straightConnector1">
            <a:avLst/>
          </a:prstGeom>
          <a:noFill/>
          <a:ln w="9525" cap="flat" cmpd="sng">
            <a:solidFill>
              <a:srgbClr val="00A640"/>
            </a:solidFill>
            <a:prstDash val="solid"/>
            <a:round/>
            <a:headEnd type="none" w="sm" len="sm"/>
            <a:tailEnd type="triangle" w="med" len="med"/>
          </a:ln>
        </p:spPr>
      </p:cxnSp>
      <p:cxnSp>
        <p:nvCxnSpPr>
          <p:cNvPr id="112" name="Google Shape;112;g37e4e0e45e2_1_85"/>
          <p:cNvCxnSpPr>
            <a:stCxn id="107" idx="6"/>
          </p:cNvCxnSpPr>
          <p:nvPr/>
        </p:nvCxnSpPr>
        <p:spPr>
          <a:xfrm rot="10800000" flipH="1">
            <a:off x="2993004" y="3027764"/>
            <a:ext cx="1237500" cy="674400"/>
          </a:xfrm>
          <a:prstGeom prst="straightConnector1">
            <a:avLst/>
          </a:prstGeom>
          <a:noFill/>
          <a:ln w="9525" cap="flat" cmpd="sng">
            <a:solidFill>
              <a:srgbClr val="00A640"/>
            </a:solidFill>
            <a:prstDash val="solid"/>
            <a:round/>
            <a:headEnd type="none" w="sm" len="sm"/>
            <a:tailEnd type="triangle" w="med" len="med"/>
          </a:ln>
        </p:spPr>
      </p:cxnSp>
      <p:cxnSp>
        <p:nvCxnSpPr>
          <p:cNvPr id="113" name="Google Shape;113;g37e4e0e45e2_1_85"/>
          <p:cNvCxnSpPr>
            <a:stCxn id="106" idx="0"/>
          </p:cNvCxnSpPr>
          <p:nvPr/>
        </p:nvCxnSpPr>
        <p:spPr>
          <a:xfrm rot="10800000" flipH="1">
            <a:off x="4331143" y="3702156"/>
            <a:ext cx="618600" cy="710400"/>
          </a:xfrm>
          <a:prstGeom prst="straightConnector1">
            <a:avLst/>
          </a:prstGeom>
          <a:noFill/>
          <a:ln w="9525" cap="flat" cmpd="sng">
            <a:solidFill>
              <a:srgbClr val="00A640"/>
            </a:solidFill>
            <a:prstDash val="solid"/>
            <a:round/>
            <a:headEnd type="none" w="sm" len="sm"/>
            <a:tailEnd type="triangle" w="med" len="med"/>
          </a:ln>
        </p:spPr>
      </p:cxnSp>
      <p:cxnSp>
        <p:nvCxnSpPr>
          <p:cNvPr id="114" name="Google Shape;114;g37e4e0e45e2_1_85"/>
          <p:cNvCxnSpPr>
            <a:stCxn id="110" idx="0"/>
          </p:cNvCxnSpPr>
          <p:nvPr/>
        </p:nvCxnSpPr>
        <p:spPr>
          <a:xfrm rot="10800000">
            <a:off x="6254463" y="3702156"/>
            <a:ext cx="759000" cy="710400"/>
          </a:xfrm>
          <a:prstGeom prst="straightConnector1">
            <a:avLst/>
          </a:prstGeom>
          <a:noFill/>
          <a:ln w="9525" cap="flat" cmpd="sng">
            <a:solidFill>
              <a:srgbClr val="00A640"/>
            </a:solidFill>
            <a:prstDash val="solid"/>
            <a:round/>
            <a:headEnd type="none" w="sm" len="sm"/>
            <a:tailEnd type="triangle" w="med" len="med"/>
          </a:ln>
        </p:spPr>
      </p:cxnSp>
      <p:sp>
        <p:nvSpPr>
          <p:cNvPr id="115" name="Google Shape;115;g37e4e0e45e2_1_85"/>
          <p:cNvSpPr/>
          <p:nvPr/>
        </p:nvSpPr>
        <p:spPr>
          <a:xfrm>
            <a:off x="359999" y="5023104"/>
            <a:ext cx="2419800" cy="107280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defRPr sz="1400">
                <a:solidFill>
                  <a:schemeClr val="dk1"/>
                </a:solidFill>
                <a:latin typeface="Arial"/>
                <a:ea typeface="Arial"/>
                <a:cs typeface="Arial"/>
                <a:sym typeface="Arial"/>
              </a:defRPr>
            </a:pPr>
            <a:r>
              <a:t>Utilisateurs </a:t>
            </a:r>
            <a:r>
              <a:rPr b="1"/>
              <a:t>publics:</a:t>
            </a:r>
            <a:br>
              <a:rPr b="1"/>
            </a:br>
            <a:r>
              <a:t>Étudiants, demandeurs d'emploi, parents</a:t>
            </a:r>
            <a:endParaRPr sz="1400" b="0" i="0" u="none" strike="noStrike" cap="none">
              <a:solidFill>
                <a:schemeClr val="dk1"/>
              </a:solidFill>
              <a:latin typeface="Arial"/>
              <a:ea typeface="Arial"/>
              <a:cs typeface="Arial"/>
              <a:sym typeface="Arial"/>
            </a:endParaRPr>
          </a:p>
        </p:txBody>
      </p:sp>
      <p:sp>
        <p:nvSpPr>
          <p:cNvPr id="116" name="Google Shape;116;g37e4e0e45e2_1_85"/>
          <p:cNvSpPr/>
          <p:nvPr/>
        </p:nvSpPr>
        <p:spPr>
          <a:xfrm>
            <a:off x="8958233" y="5023104"/>
            <a:ext cx="2419800" cy="107280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defRPr sz="1400" b="1">
                <a:solidFill>
                  <a:schemeClr val="dk1"/>
                </a:solidFill>
                <a:latin typeface="Arial"/>
                <a:ea typeface="Arial"/>
                <a:cs typeface="Arial"/>
                <a:sym typeface="Arial"/>
              </a:defRPr>
            </a:pPr>
            <a:r>
              <a:rPr sz="1200" dirty="0" err="1"/>
              <a:t>Utilisateurs</a:t>
            </a:r>
            <a:r>
              <a:rPr sz="1200" dirty="0"/>
              <a:t> </a:t>
            </a:r>
            <a:r>
              <a:rPr sz="1200" dirty="0" err="1"/>
              <a:t>institutionnels</a:t>
            </a:r>
            <a:r>
              <a:rPr sz="1200" dirty="0"/>
              <a:t>:</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defRPr sz="1400">
                <a:solidFill>
                  <a:schemeClr val="dk1"/>
                </a:solidFill>
                <a:latin typeface="Arial"/>
                <a:ea typeface="Arial"/>
                <a:cs typeface="Arial"/>
                <a:sym typeface="Arial"/>
              </a:defRPr>
            </a:pPr>
            <a:r>
              <a:rPr sz="1200" dirty="0" err="1"/>
              <a:t>Ministères</a:t>
            </a:r>
            <a:r>
              <a:rPr sz="1200" dirty="0"/>
              <a:t>, </a:t>
            </a:r>
            <a:r>
              <a:rPr sz="1200" dirty="0" err="1"/>
              <a:t>organismes</a:t>
            </a:r>
            <a:r>
              <a:rPr sz="1200" dirty="0"/>
              <a:t> </a:t>
            </a:r>
            <a:r>
              <a:rPr sz="1200" dirty="0" err="1"/>
              <a:t>d’assurance</a:t>
            </a:r>
            <a:r>
              <a:rPr sz="1200" dirty="0"/>
              <a:t> de la </a:t>
            </a:r>
            <a:r>
              <a:rPr sz="1200" dirty="0" err="1"/>
              <a:t>qualité</a:t>
            </a:r>
            <a:r>
              <a:rPr sz="1200" dirty="0"/>
              <a:t>, </a:t>
            </a:r>
            <a:r>
              <a:rPr sz="1200" dirty="0" err="1"/>
              <a:t>employeurs</a:t>
            </a:r>
            <a:r>
              <a:rPr sz="1200" dirty="0"/>
              <a:t>, </a:t>
            </a:r>
            <a:r>
              <a:rPr sz="1200" dirty="0" err="1"/>
              <a:t>prestataires</a:t>
            </a:r>
            <a:r>
              <a:rPr sz="1200" dirty="0"/>
              <a:t> de services </a:t>
            </a:r>
            <a:r>
              <a:rPr sz="1200" dirty="0" err="1"/>
              <a:t>éducatifs</a:t>
            </a:r>
            <a:endParaRPr sz="12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7e4e0e45e2_1_273"/>
          <p:cNvSpPr txBox="1">
            <a:spLocks noGrp="1"/>
          </p:cNvSpPr>
          <p:nvPr>
            <p:ph type="title"/>
          </p:nvPr>
        </p:nvSpPr>
        <p:spPr>
          <a:xfrm>
            <a:off x="289233" y="646920"/>
            <a:ext cx="11467800" cy="11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t>Développement du QCP</a:t>
            </a:r>
          </a:p>
        </p:txBody>
      </p:sp>
      <p:sp>
        <p:nvSpPr>
          <p:cNvPr id="123" name="Google Shape;123;g37e4e0e45e2_1_273"/>
          <p:cNvSpPr txBox="1">
            <a:spLocks noGrp="1"/>
          </p:cNvSpPr>
          <p:nvPr>
            <p:ph type="sldNum" idx="12"/>
          </p:nvPr>
        </p:nvSpPr>
        <p:spPr>
          <a:xfrm>
            <a:off x="355949" y="6543601"/>
            <a:ext cx="3261300" cy="167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t>Page </a:t>
            </a:r>
            <a:fld id="{00000000-1234-1234-1234-123412341234}" type="slidenum">
              <a:rPr lang="en-GB"/>
              <a:t>4</a:t>
            </a:fld>
            <a:endParaRPr lang="en-GB"/>
          </a:p>
        </p:txBody>
      </p:sp>
      <p:sp>
        <p:nvSpPr>
          <p:cNvPr id="124" name="Google Shape;124;g37e4e0e45e2_1_273"/>
          <p:cNvSpPr/>
          <p:nvPr/>
        </p:nvSpPr>
        <p:spPr>
          <a:xfrm>
            <a:off x="7133431" y="2855673"/>
            <a:ext cx="2498100" cy="1069800"/>
          </a:xfrm>
          <a:prstGeom prst="chevron">
            <a:avLst>
              <a:gd name="adj" fmla="val 20758"/>
            </a:avLst>
          </a:prstGeom>
          <a:solidFill>
            <a:srgbClr val="5B0F00"/>
          </a:solidFill>
          <a:ln>
            <a:noFill/>
          </a:ln>
        </p:spPr>
        <p:txBody>
          <a:bodyPr spcFirstLastPara="1" wrap="square" lIns="365750" tIns="0" rIns="91425" bIns="182875" anchor="ctr" anchorCtr="0">
            <a:noAutofit/>
          </a:bodyPr>
          <a:lstStyle/>
          <a:p>
            <a:pPr marL="0" marR="0" lvl="0" indent="0" algn="ctr" rtl="0">
              <a:lnSpc>
                <a:spcPct val="100000"/>
              </a:lnSpc>
              <a:spcBef>
                <a:spcPts val="0"/>
              </a:spcBef>
              <a:spcAft>
                <a:spcPts val="0"/>
              </a:spcAft>
              <a:buClr>
                <a:srgbClr val="000000"/>
              </a:buClr>
              <a:buSzPts val="1600"/>
              <a:buFont typeface="Arial"/>
              <a:buNone/>
              <a:defRPr sz="1500" b="1">
                <a:solidFill>
                  <a:srgbClr val="FFFFFF"/>
                </a:solidFill>
                <a:latin typeface="Arial"/>
                <a:ea typeface="Arial"/>
                <a:cs typeface="Arial"/>
                <a:sym typeface="Arial"/>
              </a:defRPr>
            </a:pPr>
            <a:r>
              <a:t>Lancement de QCP 2.0</a:t>
            </a:r>
            <a:endParaRPr sz="1300" b="0" i="0" u="none" strike="noStrike" cap="none">
              <a:solidFill>
                <a:srgbClr val="000000"/>
              </a:solidFill>
              <a:latin typeface="Arial"/>
              <a:ea typeface="Arial"/>
              <a:cs typeface="Arial"/>
              <a:sym typeface="Arial"/>
            </a:endParaRPr>
          </a:p>
        </p:txBody>
      </p:sp>
      <p:sp>
        <p:nvSpPr>
          <p:cNvPr id="125" name="Google Shape;125;g37e4e0e45e2_1_273"/>
          <p:cNvSpPr/>
          <p:nvPr/>
        </p:nvSpPr>
        <p:spPr>
          <a:xfrm>
            <a:off x="4740869" y="2847067"/>
            <a:ext cx="2498100" cy="1069800"/>
          </a:xfrm>
          <a:prstGeom prst="chevron">
            <a:avLst>
              <a:gd name="adj" fmla="val 20758"/>
            </a:avLst>
          </a:prstGeom>
          <a:solidFill>
            <a:schemeClr val="accent4"/>
          </a:solidFill>
          <a:ln>
            <a:noFill/>
          </a:ln>
        </p:spPr>
        <p:txBody>
          <a:bodyPr spcFirstLastPara="1" wrap="square" lIns="365750" tIns="0" rIns="91425" bIns="182875" anchor="ctr" anchorCtr="0">
            <a:noAutofit/>
          </a:bodyPr>
          <a:lstStyle/>
          <a:p>
            <a:pPr marL="0" marR="0" lvl="0" indent="0" algn="ctr" rtl="0">
              <a:lnSpc>
                <a:spcPct val="100000"/>
              </a:lnSpc>
              <a:spcBef>
                <a:spcPts val="0"/>
              </a:spcBef>
              <a:spcAft>
                <a:spcPts val="0"/>
              </a:spcAft>
              <a:buClr>
                <a:srgbClr val="000000"/>
              </a:buClr>
              <a:buSzPts val="1600"/>
              <a:buFont typeface="Arial"/>
              <a:buNone/>
              <a:defRPr sz="1500" b="1">
                <a:solidFill>
                  <a:srgbClr val="FFFFFF"/>
                </a:solidFill>
                <a:latin typeface="Arial"/>
                <a:ea typeface="Arial"/>
                <a:cs typeface="Arial"/>
                <a:sym typeface="Arial"/>
              </a:defRPr>
            </a:pPr>
            <a:r>
              <a:t>Collecte et téléchargement de données</a:t>
            </a:r>
            <a:endParaRPr sz="1300" b="0" i="0" u="none" strike="noStrike" cap="none">
              <a:solidFill>
                <a:srgbClr val="000000"/>
              </a:solidFill>
              <a:latin typeface="Arial"/>
              <a:ea typeface="Arial"/>
              <a:cs typeface="Arial"/>
              <a:sym typeface="Arial"/>
            </a:endParaRPr>
          </a:p>
        </p:txBody>
      </p:sp>
      <p:sp>
        <p:nvSpPr>
          <p:cNvPr id="126" name="Google Shape;126;g37e4e0e45e2_1_273"/>
          <p:cNvSpPr/>
          <p:nvPr/>
        </p:nvSpPr>
        <p:spPr>
          <a:xfrm>
            <a:off x="2320719" y="2840377"/>
            <a:ext cx="2498100" cy="1069800"/>
          </a:xfrm>
          <a:prstGeom prst="chevron">
            <a:avLst>
              <a:gd name="adj" fmla="val 20758"/>
            </a:avLst>
          </a:prstGeom>
          <a:solidFill>
            <a:schemeClr val="accent3"/>
          </a:solidFill>
          <a:ln>
            <a:noFill/>
          </a:ln>
        </p:spPr>
        <p:txBody>
          <a:bodyPr spcFirstLastPara="1" wrap="square" lIns="365750" tIns="0" rIns="91425" bIns="182875" anchor="ctr" anchorCtr="0">
            <a:noAutofit/>
          </a:bodyPr>
          <a:lstStyle/>
          <a:p>
            <a:pPr marL="0" marR="0" lvl="0" indent="0" algn="ctr" rtl="0">
              <a:lnSpc>
                <a:spcPct val="100000"/>
              </a:lnSpc>
              <a:spcBef>
                <a:spcPts val="0"/>
              </a:spcBef>
              <a:spcAft>
                <a:spcPts val="0"/>
              </a:spcAft>
              <a:buClr>
                <a:srgbClr val="000000"/>
              </a:buClr>
              <a:buSzPts val="1600"/>
              <a:buFont typeface="Arial"/>
              <a:buNone/>
              <a:defRPr sz="1400" b="1">
                <a:solidFill>
                  <a:srgbClr val="FFFFFF"/>
                </a:solidFill>
                <a:latin typeface="Arial"/>
                <a:ea typeface="Arial"/>
                <a:cs typeface="Arial"/>
                <a:sym typeface="Arial"/>
              </a:defRPr>
            </a:pPr>
            <a:r>
              <a:t>Architecture &amp; Lancement de QCP 1.0</a:t>
            </a:r>
            <a:endParaRPr sz="1200" b="0" i="0" u="none" strike="noStrike" cap="none">
              <a:solidFill>
                <a:srgbClr val="000000"/>
              </a:solidFill>
              <a:latin typeface="Arial"/>
              <a:ea typeface="Arial"/>
              <a:cs typeface="Arial"/>
              <a:sym typeface="Arial"/>
            </a:endParaRPr>
          </a:p>
        </p:txBody>
      </p:sp>
      <p:sp>
        <p:nvSpPr>
          <p:cNvPr id="127" name="Google Shape;127;g37e4e0e45e2_1_273"/>
          <p:cNvSpPr/>
          <p:nvPr/>
        </p:nvSpPr>
        <p:spPr>
          <a:xfrm>
            <a:off x="289101" y="2840377"/>
            <a:ext cx="2099400" cy="1058700"/>
          </a:xfrm>
          <a:prstGeom prst="homePlate">
            <a:avLst>
              <a:gd name="adj" fmla="val 22102"/>
            </a:avLst>
          </a:prstGeom>
          <a:solidFill>
            <a:schemeClr val="accent1"/>
          </a:solidFill>
          <a:ln>
            <a:noFill/>
          </a:ln>
        </p:spPr>
        <p:txBody>
          <a:bodyPr spcFirstLastPara="1" wrap="square" lIns="182875" tIns="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defRPr sz="1700" b="1">
                <a:solidFill>
                  <a:srgbClr val="FFFFFF"/>
                </a:solidFill>
                <a:latin typeface="Arial"/>
                <a:ea typeface="Arial"/>
                <a:cs typeface="Arial"/>
                <a:sym typeface="Arial"/>
              </a:defRPr>
            </a:pPr>
            <a:r>
              <a:t>Étapes préparatoires</a:t>
            </a:r>
            <a:endParaRPr sz="1300" b="0" i="0" u="none" strike="noStrike" cap="none">
              <a:solidFill>
                <a:srgbClr val="000000"/>
              </a:solidFill>
              <a:latin typeface="Arial"/>
              <a:ea typeface="Arial"/>
              <a:cs typeface="Arial"/>
              <a:sym typeface="Arial"/>
            </a:endParaRPr>
          </a:p>
        </p:txBody>
      </p:sp>
      <p:cxnSp>
        <p:nvCxnSpPr>
          <p:cNvPr id="128" name="Google Shape;128;g37e4e0e45e2_1_273"/>
          <p:cNvCxnSpPr/>
          <p:nvPr/>
        </p:nvCxnSpPr>
        <p:spPr>
          <a:xfrm>
            <a:off x="2117418" y="3887124"/>
            <a:ext cx="0" cy="0"/>
          </a:xfrm>
          <a:prstGeom prst="straightConnector1">
            <a:avLst/>
          </a:prstGeom>
          <a:noFill/>
          <a:ln w="9525" cap="flat" cmpd="sng">
            <a:solidFill>
              <a:srgbClr val="00A640"/>
            </a:solidFill>
            <a:prstDash val="solid"/>
            <a:round/>
            <a:headEnd type="none" w="sm" len="sm"/>
            <a:tailEnd type="none" w="sm" len="sm"/>
          </a:ln>
        </p:spPr>
      </p:cxnSp>
      <p:cxnSp>
        <p:nvCxnSpPr>
          <p:cNvPr id="129" name="Google Shape;129;g37e4e0e45e2_1_273"/>
          <p:cNvCxnSpPr/>
          <p:nvPr/>
        </p:nvCxnSpPr>
        <p:spPr>
          <a:xfrm>
            <a:off x="6930131" y="3934152"/>
            <a:ext cx="0" cy="0"/>
          </a:xfrm>
          <a:prstGeom prst="straightConnector1">
            <a:avLst/>
          </a:prstGeom>
          <a:noFill/>
          <a:ln w="9525" cap="flat" cmpd="sng">
            <a:solidFill>
              <a:schemeClr val="dk2"/>
            </a:solidFill>
            <a:prstDash val="solid"/>
            <a:round/>
            <a:headEnd type="none" w="sm" len="sm"/>
            <a:tailEnd type="none" w="sm" len="sm"/>
          </a:ln>
        </p:spPr>
      </p:cxnSp>
      <p:cxnSp>
        <p:nvCxnSpPr>
          <p:cNvPr id="130" name="Google Shape;130;g37e4e0e45e2_1_273"/>
          <p:cNvCxnSpPr/>
          <p:nvPr/>
        </p:nvCxnSpPr>
        <p:spPr>
          <a:xfrm>
            <a:off x="118295" y="3875876"/>
            <a:ext cx="0" cy="0"/>
          </a:xfrm>
          <a:prstGeom prst="straightConnector1">
            <a:avLst/>
          </a:prstGeom>
          <a:noFill/>
          <a:ln w="9525" cap="flat" cmpd="sng">
            <a:solidFill>
              <a:schemeClr val="accent1"/>
            </a:solidFill>
            <a:prstDash val="solid"/>
            <a:round/>
            <a:headEnd type="none" w="sm" len="sm"/>
            <a:tailEnd type="none" w="sm" len="sm"/>
          </a:ln>
        </p:spPr>
      </p:cxnSp>
      <p:cxnSp>
        <p:nvCxnSpPr>
          <p:cNvPr id="131" name="Google Shape;131;g37e4e0e45e2_1_273"/>
          <p:cNvCxnSpPr/>
          <p:nvPr/>
        </p:nvCxnSpPr>
        <p:spPr>
          <a:xfrm>
            <a:off x="4571521" y="3923628"/>
            <a:ext cx="0" cy="0"/>
          </a:xfrm>
          <a:prstGeom prst="straightConnector1">
            <a:avLst/>
          </a:prstGeom>
          <a:noFill/>
          <a:ln w="9525" cap="flat" cmpd="sng">
            <a:solidFill>
              <a:schemeClr val="accent5"/>
            </a:solidFill>
            <a:prstDash val="solid"/>
            <a:round/>
            <a:headEnd type="none" w="sm" len="sm"/>
            <a:tailEnd type="none" w="sm" len="sm"/>
          </a:ln>
        </p:spPr>
      </p:cxnSp>
      <p:cxnSp>
        <p:nvCxnSpPr>
          <p:cNvPr id="132" name="Google Shape;132;g37e4e0e45e2_1_273"/>
          <p:cNvCxnSpPr/>
          <p:nvPr/>
        </p:nvCxnSpPr>
        <p:spPr>
          <a:xfrm rot="10800000" flipH="1">
            <a:off x="8382584" y="4074582"/>
            <a:ext cx="300" cy="429900"/>
          </a:xfrm>
          <a:prstGeom prst="straightConnector1">
            <a:avLst/>
          </a:prstGeom>
          <a:noFill/>
          <a:ln w="9525" cap="flat" cmpd="sng">
            <a:solidFill>
              <a:schemeClr val="dk2"/>
            </a:solidFill>
            <a:prstDash val="solid"/>
            <a:round/>
            <a:headEnd type="none" w="sm" len="sm"/>
            <a:tailEnd type="none" w="sm" len="sm"/>
          </a:ln>
        </p:spPr>
      </p:cxnSp>
      <p:cxnSp>
        <p:nvCxnSpPr>
          <p:cNvPr id="133" name="Google Shape;133;g37e4e0e45e2_1_273"/>
          <p:cNvCxnSpPr/>
          <p:nvPr/>
        </p:nvCxnSpPr>
        <p:spPr>
          <a:xfrm rot="10800000" flipH="1">
            <a:off x="14571165" y="7132836"/>
            <a:ext cx="300" cy="443400"/>
          </a:xfrm>
          <a:prstGeom prst="straightConnector1">
            <a:avLst/>
          </a:prstGeom>
          <a:noFill/>
          <a:ln w="9525" cap="flat" cmpd="sng">
            <a:solidFill>
              <a:schemeClr val="accent5"/>
            </a:solidFill>
            <a:prstDash val="solid"/>
            <a:round/>
            <a:headEnd type="none" w="sm" len="sm"/>
            <a:tailEnd type="none" w="sm" len="sm"/>
          </a:ln>
        </p:spPr>
      </p:cxnSp>
      <p:sp>
        <p:nvSpPr>
          <p:cNvPr id="134" name="Google Shape;134;g37e4e0e45e2_1_273"/>
          <p:cNvSpPr/>
          <p:nvPr/>
        </p:nvSpPr>
        <p:spPr>
          <a:xfrm>
            <a:off x="7132525" y="4596000"/>
            <a:ext cx="2498100" cy="1901100"/>
          </a:xfrm>
          <a:prstGeom prst="rect">
            <a:avLst/>
          </a:prstGeom>
          <a:noFill/>
          <a:ln>
            <a:noFill/>
          </a:ln>
        </p:spPr>
        <p:txBody>
          <a:bodyPr spcFirstLastPara="1" wrap="square" lIns="450000" tIns="45700" rIns="487675" bIns="121900" anchor="t" anchorCtr="0">
            <a:noAutofit/>
          </a:bodyPr>
          <a:lstStyle/>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t>Lancement de fonctionnalités orientées vers le public (recherche, comparaison)</a:t>
            </a:r>
            <a:endParaRPr sz="1400" b="0" i="0" u="none" strike="noStrike" cap="none">
              <a:solidFill>
                <a:srgbClr val="000000"/>
              </a:solidFill>
              <a:latin typeface="Arial"/>
              <a:ea typeface="Arial"/>
              <a:cs typeface="Arial"/>
              <a:sym typeface="Arial"/>
            </a:endParaRP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282625"/>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t>Publication automatisée des qualifications</a:t>
            </a:r>
            <a:endParaRPr sz="1400" b="0" i="0" u="none" strike="noStrike" cap="none">
              <a:solidFill>
                <a:srgbClr val="282625"/>
              </a:solidFill>
              <a:latin typeface="Arial"/>
              <a:ea typeface="Arial"/>
              <a:cs typeface="Arial"/>
              <a:sym typeface="Arial"/>
            </a:endParaRPr>
          </a:p>
        </p:txBody>
      </p:sp>
      <p:sp>
        <p:nvSpPr>
          <p:cNvPr id="135" name="Google Shape;135;g37e4e0e45e2_1_273"/>
          <p:cNvSpPr/>
          <p:nvPr/>
        </p:nvSpPr>
        <p:spPr>
          <a:xfrm>
            <a:off x="17936635" y="10345928"/>
            <a:ext cx="2039400" cy="4187700"/>
          </a:xfrm>
          <a:prstGeom prst="rect">
            <a:avLst/>
          </a:prstGeom>
          <a:noFill/>
          <a:ln>
            <a:noFill/>
          </a:ln>
        </p:spPr>
        <p:txBody>
          <a:bodyPr spcFirstLastPara="1" wrap="square" lIns="487675" tIns="45700" rIns="487675" bIns="121900" anchor="t" anchorCtr="0">
            <a:noAutofit/>
          </a:bodyPr>
          <a:lstStyle/>
          <a:p>
            <a:pPr marL="0" marR="0" lvl="0" indent="0" algn="ctr" rtl="0">
              <a:lnSpc>
                <a:spcPct val="89000"/>
              </a:lnSpc>
              <a:spcBef>
                <a:spcPts val="0"/>
              </a:spcBef>
              <a:spcAft>
                <a:spcPts val="0"/>
              </a:spcAft>
              <a:buClr>
                <a:srgbClr val="000000"/>
              </a:buClr>
              <a:buSzPts val="2934"/>
              <a:buFont typeface="Arial"/>
              <a:buNone/>
              <a:defRPr sz="2934">
                <a:solidFill>
                  <a:srgbClr val="282625"/>
                </a:solidFill>
                <a:latin typeface="Arial"/>
                <a:ea typeface="Arial"/>
                <a:cs typeface="Arial"/>
                <a:sym typeface="Arial"/>
              </a:defRPr>
            </a:pPr>
            <a:r>
              <a:t>Lorem ipsum dolor sit amet, consectetur adipiscing elit</a:t>
            </a:r>
            <a:endParaRPr sz="2934" b="0" i="0" u="none" strike="noStrike" cap="none">
              <a:solidFill>
                <a:srgbClr val="282625"/>
              </a:solidFill>
              <a:latin typeface="Arial"/>
              <a:ea typeface="Arial"/>
              <a:cs typeface="Arial"/>
              <a:sym typeface="Arial"/>
            </a:endParaRPr>
          </a:p>
        </p:txBody>
      </p:sp>
      <p:cxnSp>
        <p:nvCxnSpPr>
          <p:cNvPr id="136" name="Google Shape;136;g37e4e0e45e2_1_273"/>
          <p:cNvCxnSpPr/>
          <p:nvPr/>
        </p:nvCxnSpPr>
        <p:spPr>
          <a:xfrm rot="10800000" flipH="1">
            <a:off x="5990022" y="4074582"/>
            <a:ext cx="300" cy="429900"/>
          </a:xfrm>
          <a:prstGeom prst="straightConnector1">
            <a:avLst/>
          </a:prstGeom>
          <a:noFill/>
          <a:ln w="9525" cap="flat" cmpd="sng">
            <a:solidFill>
              <a:schemeClr val="dk2"/>
            </a:solidFill>
            <a:prstDash val="solid"/>
            <a:round/>
            <a:headEnd type="none" w="sm" len="sm"/>
            <a:tailEnd type="none" w="sm" len="sm"/>
          </a:ln>
        </p:spPr>
      </p:cxnSp>
      <p:sp>
        <p:nvSpPr>
          <p:cNvPr id="137" name="Google Shape;137;g37e4e0e45e2_1_273"/>
          <p:cNvSpPr/>
          <p:nvPr/>
        </p:nvSpPr>
        <p:spPr>
          <a:xfrm>
            <a:off x="4819027" y="4596004"/>
            <a:ext cx="2314200" cy="1093800"/>
          </a:xfrm>
          <a:prstGeom prst="rect">
            <a:avLst/>
          </a:prstGeom>
          <a:noFill/>
          <a:ln>
            <a:noFill/>
          </a:ln>
        </p:spPr>
        <p:txBody>
          <a:bodyPr spcFirstLastPara="1" wrap="square" lIns="487675" tIns="45700" rIns="487675" bIns="121900" anchor="t" anchorCtr="0">
            <a:noAutofit/>
          </a:bodyPr>
          <a:lstStyle/>
          <a:p>
            <a:pPr marL="285750" marR="0" lvl="0" indent="-285750" algn="l" rtl="0">
              <a:lnSpc>
                <a:spcPct val="89000"/>
              </a:lnSpc>
              <a:spcBef>
                <a:spcPts val="0"/>
              </a:spcBef>
              <a:spcAft>
                <a:spcPts val="0"/>
              </a:spcAft>
              <a:buClr>
                <a:srgbClr val="000000"/>
              </a:buClr>
              <a:buSzPts val="1400"/>
              <a:buFont typeface="Arial"/>
              <a:buChar char="-"/>
              <a:defRPr sz="1400">
                <a:solidFill>
                  <a:srgbClr val="000000"/>
                </a:solidFill>
                <a:latin typeface="Arial"/>
                <a:ea typeface="Arial"/>
                <a:cs typeface="Arial"/>
                <a:sym typeface="Arial"/>
              </a:defRPr>
            </a:pPr>
            <a:r>
              <a:t>Collecte et validation initiales des données</a:t>
            </a:r>
            <a:endParaRPr sz="1400" b="0" i="0" u="none" strike="noStrike" cap="none">
              <a:solidFill>
                <a:srgbClr val="000000"/>
              </a:solidFill>
              <a:latin typeface="Arial"/>
              <a:ea typeface="Arial"/>
              <a:cs typeface="Arial"/>
              <a:sym typeface="Arial"/>
            </a:endParaRP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defRPr sz="1400">
                <a:solidFill>
                  <a:srgbClr val="000000"/>
                </a:solidFill>
                <a:latin typeface="Arial"/>
                <a:ea typeface="Arial"/>
                <a:cs typeface="Arial"/>
                <a:sym typeface="Arial"/>
              </a:defRPr>
            </a:pPr>
            <a:r>
              <a:t>Laboratoires nationaux des parties prenantes</a:t>
            </a:r>
            <a:endParaRPr sz="1400" b="0" i="0" u="none" strike="noStrike" cap="none">
              <a:solidFill>
                <a:srgbClr val="000000"/>
              </a:solidFill>
              <a:latin typeface="Arial"/>
              <a:ea typeface="Arial"/>
              <a:cs typeface="Arial"/>
              <a:sym typeface="Arial"/>
            </a:endParaRP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8" name="Google Shape;138;g37e4e0e45e2_1_273"/>
          <p:cNvCxnSpPr/>
          <p:nvPr/>
        </p:nvCxnSpPr>
        <p:spPr>
          <a:xfrm rot="10800000" flipH="1">
            <a:off x="3532011" y="4040408"/>
            <a:ext cx="300" cy="429900"/>
          </a:xfrm>
          <a:prstGeom prst="straightConnector1">
            <a:avLst/>
          </a:prstGeom>
          <a:noFill/>
          <a:ln w="9525" cap="flat" cmpd="sng">
            <a:solidFill>
              <a:schemeClr val="dk2"/>
            </a:solidFill>
            <a:prstDash val="solid"/>
            <a:round/>
            <a:headEnd type="none" w="sm" len="sm"/>
            <a:tailEnd type="none" w="sm" len="sm"/>
          </a:ln>
        </p:spPr>
      </p:cxnSp>
      <p:sp>
        <p:nvSpPr>
          <p:cNvPr id="139" name="Google Shape;139;g37e4e0e45e2_1_273"/>
          <p:cNvSpPr/>
          <p:nvPr/>
        </p:nvSpPr>
        <p:spPr>
          <a:xfrm>
            <a:off x="2388501" y="4561354"/>
            <a:ext cx="2619000" cy="1465800"/>
          </a:xfrm>
          <a:prstGeom prst="rect">
            <a:avLst/>
          </a:prstGeom>
          <a:noFill/>
          <a:ln>
            <a:noFill/>
          </a:ln>
        </p:spPr>
        <p:txBody>
          <a:bodyPr spcFirstLastPara="1" wrap="square" lIns="487675" tIns="45700" rIns="487675" bIns="121900" anchor="t" anchorCtr="0">
            <a:noAutofit/>
          </a:bodyPr>
          <a:lstStyle/>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t>Conception technique</a:t>
            </a:r>
            <a:endParaRPr sz="1400" b="0" i="0" u="none" strike="noStrike" cap="none">
              <a:solidFill>
                <a:srgbClr val="000000"/>
              </a:solidFill>
              <a:latin typeface="Arial"/>
              <a:ea typeface="Arial"/>
              <a:cs typeface="Arial"/>
              <a:sym typeface="Arial"/>
            </a:endParaRP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282625"/>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t>Validation technique</a:t>
            </a:r>
            <a:endParaRPr sz="1400" b="0" i="0" u="none" strike="noStrike" cap="none">
              <a:solidFill>
                <a:srgbClr val="000000"/>
              </a:solidFill>
              <a:latin typeface="Arial"/>
              <a:ea typeface="Arial"/>
              <a:cs typeface="Arial"/>
              <a:sym typeface="Arial"/>
            </a:endParaRP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282625"/>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t>Formation et intégration du personnel du PQC</a:t>
            </a:r>
            <a:endParaRPr sz="1400" b="0" i="0" u="none" strike="noStrike" cap="none">
              <a:solidFill>
                <a:srgbClr val="000000"/>
              </a:solidFill>
              <a:latin typeface="Arial"/>
              <a:ea typeface="Arial"/>
              <a:cs typeface="Arial"/>
              <a:sym typeface="Arial"/>
            </a:endParaRPr>
          </a:p>
        </p:txBody>
      </p:sp>
      <p:cxnSp>
        <p:nvCxnSpPr>
          <p:cNvPr id="140" name="Google Shape;140;g37e4e0e45e2_1_273"/>
          <p:cNvCxnSpPr/>
          <p:nvPr/>
        </p:nvCxnSpPr>
        <p:spPr>
          <a:xfrm rot="10800000" flipH="1">
            <a:off x="1245469" y="4040408"/>
            <a:ext cx="300" cy="429900"/>
          </a:xfrm>
          <a:prstGeom prst="straightConnector1">
            <a:avLst/>
          </a:prstGeom>
          <a:noFill/>
          <a:ln w="9525" cap="flat" cmpd="sng">
            <a:solidFill>
              <a:schemeClr val="dk2"/>
            </a:solidFill>
            <a:prstDash val="solid"/>
            <a:round/>
            <a:headEnd type="none" w="sm" len="sm"/>
            <a:tailEnd type="none" w="sm" len="sm"/>
          </a:ln>
        </p:spPr>
      </p:cxnSp>
      <p:sp>
        <p:nvSpPr>
          <p:cNvPr id="141" name="Google Shape;141;g37e4e0e45e2_1_273"/>
          <p:cNvSpPr/>
          <p:nvPr/>
        </p:nvSpPr>
        <p:spPr>
          <a:xfrm>
            <a:off x="89751" y="4561354"/>
            <a:ext cx="2498100" cy="1465800"/>
          </a:xfrm>
          <a:prstGeom prst="rect">
            <a:avLst/>
          </a:prstGeom>
          <a:noFill/>
          <a:ln>
            <a:noFill/>
          </a:ln>
        </p:spPr>
        <p:txBody>
          <a:bodyPr spcFirstLastPara="1" wrap="square" lIns="487675" tIns="45700" rIns="487675" bIns="121900" anchor="t" anchorCtr="0">
            <a:noAutofit/>
          </a:bodyPr>
          <a:lstStyle/>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t>Conception de la politique</a:t>
            </a:r>
            <a:endParaRPr sz="1400" b="0" i="0" u="none" strike="noStrike" cap="none">
              <a:solidFill>
                <a:srgbClr val="000000"/>
              </a:solidFill>
              <a:latin typeface="Arial"/>
              <a:ea typeface="Arial"/>
              <a:cs typeface="Arial"/>
              <a:sym typeface="Arial"/>
            </a:endParaRPr>
          </a:p>
          <a:p>
            <a:pPr marL="285750" marR="0" lvl="0" indent="-196850" algn="l" rtl="0">
              <a:lnSpc>
                <a:spcPct val="89000"/>
              </a:lnSpc>
              <a:spcBef>
                <a:spcPts val="0"/>
              </a:spcBef>
              <a:spcAft>
                <a:spcPts val="0"/>
              </a:spcAft>
              <a:buClr>
                <a:srgbClr val="000000"/>
              </a:buClr>
              <a:buSzPts val="1400"/>
              <a:buFont typeface="Arial"/>
              <a:buNone/>
            </a:pPr>
            <a:endParaRPr sz="1400" b="0" i="0" u="none" strike="noStrike" cap="none">
              <a:solidFill>
                <a:srgbClr val="282625"/>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t>Consultation</a:t>
            </a:r>
            <a:endParaRPr sz="1400" b="0" i="0" u="none" strike="noStrike" cap="none">
              <a:solidFill>
                <a:srgbClr val="282625"/>
              </a:solidFill>
              <a:latin typeface="Arial"/>
              <a:ea typeface="Arial"/>
              <a:cs typeface="Arial"/>
              <a:sym typeface="Arial"/>
            </a:endParaRPr>
          </a:p>
        </p:txBody>
      </p:sp>
      <p:sp>
        <p:nvSpPr>
          <p:cNvPr id="142" name="Google Shape;142;g37e4e0e45e2_1_273"/>
          <p:cNvSpPr/>
          <p:nvPr/>
        </p:nvSpPr>
        <p:spPr>
          <a:xfrm rot="5400000">
            <a:off x="2299080" y="361215"/>
            <a:ext cx="262500" cy="4282200"/>
          </a:xfrm>
          <a:prstGeom prst="lef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3" name="Google Shape;143;g37e4e0e45e2_1_273"/>
          <p:cNvSpPr/>
          <p:nvPr/>
        </p:nvSpPr>
        <p:spPr>
          <a:xfrm>
            <a:off x="380655" y="2027475"/>
            <a:ext cx="4190700" cy="350100"/>
          </a:xfrm>
          <a:prstGeom prst="rect">
            <a:avLst/>
          </a:prstGeom>
          <a:noFill/>
          <a:ln>
            <a:noFill/>
          </a:ln>
        </p:spPr>
        <p:txBody>
          <a:bodyPr spcFirstLastPara="1" wrap="square" lIns="487675" tIns="45700" rIns="487675" bIns="121900" anchor="t" anchorCtr="0">
            <a:noAutofit/>
          </a:bodyPr>
          <a:lstStyle/>
          <a:p>
            <a:pPr marL="0" marR="0" lvl="0" indent="0" algn="ctr" rtl="0">
              <a:lnSpc>
                <a:spcPct val="89000"/>
              </a:lnSpc>
              <a:spcBef>
                <a:spcPts val="0"/>
              </a:spcBef>
              <a:spcAft>
                <a:spcPts val="0"/>
              </a:spcAft>
              <a:buClr>
                <a:srgbClr val="000000"/>
              </a:buClr>
              <a:buSzPts val="1400"/>
              <a:buFont typeface="Arial"/>
              <a:buNone/>
              <a:defRPr sz="1400">
                <a:solidFill>
                  <a:srgbClr val="282625"/>
                </a:solidFill>
                <a:latin typeface="Arial"/>
                <a:ea typeface="Arial"/>
                <a:cs typeface="Arial"/>
                <a:sym typeface="Arial"/>
              </a:defRPr>
            </a:pPr>
            <a:r>
              <a:t>Septembre – décembre 2024</a:t>
            </a:r>
            <a:endParaRPr sz="1400" b="0" i="0" u="none" strike="noStrike" cap="none">
              <a:solidFill>
                <a:srgbClr val="000000"/>
              </a:solidFill>
              <a:latin typeface="Arial"/>
              <a:ea typeface="Arial"/>
              <a:cs typeface="Arial"/>
              <a:sym typeface="Arial"/>
            </a:endParaRPr>
          </a:p>
        </p:txBody>
      </p:sp>
      <p:sp>
        <p:nvSpPr>
          <p:cNvPr id="144" name="Google Shape;144;g37e4e0e45e2_1_273"/>
          <p:cNvSpPr/>
          <p:nvPr/>
        </p:nvSpPr>
        <p:spPr>
          <a:xfrm rot="5400000">
            <a:off x="7001933" y="141610"/>
            <a:ext cx="280500" cy="4703700"/>
          </a:xfrm>
          <a:prstGeom prst="lef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5" name="Google Shape;145;g37e4e0e45e2_1_273"/>
          <p:cNvSpPr/>
          <p:nvPr/>
        </p:nvSpPr>
        <p:spPr>
          <a:xfrm>
            <a:off x="4841819" y="2041135"/>
            <a:ext cx="4703700" cy="350100"/>
          </a:xfrm>
          <a:prstGeom prst="rect">
            <a:avLst/>
          </a:prstGeom>
          <a:noFill/>
          <a:ln>
            <a:noFill/>
          </a:ln>
        </p:spPr>
        <p:txBody>
          <a:bodyPr spcFirstLastPara="1" wrap="square" lIns="487675" tIns="45700" rIns="487675" bIns="121900" anchor="t" anchorCtr="0">
            <a:noAutofit/>
          </a:bodyPr>
          <a:lstStyle/>
          <a:p>
            <a:pPr marL="0" marR="0" lvl="0" indent="0" algn="ctr" rtl="0">
              <a:lnSpc>
                <a:spcPct val="89000"/>
              </a:lnSpc>
              <a:spcBef>
                <a:spcPts val="0"/>
              </a:spcBef>
              <a:spcAft>
                <a:spcPts val="0"/>
              </a:spcAft>
              <a:buClr>
                <a:srgbClr val="000000"/>
              </a:buClr>
              <a:buSzPts val="1400"/>
              <a:buFont typeface="Arial"/>
              <a:buNone/>
              <a:defRPr sz="1400">
                <a:solidFill>
                  <a:srgbClr val="282625"/>
                </a:solidFill>
                <a:latin typeface="Arial"/>
                <a:ea typeface="Arial"/>
                <a:cs typeface="Arial"/>
                <a:sym typeface="Arial"/>
              </a:defRPr>
            </a:pPr>
            <a:r>
              <a:t>Janvier – août 2025</a:t>
            </a:r>
            <a:endParaRPr sz="1400" b="0" i="0" u="none" strike="noStrike" cap="none">
              <a:solidFill>
                <a:srgbClr val="000000"/>
              </a:solidFill>
              <a:latin typeface="Arial"/>
              <a:ea typeface="Arial"/>
              <a:cs typeface="Arial"/>
              <a:sym typeface="Arial"/>
            </a:endParaRPr>
          </a:p>
        </p:txBody>
      </p:sp>
      <p:sp>
        <p:nvSpPr>
          <p:cNvPr id="146" name="Google Shape;146;g37e4e0e45e2_1_273"/>
          <p:cNvSpPr/>
          <p:nvPr/>
        </p:nvSpPr>
        <p:spPr>
          <a:xfrm>
            <a:off x="9591356" y="2855673"/>
            <a:ext cx="2498100" cy="1069800"/>
          </a:xfrm>
          <a:prstGeom prst="chevron">
            <a:avLst>
              <a:gd name="adj" fmla="val 20758"/>
            </a:avLst>
          </a:prstGeom>
          <a:solidFill>
            <a:schemeClr val="dk2"/>
          </a:solidFill>
          <a:ln>
            <a:noFill/>
          </a:ln>
        </p:spPr>
        <p:txBody>
          <a:bodyPr spcFirstLastPara="1" wrap="square" lIns="365750" tIns="0" rIns="91425" bIns="182875" anchor="ctr" anchorCtr="0">
            <a:noAutofit/>
          </a:bodyPr>
          <a:lstStyle/>
          <a:p>
            <a:pPr marL="0" marR="0" lvl="0" indent="0" algn="ctr" rtl="0">
              <a:lnSpc>
                <a:spcPct val="100000"/>
              </a:lnSpc>
              <a:spcBef>
                <a:spcPts val="0"/>
              </a:spcBef>
              <a:spcAft>
                <a:spcPts val="0"/>
              </a:spcAft>
              <a:buClr>
                <a:srgbClr val="000000"/>
              </a:buClr>
              <a:buSzPts val="1600"/>
              <a:buFont typeface="Arial"/>
              <a:buNone/>
              <a:defRPr sz="1400" b="1">
                <a:solidFill>
                  <a:srgbClr val="FFFFFF"/>
                </a:solidFill>
                <a:latin typeface="Arial"/>
                <a:ea typeface="Arial"/>
                <a:cs typeface="Arial"/>
                <a:sym typeface="Arial"/>
              </a:defRPr>
            </a:pPr>
            <a:r>
              <a:rPr dirty="0" err="1"/>
              <a:t>Déploiement</a:t>
            </a:r>
            <a:r>
              <a:rPr dirty="0"/>
              <a:t> du </a:t>
            </a:r>
            <a:r>
              <a:rPr lang="en-GB" dirty="0"/>
              <a:t>QCP</a:t>
            </a:r>
            <a:endParaRPr sz="1200" b="0" i="0" u="none" strike="noStrike" cap="none" dirty="0">
              <a:solidFill>
                <a:srgbClr val="000000"/>
              </a:solidFill>
              <a:latin typeface="Arial"/>
              <a:ea typeface="Arial"/>
              <a:cs typeface="Arial"/>
              <a:sym typeface="Arial"/>
            </a:endParaRPr>
          </a:p>
        </p:txBody>
      </p:sp>
      <p:sp>
        <p:nvSpPr>
          <p:cNvPr id="147" name="Google Shape;147;g37e4e0e45e2_1_273"/>
          <p:cNvSpPr/>
          <p:nvPr/>
        </p:nvSpPr>
        <p:spPr>
          <a:xfrm>
            <a:off x="9392400" y="1896582"/>
            <a:ext cx="2799600" cy="280500"/>
          </a:xfrm>
          <a:prstGeom prst="rect">
            <a:avLst/>
          </a:prstGeom>
          <a:noFill/>
          <a:ln>
            <a:noFill/>
          </a:ln>
        </p:spPr>
        <p:txBody>
          <a:bodyPr spcFirstLastPara="1" wrap="square" lIns="487675" tIns="45700" rIns="487675" bIns="121900" anchor="t" anchorCtr="0">
            <a:noAutofit/>
          </a:bodyPr>
          <a:lstStyle/>
          <a:p>
            <a:pPr marL="0" marR="0" lvl="0" indent="0" algn="ctr" rtl="0">
              <a:lnSpc>
                <a:spcPct val="89000"/>
              </a:lnSpc>
              <a:spcBef>
                <a:spcPts val="0"/>
              </a:spcBef>
              <a:spcAft>
                <a:spcPts val="0"/>
              </a:spcAft>
              <a:buClr>
                <a:srgbClr val="000000"/>
              </a:buClr>
              <a:buSzPts val="1400"/>
              <a:buFont typeface="Arial"/>
              <a:buNone/>
              <a:defRPr sz="1400">
                <a:solidFill>
                  <a:srgbClr val="282625"/>
                </a:solidFill>
                <a:latin typeface="Arial"/>
                <a:ea typeface="Arial"/>
                <a:cs typeface="Arial"/>
                <a:sym typeface="Arial"/>
              </a:defRPr>
            </a:pPr>
            <a:r>
              <a:t>Septembre 2025 et au-delà</a:t>
            </a:r>
            <a:endParaRPr sz="1400" b="0" i="0" u="none" strike="noStrike" cap="none">
              <a:solidFill>
                <a:srgbClr val="000000"/>
              </a:solidFill>
              <a:latin typeface="Arial"/>
              <a:ea typeface="Arial"/>
              <a:cs typeface="Arial"/>
              <a:sym typeface="Arial"/>
            </a:endParaRPr>
          </a:p>
        </p:txBody>
      </p:sp>
      <p:sp>
        <p:nvSpPr>
          <p:cNvPr id="148" name="Google Shape;148;g37e4e0e45e2_1_273"/>
          <p:cNvSpPr/>
          <p:nvPr/>
        </p:nvSpPr>
        <p:spPr>
          <a:xfrm rot="5400000">
            <a:off x="10646175" y="1338600"/>
            <a:ext cx="280500" cy="2309700"/>
          </a:xfrm>
          <a:prstGeom prst="lef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9" name="Google Shape;149;g37e4e0e45e2_1_273"/>
          <p:cNvSpPr/>
          <p:nvPr/>
        </p:nvSpPr>
        <p:spPr>
          <a:xfrm>
            <a:off x="9629925" y="4596000"/>
            <a:ext cx="2498100" cy="1901100"/>
          </a:xfrm>
          <a:prstGeom prst="rect">
            <a:avLst/>
          </a:prstGeom>
          <a:noFill/>
          <a:ln>
            <a:noFill/>
          </a:ln>
        </p:spPr>
        <p:txBody>
          <a:bodyPr spcFirstLastPara="1" wrap="square" lIns="450000" tIns="45700" rIns="487675" bIns="121900" anchor="t" anchorCtr="0">
            <a:noAutofit/>
          </a:bodyPr>
          <a:lstStyle/>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rPr sz="1200" dirty="0"/>
              <a:t>Les pays </a:t>
            </a:r>
            <a:r>
              <a:rPr sz="1200" dirty="0" err="1"/>
              <a:t>commencent</a:t>
            </a:r>
            <a:r>
              <a:rPr sz="1200" dirty="0"/>
              <a:t> à </a:t>
            </a:r>
            <a:r>
              <a:rPr sz="1200" dirty="0" err="1"/>
              <a:t>utiliser</a:t>
            </a:r>
            <a:r>
              <a:rPr sz="1200" dirty="0"/>
              <a:t> QCP</a:t>
            </a:r>
            <a:endParaRPr sz="1200" b="0" i="0" u="none" strike="noStrike" cap="none" dirty="0">
              <a:solidFill>
                <a:srgbClr val="000000"/>
              </a:solidFill>
              <a:latin typeface="Arial"/>
              <a:ea typeface="Arial"/>
              <a:cs typeface="Arial"/>
              <a:sym typeface="Arial"/>
            </a:endParaRPr>
          </a:p>
          <a:p>
            <a:pPr marL="285750" marR="0" lvl="0" indent="-196850" algn="l" rtl="0">
              <a:lnSpc>
                <a:spcPct val="89000"/>
              </a:lnSpc>
              <a:spcBef>
                <a:spcPts val="0"/>
              </a:spcBef>
              <a:spcAft>
                <a:spcPts val="0"/>
              </a:spcAft>
              <a:buClr>
                <a:srgbClr val="000000"/>
              </a:buClr>
              <a:buSzPts val="1400"/>
              <a:buFont typeface="Arial"/>
              <a:buNone/>
            </a:pPr>
            <a:endParaRPr sz="1200" b="0" i="0" u="none" strike="noStrike" cap="none" dirty="0">
              <a:solidFill>
                <a:srgbClr val="282625"/>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rPr sz="1200" dirty="0" err="1"/>
              <a:t>Apprentissage</a:t>
            </a:r>
            <a:r>
              <a:rPr sz="1200" dirty="0"/>
              <a:t> </a:t>
            </a:r>
            <a:r>
              <a:rPr sz="1200" dirty="0" err="1"/>
              <a:t>continu</a:t>
            </a:r>
            <a:r>
              <a:rPr sz="1200" dirty="0"/>
              <a:t> par les pairs des pays du PQC</a:t>
            </a:r>
            <a:endParaRPr sz="1200" b="0" i="0" u="none" strike="noStrike" cap="none" dirty="0">
              <a:solidFill>
                <a:srgbClr val="000000"/>
              </a:solidFill>
              <a:latin typeface="Arial"/>
              <a:ea typeface="Arial"/>
              <a:cs typeface="Arial"/>
              <a:sym typeface="Arial"/>
            </a:endParaRPr>
          </a:p>
          <a:p>
            <a:pPr marL="285750" marR="0" lvl="0" indent="-196850" algn="l" rtl="0">
              <a:lnSpc>
                <a:spcPct val="89000"/>
              </a:lnSpc>
              <a:spcBef>
                <a:spcPts val="0"/>
              </a:spcBef>
              <a:spcAft>
                <a:spcPts val="0"/>
              </a:spcAft>
              <a:buClr>
                <a:srgbClr val="000000"/>
              </a:buClr>
              <a:buSzPts val="1400"/>
              <a:buFont typeface="Arial"/>
              <a:buNone/>
            </a:pPr>
            <a:endParaRPr sz="1200" b="0" i="0" u="none" strike="noStrike" cap="none" dirty="0">
              <a:solidFill>
                <a:srgbClr val="282625"/>
              </a:solidFill>
              <a:latin typeface="Arial"/>
              <a:ea typeface="Arial"/>
              <a:cs typeface="Arial"/>
              <a:sym typeface="Arial"/>
            </a:endParaRPr>
          </a:p>
          <a:p>
            <a:pPr marL="285750" marR="0" lvl="0" indent="-285750" algn="l" rtl="0">
              <a:lnSpc>
                <a:spcPct val="89000"/>
              </a:lnSpc>
              <a:spcBef>
                <a:spcPts val="0"/>
              </a:spcBef>
              <a:spcAft>
                <a:spcPts val="0"/>
              </a:spcAft>
              <a:buClr>
                <a:srgbClr val="000000"/>
              </a:buClr>
              <a:buSzPts val="1400"/>
              <a:buFont typeface="Arial"/>
              <a:buChar char="-"/>
              <a:defRPr sz="1400">
                <a:solidFill>
                  <a:srgbClr val="282625"/>
                </a:solidFill>
                <a:latin typeface="Arial"/>
                <a:ea typeface="Arial"/>
                <a:cs typeface="Arial"/>
                <a:sym typeface="Arial"/>
              </a:defRPr>
            </a:pPr>
            <a:r>
              <a:rPr sz="1200" dirty="0"/>
              <a:t>Développement de </a:t>
            </a:r>
            <a:r>
              <a:rPr sz="1200" dirty="0" err="1"/>
              <a:t>fonctionnalités</a:t>
            </a:r>
            <a:r>
              <a:rPr sz="1200" dirty="0"/>
              <a:t> </a:t>
            </a:r>
            <a:r>
              <a:rPr sz="1200" dirty="0" err="1"/>
              <a:t>avancées</a:t>
            </a:r>
            <a:endParaRPr sz="1200" b="0" i="0" u="none" strike="noStrike" cap="none" dirty="0">
              <a:solidFill>
                <a:srgbClr val="282625"/>
              </a:solidFill>
              <a:latin typeface="Arial"/>
              <a:ea typeface="Arial"/>
              <a:cs typeface="Arial"/>
              <a:sym typeface="Arial"/>
            </a:endParaRPr>
          </a:p>
        </p:txBody>
      </p:sp>
      <p:cxnSp>
        <p:nvCxnSpPr>
          <p:cNvPr id="150" name="Google Shape;150;g37e4e0e45e2_1_273"/>
          <p:cNvCxnSpPr/>
          <p:nvPr/>
        </p:nvCxnSpPr>
        <p:spPr>
          <a:xfrm rot="10800000" flipH="1">
            <a:off x="10734584" y="4074582"/>
            <a:ext cx="300" cy="4299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2575d28cfc_0_21"/>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t>Page </a:t>
            </a:r>
            <a:fld id="{00000000-1234-1234-1234-123412341234}" type="slidenum">
              <a:rPr lang="en-GB"/>
              <a:t>5</a:t>
            </a:fld>
            <a:endParaRPr lang="en-GB"/>
          </a:p>
        </p:txBody>
      </p:sp>
      <p:graphicFrame>
        <p:nvGraphicFramePr>
          <p:cNvPr id="157" name="Google Shape;157;g32575d28cfc_0_21"/>
          <p:cNvGraphicFramePr/>
          <p:nvPr/>
        </p:nvGraphicFramePr>
        <p:xfrm>
          <a:off x="1032888" y="935450"/>
          <a:ext cx="10126225" cy="4970781"/>
        </p:xfrm>
        <a:graphic>
          <a:graphicData uri="http://schemas.openxmlformats.org/drawingml/2006/table">
            <a:tbl>
              <a:tblPr>
                <a:noFill/>
                <a:tableStyleId>{2C9CC516-ABF2-4364-A5E6-854A9F99A40A}</a:tableStyleId>
              </a:tblPr>
              <a:tblGrid>
                <a:gridCol w="574550">
                  <a:extLst>
                    <a:ext uri="{9D8B030D-6E8A-4147-A177-3AD203B41FA5}">
                      <a16:colId xmlns:a16="http://schemas.microsoft.com/office/drawing/2014/main" val="20000"/>
                    </a:ext>
                  </a:extLst>
                </a:gridCol>
                <a:gridCol w="1843325">
                  <a:extLst>
                    <a:ext uri="{9D8B030D-6E8A-4147-A177-3AD203B41FA5}">
                      <a16:colId xmlns:a16="http://schemas.microsoft.com/office/drawing/2014/main" val="20001"/>
                    </a:ext>
                  </a:extLst>
                </a:gridCol>
                <a:gridCol w="2537550">
                  <a:extLst>
                    <a:ext uri="{9D8B030D-6E8A-4147-A177-3AD203B41FA5}">
                      <a16:colId xmlns:a16="http://schemas.microsoft.com/office/drawing/2014/main" val="20002"/>
                    </a:ext>
                  </a:extLst>
                </a:gridCol>
                <a:gridCol w="430900">
                  <a:extLst>
                    <a:ext uri="{9D8B030D-6E8A-4147-A177-3AD203B41FA5}">
                      <a16:colId xmlns:a16="http://schemas.microsoft.com/office/drawing/2014/main" val="20003"/>
                    </a:ext>
                  </a:extLst>
                </a:gridCol>
                <a:gridCol w="430900">
                  <a:extLst>
                    <a:ext uri="{9D8B030D-6E8A-4147-A177-3AD203B41FA5}">
                      <a16:colId xmlns:a16="http://schemas.microsoft.com/office/drawing/2014/main" val="20004"/>
                    </a:ext>
                  </a:extLst>
                </a:gridCol>
                <a:gridCol w="430900">
                  <a:extLst>
                    <a:ext uri="{9D8B030D-6E8A-4147-A177-3AD203B41FA5}">
                      <a16:colId xmlns:a16="http://schemas.microsoft.com/office/drawing/2014/main" val="20005"/>
                    </a:ext>
                  </a:extLst>
                </a:gridCol>
                <a:gridCol w="430900">
                  <a:extLst>
                    <a:ext uri="{9D8B030D-6E8A-4147-A177-3AD203B41FA5}">
                      <a16:colId xmlns:a16="http://schemas.microsoft.com/office/drawing/2014/main" val="20006"/>
                    </a:ext>
                  </a:extLst>
                </a:gridCol>
                <a:gridCol w="430900">
                  <a:extLst>
                    <a:ext uri="{9D8B030D-6E8A-4147-A177-3AD203B41FA5}">
                      <a16:colId xmlns:a16="http://schemas.microsoft.com/office/drawing/2014/main" val="20007"/>
                    </a:ext>
                  </a:extLst>
                </a:gridCol>
                <a:gridCol w="430900">
                  <a:extLst>
                    <a:ext uri="{9D8B030D-6E8A-4147-A177-3AD203B41FA5}">
                      <a16:colId xmlns:a16="http://schemas.microsoft.com/office/drawing/2014/main" val="20008"/>
                    </a:ext>
                  </a:extLst>
                </a:gridCol>
                <a:gridCol w="430900">
                  <a:extLst>
                    <a:ext uri="{9D8B030D-6E8A-4147-A177-3AD203B41FA5}">
                      <a16:colId xmlns:a16="http://schemas.microsoft.com/office/drawing/2014/main" val="20009"/>
                    </a:ext>
                  </a:extLst>
                </a:gridCol>
                <a:gridCol w="430900">
                  <a:extLst>
                    <a:ext uri="{9D8B030D-6E8A-4147-A177-3AD203B41FA5}">
                      <a16:colId xmlns:a16="http://schemas.microsoft.com/office/drawing/2014/main" val="20010"/>
                    </a:ext>
                  </a:extLst>
                </a:gridCol>
                <a:gridCol w="430900">
                  <a:extLst>
                    <a:ext uri="{9D8B030D-6E8A-4147-A177-3AD203B41FA5}">
                      <a16:colId xmlns:a16="http://schemas.microsoft.com/office/drawing/2014/main" val="20011"/>
                    </a:ext>
                  </a:extLst>
                </a:gridCol>
                <a:gridCol w="430900">
                  <a:extLst>
                    <a:ext uri="{9D8B030D-6E8A-4147-A177-3AD203B41FA5}">
                      <a16:colId xmlns:a16="http://schemas.microsoft.com/office/drawing/2014/main" val="20012"/>
                    </a:ext>
                  </a:extLst>
                </a:gridCol>
                <a:gridCol w="430900">
                  <a:extLst>
                    <a:ext uri="{9D8B030D-6E8A-4147-A177-3AD203B41FA5}">
                      <a16:colId xmlns:a16="http://schemas.microsoft.com/office/drawing/2014/main" val="20013"/>
                    </a:ext>
                  </a:extLst>
                </a:gridCol>
                <a:gridCol w="430900">
                  <a:extLst>
                    <a:ext uri="{9D8B030D-6E8A-4147-A177-3AD203B41FA5}">
                      <a16:colId xmlns:a16="http://schemas.microsoft.com/office/drawing/2014/main" val="20014"/>
                    </a:ext>
                  </a:extLst>
                </a:gridCol>
              </a:tblGrid>
              <a:tr h="2000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gridSpan="4">
                  <a:txBody>
                    <a:bodyPr/>
                    <a:lstStyle/>
                    <a:p>
                      <a:pPr marL="0" marR="0" lvl="0" indent="0" algn="ctr" rtl="0">
                        <a:lnSpc>
                          <a:spcPct val="115000"/>
                        </a:lnSpc>
                        <a:spcBef>
                          <a:spcPts val="0"/>
                        </a:spcBef>
                        <a:spcAft>
                          <a:spcPts val="0"/>
                        </a:spcAft>
                        <a:buClr>
                          <a:srgbClr val="000000"/>
                        </a:buClr>
                        <a:buSzPts val="1000"/>
                        <a:buFont typeface="Arial"/>
                        <a:buNone/>
                        <a:defRPr sz="1000" b="1"/>
                      </a:pPr>
                      <a:r>
                        <a:t>2024</a:t>
                      </a:r>
                      <a:endParaRPr sz="1000" b="1"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15000"/>
                        </a:lnSpc>
                        <a:spcBef>
                          <a:spcPts val="0"/>
                        </a:spcBef>
                        <a:spcAft>
                          <a:spcPts val="0"/>
                        </a:spcAft>
                        <a:buClr>
                          <a:srgbClr val="000000"/>
                        </a:buClr>
                        <a:buSzPts val="1000"/>
                        <a:buFont typeface="Arial"/>
                        <a:buNone/>
                        <a:defRPr sz="1000" b="1"/>
                      </a:pPr>
                      <a:r>
                        <a:t>2025</a:t>
                      </a:r>
                      <a:endParaRPr sz="1000" b="1"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15000"/>
                        </a:lnSpc>
                        <a:spcBef>
                          <a:spcPts val="0"/>
                        </a:spcBef>
                        <a:spcAft>
                          <a:spcPts val="0"/>
                        </a:spcAft>
                        <a:buClr>
                          <a:srgbClr val="000000"/>
                        </a:buClr>
                        <a:buSzPts val="1000"/>
                        <a:buFont typeface="Arial"/>
                        <a:buNone/>
                        <a:defRPr sz="1000" b="1"/>
                      </a:pPr>
                      <a:r>
                        <a:t>2026</a:t>
                      </a:r>
                      <a:endParaRPr sz="1000" b="1"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0025">
                <a:tc>
                  <a:txBody>
                    <a:bodyPr/>
                    <a:lstStyle/>
                    <a:p>
                      <a:pPr marL="0" marR="0" lvl="0" indent="0" algn="l" rtl="0">
                        <a:lnSpc>
                          <a:spcPct val="115000"/>
                        </a:lnSpc>
                        <a:spcBef>
                          <a:spcPts val="0"/>
                        </a:spcBef>
                        <a:spcAft>
                          <a:spcPts val="0"/>
                        </a:spcAft>
                        <a:buClr>
                          <a:srgbClr val="000000"/>
                        </a:buClr>
                        <a:buSzPts val="1000"/>
                        <a:buFont typeface="Arial"/>
                        <a:buNone/>
                        <a:defRPr sz="1000" b="1"/>
                      </a:pPr>
                      <a:r>
                        <a:t>Actif.</a:t>
                      </a:r>
                      <a:endParaRPr sz="1000" b="1"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15000"/>
                        </a:lnSpc>
                        <a:spcBef>
                          <a:spcPts val="0"/>
                        </a:spcBef>
                        <a:spcAft>
                          <a:spcPts val="0"/>
                        </a:spcAft>
                        <a:buClr>
                          <a:srgbClr val="000000"/>
                        </a:buClr>
                        <a:buSzPts val="1000"/>
                        <a:buFont typeface="Arial"/>
                        <a:buNone/>
                        <a:defRPr sz="1000" b="1"/>
                      </a:pPr>
                      <a:r>
                        <a:t>Groupe</a:t>
                      </a:r>
                      <a:endParaRPr sz="1000" b="1"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15000"/>
                        </a:lnSpc>
                        <a:spcBef>
                          <a:spcPts val="0"/>
                        </a:spcBef>
                        <a:spcAft>
                          <a:spcPts val="0"/>
                        </a:spcAft>
                        <a:buClr>
                          <a:srgbClr val="000000"/>
                        </a:buClr>
                        <a:buSzPts val="1000"/>
                        <a:buFont typeface="Arial"/>
                        <a:buNone/>
                        <a:defRPr sz="1000" b="1"/>
                      </a:pPr>
                      <a:r>
                        <a:t>Tâche</a:t>
                      </a:r>
                      <a:endParaRPr sz="1000" b="1"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b="1"/>
                      </a:pPr>
                      <a:r>
                        <a:t>T1</a:t>
                      </a:r>
                      <a:endParaRPr sz="1000" b="1"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b="1"/>
                      </a:pPr>
                      <a:r>
                        <a:t>T2</a:t>
                      </a:r>
                      <a:endParaRPr sz="1000" b="1"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b="1"/>
                      </a:pPr>
                      <a:r>
                        <a:t>T3</a:t>
                      </a:r>
                      <a:endParaRPr sz="1000" b="1"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b="1"/>
                      </a:pPr>
                      <a:r>
                        <a:t>T4</a:t>
                      </a:r>
                      <a:endParaRPr sz="1000" b="1"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b="1"/>
                      </a:pPr>
                      <a:r>
                        <a:t>T1</a:t>
                      </a:r>
                      <a:endParaRPr sz="1000" b="1"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b="1"/>
                      </a:pPr>
                      <a:r>
                        <a:t>T2</a:t>
                      </a:r>
                      <a:endParaRPr sz="1000" b="1"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b="1"/>
                      </a:pPr>
                      <a:r>
                        <a:t>T3</a:t>
                      </a:r>
                      <a:endParaRPr sz="1000" b="1"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b="1"/>
                      </a:pPr>
                      <a:r>
                        <a:t>T4</a:t>
                      </a:r>
                      <a:endParaRPr sz="1000" b="1"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b="1"/>
                      </a:pPr>
                      <a:r>
                        <a:t>T1</a:t>
                      </a:r>
                      <a:endParaRPr sz="1000" b="1"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b="1"/>
                      </a:pPr>
                      <a:r>
                        <a:t>T2</a:t>
                      </a:r>
                      <a:endParaRPr sz="1000" b="1"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b="1"/>
                      </a:pPr>
                      <a:r>
                        <a:t>T3</a:t>
                      </a:r>
                      <a:endParaRPr sz="1000" b="1"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b="1"/>
                      </a:pPr>
                      <a:r>
                        <a:t>T4</a:t>
                      </a:r>
                      <a:endParaRPr sz="1000" b="1"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200025">
                <a:tc>
                  <a:txBody>
                    <a:bodyPr/>
                    <a:lstStyle/>
                    <a:p>
                      <a:pPr marL="0" marR="0" lvl="0" indent="0" algn="l" rtl="0">
                        <a:lnSpc>
                          <a:spcPct val="115000"/>
                        </a:lnSpc>
                        <a:spcBef>
                          <a:spcPts val="0"/>
                        </a:spcBef>
                        <a:spcAft>
                          <a:spcPts val="0"/>
                        </a:spcAft>
                        <a:buClr>
                          <a:srgbClr val="000000"/>
                        </a:buClr>
                        <a:buSzPts val="1000"/>
                        <a:buFont typeface="Arial"/>
                        <a:buNone/>
                        <a:defRPr sz="1000"/>
                      </a:pPr>
                      <a:r>
                        <a:t>OF1-1</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POC</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Rapport POC, Rapport sur l'architecture</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marR="0" lvl="0" indent="0" algn="l" rtl="0">
                        <a:lnSpc>
                          <a:spcPct val="115000"/>
                        </a:lnSpc>
                        <a:spcBef>
                          <a:spcPts val="0"/>
                        </a:spcBef>
                        <a:spcAft>
                          <a:spcPts val="0"/>
                        </a:spcAft>
                        <a:buClr>
                          <a:srgbClr val="000000"/>
                        </a:buClr>
                        <a:buSzPts val="1000"/>
                        <a:buFont typeface="Arial"/>
                        <a:buNone/>
                        <a:defRPr sz="1000"/>
                      </a:pPr>
                      <a:r>
                        <a:t>OF1-2</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Données de référence</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Consultation, rapport de référence</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marR="0" lvl="0" indent="0" algn="l" rtl="0">
                        <a:lnSpc>
                          <a:spcPct val="115000"/>
                        </a:lnSpc>
                        <a:spcBef>
                          <a:spcPts val="0"/>
                        </a:spcBef>
                        <a:spcAft>
                          <a:spcPts val="0"/>
                        </a:spcAft>
                        <a:buClr>
                          <a:srgbClr val="000000"/>
                        </a:buClr>
                        <a:buSzPts val="1000"/>
                        <a:buFont typeface="Arial"/>
                        <a:buNone/>
                        <a:defRPr sz="1000"/>
                      </a:pPr>
                      <a:r>
                        <a:t>OF2-3</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Lancer ACQF QCP</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Dev 1a: Partiellement</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marR="0" lvl="0" indent="0" algn="l" rtl="0">
                        <a:lnSpc>
                          <a:spcPct val="115000"/>
                        </a:lnSpc>
                        <a:spcBef>
                          <a:spcPts val="0"/>
                        </a:spcBef>
                        <a:spcAft>
                          <a:spcPts val="0"/>
                        </a:spcAft>
                        <a:buClr>
                          <a:srgbClr val="000000"/>
                        </a:buClr>
                        <a:buSzPts val="1000"/>
                        <a:buFont typeface="Arial"/>
                        <a:buNone/>
                        <a:defRPr sz="1000"/>
                      </a:pPr>
                      <a:r>
                        <a:t>OF3-5</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Lancer ACQF QCP</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Dev 1: démonstration</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0" marR="0" lvl="0" indent="0" algn="l" rtl="0">
                        <a:lnSpc>
                          <a:spcPct val="115000"/>
                        </a:lnSpc>
                        <a:spcBef>
                          <a:spcPts val="0"/>
                        </a:spcBef>
                        <a:spcAft>
                          <a:spcPts val="0"/>
                        </a:spcAft>
                        <a:buClr>
                          <a:srgbClr val="000000"/>
                        </a:buClr>
                        <a:buSzPts val="1000"/>
                        <a:buFont typeface="Arial"/>
                        <a:buNone/>
                        <a:defRPr sz="1000"/>
                      </a:pPr>
                      <a:r>
                        <a:t>OF3-6</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Lancer ACQF QCP</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Dév. 2: DB fonctionnel</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2000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Lancer ACQF QCP</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Dev 3a final</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000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Lancer ACQF QCP</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Dev 3b: essais</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200025">
                <a:tc>
                  <a:txBody>
                    <a:bodyPr/>
                    <a:lstStyle/>
                    <a:p>
                      <a:pPr marL="0" marR="0" lvl="0" indent="0" algn="l" rtl="0">
                        <a:lnSpc>
                          <a:spcPct val="115000"/>
                        </a:lnSpc>
                        <a:spcBef>
                          <a:spcPts val="0"/>
                        </a:spcBef>
                        <a:spcAft>
                          <a:spcPts val="0"/>
                        </a:spcAft>
                        <a:buClr>
                          <a:srgbClr val="000000"/>
                        </a:buClr>
                        <a:buSzPts val="1000"/>
                        <a:buFont typeface="Arial"/>
                        <a:buNone/>
                        <a:defRPr sz="1000"/>
                      </a:pPr>
                      <a:r>
                        <a:t>OF3-7</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opérationnaliser</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Coordination de la collecte des données (a)</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2000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opérationnaliser</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Coordination de la collecte des données (b)</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2000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opérationnaliser</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Document d'orientation national</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extLst>
                  <a:ext uri="{0D108BD9-81ED-4DB2-BD59-A6C34878D82A}">
                    <a16:rowId xmlns:a16="http://schemas.microsoft.com/office/drawing/2014/main" val="10011"/>
                  </a:ext>
                </a:extLst>
              </a:tr>
              <a:tr h="2000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opérationnaliser</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Système de collecte des retours d’information</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extLst>
                  <a:ext uri="{0D108BD9-81ED-4DB2-BD59-A6C34878D82A}">
                    <a16:rowId xmlns:a16="http://schemas.microsoft.com/office/drawing/2014/main" val="10012"/>
                  </a:ext>
                </a:extLst>
              </a:tr>
              <a:tr h="2000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opérationnaliser</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Manuel</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extLst>
                  <a:ext uri="{0D108BD9-81ED-4DB2-BD59-A6C34878D82A}">
                    <a16:rowId xmlns:a16="http://schemas.microsoft.com/office/drawing/2014/main" val="10013"/>
                  </a:ext>
                </a:extLst>
              </a:tr>
              <a:tr h="200025">
                <a:tc>
                  <a:txBody>
                    <a:bodyPr/>
                    <a:lstStyle/>
                    <a:p>
                      <a:pPr marL="0" marR="0" lvl="0" indent="0" algn="l" rtl="0">
                        <a:lnSpc>
                          <a:spcPct val="115000"/>
                        </a:lnSpc>
                        <a:spcBef>
                          <a:spcPts val="0"/>
                        </a:spcBef>
                        <a:spcAft>
                          <a:spcPts val="0"/>
                        </a:spcAft>
                        <a:buClr>
                          <a:srgbClr val="000000"/>
                        </a:buClr>
                        <a:buSzPts val="1000"/>
                        <a:buFont typeface="Arial"/>
                        <a:buNone/>
                        <a:defRPr sz="1000"/>
                      </a:pPr>
                      <a:r>
                        <a:t>OF2-4</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Renforcement des capacités</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Phase préparatoire</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r h="200025">
                <a:tc>
                  <a:txBody>
                    <a:bodyPr/>
                    <a:lstStyle/>
                    <a:p>
                      <a:pPr marL="0" marR="0" lvl="0" indent="0" algn="l" rtl="0">
                        <a:lnSpc>
                          <a:spcPct val="115000"/>
                        </a:lnSpc>
                        <a:spcBef>
                          <a:spcPts val="0"/>
                        </a:spcBef>
                        <a:spcAft>
                          <a:spcPts val="0"/>
                        </a:spcAft>
                        <a:buClr>
                          <a:srgbClr val="000000"/>
                        </a:buClr>
                        <a:buSzPts val="1000"/>
                        <a:buFont typeface="Arial"/>
                        <a:buNone/>
                        <a:defRPr sz="1000"/>
                      </a:pPr>
                      <a:r>
                        <a:t>OF3-8</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Renforcement des capacités</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Programme de formation (a)</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5"/>
                  </a:ext>
                </a:extLst>
              </a:tr>
              <a:tr h="2000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Renforcement des capacités</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Programme de formation (b)</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6"/>
                  </a:ext>
                </a:extLst>
              </a:tr>
              <a:tr h="2000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Renforcement des capacités</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Rapport de retour d’information des apprenants</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extLst>
                  <a:ext uri="{0D108BD9-81ED-4DB2-BD59-A6C34878D82A}">
                    <a16:rowId xmlns:a16="http://schemas.microsoft.com/office/drawing/2014/main" val="10017"/>
                  </a:ext>
                </a:extLst>
              </a:tr>
              <a:tr h="2000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Remise</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defRPr sz="1000"/>
                      </a:pPr>
                      <a:r>
                        <a:t>Protocole de transfert</a:t>
                      </a:r>
                      <a:endParaRPr sz="10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tc>
                  <a:txBody>
                    <a:bodyPr/>
                    <a:lstStyle/>
                    <a:p>
                      <a:pPr marL="0" marR="0" lvl="0" indent="0" algn="ctr" rtl="0">
                        <a:lnSpc>
                          <a:spcPct val="115000"/>
                        </a:lnSpc>
                        <a:spcBef>
                          <a:spcPts val="0"/>
                        </a:spcBef>
                        <a:spcAft>
                          <a:spcPts val="0"/>
                        </a:spcAft>
                        <a:buClr>
                          <a:srgbClr val="000000"/>
                        </a:buClr>
                        <a:buSzPts val="1000"/>
                        <a:buFont typeface="Arial"/>
                        <a:buNone/>
                        <a:defRPr sz="1000">
                          <a:solidFill>
                            <a:srgbClr val="B7E1CD"/>
                          </a:solidFill>
                        </a:defRPr>
                      </a:pPr>
                      <a:r>
                        <a:t>1</a:t>
                      </a:r>
                      <a:endParaRPr sz="1000" u="none" strike="noStrike" cap="none">
                        <a:solidFill>
                          <a:srgbClr val="B7E1CD"/>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7E1CD"/>
                    </a:solidFill>
                  </a:tcPr>
                </a:tc>
                <a:extLst>
                  <a:ext uri="{0D108BD9-81ED-4DB2-BD59-A6C34878D82A}">
                    <a16:rowId xmlns:a16="http://schemas.microsoft.com/office/drawing/2014/main" val="10018"/>
                  </a:ext>
                </a:extLst>
              </a:tr>
            </a:tbl>
          </a:graphicData>
        </a:graphic>
      </p:graphicFrame>
      <p:cxnSp>
        <p:nvCxnSpPr>
          <p:cNvPr id="158" name="Google Shape;158;g32575d28cfc_0_21"/>
          <p:cNvCxnSpPr/>
          <p:nvPr/>
        </p:nvCxnSpPr>
        <p:spPr>
          <a:xfrm>
            <a:off x="8386384" y="648074"/>
            <a:ext cx="0" cy="5289755"/>
          </a:xfrm>
          <a:prstGeom prst="straightConnector1">
            <a:avLst/>
          </a:prstGeom>
          <a:noFill/>
          <a:ln w="28575" cap="flat" cmpd="sng">
            <a:solidFill>
              <a:srgbClr val="405389"/>
            </a:solidFill>
            <a:prstDash val="solid"/>
            <a:round/>
            <a:headEnd type="triangle" w="med" len="med"/>
            <a:tailEnd type="triangle" w="med" len="med"/>
          </a:ln>
        </p:spPr>
      </p:cxnSp>
      <p:pic>
        <p:nvPicPr>
          <p:cNvPr id="159" name="Google Shape;159;g32575d28cfc_0_2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6644f842ca_1_27"/>
          <p:cNvSpPr txBox="1">
            <a:spLocks noGrp="1"/>
          </p:cNvSpPr>
          <p:nvPr>
            <p:ph type="body" idx="1"/>
          </p:nvPr>
        </p:nvSpPr>
        <p:spPr>
          <a:xfrm>
            <a:off x="-721678" y="226203"/>
            <a:ext cx="7346100" cy="35448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t>02</a:t>
            </a:r>
          </a:p>
        </p:txBody>
      </p:sp>
      <p:sp>
        <p:nvSpPr>
          <p:cNvPr id="165" name="Google Shape;165;g36644f842ca_1_27"/>
          <p:cNvSpPr txBox="1">
            <a:spLocks noGrp="1"/>
          </p:cNvSpPr>
          <p:nvPr>
            <p:ph type="body" idx="2"/>
          </p:nvPr>
        </p:nvSpPr>
        <p:spPr>
          <a:xfrm>
            <a:off x="882982" y="4441099"/>
            <a:ext cx="9627900" cy="1828200"/>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lt1"/>
              </a:buClr>
              <a:buSzPts val="6600"/>
              <a:buNone/>
            </a:pPr>
            <a:r>
              <a:t>Apprentissage en ligne</a:t>
            </a:r>
          </a:p>
        </p:txBody>
      </p:sp>
      <p:sp>
        <p:nvSpPr>
          <p:cNvPr id="166" name="Google Shape;166;g36644f842ca_1_27"/>
          <p:cNvSpPr txBox="1">
            <a:spLocks noGrp="1"/>
          </p:cNvSpPr>
          <p:nvPr>
            <p:ph type="sldNum" idx="4294967295"/>
          </p:nvPr>
        </p:nvSpPr>
        <p:spPr>
          <a:xfrm>
            <a:off x="0" y="6538913"/>
            <a:ext cx="3710100" cy="173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6644f842ca_1_33"/>
          <p:cNvSpPr txBox="1">
            <a:spLocks noGrp="1"/>
          </p:cNvSpPr>
          <p:nvPr>
            <p:ph type="body" idx="1"/>
          </p:nvPr>
        </p:nvSpPr>
        <p:spPr>
          <a:xfrm>
            <a:off x="352486" y="2136290"/>
            <a:ext cx="11475300" cy="3939600"/>
          </a:xfrm>
          <a:prstGeom prst="rect">
            <a:avLst/>
          </a:prstGeom>
          <a:noFill/>
          <a:ln>
            <a:noFill/>
          </a:ln>
        </p:spPr>
        <p:txBody>
          <a:bodyPr spcFirstLastPara="1" wrap="square" lIns="91425" tIns="45700" rIns="91425" bIns="45700" anchor="t" anchorCtr="0">
            <a:normAutofit fontScale="85000" lnSpcReduction="10000"/>
          </a:bodyPr>
          <a:lstStyle/>
          <a:p>
            <a:pPr marL="457200" lvl="0" indent="-342900" algn="l" rtl="0">
              <a:lnSpc>
                <a:spcPct val="90000"/>
              </a:lnSpc>
              <a:spcBef>
                <a:spcPts val="1000"/>
              </a:spcBef>
              <a:spcAft>
                <a:spcPts val="0"/>
              </a:spcAft>
              <a:buSzPts val="1800"/>
              <a:buChar char="-"/>
            </a:pPr>
            <a:r>
              <a:t>Un programme de formation autonome conçu pour tout le personnel travaillant avec le PQC: les ministères; les agences; experts en qualifications</a:t>
            </a:r>
          </a:p>
          <a:p>
            <a:pPr marL="457200" lvl="0" indent="0" algn="l" rtl="0">
              <a:lnSpc>
                <a:spcPct val="90000"/>
              </a:lnSpc>
              <a:spcBef>
                <a:spcPts val="1000"/>
              </a:spcBef>
              <a:spcAft>
                <a:spcPts val="0"/>
              </a:spcAft>
              <a:buSzPts val="1800"/>
              <a:buNone/>
            </a:pPr>
            <a:endParaRPr/>
          </a:p>
          <a:p>
            <a:pPr marL="0" lvl="0" indent="457200" algn="l" rtl="0">
              <a:lnSpc>
                <a:spcPct val="90000"/>
              </a:lnSpc>
              <a:spcBef>
                <a:spcPts val="1000"/>
              </a:spcBef>
              <a:spcAft>
                <a:spcPts val="0"/>
              </a:spcAft>
              <a:buSzPts val="1800"/>
              <a:buNone/>
              <a:defRPr u="sng">
                <a:solidFill>
                  <a:schemeClr val="hlink"/>
                </a:solidFill>
                <a:hlinkClick r:id="rId3"/>
              </a:defRPr>
            </a:pPr>
            <a:r>
              <a:t>https://acqf.academy.knowledgeinnovation.eu/</a:t>
            </a:r>
          </a:p>
          <a:p>
            <a:pPr marL="0" lvl="0" indent="0" algn="l" rtl="0">
              <a:lnSpc>
                <a:spcPct val="90000"/>
              </a:lnSpc>
              <a:spcBef>
                <a:spcPts val="1000"/>
              </a:spcBef>
              <a:spcAft>
                <a:spcPts val="0"/>
              </a:spcAft>
              <a:buSzPts val="1800"/>
              <a:buNone/>
            </a:pPr>
            <a:endParaRPr/>
          </a:p>
          <a:p>
            <a:pPr marL="457200" lvl="0" indent="-342900" algn="l" rtl="0">
              <a:lnSpc>
                <a:spcPct val="90000"/>
              </a:lnSpc>
              <a:spcBef>
                <a:spcPts val="1000"/>
              </a:spcBef>
              <a:spcAft>
                <a:spcPts val="0"/>
              </a:spcAft>
              <a:buSzPts val="1800"/>
              <a:buChar char="-"/>
            </a:pPr>
            <a:r>
              <a:t>Commencez dès aujourd'hui: Découvrez comment le PQC fonctionne pour vous aider </a:t>
            </a:r>
          </a:p>
          <a:p>
            <a:pPr marL="0" lvl="0" indent="0" algn="l" rtl="0">
              <a:lnSpc>
                <a:spcPct val="90000"/>
              </a:lnSpc>
              <a:spcBef>
                <a:spcPts val="1000"/>
              </a:spcBef>
              <a:spcAft>
                <a:spcPts val="0"/>
              </a:spcAft>
              <a:buSzPts val="1800"/>
              <a:buNone/>
            </a:pPr>
            <a:endParaRPr/>
          </a:p>
          <a:p>
            <a:pPr marL="457200" lvl="0" indent="-342900" algn="l" rtl="0">
              <a:lnSpc>
                <a:spcPct val="90000"/>
              </a:lnSpc>
              <a:spcBef>
                <a:spcPts val="1000"/>
              </a:spcBef>
              <a:spcAft>
                <a:spcPts val="0"/>
              </a:spcAft>
              <a:buSzPts val="1800"/>
              <a:buChar char="-"/>
            </a:pPr>
            <a:r>
              <a:t>Vos commentaires sont importants → utilisez cette première version et partagez vos besoins pour les futures mises à jour.</a:t>
            </a:r>
          </a:p>
        </p:txBody>
      </p:sp>
      <p:sp>
        <p:nvSpPr>
          <p:cNvPr id="173" name="Google Shape;173;g36644f842ca_1_33"/>
          <p:cNvSpPr txBox="1">
            <a:spLocks noGrp="1"/>
          </p:cNvSpPr>
          <p:nvPr>
            <p:ph type="title"/>
          </p:nvPr>
        </p:nvSpPr>
        <p:spPr>
          <a:xfrm>
            <a:off x="359999" y="615429"/>
            <a:ext cx="11467800" cy="1325700"/>
          </a:xfrm>
          <a:prstGeom prst="rect">
            <a:avLst/>
          </a:prstGeom>
          <a:noFill/>
          <a:ln>
            <a:noFill/>
          </a:ln>
        </p:spPr>
        <p:txBody>
          <a:bodyPr spcFirstLastPara="1" wrap="square" lIns="91425" tIns="45700" rIns="91425" bIns="45700" anchor="ctr" anchorCtr="0">
            <a:normAutofit/>
          </a:bodyPr>
          <a:lstStyle/>
          <a:p>
            <a:pPr lvl="0"/>
            <a:r>
              <a:rPr lang="fr-FR" dirty="0"/>
              <a:t>Renforcement des capacités en auto-apprentissage</a:t>
            </a:r>
            <a:endParaRPr dirty="0"/>
          </a:p>
        </p:txBody>
      </p:sp>
      <p:sp>
        <p:nvSpPr>
          <p:cNvPr id="174" name="Google Shape;174;g36644f842ca_1_33"/>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t>Page </a:t>
            </a:r>
            <a:fld id="{00000000-1234-1234-1234-123412341234}" type="slidenum">
              <a:rPr lang="en-GB"/>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36644f842ca_1_40"/>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8</a:t>
            </a:fld>
            <a:endParaRPr lang="en-GB"/>
          </a:p>
        </p:txBody>
      </p:sp>
      <p:sp>
        <p:nvSpPr>
          <p:cNvPr id="181" name="Google Shape;181;g36644f842ca_1_40"/>
          <p:cNvSpPr txBox="1">
            <a:spLocks noGrp="1"/>
          </p:cNvSpPr>
          <p:nvPr>
            <p:ph type="title"/>
          </p:nvPr>
        </p:nvSpPr>
        <p:spPr>
          <a:xfrm>
            <a:off x="0" y="0"/>
            <a:ext cx="12192000" cy="1113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t>5 modules</a:t>
            </a:r>
          </a:p>
        </p:txBody>
      </p:sp>
      <p:graphicFrame>
        <p:nvGraphicFramePr>
          <p:cNvPr id="182" name="Google Shape;182;g36644f842ca_1_40"/>
          <p:cNvGraphicFramePr/>
          <p:nvPr>
            <p:extLst>
              <p:ext uri="{D42A27DB-BD31-4B8C-83A1-F6EECF244321}">
                <p14:modId xmlns:p14="http://schemas.microsoft.com/office/powerpoint/2010/main" val="3990396146"/>
              </p:ext>
            </p:extLst>
          </p:nvPr>
        </p:nvGraphicFramePr>
        <p:xfrm>
          <a:off x="952500" y="1113325"/>
          <a:ext cx="10287000" cy="5673220"/>
        </p:xfrm>
        <a:graphic>
          <a:graphicData uri="http://schemas.openxmlformats.org/drawingml/2006/table">
            <a:tbl>
              <a:tblPr>
                <a:noFill/>
                <a:tableStyleId>{A9DA425A-CFA5-406B-A158-00661FCC5580}</a:tableStyleId>
              </a:tblPr>
              <a:tblGrid>
                <a:gridCol w="712625">
                  <a:extLst>
                    <a:ext uri="{9D8B030D-6E8A-4147-A177-3AD203B41FA5}">
                      <a16:colId xmlns:a16="http://schemas.microsoft.com/office/drawing/2014/main" val="20000"/>
                    </a:ext>
                  </a:extLst>
                </a:gridCol>
                <a:gridCol w="3697275">
                  <a:extLst>
                    <a:ext uri="{9D8B030D-6E8A-4147-A177-3AD203B41FA5}">
                      <a16:colId xmlns:a16="http://schemas.microsoft.com/office/drawing/2014/main" val="20001"/>
                    </a:ext>
                  </a:extLst>
                </a:gridCol>
                <a:gridCol w="5877100">
                  <a:extLst>
                    <a:ext uri="{9D8B030D-6E8A-4147-A177-3AD203B41FA5}">
                      <a16:colId xmlns:a16="http://schemas.microsoft.com/office/drawing/2014/main" val="20002"/>
                    </a:ext>
                  </a:extLst>
                </a:gridCol>
              </a:tblGrid>
              <a:tr h="1095775">
                <a:tc>
                  <a:txBody>
                    <a:bodyPr/>
                    <a:lstStyle/>
                    <a:p>
                      <a:pPr marL="0" marR="0" lvl="0" indent="0" algn="ctr" rtl="0">
                        <a:lnSpc>
                          <a:spcPct val="100000"/>
                        </a:lnSpc>
                        <a:spcBef>
                          <a:spcPts val="0"/>
                        </a:spcBef>
                        <a:spcAft>
                          <a:spcPts val="0"/>
                        </a:spcAft>
                        <a:buClr>
                          <a:srgbClr val="000000"/>
                        </a:buClr>
                        <a:buSzPts val="2000"/>
                        <a:buFont typeface="Arial"/>
                        <a:buNone/>
                        <a:defRPr sz="2000"/>
                      </a:pPr>
                      <a:r>
                        <a:t>1</a:t>
                      </a:r>
                      <a:endParaRPr sz="20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a:buNone/>
                        <a:defRPr sz="2000"/>
                      </a:pPr>
                      <a:r>
                        <a:t>Connaissances fondamentales</a:t>
                      </a:r>
                      <a:endParaRPr sz="2000" u="none" strike="noStrike" cap="none"/>
                    </a:p>
                  </a:txBody>
                  <a:tcPr marL="91425" marR="91425" marT="91425" marB="91425" anchor="ctr"/>
                </a:tc>
                <a:tc>
                  <a:txBody>
                    <a:bodyPr/>
                    <a:lstStyle/>
                    <a:p>
                      <a:pPr marL="457200" marR="0" lvl="0" indent="-336550" algn="l" rtl="0">
                        <a:lnSpc>
                          <a:spcPct val="100000"/>
                        </a:lnSpc>
                        <a:spcBef>
                          <a:spcPts val="0"/>
                        </a:spcBef>
                        <a:spcAft>
                          <a:spcPts val="0"/>
                        </a:spcAft>
                        <a:buClr>
                          <a:srgbClr val="000000"/>
                        </a:buClr>
                        <a:buSzPts val="1700"/>
                        <a:buFont typeface="Arial"/>
                        <a:buChar char="-"/>
                        <a:defRPr sz="1700"/>
                      </a:pPr>
                      <a:r>
                        <a:t>Finalité et utilisateurs des bases de données sur les qualifications</a:t>
                      </a:r>
                      <a:endParaRPr sz="1700" u="none" strike="noStrike" cap="none"/>
                    </a:p>
                    <a:p>
                      <a:pPr marL="457200" marR="0" lvl="0" indent="-336550" algn="l" rtl="0">
                        <a:lnSpc>
                          <a:spcPct val="100000"/>
                        </a:lnSpc>
                        <a:spcBef>
                          <a:spcPts val="0"/>
                        </a:spcBef>
                        <a:spcAft>
                          <a:spcPts val="0"/>
                        </a:spcAft>
                        <a:buClr>
                          <a:srgbClr val="000000"/>
                        </a:buClr>
                        <a:buSzPts val="1700"/>
                        <a:buFont typeface="Arial"/>
                        <a:buChar char="-"/>
                        <a:defRPr sz="1700"/>
                      </a:pPr>
                      <a:r>
                        <a:t>Évolution des listes papier vers des plateformes interopérables</a:t>
                      </a:r>
                      <a:endParaRPr sz="1700" u="none" strike="noStrike" cap="none"/>
                    </a:p>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91425" marR="91425" marT="91425" marB="91425" anchor="ctr"/>
                </a:tc>
                <a:extLst>
                  <a:ext uri="{0D108BD9-81ED-4DB2-BD59-A6C34878D82A}">
                    <a16:rowId xmlns:a16="http://schemas.microsoft.com/office/drawing/2014/main" val="10000"/>
                  </a:ext>
                </a:extLst>
              </a:tr>
              <a:tr h="1118650">
                <a:tc>
                  <a:txBody>
                    <a:bodyPr/>
                    <a:lstStyle/>
                    <a:p>
                      <a:pPr marL="0" marR="0" lvl="0" indent="0" algn="ctr" rtl="0">
                        <a:lnSpc>
                          <a:spcPct val="100000"/>
                        </a:lnSpc>
                        <a:spcBef>
                          <a:spcPts val="0"/>
                        </a:spcBef>
                        <a:spcAft>
                          <a:spcPts val="0"/>
                        </a:spcAft>
                        <a:buClr>
                          <a:srgbClr val="000000"/>
                        </a:buClr>
                        <a:buSzPts val="2000"/>
                        <a:buFont typeface="Arial"/>
                        <a:buNone/>
                        <a:defRPr sz="2000"/>
                      </a:pPr>
                      <a:r>
                        <a:t>2</a:t>
                      </a:r>
                      <a:endParaRPr sz="20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a:buNone/>
                        <a:defRPr sz="2000"/>
                      </a:pPr>
                      <a:r>
                        <a:rPr dirty="0"/>
                        <a:t>Cadre </a:t>
                      </a:r>
                      <a:r>
                        <a:rPr dirty="0" err="1"/>
                        <a:t>stratégique</a:t>
                      </a:r>
                      <a:r>
                        <a:rPr dirty="0"/>
                        <a:t> d</a:t>
                      </a:r>
                      <a:r>
                        <a:rPr lang="en-GB" dirty="0"/>
                        <a:t>e </a:t>
                      </a:r>
                      <a:r>
                        <a:rPr lang="en-GB" dirty="0" err="1"/>
                        <a:t>l’ACQF</a:t>
                      </a:r>
                      <a:r>
                        <a:rPr lang="en-GB" dirty="0"/>
                        <a:t> </a:t>
                      </a:r>
                      <a:r>
                        <a:rPr dirty="0"/>
                        <a:t>et Q</a:t>
                      </a:r>
                      <a:r>
                        <a:rPr lang="en-GB" dirty="0"/>
                        <a:t>CP</a:t>
                      </a:r>
                      <a:endParaRPr sz="2000" u="none" strike="noStrike" cap="none" dirty="0"/>
                    </a:p>
                  </a:txBody>
                  <a:tcPr marL="91425" marR="91425" marT="91425" marB="91425" anchor="ctr"/>
                </a:tc>
                <a:tc>
                  <a:txBody>
                    <a:bodyPr/>
                    <a:lstStyle/>
                    <a:p>
                      <a:pPr marL="457200" marR="0" lvl="0" indent="-336550" algn="l" rtl="0">
                        <a:lnSpc>
                          <a:spcPct val="100000"/>
                        </a:lnSpc>
                        <a:spcBef>
                          <a:spcPts val="0"/>
                        </a:spcBef>
                        <a:spcAft>
                          <a:spcPts val="0"/>
                        </a:spcAft>
                        <a:buClr>
                          <a:srgbClr val="000000"/>
                        </a:buClr>
                        <a:buSzPts val="1700"/>
                        <a:buFont typeface="Arial"/>
                        <a:buChar char="-"/>
                        <a:defRPr sz="1700"/>
                      </a:pPr>
                      <a:r>
                        <a:rPr dirty="0" err="1"/>
                        <a:t>Rôle</a:t>
                      </a:r>
                      <a:r>
                        <a:rPr dirty="0"/>
                        <a:t> d</a:t>
                      </a:r>
                      <a:r>
                        <a:rPr lang="en-GB" dirty="0"/>
                        <a:t>e </a:t>
                      </a:r>
                      <a:r>
                        <a:rPr lang="en-GB" dirty="0" err="1"/>
                        <a:t>l’ACQF</a:t>
                      </a:r>
                      <a:r>
                        <a:rPr lang="en-GB" dirty="0"/>
                        <a:t> </a:t>
                      </a:r>
                      <a:r>
                        <a:rPr dirty="0"/>
                        <a:t>et du </a:t>
                      </a:r>
                      <a:r>
                        <a:rPr lang="en-GB" dirty="0"/>
                        <a:t>QCP </a:t>
                      </a:r>
                      <a:r>
                        <a:rPr dirty="0"/>
                        <a:t>dans </a:t>
                      </a:r>
                      <a:r>
                        <a:rPr dirty="0" err="1"/>
                        <a:t>l'intégration</a:t>
                      </a:r>
                      <a:r>
                        <a:rPr dirty="0"/>
                        <a:t> </a:t>
                      </a:r>
                      <a:r>
                        <a:rPr dirty="0" err="1"/>
                        <a:t>nationale</a:t>
                      </a:r>
                      <a:r>
                        <a:rPr dirty="0"/>
                        <a:t> et </a:t>
                      </a:r>
                      <a:r>
                        <a:rPr dirty="0" err="1"/>
                        <a:t>continentale</a:t>
                      </a:r>
                      <a:endParaRPr sz="1700" u="none" strike="noStrike" cap="none" dirty="0"/>
                    </a:p>
                    <a:p>
                      <a:pPr marL="457200" marR="0" lvl="0" indent="-336550" algn="l" rtl="0">
                        <a:lnSpc>
                          <a:spcPct val="100000"/>
                        </a:lnSpc>
                        <a:spcBef>
                          <a:spcPts val="0"/>
                        </a:spcBef>
                        <a:spcAft>
                          <a:spcPts val="0"/>
                        </a:spcAft>
                        <a:buClr>
                          <a:srgbClr val="000000"/>
                        </a:buClr>
                        <a:buSzPts val="1700"/>
                        <a:buFont typeface="Arial"/>
                        <a:buChar char="-"/>
                        <a:defRPr sz="1700"/>
                      </a:pPr>
                      <a:r>
                        <a:rPr dirty="0" err="1"/>
                        <a:t>Avantages</a:t>
                      </a:r>
                      <a:r>
                        <a:rPr dirty="0"/>
                        <a:t> politiques et </a:t>
                      </a:r>
                      <a:r>
                        <a:rPr dirty="0" err="1"/>
                        <a:t>cas</a:t>
                      </a:r>
                      <a:r>
                        <a:rPr dirty="0"/>
                        <a:t> </a:t>
                      </a:r>
                      <a:r>
                        <a:rPr dirty="0" err="1"/>
                        <a:t>d'utilisation</a:t>
                      </a:r>
                      <a:endParaRPr sz="1700" u="none" strike="noStrike" cap="none" dirty="0"/>
                    </a:p>
                  </a:txBody>
                  <a:tcPr marL="91425" marR="91425" marT="91425" marB="91425" anchor="ctr"/>
                </a:tc>
                <a:extLst>
                  <a:ext uri="{0D108BD9-81ED-4DB2-BD59-A6C34878D82A}">
                    <a16:rowId xmlns:a16="http://schemas.microsoft.com/office/drawing/2014/main" val="10001"/>
                  </a:ext>
                </a:extLst>
              </a:tr>
              <a:tr h="928575">
                <a:tc>
                  <a:txBody>
                    <a:bodyPr/>
                    <a:lstStyle/>
                    <a:p>
                      <a:pPr marL="0" marR="0" lvl="0" indent="0" algn="ctr" rtl="0">
                        <a:lnSpc>
                          <a:spcPct val="100000"/>
                        </a:lnSpc>
                        <a:spcBef>
                          <a:spcPts val="0"/>
                        </a:spcBef>
                        <a:spcAft>
                          <a:spcPts val="0"/>
                        </a:spcAft>
                        <a:buClr>
                          <a:srgbClr val="000000"/>
                        </a:buClr>
                        <a:buSzPts val="2000"/>
                        <a:buFont typeface="Arial"/>
                        <a:buNone/>
                        <a:defRPr sz="2000"/>
                      </a:pPr>
                      <a:r>
                        <a:t>3</a:t>
                      </a:r>
                      <a:endParaRPr sz="20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a:buNone/>
                        <a:defRPr sz="2000"/>
                      </a:pPr>
                      <a:r>
                        <a:t>Présentation de la plateforme QCP</a:t>
                      </a:r>
                      <a:endParaRPr sz="2000" u="none" strike="noStrike" cap="none"/>
                    </a:p>
                  </a:txBody>
                  <a:tcPr marL="91425" marR="91425" marT="91425" marB="91425" anchor="ctr"/>
                </a:tc>
                <a:tc>
                  <a:txBody>
                    <a:bodyPr/>
                    <a:lstStyle/>
                    <a:p>
                      <a:pPr marL="457200" marR="0" lvl="0" indent="-336550" algn="l" rtl="0">
                        <a:lnSpc>
                          <a:spcPct val="100000"/>
                        </a:lnSpc>
                        <a:spcBef>
                          <a:spcPts val="0"/>
                        </a:spcBef>
                        <a:spcAft>
                          <a:spcPts val="0"/>
                        </a:spcAft>
                        <a:buClr>
                          <a:srgbClr val="000000"/>
                        </a:buClr>
                        <a:buSzPts val="1700"/>
                        <a:buFont typeface="Arial"/>
                        <a:buChar char="-"/>
                        <a:defRPr sz="1700"/>
                      </a:pPr>
                      <a:r>
                        <a:t>Démonstration pratique des fonctionnalités de la plateforme QCP &amp; guidage d'utilisabilité</a:t>
                      </a:r>
                      <a:endParaRPr sz="1700" u="none" strike="noStrike" cap="none"/>
                    </a:p>
                  </a:txBody>
                  <a:tcPr marL="91425" marR="91425" marT="91425" marB="91425" anchor="ctr"/>
                </a:tc>
                <a:extLst>
                  <a:ext uri="{0D108BD9-81ED-4DB2-BD59-A6C34878D82A}">
                    <a16:rowId xmlns:a16="http://schemas.microsoft.com/office/drawing/2014/main" val="10002"/>
                  </a:ext>
                </a:extLst>
              </a:tr>
              <a:tr h="928575">
                <a:tc>
                  <a:txBody>
                    <a:bodyPr/>
                    <a:lstStyle/>
                    <a:p>
                      <a:pPr marL="0" marR="0" lvl="0" indent="0" algn="ctr" rtl="0">
                        <a:lnSpc>
                          <a:spcPct val="100000"/>
                        </a:lnSpc>
                        <a:spcBef>
                          <a:spcPts val="0"/>
                        </a:spcBef>
                        <a:spcAft>
                          <a:spcPts val="0"/>
                        </a:spcAft>
                        <a:buClr>
                          <a:srgbClr val="000000"/>
                        </a:buClr>
                        <a:buSzPts val="2000"/>
                        <a:buFont typeface="Arial"/>
                        <a:buNone/>
                        <a:defRPr sz="2000"/>
                      </a:pPr>
                      <a:r>
                        <a:t>4</a:t>
                      </a:r>
                      <a:endParaRPr sz="20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a:buNone/>
                        <a:defRPr sz="2000"/>
                      </a:pPr>
                      <a:r>
                        <a:t>Mise en œuvre pratique </a:t>
                      </a:r>
                      <a:endParaRPr sz="2000" u="none" strike="noStrike" cap="none"/>
                    </a:p>
                  </a:txBody>
                  <a:tcPr marL="91425" marR="91425" marT="91425" marB="91425" anchor="ctr"/>
                </a:tc>
                <a:tc>
                  <a:txBody>
                    <a:bodyPr/>
                    <a:lstStyle/>
                    <a:p>
                      <a:pPr marL="457200" marR="0" lvl="0" indent="-336550" algn="l" rtl="0">
                        <a:lnSpc>
                          <a:spcPct val="100000"/>
                        </a:lnSpc>
                        <a:spcBef>
                          <a:spcPts val="0"/>
                        </a:spcBef>
                        <a:spcAft>
                          <a:spcPts val="0"/>
                        </a:spcAft>
                        <a:buClr>
                          <a:srgbClr val="000000"/>
                        </a:buClr>
                        <a:buSzPts val="1700"/>
                        <a:buFont typeface="Arial"/>
                        <a:buChar char="-"/>
                        <a:defRPr sz="1700"/>
                      </a:pPr>
                      <a:r>
                        <a:t>Cartographie et normalisation des données relatives aux certifications</a:t>
                      </a:r>
                      <a:endParaRPr sz="1700" u="none" strike="noStrike" cap="none"/>
                    </a:p>
                    <a:p>
                      <a:pPr marL="457200" marR="0" lvl="0" indent="-336550" algn="l" rtl="0">
                        <a:lnSpc>
                          <a:spcPct val="100000"/>
                        </a:lnSpc>
                        <a:spcBef>
                          <a:spcPts val="0"/>
                        </a:spcBef>
                        <a:spcAft>
                          <a:spcPts val="0"/>
                        </a:spcAft>
                        <a:buClr>
                          <a:srgbClr val="000000"/>
                        </a:buClr>
                        <a:buSzPts val="1700"/>
                        <a:buFont typeface="Arial"/>
                        <a:buChar char="-"/>
                        <a:defRPr sz="1700"/>
                      </a:pPr>
                      <a:r>
                        <a:t>Saisie manuelle des données via l'interface du conservateur</a:t>
                      </a:r>
                      <a:endParaRPr sz="1700" u="none" strike="noStrike" cap="none"/>
                    </a:p>
                  </a:txBody>
                  <a:tcPr marL="91425" marR="91425" marT="91425" marB="91425" anchor="ctr"/>
                </a:tc>
                <a:extLst>
                  <a:ext uri="{0D108BD9-81ED-4DB2-BD59-A6C34878D82A}">
                    <a16:rowId xmlns:a16="http://schemas.microsoft.com/office/drawing/2014/main" val="10003"/>
                  </a:ext>
                </a:extLst>
              </a:tr>
              <a:tr h="928575">
                <a:tc>
                  <a:txBody>
                    <a:bodyPr/>
                    <a:lstStyle/>
                    <a:p>
                      <a:pPr marL="0" marR="0" lvl="0" indent="0" algn="ctr" rtl="0">
                        <a:lnSpc>
                          <a:spcPct val="100000"/>
                        </a:lnSpc>
                        <a:spcBef>
                          <a:spcPts val="0"/>
                        </a:spcBef>
                        <a:spcAft>
                          <a:spcPts val="0"/>
                        </a:spcAft>
                        <a:buClr>
                          <a:srgbClr val="000000"/>
                        </a:buClr>
                        <a:buSzPts val="2000"/>
                        <a:buFont typeface="Arial"/>
                        <a:buNone/>
                        <a:defRPr sz="2000"/>
                      </a:pPr>
                      <a:r>
                        <a:t>5</a:t>
                      </a:r>
                      <a:endParaRPr sz="20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2000"/>
                        <a:buFont typeface="Arial"/>
                        <a:buNone/>
                        <a:defRPr sz="2000"/>
                      </a:pPr>
                      <a:r>
                        <a:t>Importation automatisée de données</a:t>
                      </a:r>
                      <a:endParaRPr sz="2000" u="none" strike="noStrike" cap="none"/>
                    </a:p>
                  </a:txBody>
                  <a:tcPr marL="91425" marR="91425" marT="91425" marB="91425" anchor="ctr"/>
                </a:tc>
                <a:tc>
                  <a:txBody>
                    <a:bodyPr/>
                    <a:lstStyle/>
                    <a:p>
                      <a:pPr marL="457200" marR="0" lvl="0" indent="-336550" algn="l" rtl="0">
                        <a:lnSpc>
                          <a:spcPct val="100000"/>
                        </a:lnSpc>
                        <a:spcBef>
                          <a:spcPts val="0"/>
                        </a:spcBef>
                        <a:spcAft>
                          <a:spcPts val="0"/>
                        </a:spcAft>
                        <a:buClr>
                          <a:srgbClr val="000000"/>
                        </a:buClr>
                        <a:buSzPts val="1700"/>
                        <a:buFont typeface="Arial"/>
                        <a:buChar char="-"/>
                        <a:defRPr sz="1700"/>
                      </a:pPr>
                      <a:r>
                        <a:rPr dirty="0"/>
                        <a:t>Importation </a:t>
                      </a:r>
                      <a:r>
                        <a:rPr dirty="0" err="1"/>
                        <a:t>en</a:t>
                      </a:r>
                      <a:r>
                        <a:rPr dirty="0"/>
                        <a:t> masse et </a:t>
                      </a:r>
                      <a:r>
                        <a:rPr dirty="0" err="1"/>
                        <a:t>automatisation</a:t>
                      </a:r>
                      <a:r>
                        <a:rPr dirty="0"/>
                        <a:t> du partage de données avec QCP</a:t>
                      </a:r>
                      <a:endParaRPr sz="1700" u="none" strike="noStrike" cap="none" dirty="0"/>
                    </a:p>
                  </a:txBody>
                  <a:tcPr marL="91425" marR="91425" marT="91425" marB="914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32575d28cfc_0_0"/>
          <p:cNvSpPr txBox="1">
            <a:spLocks noGrp="1"/>
          </p:cNvSpPr>
          <p:nvPr>
            <p:ph type="body" idx="1"/>
          </p:nvPr>
        </p:nvSpPr>
        <p:spPr>
          <a:xfrm>
            <a:off x="-721678" y="226203"/>
            <a:ext cx="7346100" cy="35448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4400"/>
              <a:buNone/>
            </a:pPr>
            <a:r>
              <a:t>03</a:t>
            </a:r>
          </a:p>
        </p:txBody>
      </p:sp>
      <p:sp>
        <p:nvSpPr>
          <p:cNvPr id="188" name="Google Shape;188;g32575d28cfc_0_0"/>
          <p:cNvSpPr txBox="1">
            <a:spLocks noGrp="1"/>
          </p:cNvSpPr>
          <p:nvPr>
            <p:ph type="body" idx="2"/>
          </p:nvPr>
        </p:nvSpPr>
        <p:spPr>
          <a:xfrm>
            <a:off x="882982" y="4441099"/>
            <a:ext cx="9627900" cy="1828200"/>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90000"/>
              </a:lnSpc>
              <a:spcBef>
                <a:spcPts val="1000"/>
              </a:spcBef>
              <a:spcAft>
                <a:spcPts val="0"/>
              </a:spcAft>
              <a:buClr>
                <a:schemeClr val="lt1"/>
              </a:buClr>
              <a:buSzPts val="6600"/>
              <a:buNone/>
            </a:pPr>
            <a:r>
              <a:t>Résumé de la session de Johannesburg</a:t>
            </a:r>
          </a:p>
        </p:txBody>
      </p:sp>
      <p:sp>
        <p:nvSpPr>
          <p:cNvPr id="189" name="Google Shape;189;g32575d28cfc_0_0"/>
          <p:cNvSpPr txBox="1">
            <a:spLocks noGrp="1"/>
          </p:cNvSpPr>
          <p:nvPr>
            <p:ph type="sldNum" idx="4294967295"/>
          </p:nvPr>
        </p:nvSpPr>
        <p:spPr>
          <a:xfrm>
            <a:off x="0" y="6538913"/>
            <a:ext cx="3710100" cy="173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t>Page </a:t>
            </a:r>
            <a:fld id="{00000000-1234-1234-1234-123412341234}" type="slidenum">
              <a:rPr lang="en-GB"/>
              <a:t>9</a:t>
            </a:fld>
            <a:endParaRPr lang="en-GB"/>
          </a:p>
        </p:txBody>
      </p:sp>
    </p:spTree>
  </p:cSld>
  <p:clrMapOvr>
    <a:masterClrMapping/>
  </p:clrMapOvr>
</p:sld>
</file>

<file path=ppt/theme/theme1.xml><?xml version="1.0" encoding="utf-8"?>
<a:theme xmlns:a="http://schemas.openxmlformats.org/drawingml/2006/main" name="ACQF Powerpoint Template">
  <a:themeElements>
    <a:clrScheme name="ACQF Brand Colours">
      <a:dk1>
        <a:srgbClr val="24282A"/>
      </a:dk1>
      <a:lt1>
        <a:srgbClr val="FFFFFF"/>
      </a:lt1>
      <a:dk2>
        <a:srgbClr val="24282A"/>
      </a:dk2>
      <a:lt2>
        <a:srgbClr val="E7E6E6"/>
      </a:lt2>
      <a:accent1>
        <a:srgbClr val="00A643"/>
      </a:accent1>
      <a:accent2>
        <a:srgbClr val="202A44"/>
      </a:accent2>
      <a:accent3>
        <a:srgbClr val="CEB37E"/>
      </a:accent3>
      <a:accent4>
        <a:srgbClr val="971B2F"/>
      </a:accent4>
      <a:accent5>
        <a:srgbClr val="D3FFE5"/>
      </a:accent5>
      <a:accent6>
        <a:srgbClr val="DCE2EF"/>
      </a:accent6>
      <a:hlink>
        <a:srgbClr val="00A642"/>
      </a:hlink>
      <a:folHlink>
        <a:srgbClr val="003E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Props1.xml><?xml version="1.0" encoding="utf-8"?>
<ds:datastoreItem xmlns:ds="http://schemas.openxmlformats.org/officeDocument/2006/customXml" ds:itemID="{932E538A-3D38-46DE-9BA3-218205C76455}">
  <ds:schemaRefs>
    <ds:schemaRef ds:uri="http://schemas.microsoft.com/sharepoint/v3/contenttype/forms"/>
  </ds:schemaRefs>
</ds:datastoreItem>
</file>

<file path=customXml/itemProps2.xml><?xml version="1.0" encoding="utf-8"?>
<ds:datastoreItem xmlns:ds="http://schemas.openxmlformats.org/officeDocument/2006/customXml" ds:itemID="{40A8C846-478A-4A3F-ADFF-17ACE8ED12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ef24fd-2dda-45b0-83fd-a9e6f5cd7406"/>
    <ds:schemaRef ds:uri="9cf1f23c-94c0-4dcc-a7fa-999e323c9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04DBED-0877-4748-B5EF-8E434A8F54E8}">
  <ds:schemaRefs>
    <ds:schemaRef ds:uri="http://schemas.microsoft.com/office/2006/metadata/properties"/>
    <ds:schemaRef ds:uri="http://schemas.microsoft.com/office/infopath/2007/PartnerControls"/>
    <ds:schemaRef ds:uri="05ef24fd-2dda-45b0-83fd-a9e6f5cd7406"/>
    <ds:schemaRef ds:uri="9cf1f23c-94c0-4dcc-a7fa-999e323c9245"/>
  </ds:schemaRefs>
</ds:datastoreItem>
</file>

<file path=docProps/app.xml><?xml version="1.0" encoding="utf-8"?>
<Properties xmlns="http://schemas.openxmlformats.org/officeDocument/2006/extended-properties" xmlns:vt="http://schemas.openxmlformats.org/officeDocument/2006/docPropsVTypes">
  <TotalTime>0</TotalTime>
  <Words>2261</Words>
  <Application>Microsoft Office PowerPoint</Application>
  <PresentationFormat>Widescreen</PresentationFormat>
  <Paragraphs>316</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Nunito Sans ExtraBold</vt:lpstr>
      <vt:lpstr>Nunito Sans Light</vt:lpstr>
      <vt:lpstr>Times New Roman</vt:lpstr>
      <vt:lpstr>Arial</vt:lpstr>
      <vt:lpstr>Nunito Sans Black</vt:lpstr>
      <vt:lpstr>Calibri</vt:lpstr>
      <vt:lpstr>Nunito Sans</vt:lpstr>
      <vt:lpstr>ACQF Powerpoint Template</vt:lpstr>
      <vt:lpstr>PowerPoint Presentation</vt:lpstr>
      <vt:lpstr>PowerPoint Presentation</vt:lpstr>
      <vt:lpstr>PowerPoint Presentation</vt:lpstr>
      <vt:lpstr>Développement du QCP</vt:lpstr>
      <vt:lpstr>PowerPoint Presentation</vt:lpstr>
      <vt:lpstr>PowerPoint Presentation</vt:lpstr>
      <vt:lpstr>Renforcement des capacités en auto-apprentissage</vt:lpstr>
      <vt:lpstr>5 modules</vt:lpstr>
      <vt:lpstr>PowerPoint Presentation</vt:lpstr>
      <vt:lpstr>Activité d'apprentissage par les pairs à Johannesburg</vt:lpstr>
      <vt:lpstr>PowerPoint Presentation</vt:lpstr>
      <vt:lpstr>Activité d'élaboration de la feuille de route - 1</vt:lpstr>
      <vt:lpstr>Activité de développement de la feuille de route - 2</vt:lpstr>
      <vt:lpstr>Phase à long terme - exemples d'objectifs et d'actions</vt:lpstr>
      <vt:lpstr>Exemples d’actions à moyen terme</vt:lpstr>
      <vt:lpstr>Exemples d’actions à court terme</vt:lpstr>
      <vt:lpstr>Examen par les pairs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Andrea Bateman</dc:creator>
  <cp:lastModifiedBy>Amaya Lyne (ETF)</cp:lastModifiedBy>
  <cp:revision>2</cp:revision>
  <dcterms:created xsi:type="dcterms:W3CDTF">2022-04-01T01:06:26Z</dcterms:created>
  <dcterms:modified xsi:type="dcterms:W3CDTF">2025-10-15T14:38:21Z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1.11.0.5407</vt:lpwstr>
  </property>
  <property fmtid="{D5CDD505-2E9C-101B-9397-08002B2CF9AE}" pid="3" name="ContentTypeId">
    <vt:lpwstr>0x0101009B2203B17F16D040A1E444A021DFF119</vt:lpwstr>
  </property>
</Properties>
</file>