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20"/>
  </p:notesMasterIdLst>
  <p:sldIdLst>
    <p:sldId id="317" r:id="rId5"/>
    <p:sldId id="319" r:id="rId6"/>
    <p:sldId id="328" r:id="rId7"/>
    <p:sldId id="333" r:id="rId8"/>
    <p:sldId id="329" r:id="rId9"/>
    <p:sldId id="331" r:id="rId10"/>
    <p:sldId id="339" r:id="rId11"/>
    <p:sldId id="338" r:id="rId12"/>
    <p:sldId id="342" r:id="rId13"/>
    <p:sldId id="343" r:id="rId14"/>
    <p:sldId id="345" r:id="rId15"/>
    <p:sldId id="341" r:id="rId16"/>
    <p:sldId id="335" r:id="rId17"/>
    <p:sldId id="337" r:id="rId18"/>
    <p:sldId id="326" r:id="rId19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8"/>
    <p:restoredTop sz="83946" autoAdjust="0"/>
  </p:normalViewPr>
  <p:slideViewPr>
    <p:cSldViewPr>
      <p:cViewPr varScale="1">
        <p:scale>
          <a:sx n="62" d="100"/>
          <a:sy n="62" d="100"/>
        </p:scale>
        <p:origin x="752" y="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fld id="{5E6E972D-F9E8-4ADC-B722-D50301FF16B5}" type="datetimeFigureOut">
              <a:rPr lang="en-KE" smtClean="0"/>
              <a:t>10/15/2025</a:t>
            </a:fld>
            <a:endParaRPr lang="en-K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/>
            <a:r>
              <a:t>Cliquez pour modifier les styles de texte maître</a:t>
            </a:r>
          </a:p>
          <a:p>
            <a:pPr lvl="1"/>
            <a:r>
              <a:t>Deuxième niveau</a:t>
            </a:r>
          </a:p>
          <a:p>
            <a:pPr lvl="2"/>
            <a:r>
              <a:t>Troisième niveau</a:t>
            </a:r>
          </a:p>
          <a:p>
            <a:pPr lvl="3"/>
            <a:r>
              <a:t>Quatrième niveau</a:t>
            </a:r>
          </a:p>
          <a:p>
            <a:pPr lvl="4"/>
            <a:r>
              <a:t>Cinquième niveau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fld id="{3166F65D-1DB8-46A2-A716-67618727340E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242067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E5A63F-0AC8-4573-A6F5-00C8BDABE568}" type="slidenum">
              <a:rPr lang="en-KE" smtClean="0"/>
              <a:t>1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9129981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Doctorat à Djibouti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66F65D-1DB8-46A2-A716-67618727340E}" type="slidenum">
              <a:rPr lang="en-KE" smtClean="0"/>
              <a:t>8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2158364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66F65D-1DB8-46A2-A716-67618727340E}" type="slidenum">
              <a:rPr lang="en-KE" smtClean="0"/>
              <a:t>15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61099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00A64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rgbClr val="23282A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23282A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500" dirty="0"/>
              <a:t>Page</a:t>
            </a:r>
            <a:r>
              <a:rPr sz="500" spc="-65" dirty="0"/>
              <a:t> </a:t>
            </a:r>
            <a:fld id="{81D60167-4931-47E6-BA6A-407CBD079E47}" type="slidenum">
              <a:rPr sz="500" spc="-50" dirty="0"/>
              <a:t>‹#›</a:t>
            </a:fld>
            <a:endParaRPr sz="5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00A64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rgbClr val="23282A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23282A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30"/>
              </a:spcBef>
              <a:defRPr sz="500"/>
            </a:pPr>
            <a:r>
              <a:t>Page </a:t>
            </a:r>
            <a:fld id="{81D60167-4931-47E6-BA6A-407CBD079E47}" type="slidenum">
              <a:rPr sz="500" spc="-50" dirty="0"/>
              <a:t>‹#›</a:t>
            </a:fld>
            <a:endParaRPr sz="5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6772275"/>
            <a:ext cx="12192000" cy="85725"/>
          </a:xfrm>
          <a:custGeom>
            <a:avLst/>
            <a:gdLst/>
            <a:ahLst/>
            <a:cxnLst/>
            <a:rect l="l" t="t" r="r" b="b"/>
            <a:pathLst>
              <a:path w="12192000" h="85725">
                <a:moveTo>
                  <a:pt x="12192000" y="0"/>
                </a:moveTo>
                <a:lnTo>
                  <a:pt x="0" y="0"/>
                </a:lnTo>
                <a:lnTo>
                  <a:pt x="0" y="85725"/>
                </a:lnTo>
                <a:lnTo>
                  <a:pt x="12192000" y="85725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A6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00A64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796151" y="1776412"/>
            <a:ext cx="5038725" cy="45815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23282A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500" dirty="0"/>
              <a:t>Page</a:t>
            </a:r>
            <a:r>
              <a:rPr sz="500" spc="-65" dirty="0"/>
              <a:t> </a:t>
            </a:r>
            <a:fld id="{81D60167-4931-47E6-BA6A-407CBD079E47}" type="slidenum">
              <a:rPr sz="500" spc="-50" dirty="0"/>
              <a:t>‹#›</a:t>
            </a:fld>
            <a:endParaRPr sz="5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00A64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23282A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500" dirty="0"/>
              <a:t>Page</a:t>
            </a:r>
            <a:r>
              <a:rPr sz="500" spc="-65" dirty="0"/>
              <a:t> </a:t>
            </a:r>
            <a:fld id="{81D60167-4931-47E6-BA6A-407CBD079E47}" type="slidenum">
              <a:rPr sz="500" spc="-50" dirty="0"/>
              <a:t>‹#›</a:t>
            </a:fld>
            <a:endParaRPr sz="5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23282A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500" dirty="0"/>
              <a:t>Page</a:t>
            </a:r>
            <a:r>
              <a:rPr sz="500" spc="-65" dirty="0"/>
              <a:t> </a:t>
            </a:r>
            <a:fld id="{81D60167-4931-47E6-BA6A-407CBD079E47}" type="slidenum">
              <a:rPr sz="500" spc="-50" dirty="0"/>
              <a:t>‹#›</a:t>
            </a:fld>
            <a:endParaRPr sz="50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6772275"/>
            <a:ext cx="12192000" cy="85725"/>
          </a:xfrm>
          <a:custGeom>
            <a:avLst/>
            <a:gdLst/>
            <a:ahLst/>
            <a:cxnLst/>
            <a:rect l="l" t="t" r="r" b="b"/>
            <a:pathLst>
              <a:path w="12192000" h="85725">
                <a:moveTo>
                  <a:pt x="12192000" y="0"/>
                </a:moveTo>
                <a:lnTo>
                  <a:pt x="0" y="0"/>
                </a:lnTo>
                <a:lnTo>
                  <a:pt x="0" y="85725"/>
                </a:lnTo>
                <a:lnTo>
                  <a:pt x="12192000" y="85725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A643"/>
          </a:solidFill>
        </p:spPr>
        <p:txBody>
          <a:bodyPr wrap="square" lIns="0" tIns="0" rIns="0" bIns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361950" y="6496050"/>
            <a:ext cx="3519804" cy="0"/>
          </a:xfrm>
          <a:custGeom>
            <a:avLst/>
            <a:gdLst/>
            <a:ahLst/>
            <a:cxnLst/>
            <a:rect l="l" t="t" r="r" b="b"/>
            <a:pathLst>
              <a:path w="3519804">
                <a:moveTo>
                  <a:pt x="0" y="0"/>
                </a:moveTo>
                <a:lnTo>
                  <a:pt x="3519804" y="0"/>
                </a:lnTo>
              </a:path>
            </a:pathLst>
          </a:custGeom>
          <a:ln w="19050">
            <a:solidFill>
              <a:srgbClr val="23282A"/>
            </a:solidFill>
          </a:ln>
        </p:spPr>
        <p:txBody>
          <a:bodyPr wrap="square" lIns="0" tIns="0" rIns="0" bIns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239583" y="290169"/>
            <a:ext cx="180975" cy="169545"/>
          </a:xfrm>
          <a:custGeom>
            <a:avLst/>
            <a:gdLst/>
            <a:ahLst/>
            <a:cxnLst/>
            <a:rect l="l" t="t" r="r" b="b"/>
            <a:pathLst>
              <a:path w="180975" h="169545">
                <a:moveTo>
                  <a:pt x="180644" y="0"/>
                </a:moveTo>
                <a:lnTo>
                  <a:pt x="0" y="0"/>
                </a:lnTo>
                <a:lnTo>
                  <a:pt x="0" y="55892"/>
                </a:lnTo>
                <a:lnTo>
                  <a:pt x="0" y="168935"/>
                </a:lnTo>
                <a:lnTo>
                  <a:pt x="69430" y="168935"/>
                </a:lnTo>
                <a:lnTo>
                  <a:pt x="69430" y="55892"/>
                </a:lnTo>
                <a:lnTo>
                  <a:pt x="180644" y="55892"/>
                </a:lnTo>
                <a:lnTo>
                  <a:pt x="180644" y="0"/>
                </a:lnTo>
                <a:close/>
              </a:path>
            </a:pathLst>
          </a:custGeom>
          <a:solidFill>
            <a:srgbClr val="24282A"/>
          </a:solidFill>
        </p:spPr>
        <p:txBody>
          <a:bodyPr wrap="square" lIns="0" tIns="0" rIns="0" bIns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62900" y="181686"/>
            <a:ext cx="834840" cy="360542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1239583" y="184746"/>
            <a:ext cx="188595" cy="106045"/>
          </a:xfrm>
          <a:custGeom>
            <a:avLst/>
            <a:gdLst/>
            <a:ahLst/>
            <a:cxnLst/>
            <a:rect l="l" t="t" r="r" b="b"/>
            <a:pathLst>
              <a:path w="188594" h="106045">
                <a:moveTo>
                  <a:pt x="188315" y="0"/>
                </a:moveTo>
                <a:lnTo>
                  <a:pt x="0" y="0"/>
                </a:lnTo>
                <a:lnTo>
                  <a:pt x="0" y="55880"/>
                </a:lnTo>
                <a:lnTo>
                  <a:pt x="0" y="105422"/>
                </a:lnTo>
                <a:lnTo>
                  <a:pt x="69430" y="105422"/>
                </a:lnTo>
                <a:lnTo>
                  <a:pt x="69430" y="55880"/>
                </a:lnTo>
                <a:lnTo>
                  <a:pt x="188315" y="55880"/>
                </a:lnTo>
                <a:lnTo>
                  <a:pt x="188315" y="0"/>
                </a:lnTo>
                <a:close/>
              </a:path>
            </a:pathLst>
          </a:custGeom>
          <a:solidFill>
            <a:srgbClr val="24282A"/>
          </a:solidFill>
        </p:spPr>
        <p:txBody>
          <a:bodyPr wrap="square" lIns="0" tIns="0" rIns="0" bIns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19353" y="121602"/>
            <a:ext cx="11353292" cy="809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00A64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4147" y="1333563"/>
            <a:ext cx="6537007" cy="46996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rgbClr val="23282A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39102" y="6541461"/>
            <a:ext cx="446405" cy="1822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23282A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30"/>
              </a:spcBef>
              <a:defRPr sz="500"/>
            </a:pPr>
            <a:r>
              <a:t>Page </a:t>
            </a:r>
            <a:fld id="{81D60167-4931-47E6-BA6A-407CBD079E47}" type="slidenum">
              <a:rPr sz="500" spc="-50" dirty="0"/>
              <a:t>‹#›</a:t>
            </a:fld>
            <a:endParaRPr sz="5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62900" y="181686"/>
            <a:ext cx="1065530" cy="360680"/>
            <a:chOff x="362900" y="181686"/>
            <a:chExt cx="1065530" cy="360680"/>
          </a:xfrm>
        </p:grpSpPr>
        <p:sp>
          <p:nvSpPr>
            <p:cNvPr id="3" name="object 3"/>
            <p:cNvSpPr/>
            <p:nvPr/>
          </p:nvSpPr>
          <p:spPr>
            <a:xfrm>
              <a:off x="1239583" y="290169"/>
              <a:ext cx="180975" cy="169545"/>
            </a:xfrm>
            <a:custGeom>
              <a:avLst/>
              <a:gdLst/>
              <a:ahLst/>
              <a:cxnLst/>
              <a:rect l="l" t="t" r="r" b="b"/>
              <a:pathLst>
                <a:path w="180975" h="169545">
                  <a:moveTo>
                    <a:pt x="180644" y="0"/>
                  </a:moveTo>
                  <a:lnTo>
                    <a:pt x="0" y="0"/>
                  </a:lnTo>
                  <a:lnTo>
                    <a:pt x="0" y="55892"/>
                  </a:lnTo>
                  <a:lnTo>
                    <a:pt x="0" y="168935"/>
                  </a:lnTo>
                  <a:lnTo>
                    <a:pt x="69430" y="168935"/>
                  </a:lnTo>
                  <a:lnTo>
                    <a:pt x="69430" y="55892"/>
                  </a:lnTo>
                  <a:lnTo>
                    <a:pt x="180644" y="55892"/>
                  </a:lnTo>
                  <a:lnTo>
                    <a:pt x="180644" y="0"/>
                  </a:lnTo>
                  <a:close/>
                </a:path>
              </a:pathLst>
            </a:custGeom>
            <a:solidFill>
              <a:srgbClr val="24282A"/>
            </a:solidFill>
          </p:spPr>
          <p:txBody>
            <a:bodyPr wrap="square" lIns="0" tIns="0" rIns="0" bIns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62900" y="181686"/>
              <a:ext cx="834840" cy="360542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239583" y="184746"/>
              <a:ext cx="188595" cy="106045"/>
            </a:xfrm>
            <a:custGeom>
              <a:avLst/>
              <a:gdLst/>
              <a:ahLst/>
              <a:cxnLst/>
              <a:rect l="l" t="t" r="r" b="b"/>
              <a:pathLst>
                <a:path w="188594" h="106045">
                  <a:moveTo>
                    <a:pt x="188315" y="0"/>
                  </a:moveTo>
                  <a:lnTo>
                    <a:pt x="0" y="0"/>
                  </a:lnTo>
                  <a:lnTo>
                    <a:pt x="0" y="55880"/>
                  </a:lnTo>
                  <a:lnTo>
                    <a:pt x="0" y="105422"/>
                  </a:lnTo>
                  <a:lnTo>
                    <a:pt x="69430" y="105422"/>
                  </a:lnTo>
                  <a:lnTo>
                    <a:pt x="69430" y="55880"/>
                  </a:lnTo>
                  <a:lnTo>
                    <a:pt x="188315" y="55880"/>
                  </a:lnTo>
                  <a:lnTo>
                    <a:pt x="188315" y="0"/>
                  </a:lnTo>
                  <a:close/>
                </a:path>
              </a:pathLst>
            </a:custGeom>
            <a:solidFill>
              <a:srgbClr val="24282A"/>
            </a:solidFill>
          </p:spPr>
          <p:txBody>
            <a:bodyPr wrap="square" lIns="0" tIns="0" rIns="0" bIns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0" y="4048125"/>
            <a:ext cx="12192000" cy="2809875"/>
          </a:xfrm>
          <a:custGeom>
            <a:avLst/>
            <a:gdLst/>
            <a:ahLst/>
            <a:cxnLst/>
            <a:rect l="l" t="t" r="r" b="b"/>
            <a:pathLst>
              <a:path w="12192000" h="2809875">
                <a:moveTo>
                  <a:pt x="12192000" y="0"/>
                </a:moveTo>
                <a:lnTo>
                  <a:pt x="0" y="0"/>
                </a:lnTo>
                <a:lnTo>
                  <a:pt x="0" y="2809875"/>
                </a:lnTo>
                <a:lnTo>
                  <a:pt x="12192000" y="2809875"/>
                </a:lnTo>
                <a:lnTo>
                  <a:pt x="12192000" y="0"/>
                </a:lnTo>
                <a:close/>
              </a:path>
            </a:pathLst>
          </a:custGeom>
          <a:solidFill>
            <a:srgbClr val="1F2A44"/>
          </a:solidFill>
        </p:spPr>
        <p:txBody>
          <a:bodyPr wrap="square" lIns="0" tIns="0" rIns="0" bIns="0"/>
          <a:lstStyle/>
          <a:p>
            <a:endParaRPr/>
          </a:p>
        </p:txBody>
      </p:sp>
      <p:grpSp>
        <p:nvGrpSpPr>
          <p:cNvPr id="7" name="object 7"/>
          <p:cNvGrpSpPr/>
          <p:nvPr/>
        </p:nvGrpSpPr>
        <p:grpSpPr>
          <a:xfrm>
            <a:off x="6459909" y="401164"/>
            <a:ext cx="1692275" cy="817244"/>
            <a:chOff x="6459909" y="401164"/>
            <a:chExt cx="1692275" cy="817244"/>
          </a:xfrm>
        </p:grpSpPr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62241" y="401806"/>
              <a:ext cx="1466650" cy="81634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6459906" y="401167"/>
              <a:ext cx="1692275" cy="438784"/>
            </a:xfrm>
            <a:custGeom>
              <a:avLst/>
              <a:gdLst/>
              <a:ahLst/>
              <a:cxnLst/>
              <a:rect l="l" t="t" r="r" b="b"/>
              <a:pathLst>
                <a:path w="1692275" h="438784">
                  <a:moveTo>
                    <a:pt x="490397" y="438188"/>
                  </a:moveTo>
                  <a:lnTo>
                    <a:pt x="446747" y="344220"/>
                  </a:lnTo>
                  <a:lnTo>
                    <a:pt x="407885" y="260591"/>
                  </a:lnTo>
                  <a:lnTo>
                    <a:pt x="344246" y="123634"/>
                  </a:lnTo>
                  <a:lnTo>
                    <a:pt x="305193" y="39585"/>
                  </a:lnTo>
                  <a:lnTo>
                    <a:pt x="305193" y="260591"/>
                  </a:lnTo>
                  <a:lnTo>
                    <a:pt x="187020" y="260591"/>
                  </a:lnTo>
                  <a:lnTo>
                    <a:pt x="246087" y="123634"/>
                  </a:lnTo>
                  <a:lnTo>
                    <a:pt x="305193" y="260591"/>
                  </a:lnTo>
                  <a:lnTo>
                    <a:pt x="305193" y="39585"/>
                  </a:lnTo>
                  <a:lnTo>
                    <a:pt x="289344" y="5461"/>
                  </a:lnTo>
                  <a:lnTo>
                    <a:pt x="200418" y="5461"/>
                  </a:lnTo>
                  <a:lnTo>
                    <a:pt x="0" y="438188"/>
                  </a:lnTo>
                  <a:lnTo>
                    <a:pt x="112687" y="438188"/>
                  </a:lnTo>
                  <a:lnTo>
                    <a:pt x="151066" y="344220"/>
                  </a:lnTo>
                  <a:lnTo>
                    <a:pt x="341147" y="344220"/>
                  </a:lnTo>
                  <a:lnTo>
                    <a:pt x="379514" y="438188"/>
                  </a:lnTo>
                  <a:lnTo>
                    <a:pt x="490397" y="438188"/>
                  </a:lnTo>
                  <a:close/>
                </a:path>
                <a:path w="1692275" h="438784">
                  <a:moveTo>
                    <a:pt x="858329" y="46583"/>
                  </a:moveTo>
                  <a:lnTo>
                    <a:pt x="812812" y="19519"/>
                  </a:lnTo>
                  <a:lnTo>
                    <a:pt x="774141" y="7086"/>
                  </a:lnTo>
                  <a:lnTo>
                    <a:pt x="733386" y="749"/>
                  </a:lnTo>
                  <a:lnTo>
                    <a:pt x="712724" y="0"/>
                  </a:lnTo>
                  <a:lnTo>
                    <a:pt x="680313" y="1714"/>
                  </a:lnTo>
                  <a:lnTo>
                    <a:pt x="621982" y="15341"/>
                  </a:lnTo>
                  <a:lnTo>
                    <a:pt x="572909" y="42075"/>
                  </a:lnTo>
                  <a:lnTo>
                    <a:pt x="534530" y="80721"/>
                  </a:lnTo>
                  <a:lnTo>
                    <a:pt x="508330" y="129616"/>
                  </a:lnTo>
                  <a:lnTo>
                    <a:pt x="495084" y="187045"/>
                  </a:lnTo>
                  <a:lnTo>
                    <a:pt x="493420" y="218770"/>
                  </a:lnTo>
                  <a:lnTo>
                    <a:pt x="495084" y="250520"/>
                  </a:lnTo>
                  <a:lnTo>
                    <a:pt x="508330" y="308102"/>
                  </a:lnTo>
                  <a:lnTo>
                    <a:pt x="534479" y="357238"/>
                  </a:lnTo>
                  <a:lnTo>
                    <a:pt x="572871" y="396049"/>
                  </a:lnTo>
                  <a:lnTo>
                    <a:pt x="621969" y="422833"/>
                  </a:lnTo>
                  <a:lnTo>
                    <a:pt x="680300" y="436473"/>
                  </a:lnTo>
                  <a:lnTo>
                    <a:pt x="712724" y="438188"/>
                  </a:lnTo>
                  <a:lnTo>
                    <a:pt x="733386" y="437451"/>
                  </a:lnTo>
                  <a:lnTo>
                    <a:pt x="774141" y="431114"/>
                  </a:lnTo>
                  <a:lnTo>
                    <a:pt x="812812" y="418604"/>
                  </a:lnTo>
                  <a:lnTo>
                    <a:pt x="858329" y="391629"/>
                  </a:lnTo>
                  <a:lnTo>
                    <a:pt x="823607" y="312813"/>
                  </a:lnTo>
                  <a:lnTo>
                    <a:pt x="796950" y="328993"/>
                  </a:lnTo>
                  <a:lnTo>
                    <a:pt x="769988" y="340550"/>
                  </a:lnTo>
                  <a:lnTo>
                    <a:pt x="742721" y="347484"/>
                  </a:lnTo>
                  <a:lnTo>
                    <a:pt x="715162" y="349796"/>
                  </a:lnTo>
                  <a:lnTo>
                    <a:pt x="690499" y="347713"/>
                  </a:lnTo>
                  <a:lnTo>
                    <a:pt x="650455" y="331203"/>
                  </a:lnTo>
                  <a:lnTo>
                    <a:pt x="622935" y="298259"/>
                  </a:lnTo>
                  <a:lnTo>
                    <a:pt x="609066" y="249313"/>
                  </a:lnTo>
                  <a:lnTo>
                    <a:pt x="607339" y="218884"/>
                  </a:lnTo>
                  <a:lnTo>
                    <a:pt x="609066" y="188455"/>
                  </a:lnTo>
                  <a:lnTo>
                    <a:pt x="622935" y="139661"/>
                  </a:lnTo>
                  <a:lnTo>
                    <a:pt x="650455" y="106997"/>
                  </a:lnTo>
                  <a:lnTo>
                    <a:pt x="690499" y="90627"/>
                  </a:lnTo>
                  <a:lnTo>
                    <a:pt x="715162" y="88582"/>
                  </a:lnTo>
                  <a:lnTo>
                    <a:pt x="742721" y="90893"/>
                  </a:lnTo>
                  <a:lnTo>
                    <a:pt x="769988" y="97802"/>
                  </a:lnTo>
                  <a:lnTo>
                    <a:pt x="796950" y="109321"/>
                  </a:lnTo>
                  <a:lnTo>
                    <a:pt x="823607" y="125425"/>
                  </a:lnTo>
                  <a:lnTo>
                    <a:pt x="858329" y="46583"/>
                  </a:lnTo>
                  <a:close/>
                </a:path>
                <a:path w="1692275" h="438784">
                  <a:moveTo>
                    <a:pt x="1691678" y="6070"/>
                  </a:moveTo>
                  <a:lnTo>
                    <a:pt x="1392555" y="6070"/>
                  </a:lnTo>
                  <a:lnTo>
                    <a:pt x="1392555" y="92202"/>
                  </a:lnTo>
                  <a:lnTo>
                    <a:pt x="1392555" y="172008"/>
                  </a:lnTo>
                  <a:lnTo>
                    <a:pt x="1392555" y="258140"/>
                  </a:lnTo>
                  <a:lnTo>
                    <a:pt x="1392555" y="438023"/>
                  </a:lnTo>
                  <a:lnTo>
                    <a:pt x="1502816" y="438023"/>
                  </a:lnTo>
                  <a:lnTo>
                    <a:pt x="1502816" y="258140"/>
                  </a:lnTo>
                  <a:lnTo>
                    <a:pt x="1679486" y="258140"/>
                  </a:lnTo>
                  <a:lnTo>
                    <a:pt x="1679486" y="172008"/>
                  </a:lnTo>
                  <a:lnTo>
                    <a:pt x="1502816" y="172008"/>
                  </a:lnTo>
                  <a:lnTo>
                    <a:pt x="1502816" y="92202"/>
                  </a:lnTo>
                  <a:lnTo>
                    <a:pt x="1691678" y="92202"/>
                  </a:lnTo>
                  <a:lnTo>
                    <a:pt x="1691678" y="6070"/>
                  </a:lnTo>
                  <a:close/>
                </a:path>
              </a:pathLst>
            </a:custGeom>
            <a:solidFill>
              <a:srgbClr val="24282A"/>
            </a:solidFill>
          </p:spPr>
          <p:txBody>
            <a:bodyPr wrap="square" lIns="0" tIns="0" rIns="0" bIns="0"/>
            <a:lstStyle/>
            <a:p>
              <a:endParaRPr/>
            </a:p>
          </p:txBody>
        </p:sp>
      </p:grpSp>
      <p:sp>
        <p:nvSpPr>
          <p:cNvPr id="10" name="object 10"/>
          <p:cNvSpPr/>
          <p:nvPr/>
        </p:nvSpPr>
        <p:spPr>
          <a:xfrm>
            <a:off x="6553200" y="1571625"/>
            <a:ext cx="0" cy="2148205"/>
          </a:xfrm>
          <a:custGeom>
            <a:avLst/>
            <a:gdLst/>
            <a:ahLst/>
            <a:cxnLst/>
            <a:rect l="l" t="t" r="r" b="b"/>
            <a:pathLst>
              <a:path h="2148204">
                <a:moveTo>
                  <a:pt x="0" y="0"/>
                </a:moveTo>
                <a:lnTo>
                  <a:pt x="0" y="2147824"/>
                </a:lnTo>
              </a:path>
            </a:pathLst>
          </a:custGeom>
          <a:ln w="92075">
            <a:solidFill>
              <a:srgbClr val="23282A"/>
            </a:solidFill>
          </a:ln>
        </p:spPr>
        <p:txBody>
          <a:bodyPr wrap="square" lIns="0" tIns="0" rIns="0" bIns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415404" y="4543425"/>
            <a:ext cx="5378450" cy="0"/>
          </a:xfrm>
          <a:custGeom>
            <a:avLst/>
            <a:gdLst/>
            <a:ahLst/>
            <a:cxnLst/>
            <a:rect l="l" t="t" r="r" b="b"/>
            <a:pathLst>
              <a:path w="5378450">
                <a:moveTo>
                  <a:pt x="0" y="0"/>
                </a:moveTo>
                <a:lnTo>
                  <a:pt x="5378069" y="0"/>
                </a:lnTo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/>
          <a:lstStyle/>
          <a:p>
            <a:endParaRPr/>
          </a:p>
        </p:txBody>
      </p:sp>
      <p:pic>
        <p:nvPicPr>
          <p:cNvPr id="17" name="object 1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31524" y="181686"/>
            <a:ext cx="5591175" cy="1047750"/>
          </a:xfrm>
          <a:prstGeom prst="rect">
            <a:avLst/>
          </a:prstGeom>
        </p:spPr>
      </p:pic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6629400" y="1524000"/>
            <a:ext cx="5528480" cy="4033155"/>
          </a:xfrm>
          <a:prstGeom prst="rect">
            <a:avLst/>
          </a:prstGeom>
        </p:spPr>
        <p:txBody>
          <a:bodyPr vert="horz" wrap="square" lIns="0" tIns="16510" rIns="0" bIns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sz="3500" dirty="0"/>
              <a:t>6èm</a:t>
            </a:r>
            <a:r>
              <a:rPr lang="en-GB" sz="3500" dirty="0"/>
              <a:t>e Forum du </a:t>
            </a:r>
            <a:r>
              <a:rPr sz="3500" dirty="0"/>
              <a:t>Réseau ACQF</a:t>
            </a:r>
            <a:br>
              <a:rPr sz="3500" dirty="0"/>
            </a:br>
            <a:r>
              <a:rPr sz="3500" dirty="0"/>
              <a:t> </a:t>
            </a:r>
            <a:r>
              <a:rPr sz="2000" dirty="0"/>
              <a:t>30 </a:t>
            </a:r>
            <a:r>
              <a:rPr sz="2000" dirty="0" err="1"/>
              <a:t>septembre</a:t>
            </a:r>
            <a:r>
              <a:rPr sz="2000" dirty="0"/>
              <a:t> – 2 </a:t>
            </a:r>
            <a:r>
              <a:rPr sz="2000" dirty="0" err="1"/>
              <a:t>octobre</a:t>
            </a:r>
            <a:r>
              <a:rPr sz="2000" dirty="0"/>
              <a:t> 2025 </a:t>
            </a:r>
            <a:br>
              <a:rPr sz="2000" dirty="0"/>
            </a:br>
            <a:br>
              <a:rPr sz="2000" dirty="0"/>
            </a:br>
            <a:br>
              <a:rPr sz="2000" dirty="0"/>
            </a:br>
            <a:br>
              <a:rPr sz="2000" dirty="0"/>
            </a:br>
            <a:r>
              <a:rPr sz="3200" dirty="0" err="1"/>
              <a:t>Évaluation</a:t>
            </a:r>
            <a:r>
              <a:rPr sz="3200" dirty="0"/>
              <a:t> dans le </a:t>
            </a:r>
            <a:r>
              <a:rPr sz="3200" dirty="0" err="1"/>
              <a:t>contexte</a:t>
            </a:r>
            <a:r>
              <a:rPr sz="3200" dirty="0"/>
              <a:t> de la </a:t>
            </a:r>
            <a:r>
              <a:rPr lang="en-GB" sz="3200" dirty="0"/>
              <a:t>VAE</a:t>
            </a:r>
            <a:r>
              <a:rPr sz="3200" dirty="0"/>
              <a:t>, </a:t>
            </a:r>
            <a:r>
              <a:rPr sz="3200" dirty="0" err="1"/>
              <a:t>en</a:t>
            </a:r>
            <a:r>
              <a:rPr sz="3200" dirty="0"/>
              <a:t> </a:t>
            </a:r>
            <a:r>
              <a:rPr sz="3200" dirty="0" err="1"/>
              <a:t>mettant</a:t>
            </a:r>
            <a:r>
              <a:rPr sz="3200" dirty="0"/>
              <a:t> </a:t>
            </a:r>
            <a:r>
              <a:rPr sz="3200" dirty="0" err="1"/>
              <a:t>l'accent</a:t>
            </a:r>
            <a:r>
              <a:rPr sz="3200" dirty="0"/>
              <a:t> sur les </a:t>
            </a:r>
            <a:r>
              <a:rPr sz="3200" dirty="0" err="1"/>
              <a:t>portefeuilles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781800" y="5557155"/>
            <a:ext cx="4869327" cy="1036053"/>
          </a:xfrm>
          <a:prstGeom prst="rect">
            <a:avLst/>
          </a:prstGeom>
        </p:spPr>
        <p:txBody>
          <a:bodyPr vert="horz" wrap="square" lIns="0" tIns="11430" rIns="0" bIns="0">
            <a:spAutoFit/>
          </a:bodyPr>
          <a:lstStyle/>
          <a:p>
            <a:pPr marL="1158875" marR="5080" indent="-1146175">
              <a:lnSpc>
                <a:spcPct val="122900"/>
              </a:lnSpc>
              <a:spcBef>
                <a:spcPts val="90"/>
              </a:spcBef>
              <a:defRPr sz="28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/>
              <a:t>Patrick </a:t>
            </a:r>
            <a:r>
              <a:rPr dirty="0" err="1"/>
              <a:t>Werquin</a:t>
            </a:r>
            <a:r>
              <a:rPr dirty="0"/>
              <a:t>, expert ETF  </a:t>
            </a:r>
          </a:p>
          <a:p>
            <a:pPr marL="1158875" marR="5080" indent="-1146175">
              <a:lnSpc>
                <a:spcPct val="122900"/>
              </a:lnSpc>
              <a:spcBef>
                <a:spcPts val="90"/>
              </a:spcBef>
              <a:defRPr sz="28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/>
              <a:t>Mona </a:t>
            </a:r>
            <a:r>
              <a:rPr dirty="0" err="1"/>
              <a:t>Pielorz</a:t>
            </a:r>
            <a:r>
              <a:rPr dirty="0"/>
              <a:t>, DIE, </a:t>
            </a:r>
            <a:r>
              <a:rPr dirty="0" err="1"/>
              <a:t>Allemagne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34171D74-A02A-B7D0-368E-B6D68A97C86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31612" y="1897486"/>
            <a:ext cx="4190997" cy="297931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4E0661-B855-E919-33D6-8ECE2EE661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91B56-FC48-930B-912F-C6C6B12FD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152400"/>
            <a:ext cx="10287000" cy="615553"/>
          </a:xfrm>
        </p:spPr>
        <p:txBody>
          <a:bodyPr/>
          <a:lstStyle/>
          <a:p>
            <a:pPr>
              <a:defRPr sz="4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/>
              <a:t>Principes </a:t>
            </a:r>
            <a:r>
              <a:rPr lang="en-GB" dirty="0">
                <a:sym typeface="Wingdings" panose="05000000000000000000" pitchFamily="2" charset="2"/>
              </a:rPr>
              <a:t></a:t>
            </a:r>
            <a:r>
              <a:rPr dirty="0">
                <a:sym typeface="Wingdings" pitchFamily="2" charset="2"/>
              </a:rPr>
              <a:t> La bonne </a:t>
            </a:r>
            <a:r>
              <a:rPr dirty="0" err="1">
                <a:sym typeface="Wingdings" pitchFamily="2" charset="2"/>
              </a:rPr>
              <a:t>voie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775BDF-8F60-17A8-263E-F4C1ADD0AA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800" y="2055435"/>
            <a:ext cx="3733800" cy="2185214"/>
          </a:xfrm>
        </p:spPr>
        <p:txBody>
          <a:bodyPr/>
          <a:lstStyle/>
          <a:p>
            <a:pPr marL="457200" indent="-457200" algn="l">
              <a:spcBef>
                <a:spcPts val="1200"/>
              </a:spcBef>
              <a:buFontTx/>
              <a:buChar char="-"/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Authenticité</a:t>
            </a:r>
          </a:p>
          <a:p>
            <a:pPr marL="457200" indent="-457200" algn="l">
              <a:spcBef>
                <a:spcPts val="1200"/>
              </a:spcBef>
              <a:buFontTx/>
              <a:buChar char="-"/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Validité</a:t>
            </a:r>
          </a:p>
          <a:p>
            <a:pPr marL="457200" indent="-457200" algn="l">
              <a:spcBef>
                <a:spcPts val="1200"/>
              </a:spcBef>
              <a:buFontTx/>
              <a:buChar char="-"/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Suffisance</a:t>
            </a:r>
          </a:p>
          <a:p>
            <a:pPr marL="457200" indent="-457200" algn="l">
              <a:spcBef>
                <a:spcPts val="1200"/>
              </a:spcBef>
              <a:buFontTx/>
              <a:buChar char="-"/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Monnaie</a:t>
            </a:r>
          </a:p>
        </p:txBody>
      </p:sp>
      <p:sp>
        <p:nvSpPr>
          <p:cNvPr id="4" name="object 19">
            <a:extLst>
              <a:ext uri="{FF2B5EF4-FFF2-40B4-BE49-F238E27FC236}">
                <a16:creationId xmlns:a16="http://schemas.microsoft.com/office/drawing/2014/main" id="{FACE8DC5-C998-95D7-8763-C0224D584CC1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669395" y="6541461"/>
            <a:ext cx="446405" cy="167995"/>
          </a:xfrm>
          <a:prstGeom prst="rect">
            <a:avLst/>
          </a:prstGeom>
        </p:spPr>
        <p:txBody>
          <a:bodyPr vert="horz" wrap="square" lIns="0" tIns="13970" rIns="0" bIns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defRPr sz="1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Page </a:t>
            </a:r>
            <a:fld id="{81D60167-4931-47E6-BA6A-407CBD079E47}" type="slidenum">
              <a:rPr sz="1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fld>
            <a:endParaRPr sz="1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ADE1F35-24B8-D1B1-65D3-F03516D8A183}"/>
              </a:ext>
            </a:extLst>
          </p:cNvPr>
          <p:cNvSpPr txBox="1">
            <a:spLocks/>
          </p:cNvSpPr>
          <p:nvPr/>
        </p:nvSpPr>
        <p:spPr>
          <a:xfrm>
            <a:off x="6858000" y="2131635"/>
            <a:ext cx="6019800" cy="21852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600" b="0" i="0">
                <a:solidFill>
                  <a:srgbClr val="23282A"/>
                </a:solidFill>
                <a:latin typeface="Calibri"/>
                <a:ea typeface="+mn-ea"/>
                <a:cs typeface="Calibri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spcBef>
                <a:spcPts val="1200"/>
              </a:spcBef>
              <a:buFontTx/>
              <a:buChar char="-"/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Aptitude à l’usage/authenticité</a:t>
            </a:r>
          </a:p>
          <a:p>
            <a:pPr marL="457200" indent="-457200" algn="l">
              <a:spcBef>
                <a:spcPts val="1200"/>
              </a:spcBef>
              <a:buFontTx/>
              <a:buChar char="-"/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Fiabilité</a:t>
            </a:r>
          </a:p>
          <a:p>
            <a:pPr marL="457200" indent="-457200" algn="l">
              <a:spcBef>
                <a:spcPts val="1200"/>
              </a:spcBef>
              <a:buFontTx/>
              <a:buChar char="-"/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Équité</a:t>
            </a:r>
          </a:p>
          <a:p>
            <a:pPr marL="457200" indent="-457200" algn="l">
              <a:spcBef>
                <a:spcPts val="1200"/>
              </a:spcBef>
              <a:buFontTx/>
              <a:buChar char="-"/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Transparence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AABCF18-3332-ADBC-4045-98B210E13693}"/>
              </a:ext>
            </a:extLst>
          </p:cNvPr>
          <p:cNvSpPr txBox="1">
            <a:spLocks/>
          </p:cNvSpPr>
          <p:nvPr/>
        </p:nvSpPr>
        <p:spPr>
          <a:xfrm>
            <a:off x="163195" y="6274713"/>
            <a:ext cx="1150620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00A643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>
              <a:defRPr sz="1400"/>
            </a:pPr>
            <a:r>
              <a:rPr lang="fr-FR" b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 L’évaluation dans le contexte de la VAE, avec un accent sur le portfolio », 6e Forum de l’ACQF, Maurice, 30 septembre – 2 octobre 2025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220890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4EF193-9233-BE85-1E9A-FC8B039B17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86229-7FDC-8B14-267A-8557CA904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152400"/>
            <a:ext cx="10287000" cy="615553"/>
          </a:xfrm>
        </p:spPr>
        <p:txBody>
          <a:bodyPr/>
          <a:lstStyle/>
          <a:p>
            <a:pPr>
              <a:defRPr sz="4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/>
              <a:t>Principes</a:t>
            </a:r>
            <a:r>
              <a:rPr lang="en-GB" dirty="0"/>
              <a:t> </a:t>
            </a:r>
            <a:r>
              <a:rPr lang="en-GB" dirty="0">
                <a:sym typeface="Wingdings" panose="05000000000000000000" pitchFamily="2" charset="2"/>
              </a:rPr>
              <a:t></a:t>
            </a:r>
            <a:r>
              <a:rPr dirty="0">
                <a:sym typeface="Wingdings" pitchFamily="2" charset="2"/>
              </a:rPr>
              <a:t> La bonne </a:t>
            </a:r>
            <a:r>
              <a:rPr dirty="0" err="1">
                <a:sym typeface="Wingdings" pitchFamily="2" charset="2"/>
              </a:rPr>
              <a:t>voie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828F52-693D-3250-604F-1EC677F7D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800" y="2055435"/>
            <a:ext cx="3733800" cy="2185214"/>
          </a:xfrm>
        </p:spPr>
        <p:txBody>
          <a:bodyPr/>
          <a:lstStyle/>
          <a:p>
            <a:pPr marL="457200" indent="-457200" algn="l">
              <a:spcBef>
                <a:spcPts val="1200"/>
              </a:spcBef>
              <a:buFontTx/>
              <a:buChar char="-"/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Authenticité</a:t>
            </a:r>
          </a:p>
          <a:p>
            <a:pPr marL="457200" indent="-457200" algn="l">
              <a:spcBef>
                <a:spcPts val="1200"/>
              </a:spcBef>
              <a:buFontTx/>
              <a:buChar char="-"/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Validité</a:t>
            </a:r>
          </a:p>
          <a:p>
            <a:pPr marL="457200" indent="-457200" algn="l">
              <a:spcBef>
                <a:spcPts val="1200"/>
              </a:spcBef>
              <a:buFontTx/>
              <a:buChar char="-"/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Suffisance</a:t>
            </a:r>
          </a:p>
          <a:p>
            <a:pPr marL="457200" indent="-457200" algn="l">
              <a:spcBef>
                <a:spcPts val="1200"/>
              </a:spcBef>
              <a:buFontTx/>
              <a:buChar char="-"/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Monnaie</a:t>
            </a:r>
          </a:p>
        </p:txBody>
      </p:sp>
      <p:sp>
        <p:nvSpPr>
          <p:cNvPr id="4" name="object 19">
            <a:extLst>
              <a:ext uri="{FF2B5EF4-FFF2-40B4-BE49-F238E27FC236}">
                <a16:creationId xmlns:a16="http://schemas.microsoft.com/office/drawing/2014/main" id="{92B78BD4-176C-B83F-46F4-84D421BE9EB7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669395" y="6541461"/>
            <a:ext cx="446405" cy="167995"/>
          </a:xfrm>
          <a:prstGeom prst="rect">
            <a:avLst/>
          </a:prstGeom>
        </p:spPr>
        <p:txBody>
          <a:bodyPr vert="horz" wrap="square" lIns="0" tIns="13970" rIns="0" bIns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defRPr sz="1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Page </a:t>
            </a:r>
            <a:fld id="{81D60167-4931-47E6-BA6A-407CBD079E47}" type="slidenum">
              <a:rPr sz="1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fld>
            <a:endParaRPr sz="1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1B3F15C-CAE0-F4A3-B4CA-67235A6B050D}"/>
              </a:ext>
            </a:extLst>
          </p:cNvPr>
          <p:cNvSpPr txBox="1">
            <a:spLocks/>
          </p:cNvSpPr>
          <p:nvPr/>
        </p:nvSpPr>
        <p:spPr>
          <a:xfrm>
            <a:off x="6858000" y="2131635"/>
            <a:ext cx="5410200" cy="21852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600" b="0" i="0">
                <a:solidFill>
                  <a:srgbClr val="23282A"/>
                </a:solidFill>
                <a:latin typeface="Calibri"/>
                <a:ea typeface="+mn-ea"/>
                <a:cs typeface="Calibri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spcBef>
                <a:spcPts val="1200"/>
              </a:spcBef>
              <a:buFontTx/>
              <a:buChar char="-"/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Aptitude à l’usage/authenticité</a:t>
            </a:r>
          </a:p>
          <a:p>
            <a:pPr marL="457200" indent="-457200" algn="l">
              <a:spcBef>
                <a:spcPts val="1200"/>
              </a:spcBef>
              <a:buFontTx/>
              <a:buChar char="-"/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Fiabilité</a:t>
            </a:r>
          </a:p>
          <a:p>
            <a:pPr marL="457200" indent="-457200" algn="l">
              <a:spcBef>
                <a:spcPts val="1200"/>
              </a:spcBef>
              <a:buFontTx/>
              <a:buChar char="-"/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Équité</a:t>
            </a:r>
          </a:p>
          <a:p>
            <a:pPr marL="457200" indent="-457200" algn="l">
              <a:spcBef>
                <a:spcPts val="1200"/>
              </a:spcBef>
              <a:buFontTx/>
              <a:buChar char="-"/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Transparence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5D30F4E-59AD-3289-FD68-AA074B89D62E}"/>
              </a:ext>
            </a:extLst>
          </p:cNvPr>
          <p:cNvSpPr txBox="1"/>
          <p:nvPr/>
        </p:nvSpPr>
        <p:spPr>
          <a:xfrm>
            <a:off x="1295400" y="1256675"/>
            <a:ext cx="2178802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 err="1"/>
              <a:t>Éléments</a:t>
            </a:r>
            <a:r>
              <a:rPr dirty="0"/>
              <a:t> de </a:t>
            </a:r>
            <a:r>
              <a:rPr dirty="0" err="1"/>
              <a:t>preuve</a:t>
            </a:r>
            <a:endParaRPr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4ABE9AD-6C6D-F1BC-919B-2686CE2AF2F6}"/>
              </a:ext>
            </a:extLst>
          </p:cNvPr>
          <p:cNvSpPr txBox="1"/>
          <p:nvPr/>
        </p:nvSpPr>
        <p:spPr>
          <a:xfrm>
            <a:off x="6800091" y="1216368"/>
            <a:ext cx="4477509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Processus d'évaluation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162CAC7-B008-1AC1-3216-DD4CE31915CD}"/>
              </a:ext>
            </a:extLst>
          </p:cNvPr>
          <p:cNvSpPr txBox="1"/>
          <p:nvPr/>
        </p:nvSpPr>
        <p:spPr>
          <a:xfrm>
            <a:off x="3474202" y="4776853"/>
            <a:ext cx="3791423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/>
              <a:t>Pas d</a:t>
            </a:r>
            <a:r>
              <a:rPr lang="en-GB" dirty="0"/>
              <a:t>’</a:t>
            </a:r>
            <a:r>
              <a:rPr lang="en-GB" dirty="0" err="1"/>
              <a:t>amalgame</a:t>
            </a:r>
            <a:endParaRPr lang="en-GB" dirty="0"/>
          </a:p>
          <a:p>
            <a:pPr algn="ctr">
              <a:defRPr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en-GB" dirty="0">
                <a:sym typeface="Wingdings" panose="05000000000000000000" pitchFamily="2" charset="2"/>
              </a:rPr>
              <a:t></a:t>
            </a:r>
            <a:r>
              <a:rPr dirty="0">
                <a:sym typeface="Wingdings" pitchFamily="2" charset="2"/>
              </a:rPr>
              <a:t> </a:t>
            </a:r>
            <a:r>
              <a:rPr dirty="0"/>
              <a:t>Secret #2</a:t>
            </a:r>
            <a:r>
              <a:rPr lang="en-GB" dirty="0"/>
              <a:t> </a:t>
            </a:r>
            <a:r>
              <a:rPr lang="en-GB" dirty="0">
                <a:sym typeface="Wingdings" panose="05000000000000000000" pitchFamily="2" charset="2"/>
              </a:rPr>
              <a:t></a:t>
            </a:r>
            <a:endParaRPr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5814984-1B1F-0283-391E-3B9A9D144B79}"/>
              </a:ext>
            </a:extLst>
          </p:cNvPr>
          <p:cNvSpPr txBox="1">
            <a:spLocks/>
          </p:cNvSpPr>
          <p:nvPr/>
        </p:nvSpPr>
        <p:spPr>
          <a:xfrm>
            <a:off x="163195" y="6274713"/>
            <a:ext cx="1150620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00A643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>
              <a:defRPr sz="1400"/>
            </a:pPr>
            <a:r>
              <a:rPr lang="fr-FR" b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 L’évaluation dans le contexte de la VAE, avec un accent sur le portfolio », 6e Forum de l’ACQF, Maurice, 30 septembre – 2 octobre 2025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97963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E47D3F-20C6-E810-31C8-E7C15705B8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5E4DD-2198-E72C-6FBA-9AF8EE700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152400"/>
            <a:ext cx="10287000" cy="615553"/>
          </a:xfrm>
        </p:spPr>
        <p:txBody>
          <a:bodyPr/>
          <a:lstStyle/>
          <a:p>
            <a:pPr>
              <a:defRPr sz="4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Principes </a:t>
            </a:r>
            <a:endParaRPr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CFD249-8023-3D2C-797A-0C8C0435A7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11811000" cy="5047536"/>
          </a:xfrm>
        </p:spPr>
        <p:txBody>
          <a:bodyPr/>
          <a:lstStyle/>
          <a:p>
            <a:pPr marL="457200" indent="-457200" algn="l">
              <a:spcBef>
                <a:spcPts val="1200"/>
              </a:spcBef>
              <a:buFontTx/>
              <a:buChar char="-"/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sz="2400" b="1" dirty="0" err="1"/>
              <a:t>Authenticité</a:t>
            </a:r>
            <a:r>
              <a:rPr sz="2400" dirty="0"/>
              <a:t>: </a:t>
            </a:r>
            <a:r>
              <a:rPr sz="2400" dirty="0" err="1"/>
              <a:t>S'assure</a:t>
            </a:r>
            <a:r>
              <a:rPr sz="2400" dirty="0"/>
              <a:t> </a:t>
            </a:r>
            <a:r>
              <a:rPr sz="2400" dirty="0" err="1"/>
              <a:t>que</a:t>
            </a:r>
            <a:r>
              <a:rPr sz="2400" dirty="0"/>
              <a:t> la </a:t>
            </a:r>
            <a:r>
              <a:rPr sz="2400" dirty="0" err="1"/>
              <a:t>preuve</a:t>
            </a:r>
            <a:r>
              <a:rPr sz="2400" dirty="0"/>
              <a:t> </a:t>
            </a:r>
            <a:r>
              <a:rPr sz="2400" u="sng" dirty="0" err="1"/>
              <a:t>appartient</a:t>
            </a:r>
            <a:r>
              <a:rPr sz="2400" dirty="0"/>
              <a:t> </a:t>
            </a:r>
            <a:r>
              <a:rPr sz="2400" dirty="0" err="1"/>
              <a:t>véritablement</a:t>
            </a:r>
            <a:r>
              <a:rPr sz="2400" dirty="0"/>
              <a:t> à </a:t>
            </a:r>
            <a:r>
              <a:rPr sz="2400" dirty="0" err="1"/>
              <a:t>l'apprenant</a:t>
            </a:r>
            <a:endParaRPr sz="2400" dirty="0"/>
          </a:p>
          <a:p>
            <a:pPr marL="457200" indent="-457200" algn="l">
              <a:spcBef>
                <a:spcPts val="1200"/>
              </a:spcBef>
              <a:buFontTx/>
              <a:buChar char="-"/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sz="2400" b="1" dirty="0" err="1"/>
              <a:t>Validité</a:t>
            </a:r>
            <a:r>
              <a:rPr sz="2400" dirty="0"/>
              <a:t>: Les données </a:t>
            </a:r>
            <a:r>
              <a:rPr sz="2400" dirty="0" err="1"/>
              <a:t>probantes</a:t>
            </a:r>
            <a:r>
              <a:rPr sz="2400" dirty="0"/>
              <a:t> </a:t>
            </a:r>
            <a:r>
              <a:rPr sz="2400" dirty="0" err="1"/>
              <a:t>doivent</a:t>
            </a:r>
            <a:r>
              <a:rPr sz="2400" dirty="0"/>
              <a:t> </a:t>
            </a:r>
            <a:r>
              <a:rPr sz="2400" dirty="0" err="1"/>
              <a:t>s'aligner</a:t>
            </a:r>
            <a:r>
              <a:rPr sz="2400" dirty="0"/>
              <a:t> sur les acquis </a:t>
            </a:r>
            <a:r>
              <a:rPr sz="2400" dirty="0" err="1"/>
              <a:t>d'apprentissage</a:t>
            </a:r>
            <a:r>
              <a:rPr sz="2400" dirty="0"/>
              <a:t> </a:t>
            </a:r>
            <a:r>
              <a:rPr sz="2400" u="sng" dirty="0" err="1"/>
              <a:t>requis</a:t>
            </a:r>
            <a:endParaRPr sz="2400" u="sng" dirty="0"/>
          </a:p>
          <a:p>
            <a:pPr marL="457200" indent="-457200" algn="l">
              <a:spcBef>
                <a:spcPts val="1200"/>
              </a:spcBef>
              <a:buFontTx/>
              <a:buChar char="-"/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sz="2400" b="1" dirty="0" err="1"/>
              <a:t>Suffisance</a:t>
            </a:r>
            <a:r>
              <a:rPr sz="2400" dirty="0"/>
              <a:t>: </a:t>
            </a:r>
            <a:r>
              <a:rPr sz="2400" u="sng" dirty="0" err="1"/>
              <a:t>Assez</a:t>
            </a:r>
            <a:r>
              <a:rPr sz="2400" dirty="0"/>
              <a:t> de </a:t>
            </a:r>
            <a:r>
              <a:rPr sz="2400" dirty="0" err="1"/>
              <a:t>preuves</a:t>
            </a:r>
            <a:r>
              <a:rPr sz="2400" dirty="0"/>
              <a:t> pour porter un </a:t>
            </a:r>
            <a:r>
              <a:rPr sz="2400" dirty="0" err="1"/>
              <a:t>jugement</a:t>
            </a:r>
            <a:r>
              <a:rPr sz="2400" dirty="0"/>
              <a:t> </a:t>
            </a:r>
            <a:r>
              <a:rPr sz="2400" dirty="0" err="1"/>
              <a:t>solide</a:t>
            </a:r>
            <a:endParaRPr sz="2400" dirty="0"/>
          </a:p>
          <a:p>
            <a:pPr marL="457200" indent="-457200" algn="l">
              <a:spcBef>
                <a:spcPts val="1200"/>
              </a:spcBef>
              <a:buFontTx/>
              <a:buChar char="-"/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sz="2400" b="1" dirty="0"/>
              <a:t>Monnaie</a:t>
            </a:r>
            <a:r>
              <a:rPr sz="2400" dirty="0"/>
              <a:t>: Les données </a:t>
            </a:r>
            <a:r>
              <a:rPr sz="2400" dirty="0" err="1"/>
              <a:t>probantes</a:t>
            </a:r>
            <a:r>
              <a:rPr sz="2400" dirty="0"/>
              <a:t> </a:t>
            </a:r>
            <a:r>
              <a:rPr sz="2400" u="sng" dirty="0" err="1"/>
              <a:t>reflètent</a:t>
            </a:r>
            <a:r>
              <a:rPr sz="2400" u="sng" dirty="0"/>
              <a:t> des </a:t>
            </a:r>
            <a:r>
              <a:rPr sz="2400" u="sng" dirty="0" err="1"/>
              <a:t>connaissances</a:t>
            </a:r>
            <a:r>
              <a:rPr sz="2400" u="sng" dirty="0"/>
              <a:t>, des aptitudes et des </a:t>
            </a:r>
            <a:r>
              <a:rPr sz="2400" u="sng" dirty="0" err="1"/>
              <a:t>compétences</a:t>
            </a:r>
            <a:r>
              <a:rPr sz="2400" u="sng" dirty="0"/>
              <a:t> </a:t>
            </a:r>
            <a:r>
              <a:rPr sz="2400" u="sng" dirty="0" err="1"/>
              <a:t>actualisées</a:t>
            </a:r>
            <a:endParaRPr sz="2400" u="sng" dirty="0"/>
          </a:p>
          <a:p>
            <a:pPr marL="457200" indent="-457200" algn="l">
              <a:spcBef>
                <a:spcPts val="1200"/>
              </a:spcBef>
              <a:buFontTx/>
              <a:buChar char="-"/>
            </a:pPr>
            <a:endParaRPr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spcBef>
                <a:spcPts val="1200"/>
              </a:spcBef>
              <a:buFontTx/>
              <a:buChar char="-"/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sz="2400" b="1" dirty="0"/>
              <a:t>Aptitude à </a:t>
            </a:r>
            <a:r>
              <a:rPr sz="2400" b="1" dirty="0" err="1"/>
              <a:t>l'emploi</a:t>
            </a:r>
            <a:r>
              <a:rPr sz="2400" b="1" dirty="0"/>
              <a:t>/</a:t>
            </a:r>
            <a:r>
              <a:rPr sz="2400" b="1" dirty="0" err="1"/>
              <a:t>authenticité</a:t>
            </a:r>
            <a:r>
              <a:rPr sz="2400" b="1" dirty="0"/>
              <a:t>:</a:t>
            </a:r>
            <a:r>
              <a:rPr sz="2400" dirty="0"/>
              <a:t> La </a:t>
            </a:r>
            <a:r>
              <a:rPr sz="2400" dirty="0" err="1"/>
              <a:t>méthode</a:t>
            </a:r>
            <a:r>
              <a:rPr sz="2400" dirty="0"/>
              <a:t> doit </a:t>
            </a:r>
            <a:r>
              <a:rPr sz="2400" b="1" u="sng" dirty="0" err="1"/>
              <a:t>correspondre</a:t>
            </a:r>
            <a:r>
              <a:rPr sz="2400" dirty="0"/>
              <a:t> au </a:t>
            </a:r>
            <a:r>
              <a:rPr sz="2400" dirty="0" err="1"/>
              <a:t>résultat</a:t>
            </a:r>
            <a:endParaRPr sz="2400" dirty="0"/>
          </a:p>
          <a:p>
            <a:pPr marL="457200" indent="-457200" algn="l">
              <a:spcBef>
                <a:spcPts val="1200"/>
              </a:spcBef>
              <a:buFontTx/>
              <a:buChar char="-"/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sz="2400" b="1" dirty="0" err="1"/>
              <a:t>Fiabilité</a:t>
            </a:r>
            <a:r>
              <a:rPr sz="2400" dirty="0"/>
              <a:t>: </a:t>
            </a:r>
            <a:r>
              <a:rPr sz="2400" u="sng" dirty="0" err="1"/>
              <a:t>Cohérence</a:t>
            </a:r>
            <a:r>
              <a:rPr sz="2400" dirty="0"/>
              <a:t> des </a:t>
            </a:r>
            <a:r>
              <a:rPr sz="2400" dirty="0" err="1"/>
              <a:t>jugements</a:t>
            </a:r>
            <a:r>
              <a:rPr sz="2400" dirty="0"/>
              <a:t> entre les </a:t>
            </a:r>
            <a:r>
              <a:rPr sz="2400" dirty="0" err="1"/>
              <a:t>évaluateurs</a:t>
            </a:r>
            <a:r>
              <a:rPr sz="2400" dirty="0"/>
              <a:t> et les </a:t>
            </a:r>
            <a:r>
              <a:rPr sz="2400" dirty="0" err="1"/>
              <a:t>contextes</a:t>
            </a:r>
            <a:r>
              <a:rPr sz="2400" dirty="0"/>
              <a:t> (</a:t>
            </a:r>
            <a:r>
              <a:rPr sz="2400" dirty="0" err="1"/>
              <a:t>régions</a:t>
            </a:r>
            <a:r>
              <a:rPr sz="2400" dirty="0"/>
              <a:t>)</a:t>
            </a:r>
          </a:p>
          <a:p>
            <a:pPr marL="457200" indent="-457200" algn="l">
              <a:spcBef>
                <a:spcPts val="1200"/>
              </a:spcBef>
              <a:buFontTx/>
              <a:buChar char="-"/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sz="2400" b="1" dirty="0" err="1"/>
              <a:t>Équité</a:t>
            </a:r>
            <a:r>
              <a:rPr sz="2400" dirty="0"/>
              <a:t>: </a:t>
            </a:r>
            <a:r>
              <a:rPr sz="2400" dirty="0" err="1"/>
              <a:t>Traitement</a:t>
            </a:r>
            <a:r>
              <a:rPr sz="2400" dirty="0"/>
              <a:t> </a:t>
            </a:r>
            <a:r>
              <a:rPr sz="2400" dirty="0" err="1"/>
              <a:t>équitable</a:t>
            </a:r>
            <a:r>
              <a:rPr sz="2400" dirty="0"/>
              <a:t> de </a:t>
            </a:r>
            <a:r>
              <a:rPr sz="2400" u="sng" dirty="0" err="1"/>
              <a:t>tous</a:t>
            </a:r>
            <a:r>
              <a:rPr sz="2400" u="sng" dirty="0"/>
              <a:t> les</a:t>
            </a:r>
            <a:r>
              <a:rPr sz="2400" dirty="0"/>
              <a:t> </a:t>
            </a:r>
            <a:r>
              <a:rPr sz="2400" dirty="0" err="1"/>
              <a:t>demandeurs</a:t>
            </a:r>
            <a:endParaRPr sz="2400" dirty="0"/>
          </a:p>
          <a:p>
            <a:pPr marL="457200" indent="-457200" algn="l">
              <a:spcBef>
                <a:spcPts val="1200"/>
              </a:spcBef>
              <a:buFontTx/>
              <a:buChar char="-"/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sz="2400" b="1" dirty="0"/>
              <a:t>Transparence</a:t>
            </a:r>
            <a:r>
              <a:rPr sz="2400" dirty="0"/>
              <a:t>: </a:t>
            </a:r>
            <a:r>
              <a:rPr sz="2400" u="sng" dirty="0" err="1"/>
              <a:t>Clarté</a:t>
            </a:r>
            <a:r>
              <a:rPr sz="2400" dirty="0"/>
              <a:t> des </a:t>
            </a:r>
            <a:r>
              <a:rPr sz="2400" dirty="0" err="1"/>
              <a:t>critères</a:t>
            </a:r>
            <a:r>
              <a:rPr sz="2400" dirty="0"/>
              <a:t>, des </a:t>
            </a:r>
            <a:r>
              <a:rPr sz="2400" dirty="0" err="1"/>
              <a:t>procédures</a:t>
            </a:r>
            <a:r>
              <a:rPr sz="2400" dirty="0"/>
              <a:t> et des </a:t>
            </a:r>
            <a:r>
              <a:rPr sz="2400" dirty="0" err="1"/>
              <a:t>commentaires</a:t>
            </a:r>
            <a:endParaRPr sz="2400" dirty="0"/>
          </a:p>
        </p:txBody>
      </p:sp>
      <p:sp>
        <p:nvSpPr>
          <p:cNvPr id="4" name="object 19">
            <a:extLst>
              <a:ext uri="{FF2B5EF4-FFF2-40B4-BE49-F238E27FC236}">
                <a16:creationId xmlns:a16="http://schemas.microsoft.com/office/drawing/2014/main" id="{24FC73D6-53A1-D56F-AA22-30A7F60220C1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669395" y="6541461"/>
            <a:ext cx="446405" cy="167995"/>
          </a:xfrm>
          <a:prstGeom prst="rect">
            <a:avLst/>
          </a:prstGeom>
        </p:spPr>
        <p:txBody>
          <a:bodyPr vert="horz" wrap="square" lIns="0" tIns="13970" rIns="0" bIns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defRPr sz="1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Page </a:t>
            </a:r>
            <a:fld id="{81D60167-4931-47E6-BA6A-407CBD079E47}" type="slidenum">
              <a:rPr sz="1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fld>
            <a:endParaRPr sz="1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072344C-3C33-81C6-4E4E-1CC37B8678B7}"/>
              </a:ext>
            </a:extLst>
          </p:cNvPr>
          <p:cNvSpPr txBox="1">
            <a:spLocks/>
          </p:cNvSpPr>
          <p:nvPr/>
        </p:nvSpPr>
        <p:spPr>
          <a:xfrm>
            <a:off x="163195" y="6274713"/>
            <a:ext cx="1150620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00A643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>
              <a:defRPr sz="1400"/>
            </a:pPr>
            <a:r>
              <a:rPr lang="fr-FR" b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 L’évaluation dans le contexte de la VAE, avec un accent sur le portfolio », 6e Forum de l’ACQF, Maurice, 30 septembre – 2 octobre 2025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2676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1809E8-0EC1-B73A-763F-C9703F54C9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76B2F-48A1-59AF-F175-864E590E6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152400"/>
            <a:ext cx="10287000" cy="615553"/>
          </a:xfrm>
        </p:spPr>
        <p:txBody>
          <a:bodyPr/>
          <a:lstStyle/>
          <a:p>
            <a:pPr>
              <a:defRPr sz="4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Méthodes d'évaluation (sélection) </a:t>
            </a:r>
            <a:endParaRPr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5B862B-8AC1-D018-37E7-DEFCC32241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11582400" cy="4431983"/>
          </a:xfrm>
        </p:spPr>
        <p:txBody>
          <a:bodyPr/>
          <a:lstStyle/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sz="2400" dirty="0" err="1"/>
              <a:t>Évaluation</a:t>
            </a:r>
            <a:r>
              <a:rPr sz="2400" dirty="0"/>
              <a:t> du </a:t>
            </a:r>
            <a:r>
              <a:rPr sz="2400" dirty="0" err="1"/>
              <a:t>portefeuille</a:t>
            </a:r>
            <a:r>
              <a:rPr sz="2400" dirty="0"/>
              <a:t> (</a:t>
            </a:r>
            <a:r>
              <a:rPr sz="2400" dirty="0" err="1"/>
              <a:t>preuves</a:t>
            </a:r>
            <a:r>
              <a:rPr sz="2400" dirty="0"/>
              <a:t> </a:t>
            </a:r>
            <a:r>
              <a:rPr sz="2400" dirty="0" err="1"/>
              <a:t>d’expérience</a:t>
            </a:r>
            <a:r>
              <a:rPr sz="2400" dirty="0"/>
              <a:t>, </a:t>
            </a:r>
            <a:r>
              <a:rPr sz="2400" b="1" u="sng" dirty="0" err="1"/>
              <a:t>réflexion</a:t>
            </a:r>
            <a:r>
              <a:rPr sz="2400" b="1" u="sng" dirty="0"/>
              <a:t>,</a:t>
            </a:r>
            <a:r>
              <a:rPr sz="2400" dirty="0"/>
              <a:t> artefacts).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sz="2400" dirty="0" err="1"/>
              <a:t>Portefeuilles</a:t>
            </a:r>
            <a:r>
              <a:rPr sz="2400" dirty="0"/>
              <a:t> (</a:t>
            </a:r>
            <a:r>
              <a:rPr sz="2400" dirty="0" err="1"/>
              <a:t>intelligents</a:t>
            </a:r>
            <a:r>
              <a:rPr sz="2400" dirty="0"/>
              <a:t>) </a:t>
            </a:r>
            <a:r>
              <a:rPr sz="2400" dirty="0">
                <a:solidFill>
                  <a:srgbClr val="FF0000"/>
                </a:solidFill>
              </a:rPr>
              <a:t>Secret #3: pour </a:t>
            </a:r>
            <a:r>
              <a:rPr sz="2400" dirty="0" err="1">
                <a:solidFill>
                  <a:srgbClr val="FF0000"/>
                </a:solidFill>
              </a:rPr>
              <a:t>l'éligibilité</a:t>
            </a:r>
            <a:r>
              <a:rPr sz="2400" dirty="0">
                <a:solidFill>
                  <a:srgbClr val="FF0000"/>
                </a:solidFill>
              </a:rPr>
              <a:t> </a:t>
            </a:r>
            <a:r>
              <a:rPr sz="2400" b="1" dirty="0">
                <a:solidFill>
                  <a:srgbClr val="FF0000"/>
                </a:solidFill>
              </a:rPr>
              <a:t>et</a:t>
            </a:r>
            <a:r>
              <a:rPr sz="2400" dirty="0">
                <a:solidFill>
                  <a:srgbClr val="FF0000"/>
                </a:solidFill>
              </a:rPr>
              <a:t> pour </a:t>
            </a:r>
            <a:r>
              <a:rPr sz="2400" dirty="0" err="1">
                <a:solidFill>
                  <a:srgbClr val="FF0000"/>
                </a:solidFill>
              </a:rPr>
              <a:t>l'évaluation</a:t>
            </a:r>
            <a:r>
              <a:rPr sz="2400" dirty="0">
                <a:solidFill>
                  <a:srgbClr val="FF0000"/>
                </a:solidFill>
              </a:rPr>
              <a:t> finale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sz="2400" dirty="0"/>
              <a:t>Examens de contestation (tests </a:t>
            </a:r>
            <a:r>
              <a:rPr sz="2400" dirty="0" err="1"/>
              <a:t>écrits</a:t>
            </a:r>
            <a:r>
              <a:rPr sz="2400" dirty="0"/>
              <a:t> </a:t>
            </a:r>
            <a:r>
              <a:rPr sz="2400" dirty="0" err="1"/>
              <a:t>ou</a:t>
            </a:r>
            <a:r>
              <a:rPr sz="2400" dirty="0"/>
              <a:t> </a:t>
            </a:r>
            <a:r>
              <a:rPr sz="2400" dirty="0" err="1"/>
              <a:t>en</a:t>
            </a:r>
            <a:r>
              <a:rPr sz="2400" dirty="0"/>
              <a:t> </a:t>
            </a:r>
            <a:r>
              <a:rPr sz="2400" dirty="0" err="1"/>
              <a:t>ligne</a:t>
            </a:r>
            <a:r>
              <a:rPr sz="2400" dirty="0"/>
              <a:t>).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sz="2400" dirty="0"/>
              <a:t>Des </a:t>
            </a:r>
            <a:r>
              <a:rPr sz="2400" dirty="0" err="1"/>
              <a:t>démonstrations</a:t>
            </a:r>
            <a:r>
              <a:rPr sz="2400" dirty="0"/>
              <a:t> pratiques (</a:t>
            </a:r>
            <a:r>
              <a:rPr sz="2400" dirty="0" err="1"/>
              <a:t>compétences</a:t>
            </a:r>
            <a:r>
              <a:rPr sz="2400" dirty="0"/>
              <a:t> dans des </a:t>
            </a:r>
            <a:r>
              <a:rPr sz="2400" dirty="0" err="1"/>
              <a:t>contextes</a:t>
            </a:r>
            <a:r>
              <a:rPr sz="2400" dirty="0"/>
              <a:t> </a:t>
            </a:r>
            <a:r>
              <a:rPr sz="2400" dirty="0" err="1"/>
              <a:t>réels</a:t>
            </a:r>
            <a:r>
              <a:rPr sz="2400" dirty="0"/>
              <a:t> </a:t>
            </a:r>
            <a:r>
              <a:rPr sz="2400" dirty="0" err="1"/>
              <a:t>ou</a:t>
            </a:r>
            <a:r>
              <a:rPr sz="2400" dirty="0"/>
              <a:t> </a:t>
            </a:r>
            <a:r>
              <a:rPr sz="2400" dirty="0" err="1"/>
              <a:t>simulés</a:t>
            </a:r>
            <a:r>
              <a:rPr sz="2400" dirty="0"/>
              <a:t>).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sz="2400" dirty="0"/>
              <a:t>Tests </a:t>
            </a:r>
            <a:r>
              <a:rPr sz="2400" dirty="0" err="1"/>
              <a:t>oraux</a:t>
            </a:r>
            <a:r>
              <a:rPr sz="2400" dirty="0"/>
              <a:t> </a:t>
            </a:r>
            <a:r>
              <a:rPr sz="2400" dirty="0" err="1"/>
              <a:t>ou</a:t>
            </a:r>
            <a:r>
              <a:rPr sz="2400" dirty="0"/>
              <a:t> </a:t>
            </a:r>
            <a:r>
              <a:rPr sz="2400" dirty="0" err="1"/>
              <a:t>écrits</a:t>
            </a:r>
            <a:r>
              <a:rPr sz="2400" dirty="0"/>
              <a:t> (</a:t>
            </a:r>
            <a:r>
              <a:rPr sz="2400" dirty="0" err="1"/>
              <a:t>réponse</a:t>
            </a:r>
            <a:r>
              <a:rPr sz="2400" dirty="0"/>
              <a:t> </a:t>
            </a:r>
            <a:r>
              <a:rPr sz="2400" dirty="0" err="1"/>
              <a:t>courte</a:t>
            </a:r>
            <a:r>
              <a:rPr sz="2400" dirty="0"/>
              <a:t>, </a:t>
            </a:r>
            <a:r>
              <a:rPr sz="2400" dirty="0" err="1"/>
              <a:t>cas</a:t>
            </a:r>
            <a:r>
              <a:rPr sz="2400" dirty="0"/>
              <a:t> par </a:t>
            </a:r>
            <a:r>
              <a:rPr sz="2400" dirty="0" err="1"/>
              <a:t>cas</a:t>
            </a:r>
            <a:r>
              <a:rPr sz="2400" dirty="0"/>
              <a:t>).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sz="2400" dirty="0" err="1"/>
              <a:t>Entrevues</a:t>
            </a:r>
            <a:r>
              <a:rPr sz="2400" dirty="0"/>
              <a:t> et </a:t>
            </a:r>
            <a:r>
              <a:rPr sz="2400" dirty="0" err="1"/>
              <a:t>questionnements</a:t>
            </a:r>
            <a:r>
              <a:rPr sz="2400" dirty="0"/>
              <a:t> (</a:t>
            </a:r>
            <a:r>
              <a:rPr sz="2400" dirty="0" err="1"/>
              <a:t>structurés</a:t>
            </a:r>
            <a:r>
              <a:rPr sz="2400" dirty="0"/>
              <a:t>, </a:t>
            </a:r>
            <a:r>
              <a:rPr sz="2400" dirty="0" err="1"/>
              <a:t>fondés</a:t>
            </a:r>
            <a:r>
              <a:rPr sz="2400" dirty="0"/>
              <a:t> sur des </a:t>
            </a:r>
            <a:r>
              <a:rPr sz="2400" dirty="0" err="1"/>
              <a:t>critères</a:t>
            </a:r>
            <a:r>
              <a:rPr sz="2400" dirty="0"/>
              <a:t>).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sz="2400" b="1" u="sng" dirty="0" err="1"/>
              <a:t>Combinaison</a:t>
            </a:r>
            <a:r>
              <a:rPr sz="2400" dirty="0"/>
              <a:t> de </a:t>
            </a:r>
            <a:r>
              <a:rPr sz="2400" dirty="0" err="1"/>
              <a:t>méthodes</a:t>
            </a:r>
            <a:r>
              <a:rPr sz="2400" dirty="0"/>
              <a:t> pour la triangulation et </a:t>
            </a:r>
            <a:r>
              <a:rPr sz="2400" dirty="0" err="1"/>
              <a:t>l'équité</a:t>
            </a:r>
            <a:r>
              <a:rPr sz="2400" dirty="0"/>
              <a:t>.</a:t>
            </a:r>
          </a:p>
        </p:txBody>
      </p:sp>
      <p:sp>
        <p:nvSpPr>
          <p:cNvPr id="4" name="object 19">
            <a:extLst>
              <a:ext uri="{FF2B5EF4-FFF2-40B4-BE49-F238E27FC236}">
                <a16:creationId xmlns:a16="http://schemas.microsoft.com/office/drawing/2014/main" id="{6C121064-E1DC-D2C4-382A-393435576DB2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669395" y="6541461"/>
            <a:ext cx="446405" cy="167995"/>
          </a:xfrm>
          <a:prstGeom prst="rect">
            <a:avLst/>
          </a:prstGeom>
        </p:spPr>
        <p:txBody>
          <a:bodyPr vert="horz" wrap="square" lIns="0" tIns="13970" rIns="0" bIns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defRPr sz="1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Page </a:t>
            </a:r>
            <a:fld id="{81D60167-4931-47E6-BA6A-407CBD079E47}" type="slidenum">
              <a:rPr sz="1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fld>
            <a:endParaRPr sz="1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2A1B562-D25C-5D48-67BF-9F465D298259}"/>
              </a:ext>
            </a:extLst>
          </p:cNvPr>
          <p:cNvSpPr txBox="1">
            <a:spLocks/>
          </p:cNvSpPr>
          <p:nvPr/>
        </p:nvSpPr>
        <p:spPr>
          <a:xfrm>
            <a:off x="163195" y="6274713"/>
            <a:ext cx="1150620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00A643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>
              <a:defRPr sz="1400"/>
            </a:pPr>
            <a:r>
              <a:rPr lang="fr-FR" b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 L’évaluation dans le contexte de la VAE, avec un accent sur le portfolio », 6e Forum de l’ACQF, Maurice, 30 septembre – 2 octobre 2025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38760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035EB0-BA87-4531-52B4-91FA3CF71C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88D2C-35FD-3F3D-B571-EA5ADCD91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152400"/>
            <a:ext cx="10287000" cy="615553"/>
          </a:xfrm>
        </p:spPr>
        <p:txBody>
          <a:bodyPr/>
          <a:lstStyle/>
          <a:p>
            <a:pPr>
              <a:defRPr sz="4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Mes conseils</a:t>
            </a:r>
            <a:endParaRPr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16C5F8-E371-0238-4D87-853BF88271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800" y="1679138"/>
            <a:ext cx="11582400" cy="3385542"/>
          </a:xfrm>
        </p:spPr>
        <p:txBody>
          <a:bodyPr/>
          <a:lstStyle/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 err="1"/>
              <a:t>Approches</a:t>
            </a:r>
            <a:r>
              <a:rPr dirty="0"/>
              <a:t> </a:t>
            </a:r>
            <a:r>
              <a:rPr dirty="0" err="1"/>
              <a:t>mixtes</a:t>
            </a:r>
            <a:r>
              <a:rPr dirty="0"/>
              <a:t>... </a:t>
            </a:r>
            <a:r>
              <a:rPr dirty="0" err="1"/>
              <a:t>donc</a:t>
            </a:r>
            <a:r>
              <a:rPr dirty="0"/>
              <a:t> </a:t>
            </a:r>
            <a:r>
              <a:rPr dirty="0" err="1"/>
              <a:t>l'aléatoire</a:t>
            </a:r>
            <a:r>
              <a:rPr dirty="0"/>
              <a:t> </a:t>
            </a:r>
            <a:r>
              <a:rPr dirty="0" err="1"/>
              <a:t>est</a:t>
            </a:r>
            <a:r>
              <a:rPr dirty="0"/>
              <a:t> </a:t>
            </a:r>
            <a:r>
              <a:rPr dirty="0" err="1"/>
              <a:t>minimisé</a:t>
            </a:r>
            <a:r>
              <a:rPr dirty="0"/>
              <a:t> (absent)...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/>
              <a:t>... et les </a:t>
            </a:r>
            <a:r>
              <a:rPr dirty="0" err="1"/>
              <a:t>détracteurs</a:t>
            </a:r>
            <a:r>
              <a:rPr dirty="0"/>
              <a:t> sans voix </a:t>
            </a:r>
            <a:r>
              <a:rPr lang="en-GB" dirty="0">
                <a:sym typeface="Wingdings" panose="05000000000000000000" pitchFamily="2" charset="2"/>
              </a:rPr>
              <a:t></a:t>
            </a:r>
            <a:endParaRPr dirty="0">
              <a:sym typeface="Wingdings" pitchFamily="2" charset="2"/>
            </a:endParaRPr>
          </a:p>
          <a:p>
            <a:pPr algn="l">
              <a:spcBef>
                <a:spcPts val="1200"/>
              </a:spcBef>
              <a:spcAft>
                <a:spcPts val="1200"/>
              </a:spcAft>
            </a:pP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  <a:sym typeface="Wingdings" pitchFamily="2" charset="2"/>
            </a:endParaRPr>
          </a:p>
          <a:p>
            <a:pPr algn="l">
              <a:spcBef>
                <a:spcPts val="1200"/>
              </a:spcBef>
              <a:spcAft>
                <a:spcPts val="1200"/>
              </a:spcAft>
              <a:defRPr sz="320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defRPr>
            </a:pPr>
            <a:r>
              <a:rPr dirty="0"/>
              <a:t>Dans </a:t>
            </a:r>
            <a:r>
              <a:rPr dirty="0" err="1"/>
              <a:t>ce</a:t>
            </a:r>
            <a:r>
              <a:rPr dirty="0"/>
              <a:t> </a:t>
            </a:r>
            <a:r>
              <a:rPr dirty="0" err="1"/>
              <a:t>contexte</a:t>
            </a:r>
            <a:r>
              <a:rPr dirty="0"/>
              <a:t>, les </a:t>
            </a:r>
            <a:r>
              <a:rPr dirty="0" err="1"/>
              <a:t>portefeuilles</a:t>
            </a:r>
            <a:r>
              <a:rPr dirty="0"/>
              <a:t> </a:t>
            </a:r>
            <a:r>
              <a:rPr dirty="0" err="1"/>
              <a:t>sont</a:t>
            </a:r>
            <a:r>
              <a:rPr dirty="0"/>
              <a:t> des </a:t>
            </a:r>
            <a:r>
              <a:rPr dirty="0" err="1"/>
              <a:t>outils</a:t>
            </a:r>
            <a:r>
              <a:rPr dirty="0"/>
              <a:t> </a:t>
            </a:r>
            <a:r>
              <a:rPr dirty="0" err="1"/>
              <a:t>clés</a:t>
            </a:r>
            <a:r>
              <a:rPr dirty="0"/>
              <a:t> (encore </a:t>
            </a:r>
            <a:r>
              <a:rPr dirty="0" err="1"/>
              <a:t>une</a:t>
            </a:r>
            <a:r>
              <a:rPr dirty="0"/>
              <a:t> </a:t>
            </a:r>
            <a:r>
              <a:rPr dirty="0" err="1"/>
              <a:t>fois</a:t>
            </a:r>
            <a:r>
              <a:rPr dirty="0"/>
              <a:t> pour </a:t>
            </a:r>
            <a:r>
              <a:rPr dirty="0" err="1"/>
              <a:t>l’éligibilité</a:t>
            </a:r>
            <a:r>
              <a:rPr dirty="0"/>
              <a:t> et </a:t>
            </a:r>
            <a:r>
              <a:rPr dirty="0" err="1"/>
              <a:t>l’évaluation</a:t>
            </a:r>
            <a:r>
              <a:rPr dirty="0"/>
              <a:t> </a:t>
            </a:r>
            <a:r>
              <a:rPr dirty="0" err="1"/>
              <a:t>complète</a:t>
            </a:r>
            <a:r>
              <a:rPr dirty="0"/>
              <a:t>): étage à Mona </a:t>
            </a:r>
            <a:r>
              <a:rPr dirty="0" err="1"/>
              <a:t>Pielorz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19">
            <a:extLst>
              <a:ext uri="{FF2B5EF4-FFF2-40B4-BE49-F238E27FC236}">
                <a16:creationId xmlns:a16="http://schemas.microsoft.com/office/drawing/2014/main" id="{4CB3CE4B-DE41-2646-5126-80EB320F378E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669395" y="6541461"/>
            <a:ext cx="446405" cy="167995"/>
          </a:xfrm>
          <a:prstGeom prst="rect">
            <a:avLst/>
          </a:prstGeom>
        </p:spPr>
        <p:txBody>
          <a:bodyPr vert="horz" wrap="square" lIns="0" tIns="13970" rIns="0" bIns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defRPr sz="1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Page </a:t>
            </a:r>
            <a:fld id="{81D60167-4931-47E6-BA6A-407CBD079E47}" type="slidenum">
              <a:rPr sz="1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fld>
            <a:endParaRPr sz="1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EBF12B5-C1BA-85D5-B160-45B778419570}"/>
              </a:ext>
            </a:extLst>
          </p:cNvPr>
          <p:cNvSpPr txBox="1">
            <a:spLocks/>
          </p:cNvSpPr>
          <p:nvPr/>
        </p:nvSpPr>
        <p:spPr>
          <a:xfrm>
            <a:off x="163195" y="6274713"/>
            <a:ext cx="1150620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00A643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>
              <a:defRPr sz="1400"/>
            </a:pPr>
            <a:r>
              <a:rPr lang="fr-FR" b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 L’évaluation dans le contexte de la VAE, avec un accent sur le portfolio », 6e Forum de l’ACQF, Maurice, 30 septembre – 2 octobre 2025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98891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B114B7E-1E6B-E096-BD47-FFBF4A265C31}"/>
              </a:ext>
            </a:extLst>
          </p:cNvPr>
          <p:cNvSpPr txBox="1"/>
          <p:nvPr/>
        </p:nvSpPr>
        <p:spPr>
          <a:xfrm>
            <a:off x="228600" y="1905000"/>
            <a:ext cx="11811000" cy="25673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12700" algn="ctr">
              <a:spcBef>
                <a:spcPts val="130"/>
              </a:spcBef>
              <a:defRPr sz="8000" b="1">
                <a:solidFill>
                  <a:srgbClr val="00A643"/>
                </a:solidFill>
                <a:latin typeface="Baguet Script" panose="00000500000000000000" pitchFamily="2" charset="0"/>
                <a:ea typeface="+mj-ea"/>
                <a:cs typeface="Arial"/>
              </a:defRPr>
            </a:pPr>
            <a:r>
              <a:t>M e r c i</a:t>
            </a:r>
            <a:endParaRPr sz="8000" b="1">
              <a:solidFill>
                <a:srgbClr val="00A643"/>
              </a:solidFill>
              <a:latin typeface="Baguet Script" panose="00000500000000000000" pitchFamily="2" charset="0"/>
              <a:ea typeface="+mj-ea"/>
              <a:cs typeface="Arial"/>
            </a:endParaRPr>
          </a:p>
          <a:p>
            <a:pPr marL="12700" algn="ctr">
              <a:spcBef>
                <a:spcPts val="130"/>
              </a:spcBef>
              <a:defRPr sz="8000" b="1">
                <a:solidFill>
                  <a:srgbClr val="00A643"/>
                </a:solidFill>
                <a:latin typeface="Baguet Script" panose="00000500000000000000" pitchFamily="2" charset="0"/>
                <a:ea typeface="+mj-ea"/>
                <a:cs typeface="Arial"/>
              </a:defRPr>
            </a:pPr>
            <a:r>
              <a:t>D a n k e</a:t>
            </a:r>
            <a:endParaRPr sz="8000" b="1">
              <a:solidFill>
                <a:srgbClr val="00A643"/>
              </a:solidFill>
              <a:latin typeface="Baguet Script" panose="00000500000000000000" pitchFamily="2" charset="0"/>
              <a:ea typeface="+mj-ea"/>
              <a:cs typeface="Arial"/>
            </a:endParaRPr>
          </a:p>
        </p:txBody>
      </p:sp>
      <p:sp>
        <p:nvSpPr>
          <p:cNvPr id="2" name="object 19">
            <a:extLst>
              <a:ext uri="{FF2B5EF4-FFF2-40B4-BE49-F238E27FC236}">
                <a16:creationId xmlns:a16="http://schemas.microsoft.com/office/drawing/2014/main" id="{62745974-F499-BCB8-9987-8B6D2F09D609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669395" y="6541461"/>
            <a:ext cx="446405" cy="167995"/>
          </a:xfrm>
          <a:prstGeom prst="rect">
            <a:avLst/>
          </a:prstGeom>
        </p:spPr>
        <p:txBody>
          <a:bodyPr vert="horz" wrap="square" lIns="0" tIns="13970" rIns="0" bIns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defRPr sz="1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Page </a:t>
            </a:r>
            <a:fld id="{81D60167-4931-47E6-BA6A-407CBD079E47}" type="slidenum">
              <a:rPr sz="1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fld>
            <a:endParaRPr sz="1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6744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271F6-458B-BB74-D899-D626DAC49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152400"/>
            <a:ext cx="10287000" cy="615553"/>
          </a:xfrm>
        </p:spPr>
        <p:txBody>
          <a:bodyPr/>
          <a:lstStyle/>
          <a:p>
            <a:pPr>
              <a:defRPr sz="4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/>
              <a:t>Ordre du jour de </a:t>
            </a:r>
            <a:r>
              <a:rPr dirty="0" err="1"/>
              <a:t>cette</a:t>
            </a:r>
            <a:r>
              <a:rPr dirty="0"/>
              <a:t> session sur la </a:t>
            </a:r>
            <a:r>
              <a:rPr lang="en-GB" dirty="0"/>
              <a:t>VAE</a:t>
            </a:r>
            <a:endParaRPr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75A5C2-DED2-D340-4D20-D904D9AB7D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" y="1066800"/>
            <a:ext cx="11811000" cy="4185761"/>
          </a:xfrm>
        </p:spPr>
        <p:txBody>
          <a:bodyPr/>
          <a:lstStyle/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 err="1"/>
              <a:t>S'appuyer</a:t>
            </a:r>
            <a:r>
              <a:rPr dirty="0"/>
              <a:t> sur les </a:t>
            </a:r>
            <a:r>
              <a:rPr dirty="0" err="1"/>
              <a:t>présentations</a:t>
            </a:r>
            <a:r>
              <a:rPr dirty="0"/>
              <a:t> </a:t>
            </a:r>
            <a:r>
              <a:rPr dirty="0" err="1"/>
              <a:t>précédentes</a:t>
            </a:r>
            <a:r>
              <a:rPr dirty="0"/>
              <a:t> 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/>
              <a:t>Pas </a:t>
            </a:r>
            <a:r>
              <a:rPr lang="en-GB" dirty="0"/>
              <a:t>la VAE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général</a:t>
            </a:r>
            <a:r>
              <a:rPr dirty="0"/>
              <a:t>: </a:t>
            </a:r>
            <a:r>
              <a:rPr dirty="0" err="1"/>
              <a:t>évaluation</a:t>
            </a:r>
            <a:r>
              <a:rPr dirty="0"/>
              <a:t> </a:t>
            </a:r>
            <a:r>
              <a:rPr dirty="0" err="1"/>
              <a:t>uniquement</a:t>
            </a:r>
            <a:r>
              <a:rPr dirty="0"/>
              <a:t> (concrète, avec </a:t>
            </a:r>
            <a:r>
              <a:rPr dirty="0" err="1">
                <a:solidFill>
                  <a:srgbClr val="FF0000"/>
                </a:solidFill>
              </a:rPr>
              <a:t>quelques</a:t>
            </a:r>
            <a:r>
              <a:rPr dirty="0">
                <a:solidFill>
                  <a:srgbClr val="FF0000"/>
                </a:solidFill>
              </a:rPr>
              <a:t> secrets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>
                <a:solidFill>
                  <a:srgbClr val="FF0000"/>
                </a:solidFill>
                <a:sym typeface="Wingdings" panose="05000000000000000000" pitchFamily="2" charset="2"/>
              </a:rPr>
              <a:t></a:t>
            </a:r>
            <a:r>
              <a:rPr dirty="0"/>
              <a:t>)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/>
              <a:t>Focus sur les </a:t>
            </a:r>
            <a:r>
              <a:rPr dirty="0" err="1"/>
              <a:t>portefeuilles</a:t>
            </a:r>
            <a:r>
              <a:rPr dirty="0"/>
              <a:t> (Mona </a:t>
            </a:r>
            <a:r>
              <a:rPr dirty="0" err="1"/>
              <a:t>Pielorz</a:t>
            </a:r>
            <a:r>
              <a:rPr dirty="0"/>
              <a:t>, DIE, </a:t>
            </a:r>
            <a:r>
              <a:rPr dirty="0" err="1"/>
              <a:t>Allemagne</a:t>
            </a:r>
            <a:r>
              <a:rPr dirty="0"/>
              <a:t>) </a:t>
            </a:r>
          </a:p>
        </p:txBody>
      </p:sp>
      <p:sp>
        <p:nvSpPr>
          <p:cNvPr id="4" name="object 19">
            <a:extLst>
              <a:ext uri="{FF2B5EF4-FFF2-40B4-BE49-F238E27FC236}">
                <a16:creationId xmlns:a16="http://schemas.microsoft.com/office/drawing/2014/main" id="{7432F90D-5CFF-11BC-AB9F-DCEE7129A481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669395" y="6541461"/>
            <a:ext cx="446405" cy="167995"/>
          </a:xfrm>
          <a:prstGeom prst="rect">
            <a:avLst/>
          </a:prstGeom>
        </p:spPr>
        <p:txBody>
          <a:bodyPr vert="horz" wrap="square" lIns="0" tIns="13970" rIns="0" bIns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defRPr sz="1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Page </a:t>
            </a:r>
            <a:fld id="{81D60167-4931-47E6-BA6A-407CBD079E47}" type="slidenum">
              <a:rPr sz="1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fld>
            <a:endParaRPr sz="1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D9228DE-DD8C-3BA1-9914-88CCCE33CE6E}"/>
              </a:ext>
            </a:extLst>
          </p:cNvPr>
          <p:cNvSpPr txBox="1">
            <a:spLocks/>
          </p:cNvSpPr>
          <p:nvPr/>
        </p:nvSpPr>
        <p:spPr>
          <a:xfrm>
            <a:off x="163195" y="6274713"/>
            <a:ext cx="1150620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00A643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>
              <a:defRPr sz="1400"/>
            </a:pPr>
            <a:r>
              <a:rPr lang="fr-FR" b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 L’évaluation dans le contexte de la VAE, avec un accent sur le portfolio », 6e Forum de l’ACQF, Maurice, 30 septembre – 2 octobre 2025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34354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66E0A3-FF1B-E3DA-DCC2-F3DEBF8945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C6575-3806-6719-A6F6-3E7869E1F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152400"/>
            <a:ext cx="10287000" cy="615553"/>
          </a:xfrm>
        </p:spPr>
        <p:txBody>
          <a:bodyPr/>
          <a:lstStyle/>
          <a:p>
            <a:pPr>
              <a:defRPr sz="4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Rappels rapides rapides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57A4CF-285D-94BF-CB4C-B37D83ED2A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11582400" cy="4985980"/>
          </a:xfrm>
        </p:spPr>
        <p:txBody>
          <a:bodyPr/>
          <a:lstStyle/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en-GB" sz="2800" dirty="0"/>
              <a:t>La VAE</a:t>
            </a:r>
            <a:r>
              <a:rPr sz="2800" dirty="0"/>
              <a:t> </a:t>
            </a:r>
            <a:r>
              <a:rPr sz="2800" dirty="0" err="1"/>
              <a:t>est</a:t>
            </a:r>
            <a:r>
              <a:rPr sz="2800" dirty="0"/>
              <a:t> un </a:t>
            </a:r>
            <a:r>
              <a:rPr sz="2800" u="sng" dirty="0"/>
              <a:t>processus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sz="2800" dirty="0"/>
              <a:t>La </a:t>
            </a:r>
            <a:r>
              <a:rPr lang="en-GB" sz="2800" dirty="0"/>
              <a:t>VAE</a:t>
            </a:r>
            <a:r>
              <a:rPr sz="2800" dirty="0"/>
              <a:t> </a:t>
            </a:r>
            <a:r>
              <a:rPr sz="2800" dirty="0" err="1"/>
              <a:t>est</a:t>
            </a:r>
            <a:r>
              <a:rPr sz="2800" dirty="0"/>
              <a:t> </a:t>
            </a:r>
            <a:r>
              <a:rPr sz="2800" dirty="0" err="1"/>
              <a:t>une</a:t>
            </a:r>
            <a:r>
              <a:rPr sz="2800" dirty="0"/>
              <a:t> </a:t>
            </a:r>
            <a:r>
              <a:rPr sz="2800" dirty="0" err="1"/>
              <a:t>seconde</a:t>
            </a:r>
            <a:r>
              <a:rPr sz="2800" dirty="0"/>
              <a:t> chance de </a:t>
            </a:r>
            <a:r>
              <a:rPr sz="2800" u="sng" dirty="0"/>
              <a:t>qualification</a:t>
            </a:r>
            <a:r>
              <a:rPr sz="2800" dirty="0"/>
              <a:t> (certification </a:t>
            </a:r>
            <a:r>
              <a:rPr sz="2800" dirty="0" err="1"/>
              <a:t>en</a:t>
            </a:r>
            <a:r>
              <a:rPr sz="2800" dirty="0"/>
              <a:t> français)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sz="2800" dirty="0"/>
              <a:t>La </a:t>
            </a:r>
            <a:r>
              <a:rPr lang="en-GB" sz="2800" dirty="0"/>
              <a:t>VAE</a:t>
            </a:r>
            <a:r>
              <a:rPr sz="2800" dirty="0"/>
              <a:t> </a:t>
            </a:r>
            <a:r>
              <a:rPr sz="2800" dirty="0" err="1"/>
              <a:t>consiste</a:t>
            </a:r>
            <a:r>
              <a:rPr sz="2800" dirty="0"/>
              <a:t> à </a:t>
            </a:r>
            <a:r>
              <a:rPr sz="2800" dirty="0" err="1"/>
              <a:t>reconnaître</a:t>
            </a:r>
            <a:r>
              <a:rPr sz="2800" dirty="0"/>
              <a:t> </a:t>
            </a:r>
            <a:r>
              <a:rPr sz="2800" u="sng" dirty="0" err="1"/>
              <a:t>tous</a:t>
            </a:r>
            <a:r>
              <a:rPr sz="2800" u="sng" dirty="0"/>
              <a:t> les</a:t>
            </a:r>
            <a:r>
              <a:rPr sz="2800" dirty="0"/>
              <a:t> </a:t>
            </a:r>
            <a:r>
              <a:rPr sz="2800" dirty="0" err="1"/>
              <a:t>résultats</a:t>
            </a:r>
            <a:r>
              <a:rPr sz="2800" dirty="0"/>
              <a:t> </a:t>
            </a:r>
            <a:r>
              <a:rPr sz="2800" dirty="0" err="1"/>
              <a:t>d’apprentissage</a:t>
            </a:r>
            <a:r>
              <a:rPr sz="2800" dirty="0"/>
              <a:t> (</a:t>
            </a:r>
            <a:r>
              <a:rPr sz="2800" dirty="0" err="1"/>
              <a:t>qu’ils</a:t>
            </a:r>
            <a:r>
              <a:rPr sz="2800" dirty="0"/>
              <a:t> </a:t>
            </a:r>
            <a:r>
              <a:rPr sz="2800" dirty="0" err="1"/>
              <a:t>soient</a:t>
            </a:r>
            <a:r>
              <a:rPr sz="2800" dirty="0"/>
              <a:t> </a:t>
            </a:r>
            <a:r>
              <a:rPr sz="2800" dirty="0" err="1"/>
              <a:t>formels</a:t>
            </a:r>
            <a:r>
              <a:rPr sz="2800" dirty="0"/>
              <a:t>, non </a:t>
            </a:r>
            <a:r>
              <a:rPr sz="2800" dirty="0" err="1"/>
              <a:t>formels</a:t>
            </a:r>
            <a:r>
              <a:rPr sz="2800" dirty="0"/>
              <a:t> </a:t>
            </a:r>
            <a:r>
              <a:rPr sz="2800" dirty="0" err="1"/>
              <a:t>ou</a:t>
            </a:r>
            <a:r>
              <a:rPr sz="2800" dirty="0"/>
              <a:t> </a:t>
            </a:r>
            <a:r>
              <a:rPr sz="2800" dirty="0" err="1"/>
              <a:t>informels</a:t>
            </a:r>
            <a:r>
              <a:rPr sz="2800" dirty="0"/>
              <a:t>).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sz="2800" dirty="0"/>
              <a:t>La question </a:t>
            </a:r>
            <a:r>
              <a:rPr sz="2800" dirty="0" err="1"/>
              <a:t>clé</a:t>
            </a:r>
            <a:r>
              <a:rPr sz="2800" dirty="0"/>
              <a:t> </a:t>
            </a:r>
            <a:r>
              <a:rPr sz="2800" dirty="0" err="1"/>
              <a:t>est</a:t>
            </a:r>
            <a:r>
              <a:rPr sz="2800" dirty="0"/>
              <a:t> la reconnaissance </a:t>
            </a:r>
            <a:r>
              <a:rPr sz="2800" u="sng" dirty="0" err="1"/>
              <a:t>sociétale</a:t>
            </a:r>
            <a:endParaRPr sz="2800" u="sng" dirty="0"/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sz="2800" dirty="0"/>
              <a:t>Une qualification </a:t>
            </a:r>
            <a:r>
              <a:rPr sz="2800" dirty="0" err="1"/>
              <a:t>est</a:t>
            </a:r>
            <a:r>
              <a:rPr sz="2800" dirty="0"/>
              <a:t> </a:t>
            </a:r>
            <a:r>
              <a:rPr sz="2800" dirty="0" err="1"/>
              <a:t>une</a:t>
            </a:r>
            <a:r>
              <a:rPr sz="2800" dirty="0"/>
              <a:t> </a:t>
            </a:r>
            <a:r>
              <a:rPr sz="2800" dirty="0" err="1"/>
              <a:t>monnaie</a:t>
            </a:r>
            <a:r>
              <a:rPr sz="2800" dirty="0"/>
              <a:t> </a:t>
            </a:r>
            <a:r>
              <a:rPr sz="2800" dirty="0" err="1"/>
              <a:t>d'échange</a:t>
            </a:r>
            <a:r>
              <a:rPr sz="2800" dirty="0"/>
              <a:t>  sur le </a:t>
            </a:r>
            <a:r>
              <a:rPr sz="2800" dirty="0" err="1"/>
              <a:t>marché</a:t>
            </a:r>
            <a:r>
              <a:rPr sz="2800" dirty="0"/>
              <a:t> du travail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  <a:defRPr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en-GB" sz="2800" dirty="0"/>
              <a:t>La VAE</a:t>
            </a:r>
            <a:r>
              <a:rPr sz="2800" dirty="0"/>
              <a:t> </a:t>
            </a:r>
            <a:r>
              <a:rPr sz="2800" dirty="0" err="1"/>
              <a:t>est</a:t>
            </a:r>
            <a:r>
              <a:rPr sz="2800" dirty="0"/>
              <a:t> un </a:t>
            </a:r>
            <a:r>
              <a:rPr sz="2800" dirty="0" err="1"/>
              <a:t>compagnon</a:t>
            </a:r>
            <a:r>
              <a:rPr sz="2800" dirty="0"/>
              <a:t> </a:t>
            </a:r>
            <a:r>
              <a:rPr sz="2800" dirty="0" err="1"/>
              <a:t>clé</a:t>
            </a:r>
            <a:r>
              <a:rPr sz="2800" dirty="0"/>
              <a:t> pour les </a:t>
            </a:r>
            <a:r>
              <a:rPr sz="2800" u="sng" dirty="0" err="1"/>
              <a:t>microcertifications</a:t>
            </a:r>
            <a:r>
              <a:rPr sz="2800" u="sng" dirty="0"/>
              <a:t> (qui</a:t>
            </a:r>
            <a:r>
              <a:rPr sz="2800" dirty="0"/>
              <a:t> ne </a:t>
            </a:r>
            <a:r>
              <a:rPr sz="2800" dirty="0" err="1"/>
              <a:t>sont</a:t>
            </a:r>
            <a:r>
              <a:rPr sz="2800" dirty="0"/>
              <a:t> plus un secret)</a:t>
            </a:r>
            <a:endParaRPr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19">
            <a:extLst>
              <a:ext uri="{FF2B5EF4-FFF2-40B4-BE49-F238E27FC236}">
                <a16:creationId xmlns:a16="http://schemas.microsoft.com/office/drawing/2014/main" id="{9DDA65A7-F10C-340A-08BF-D486C61A4353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669395" y="6541461"/>
            <a:ext cx="446405" cy="167995"/>
          </a:xfrm>
          <a:prstGeom prst="rect">
            <a:avLst/>
          </a:prstGeom>
        </p:spPr>
        <p:txBody>
          <a:bodyPr vert="horz" wrap="square" lIns="0" tIns="13970" rIns="0" bIns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defRPr sz="1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Page </a:t>
            </a:r>
            <a:fld id="{81D60167-4931-47E6-BA6A-407CBD079E47}" type="slidenum">
              <a:rPr sz="1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fld>
            <a:endParaRPr sz="1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C1C99A4-9E24-97AA-6FBB-3AD29A747156}"/>
              </a:ext>
            </a:extLst>
          </p:cNvPr>
          <p:cNvSpPr txBox="1">
            <a:spLocks/>
          </p:cNvSpPr>
          <p:nvPr/>
        </p:nvSpPr>
        <p:spPr>
          <a:xfrm>
            <a:off x="163195" y="6274713"/>
            <a:ext cx="1150620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00A643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>
              <a:defRPr sz="1400"/>
            </a:pPr>
            <a:r>
              <a:rPr lang="fr-FR" b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 L’évaluation dans le contexte de la VAE, avec un accent sur le portfolio », 6e Forum de l’ACQF, Maurice, 30 septembre – 2 octobre 2025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08913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F6D1A7-1296-84D6-B1E8-E8D62EE7D3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879FF-882E-7711-E983-C33897DF8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152400"/>
            <a:ext cx="10287000" cy="615553"/>
          </a:xfrm>
        </p:spPr>
        <p:txBody>
          <a:bodyPr/>
          <a:lstStyle/>
          <a:p>
            <a:pPr>
              <a:defRPr sz="4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Rappel clé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D9E16A-18F1-423C-623C-6C4DF964A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800" y="2668685"/>
            <a:ext cx="11582400" cy="984885"/>
          </a:xfrm>
        </p:spPr>
        <p:txBody>
          <a:bodyPr/>
          <a:lstStyle/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en-GB" dirty="0"/>
              <a:t>La VAE</a:t>
            </a:r>
            <a:r>
              <a:rPr dirty="0"/>
              <a:t> se </a:t>
            </a:r>
            <a:r>
              <a:rPr dirty="0" err="1"/>
              <a:t>concentre</a:t>
            </a:r>
            <a:r>
              <a:rPr dirty="0"/>
              <a:t> sur </a:t>
            </a:r>
            <a:r>
              <a:rPr dirty="0" err="1"/>
              <a:t>ce</a:t>
            </a:r>
            <a:r>
              <a:rPr dirty="0"/>
              <a:t> </a:t>
            </a:r>
            <a:r>
              <a:rPr dirty="0" err="1"/>
              <a:t>que</a:t>
            </a:r>
            <a:r>
              <a:rPr dirty="0"/>
              <a:t> les </a:t>
            </a:r>
            <a:r>
              <a:rPr dirty="0" err="1"/>
              <a:t>apprenants</a:t>
            </a:r>
            <a:r>
              <a:rPr dirty="0"/>
              <a:t>/</a:t>
            </a:r>
            <a:r>
              <a:rPr dirty="0" err="1"/>
              <a:t>candidats</a:t>
            </a:r>
            <a:r>
              <a:rPr dirty="0"/>
              <a:t> </a:t>
            </a:r>
            <a:r>
              <a:rPr dirty="0" err="1"/>
              <a:t>savent</a:t>
            </a:r>
            <a:r>
              <a:rPr dirty="0"/>
              <a:t> et </a:t>
            </a:r>
            <a:r>
              <a:rPr dirty="0" err="1"/>
              <a:t>peuvent</a:t>
            </a:r>
            <a:r>
              <a:rPr dirty="0"/>
              <a:t> faire, et non sur </a:t>
            </a:r>
            <a:r>
              <a:rPr dirty="0" err="1"/>
              <a:t>où</a:t>
            </a:r>
            <a:r>
              <a:rPr dirty="0"/>
              <a:t> et comment </a:t>
            </a:r>
            <a:r>
              <a:rPr dirty="0" err="1"/>
              <a:t>ils</a:t>
            </a:r>
            <a:r>
              <a:rPr dirty="0"/>
              <a:t> </a:t>
            </a:r>
            <a:r>
              <a:rPr dirty="0" err="1"/>
              <a:t>l'ont</a:t>
            </a:r>
            <a:r>
              <a:rPr dirty="0"/>
              <a:t> </a:t>
            </a:r>
            <a:r>
              <a:rPr dirty="0" err="1"/>
              <a:t>appris</a:t>
            </a:r>
            <a:endParaRPr dirty="0"/>
          </a:p>
        </p:txBody>
      </p:sp>
      <p:sp>
        <p:nvSpPr>
          <p:cNvPr id="4" name="object 19">
            <a:extLst>
              <a:ext uri="{FF2B5EF4-FFF2-40B4-BE49-F238E27FC236}">
                <a16:creationId xmlns:a16="http://schemas.microsoft.com/office/drawing/2014/main" id="{467CFDD2-CDCF-9FB1-DC21-4E617FB9BB14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669395" y="6541461"/>
            <a:ext cx="446405" cy="167995"/>
          </a:xfrm>
          <a:prstGeom prst="rect">
            <a:avLst/>
          </a:prstGeom>
        </p:spPr>
        <p:txBody>
          <a:bodyPr vert="horz" wrap="square" lIns="0" tIns="13970" rIns="0" bIns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defRPr sz="1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Page </a:t>
            </a:r>
            <a:fld id="{81D60167-4931-47E6-BA6A-407CBD079E47}" type="slidenum">
              <a:rPr sz="1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fld>
            <a:endParaRPr sz="1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6E2A137-CA12-1834-3355-674F33B14094}"/>
              </a:ext>
            </a:extLst>
          </p:cNvPr>
          <p:cNvSpPr txBox="1">
            <a:spLocks/>
          </p:cNvSpPr>
          <p:nvPr/>
        </p:nvSpPr>
        <p:spPr>
          <a:xfrm>
            <a:off x="163195" y="6274713"/>
            <a:ext cx="1150620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00A643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>
              <a:defRPr sz="1400"/>
            </a:pPr>
            <a:r>
              <a:rPr lang="fr-FR" b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 L’évaluation dans le contexte de la VAE, avec un accent sur le portfolio », 6e Forum de l’ACQF, Maurice, 30 septembre – 2 octobre 2025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28329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EC4038-7293-9AD2-37FD-767140ED9C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B443E-D113-6ACF-E5E8-4E8D9B959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152400"/>
            <a:ext cx="10287000" cy="615553"/>
          </a:xfrm>
        </p:spPr>
        <p:txBody>
          <a:bodyPr/>
          <a:lstStyle/>
          <a:p>
            <a:pPr>
              <a:defRPr sz="4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 err="1"/>
              <a:t>Évaluation</a:t>
            </a:r>
            <a:r>
              <a:rPr dirty="0"/>
              <a:t> dans le </a:t>
            </a:r>
            <a:r>
              <a:rPr dirty="0" err="1"/>
              <a:t>contexte</a:t>
            </a:r>
            <a:r>
              <a:rPr dirty="0"/>
              <a:t> de la </a:t>
            </a:r>
            <a:r>
              <a:rPr lang="en-GB" dirty="0"/>
              <a:t>VAE</a:t>
            </a:r>
            <a:endParaRPr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B07616-27F8-F2CD-E233-39A87886A3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11582400" cy="4678204"/>
          </a:xfrm>
        </p:spPr>
        <p:txBody>
          <a:bodyPr/>
          <a:lstStyle/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/>
              <a:t>Tout </a:t>
            </a:r>
            <a:r>
              <a:rPr dirty="0" err="1"/>
              <a:t>cela</a:t>
            </a:r>
            <a:r>
              <a:rPr dirty="0"/>
              <a:t> </a:t>
            </a:r>
            <a:r>
              <a:rPr dirty="0" err="1"/>
              <a:t>signifie</a:t>
            </a:r>
            <a:r>
              <a:rPr dirty="0"/>
              <a:t> </a:t>
            </a:r>
            <a:r>
              <a:rPr dirty="0" err="1"/>
              <a:t>que</a:t>
            </a:r>
            <a:r>
              <a:rPr dirty="0"/>
              <a:t> </a:t>
            </a:r>
            <a:r>
              <a:rPr b="1" u="sng" dirty="0" err="1"/>
              <a:t>l'évaluation</a:t>
            </a:r>
            <a:r>
              <a:rPr dirty="0"/>
              <a:t> </a:t>
            </a:r>
            <a:r>
              <a:rPr dirty="0" err="1"/>
              <a:t>est</a:t>
            </a:r>
            <a:r>
              <a:rPr dirty="0"/>
              <a:t> </a:t>
            </a:r>
            <a:r>
              <a:rPr dirty="0" err="1"/>
              <a:t>essentielle</a:t>
            </a:r>
            <a:endParaRPr dirty="0"/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/>
              <a:t>Pour la </a:t>
            </a:r>
            <a:r>
              <a:rPr dirty="0" err="1"/>
              <a:t>confiance</a:t>
            </a:r>
            <a:endParaRPr dirty="0"/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/>
              <a:t>Cela </a:t>
            </a:r>
            <a:r>
              <a:rPr dirty="0" err="1"/>
              <a:t>signifie</a:t>
            </a:r>
            <a:r>
              <a:rPr dirty="0"/>
              <a:t> </a:t>
            </a:r>
            <a:r>
              <a:rPr dirty="0" err="1"/>
              <a:t>l'assurance</a:t>
            </a:r>
            <a:r>
              <a:rPr dirty="0"/>
              <a:t> de la </a:t>
            </a:r>
            <a:r>
              <a:rPr dirty="0" err="1"/>
              <a:t>qualité</a:t>
            </a:r>
            <a:r>
              <a:rPr dirty="0"/>
              <a:t> 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/>
              <a:t>Par </a:t>
            </a:r>
            <a:r>
              <a:rPr dirty="0" err="1"/>
              <a:t>conséquent</a:t>
            </a:r>
            <a:r>
              <a:rPr dirty="0"/>
              <a:t>, </a:t>
            </a:r>
            <a:r>
              <a:rPr dirty="0" err="1"/>
              <a:t>certains</a:t>
            </a:r>
            <a:r>
              <a:rPr dirty="0"/>
              <a:t> principes </a:t>
            </a:r>
            <a:r>
              <a:rPr dirty="0" err="1"/>
              <a:t>doivent</a:t>
            </a:r>
            <a:r>
              <a:rPr dirty="0"/>
              <a:t> </a:t>
            </a:r>
            <a:r>
              <a:rPr dirty="0" err="1"/>
              <a:t>être</a:t>
            </a:r>
            <a:r>
              <a:rPr dirty="0"/>
              <a:t> </a:t>
            </a:r>
            <a:r>
              <a:rPr dirty="0" err="1"/>
              <a:t>respectés</a:t>
            </a:r>
            <a:r>
              <a:rPr dirty="0"/>
              <a:t>.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/>
              <a:t>Conclusion : </a:t>
            </a:r>
            <a:r>
              <a:rPr dirty="0" err="1"/>
              <a:t>l’évaluation</a:t>
            </a:r>
            <a:r>
              <a:rPr dirty="0"/>
              <a:t> dans la </a:t>
            </a:r>
            <a:r>
              <a:rPr lang="en-GB" dirty="0"/>
              <a:t>VAE</a:t>
            </a:r>
            <a:r>
              <a:rPr dirty="0"/>
              <a:t> </a:t>
            </a:r>
            <a:r>
              <a:rPr u="sng" dirty="0" err="1"/>
              <a:t>n’est</a:t>
            </a:r>
            <a:r>
              <a:rPr u="sng" dirty="0"/>
              <a:t> pas</a:t>
            </a:r>
            <a:r>
              <a:rPr dirty="0"/>
              <a:t> </a:t>
            </a:r>
            <a:r>
              <a:rPr dirty="0" err="1"/>
              <a:t>différente</a:t>
            </a:r>
            <a:r>
              <a:rPr dirty="0"/>
              <a:t>, </a:t>
            </a:r>
            <a:r>
              <a:rPr dirty="0" err="1"/>
              <a:t>en</a:t>
            </a:r>
            <a:r>
              <a:rPr dirty="0"/>
              <a:t> </a:t>
            </a:r>
            <a:r>
              <a:rPr u="sng" dirty="0"/>
              <a:t>substance,</a:t>
            </a:r>
            <a:r>
              <a:rPr dirty="0"/>
              <a:t> de </a:t>
            </a:r>
            <a:r>
              <a:rPr dirty="0" err="1"/>
              <a:t>l’évaluation</a:t>
            </a:r>
            <a:r>
              <a:rPr dirty="0"/>
              <a:t> dans le </a:t>
            </a:r>
            <a:r>
              <a:rPr dirty="0" err="1"/>
              <a:t>système</a:t>
            </a:r>
            <a:r>
              <a:rPr dirty="0"/>
              <a:t> </a:t>
            </a:r>
            <a:r>
              <a:rPr dirty="0" err="1"/>
              <a:t>formel</a:t>
            </a:r>
            <a:r>
              <a:rPr dirty="0"/>
              <a:t> </a:t>
            </a:r>
            <a:r>
              <a:rPr dirty="0" err="1"/>
              <a:t>d’éducation</a:t>
            </a:r>
            <a:r>
              <a:rPr dirty="0"/>
              <a:t> et de formation (FETS)</a:t>
            </a:r>
          </a:p>
        </p:txBody>
      </p:sp>
      <p:sp>
        <p:nvSpPr>
          <p:cNvPr id="4" name="object 19">
            <a:extLst>
              <a:ext uri="{FF2B5EF4-FFF2-40B4-BE49-F238E27FC236}">
                <a16:creationId xmlns:a16="http://schemas.microsoft.com/office/drawing/2014/main" id="{3B7FA5BE-0EE2-CEE5-AD95-40D37B95CF4B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669395" y="6541461"/>
            <a:ext cx="446405" cy="167995"/>
          </a:xfrm>
          <a:prstGeom prst="rect">
            <a:avLst/>
          </a:prstGeom>
        </p:spPr>
        <p:txBody>
          <a:bodyPr vert="horz" wrap="square" lIns="0" tIns="13970" rIns="0" bIns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defRPr sz="1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Page </a:t>
            </a:r>
            <a:fld id="{81D60167-4931-47E6-BA6A-407CBD079E47}" type="slidenum">
              <a:rPr sz="1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fld>
            <a:endParaRPr sz="1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BF803D4-BD86-F40E-1643-105CA2523A23}"/>
              </a:ext>
            </a:extLst>
          </p:cNvPr>
          <p:cNvSpPr txBox="1">
            <a:spLocks/>
          </p:cNvSpPr>
          <p:nvPr/>
        </p:nvSpPr>
        <p:spPr>
          <a:xfrm>
            <a:off x="163195" y="6274713"/>
            <a:ext cx="1150620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00A643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>
              <a:defRPr sz="1400"/>
            </a:pPr>
            <a:r>
              <a:rPr lang="fr-FR" b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 L’évaluation dans le contexte de la VAE, avec un accent sur le portfolio », 6e Forum de l’ACQF, Maurice, 30 septembre – 2 octobre 2025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52758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84467D-1F69-BF48-5D25-8EA31EC853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0D99B-5A04-1FBB-B07D-535FB159E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152400"/>
            <a:ext cx="10287000" cy="615553"/>
          </a:xfrm>
        </p:spPr>
        <p:txBody>
          <a:bodyPr/>
          <a:lstStyle/>
          <a:p>
            <a:pPr>
              <a:defRPr sz="4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 err="1"/>
              <a:t>Évaluation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</a:t>
            </a:r>
            <a:r>
              <a:rPr lang="en-GB" dirty="0"/>
              <a:t>VAE</a:t>
            </a:r>
            <a:r>
              <a:rPr dirty="0"/>
              <a:t> vs. </a:t>
            </a:r>
            <a:r>
              <a:rPr dirty="0" err="1"/>
              <a:t>en</a:t>
            </a:r>
            <a:r>
              <a:rPr dirty="0"/>
              <a:t> ET </a:t>
            </a:r>
            <a:r>
              <a:rPr dirty="0" err="1"/>
              <a:t>formel</a:t>
            </a:r>
            <a:endParaRPr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4D3B4B-D75A-739C-C087-E00FF1D414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066800"/>
            <a:ext cx="12115800" cy="3693319"/>
          </a:xfrm>
        </p:spPr>
        <p:txBody>
          <a:bodyPr/>
          <a:lstStyle/>
          <a:p>
            <a:pPr algn="l">
              <a:spcBef>
                <a:spcPts val="1200"/>
              </a:spcBef>
              <a:spcAft>
                <a:spcPts val="1200"/>
              </a:spcAft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 err="1"/>
              <a:t>Soyons</a:t>
            </a:r>
            <a:r>
              <a:rPr dirty="0"/>
              <a:t> très </a:t>
            </a:r>
            <a:r>
              <a:rPr dirty="0" err="1"/>
              <a:t>concrets</a:t>
            </a:r>
            <a:r>
              <a:rPr dirty="0"/>
              <a:t>, </a:t>
            </a:r>
            <a:r>
              <a:rPr dirty="0" err="1"/>
              <a:t>vous</a:t>
            </a:r>
            <a:r>
              <a:rPr dirty="0"/>
              <a:t> </a:t>
            </a:r>
            <a:r>
              <a:rPr dirty="0" err="1"/>
              <a:t>l’entendrez</a:t>
            </a:r>
            <a:r>
              <a:rPr dirty="0"/>
              <a:t>, </a:t>
            </a:r>
            <a:r>
              <a:rPr lang="en-GB" dirty="0"/>
              <a:t>la VAE</a:t>
            </a:r>
            <a:r>
              <a:rPr dirty="0"/>
              <a:t> </a:t>
            </a:r>
            <a:r>
              <a:rPr dirty="0" err="1"/>
              <a:t>est</a:t>
            </a:r>
            <a:r>
              <a:rPr dirty="0"/>
              <a:t>:</a:t>
            </a:r>
          </a:p>
          <a:p>
            <a:pPr marL="223838" indent="-223838" algn="l">
              <a:spcBef>
                <a:spcPts val="1200"/>
              </a:spcBef>
              <a:spcAft>
                <a:spcPts val="1200"/>
              </a:spcAft>
              <a:buFontTx/>
              <a:buChar char="-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 err="1"/>
              <a:t>Rapide</a:t>
            </a:r>
            <a:r>
              <a:rPr dirty="0"/>
              <a:t>? Plus </a:t>
            </a:r>
            <a:r>
              <a:rPr dirty="0" err="1"/>
              <a:t>vite</a:t>
            </a:r>
            <a:r>
              <a:rPr dirty="0"/>
              <a:t>?</a:t>
            </a:r>
          </a:p>
          <a:p>
            <a:pPr marL="223838" indent="-223838" algn="l">
              <a:spcBef>
                <a:spcPts val="1200"/>
              </a:spcBef>
              <a:spcAft>
                <a:spcPts val="1200"/>
              </a:spcAft>
              <a:buFontTx/>
              <a:buChar char="-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/>
              <a:t>Au </a:t>
            </a:r>
            <a:r>
              <a:rPr dirty="0" err="1"/>
              <a:t>hasard</a:t>
            </a:r>
            <a:r>
              <a:rPr dirty="0"/>
              <a:t>? Plus </a:t>
            </a:r>
            <a:r>
              <a:rPr dirty="0" err="1"/>
              <a:t>aléatoire</a:t>
            </a:r>
            <a:r>
              <a:rPr dirty="0"/>
              <a:t>?</a:t>
            </a:r>
          </a:p>
          <a:p>
            <a:pPr marL="223838" indent="-223838" algn="l">
              <a:spcBef>
                <a:spcPts val="1200"/>
              </a:spcBef>
              <a:spcAft>
                <a:spcPts val="1200"/>
              </a:spcAft>
              <a:buFontTx/>
              <a:buChar char="-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/>
              <a:t>Facile? Plus facile?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/>
              <a:t>... </a:t>
            </a:r>
            <a:r>
              <a:rPr dirty="0" err="1"/>
              <a:t>que</a:t>
            </a:r>
            <a:r>
              <a:rPr dirty="0"/>
              <a:t> </a:t>
            </a:r>
            <a:r>
              <a:rPr dirty="0" err="1"/>
              <a:t>l'éducation</a:t>
            </a:r>
            <a:r>
              <a:rPr dirty="0"/>
              <a:t> et la formation </a:t>
            </a:r>
            <a:r>
              <a:rPr dirty="0" err="1"/>
              <a:t>formelles</a:t>
            </a:r>
            <a:r>
              <a:rPr dirty="0"/>
              <a:t> </a:t>
            </a:r>
          </a:p>
        </p:txBody>
      </p:sp>
      <p:sp>
        <p:nvSpPr>
          <p:cNvPr id="4" name="object 19">
            <a:extLst>
              <a:ext uri="{FF2B5EF4-FFF2-40B4-BE49-F238E27FC236}">
                <a16:creationId xmlns:a16="http://schemas.microsoft.com/office/drawing/2014/main" id="{D6A9DD30-5D18-1CFE-F1E1-EFAC8821931B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669395" y="6541461"/>
            <a:ext cx="446405" cy="167995"/>
          </a:xfrm>
          <a:prstGeom prst="rect">
            <a:avLst/>
          </a:prstGeom>
        </p:spPr>
        <p:txBody>
          <a:bodyPr vert="horz" wrap="square" lIns="0" tIns="13970" rIns="0" bIns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defRPr sz="1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Page </a:t>
            </a:r>
            <a:fld id="{81D60167-4931-47E6-BA6A-407CBD079E47}" type="slidenum">
              <a:rPr sz="1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fld>
            <a:endParaRPr sz="1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0CE5FC6-C369-CF93-E68C-863362C801DD}"/>
              </a:ext>
            </a:extLst>
          </p:cNvPr>
          <p:cNvSpPr txBox="1">
            <a:spLocks/>
          </p:cNvSpPr>
          <p:nvPr/>
        </p:nvSpPr>
        <p:spPr>
          <a:xfrm>
            <a:off x="163195" y="6274713"/>
            <a:ext cx="1150620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00A643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>
              <a:defRPr sz="1400"/>
            </a:pPr>
            <a:r>
              <a:rPr lang="fr-FR" b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 L’évaluation dans le contexte de la VAE, avec un accent sur le portfolio », 6e Forum de l’ACQF, Maurice, 30 septembre – 2 octobre 2025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33185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B246D3-ED42-382C-F333-97BDC1C77A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39146C-0850-9DCA-749B-E149C6B4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152400"/>
            <a:ext cx="10287000" cy="615553"/>
          </a:xfrm>
        </p:spPr>
        <p:txBody>
          <a:bodyPr/>
          <a:lstStyle/>
          <a:p>
            <a:pPr>
              <a:defRPr sz="4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 err="1"/>
              <a:t>Évaluation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</a:t>
            </a:r>
            <a:r>
              <a:rPr lang="en-GB" dirty="0"/>
              <a:t>VAE</a:t>
            </a:r>
            <a:r>
              <a:rPr dirty="0"/>
              <a:t> vs. </a:t>
            </a:r>
            <a:r>
              <a:rPr dirty="0" err="1"/>
              <a:t>en</a:t>
            </a:r>
            <a:r>
              <a:rPr dirty="0"/>
              <a:t> ET </a:t>
            </a:r>
            <a:r>
              <a:rPr dirty="0" err="1"/>
              <a:t>formel</a:t>
            </a:r>
            <a:endParaRPr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9305B0-5E8B-3750-E04F-2543C67591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914400"/>
            <a:ext cx="12115800" cy="2893100"/>
          </a:xfrm>
        </p:spPr>
        <p:txBody>
          <a:bodyPr/>
          <a:lstStyle/>
          <a:p>
            <a:pPr marL="223838" indent="-223838" algn="l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3838" indent="-223838" algn="l">
              <a:spcBef>
                <a:spcPts val="1200"/>
              </a:spcBef>
              <a:spcAft>
                <a:spcPts val="1200"/>
              </a:spcAft>
              <a:buFontTx/>
              <a:buChar char="-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 err="1"/>
              <a:t>Rapide</a:t>
            </a:r>
            <a:r>
              <a:rPr dirty="0"/>
              <a:t>? Plus </a:t>
            </a:r>
            <a:r>
              <a:rPr dirty="0" err="1"/>
              <a:t>vite</a:t>
            </a:r>
            <a:r>
              <a:rPr dirty="0"/>
              <a:t>? </a:t>
            </a:r>
            <a:r>
              <a:rPr dirty="0">
                <a:solidFill>
                  <a:srgbClr val="FF0000"/>
                </a:solidFill>
              </a:rPr>
              <a:t>NON</a:t>
            </a:r>
          </a:p>
          <a:p>
            <a:pPr marL="223838" indent="-223838" algn="l">
              <a:spcBef>
                <a:spcPts val="1200"/>
              </a:spcBef>
              <a:spcAft>
                <a:spcPts val="1200"/>
              </a:spcAft>
              <a:buFontTx/>
              <a:buChar char="-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/>
              <a:t>Au </a:t>
            </a:r>
            <a:r>
              <a:rPr dirty="0" err="1"/>
              <a:t>hasard</a:t>
            </a:r>
            <a:r>
              <a:rPr dirty="0"/>
              <a:t>? Plus </a:t>
            </a:r>
            <a:r>
              <a:rPr dirty="0" err="1"/>
              <a:t>aléatoire</a:t>
            </a:r>
            <a:r>
              <a:rPr dirty="0"/>
              <a:t>? </a:t>
            </a:r>
            <a:r>
              <a:rPr dirty="0">
                <a:solidFill>
                  <a:srgbClr val="FF0000"/>
                </a:solidFill>
              </a:rPr>
              <a:t>NON</a:t>
            </a:r>
            <a:endParaRPr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3838" indent="-223838" algn="l">
              <a:spcBef>
                <a:spcPts val="1200"/>
              </a:spcBef>
              <a:spcAft>
                <a:spcPts val="1200"/>
              </a:spcAft>
              <a:buFontTx/>
              <a:buChar char="-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/>
              <a:t>Facile? Plus facile? </a:t>
            </a:r>
            <a:r>
              <a:rPr dirty="0">
                <a:solidFill>
                  <a:srgbClr val="FF0000"/>
                </a:solidFill>
              </a:rPr>
              <a:t>NON</a:t>
            </a:r>
          </a:p>
        </p:txBody>
      </p:sp>
      <p:sp>
        <p:nvSpPr>
          <p:cNvPr id="4" name="object 19">
            <a:extLst>
              <a:ext uri="{FF2B5EF4-FFF2-40B4-BE49-F238E27FC236}">
                <a16:creationId xmlns:a16="http://schemas.microsoft.com/office/drawing/2014/main" id="{546DFB9D-0AC5-7B75-F7B2-395502098D08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669395" y="6541461"/>
            <a:ext cx="446405" cy="167995"/>
          </a:xfrm>
          <a:prstGeom prst="rect">
            <a:avLst/>
          </a:prstGeom>
        </p:spPr>
        <p:txBody>
          <a:bodyPr vert="horz" wrap="square" lIns="0" tIns="13970" rIns="0" bIns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defRPr sz="1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Page </a:t>
            </a:r>
            <a:fld id="{81D60167-4931-47E6-BA6A-407CBD079E47}" type="slidenum">
              <a:rPr sz="1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fld>
            <a:endParaRPr sz="1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D8BEACF-8527-4E71-6F01-1378430C2367}"/>
              </a:ext>
            </a:extLst>
          </p:cNvPr>
          <p:cNvSpPr txBox="1">
            <a:spLocks/>
          </p:cNvSpPr>
          <p:nvPr/>
        </p:nvSpPr>
        <p:spPr>
          <a:xfrm>
            <a:off x="163195" y="6274713"/>
            <a:ext cx="1150620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00A643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>
              <a:defRPr sz="1400"/>
            </a:pPr>
            <a:r>
              <a:rPr lang="fr-FR" b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 L’évaluation dans le contexte de la VAE, avec un accent sur le portfolio », 6e Forum de l’ACQF, Maurice, 30 septembre – 2 octobre 2025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7071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2928AE-39DC-AC14-CB3E-6239A0B690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DA586-96C4-E209-E82A-B6BBA450D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152400"/>
            <a:ext cx="10287000" cy="615553"/>
          </a:xfrm>
        </p:spPr>
        <p:txBody>
          <a:bodyPr/>
          <a:lstStyle/>
          <a:p>
            <a:pPr>
              <a:defRPr sz="4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 err="1"/>
              <a:t>Évaluation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</a:t>
            </a:r>
            <a:r>
              <a:rPr lang="en-GB" dirty="0"/>
              <a:t>VAE</a:t>
            </a:r>
            <a:r>
              <a:rPr dirty="0"/>
              <a:t> vs. </a:t>
            </a:r>
            <a:r>
              <a:rPr dirty="0" err="1"/>
              <a:t>en</a:t>
            </a:r>
            <a:r>
              <a:rPr dirty="0"/>
              <a:t> ET </a:t>
            </a:r>
            <a:r>
              <a:rPr dirty="0" err="1"/>
              <a:t>formel</a:t>
            </a:r>
            <a:endParaRPr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5B9EB4-8114-F6E6-2FAF-5A3BFA34D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914400"/>
            <a:ext cx="12115800" cy="4708981"/>
          </a:xfrm>
        </p:spPr>
        <p:txBody>
          <a:bodyPr/>
          <a:lstStyle/>
          <a:p>
            <a:pPr marL="223838" indent="-223838" algn="l">
              <a:spcBef>
                <a:spcPts val="1200"/>
              </a:spcBef>
              <a:spcAft>
                <a:spcPts val="1200"/>
              </a:spcAft>
              <a:buFontTx/>
              <a:buChar char="-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sz="2800" dirty="0" err="1"/>
              <a:t>Rapide</a:t>
            </a:r>
            <a:r>
              <a:rPr sz="2800" dirty="0"/>
              <a:t>? Plus </a:t>
            </a:r>
            <a:r>
              <a:rPr sz="2800" dirty="0" err="1"/>
              <a:t>vite</a:t>
            </a:r>
            <a:r>
              <a:rPr sz="2800" dirty="0"/>
              <a:t>? </a:t>
            </a:r>
            <a:r>
              <a:rPr sz="2800" dirty="0">
                <a:solidFill>
                  <a:srgbClr val="FF0000"/>
                </a:solidFill>
              </a:rPr>
              <a:t>NON : le processus </a:t>
            </a:r>
            <a:r>
              <a:rPr sz="2800" dirty="0" err="1">
                <a:solidFill>
                  <a:srgbClr val="FF0000"/>
                </a:solidFill>
              </a:rPr>
              <a:t>d’apprentissage</a:t>
            </a:r>
            <a:r>
              <a:rPr sz="2800" dirty="0">
                <a:solidFill>
                  <a:srgbClr val="FF0000"/>
                </a:solidFill>
              </a:rPr>
              <a:t> </a:t>
            </a:r>
            <a:r>
              <a:rPr sz="2800" dirty="0" err="1">
                <a:solidFill>
                  <a:srgbClr val="FF0000"/>
                </a:solidFill>
              </a:rPr>
              <a:t>est</a:t>
            </a:r>
            <a:r>
              <a:rPr sz="2800" dirty="0">
                <a:solidFill>
                  <a:srgbClr val="FF0000"/>
                </a:solidFill>
              </a:rPr>
              <a:t> un </a:t>
            </a:r>
            <a:r>
              <a:rPr lang="en-GB" sz="2800" dirty="0">
                <a:solidFill>
                  <a:srgbClr val="FF0000"/>
                </a:solidFill>
              </a:rPr>
              <a:t>beaucoup</a:t>
            </a:r>
            <a:r>
              <a:rPr sz="2800" dirty="0">
                <a:solidFill>
                  <a:srgbClr val="FF0000"/>
                </a:solidFill>
              </a:rPr>
              <a:t> plus long, </a:t>
            </a:r>
            <a:r>
              <a:rPr sz="2800" dirty="0" err="1">
                <a:solidFill>
                  <a:srgbClr val="FF0000"/>
                </a:solidFill>
              </a:rPr>
              <a:t>l’évaluation</a:t>
            </a:r>
            <a:r>
              <a:rPr sz="2800" dirty="0">
                <a:solidFill>
                  <a:srgbClr val="FF0000"/>
                </a:solidFill>
              </a:rPr>
              <a:t> </a:t>
            </a:r>
            <a:r>
              <a:rPr sz="2800" dirty="0" err="1">
                <a:solidFill>
                  <a:srgbClr val="FF0000"/>
                </a:solidFill>
              </a:rPr>
              <a:t>aussi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3838" indent="-223838" algn="l">
              <a:spcBef>
                <a:spcPts val="1200"/>
              </a:spcBef>
              <a:spcAft>
                <a:spcPts val="1200"/>
              </a:spcAft>
              <a:buFontTx/>
              <a:buChar char="-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sz="2800" dirty="0"/>
              <a:t>Au </a:t>
            </a:r>
            <a:r>
              <a:rPr sz="2800" dirty="0" err="1"/>
              <a:t>hasard</a:t>
            </a:r>
            <a:r>
              <a:rPr sz="2800" dirty="0"/>
              <a:t>? Plus </a:t>
            </a:r>
            <a:r>
              <a:rPr sz="2800" dirty="0" err="1"/>
              <a:t>aléatoire</a:t>
            </a:r>
            <a:r>
              <a:rPr sz="2800" dirty="0"/>
              <a:t>? </a:t>
            </a:r>
            <a:r>
              <a:rPr sz="2800" dirty="0">
                <a:solidFill>
                  <a:srgbClr val="FF0000"/>
                </a:solidFill>
              </a:rPr>
              <a:t>NON : les </a:t>
            </a:r>
            <a:r>
              <a:rPr sz="2800" dirty="0" err="1">
                <a:solidFill>
                  <a:srgbClr val="FF0000"/>
                </a:solidFill>
              </a:rPr>
              <a:t>approches</a:t>
            </a:r>
            <a:r>
              <a:rPr sz="2800" dirty="0">
                <a:solidFill>
                  <a:srgbClr val="FF0000"/>
                </a:solidFill>
              </a:rPr>
              <a:t> </a:t>
            </a:r>
            <a:r>
              <a:rPr sz="2800" dirty="0" err="1">
                <a:solidFill>
                  <a:srgbClr val="FF0000"/>
                </a:solidFill>
              </a:rPr>
              <a:t>mixtes</a:t>
            </a:r>
            <a:r>
              <a:rPr sz="2800" dirty="0">
                <a:solidFill>
                  <a:srgbClr val="FF0000"/>
                </a:solidFill>
              </a:rPr>
              <a:t> </a:t>
            </a:r>
            <a:r>
              <a:rPr sz="2800" dirty="0" err="1">
                <a:solidFill>
                  <a:srgbClr val="FF0000"/>
                </a:solidFill>
              </a:rPr>
              <a:t>permettent</a:t>
            </a:r>
            <a:r>
              <a:rPr sz="2800" dirty="0">
                <a:solidFill>
                  <a:srgbClr val="FF0000"/>
                </a:solidFill>
              </a:rPr>
              <a:t> de </a:t>
            </a:r>
            <a:r>
              <a:rPr sz="2800" dirty="0" err="1">
                <a:solidFill>
                  <a:srgbClr val="FF0000"/>
                </a:solidFill>
              </a:rPr>
              <a:t>couvrir</a:t>
            </a:r>
            <a:r>
              <a:rPr sz="2800" dirty="0">
                <a:solidFill>
                  <a:srgbClr val="FF0000"/>
                </a:solidFill>
              </a:rPr>
              <a:t> </a:t>
            </a:r>
            <a:r>
              <a:rPr sz="2800" dirty="0" err="1">
                <a:solidFill>
                  <a:srgbClr val="FF0000"/>
                </a:solidFill>
              </a:rPr>
              <a:t>tous</a:t>
            </a:r>
            <a:r>
              <a:rPr sz="2800" dirty="0">
                <a:solidFill>
                  <a:srgbClr val="FF0000"/>
                </a:solidFill>
              </a:rPr>
              <a:t> les </a:t>
            </a:r>
            <a:r>
              <a:rPr sz="2800" dirty="0" err="1">
                <a:solidFill>
                  <a:srgbClr val="FF0000"/>
                </a:solidFill>
              </a:rPr>
              <a:t>résultats</a:t>
            </a:r>
            <a:r>
              <a:rPr sz="2800" dirty="0">
                <a:solidFill>
                  <a:srgbClr val="FF0000"/>
                </a:solidFill>
              </a:rPr>
              <a:t> </a:t>
            </a:r>
            <a:r>
              <a:rPr sz="2800" dirty="0" err="1">
                <a:solidFill>
                  <a:srgbClr val="FF0000"/>
                </a:solidFill>
              </a:rPr>
              <a:t>d’apprentissage</a:t>
            </a:r>
            <a:r>
              <a:rPr lang="en-GB" sz="2800" dirty="0">
                <a:solidFill>
                  <a:srgbClr val="FF0000"/>
                </a:solidFill>
              </a:rPr>
              <a:t> </a:t>
            </a:r>
            <a:r>
              <a:rPr lang="en-GB" sz="2800" dirty="0">
                <a:solidFill>
                  <a:srgbClr val="FF0000"/>
                </a:solidFill>
                <a:sym typeface="Wingdings" panose="05000000000000000000" pitchFamily="2" charset="2"/>
              </a:rPr>
              <a:t>  </a:t>
            </a:r>
            <a:r>
              <a:rPr sz="2800" b="1" dirty="0">
                <a:solidFill>
                  <a:srgbClr val="FF0000"/>
                </a:solidFill>
                <a:sym typeface="Wingdings" pitchFamily="2" charset="2"/>
              </a:rPr>
              <a:t> Secret #1</a:t>
            </a:r>
            <a:endParaRPr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3838" indent="-223838" algn="l">
              <a:spcBef>
                <a:spcPts val="1200"/>
              </a:spcBef>
              <a:spcAft>
                <a:spcPts val="1200"/>
              </a:spcAft>
              <a:buFontTx/>
              <a:buChar char="-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sz="2800" dirty="0"/>
              <a:t>Facile? Plus facile? </a:t>
            </a:r>
            <a:r>
              <a:rPr sz="2800" dirty="0">
                <a:solidFill>
                  <a:srgbClr val="FF0000"/>
                </a:solidFill>
              </a:rPr>
              <a:t>NON : </a:t>
            </a:r>
            <a:r>
              <a:rPr sz="2800" dirty="0" err="1">
                <a:solidFill>
                  <a:srgbClr val="FF0000"/>
                </a:solidFill>
              </a:rPr>
              <a:t>mêmes</a:t>
            </a:r>
            <a:r>
              <a:rPr sz="2800" dirty="0">
                <a:solidFill>
                  <a:srgbClr val="FF0000"/>
                </a:solidFill>
              </a:rPr>
              <a:t> </a:t>
            </a:r>
            <a:r>
              <a:rPr sz="2800" dirty="0" err="1">
                <a:solidFill>
                  <a:srgbClr val="FF0000"/>
                </a:solidFill>
              </a:rPr>
              <a:t>normes</a:t>
            </a:r>
            <a:r>
              <a:rPr sz="2800" dirty="0">
                <a:solidFill>
                  <a:srgbClr val="FF0000"/>
                </a:solidFill>
              </a:rPr>
              <a:t> (processus </a:t>
            </a:r>
            <a:r>
              <a:rPr sz="2800" dirty="0" err="1">
                <a:solidFill>
                  <a:srgbClr val="FF0000"/>
                </a:solidFill>
              </a:rPr>
              <a:t>d'évaluation</a:t>
            </a:r>
            <a:r>
              <a:rPr sz="2800" dirty="0">
                <a:solidFill>
                  <a:srgbClr val="FF0000"/>
                </a:solidFill>
              </a:rPr>
              <a:t> </a:t>
            </a:r>
            <a:r>
              <a:rPr sz="2800" dirty="0" err="1">
                <a:solidFill>
                  <a:srgbClr val="FF0000"/>
                </a:solidFill>
              </a:rPr>
              <a:t>différent</a:t>
            </a:r>
            <a:r>
              <a:rPr sz="2800" dirty="0">
                <a:solidFill>
                  <a:srgbClr val="FF0000"/>
                </a:solidFill>
              </a:rPr>
              <a:t>)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3838" indent="-223838" algn="l">
              <a:spcBef>
                <a:spcPts val="600"/>
              </a:spcBef>
              <a:buFontTx/>
              <a:buChar char="-"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sz="2800" dirty="0" err="1"/>
              <a:t>Règles</a:t>
            </a:r>
            <a:r>
              <a:rPr sz="2800" dirty="0"/>
              <a:t> </a:t>
            </a:r>
            <a:r>
              <a:rPr sz="2800" dirty="0" err="1"/>
              <a:t>clés</a:t>
            </a:r>
            <a:r>
              <a:rPr sz="2800" dirty="0"/>
              <a:t>: </a:t>
            </a:r>
          </a:p>
          <a:p>
            <a:pPr marL="185737" lvl="1" algn="l">
              <a:spcBef>
                <a:spcPts val="600"/>
              </a:spcBef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sz="2000" dirty="0"/>
              <a:t>. </a:t>
            </a:r>
            <a:r>
              <a:rPr sz="2000" dirty="0" err="1"/>
              <a:t>Normes</a:t>
            </a:r>
            <a:r>
              <a:rPr sz="2000" dirty="0"/>
              <a:t> de qualification: </a:t>
            </a:r>
            <a:r>
              <a:rPr sz="2000" b="1" u="sng" dirty="0"/>
              <a:t>doit</a:t>
            </a:r>
            <a:r>
              <a:rPr sz="2000" dirty="0"/>
              <a:t> </a:t>
            </a:r>
            <a:r>
              <a:rPr sz="2000" dirty="0" err="1"/>
              <a:t>être</a:t>
            </a:r>
            <a:r>
              <a:rPr sz="2000" dirty="0"/>
              <a:t> le </a:t>
            </a:r>
            <a:r>
              <a:rPr sz="2000" dirty="0" err="1"/>
              <a:t>même</a:t>
            </a:r>
            <a:r>
              <a:rPr sz="2000" dirty="0"/>
              <a:t> </a:t>
            </a:r>
            <a:r>
              <a:rPr sz="2000" dirty="0" err="1"/>
              <a:t>que</a:t>
            </a:r>
            <a:r>
              <a:rPr sz="2000" dirty="0"/>
              <a:t> pour le </a:t>
            </a:r>
            <a:r>
              <a:rPr sz="2000" dirty="0" err="1"/>
              <a:t>système</a:t>
            </a:r>
            <a:r>
              <a:rPr sz="2000" dirty="0"/>
              <a:t> </a:t>
            </a:r>
            <a:r>
              <a:rPr sz="2000" dirty="0" err="1"/>
              <a:t>formel</a:t>
            </a:r>
            <a:r>
              <a:rPr sz="2000" dirty="0"/>
              <a:t> </a:t>
            </a:r>
            <a:r>
              <a:rPr sz="2000" dirty="0" err="1"/>
              <a:t>d'éducation</a:t>
            </a:r>
            <a:r>
              <a:rPr sz="2000" dirty="0"/>
              <a:t> et de formation (</a:t>
            </a:r>
            <a:r>
              <a:rPr sz="2000" dirty="0" err="1"/>
              <a:t>parité</a:t>
            </a:r>
            <a:r>
              <a:rPr sz="2000" dirty="0"/>
              <a:t> d'estime) </a:t>
            </a:r>
          </a:p>
          <a:p>
            <a:pPr marL="185737" lvl="1" algn="l">
              <a:spcBef>
                <a:spcPts val="600"/>
              </a:spcBef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sz="2000" dirty="0"/>
              <a:t>. Principes: </a:t>
            </a:r>
            <a:r>
              <a:rPr sz="2000" b="1" u="sng" dirty="0"/>
              <a:t>doit</a:t>
            </a:r>
            <a:r>
              <a:rPr sz="2000" dirty="0"/>
              <a:t> </a:t>
            </a:r>
            <a:r>
              <a:rPr sz="2000" dirty="0" err="1"/>
              <a:t>être</a:t>
            </a:r>
            <a:r>
              <a:rPr sz="2000" dirty="0"/>
              <a:t> le </a:t>
            </a:r>
            <a:r>
              <a:rPr sz="2000" dirty="0" err="1"/>
              <a:t>même</a:t>
            </a:r>
            <a:endParaRPr sz="2000" dirty="0"/>
          </a:p>
          <a:p>
            <a:pPr marL="185737" lvl="1" algn="l">
              <a:spcBef>
                <a:spcPts val="600"/>
              </a:spcBef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sz="2000" dirty="0"/>
              <a:t>. Processus: </a:t>
            </a:r>
            <a:r>
              <a:rPr sz="2000" b="1" u="sng" dirty="0" err="1"/>
              <a:t>peut</a:t>
            </a:r>
            <a:r>
              <a:rPr sz="2000" dirty="0"/>
              <a:t> </a:t>
            </a:r>
            <a:r>
              <a:rPr sz="2000" dirty="0" err="1"/>
              <a:t>être</a:t>
            </a:r>
            <a:r>
              <a:rPr sz="2000" dirty="0"/>
              <a:t> </a:t>
            </a:r>
            <a:r>
              <a:rPr sz="2000" dirty="0" err="1"/>
              <a:t>différent</a:t>
            </a:r>
            <a:r>
              <a:rPr sz="2000" dirty="0"/>
              <a:t> 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19">
            <a:extLst>
              <a:ext uri="{FF2B5EF4-FFF2-40B4-BE49-F238E27FC236}">
                <a16:creationId xmlns:a16="http://schemas.microsoft.com/office/drawing/2014/main" id="{4520AF87-8480-35EF-9581-65FE7D9E54CB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669395" y="6541461"/>
            <a:ext cx="446405" cy="167995"/>
          </a:xfrm>
          <a:prstGeom prst="rect">
            <a:avLst/>
          </a:prstGeom>
        </p:spPr>
        <p:txBody>
          <a:bodyPr vert="horz" wrap="square" lIns="0" tIns="13970" rIns="0" bIns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defRPr sz="1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Page </a:t>
            </a:r>
            <a:fld id="{81D60167-4931-47E6-BA6A-407CBD079E47}" type="slidenum">
              <a:rPr sz="1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fld>
            <a:endParaRPr sz="1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D792B29-415A-FC48-BC09-BBDBD8485299}"/>
              </a:ext>
            </a:extLst>
          </p:cNvPr>
          <p:cNvSpPr txBox="1">
            <a:spLocks/>
          </p:cNvSpPr>
          <p:nvPr/>
        </p:nvSpPr>
        <p:spPr>
          <a:xfrm>
            <a:off x="163195" y="6274713"/>
            <a:ext cx="1150620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00A643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>
              <a:defRPr sz="1400"/>
            </a:pPr>
            <a:r>
              <a:rPr lang="fr-FR" b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 L’évaluation dans le contexte de la VAE, avec un accent sur le portfolio », 6e Forum de l’ACQF, Maurice, 30 septembre – 2 octobre 2025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9775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6DBFFE-1887-E78D-A158-B56B1A788D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9ECCC-03E4-4504-9E53-4DB349B04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152400"/>
            <a:ext cx="10287000" cy="615553"/>
          </a:xfrm>
        </p:spPr>
        <p:txBody>
          <a:bodyPr/>
          <a:lstStyle/>
          <a:p>
            <a:pPr>
              <a:defRPr sz="4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/>
              <a:t>Principes: </a:t>
            </a:r>
            <a:r>
              <a:rPr dirty="0" err="1"/>
              <a:t>vous</a:t>
            </a:r>
            <a:r>
              <a:rPr dirty="0"/>
              <a:t> </a:t>
            </a:r>
            <a:r>
              <a:rPr dirty="0" err="1"/>
              <a:t>lirez</a:t>
            </a:r>
            <a:r>
              <a:rPr dirty="0"/>
              <a:t> ceci</a:t>
            </a:r>
            <a:r>
              <a:rPr lang="en-GB" dirty="0">
                <a:sym typeface="Wingdings" panose="05000000000000000000" pitchFamily="2" charset="2"/>
              </a:rPr>
              <a:t> 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FDFA02-ED78-AE0A-9EC1-7DE2255D19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800" y="990600"/>
            <a:ext cx="11582400" cy="4862870"/>
          </a:xfrm>
        </p:spPr>
        <p:txBody>
          <a:bodyPr/>
          <a:lstStyle/>
          <a:p>
            <a:pPr marL="457200" indent="-457200" algn="l">
              <a:spcBef>
                <a:spcPts val="1200"/>
              </a:spcBef>
              <a:buFontTx/>
              <a:buChar char="-"/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sz="2400" dirty="0" err="1"/>
              <a:t>Validité</a:t>
            </a:r>
            <a:endParaRPr sz="2400" dirty="0"/>
          </a:p>
          <a:p>
            <a:pPr marL="457200" indent="-457200" algn="l">
              <a:spcBef>
                <a:spcPts val="1200"/>
              </a:spcBef>
              <a:buFontTx/>
              <a:buChar char="-"/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sz="2400" dirty="0" err="1"/>
              <a:t>Authenticité</a:t>
            </a:r>
            <a:endParaRPr sz="2400" dirty="0"/>
          </a:p>
          <a:p>
            <a:pPr marL="457200" indent="-457200" algn="l">
              <a:spcBef>
                <a:spcPts val="1200"/>
              </a:spcBef>
              <a:buFontTx/>
              <a:buChar char="-"/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sz="2400" dirty="0"/>
              <a:t>Aptitude à </a:t>
            </a:r>
            <a:r>
              <a:rPr sz="2400" dirty="0" err="1"/>
              <a:t>l'emploi</a:t>
            </a:r>
            <a:endParaRPr sz="2400" dirty="0"/>
          </a:p>
          <a:p>
            <a:pPr marL="457200" indent="-457200" algn="l">
              <a:spcBef>
                <a:spcPts val="1200"/>
              </a:spcBef>
              <a:buFontTx/>
              <a:buChar char="-"/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sz="2400" dirty="0" err="1"/>
              <a:t>Fiabilité</a:t>
            </a:r>
            <a:endParaRPr sz="2400" dirty="0"/>
          </a:p>
          <a:p>
            <a:pPr marL="457200" indent="-457200" algn="l">
              <a:spcBef>
                <a:spcPts val="1200"/>
              </a:spcBef>
              <a:buFontTx/>
              <a:buChar char="-"/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sz="2400" dirty="0" err="1"/>
              <a:t>Équité</a:t>
            </a:r>
            <a:endParaRPr sz="2400" dirty="0"/>
          </a:p>
          <a:p>
            <a:pPr marL="457200" indent="-457200" algn="l">
              <a:spcBef>
                <a:spcPts val="1200"/>
              </a:spcBef>
              <a:buFontTx/>
              <a:buChar char="-"/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sz="2400" dirty="0" err="1"/>
              <a:t>Suffisance</a:t>
            </a:r>
            <a:endParaRPr sz="2400" dirty="0"/>
          </a:p>
          <a:p>
            <a:pPr marL="457200" indent="-457200" algn="l">
              <a:spcBef>
                <a:spcPts val="1200"/>
              </a:spcBef>
              <a:buFontTx/>
              <a:buChar char="-"/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sz="2400" dirty="0"/>
              <a:t>Monnaie</a:t>
            </a:r>
          </a:p>
          <a:p>
            <a:pPr marL="457200" indent="-457200" algn="l">
              <a:spcBef>
                <a:spcPts val="1200"/>
              </a:spcBef>
              <a:buFontTx/>
              <a:buChar char="-"/>
              <a:defRPr sz="28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sz="2400" dirty="0"/>
              <a:t>Transparence </a:t>
            </a:r>
          </a:p>
          <a:p>
            <a:pPr algn="ctr">
              <a:spcBef>
                <a:spcPts val="1200"/>
              </a:spcBef>
              <a:defRPr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en-GB" sz="3600" dirty="0">
                <a:sym typeface="Wingdings" panose="05000000000000000000" pitchFamily="2" charset="2"/>
              </a:rPr>
              <a:t> </a:t>
            </a:r>
            <a:r>
              <a:rPr lang="en-GB" sz="3600" dirty="0" err="1"/>
              <a:t>Amalgame</a:t>
            </a:r>
            <a:r>
              <a:rPr lang="en-GB" sz="3600" dirty="0"/>
              <a:t> </a:t>
            </a:r>
            <a:r>
              <a:rPr lang="en-GB" sz="3600" dirty="0">
                <a:sym typeface="Wingdings" panose="05000000000000000000" pitchFamily="2" charset="2"/>
              </a:rPr>
              <a:t></a:t>
            </a:r>
            <a:endParaRPr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19">
            <a:extLst>
              <a:ext uri="{FF2B5EF4-FFF2-40B4-BE49-F238E27FC236}">
                <a16:creationId xmlns:a16="http://schemas.microsoft.com/office/drawing/2014/main" id="{149A7971-E27F-FC3D-4E29-516B777D27BF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669395" y="6541461"/>
            <a:ext cx="446405" cy="167995"/>
          </a:xfrm>
          <a:prstGeom prst="rect">
            <a:avLst/>
          </a:prstGeom>
        </p:spPr>
        <p:txBody>
          <a:bodyPr vert="horz" wrap="square" lIns="0" tIns="13970" rIns="0" bIns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defRPr sz="1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Page </a:t>
            </a:r>
            <a:fld id="{81D60167-4931-47E6-BA6A-407CBD079E47}" type="slidenum">
              <a:rPr sz="1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fld>
            <a:endParaRPr sz="1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8B2C2B2-57C7-845F-D13E-8A25F5F36B99}"/>
              </a:ext>
            </a:extLst>
          </p:cNvPr>
          <p:cNvSpPr txBox="1">
            <a:spLocks/>
          </p:cNvSpPr>
          <p:nvPr/>
        </p:nvSpPr>
        <p:spPr>
          <a:xfrm>
            <a:off x="163195" y="6274713"/>
            <a:ext cx="1150620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00A643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>
              <a:defRPr sz="1400"/>
            </a:pPr>
            <a:r>
              <a:rPr lang="fr-FR" b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 L’évaluation dans le contexte de la VAE, avec un accent sur le portfolio », 6e Forum de l’ACQF, Maurice, 30 septembre – 2 octobre 2025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34699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5ef24fd-2dda-45b0-83fd-a9e6f5cd7406">
      <Terms xmlns="http://schemas.microsoft.com/office/infopath/2007/PartnerControls"/>
    </lcf76f155ced4ddcb4097134ff3c332f>
    <TaxCatchAll xmlns="9cf1f23c-94c0-4dcc-a7fa-999e323c924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B2203B17F16D040A1E444A021DFF119" ma:contentTypeVersion="13" ma:contentTypeDescription="Create a new document." ma:contentTypeScope="" ma:versionID="a4477b7aaefebf49d9f3fa8c19f258ff">
  <xsd:schema xmlns:xsd="http://www.w3.org/2001/XMLSchema" xmlns:xs="http://www.w3.org/2001/XMLSchema" xmlns:p="http://schemas.microsoft.com/office/2006/metadata/properties" xmlns:ns2="05ef24fd-2dda-45b0-83fd-a9e6f5cd7406" xmlns:ns3="9cf1f23c-94c0-4dcc-a7fa-999e323c9245" targetNamespace="http://schemas.microsoft.com/office/2006/metadata/properties" ma:root="true" ma:fieldsID="b45f155593f15e42cc3a772c45272010" ns2:_="" ns3:_="">
    <xsd:import namespace="05ef24fd-2dda-45b0-83fd-a9e6f5cd7406"/>
    <xsd:import namespace="9cf1f23c-94c0-4dcc-a7fa-999e323c92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ef24fd-2dda-45b0-83fd-a9e6f5cd74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10ffe1f-c839-4a66-9ae8-9a2945e491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f1f23c-94c0-4dcc-a7fa-999e323c9245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c3438c5-9aa0-4ee5-85a2-9e811049bc4c}" ma:internalName="TaxCatchAll" ma:showField="CatchAllData" ma:web="9cf1f23c-94c0-4dcc-a7fa-999e323c92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5EDEEB1-2BEC-40BE-B446-6F006FB7352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404C8DC-9FAD-47E3-8ADE-A3D2D0FD707D}">
  <ds:schemaRefs>
    <ds:schemaRef ds:uri="http://schemas.microsoft.com/office/2006/metadata/properties"/>
    <ds:schemaRef ds:uri="http://schemas.microsoft.com/office/infopath/2007/PartnerControls"/>
    <ds:schemaRef ds:uri="05ef24fd-2dda-45b0-83fd-a9e6f5cd7406"/>
    <ds:schemaRef ds:uri="9cf1f23c-94c0-4dcc-a7fa-999e323c9245"/>
  </ds:schemaRefs>
</ds:datastoreItem>
</file>

<file path=customXml/itemProps3.xml><?xml version="1.0" encoding="utf-8"?>
<ds:datastoreItem xmlns:ds="http://schemas.openxmlformats.org/officeDocument/2006/customXml" ds:itemID="{B02ABC81-97B5-4AB7-9B93-B9E3F41D7E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ef24fd-2dda-45b0-83fd-a9e6f5cd7406"/>
    <ds:schemaRef ds:uri="9cf1f23c-94c0-4dcc-a7fa-999e323c92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1123</Words>
  <Application>Microsoft Office PowerPoint</Application>
  <PresentationFormat>Widescreen</PresentationFormat>
  <Paragraphs>131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Aptos</vt:lpstr>
      <vt:lpstr>Arial</vt:lpstr>
      <vt:lpstr>Arial MT</vt:lpstr>
      <vt:lpstr>Baguet Script</vt:lpstr>
      <vt:lpstr>Calibri</vt:lpstr>
      <vt:lpstr>Times New Roman</vt:lpstr>
      <vt:lpstr>Wingdings</vt:lpstr>
      <vt:lpstr>Office Theme</vt:lpstr>
      <vt:lpstr>6ème Forum du Réseau ACQF  30 septembre – 2 octobre 2025     Évaluation dans le contexte de la VAE, en mettant l'accent sur les portefeuilles</vt:lpstr>
      <vt:lpstr>Ordre du jour de cette session sur la VAE</vt:lpstr>
      <vt:lpstr>Rappels rapides rapides</vt:lpstr>
      <vt:lpstr>Rappel clé</vt:lpstr>
      <vt:lpstr>Évaluation dans le contexte de la VAE</vt:lpstr>
      <vt:lpstr>Évaluation en VAE vs. en ET formel</vt:lpstr>
      <vt:lpstr>Évaluation en VAE vs. en ET formel</vt:lpstr>
      <vt:lpstr>Évaluation en VAE vs. en ET formel</vt:lpstr>
      <vt:lpstr>Principes: vous lirez ceci </vt:lpstr>
      <vt:lpstr>Principes  La bonne voie</vt:lpstr>
      <vt:lpstr>Principes  La bonne voie</vt:lpstr>
      <vt:lpstr>Principes </vt:lpstr>
      <vt:lpstr>Méthodes d'évaluation (sélection) </vt:lpstr>
      <vt:lpstr>Mes conseils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Alice Kande</dc:creator>
  <cp:lastModifiedBy>Amaya Lyne (ETF)</cp:lastModifiedBy>
  <cp:revision>63</cp:revision>
  <dcterms:created xsi:type="dcterms:W3CDTF">2025-06-04T12:59:39Z</dcterms:created>
  <dcterms:modified xsi:type="dcterms:W3CDTF">2025-10-15T15:14:17Z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2024-12-20T00:00:00Z</vt:filetime>
  </property>
  <property fmtid="{D5CDD505-2E9C-101B-9397-08002B2CF9AE}" pid="3" name="LastSaved">
    <vt:filetime>2025-06-04T00:00:00Z</vt:filetime>
  </property>
  <property fmtid="{D5CDD505-2E9C-101B-9397-08002B2CF9AE}" pid="4" name="ContentTypeId">
    <vt:lpwstr>0x0101009B2203B17F16D040A1E444A021DFF119</vt:lpwstr>
  </property>
  <property fmtid="{D5CDD505-2E9C-101B-9397-08002B2CF9AE}" pid="5" name="MediaServiceImageTags">
    <vt:lpwstr/>
  </property>
</Properties>
</file>