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handoutMasterIdLst>
    <p:handoutMasterId r:id="rId24"/>
  </p:handoutMasterIdLst>
  <p:sldIdLst>
    <p:sldId id="321" r:id="rId5"/>
    <p:sldId id="1639" r:id="rId6"/>
    <p:sldId id="1640" r:id="rId7"/>
    <p:sldId id="1633" r:id="rId8"/>
    <p:sldId id="1632" r:id="rId9"/>
    <p:sldId id="1614" r:id="rId10"/>
    <p:sldId id="1613" r:id="rId11"/>
    <p:sldId id="1635" r:id="rId12"/>
    <p:sldId id="1641" r:id="rId13"/>
    <p:sldId id="1642" r:id="rId14"/>
    <p:sldId id="1643" r:id="rId15"/>
    <p:sldId id="1606" r:id="rId16"/>
    <p:sldId id="1637" r:id="rId17"/>
    <p:sldId id="1644" r:id="rId18"/>
    <p:sldId id="1645" r:id="rId19"/>
    <p:sldId id="1638" r:id="rId20"/>
    <p:sldId id="1646" r:id="rId21"/>
    <p:sldId id="374" r:id="rId22"/>
  </p:sldIdLst>
  <p:sldSz cx="12192000" cy="6858000"/>
  <p:notesSz cx="6797675"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defPPr>
    <a:lvl1pPr marL="0" marR="0" indent="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1pPr>
    <a:lvl2pPr marL="0" marR="0" indent="2286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2pPr>
    <a:lvl3pPr marL="0" marR="0" indent="4572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3pPr>
    <a:lvl4pPr marL="0" marR="0" indent="6858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4pPr>
    <a:lvl5pPr marL="0" marR="0" indent="9144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5pPr>
    <a:lvl6pPr marL="0" marR="0" indent="11430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6pPr>
    <a:lvl7pPr marL="0" marR="0" indent="13716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7pPr>
    <a:lvl8pPr marL="0" marR="0" indent="16002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8pPr>
    <a:lvl9pPr marL="0" marR="0" indent="182880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53AD4D-4B8D-628E-7EE0-4107A68E67EC}" name="Beyer-Paulick, Beate" initials="BPB" userId="S::beyer-paulick@die-bonn.de::14fc6932-4d98-4fa6-b249-98c584c772aa" providerId="AD"/>
  <p188:author id="{99BFC57F-0932-902B-8768-7FBD20ACBF5D}" name="Josat, Eva" initials="EJ" userId="S::josat@die-bonn.de::2ccf5b04-3d2d-4eb9-8e57-9e1ea406b3de" providerId="AD"/>
  <p188:author id="{9CA900FA-507F-683A-6A31-EE368E171551}" name="Bastisch, Miriam" initials="BM" userId="S::Bastisch@die-bonn.de::9df30082-9868-449d-9390-1f54fb53d5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hr, Sarah" initials="BS" lastIdx="29" clrIdx="0"/>
  <p:cmAuthor id="2" name="Herke, Michaela" initials="HM" lastIdx="11" clrIdx="1"/>
  <p:cmAuthor id="3" name="Michaela Herke-Kehne" initials="" lastIdx="20" clrIdx="2"/>
  <p:cmAuthor id="4" name="Beyer-Paulick, Beate" initials="BB" lastIdx="47" clrIdx="3">
    <p:extLst>
      <p:ext uri="{19B8F6BF-5375-455C-9EA6-DF929625EA0E}">
        <p15:presenceInfo xmlns:p15="http://schemas.microsoft.com/office/powerpoint/2012/main" userId="S-1-5-21-600743540-3401038966-3930339309-1320" providerId="AD"/>
      </p:ext>
    </p:extLst>
  </p:cmAuthor>
  <p:cmAuthor id="5" name="Beyer-Paulick, Beate" initials="BPB" lastIdx="21" clrIdx="4">
    <p:extLst>
      <p:ext uri="{19B8F6BF-5375-455C-9EA6-DF929625EA0E}">
        <p15:presenceInfo xmlns:p15="http://schemas.microsoft.com/office/powerpoint/2012/main" userId="S::beyer-paulick@die-bonn.de::14fc6932-4d98-4fa6-b249-98c584c772aa" providerId="AD"/>
      </p:ext>
    </p:extLst>
  </p:cmAuthor>
  <p:cmAuthor id="6" name="Josat, Eva" initials="JE" lastIdx="6" clrIdx="5">
    <p:extLst>
      <p:ext uri="{19B8F6BF-5375-455C-9EA6-DF929625EA0E}">
        <p15:presenceInfo xmlns:p15="http://schemas.microsoft.com/office/powerpoint/2012/main" userId="S::josat@die-bonn.de::2ccf5b04-3d2d-4eb9-8e57-9e1ea406b3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6"/>
    <a:srgbClr val="ECEBE8"/>
    <a:srgbClr val="EEECE1"/>
    <a:srgbClr val="767268"/>
    <a:srgbClr val="7C786E"/>
    <a:srgbClr val="0087CC"/>
    <a:srgbClr val="3EA3DC"/>
    <a:srgbClr val="475018"/>
    <a:srgbClr val="CDEEFF"/>
    <a:srgbClr val="6E7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F3213-164E-4FFF-A3AD-D37C229BEFAF}" v="202" dt="2025-09-30T13:41:09.27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7171" autoAdjust="0"/>
  </p:normalViewPr>
  <p:slideViewPr>
    <p:cSldViewPr snapToGrid="0" snapToObjects="1" showGuides="1">
      <p:cViewPr varScale="1">
        <p:scale>
          <a:sx n="85" d="100"/>
          <a:sy n="85" d="100"/>
        </p:scale>
        <p:origin x="1650" y="90"/>
      </p:cViewPr>
      <p:guideLst/>
    </p:cSldViewPr>
  </p:slideViewPr>
  <p:outlineViewPr>
    <p:cViewPr>
      <p:scale>
        <a:sx n="33" d="100"/>
        <a:sy n="33" d="100"/>
      </p:scale>
      <p:origin x="0" y="-21424"/>
    </p:cViewPr>
  </p:outlineViewPr>
  <p:notesTextViewPr>
    <p:cViewPr>
      <p:scale>
        <a:sx n="100" d="100"/>
        <a:sy n="100" d="100"/>
      </p:scale>
      <p:origin x="0" y="0"/>
    </p:cViewPr>
  </p:notesTextViewPr>
  <p:sorterViewPr>
    <p:cViewPr>
      <p:scale>
        <a:sx n="100" d="100"/>
        <a:sy n="100" d="100"/>
      </p:scale>
      <p:origin x="0" y="-11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704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7047"/>
          </a:xfrm>
          <a:prstGeom prst="rect">
            <a:avLst/>
          </a:prstGeom>
        </p:spPr>
        <p:txBody>
          <a:bodyPr vert="horz" lIns="91440" tIns="45720" rIns="91440" bIns="45720" rtlCol="0"/>
          <a:lstStyle>
            <a:lvl1pPr algn="r">
              <a:defRPr sz="1200"/>
            </a:lvl1pPr>
          </a:lstStyle>
          <a:p>
            <a:fld id="{C528E6EF-A38E-4624-8D6C-103A2F51783A}" type="datetimeFigureOut">
              <a:rPr lang="de-DE" smtClean="0"/>
              <a:t>16.10.2025</a:t>
            </a:fld>
            <a:endParaRPr lang="de-DE"/>
          </a:p>
        </p:txBody>
      </p:sp>
      <p:sp>
        <p:nvSpPr>
          <p:cNvPr id="4" name="Fußzeilenplatzhalter 3"/>
          <p:cNvSpPr>
            <a:spLocks noGrp="1"/>
          </p:cNvSpPr>
          <p:nvPr>
            <p:ph type="ftr" sz="quarter" idx="2"/>
          </p:nvPr>
        </p:nvSpPr>
        <p:spPr>
          <a:xfrm>
            <a:off x="0" y="9432766"/>
            <a:ext cx="2946400" cy="49704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32766"/>
            <a:ext cx="2946400" cy="497047"/>
          </a:xfrm>
          <a:prstGeom prst="rect">
            <a:avLst/>
          </a:prstGeom>
        </p:spPr>
        <p:txBody>
          <a:bodyPr vert="horz" lIns="91440" tIns="45720" rIns="91440" bIns="45720" rtlCol="0" anchor="b"/>
          <a:lstStyle>
            <a:lvl1pPr algn="r">
              <a:defRPr sz="1200"/>
            </a:lvl1pPr>
          </a:lstStyle>
          <a:p>
            <a:fld id="{F38E27DC-A604-4BC8-A5B3-BDDD125B431C}" type="slidenum">
              <a:rPr lang="de-DE" smtClean="0"/>
              <a:t>‹#›</a:t>
            </a:fld>
            <a:endParaRPr lang="de-DE"/>
          </a:p>
        </p:txBody>
      </p:sp>
    </p:spTree>
    <p:extLst>
      <p:ext uri="{BB962C8B-B14F-4D97-AF65-F5344CB8AC3E}">
        <p14:creationId xmlns:p14="http://schemas.microsoft.com/office/powerpoint/2010/main" val="159164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88900" y="744538"/>
            <a:ext cx="6619875" cy="3724275"/>
          </a:xfrm>
          <a:prstGeom prst="rect">
            <a:avLst/>
          </a:prstGeom>
        </p:spPr>
        <p:txBody>
          <a:bodyPr/>
          <a:lstStyle/>
          <a:p>
            <a:endParaRPr/>
          </a:p>
        </p:txBody>
      </p:sp>
      <p:sp>
        <p:nvSpPr>
          <p:cNvPr id="178" name="Shape 178"/>
          <p:cNvSpPr>
            <a:spLocks noGrp="1"/>
          </p:cNvSpPr>
          <p:nvPr>
            <p:ph type="body" sz="quarter" idx="1"/>
          </p:nvPr>
        </p:nvSpPr>
        <p:spPr>
          <a:xfrm>
            <a:off x="906357" y="4716663"/>
            <a:ext cx="4984962" cy="4468416"/>
          </a:xfrm>
          <a:prstGeom prst="rect">
            <a:avLst/>
          </a:prstGeom>
        </p:spPr>
        <p:txBody>
          <a:bodyPr/>
          <a:lstStyle/>
          <a:p>
            <a:endParaRPr/>
          </a:p>
        </p:txBody>
      </p:sp>
    </p:spTree>
    <p:extLst>
      <p:ext uri="{BB962C8B-B14F-4D97-AF65-F5344CB8AC3E}">
        <p14:creationId xmlns:p14="http://schemas.microsoft.com/office/powerpoint/2010/main" val="16840476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a:t>Objet:</a:t>
            </a:r>
            <a:r>
              <a:t> pas «tout», mais spécifiquement collectés.</a:t>
            </a:r>
          </a:p>
          <a:p>
            <a:r>
              <a:rPr b="1"/>
              <a:t>Sur la base de données probantes:</a:t>
            </a:r>
            <a:r>
              <a:t> la preuve des acquis d'apprentissage et des compétences.</a:t>
            </a:r>
          </a:p>
          <a:p>
            <a:r>
              <a:rPr b="1"/>
              <a:t>Réfléchissant</a:t>
            </a:r>
            <a:r>
              <a:t>: une explication par les candidats eux-mêmes de la manière dont leurs expériences démontrent des compétences.</a:t>
            </a:r>
          </a:p>
          <a:p>
            <a:r>
              <a:rPr b="1"/>
              <a:t>Axé sur l'évaluation:</a:t>
            </a:r>
            <a:r>
              <a:t> approprié pour l'évaluation par rapport aux normes (en particulier dans le contexte de la RPL).</a:t>
            </a:r>
          </a:p>
          <a:p>
            <a:endParaRPr/>
          </a:p>
        </p:txBody>
      </p:sp>
    </p:spTree>
    <p:extLst>
      <p:ext uri="{BB962C8B-B14F-4D97-AF65-F5344CB8AC3E}">
        <p14:creationId xmlns:p14="http://schemas.microsoft.com/office/powerpoint/2010/main" val="1644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«Alors que le portefeuille d’évaluation se concentre sur les preuves par rapport aux normes, le portefeuille biographique systématique commence par l’histoire de la vie de la personne. Elle est particulièrement puissante dans la RPL, car elle met en avant des compétences qui, autrement, resteraient cachées.»</a:t>
            </a:r>
          </a:p>
          <a:p>
            <a:endParaRPr/>
          </a:p>
          <a:p>
            <a:pPr>
              <a:spcBef>
                <a:spcPts val="400"/>
              </a:spcBef>
              <a:defRPr sz="2400" b="1"/>
            </a:pPr>
            <a:r>
              <a:t>Définir l'objectif</a:t>
            </a:r>
            <a:endParaRPr sz="2400"/>
          </a:p>
          <a:p>
            <a:pPr>
              <a:spcBef>
                <a:spcPts val="400"/>
              </a:spcBef>
              <a:defRPr sz="2400"/>
            </a:pPr>
            <a:r>
              <a:t>Établir la fonction principale: reconstruire une biographie des compétences qui révèle l'apprentissage dans tous les domaines de la vie.</a:t>
            </a:r>
          </a:p>
          <a:p>
            <a:pPr>
              <a:spcBef>
                <a:spcPts val="400"/>
              </a:spcBef>
              <a:defRPr sz="2400"/>
            </a:pPr>
            <a:r>
              <a:t>Délimitation : non seulement des preuves contraires aux normes, mais aussi des liens narratifs et des compétences cachées.</a:t>
            </a:r>
          </a:p>
          <a:p>
            <a:pPr>
              <a:spcBef>
                <a:spcPts val="400"/>
              </a:spcBef>
              <a:defRPr sz="2400" b="1"/>
            </a:pPr>
            <a:r>
              <a:t>Alignement sur le contexte de reconnaissance</a:t>
            </a:r>
            <a:endParaRPr sz="2400"/>
          </a:p>
          <a:p>
            <a:pPr>
              <a:spcBef>
                <a:spcPts val="400"/>
              </a:spcBef>
              <a:defRPr sz="2400"/>
            </a:pPr>
            <a:r>
              <a:t>Décider comment les expériences de vie seront liées aux cadres de compétences ou aux normes de qualification.</a:t>
            </a:r>
          </a:p>
          <a:p>
            <a:pPr>
              <a:spcBef>
                <a:spcPts val="400"/>
              </a:spcBef>
              <a:defRPr sz="2400"/>
            </a:pPr>
            <a:r>
              <a:t>Assurer la flexibilité afin que diverses trajectoires (travail, famille, bénévolat, communauté) puissent être représentées.</a:t>
            </a:r>
          </a:p>
          <a:p>
            <a:pPr>
              <a:spcBef>
                <a:spcPts val="400"/>
              </a:spcBef>
              <a:defRPr sz="2400" b="1"/>
            </a:pPr>
            <a:r>
              <a:t>Préciser les éléments probants et les exigences narratives</a:t>
            </a:r>
            <a:endParaRPr sz="2400"/>
          </a:p>
          <a:p>
            <a:pPr>
              <a:spcBef>
                <a:spcPts val="400"/>
              </a:spcBef>
              <a:defRPr sz="2400"/>
            </a:pPr>
            <a:r>
              <a:t>Acceptez à la fois les documents traditionnels (certificats, références) et les formes alternatives (photos, audio, storytelling).</a:t>
            </a:r>
          </a:p>
          <a:p>
            <a:pPr>
              <a:spcBef>
                <a:spcPts val="400"/>
              </a:spcBef>
              <a:defRPr sz="2400"/>
            </a:pPr>
            <a:r>
              <a:t>Encourager les explications narratives qui accompagnent les preuves.</a:t>
            </a:r>
          </a:p>
          <a:p>
            <a:pPr>
              <a:spcBef>
                <a:spcPts val="400"/>
              </a:spcBef>
              <a:defRPr sz="2400" b="1"/>
            </a:pPr>
            <a:r>
              <a:t>Structure de conception et modèles</a:t>
            </a:r>
            <a:endParaRPr sz="2400"/>
          </a:p>
          <a:p>
            <a:pPr>
              <a:spcBef>
                <a:spcPts val="400"/>
              </a:spcBef>
              <a:defRPr sz="2400"/>
            </a:pPr>
            <a:r>
              <a:t>Fournir un cadre biographique: calendrier, phases de vie, tournants, pôles de compétences.</a:t>
            </a:r>
          </a:p>
          <a:p>
            <a:pPr>
              <a:spcBef>
                <a:spcPts val="400"/>
              </a:spcBef>
              <a:defRPr sz="2400"/>
            </a:pPr>
            <a:r>
              <a:t>Utilisez des feuilles de travail ou des questions d'orientation pour aider les participants à saisir systématiquement leurs expériences.</a:t>
            </a:r>
          </a:p>
          <a:p>
            <a:pPr>
              <a:defRPr sz="2400" b="1"/>
            </a:pPr>
            <a:r>
              <a:t>Développer des invites réfléchissantes</a:t>
            </a:r>
            <a:endParaRPr sz="2400"/>
          </a:p>
          <a:p>
            <a:pPr>
              <a:defRPr sz="2400"/>
            </a:pPr>
            <a:r>
              <a:t>Inclure des questions qui relient les expériences aux compétences:</a:t>
            </a:r>
            <a:br/>
            <a:r>
              <a:rPr i="1"/>
              <a:t>«Qu'avez-vous appris de cet événement?» </a:t>
            </a:r>
            <a:br>
              <a:rPr i="1"/>
            </a:br>
            <a:r>
              <a:rPr i="1"/>
              <a:t>«Quelles compétences ont été renforcées?» </a:t>
            </a:r>
            <a:br>
              <a:rPr i="1"/>
            </a:br>
            <a:r>
              <a:rPr i="1"/>
              <a:t>«Comment cela se rapporte-t-il à votre travail ou à votre vie actuelle?»</a:t>
            </a:r>
            <a:endParaRPr sz="2400"/>
          </a:p>
          <a:p>
            <a:pPr>
              <a:defRPr sz="2400" b="1"/>
            </a:pPr>
            <a:r>
              <a:t>Intégrer le modèle de facilitation</a:t>
            </a:r>
            <a:endParaRPr sz="2400"/>
          </a:p>
          <a:p>
            <a:pPr>
              <a:defRPr sz="2400"/>
            </a:pPr>
            <a:r>
              <a:t>Affecter des animateurs pour aider les candidats à raconter leurs histoires, en particulier ceux qui ont une littératie limitée.</a:t>
            </a:r>
          </a:p>
          <a:p>
            <a:pPr>
              <a:defRPr sz="2400"/>
            </a:pPr>
            <a:r>
              <a:t>Fournir des alternatives (enregistrement audio, interviews vidéo) où l'écriture est difficile.</a:t>
            </a:r>
          </a:p>
          <a:p>
            <a:pPr>
              <a:defRPr sz="2400" b="1"/>
            </a:pPr>
            <a:r>
              <a:t>Procédure de développement du portefeuille</a:t>
            </a:r>
            <a:endParaRPr sz="2400"/>
          </a:p>
          <a:p>
            <a:pPr>
              <a:defRPr sz="2400"/>
            </a:pPr>
            <a:r>
              <a:t>Séquence : histoire de la vie → cartographie des compétences → collecte de preuves → réflexion → compilation.</a:t>
            </a:r>
          </a:p>
          <a:p>
            <a:pPr>
              <a:defRPr sz="2400"/>
            </a:pPr>
            <a:r>
              <a:t>Permettre un développement itératif avec des commentaires et des conseils.</a:t>
            </a:r>
          </a:p>
          <a:p>
            <a:pPr>
              <a:defRPr sz="2400" b="1"/>
            </a:pPr>
            <a:r>
              <a:t>Assurance de la qualité</a:t>
            </a:r>
            <a:endParaRPr sz="2400"/>
          </a:p>
          <a:p>
            <a:pPr>
              <a:defRPr sz="2400"/>
            </a:pPr>
            <a:r>
              <a:t>Former les évaluateurs à valoriser à la fois la narration et les preuves.</a:t>
            </a:r>
          </a:p>
          <a:p>
            <a:pPr>
              <a:defRPr sz="2400"/>
            </a:pPr>
            <a:r>
              <a:t>Utilisez la modération pour assurer l'équité lorsque le format des portefeuilles diffère fortement (par exemple, écrit ou oral).</a:t>
            </a:r>
          </a:p>
          <a:p>
            <a:pPr>
              <a:defRPr sz="2400"/>
            </a:pPr>
            <a:r>
              <a:t>Documenter comment les preuves biographiques sont jugées par rapport aux normes.</a:t>
            </a:r>
          </a:p>
          <a:p>
            <a:pPr>
              <a:spcBef>
                <a:spcPts val="400"/>
              </a:spcBef>
            </a:pPr>
            <a:endParaRPr sz="2400"/>
          </a:p>
          <a:p>
            <a:endParaRPr sz="2400"/>
          </a:p>
          <a:p>
            <a:endParaRPr sz="2400"/>
          </a:p>
          <a:p>
            <a:endParaRPr sz="2400"/>
          </a:p>
        </p:txBody>
      </p:sp>
    </p:spTree>
    <p:extLst>
      <p:ext uri="{BB962C8B-B14F-4D97-AF65-F5344CB8AC3E}">
        <p14:creationId xmlns:p14="http://schemas.microsoft.com/office/powerpoint/2010/main" val="234633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defRPr sz="2000" b="1"/>
            </a:pPr>
            <a:r>
              <a:t>Rôle de l'orientation</a:t>
            </a:r>
            <a:endParaRPr sz="2000"/>
          </a:p>
          <a:p>
            <a:pPr lvl="1" indent="0">
              <a:spcBef>
                <a:spcPts val="600"/>
              </a:spcBef>
              <a:buNone/>
              <a:defRPr sz="2000"/>
            </a:pPr>
            <a:r>
              <a:t>Les portefeuilles ne sont pas explicites. Les candidats ont souvent besoin de conseils sur ce qui compte comme preuve, comment l'organiser et comment le relier aux normes.</a:t>
            </a:r>
          </a:p>
          <a:p>
            <a:pPr lvl="1" indent="0">
              <a:spcBef>
                <a:spcPts val="600"/>
              </a:spcBef>
              <a:buNone/>
            </a:pPr>
            <a:endParaRPr sz="2000"/>
          </a:p>
          <a:p>
            <a:pPr lvl="1" indent="0">
              <a:spcBef>
                <a:spcPts val="600"/>
              </a:spcBef>
              <a:buNone/>
              <a:defRPr sz="2000"/>
            </a:pPr>
            <a:r>
              <a:rPr b="1"/>
              <a:t>Séances d'orientation:</a:t>
            </a:r>
            <a:r>
              <a:t> expliquer le but et le processus du portefeuille.</a:t>
            </a:r>
          </a:p>
          <a:p>
            <a:pPr lvl="1" indent="0">
              <a:spcBef>
                <a:spcPts val="600"/>
              </a:spcBef>
              <a:buNone/>
              <a:defRPr sz="2000"/>
            </a:pPr>
            <a:r>
              <a:rPr b="1"/>
              <a:t>Conseil individuel</a:t>
            </a:r>
            <a:r>
              <a:t>: aider les candidats à identifier les compétences et à sélectionner les éléments probants pertinents.</a:t>
            </a:r>
          </a:p>
          <a:p>
            <a:pPr>
              <a:defRPr sz="2000"/>
            </a:pPr>
            <a:r>
              <a:rPr b="1"/>
              <a:t>Ateliers</a:t>
            </a:r>
            <a:r>
              <a:t>: paramètres de groupe pour échanger des expériences et démystifier la tâche de portefeuille.</a:t>
            </a:r>
          </a:p>
          <a:p>
            <a:pPr marL="0" marR="0" lvl="0" indent="0" defTabSz="457200" eaLnBrk="1" fontAlgn="auto" latinLnBrk="0" hangingPunct="1">
              <a:lnSpc>
                <a:spcPct val="117999"/>
              </a:lnSpc>
              <a:spcBef>
                <a:spcPts val="0"/>
              </a:spcBef>
              <a:spcAft>
                <a:spcPts val="0"/>
              </a:spcAft>
              <a:buClrTx/>
              <a:buSzTx/>
              <a:buFontTx/>
              <a:buNone/>
              <a:tabLst/>
              <a:defRPr sz="2000"/>
            </a:pPr>
            <a:r>
              <a:rPr b="1"/>
              <a:t>Boucles de rétroaction:</a:t>
            </a:r>
            <a:r>
              <a:t> examens itératifs avant la soumission.</a:t>
            </a:r>
          </a:p>
          <a:p>
            <a:endParaRPr sz="2000"/>
          </a:p>
          <a:p>
            <a:pPr>
              <a:spcBef>
                <a:spcPts val="400"/>
              </a:spcBef>
              <a:defRPr sz="2000" b="1"/>
            </a:pPr>
            <a:r>
              <a:t>Rôle du facilitateur dans la RPL</a:t>
            </a:r>
            <a:endParaRPr sz="2000"/>
          </a:p>
          <a:p>
            <a:pPr lvl="1">
              <a:spcBef>
                <a:spcPts val="400"/>
              </a:spcBef>
              <a:defRPr sz="2000"/>
            </a:pPr>
            <a:r>
              <a:t>Faire le lien entre le récit biographique du candidat et les critères formels de l’évaluateur.</a:t>
            </a:r>
          </a:p>
          <a:p>
            <a:pPr lvl="1">
              <a:spcBef>
                <a:spcPts val="400"/>
              </a:spcBef>
              <a:defRPr sz="2000"/>
            </a:pPr>
            <a:r>
              <a:t>Encourager la réflexion, pas seulement la collecte.</a:t>
            </a:r>
          </a:p>
          <a:p>
            <a:pPr lvl="1">
              <a:spcBef>
                <a:spcPts val="400"/>
              </a:spcBef>
              <a:defRPr sz="2000"/>
            </a:pPr>
            <a:r>
              <a:t>Assurer l'authenticité et la cohérence du portefeuille.</a:t>
            </a:r>
          </a:p>
          <a:p>
            <a:pPr lvl="1">
              <a:spcBef>
                <a:spcPts val="400"/>
              </a:spcBef>
            </a:pPr>
            <a:endParaRPr sz="2000"/>
          </a:p>
          <a:p>
            <a:pPr>
              <a:spcBef>
                <a:spcPts val="400"/>
              </a:spcBef>
              <a:defRPr sz="2000" b="1"/>
            </a:pPr>
            <a:r>
              <a:t>Valeur ajoutée</a:t>
            </a:r>
            <a:endParaRPr sz="2000"/>
          </a:p>
          <a:p>
            <a:pPr lvl="1">
              <a:spcBef>
                <a:spcPts val="400"/>
              </a:spcBef>
              <a:defRPr sz="2000"/>
            </a:pPr>
            <a:r>
              <a:t>Augmente </a:t>
            </a:r>
            <a:r>
              <a:rPr b="1"/>
              <a:t>la qualité</a:t>
            </a:r>
            <a:r>
              <a:t> des portefeuilles (preuves plus claires et plus pertinentes).</a:t>
            </a:r>
          </a:p>
          <a:p>
            <a:pPr lvl="1">
              <a:spcBef>
                <a:spcPts val="400"/>
              </a:spcBef>
              <a:defRPr sz="2000"/>
            </a:pPr>
            <a:r>
              <a:t>Renforce </a:t>
            </a:r>
            <a:r>
              <a:rPr b="1"/>
              <a:t>l'équité dans l'évaluation,</a:t>
            </a:r>
            <a:r>
              <a:t> car tous les candidats n'ont pas les mêmes compétences en littératie ou en documentation.</a:t>
            </a:r>
          </a:p>
          <a:p>
            <a:pPr lvl="1">
              <a:spcBef>
                <a:spcPts val="400"/>
              </a:spcBef>
              <a:defRPr sz="2000"/>
            </a:pPr>
            <a:r>
              <a:t>encourage l’autonomisation,  étant donné que les candidats voient plus clairement leurs propres compétences.</a:t>
            </a:r>
          </a:p>
          <a:p>
            <a:pPr lvl="1">
              <a:spcBef>
                <a:spcPts val="400"/>
              </a:spcBef>
            </a:pPr>
            <a:endParaRPr sz="2000"/>
          </a:p>
          <a:p>
            <a:endParaRPr sz="2000"/>
          </a:p>
          <a:p>
            <a:pPr lvl="1" indent="0">
              <a:spcBef>
                <a:spcPts val="600"/>
              </a:spcBef>
              <a:buNone/>
            </a:pPr>
            <a:endParaRPr sz="2000"/>
          </a:p>
          <a:p>
            <a:endParaRPr sz="2000"/>
          </a:p>
        </p:txBody>
      </p:sp>
    </p:spTree>
    <p:extLst>
      <p:ext uri="{BB962C8B-B14F-4D97-AF65-F5344CB8AC3E}">
        <p14:creationId xmlns:p14="http://schemas.microsoft.com/office/powerpoint/2010/main" val="11600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55081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a:t>Documentation relative au processus:</a:t>
            </a:r>
            <a:r>
              <a:t> Étapes, méthodes et procédures utilisées pour travailler sur une tâche ou un projet.</a:t>
            </a:r>
          </a:p>
          <a:p>
            <a:r>
              <a:rPr b="1"/>
              <a:t>Expériences d’apprentissage:</a:t>
            </a:r>
            <a:r>
              <a:t> Réflexion sur ce qui a été appris au cours du projet ou du cours, y compris les difficultés, les solutions et les moments de perspicacité.</a:t>
            </a:r>
          </a:p>
          <a:p>
            <a:r>
              <a:rPr b="1"/>
              <a:t>Preuves de développement:</a:t>
            </a:r>
            <a:r>
              <a:t> Progrès dans le développement de vos propres compétences, par exemple de nouvelles connaissances, capacités ou développement personnel.</a:t>
            </a:r>
          </a:p>
          <a:p>
            <a:r>
              <a:rPr b="1"/>
              <a:t>Pièces justificatives:</a:t>
            </a:r>
            <a:r>
              <a:t> Des échantillons de travail, des croquis, des brouillons, des commentaires, des textes réfléchissants.</a:t>
            </a:r>
          </a:p>
          <a:p>
            <a:r>
              <a:rPr b="1"/>
              <a:t>Perspectives</a:t>
            </a:r>
            <a:r>
              <a:t>: Quelles sont les prochaines étapes prévues et comment ce que vous avez appris peut être appliqué à l'avenir.</a:t>
            </a:r>
          </a:p>
          <a:p>
            <a:endParaRPr/>
          </a:p>
          <a:p>
            <a:pPr>
              <a:defRPr b="1"/>
            </a:pPr>
            <a:r>
              <a:t>Exemple de table des matières</a:t>
            </a:r>
          </a:p>
          <a:p>
            <a:pPr>
              <a:defRPr b="1"/>
            </a:pPr>
            <a:r>
              <a:t>Introduction</a:t>
            </a:r>
          </a:p>
          <a:p>
            <a:pPr lvl="1"/>
            <a:r>
              <a:t>Objectif du portefeuille</a:t>
            </a:r>
          </a:p>
          <a:p>
            <a:pPr lvl="1"/>
            <a:r>
              <a:t>Contexte (projet, cours, situation professionnelle)</a:t>
            </a:r>
          </a:p>
          <a:p>
            <a:pPr>
              <a:defRPr b="1"/>
            </a:pPr>
            <a:r>
              <a:t>Point de départ</a:t>
            </a:r>
          </a:p>
          <a:p>
            <a:pPr lvl="1"/>
            <a:r>
              <a:t>Expérience personnelle antérieure et attentes</a:t>
            </a:r>
          </a:p>
          <a:p>
            <a:pPr lvl="1"/>
            <a:r>
              <a:t>Idées et questions initiales</a:t>
            </a:r>
          </a:p>
          <a:p>
            <a:pPr>
              <a:defRPr b="1"/>
            </a:pPr>
            <a:r>
              <a:t>Documentation du processus</a:t>
            </a:r>
          </a:p>
          <a:p>
            <a:pPr lvl="1"/>
            <a:r>
              <a:t>Étapes de travail et approche</a:t>
            </a:r>
          </a:p>
          <a:p>
            <a:pPr lvl="1"/>
            <a:r>
              <a:t>Méthodes et outils utilisés</a:t>
            </a:r>
          </a:p>
          <a:p>
            <a:pPr lvl="1"/>
            <a:r>
              <a:t>Défis et stratégies de solution</a:t>
            </a:r>
          </a:p>
          <a:p>
            <a:pPr>
              <a:defRPr b="1"/>
            </a:pPr>
            <a:r>
              <a:t>Expériences d'apprentissage</a:t>
            </a:r>
          </a:p>
          <a:p>
            <a:pPr lvl="1"/>
            <a:r>
              <a:t>Aperçus techniques</a:t>
            </a:r>
          </a:p>
          <a:p>
            <a:pPr lvl="1"/>
            <a:r>
              <a:t>Moments d’apprentissage personnels (par exemple, moments «aha», changement de perspective)</a:t>
            </a:r>
          </a:p>
          <a:p>
            <a:pPr lvl="1"/>
            <a:r>
              <a:t>Commentaires des autres</a:t>
            </a:r>
          </a:p>
          <a:p>
            <a:pPr>
              <a:defRPr b="1"/>
            </a:pPr>
            <a:r>
              <a:t>Développement et compétences</a:t>
            </a:r>
          </a:p>
          <a:p>
            <a:pPr lvl="1"/>
            <a:r>
              <a:t>Quelles nouvelles connaissances/compétences ont été acquises?</a:t>
            </a:r>
          </a:p>
          <a:p>
            <a:pPr lvl="1"/>
            <a:r>
              <a:t>Réflexion : Changement de pensée et de comportement</a:t>
            </a:r>
          </a:p>
          <a:p>
            <a:pPr lvl="1"/>
            <a:r>
              <a:t>Preuves (par exemple, échantillons de travail, produits intermédiaires, captures d’écran)</a:t>
            </a:r>
          </a:p>
          <a:p>
            <a:pPr>
              <a:defRPr b="1"/>
            </a:pPr>
            <a:r>
              <a:t>Résultats et résultats intermédiaires</a:t>
            </a:r>
          </a:p>
          <a:p>
            <a:pPr lvl="1"/>
            <a:r>
              <a:t>Présentation des résultats partiels</a:t>
            </a:r>
          </a:p>
          <a:p>
            <a:pPr lvl="1"/>
            <a:r>
              <a:t>Comparaison : Situation initiale par rapport à la situation actuelle</a:t>
            </a:r>
          </a:p>
          <a:p>
            <a:pPr>
              <a:defRPr b="1"/>
            </a:pPr>
            <a:r>
              <a:t>Perspectives</a:t>
            </a:r>
          </a:p>
          <a:p>
            <a:pPr lvl="1"/>
            <a:r>
              <a:t>Prochaines étapes ou développement ultérieur</a:t>
            </a:r>
          </a:p>
          <a:p>
            <a:pPr lvl="1"/>
            <a:r>
              <a:t>Transfert vers d'autres contextes (par exemple études, carrière, autres projets)</a:t>
            </a:r>
          </a:p>
          <a:p>
            <a:pPr>
              <a:defRPr b="1"/>
            </a:pPr>
            <a:r>
              <a:t>appendice</a:t>
            </a:r>
          </a:p>
          <a:p>
            <a:pPr lvl="1"/>
            <a:r>
              <a:t>Documents, croquis, photos, formulaires de rétroaction</a:t>
            </a:r>
          </a:p>
          <a:p>
            <a:pPr lvl="1"/>
            <a:r>
              <a:t>Littérature ou sources</a:t>
            </a:r>
          </a:p>
          <a:p>
            <a:endParaRPr/>
          </a:p>
          <a:p>
            <a:endParaRPr/>
          </a:p>
        </p:txBody>
      </p:sp>
    </p:spTree>
    <p:extLst>
      <p:ext uri="{BB962C8B-B14F-4D97-AF65-F5344CB8AC3E}">
        <p14:creationId xmlns:p14="http://schemas.microsoft.com/office/powerpoint/2010/main" val="223539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t>Éléments clés d'une vitrine/présentation/portefeuille professionnel</a:t>
            </a:r>
          </a:p>
          <a:p>
            <a:r>
              <a:rPr b="1"/>
              <a:t>Réalisations sélectionnées:</a:t>
            </a:r>
            <a:r>
              <a:t> Les meilleurs projets ou résultats présentés clairement et visuellement.</a:t>
            </a:r>
          </a:p>
          <a:p>
            <a:r>
              <a:rPr b="1"/>
              <a:t>Compétences professionnelles:</a:t>
            </a:r>
            <a:r>
              <a:t> Preuve des compétences et des forces de base.</a:t>
            </a:r>
          </a:p>
          <a:p>
            <a:r>
              <a:rPr b="1"/>
              <a:t>Supports</a:t>
            </a:r>
            <a:r>
              <a:t>: Certificats, références, témoignages, échantillons de travail.</a:t>
            </a:r>
          </a:p>
          <a:p>
            <a:r>
              <a:rPr b="1"/>
              <a:t>Qualité de la présentation:</a:t>
            </a:r>
            <a:r>
              <a:t> Format structuré, concis et visuellement attrayant.</a:t>
            </a:r>
          </a:p>
          <a:p>
            <a:r>
              <a:rPr b="1"/>
              <a:t>Orientation future:</a:t>
            </a:r>
            <a:r>
              <a:t> Objectifs de carrière, opportunités et application de l'expertise.</a:t>
            </a:r>
          </a:p>
          <a:p>
            <a:endParaRPr b="1"/>
          </a:p>
          <a:p>
            <a:pPr>
              <a:defRPr b="1"/>
            </a:pPr>
            <a:r>
              <a:t>Contenu typique d'une vitrine/présentation/portefeuille professionnel:</a:t>
            </a:r>
          </a:p>
          <a:p>
            <a:pPr>
              <a:defRPr b="1"/>
            </a:pPr>
            <a:r>
              <a:t>Introduction/profil</a:t>
            </a:r>
          </a:p>
          <a:p>
            <a:r>
              <a:t>Bref aperçu de vous-même, de votre rôle ou de votre contexte professionnel</a:t>
            </a:r>
          </a:p>
          <a:p>
            <a:r>
              <a:t>Déclaration professionnelle ou courte biographie</a:t>
            </a:r>
          </a:p>
          <a:p>
            <a:pPr>
              <a:defRPr b="1"/>
            </a:pPr>
            <a:r>
              <a:t>Best-of œuvres/showcases</a:t>
            </a:r>
          </a:p>
          <a:p>
            <a:r>
              <a:t>Sélection de vos meilleurs projets, produits ou résultats</a:t>
            </a:r>
          </a:p>
          <a:p>
            <a:r>
              <a:t>Images, captures d'écran, vidéos ou rapports démontrant la qualité</a:t>
            </a:r>
          </a:p>
          <a:p>
            <a:r>
              <a:t>Brèves descriptions: objectifs, méthodes, résultats, impact</a:t>
            </a:r>
          </a:p>
          <a:p>
            <a:pPr>
              <a:defRPr b="1"/>
            </a:pPr>
            <a:r>
              <a:t>Compétences et forces</a:t>
            </a:r>
          </a:p>
          <a:p>
            <a:r>
              <a:t>Aperçu des compétences clés (techniques, méthodologiques, sociales)</a:t>
            </a:r>
          </a:p>
          <a:p>
            <a:r>
              <a:t>Certificats ou preuves, le cas échéant</a:t>
            </a:r>
          </a:p>
          <a:p>
            <a:pPr>
              <a:defRPr b="1"/>
            </a:pPr>
            <a:r>
              <a:t>Références</a:t>
            </a:r>
          </a:p>
          <a:p>
            <a:r>
              <a:t>Rétroaction des clients, des employeurs et des collègues</a:t>
            </a:r>
          </a:p>
          <a:p>
            <a:r>
              <a:t>Témoignages ou lettres de recommandation, le cas échéant</a:t>
            </a:r>
          </a:p>
          <a:p>
            <a:pPr>
              <a:defRPr b="1"/>
            </a:pPr>
            <a:r>
              <a:t>Format de présentation</a:t>
            </a:r>
          </a:p>
          <a:p>
            <a:r>
              <a:t>Conception visuellement attrayante (par exemple avec des graphiques, la mise en page, la narration)</a:t>
            </a:r>
          </a:p>
          <a:p>
            <a:r>
              <a:t>Souvent destiné aux demandes d'emploi, au développement de carrière ou à l'acquisition de projets</a:t>
            </a:r>
          </a:p>
          <a:p>
            <a:pPr>
              <a:defRPr b="1"/>
            </a:pPr>
            <a:r>
              <a:t>Contact / profil</a:t>
            </a:r>
          </a:p>
          <a:p>
            <a:r>
              <a:t>Coordonnées, réseaux professionnels (LinkedIn, site web, page portfolio)</a:t>
            </a:r>
          </a:p>
          <a:p>
            <a:endParaRPr/>
          </a:p>
        </p:txBody>
      </p:sp>
    </p:spTree>
    <p:extLst>
      <p:ext uri="{BB962C8B-B14F-4D97-AF65-F5344CB8AC3E}">
        <p14:creationId xmlns:p14="http://schemas.microsoft.com/office/powerpoint/2010/main" val="386549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t>Principaux éléments d'un portefeuille d'évaluation/de rendement</a:t>
            </a:r>
          </a:p>
          <a:p>
            <a:r>
              <a:rPr b="1"/>
              <a:t>Preuve de compétence:</a:t>
            </a:r>
            <a:r>
              <a:t> Démonstration de connaissances, de compétences et d'attitudes par rapport à des normes définies.</a:t>
            </a:r>
          </a:p>
          <a:p>
            <a:r>
              <a:rPr b="1"/>
              <a:t>Critères d’évaluation:</a:t>
            </a:r>
            <a:r>
              <a:t> Lien clair vers des repères, des rubriques ou des cadres de certification.</a:t>
            </a:r>
          </a:p>
          <a:p>
            <a:r>
              <a:rPr b="1"/>
              <a:t>Échantillons de travail authentiques:</a:t>
            </a:r>
            <a:r>
              <a:t> Missions, projets, tests ou démonstrations pratiques.</a:t>
            </a:r>
          </a:p>
          <a:p>
            <a:r>
              <a:rPr b="1"/>
              <a:t>Retour d’information de l’évaluateur:</a:t>
            </a:r>
            <a:r>
              <a:t> Commentaires, notes, évaluations par les pairs ou les superviseurs.</a:t>
            </a:r>
          </a:p>
          <a:p>
            <a:r>
              <a:rPr b="1"/>
              <a:t>Progrès accomplis:</a:t>
            </a:r>
            <a:r>
              <a:t> Documentation des réalisations et des domaines à améliorer.</a:t>
            </a:r>
          </a:p>
          <a:p>
            <a:br>
              <a:rPr lang="en-US" dirty="0"/>
            </a:br>
            <a:endParaRPr lang="en-US" dirty="0"/>
          </a:p>
          <a:p>
            <a:pPr>
              <a:defRPr b="1"/>
            </a:pPr>
            <a:r>
              <a:t>Exemple de table des matières</a:t>
            </a:r>
          </a:p>
          <a:p>
            <a:pPr>
              <a:defRPr b="1"/>
            </a:pPr>
            <a:r>
              <a:t>Introduction</a:t>
            </a:r>
          </a:p>
          <a:p>
            <a:pPr lvl="1"/>
            <a:r>
              <a:t>Objet du portefeuille d'évaluation</a:t>
            </a:r>
          </a:p>
          <a:p>
            <a:pPr lvl="1"/>
            <a:r>
              <a:t>Contexte (cours, programme, qualification)</a:t>
            </a:r>
          </a:p>
          <a:p>
            <a:pPr>
              <a:defRPr b="1"/>
            </a:pPr>
            <a:r>
              <a:t>Cadre d'évaluation</a:t>
            </a:r>
          </a:p>
          <a:p>
            <a:pPr lvl="1"/>
            <a:r>
              <a:t>Normes, critères ou acquis d'apprentissage</a:t>
            </a:r>
          </a:p>
          <a:p>
            <a:pPr lvl="1"/>
            <a:r>
              <a:t>Explication de la méthode d'évaluation</a:t>
            </a:r>
          </a:p>
          <a:p>
            <a:pPr>
              <a:defRPr b="1"/>
            </a:pPr>
            <a:r>
              <a:t>Éléments de preuve recueillis</a:t>
            </a:r>
          </a:p>
          <a:p>
            <a:pPr lvl="1"/>
            <a:r>
              <a:t>Échantillons de travail, missions, projets</a:t>
            </a:r>
          </a:p>
          <a:p>
            <a:pPr lvl="1"/>
            <a:r>
              <a:t>Documentation des performances pratiques</a:t>
            </a:r>
          </a:p>
          <a:p>
            <a:pPr>
              <a:defRPr b="1"/>
            </a:pPr>
            <a:r>
              <a:t>Résultats de l'évaluation</a:t>
            </a:r>
          </a:p>
          <a:p>
            <a:pPr lvl="1"/>
            <a:r>
              <a:t>Rétroaction des enseignants, des pairs ou des superviseurs</a:t>
            </a:r>
          </a:p>
          <a:p>
            <a:pPr lvl="1"/>
            <a:r>
              <a:t>Classement, rubriques, feuilles de notation</a:t>
            </a:r>
          </a:p>
          <a:p>
            <a:pPr>
              <a:defRPr b="1"/>
            </a:pPr>
            <a:r>
              <a:t>Réflexion sur les performances</a:t>
            </a:r>
          </a:p>
          <a:p>
            <a:pPr lvl="1"/>
            <a:r>
              <a:t>Auto-évaluation des forces et des faiblesses</a:t>
            </a:r>
          </a:p>
          <a:p>
            <a:pPr lvl="1"/>
            <a:r>
              <a:t>Enseignements tirés</a:t>
            </a:r>
          </a:p>
          <a:p>
            <a:pPr>
              <a:defRPr b="1"/>
            </a:pPr>
            <a:r>
              <a:t>Plan de développement</a:t>
            </a:r>
          </a:p>
          <a:p>
            <a:pPr lvl="1"/>
            <a:r>
              <a:t>Lacunes constatées</a:t>
            </a:r>
          </a:p>
          <a:p>
            <a:pPr lvl="1"/>
            <a:r>
              <a:t>Prochaines étapes d'amélioration</a:t>
            </a:r>
          </a:p>
          <a:p>
            <a:pPr>
              <a:defRPr b="1"/>
            </a:pPr>
            <a:r>
              <a:t>appendices</a:t>
            </a:r>
          </a:p>
          <a:p>
            <a:pPr lvl="1"/>
            <a:r>
              <a:t>Certificats, relevés de notes, documents complémentaires</a:t>
            </a:r>
          </a:p>
          <a:p>
            <a:endParaRPr/>
          </a:p>
        </p:txBody>
      </p:sp>
    </p:spTree>
    <p:extLst>
      <p:ext uri="{BB962C8B-B14F-4D97-AF65-F5344CB8AC3E}">
        <p14:creationId xmlns:p14="http://schemas.microsoft.com/office/powerpoint/2010/main" val="383670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t>Éléments clés d'un portefeuille hybride/mixte</a:t>
            </a:r>
          </a:p>
          <a:p>
            <a:r>
              <a:rPr b="1"/>
              <a:t>Combinaison de finalités:</a:t>
            </a:r>
            <a:r>
              <a:t> Intègre des éléments des portefeuilles de processus, de présentation et d'évaluation.</a:t>
            </a:r>
          </a:p>
          <a:p>
            <a:r>
              <a:rPr b="1"/>
              <a:t>Publics multiples :</a:t>
            </a:r>
            <a:r>
              <a:t> Conçu pour l'auto-réflexion, la présentation professionnelle et l'évaluation externe.</a:t>
            </a:r>
          </a:p>
          <a:p>
            <a:r>
              <a:rPr b="1"/>
              <a:t>Divers éléments de preuve:</a:t>
            </a:r>
            <a:r>
              <a:t> Mélange de réflexions, d'échantillons de travail, de commentaires, de certificats et de réalisations.</a:t>
            </a:r>
          </a:p>
          <a:p>
            <a:r>
              <a:rPr b="1"/>
              <a:t>Structure flexible</a:t>
            </a:r>
            <a:r>
              <a:t>: Adaptable au contexte, au cours ou aux objectifs de carrière.</a:t>
            </a:r>
          </a:p>
          <a:p>
            <a:r>
              <a:rPr b="1"/>
              <a:t>Vue globale</a:t>
            </a:r>
            <a:r>
              <a:t>: Démontre à la fois le parcours d'apprentissage et la performance finale.</a:t>
            </a:r>
          </a:p>
          <a:p>
            <a:br>
              <a:rPr lang="en-US" dirty="0"/>
            </a:br>
            <a:endParaRPr lang="en-US" dirty="0"/>
          </a:p>
          <a:p>
            <a:pPr>
              <a:defRPr b="1"/>
            </a:pPr>
            <a:r>
              <a:t>Exemple de table des matières</a:t>
            </a:r>
          </a:p>
          <a:p>
            <a:pPr>
              <a:defRPr b="1"/>
            </a:pPr>
            <a:r>
              <a:t>Introduction</a:t>
            </a:r>
          </a:p>
          <a:p>
            <a:pPr lvl="1"/>
            <a:r>
              <a:t>Objectif du portefeuille hybride</a:t>
            </a:r>
          </a:p>
          <a:p>
            <a:pPr lvl="1"/>
            <a:r>
              <a:t>Publics cibles (soi-même, pairs, employeurs, évaluateurs)</a:t>
            </a:r>
          </a:p>
          <a:p>
            <a:pPr>
              <a:defRPr b="1"/>
            </a:pPr>
            <a:r>
              <a:t>Apprentissage et processus</a:t>
            </a:r>
          </a:p>
          <a:p>
            <a:pPr lvl="1"/>
            <a:r>
              <a:t>Documentation des étapes, méthodes et expériences</a:t>
            </a:r>
          </a:p>
          <a:p>
            <a:pPr lvl="1"/>
            <a:r>
              <a:t>Réflexion sur les défis et les perspectives</a:t>
            </a:r>
          </a:p>
          <a:p>
            <a:pPr>
              <a:defRPr b="1"/>
            </a:pPr>
            <a:r>
              <a:t>Présentation des réalisations</a:t>
            </a:r>
          </a:p>
          <a:p>
            <a:pPr lvl="1"/>
            <a:r>
              <a:t>Points saillants sélectionnés, meilleur travail, résultats</a:t>
            </a:r>
          </a:p>
          <a:p>
            <a:pPr lvl="1"/>
            <a:r>
              <a:t>Présentation professionnelle des compétences</a:t>
            </a:r>
          </a:p>
          <a:p>
            <a:pPr>
              <a:defRPr b="1"/>
            </a:pPr>
            <a:r>
              <a:t>Évaluation et éléments de preuve</a:t>
            </a:r>
          </a:p>
          <a:p>
            <a:pPr lvl="1"/>
            <a:r>
              <a:t>Échantillons de travail adaptés aux normes</a:t>
            </a:r>
          </a:p>
          <a:p>
            <a:pPr lvl="1"/>
            <a:r>
              <a:t>Rétroaction et résultats de l'évaluation</a:t>
            </a:r>
          </a:p>
          <a:p>
            <a:pPr>
              <a:defRPr b="1"/>
            </a:pPr>
            <a:r>
              <a:t>Développement personnel</a:t>
            </a:r>
          </a:p>
          <a:p>
            <a:pPr lvl="1"/>
            <a:r>
              <a:t>Compétences acquises et croissance au fil du temps</a:t>
            </a:r>
          </a:p>
          <a:p>
            <a:pPr lvl="1"/>
            <a:r>
              <a:t>Auto-évaluation et réflexion</a:t>
            </a:r>
          </a:p>
          <a:p>
            <a:pPr>
              <a:defRPr b="1"/>
            </a:pPr>
            <a:r>
              <a:t>Perspectives d'avenir</a:t>
            </a:r>
          </a:p>
          <a:p>
            <a:pPr lvl="1"/>
            <a:r>
              <a:t>Objectifs de carrière ou d'apprentissage</a:t>
            </a:r>
          </a:p>
          <a:p>
            <a:pPr lvl="1"/>
            <a:r>
              <a:t>Application des compétences dans de nouveaux contextes</a:t>
            </a:r>
          </a:p>
          <a:p>
            <a:pPr>
              <a:defRPr b="1"/>
            </a:pPr>
            <a:r>
              <a:t>annexes</a:t>
            </a:r>
          </a:p>
          <a:p>
            <a:pPr lvl="1"/>
            <a:r>
              <a:t>Certificats, relevés de notes, références, documents supplémentaires</a:t>
            </a:r>
          </a:p>
          <a:p>
            <a:endParaRPr/>
          </a:p>
        </p:txBody>
      </p:sp>
    </p:spTree>
    <p:extLst>
      <p:ext uri="{BB962C8B-B14F-4D97-AF65-F5344CB8AC3E}">
        <p14:creationId xmlns:p14="http://schemas.microsoft.com/office/powerpoint/2010/main" val="3824599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t>Principaux éléments d’un portefeuille biographique – systématique</a:t>
            </a:r>
          </a:p>
          <a:p>
            <a:r>
              <a:rPr b="1"/>
              <a:t>Orientation tout au long de la vie:</a:t>
            </a:r>
            <a:r>
              <a:t> Structuré autour des étapes personnelles et professionnelles de la vie.</a:t>
            </a:r>
          </a:p>
          <a:p>
            <a:r>
              <a:rPr b="1"/>
              <a:t>Documentation globale</a:t>
            </a:r>
            <a:r>
              <a:t>: Capture des expériences d'apprentissage formelles, non formelles et informelles.</a:t>
            </a:r>
          </a:p>
          <a:p>
            <a:r>
              <a:rPr b="1"/>
              <a:t>Approche systématique:</a:t>
            </a:r>
            <a:r>
              <a:t> Suivre un processus guidé avec des questions, des invites et des catégories.</a:t>
            </a:r>
          </a:p>
          <a:p>
            <a:r>
              <a:rPr b="1"/>
              <a:t>Autoréflexion :</a:t>
            </a:r>
            <a:r>
              <a:t> Concentrez-vous sur les forces, les motivations et les compétences individuelles.</a:t>
            </a:r>
          </a:p>
          <a:p>
            <a:r>
              <a:rPr b="1"/>
              <a:t>Transférabilité</a:t>
            </a:r>
            <a:r>
              <a:t>: Les résultats peuvent être liés aux cadres de qualification, à la planification de carrière ou au conseil.</a:t>
            </a:r>
          </a:p>
          <a:p>
            <a:br>
              <a:rPr lang="en-US" dirty="0"/>
            </a:br>
            <a:endParaRPr lang="en-US" dirty="0"/>
          </a:p>
          <a:p>
            <a:pPr>
              <a:defRPr b="1"/>
            </a:pPr>
            <a:r>
              <a:t>Exemple de table des matières (inspiré de la structure ProfilPASS)</a:t>
            </a:r>
          </a:p>
          <a:p>
            <a:pPr>
              <a:defRPr b="1"/>
            </a:pPr>
            <a:r>
              <a:t>Introduction</a:t>
            </a:r>
          </a:p>
          <a:p>
            <a:pPr lvl="1"/>
            <a:r>
              <a:t>Objet du portefeuille</a:t>
            </a:r>
          </a:p>
          <a:p>
            <a:pPr lvl="1"/>
            <a:r>
              <a:t>Comment travailler avec elle</a:t>
            </a:r>
          </a:p>
          <a:p>
            <a:pPr>
              <a:defRPr b="1"/>
            </a:pPr>
            <a:r>
              <a:t>Contexte personnel</a:t>
            </a:r>
          </a:p>
          <a:p>
            <a:pPr lvl="1"/>
            <a:r>
              <a:t>Données biographiques</a:t>
            </a:r>
          </a:p>
          <a:p>
            <a:pPr lvl="1"/>
            <a:r>
              <a:t>Principales expériences de vie</a:t>
            </a:r>
          </a:p>
          <a:p>
            <a:pPr>
              <a:defRPr b="1"/>
            </a:pPr>
            <a:r>
              <a:t>Biographie d'apprentissage</a:t>
            </a:r>
          </a:p>
          <a:p>
            <a:pPr lvl="1"/>
            <a:r>
              <a:rPr b="1"/>
              <a:t>Apprentissage formel:</a:t>
            </a:r>
            <a:r>
              <a:t> École, enseignement professionnel, enseignement supérieur</a:t>
            </a:r>
          </a:p>
          <a:p>
            <a:pPr lvl="1"/>
            <a:r>
              <a:rPr b="1"/>
              <a:t>Apprentissage non formel:</a:t>
            </a:r>
            <a:r>
              <a:t> Cours, formations, ateliers</a:t>
            </a:r>
          </a:p>
          <a:p>
            <a:pPr lvl="1"/>
            <a:r>
              <a:rPr b="1"/>
              <a:t>Apprentissage informel:</a:t>
            </a:r>
            <a:r>
              <a:t> Travail bénévole, loisirs, responsabilités familiales, apprentissage quotidien</a:t>
            </a:r>
          </a:p>
          <a:p>
            <a:pPr>
              <a:defRPr b="1"/>
            </a:pPr>
            <a:r>
              <a:t>Identification des compétences</a:t>
            </a:r>
          </a:p>
          <a:p>
            <a:pPr lvl="1"/>
            <a:r>
              <a:t>Compétences, connaissances et aptitudes dans tous les domaines de la vie</a:t>
            </a:r>
          </a:p>
          <a:p>
            <a:pPr lvl="1"/>
            <a:r>
              <a:t>Indices de réflexion: «Qu’ai-je fait? Qu'ai-je appris? Comment l’ai-je utilisé?»</a:t>
            </a:r>
          </a:p>
          <a:p>
            <a:pPr>
              <a:defRPr b="1"/>
            </a:pPr>
            <a:r>
              <a:t>Documentation systématique</a:t>
            </a:r>
          </a:p>
          <a:p>
            <a:pPr lvl="1"/>
            <a:r>
              <a:t>Tableaux ou matrices pour enregistrer les preuves de compétences</a:t>
            </a:r>
          </a:p>
          <a:p>
            <a:pPr lvl="1"/>
            <a:r>
              <a:t>Établir des liens entre les expériences et les domaines ou cadres de compétences</a:t>
            </a:r>
          </a:p>
          <a:p>
            <a:pPr>
              <a:defRPr b="1"/>
            </a:pPr>
            <a:r>
              <a:t>Profil des forces personnelles</a:t>
            </a:r>
          </a:p>
          <a:p>
            <a:pPr lvl="1"/>
            <a:r>
              <a:t>Résumé des compétences et des motivations</a:t>
            </a:r>
          </a:p>
          <a:p>
            <a:pPr lvl="1"/>
            <a:r>
              <a:t>Auto-évaluation et intégration des retours d’information</a:t>
            </a:r>
          </a:p>
          <a:p>
            <a:pPr>
              <a:defRPr b="1"/>
            </a:pPr>
            <a:r>
              <a:t>Perspectives et planification</a:t>
            </a:r>
          </a:p>
          <a:p>
            <a:pPr lvl="1"/>
            <a:r>
              <a:t>Prochaines étapes de la carrière, de l'éducation ou du développement personnel</a:t>
            </a:r>
          </a:p>
          <a:p>
            <a:pPr lvl="1"/>
            <a:r>
              <a:t>Objectifs et plan d'action</a:t>
            </a:r>
          </a:p>
          <a:p>
            <a:pPr>
              <a:defRPr b="1"/>
            </a:pPr>
            <a:r>
              <a:t>appendices</a:t>
            </a:r>
          </a:p>
          <a:p>
            <a:pPr lvl="1"/>
            <a:r>
              <a:t>Certificats, références, documents, échantillons de travail</a:t>
            </a:r>
          </a:p>
          <a:p>
            <a:endParaRPr/>
          </a:p>
        </p:txBody>
      </p:sp>
    </p:spTree>
    <p:extLst>
      <p:ext uri="{BB962C8B-B14F-4D97-AF65-F5344CB8AC3E}">
        <p14:creationId xmlns:p14="http://schemas.microsoft.com/office/powerpoint/2010/main" val="131452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a:t>Plus que la collecte de documents:</a:t>
            </a:r>
            <a:r>
              <a:t> La réflexion explique la signification de chaque élément de preuve, montrant comment il démontre l'apprentissage.</a:t>
            </a:r>
          </a:p>
          <a:p>
            <a:r>
              <a:rPr b="1"/>
              <a:t>Rendre visible l'apprentissage tacite:</a:t>
            </a:r>
            <a:r>
              <a:t> La réflexion aide les individus à relier les expériences de vie et de travail avec des compétences qui sont autrement cachées.</a:t>
            </a:r>
          </a:p>
          <a:p>
            <a:r>
              <a:rPr b="1"/>
              <a:t>Donner la parole au candidat:</a:t>
            </a:r>
            <a:r>
              <a:t> Par la réflexion, les candidats décrivent leur propre parcours d'apprentissage dans leurs propres mots.</a:t>
            </a:r>
          </a:p>
          <a:p>
            <a:r>
              <a:rPr b="1"/>
              <a:t>Garantir la pertinence de l’évaluation:</a:t>
            </a:r>
            <a:r>
              <a:t> La réflexion relie directement les artefacts aux acquis et aux normes d’apprentissage, ce qui rend la tâche de l’évaluateur plus claire.</a:t>
            </a:r>
          </a:p>
          <a:p>
            <a:r>
              <a:rPr b="1"/>
              <a:t>Donner aux apprenants les moyens d’agir:</a:t>
            </a:r>
            <a:r>
              <a:t> La réflexion renforce la confiance, car les candidats reconnaissent la valeur de leurs expériences et de leurs réalisations.</a:t>
            </a:r>
          </a:p>
          <a:p>
            <a:r>
              <a:rPr b="1"/>
              <a:t>Une nouvelle compétence pour beaucoup:</a:t>
            </a:r>
            <a:r>
              <a:t> De nombreux candidats ont peu ou pas d'expérience préalable dans la réflexion sur leur propre apprentissage, c'est pourquoi l'orientation et la facilitation sont essentielles.</a:t>
            </a:r>
          </a:p>
          <a:p>
            <a:endParaRPr/>
          </a:p>
        </p:txBody>
      </p:sp>
    </p:spTree>
    <p:extLst>
      <p:ext uri="{BB962C8B-B14F-4D97-AF65-F5344CB8AC3E}">
        <p14:creationId xmlns:p14="http://schemas.microsoft.com/office/powerpoint/2010/main" val="212194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defRPr sz="2400"/>
            </a:pPr>
            <a:r>
              <a:rPr b="1"/>
              <a:t>Définir l’objectif</a:t>
            </a:r>
            <a:r>
              <a:t> </a:t>
            </a:r>
            <a:r>
              <a:rPr b="1"/>
              <a:t>  de l’évaluation</a:t>
            </a:r>
            <a:endParaRPr sz="2400"/>
          </a:p>
          <a:p>
            <a:pPr>
              <a:spcBef>
                <a:spcPts val="400"/>
              </a:spcBef>
              <a:defRPr sz="2400"/>
            </a:pPr>
            <a:r>
              <a:t>Établir une fonction claire: vérification des acquis d’apprentissage pour la RPL ou la qualification formelle.</a:t>
            </a:r>
          </a:p>
          <a:p>
            <a:pPr>
              <a:spcBef>
                <a:spcPts val="400"/>
              </a:spcBef>
              <a:defRPr sz="2400"/>
            </a:pPr>
            <a:r>
              <a:t>Délimitation : il ne s'agit pas seulement d'autoréflexion, mais de preuves valides.</a:t>
            </a:r>
          </a:p>
          <a:p>
            <a:pPr>
              <a:spcBef>
                <a:spcPts val="400"/>
              </a:spcBef>
              <a:defRPr sz="2400"/>
            </a:pPr>
            <a:r>
              <a:rPr b="1"/>
              <a:t>Alignement</a:t>
            </a:r>
            <a:r>
              <a:t> </a:t>
            </a:r>
            <a:r>
              <a:rPr b="1"/>
              <a:t>sur les</a:t>
            </a:r>
            <a:r>
              <a:t> </a:t>
            </a:r>
            <a:r>
              <a:rPr b="1"/>
              <a:t>normes</a:t>
            </a:r>
            <a:endParaRPr sz="2400"/>
          </a:p>
          <a:p>
            <a:pPr>
              <a:spcBef>
                <a:spcPts val="400"/>
              </a:spcBef>
              <a:defRPr sz="2400"/>
            </a:pPr>
            <a:r>
              <a:t>Déterminer le cadre de référence (par exemple, les normes nationales de qualification, les profils d’emploi, les acquis d’apprentissage).</a:t>
            </a:r>
          </a:p>
          <a:p>
            <a:pPr>
              <a:spcBef>
                <a:spcPts val="400"/>
              </a:spcBef>
              <a:defRPr sz="2400"/>
            </a:pPr>
            <a:r>
              <a:t>Chaque catégorie de portefeuille doit être alignée sur ces normes.</a:t>
            </a:r>
          </a:p>
          <a:p>
            <a:pPr>
              <a:spcBef>
                <a:spcPts val="400"/>
              </a:spcBef>
              <a:defRPr sz="2400"/>
            </a:pPr>
            <a:r>
              <a:rPr b="1"/>
              <a:t>Préciser les</a:t>
            </a:r>
            <a:r>
              <a:t> </a:t>
            </a:r>
            <a:r>
              <a:rPr b="1"/>
              <a:t>exigences en matière de preuves</a:t>
            </a:r>
            <a:endParaRPr sz="2400"/>
          </a:p>
          <a:p>
            <a:pPr>
              <a:spcBef>
                <a:spcPts val="400"/>
              </a:spcBef>
              <a:defRPr sz="2400"/>
            </a:pPr>
            <a:r>
              <a:t>Définir quels types de preuves seront acceptés (documents, échantillons de travail, témoignages, médias numériques).</a:t>
            </a:r>
          </a:p>
          <a:p>
            <a:pPr>
              <a:spcBef>
                <a:spcPts val="400"/>
              </a:spcBef>
              <a:defRPr sz="2400"/>
            </a:pPr>
            <a:r>
              <a:t>Mise en œuvre des critères: </a:t>
            </a:r>
            <a:r>
              <a:rPr i="1"/>
              <a:t>authenticité, validité, suffisance, monnaie.</a:t>
            </a:r>
          </a:p>
          <a:p>
            <a:pPr>
              <a:spcBef>
                <a:spcPts val="400"/>
              </a:spcBef>
              <a:defRPr sz="2400" b="1"/>
            </a:pPr>
            <a:r>
              <a:t>Structure de conception et modèles</a:t>
            </a:r>
            <a:endParaRPr sz="2400"/>
          </a:p>
          <a:p>
            <a:pPr>
              <a:spcBef>
                <a:spcPts val="400"/>
              </a:spcBef>
              <a:defRPr sz="2400"/>
            </a:pPr>
            <a:r>
              <a:t>Spécifiez une structure uniforme (par exemple, une section par norme: Résultat – Éléments probants – Réflexion).</a:t>
            </a:r>
          </a:p>
          <a:p>
            <a:pPr>
              <a:spcBef>
                <a:spcPts val="400"/>
              </a:spcBef>
              <a:defRPr sz="2400"/>
            </a:pPr>
            <a:r>
              <a:t>Fournir des modèles ou des listes de contrôle afin que les candidats sachent comment attribuer des preuves.</a:t>
            </a:r>
          </a:p>
          <a:p>
            <a:pPr>
              <a:spcBef>
                <a:spcPts val="400"/>
              </a:spcBef>
              <a:defRPr sz="2400"/>
            </a:pPr>
            <a:r>
              <a:rPr b="1"/>
              <a:t>Développer des</a:t>
            </a:r>
            <a:r>
              <a:t> </a:t>
            </a:r>
            <a:r>
              <a:rPr b="1"/>
              <a:t>invites réfléchissantes </a:t>
            </a:r>
          </a:p>
          <a:p>
            <a:pPr>
              <a:spcBef>
                <a:spcPts val="400"/>
              </a:spcBef>
              <a:defRPr sz="2400"/>
            </a:pPr>
            <a:r>
              <a:t>Intégrer des questions standardisées qui mettent en évidence le lien entre l'expérience et la compétence.</a:t>
            </a:r>
          </a:p>
          <a:p>
            <a:pPr>
              <a:spcBef>
                <a:spcPts val="400"/>
              </a:spcBef>
              <a:defRPr sz="2400"/>
            </a:pPr>
            <a:r>
              <a:t>Exemple: </a:t>
            </a:r>
            <a:r>
              <a:rPr i="1"/>
              <a:t>«Qu’avez-vous</a:t>
            </a:r>
            <a:r>
              <a:t>   </a:t>
            </a:r>
            <a:r>
              <a:rPr i="1"/>
              <a:t>appris? Comment cela démontre-t-il </a:t>
            </a:r>
            <a:r>
              <a:t>  </a:t>
            </a:r>
            <a:r>
              <a:rPr i="1"/>
              <a:t>la</a:t>
            </a:r>
            <a:r>
              <a:t> </a:t>
            </a:r>
            <a:r>
              <a:rPr i="1"/>
              <a:t>norme requise?» </a:t>
            </a:r>
            <a:endParaRPr sz="2400"/>
          </a:p>
          <a:p>
            <a:pPr>
              <a:spcBef>
                <a:spcPts val="400"/>
              </a:spcBef>
              <a:defRPr sz="2400"/>
            </a:pPr>
            <a:r>
              <a:rPr b="1"/>
              <a:t>Intégrer le</a:t>
            </a:r>
            <a:r>
              <a:t> </a:t>
            </a:r>
            <a:r>
              <a:rPr b="1"/>
              <a:t>modèle</a:t>
            </a:r>
            <a:r>
              <a:t> </a:t>
            </a:r>
            <a:r>
              <a:rPr b="1"/>
              <a:t>de facilitation</a:t>
            </a:r>
            <a:endParaRPr sz="2400"/>
          </a:p>
          <a:p>
            <a:pPr>
              <a:spcBef>
                <a:spcPts val="400"/>
              </a:spcBef>
              <a:defRPr sz="2400"/>
            </a:pPr>
            <a:r>
              <a:t>Définir les rôles: Qui conseille, qui accompagne, qui évalue?</a:t>
            </a:r>
          </a:p>
          <a:p>
            <a:pPr>
              <a:spcBef>
                <a:spcPts val="400"/>
              </a:spcBef>
              <a:defRPr sz="2400"/>
            </a:pPr>
            <a:r>
              <a:t>Lignes directrices à l'intention des facilitateurs: comment soutenir la collecte, la structuration et la réflexion.</a:t>
            </a:r>
          </a:p>
          <a:p>
            <a:pPr>
              <a:spcBef>
                <a:spcPts val="400"/>
              </a:spcBef>
              <a:defRPr sz="2400" b="1"/>
            </a:pPr>
            <a:r>
              <a:t>Procédure d'évaluation</a:t>
            </a:r>
            <a:endParaRPr sz="2400"/>
          </a:p>
          <a:p>
            <a:pPr>
              <a:spcBef>
                <a:spcPts val="400"/>
              </a:spcBef>
              <a:defRPr sz="2400"/>
            </a:pPr>
            <a:r>
              <a:t>Réglementer le processus: soumission, évaluation préliminaire, examen du portefeuille, éventuellement entretien de validation.</a:t>
            </a:r>
          </a:p>
          <a:p>
            <a:pPr>
              <a:spcBef>
                <a:spcPts val="400"/>
              </a:spcBef>
              <a:defRPr sz="2400"/>
            </a:pPr>
            <a:r>
              <a:t>Élaborer des grilles d'évaluation pour assurer la cohérence.</a:t>
            </a:r>
          </a:p>
          <a:p>
            <a:pPr>
              <a:spcBef>
                <a:spcPts val="400"/>
              </a:spcBef>
              <a:defRPr sz="2400" b="1"/>
            </a:pPr>
            <a:r>
              <a:t>Assurance de la qualité</a:t>
            </a:r>
            <a:endParaRPr sz="2400"/>
          </a:p>
          <a:p>
            <a:pPr>
              <a:spcBef>
                <a:spcPts val="400"/>
              </a:spcBef>
              <a:defRPr sz="2400"/>
            </a:pPr>
            <a:r>
              <a:t>Modération, deuxième notation, examen par les pairs, calibrage des évaluateurs.</a:t>
            </a:r>
          </a:p>
          <a:p>
            <a:pPr>
              <a:spcBef>
                <a:spcPts val="400"/>
              </a:spcBef>
              <a:defRPr sz="2400"/>
            </a:pPr>
            <a:r>
              <a:t>Documentation et archivage des portefeuilles.</a:t>
            </a:r>
          </a:p>
          <a:p>
            <a:pPr>
              <a:spcBef>
                <a:spcPts val="400"/>
              </a:spcBef>
            </a:pPr>
            <a:endParaRPr sz="2400"/>
          </a:p>
          <a:p>
            <a:pPr>
              <a:spcBef>
                <a:spcPts val="400"/>
              </a:spcBef>
            </a:pPr>
            <a:endParaRPr sz="2400"/>
          </a:p>
          <a:p>
            <a:endParaRPr sz="2400"/>
          </a:p>
        </p:txBody>
      </p:sp>
    </p:spTree>
    <p:extLst>
      <p:ext uri="{BB962C8B-B14F-4D97-AF65-F5344CB8AC3E}">
        <p14:creationId xmlns:p14="http://schemas.microsoft.com/office/powerpoint/2010/main" val="4203572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138467D-A437-4B2D-AD18-86659A2FCD62}"/>
              </a:ext>
            </a:extLst>
          </p:cNvPr>
          <p:cNvSpPr>
            <a:spLocks noGrp="1"/>
          </p:cNvSpPr>
          <p:nvPr>
            <p:ph type="title"/>
          </p:nvPr>
        </p:nvSpPr>
        <p:spPr>
          <a:xfrm>
            <a:off x="515938" y="1135603"/>
            <a:ext cx="11522307" cy="712772"/>
          </a:xfrm>
          <a:prstGeom prst="rect">
            <a:avLst/>
          </a:prstGeom>
        </p:spPr>
        <p:txBody>
          <a:bodyPr lIns="0" tIns="0" rIns="0" bIns="0" anchor="t" anchorCtr="0">
            <a:noAutofit/>
          </a:bodyPr>
          <a:lstStyle>
            <a:lvl1pPr>
              <a:defRPr sz="3000">
                <a:solidFill>
                  <a:schemeClr val="accent1"/>
                </a:solidFill>
              </a:defRPr>
            </a:lvl1pPr>
          </a:lstStyle>
          <a:p>
            <a:r>
              <a:t>Mastertitelformat bearbeiten</a:t>
            </a:r>
          </a:p>
        </p:txBody>
      </p:sp>
      <p:pic>
        <p:nvPicPr>
          <p:cNvPr id="12" name="Grafik 11">
            <a:extLst>
              <a:ext uri="{FF2B5EF4-FFF2-40B4-BE49-F238E27FC236}">
                <a16:creationId xmlns:a16="http://schemas.microsoft.com/office/drawing/2014/main" id="{1AE1DDB1-2741-4F3B-A0C3-5FD15EF17F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6010" y="4933653"/>
            <a:ext cx="1671871" cy="1380096"/>
          </a:xfrm>
          <a:prstGeom prst="rect">
            <a:avLst/>
          </a:prstGeom>
        </p:spPr>
      </p:pic>
      <p:grpSp>
        <p:nvGrpSpPr>
          <p:cNvPr id="23" name="Gruppieren 22">
            <a:extLst>
              <a:ext uri="{FF2B5EF4-FFF2-40B4-BE49-F238E27FC236}">
                <a16:creationId xmlns:a16="http://schemas.microsoft.com/office/drawing/2014/main" id="{617ADCC9-BFCB-AB9B-04FD-71D8C540596E}"/>
              </a:ext>
            </a:extLst>
          </p:cNvPr>
          <p:cNvGrpSpPr/>
          <p:nvPr userDrawn="1"/>
        </p:nvGrpSpPr>
        <p:grpSpPr>
          <a:xfrm>
            <a:off x="0" y="3094075"/>
            <a:ext cx="7985051" cy="3771877"/>
            <a:chOff x="0" y="3094075"/>
            <a:chExt cx="7985051" cy="3771877"/>
          </a:xfrm>
        </p:grpSpPr>
        <p:sp>
          <p:nvSpPr>
            <p:cNvPr id="22" name="Freihandform: Form 21">
              <a:extLst>
                <a:ext uri="{FF2B5EF4-FFF2-40B4-BE49-F238E27FC236}">
                  <a16:creationId xmlns:a16="http://schemas.microsoft.com/office/drawing/2014/main" id="{E7F80EF3-371E-8B2C-FF3B-0E58BAEFA1BF}"/>
                </a:ext>
              </a:extLst>
            </p:cNvPr>
            <p:cNvSpPr/>
            <p:nvPr userDrawn="1"/>
          </p:nvSpPr>
          <p:spPr>
            <a:xfrm>
              <a:off x="0" y="3094075"/>
              <a:ext cx="7293935" cy="3771877"/>
            </a:xfrm>
            <a:custGeom>
              <a:avLst/>
              <a:gdLst>
                <a:gd name="connsiteX0" fmla="*/ 0 w 7293935"/>
                <a:gd name="connsiteY0" fmla="*/ 0 h 3771877"/>
                <a:gd name="connsiteX1" fmla="*/ 6509965 w 7293935"/>
                <a:gd name="connsiteY1" fmla="*/ 0 h 3771877"/>
                <a:gd name="connsiteX2" fmla="*/ 7293935 w 7293935"/>
                <a:gd name="connsiteY2" fmla="*/ 783970 h 3771877"/>
                <a:gd name="connsiteX3" fmla="*/ 7293935 w 7293935"/>
                <a:gd name="connsiteY3" fmla="*/ 3771877 h 3771877"/>
                <a:gd name="connsiteX4" fmla="*/ 0 w 7293935"/>
                <a:gd name="connsiteY4" fmla="*/ 3771877 h 377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935" h="3771877">
                  <a:moveTo>
                    <a:pt x="0" y="0"/>
                  </a:moveTo>
                  <a:lnTo>
                    <a:pt x="6509965" y="0"/>
                  </a:lnTo>
                  <a:cubicBezTo>
                    <a:pt x="6942940" y="0"/>
                    <a:pt x="7293935" y="350995"/>
                    <a:pt x="7293935" y="783970"/>
                  </a:cubicBezTo>
                  <a:lnTo>
                    <a:pt x="7293935" y="3771877"/>
                  </a:lnTo>
                  <a:lnTo>
                    <a:pt x="0" y="3771877"/>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19" name="Freihandform: Form 18">
              <a:extLst>
                <a:ext uri="{FF2B5EF4-FFF2-40B4-BE49-F238E27FC236}">
                  <a16:creationId xmlns:a16="http://schemas.microsoft.com/office/drawing/2014/main" id="{380EFA8E-C168-F767-556F-962A62527296}"/>
                </a:ext>
              </a:extLst>
            </p:cNvPr>
            <p:cNvSpPr/>
            <p:nvPr userDrawn="1"/>
          </p:nvSpPr>
          <p:spPr>
            <a:xfrm>
              <a:off x="0" y="3436950"/>
              <a:ext cx="7985051" cy="3429001"/>
            </a:xfrm>
            <a:custGeom>
              <a:avLst/>
              <a:gdLst>
                <a:gd name="connsiteX0" fmla="*/ 0 w 7985051"/>
                <a:gd name="connsiteY0" fmla="*/ 0 h 3429001"/>
                <a:gd name="connsiteX1" fmla="*/ 7256903 w 7985051"/>
                <a:gd name="connsiteY1" fmla="*/ 0 h 3429001"/>
                <a:gd name="connsiteX2" fmla="*/ 7985051 w 7985051"/>
                <a:gd name="connsiteY2" fmla="*/ 728148 h 3429001"/>
                <a:gd name="connsiteX3" fmla="*/ 7985051 w 7985051"/>
                <a:gd name="connsiteY3" fmla="*/ 3429001 h 3429001"/>
                <a:gd name="connsiteX4" fmla="*/ 0 w 7985051"/>
                <a:gd name="connsiteY4" fmla="*/ 3429001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51" h="3429001">
                  <a:moveTo>
                    <a:pt x="0" y="0"/>
                  </a:moveTo>
                  <a:lnTo>
                    <a:pt x="7256903" y="0"/>
                  </a:lnTo>
                  <a:cubicBezTo>
                    <a:pt x="7659048" y="0"/>
                    <a:pt x="7985051" y="326003"/>
                    <a:pt x="7985051" y="728148"/>
                  </a:cubicBezTo>
                  <a:lnTo>
                    <a:pt x="7985051" y="3429001"/>
                  </a:lnTo>
                  <a:lnTo>
                    <a:pt x="0" y="3429001"/>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5" name="Rechteck: diagonal liegende Ecken abgerundet 4">
              <a:extLst>
                <a:ext uri="{FF2B5EF4-FFF2-40B4-BE49-F238E27FC236}">
                  <a16:creationId xmlns:a16="http://schemas.microsoft.com/office/drawing/2014/main" id="{BDB1E15C-B80F-A7E5-161E-3B1B610EBDF4}"/>
                </a:ext>
              </a:extLst>
            </p:cNvPr>
            <p:cNvSpPr/>
            <p:nvPr userDrawn="1"/>
          </p:nvSpPr>
          <p:spPr>
            <a:xfrm>
              <a:off x="540058" y="4043375"/>
              <a:ext cx="5210378" cy="2195291"/>
            </a:xfrm>
            <a:prstGeom prst="round2DiagRect">
              <a:avLst/>
            </a:prstGeom>
            <a:solidFill>
              <a:schemeClr val="accent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10" name="Textfeld 9">
              <a:extLst>
                <a:ext uri="{FF2B5EF4-FFF2-40B4-BE49-F238E27FC236}">
                  <a16:creationId xmlns:a16="http://schemas.microsoft.com/office/drawing/2014/main" id="{8C5F3364-EE2A-4AA9-9659-BA21381F7D39}"/>
                </a:ext>
              </a:extLst>
            </p:cNvPr>
            <p:cNvSpPr txBox="1"/>
            <p:nvPr userDrawn="1"/>
          </p:nvSpPr>
          <p:spPr>
            <a:xfrm>
              <a:off x="1377858" y="5883061"/>
              <a:ext cx="1654298" cy="3183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anchor="ctr">
              <a:spAutoFit/>
            </a:bodyPr>
            <a:lstStyle/>
            <a:p>
              <a:pPr marL="0" marR="0" indent="0" algn="l" defTabSz="410765" rtl="0" fontAlgn="auto" latinLnBrk="0" hangingPunct="0">
                <a:lnSpc>
                  <a:spcPct val="100000"/>
                </a:lnSpc>
                <a:spcBef>
                  <a:spcPts val="0"/>
                </a:spcBef>
                <a:spcAft>
                  <a:spcPts val="0"/>
                </a:spcAft>
                <a:buClrTx/>
                <a:buSzTx/>
                <a:buFontTx/>
                <a:buNone/>
                <a:tabLst/>
                <a:defRPr sz="1600">
                  <a:ln>
                    <a:noFill/>
                  </a:ln>
                  <a:solidFill>
                    <a:schemeClr val="tx1"/>
                  </a:solidFill>
                  <a:effectLst/>
                  <a:uFillTx/>
                  <a:latin typeface="+mn-lt"/>
                  <a:ea typeface="+mn-ea"/>
                  <a:cs typeface="+mn-cs"/>
                  <a:sym typeface="Arial"/>
                </a:defRPr>
              </a:pPr>
              <a:r>
                <a:t>www.die-bonn.de</a:t>
              </a:r>
            </a:p>
          </p:txBody>
        </p:sp>
        <p:pic>
          <p:nvPicPr>
            <p:cNvPr id="3" name="Grafik 2">
              <a:extLst>
                <a:ext uri="{FF2B5EF4-FFF2-40B4-BE49-F238E27FC236}">
                  <a16:creationId xmlns:a16="http://schemas.microsoft.com/office/drawing/2014/main" id="{939B10E6-E446-475D-AA0D-1138D1FD42E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7858" y="4485540"/>
              <a:ext cx="3534778" cy="1071422"/>
            </a:xfrm>
            <a:prstGeom prst="rect">
              <a:avLst/>
            </a:prstGeom>
          </p:spPr>
        </p:pic>
      </p:grpSp>
      <p:cxnSp>
        <p:nvCxnSpPr>
          <p:cNvPr id="9" name="Gerader Verbinder 8">
            <a:extLst>
              <a:ext uri="{FF2B5EF4-FFF2-40B4-BE49-F238E27FC236}">
                <a16:creationId xmlns:a16="http://schemas.microsoft.com/office/drawing/2014/main" id="{7480D0AC-368A-AD66-D54F-2D5E3789B9D6}"/>
              </a:ext>
            </a:extLst>
          </p:cNvPr>
          <p:cNvCxnSpPr>
            <a:cxnSpLocks/>
          </p:cNvCxnSpPr>
          <p:nvPr userDrawn="1"/>
        </p:nvCxnSpPr>
        <p:spPr>
          <a:xfrm>
            <a:off x="521993" y="790374"/>
            <a:ext cx="11154070" cy="0"/>
          </a:xfrm>
          <a:prstGeom prst="line">
            <a:avLst/>
          </a:prstGeom>
          <a:ln w="15875">
            <a:solidFill>
              <a:schemeClr val="tx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066515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b Text halb Bild blau">
    <p:bg>
      <p:bgPr>
        <a:solidFill>
          <a:srgbClr val="FFFFFF"/>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8E6A00A-4A45-47D0-7B91-08E0E9499313}"/>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7" name="Inhaltsplatzhalter 7">
            <a:extLst>
              <a:ext uri="{FF2B5EF4-FFF2-40B4-BE49-F238E27FC236}">
                <a16:creationId xmlns:a16="http://schemas.microsoft.com/office/drawing/2014/main" id="{4E4F54F2-A0D8-68FD-DC1C-E91F18EECD56}"/>
              </a:ext>
            </a:extLst>
          </p:cNvPr>
          <p:cNvSpPr>
            <a:spLocks noGrp="1"/>
          </p:cNvSpPr>
          <p:nvPr>
            <p:ph sz="quarter" idx="14" hasCustomPrompt="1"/>
          </p:nvPr>
        </p:nvSpPr>
        <p:spPr>
          <a:xfrm>
            <a:off x="0" y="-1"/>
            <a:ext cx="6096000" cy="6305942"/>
          </a:xfrm>
          <a:prstGeom prst="rect">
            <a:avLst/>
          </a:prstGeom>
          <a:solidFill>
            <a:schemeClr val="accent1"/>
          </a:solidFill>
        </p:spPr>
        <p:txBody>
          <a:bodyPr lIns="360000" tIns="360000" rIns="360000" bIns="360000" anchor="ctr" anchorCtr="0"/>
          <a:lstStyle>
            <a:lvl1pPr algn="ctr">
              <a:defRPr sz="2200" b="0">
                <a:solidFill>
                  <a:schemeClr val="tx1"/>
                </a:solidFill>
              </a:defRPr>
            </a:lvl1pPr>
            <a:lvl2pPr algn="ctr">
              <a:defRPr>
                <a:solidFill>
                  <a:schemeClr val="tx2"/>
                </a:solidFill>
              </a:defRPr>
            </a:lvl2pPr>
            <a:lvl3pPr algn="ctr">
              <a:defRPr/>
            </a:lvl3pPr>
          </a:lstStyle>
          <a:p>
            <a:pPr lvl="0"/>
            <a:r>
              <a:rPr lang="de-DE" dirty="0"/>
              <a:t>Hier kann ein Zitat oder eine wichtige Aussage stehen. Die Schriftgröße kann angepasst werden.</a:t>
            </a:r>
          </a:p>
        </p:txBody>
      </p:sp>
      <p:sp>
        <p:nvSpPr>
          <p:cNvPr id="8" name="Inhaltsplatzhalter 7">
            <a:extLst>
              <a:ext uri="{FF2B5EF4-FFF2-40B4-BE49-F238E27FC236}">
                <a16:creationId xmlns:a16="http://schemas.microsoft.com/office/drawing/2014/main" id="{09AA00C2-D7EB-3971-B994-102CA94B0A41}"/>
              </a:ext>
            </a:extLst>
          </p:cNvPr>
          <p:cNvSpPr>
            <a:spLocks noGrp="1"/>
          </p:cNvSpPr>
          <p:nvPr>
            <p:ph sz="quarter" idx="15" hasCustomPrompt="1"/>
          </p:nvPr>
        </p:nvSpPr>
        <p:spPr>
          <a:xfrm>
            <a:off x="6096000" y="-7885"/>
            <a:ext cx="6077164" cy="6305942"/>
          </a:xfrm>
          <a:prstGeom prst="rect">
            <a:avLst/>
          </a:prstGeom>
        </p:spPr>
        <p:txBody>
          <a:bodyPr tIns="0" anchor="ctr" anchorCtr="0"/>
          <a:lstStyle>
            <a:lvl1pPr algn="ctr">
              <a:defRPr sz="2200" b="0">
                <a:solidFill>
                  <a:schemeClr val="tx2"/>
                </a:solidFill>
              </a:defRPr>
            </a:lvl1pPr>
            <a:lvl2pPr algn="ctr">
              <a:defRPr>
                <a:solidFill>
                  <a:schemeClr val="tx2"/>
                </a:solidFill>
              </a:defRPr>
            </a:lvl2pPr>
            <a:lvl3pPr algn="ctr">
              <a:defRPr/>
            </a:lvl3pPr>
          </a:lstStyle>
          <a:p>
            <a:pPr lvl="0"/>
            <a:r>
              <a:rPr lang="de-DE" dirty="0"/>
              <a:t>Bild oder Grafik einfügen</a:t>
            </a:r>
          </a:p>
        </p:txBody>
      </p:sp>
      <p:sp>
        <p:nvSpPr>
          <p:cNvPr id="11" name="Foliennummernplatzhalter 7">
            <a:extLst>
              <a:ext uri="{FF2B5EF4-FFF2-40B4-BE49-F238E27FC236}">
                <a16:creationId xmlns:a16="http://schemas.microsoft.com/office/drawing/2014/main" id="{05C7D390-A9DE-50E2-182F-E2427505210E}"/>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1322801429"/>
      </p:ext>
    </p:extLst>
  </p:cSld>
  <p:clrMapOvr>
    <a:overrideClrMapping bg1="lt1" tx1="dk1" bg2="lt2" tx2="dk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b Text halb Bild grü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74C8C7F-44DC-5E01-5E2B-75E01F2F39F0}"/>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5" name="Foliennummernplatzhalter 7">
            <a:extLst>
              <a:ext uri="{FF2B5EF4-FFF2-40B4-BE49-F238E27FC236}">
                <a16:creationId xmlns:a16="http://schemas.microsoft.com/office/drawing/2014/main" id="{A1AB945B-D91B-E697-57DD-34348479DCC3}"/>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
        <p:nvSpPr>
          <p:cNvPr id="8" name="Inhaltsplatzhalter 7">
            <a:extLst>
              <a:ext uri="{FF2B5EF4-FFF2-40B4-BE49-F238E27FC236}">
                <a16:creationId xmlns:a16="http://schemas.microsoft.com/office/drawing/2014/main" id="{1378BD20-079F-7904-1CD1-B7B155DF59CF}"/>
              </a:ext>
            </a:extLst>
          </p:cNvPr>
          <p:cNvSpPr>
            <a:spLocks noGrp="1"/>
          </p:cNvSpPr>
          <p:nvPr>
            <p:ph sz="quarter" idx="14" hasCustomPrompt="1"/>
          </p:nvPr>
        </p:nvSpPr>
        <p:spPr>
          <a:xfrm>
            <a:off x="0" y="-1"/>
            <a:ext cx="6096000" cy="6305942"/>
          </a:xfrm>
          <a:prstGeom prst="rect">
            <a:avLst/>
          </a:prstGeom>
          <a:solidFill>
            <a:schemeClr val="accent3"/>
          </a:solidFill>
        </p:spPr>
        <p:txBody>
          <a:bodyPr lIns="360000" tIns="360000" rIns="360000" bIns="360000" anchor="ctr" anchorCtr="0"/>
          <a:lstStyle>
            <a:lvl1pPr algn="ctr">
              <a:defRPr sz="2200" b="0">
                <a:solidFill>
                  <a:schemeClr val="tx1"/>
                </a:solidFill>
              </a:defRPr>
            </a:lvl1pPr>
            <a:lvl2pPr algn="ctr">
              <a:defRPr>
                <a:solidFill>
                  <a:schemeClr val="tx2"/>
                </a:solidFill>
              </a:defRPr>
            </a:lvl2pPr>
            <a:lvl3pPr algn="ctr">
              <a:defRPr/>
            </a:lvl3pPr>
          </a:lstStyle>
          <a:p>
            <a:pPr lvl="0"/>
            <a:r>
              <a:rPr lang="de-DE" dirty="0"/>
              <a:t>Hier kann ein Zitat oder eine wichtige Aussage stehen. Die Schriftgröße kann angepasst werden.</a:t>
            </a:r>
          </a:p>
        </p:txBody>
      </p:sp>
      <p:sp>
        <p:nvSpPr>
          <p:cNvPr id="9" name="Inhaltsplatzhalter 7">
            <a:extLst>
              <a:ext uri="{FF2B5EF4-FFF2-40B4-BE49-F238E27FC236}">
                <a16:creationId xmlns:a16="http://schemas.microsoft.com/office/drawing/2014/main" id="{E2C75110-7DB4-2067-E801-21C8B1CD429F}"/>
              </a:ext>
            </a:extLst>
          </p:cNvPr>
          <p:cNvSpPr>
            <a:spLocks noGrp="1"/>
          </p:cNvSpPr>
          <p:nvPr>
            <p:ph sz="quarter" idx="15" hasCustomPrompt="1"/>
          </p:nvPr>
        </p:nvSpPr>
        <p:spPr>
          <a:xfrm>
            <a:off x="6096000" y="-7885"/>
            <a:ext cx="6077164" cy="6305942"/>
          </a:xfrm>
          <a:prstGeom prst="rect">
            <a:avLst/>
          </a:prstGeom>
        </p:spPr>
        <p:txBody>
          <a:bodyPr tIns="0" anchor="ctr" anchorCtr="0"/>
          <a:lstStyle>
            <a:lvl1pPr algn="ctr">
              <a:defRPr sz="2200" b="0">
                <a:solidFill>
                  <a:schemeClr val="tx2"/>
                </a:solidFill>
              </a:defRPr>
            </a:lvl1pPr>
            <a:lvl2pPr algn="ctr">
              <a:defRPr>
                <a:solidFill>
                  <a:schemeClr val="tx2"/>
                </a:solidFill>
              </a:defRPr>
            </a:lvl2pPr>
            <a:lvl3pPr algn="ctr">
              <a:defRPr/>
            </a:lvl3pPr>
          </a:lstStyle>
          <a:p>
            <a:pPr lvl="0"/>
            <a:r>
              <a:rPr lang="de-DE" dirty="0"/>
              <a:t>Bild oder Grafik einfügen</a:t>
            </a:r>
          </a:p>
        </p:txBody>
      </p:sp>
    </p:spTree>
    <p:extLst>
      <p:ext uri="{BB962C8B-B14F-4D97-AF65-F5344CB8AC3E}">
        <p14:creationId xmlns:p14="http://schemas.microsoft.com/office/powerpoint/2010/main" val="22912776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b Text halb Bild gra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57DD79C-A5EB-20C4-4C9F-C5110C595AE6}"/>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3" name="Foliennummernplatzhalter 7">
            <a:extLst>
              <a:ext uri="{FF2B5EF4-FFF2-40B4-BE49-F238E27FC236}">
                <a16:creationId xmlns:a16="http://schemas.microsoft.com/office/drawing/2014/main" id="{678E4238-E5C6-FFBB-252F-7140C2331E30}"/>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
        <p:nvSpPr>
          <p:cNvPr id="4" name="Inhaltsplatzhalter 7">
            <a:extLst>
              <a:ext uri="{FF2B5EF4-FFF2-40B4-BE49-F238E27FC236}">
                <a16:creationId xmlns:a16="http://schemas.microsoft.com/office/drawing/2014/main" id="{ED272A23-5816-26B2-9D8B-8882D5EEDD4C}"/>
              </a:ext>
            </a:extLst>
          </p:cNvPr>
          <p:cNvSpPr>
            <a:spLocks noGrp="1"/>
          </p:cNvSpPr>
          <p:nvPr>
            <p:ph sz="quarter" idx="14" hasCustomPrompt="1"/>
          </p:nvPr>
        </p:nvSpPr>
        <p:spPr>
          <a:xfrm>
            <a:off x="0" y="-1"/>
            <a:ext cx="6096000" cy="6298058"/>
          </a:xfrm>
          <a:prstGeom prst="rect">
            <a:avLst/>
          </a:prstGeom>
          <a:solidFill>
            <a:schemeClr val="accent4"/>
          </a:solidFill>
        </p:spPr>
        <p:txBody>
          <a:bodyPr lIns="360000" tIns="360000" rIns="360000" bIns="360000" anchor="ctr" anchorCtr="0"/>
          <a:lstStyle>
            <a:lvl1pPr algn="ctr">
              <a:defRPr sz="2200" b="0">
                <a:solidFill>
                  <a:schemeClr val="tx1"/>
                </a:solidFill>
              </a:defRPr>
            </a:lvl1pPr>
            <a:lvl2pPr algn="ctr">
              <a:defRPr>
                <a:solidFill>
                  <a:schemeClr val="tx2"/>
                </a:solidFill>
              </a:defRPr>
            </a:lvl2pPr>
            <a:lvl3pPr algn="ctr">
              <a:defRPr/>
            </a:lvl3pPr>
          </a:lstStyle>
          <a:p>
            <a:pPr lvl="0"/>
            <a:r>
              <a:rPr lang="de-DE" dirty="0"/>
              <a:t>Hier kann ein Zitat oder eine wichtige Aussage stehen. Die Schriftgröße kann angepasst werden.</a:t>
            </a:r>
          </a:p>
        </p:txBody>
      </p:sp>
      <p:sp>
        <p:nvSpPr>
          <p:cNvPr id="5" name="Inhaltsplatzhalter 7">
            <a:extLst>
              <a:ext uri="{FF2B5EF4-FFF2-40B4-BE49-F238E27FC236}">
                <a16:creationId xmlns:a16="http://schemas.microsoft.com/office/drawing/2014/main" id="{FF6FFD5C-3737-C69B-DB42-EE52923ADB13}"/>
              </a:ext>
            </a:extLst>
          </p:cNvPr>
          <p:cNvSpPr>
            <a:spLocks noGrp="1"/>
          </p:cNvSpPr>
          <p:nvPr>
            <p:ph sz="quarter" idx="15" hasCustomPrompt="1"/>
          </p:nvPr>
        </p:nvSpPr>
        <p:spPr>
          <a:xfrm>
            <a:off x="6096000" y="-7885"/>
            <a:ext cx="6077164" cy="6305942"/>
          </a:xfrm>
          <a:prstGeom prst="rect">
            <a:avLst/>
          </a:prstGeom>
        </p:spPr>
        <p:txBody>
          <a:bodyPr tIns="0" anchor="ctr" anchorCtr="0"/>
          <a:lstStyle>
            <a:lvl1pPr algn="ctr">
              <a:defRPr sz="2200" b="0">
                <a:solidFill>
                  <a:schemeClr val="tx2"/>
                </a:solidFill>
              </a:defRPr>
            </a:lvl1pPr>
            <a:lvl2pPr algn="ctr">
              <a:defRPr>
                <a:solidFill>
                  <a:schemeClr val="tx2"/>
                </a:solidFill>
              </a:defRPr>
            </a:lvl2pPr>
            <a:lvl3pPr algn="ctr">
              <a:defRPr/>
            </a:lvl3pPr>
          </a:lstStyle>
          <a:p>
            <a:pPr lvl="0"/>
            <a:r>
              <a:rPr lang="de-DE" dirty="0"/>
              <a:t>Bild oder Grafik einfügen</a:t>
            </a:r>
          </a:p>
        </p:txBody>
      </p:sp>
    </p:spTree>
    <p:extLst>
      <p:ext uri="{BB962C8B-B14F-4D97-AF65-F5344CB8AC3E}">
        <p14:creationId xmlns:p14="http://schemas.microsoft.com/office/powerpoint/2010/main" val="31356696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extrahmen">
    <p:bg>
      <p:bgPr>
        <a:solidFill>
          <a:srgbClr val="FFFFFF"/>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D2635A39-EE57-4259-A8FE-2163B99AE0DC}"/>
              </a:ext>
            </a:extLst>
          </p:cNvPr>
          <p:cNvSpPr>
            <a:spLocks noGrp="1"/>
          </p:cNvSpPr>
          <p:nvPr>
            <p:ph sz="quarter" idx="12"/>
          </p:nvPr>
        </p:nvSpPr>
        <p:spPr>
          <a:xfrm>
            <a:off x="521994" y="1125538"/>
            <a:ext cx="10615194" cy="5003801"/>
          </a:xfrm>
          <a:prstGeom prst="rect">
            <a:avLst/>
          </a:prstGeom>
        </p:spPr>
        <p:txBody>
          <a:bodyPr/>
          <a:lstStyle>
            <a:lvl1pPr>
              <a:defRPr sz="2200" b="0">
                <a:solidFill>
                  <a:schemeClr val="bg1"/>
                </a:solidFill>
              </a:defRPr>
            </a:lvl1pPr>
            <a:lvl2pPr>
              <a:defRPr>
                <a:solidFill>
                  <a:schemeClr val="bg1"/>
                </a:solidFill>
              </a:defRPr>
            </a:lvl2pPr>
            <a:lvl3pPr>
              <a:defRPr>
                <a:solidFill>
                  <a:schemeClr val="bg1"/>
                </a:solidFill>
              </a:defRPr>
            </a:lvl3pPr>
          </a:lstStyle>
          <a:p>
            <a:pPr lvl="0"/>
            <a:r>
              <a:t>Mastertextformat bearbeiten</a:t>
            </a:r>
          </a:p>
          <a:p>
            <a:pPr lvl="1"/>
            <a:r>
              <a:t>Zweite Ebene</a:t>
            </a:r>
          </a:p>
          <a:p>
            <a:pPr lvl="2"/>
            <a:r>
              <a:t>Dritte Ebene</a:t>
            </a:r>
          </a:p>
        </p:txBody>
      </p:sp>
      <p:sp>
        <p:nvSpPr>
          <p:cNvPr id="4" name="Titel 1">
            <a:extLst>
              <a:ext uri="{FF2B5EF4-FFF2-40B4-BE49-F238E27FC236}">
                <a16:creationId xmlns:a16="http://schemas.microsoft.com/office/drawing/2014/main" id="{2BCECA99-968F-4E74-128F-4EFACDFFDF67}"/>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t>Mastertitelformat bearbeiten</a:t>
            </a:r>
          </a:p>
        </p:txBody>
      </p:sp>
      <p:cxnSp>
        <p:nvCxnSpPr>
          <p:cNvPr id="6" name="Gerader Verbinder 5">
            <a:extLst>
              <a:ext uri="{FF2B5EF4-FFF2-40B4-BE49-F238E27FC236}">
                <a16:creationId xmlns:a16="http://schemas.microsoft.com/office/drawing/2014/main" id="{D164F19A-96A4-3301-9A97-FEC5213C6884}"/>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8" name="Rechteck 7">
            <a:extLst>
              <a:ext uri="{FF2B5EF4-FFF2-40B4-BE49-F238E27FC236}">
                <a16:creationId xmlns:a16="http://schemas.microsoft.com/office/drawing/2014/main" id="{F3569CC5-C4BE-D543-41AB-84DB6565BD7A}"/>
              </a:ext>
            </a:extLst>
          </p:cNvPr>
          <p:cNvSpPr/>
          <p:nvPr userDrawn="1"/>
        </p:nvSpPr>
        <p:spPr>
          <a:xfrm flipV="1">
            <a:off x="0" y="6305941"/>
            <a:ext cx="12209244" cy="559944"/>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10" name="Foliennummernplatzhalter 7">
            <a:extLst>
              <a:ext uri="{FF2B5EF4-FFF2-40B4-BE49-F238E27FC236}">
                <a16:creationId xmlns:a16="http://schemas.microsoft.com/office/drawing/2014/main" id="{66E0435D-C8DD-286D-0A3D-D259E9405910}"/>
              </a:ext>
            </a:extLst>
          </p:cNvPr>
          <p:cNvSpPr>
            <a:spLocks noGrp="1"/>
          </p:cNvSpPr>
          <p:nvPr>
            <p:ph type="sldNum" sz="quarter" idx="4"/>
          </p:nvPr>
        </p:nvSpPr>
        <p:spPr>
          <a:xfrm>
            <a:off x="521993" y="6439494"/>
            <a:ext cx="552085" cy="296692"/>
          </a:xfrm>
          <a:prstGeom prst="rect">
            <a:avLst/>
          </a:prstGeom>
        </p:spPr>
        <p:txBody>
          <a:bodyPr vert="horz" lIns="0" tIns="0" rIns="0" bIns="0" anchor="ctr"/>
          <a:lstStyle>
            <a:lvl1pPr algn="l">
              <a:defRPr sz="1200">
                <a:solidFill>
                  <a:schemeClr val="bg1"/>
                </a:solidFill>
              </a:defRPr>
            </a:lvl1pPr>
          </a:lstStyle>
          <a:p>
            <a:fld id="{B82005ED-509E-4485-8906-764A9FDA5023}" type="slidenum">
              <a:rPr lang="de-DE" smtClean="0"/>
              <a:t>‹#›</a:t>
            </a:fld>
            <a:endParaRPr lang="de-DE"/>
          </a:p>
        </p:txBody>
      </p:sp>
    </p:spTree>
    <p:extLst>
      <p:ext uri="{BB962C8B-B14F-4D97-AF65-F5344CB8AC3E}">
        <p14:creationId xmlns:p14="http://schemas.microsoft.com/office/powerpoint/2010/main" val="1022829505"/>
      </p:ext>
    </p:extLst>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rahmen">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182C864-A9F9-952A-CEBE-C75F8B6765B6}"/>
              </a:ext>
            </a:extLst>
          </p:cNvPr>
          <p:cNvSpPr/>
          <p:nvPr userDrawn="1"/>
        </p:nvSpPr>
        <p:spPr>
          <a:xfrm flipV="1">
            <a:off x="-8622" y="6321175"/>
            <a:ext cx="12209244" cy="559943"/>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28924" y="1125538"/>
            <a:ext cx="5400000" cy="5003800"/>
          </a:xfrm>
          <a:prstGeom prst="rect">
            <a:avLst/>
          </a:prstGeom>
        </p:spPr>
        <p:txBody>
          <a:bodyPr/>
          <a:lstStyle>
            <a:lvl1pPr>
              <a:defRPr sz="2200" b="0">
                <a:solidFill>
                  <a:schemeClr val="bg1"/>
                </a:solidFill>
              </a:defRPr>
            </a:lvl1pPr>
            <a:lvl2pPr>
              <a:defRPr>
                <a:solidFill>
                  <a:schemeClr val="bg1"/>
                </a:solidFill>
              </a:defRPr>
            </a:lvl2pPr>
            <a:lvl3pPr>
              <a:defRPr>
                <a:solidFill>
                  <a:schemeClr val="bg1"/>
                </a:solidFill>
              </a:defRPr>
            </a:lvl3pPr>
          </a:lstStyle>
          <a:p>
            <a:pPr lvl="0"/>
            <a:r>
              <a:t>Mastertextformat bearbeiten</a:t>
            </a:r>
          </a:p>
          <a:p>
            <a:pPr lvl="1"/>
            <a:r>
              <a:t>Zweite Ebene</a:t>
            </a:r>
          </a:p>
          <a:p>
            <a:pPr lvl="2"/>
            <a:r>
              <a:t>Dritte Ebene</a:t>
            </a:r>
          </a:p>
        </p:txBody>
      </p:sp>
      <p:sp>
        <p:nvSpPr>
          <p:cNvPr id="9" name="Inhaltsplatzhalter 7">
            <a:extLst>
              <a:ext uri="{FF2B5EF4-FFF2-40B4-BE49-F238E27FC236}">
                <a16:creationId xmlns:a16="http://schemas.microsoft.com/office/drawing/2014/main" id="{EAFFF63D-2B89-4544-BBD9-C44B0FE8CE00}"/>
              </a:ext>
            </a:extLst>
          </p:cNvPr>
          <p:cNvSpPr>
            <a:spLocks noGrp="1"/>
          </p:cNvSpPr>
          <p:nvPr>
            <p:ph sz="quarter" idx="15"/>
          </p:nvPr>
        </p:nvSpPr>
        <p:spPr>
          <a:xfrm>
            <a:off x="6285447" y="1125537"/>
            <a:ext cx="5400000" cy="5007117"/>
          </a:xfrm>
          <a:prstGeom prst="rect">
            <a:avLst/>
          </a:prstGeom>
        </p:spPr>
        <p:txBody>
          <a:bodyPr/>
          <a:lstStyle>
            <a:lvl1pPr>
              <a:defRPr sz="2200" b="0">
                <a:solidFill>
                  <a:schemeClr val="bg1"/>
                </a:solidFill>
              </a:defRPr>
            </a:lvl1pPr>
            <a:lvl2pPr>
              <a:defRPr>
                <a:solidFill>
                  <a:schemeClr val="bg1"/>
                </a:solidFill>
              </a:defRPr>
            </a:lvl2pPr>
            <a:lvl3pPr>
              <a:defRPr>
                <a:solidFill>
                  <a:schemeClr val="bg1"/>
                </a:solidFill>
              </a:defRPr>
            </a:lvl3pPr>
          </a:lstStyle>
          <a:p>
            <a:pPr lvl="0"/>
            <a:r>
              <a:t>Mastertextformat bearbeiten</a:t>
            </a:r>
          </a:p>
          <a:p>
            <a:pPr lvl="1"/>
            <a:r>
              <a:t>Zweite Ebene</a:t>
            </a:r>
          </a:p>
          <a:p>
            <a:pPr lvl="2"/>
            <a:r>
              <a:t>Dritte Ebene</a:t>
            </a:r>
          </a:p>
        </p:txBody>
      </p:sp>
      <p:sp>
        <p:nvSpPr>
          <p:cNvPr id="4" name="Titel 1">
            <a:extLst>
              <a:ext uri="{FF2B5EF4-FFF2-40B4-BE49-F238E27FC236}">
                <a16:creationId xmlns:a16="http://schemas.microsoft.com/office/drawing/2014/main" id="{8747C5E5-590C-B972-D2FB-99144C3BC656}"/>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t>Mastertitelformat bearbeiten</a:t>
            </a:r>
          </a:p>
        </p:txBody>
      </p:sp>
      <p:cxnSp>
        <p:nvCxnSpPr>
          <p:cNvPr id="6" name="Gerader Verbinder 5">
            <a:extLst>
              <a:ext uri="{FF2B5EF4-FFF2-40B4-BE49-F238E27FC236}">
                <a16:creationId xmlns:a16="http://schemas.microsoft.com/office/drawing/2014/main" id="{66971B8E-109A-9B87-4665-10E144897929}"/>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11" name="Foliennummernplatzhalter 7">
            <a:extLst>
              <a:ext uri="{FF2B5EF4-FFF2-40B4-BE49-F238E27FC236}">
                <a16:creationId xmlns:a16="http://schemas.microsoft.com/office/drawing/2014/main" id="{90C6CC9A-D275-61BC-8A4F-55E2292A4BB3}"/>
              </a:ext>
            </a:extLst>
          </p:cNvPr>
          <p:cNvSpPr>
            <a:spLocks noGrp="1"/>
          </p:cNvSpPr>
          <p:nvPr>
            <p:ph type="sldNum" sz="quarter" idx="4"/>
          </p:nvPr>
        </p:nvSpPr>
        <p:spPr>
          <a:xfrm>
            <a:off x="521993" y="6439494"/>
            <a:ext cx="552085" cy="296692"/>
          </a:xfrm>
          <a:prstGeom prst="rect">
            <a:avLst/>
          </a:prstGeom>
        </p:spPr>
        <p:txBody>
          <a:bodyPr vert="horz" lIns="0" tIns="0" rIns="0" bIns="0" anchor="ctr"/>
          <a:lstStyle>
            <a:lvl1pPr algn="l">
              <a:defRPr sz="1200">
                <a:solidFill>
                  <a:schemeClr val="bg1"/>
                </a:solidFill>
              </a:defRPr>
            </a:lvl1pPr>
          </a:lstStyle>
          <a:p>
            <a:fld id="{B82005ED-509E-4485-8906-764A9FDA5023}" type="slidenum">
              <a:rPr lang="de-DE" smtClean="0"/>
              <a:t>‹#›</a:t>
            </a:fld>
            <a:endParaRPr lang="de-DE"/>
          </a:p>
        </p:txBody>
      </p:sp>
    </p:spTree>
    <p:extLst>
      <p:ext uri="{BB962C8B-B14F-4D97-AF65-F5344CB8AC3E}">
        <p14:creationId xmlns:p14="http://schemas.microsoft.com/office/powerpoint/2010/main" val="71248870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rahmen Bild hoch ">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64EACC1-B123-12A5-F81E-5502CEDB4138}"/>
              </a:ext>
            </a:extLst>
          </p:cNvPr>
          <p:cNvSpPr/>
          <p:nvPr userDrawn="1"/>
        </p:nvSpPr>
        <p:spPr>
          <a:xfrm flipV="1">
            <a:off x="0" y="6321176"/>
            <a:ext cx="12209244" cy="559942"/>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15938" y="1125538"/>
            <a:ext cx="6970712" cy="5003802"/>
          </a:xfrm>
          <a:prstGeom prst="rect">
            <a:avLst/>
          </a:prstGeom>
        </p:spPr>
        <p:txBody>
          <a:bodyPr tIns="0"/>
          <a:lstStyle>
            <a:lvl1pPr>
              <a:defRPr sz="2200" b="0">
                <a:solidFill>
                  <a:schemeClr val="bg1"/>
                </a:solidFill>
              </a:defRPr>
            </a:lvl1pPr>
            <a:lvl2pPr>
              <a:defRPr>
                <a:solidFill>
                  <a:schemeClr val="bg1"/>
                </a:solidFill>
              </a:defRPr>
            </a:lvl2pPr>
            <a:lvl3pPr>
              <a:defRPr>
                <a:solidFill>
                  <a:schemeClr val="bg1"/>
                </a:solidFill>
              </a:defRPr>
            </a:lvl3pPr>
          </a:lstStyle>
          <a:p>
            <a:pPr lvl="0"/>
            <a:r>
              <a:rPr lang="de-DE" dirty="0"/>
              <a:t>Mastertextformat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85C202E0-47A3-4AF7-B4E4-CCF2A1DA56B0}"/>
              </a:ext>
            </a:extLst>
          </p:cNvPr>
          <p:cNvSpPr>
            <a:spLocks noGrp="1"/>
          </p:cNvSpPr>
          <p:nvPr>
            <p:ph type="pic" sz="quarter" idx="16"/>
          </p:nvPr>
        </p:nvSpPr>
        <p:spPr>
          <a:xfrm>
            <a:off x="7824788" y="1125538"/>
            <a:ext cx="4367212" cy="5195638"/>
          </a:xfrm>
          <a:prstGeom prst="rect">
            <a:avLst/>
          </a:prstGeom>
        </p:spPr>
        <p:txBody>
          <a:bodyPr/>
          <a:lstStyle>
            <a:lvl1pPr>
              <a:defRPr>
                <a:solidFill>
                  <a:schemeClr val="bg1"/>
                </a:solidFill>
              </a:defRPr>
            </a:lvl1pPr>
          </a:lstStyle>
          <a:p>
            <a:r>
              <a:rPr lang="de-DE" dirty="0"/>
              <a:t>Bild durch Klicken auf Symbol hinzufügen</a:t>
            </a:r>
          </a:p>
        </p:txBody>
      </p:sp>
      <p:sp>
        <p:nvSpPr>
          <p:cNvPr id="4" name="Titel 1">
            <a:extLst>
              <a:ext uri="{FF2B5EF4-FFF2-40B4-BE49-F238E27FC236}">
                <a16:creationId xmlns:a16="http://schemas.microsoft.com/office/drawing/2014/main" id="{A9529B49-E5CD-A445-1083-DCE402313C6C}"/>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rPr lang="de-DE" dirty="0"/>
              <a:t>Mastertitelformat bearbeiten</a:t>
            </a:r>
          </a:p>
        </p:txBody>
      </p:sp>
      <p:cxnSp>
        <p:nvCxnSpPr>
          <p:cNvPr id="6" name="Gerader Verbinder 5">
            <a:extLst>
              <a:ext uri="{FF2B5EF4-FFF2-40B4-BE49-F238E27FC236}">
                <a16:creationId xmlns:a16="http://schemas.microsoft.com/office/drawing/2014/main" id="{9C0B0D5D-1B8D-EFA4-87EE-C364FF7169EE}"/>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9" name="Foliennummernplatzhalter 7">
            <a:extLst>
              <a:ext uri="{FF2B5EF4-FFF2-40B4-BE49-F238E27FC236}">
                <a16:creationId xmlns:a16="http://schemas.microsoft.com/office/drawing/2014/main" id="{279922EB-270A-E9EB-FD11-46841392637D}"/>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97858095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56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rahmen Bild quer ">
    <p:bg>
      <p:bgPr>
        <a:solidFill>
          <a:srgbClr val="FFFFFF"/>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64EACC1-B123-12A5-F81E-5502CEDB4138}"/>
              </a:ext>
            </a:extLst>
          </p:cNvPr>
          <p:cNvSpPr/>
          <p:nvPr userDrawn="1"/>
        </p:nvSpPr>
        <p:spPr>
          <a:xfrm flipV="1">
            <a:off x="0" y="6321176"/>
            <a:ext cx="12209244" cy="559942"/>
          </a:xfrm>
          <a:prstGeom prst="rect">
            <a:avLst/>
          </a:prstGeom>
          <a:solidFill>
            <a:schemeClr val="accent4">
              <a:alpha val="1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8" name="Inhaltsplatzhalter 7">
            <a:extLst>
              <a:ext uri="{FF2B5EF4-FFF2-40B4-BE49-F238E27FC236}">
                <a16:creationId xmlns:a16="http://schemas.microsoft.com/office/drawing/2014/main" id="{98CE9144-2454-4155-B1AB-33C2D56A4415}"/>
              </a:ext>
            </a:extLst>
          </p:cNvPr>
          <p:cNvSpPr>
            <a:spLocks noGrp="1"/>
          </p:cNvSpPr>
          <p:nvPr>
            <p:ph sz="quarter" idx="14"/>
          </p:nvPr>
        </p:nvSpPr>
        <p:spPr>
          <a:xfrm>
            <a:off x="515937" y="1125538"/>
            <a:ext cx="5293191" cy="5003802"/>
          </a:xfrm>
          <a:prstGeom prst="rect">
            <a:avLst/>
          </a:prstGeom>
        </p:spPr>
        <p:txBody>
          <a:bodyPr tIns="0"/>
          <a:lstStyle>
            <a:lvl1pPr>
              <a:defRPr sz="2200" b="0">
                <a:solidFill>
                  <a:schemeClr val="bg1"/>
                </a:solidFill>
              </a:defRPr>
            </a:lvl1pPr>
            <a:lvl2pPr>
              <a:defRPr>
                <a:solidFill>
                  <a:schemeClr val="bg1"/>
                </a:solidFill>
              </a:defRPr>
            </a:lvl2pPr>
            <a:lvl3pPr>
              <a:defRPr>
                <a:solidFill>
                  <a:schemeClr val="bg1"/>
                </a:solidFill>
              </a:defRPr>
            </a:lvl3pPr>
          </a:lstStyle>
          <a:p>
            <a:pPr lvl="0"/>
            <a:r>
              <a:rPr lang="de-DE" dirty="0"/>
              <a:t>Mastertextformat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85C202E0-47A3-4AF7-B4E4-CCF2A1DA56B0}"/>
              </a:ext>
            </a:extLst>
          </p:cNvPr>
          <p:cNvSpPr>
            <a:spLocks noGrp="1"/>
          </p:cNvSpPr>
          <p:nvPr>
            <p:ph type="pic" sz="quarter" idx="16"/>
          </p:nvPr>
        </p:nvSpPr>
        <p:spPr>
          <a:xfrm>
            <a:off x="6275294" y="1125538"/>
            <a:ext cx="5916706" cy="3840908"/>
          </a:xfrm>
          <a:prstGeom prst="rect">
            <a:avLst/>
          </a:prstGeom>
        </p:spPr>
        <p:txBody>
          <a:bodyPr/>
          <a:lstStyle>
            <a:lvl1pPr>
              <a:defRPr>
                <a:solidFill>
                  <a:schemeClr val="bg1"/>
                </a:solidFill>
              </a:defRPr>
            </a:lvl1pPr>
          </a:lstStyle>
          <a:p>
            <a:r>
              <a:rPr lang="de-DE" dirty="0"/>
              <a:t>Bild durch Klicken auf Symbol hinzufügen</a:t>
            </a:r>
          </a:p>
        </p:txBody>
      </p:sp>
      <p:sp>
        <p:nvSpPr>
          <p:cNvPr id="4" name="Titel 1">
            <a:extLst>
              <a:ext uri="{FF2B5EF4-FFF2-40B4-BE49-F238E27FC236}">
                <a16:creationId xmlns:a16="http://schemas.microsoft.com/office/drawing/2014/main" id="{A9529B49-E5CD-A445-1083-DCE402313C6C}"/>
              </a:ext>
            </a:extLst>
          </p:cNvPr>
          <p:cNvSpPr>
            <a:spLocks noGrp="1"/>
          </p:cNvSpPr>
          <p:nvPr>
            <p:ph type="title"/>
          </p:nvPr>
        </p:nvSpPr>
        <p:spPr>
          <a:xfrm>
            <a:off x="515938" y="256853"/>
            <a:ext cx="10511496" cy="463645"/>
          </a:xfrm>
          <a:prstGeom prst="rect">
            <a:avLst/>
          </a:prstGeom>
        </p:spPr>
        <p:txBody>
          <a:bodyPr lIns="0" tIns="0" rIns="0" bIns="0" anchor="ctr" anchorCtr="0"/>
          <a:lstStyle>
            <a:lvl1pPr>
              <a:defRPr>
                <a:solidFill>
                  <a:schemeClr val="accent1"/>
                </a:solidFill>
              </a:defRPr>
            </a:lvl1pPr>
          </a:lstStyle>
          <a:p>
            <a:r>
              <a:rPr lang="de-DE" dirty="0"/>
              <a:t>Mastertitelformat bearbeiten</a:t>
            </a:r>
          </a:p>
        </p:txBody>
      </p:sp>
      <p:cxnSp>
        <p:nvCxnSpPr>
          <p:cNvPr id="6" name="Gerader Verbinder 5">
            <a:extLst>
              <a:ext uri="{FF2B5EF4-FFF2-40B4-BE49-F238E27FC236}">
                <a16:creationId xmlns:a16="http://schemas.microsoft.com/office/drawing/2014/main" id="{9C0B0D5D-1B8D-EFA4-87EE-C364FF7169EE}"/>
              </a:ext>
            </a:extLst>
          </p:cNvPr>
          <p:cNvCxnSpPr>
            <a:cxnSpLocks/>
          </p:cNvCxnSpPr>
          <p:nvPr userDrawn="1"/>
        </p:nvCxnSpPr>
        <p:spPr>
          <a:xfrm>
            <a:off x="521993" y="790374"/>
            <a:ext cx="11154070" cy="0"/>
          </a:xfrm>
          <a:prstGeom prst="line">
            <a:avLst/>
          </a:prstGeom>
          <a:ln w="15875">
            <a:solidFill>
              <a:schemeClr val="accent1"/>
            </a:solidFill>
          </a:ln>
        </p:spPr>
        <p:style>
          <a:lnRef idx="1">
            <a:schemeClr val="accent4"/>
          </a:lnRef>
          <a:fillRef idx="0">
            <a:schemeClr val="accent4"/>
          </a:fillRef>
          <a:effectRef idx="0">
            <a:schemeClr val="accent4"/>
          </a:effectRef>
          <a:fontRef idx="minor">
            <a:schemeClr val="tx1"/>
          </a:fontRef>
        </p:style>
      </p:cxnSp>
      <p:sp>
        <p:nvSpPr>
          <p:cNvPr id="9" name="Foliennummernplatzhalter 7">
            <a:extLst>
              <a:ext uri="{FF2B5EF4-FFF2-40B4-BE49-F238E27FC236}">
                <a16:creationId xmlns:a16="http://schemas.microsoft.com/office/drawing/2014/main" id="{279922EB-270A-E9EB-FD11-46841392637D}"/>
              </a:ext>
            </a:extLst>
          </p:cNvPr>
          <p:cNvSpPr>
            <a:spLocks noGrp="1"/>
          </p:cNvSpPr>
          <p:nvPr>
            <p:ph type="sldNum" sz="quarter" idx="4"/>
          </p:nvPr>
        </p:nvSpPr>
        <p:spPr>
          <a:xfrm>
            <a:off x="521993" y="6439494"/>
            <a:ext cx="552085" cy="296692"/>
          </a:xfrm>
          <a:prstGeom prst="rect">
            <a:avLst/>
          </a:prstGeom>
        </p:spPr>
        <p:txBody>
          <a:bodyPr vert="horz" lIns="0" tIns="0" rIns="0" bIns="0" rtlCol="0" anchor="ctr"/>
          <a:lstStyle>
            <a:lvl1pPr algn="l">
              <a:defRPr sz="1200">
                <a:solidFill>
                  <a:schemeClr val="bg1"/>
                </a:solidFill>
              </a:defRPr>
            </a:lvl1pPr>
          </a:lstStyle>
          <a:p>
            <a:fld id="{B82005ED-509E-4485-8906-764A9FDA5023}" type="slidenum">
              <a:rPr lang="de-DE" smtClean="0"/>
              <a:pPr/>
              <a:t>‹#›</a:t>
            </a:fld>
            <a:endParaRPr lang="de-DE" dirty="0"/>
          </a:p>
        </p:txBody>
      </p:sp>
    </p:spTree>
    <p:extLst>
      <p:ext uri="{BB962C8B-B14F-4D97-AF65-F5344CB8AC3E}">
        <p14:creationId xmlns:p14="http://schemas.microsoft.com/office/powerpoint/2010/main" val="183008699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56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67280D61-A3D7-CAA3-FC65-F833242467F2}"/>
              </a:ext>
            </a:extLst>
          </p:cNvPr>
          <p:cNvSpPr/>
          <p:nvPr userDrawn="1"/>
        </p:nvSpPr>
        <p:spPr>
          <a:xfrm>
            <a:off x="11082238" y="6313748"/>
            <a:ext cx="755266" cy="544252"/>
          </a:xfrm>
          <a:prstGeom prst="rect">
            <a:avLst/>
          </a:prstGeom>
          <a:solidFill>
            <a:schemeClr val="tx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grpSp>
        <p:nvGrpSpPr>
          <p:cNvPr id="7" name="Gruppieren 6">
            <a:extLst>
              <a:ext uri="{FF2B5EF4-FFF2-40B4-BE49-F238E27FC236}">
                <a16:creationId xmlns:a16="http://schemas.microsoft.com/office/drawing/2014/main" id="{271E7C98-5415-8807-653D-1506D1C3FA43}"/>
              </a:ext>
            </a:extLst>
          </p:cNvPr>
          <p:cNvGrpSpPr/>
          <p:nvPr userDrawn="1"/>
        </p:nvGrpSpPr>
        <p:grpSpPr>
          <a:xfrm>
            <a:off x="0" y="3094075"/>
            <a:ext cx="7985051" cy="3771877"/>
            <a:chOff x="0" y="3094075"/>
            <a:chExt cx="7985051" cy="3771877"/>
          </a:xfrm>
        </p:grpSpPr>
        <p:sp>
          <p:nvSpPr>
            <p:cNvPr id="8" name="Freihandform: Form 7">
              <a:extLst>
                <a:ext uri="{FF2B5EF4-FFF2-40B4-BE49-F238E27FC236}">
                  <a16:creationId xmlns:a16="http://schemas.microsoft.com/office/drawing/2014/main" id="{F7E7878A-3E92-812D-48B8-553F92649A8B}"/>
                </a:ext>
              </a:extLst>
            </p:cNvPr>
            <p:cNvSpPr/>
            <p:nvPr userDrawn="1"/>
          </p:nvSpPr>
          <p:spPr>
            <a:xfrm>
              <a:off x="0" y="3094075"/>
              <a:ext cx="7293935" cy="3771877"/>
            </a:xfrm>
            <a:custGeom>
              <a:avLst/>
              <a:gdLst>
                <a:gd name="connsiteX0" fmla="*/ 0 w 7293935"/>
                <a:gd name="connsiteY0" fmla="*/ 0 h 3771877"/>
                <a:gd name="connsiteX1" fmla="*/ 6509965 w 7293935"/>
                <a:gd name="connsiteY1" fmla="*/ 0 h 3771877"/>
                <a:gd name="connsiteX2" fmla="*/ 7293935 w 7293935"/>
                <a:gd name="connsiteY2" fmla="*/ 783970 h 3771877"/>
                <a:gd name="connsiteX3" fmla="*/ 7293935 w 7293935"/>
                <a:gd name="connsiteY3" fmla="*/ 3771877 h 3771877"/>
                <a:gd name="connsiteX4" fmla="*/ 0 w 7293935"/>
                <a:gd name="connsiteY4" fmla="*/ 3771877 h 377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935" h="3771877">
                  <a:moveTo>
                    <a:pt x="0" y="0"/>
                  </a:moveTo>
                  <a:lnTo>
                    <a:pt x="6509965" y="0"/>
                  </a:lnTo>
                  <a:cubicBezTo>
                    <a:pt x="6942940" y="0"/>
                    <a:pt x="7293935" y="350995"/>
                    <a:pt x="7293935" y="783970"/>
                  </a:cubicBezTo>
                  <a:lnTo>
                    <a:pt x="7293935" y="3771877"/>
                  </a:lnTo>
                  <a:lnTo>
                    <a:pt x="0" y="3771877"/>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9" name="Freihandform: Form 8">
              <a:extLst>
                <a:ext uri="{FF2B5EF4-FFF2-40B4-BE49-F238E27FC236}">
                  <a16:creationId xmlns:a16="http://schemas.microsoft.com/office/drawing/2014/main" id="{C57767D0-D736-FB56-B59C-92C0BA2489AD}"/>
                </a:ext>
              </a:extLst>
            </p:cNvPr>
            <p:cNvSpPr/>
            <p:nvPr userDrawn="1"/>
          </p:nvSpPr>
          <p:spPr>
            <a:xfrm>
              <a:off x="0" y="3436950"/>
              <a:ext cx="7985051" cy="3429001"/>
            </a:xfrm>
            <a:custGeom>
              <a:avLst/>
              <a:gdLst>
                <a:gd name="connsiteX0" fmla="*/ 0 w 7985051"/>
                <a:gd name="connsiteY0" fmla="*/ 0 h 3429001"/>
                <a:gd name="connsiteX1" fmla="*/ 7256903 w 7985051"/>
                <a:gd name="connsiteY1" fmla="*/ 0 h 3429001"/>
                <a:gd name="connsiteX2" fmla="*/ 7985051 w 7985051"/>
                <a:gd name="connsiteY2" fmla="*/ 728148 h 3429001"/>
                <a:gd name="connsiteX3" fmla="*/ 7985051 w 7985051"/>
                <a:gd name="connsiteY3" fmla="*/ 3429001 h 3429001"/>
                <a:gd name="connsiteX4" fmla="*/ 0 w 7985051"/>
                <a:gd name="connsiteY4" fmla="*/ 3429001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51" h="3429001">
                  <a:moveTo>
                    <a:pt x="0" y="0"/>
                  </a:moveTo>
                  <a:lnTo>
                    <a:pt x="7256903" y="0"/>
                  </a:lnTo>
                  <a:cubicBezTo>
                    <a:pt x="7659048" y="0"/>
                    <a:pt x="7985051" y="326003"/>
                    <a:pt x="7985051" y="728148"/>
                  </a:cubicBezTo>
                  <a:lnTo>
                    <a:pt x="7985051" y="3429001"/>
                  </a:lnTo>
                  <a:lnTo>
                    <a:pt x="0" y="3429001"/>
                  </a:lnTo>
                  <a:close/>
                </a:path>
              </a:pathLst>
            </a:custGeom>
            <a:solidFill>
              <a:schemeClr val="accent1">
                <a:alpha val="30000"/>
              </a:schemeClr>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10" name="Rechteck: diagonal liegende Ecken abgerundet 9">
              <a:extLst>
                <a:ext uri="{FF2B5EF4-FFF2-40B4-BE49-F238E27FC236}">
                  <a16:creationId xmlns:a16="http://schemas.microsoft.com/office/drawing/2014/main" id="{738314CF-E97F-6691-E6AE-24C79672D5A6}"/>
                </a:ext>
              </a:extLst>
            </p:cNvPr>
            <p:cNvSpPr/>
            <p:nvPr userDrawn="1"/>
          </p:nvSpPr>
          <p:spPr>
            <a:xfrm>
              <a:off x="540058" y="4043375"/>
              <a:ext cx="5210378" cy="2195291"/>
            </a:xfrm>
            <a:prstGeom prst="round2DiagRect">
              <a:avLst/>
            </a:prstGeom>
            <a:solidFill>
              <a:schemeClr val="accent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11" name="Textfeld 10">
              <a:extLst>
                <a:ext uri="{FF2B5EF4-FFF2-40B4-BE49-F238E27FC236}">
                  <a16:creationId xmlns:a16="http://schemas.microsoft.com/office/drawing/2014/main" id="{82D3BE57-9D2B-3594-885D-6764B9C497C7}"/>
                </a:ext>
              </a:extLst>
            </p:cNvPr>
            <p:cNvSpPr txBox="1"/>
            <p:nvPr userDrawn="1"/>
          </p:nvSpPr>
          <p:spPr>
            <a:xfrm>
              <a:off x="1377858" y="5883061"/>
              <a:ext cx="1654298" cy="3183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anchor="ctr">
              <a:spAutoFit/>
            </a:bodyPr>
            <a:lstStyle/>
            <a:p>
              <a:pPr marL="0" marR="0" indent="0" algn="l" defTabSz="410765" rtl="0" fontAlgn="auto" latinLnBrk="0" hangingPunct="0">
                <a:lnSpc>
                  <a:spcPct val="100000"/>
                </a:lnSpc>
                <a:spcBef>
                  <a:spcPts val="0"/>
                </a:spcBef>
                <a:spcAft>
                  <a:spcPts val="0"/>
                </a:spcAft>
                <a:buClrTx/>
                <a:buSzTx/>
                <a:buFontTx/>
                <a:buNone/>
                <a:tabLst/>
                <a:defRPr sz="1600">
                  <a:ln>
                    <a:noFill/>
                  </a:ln>
                  <a:solidFill>
                    <a:schemeClr val="tx1"/>
                  </a:solidFill>
                  <a:effectLst/>
                  <a:uFillTx/>
                  <a:latin typeface="+mn-lt"/>
                  <a:ea typeface="+mn-ea"/>
                  <a:cs typeface="+mn-cs"/>
                  <a:sym typeface="Arial"/>
                </a:defRPr>
              </a:pPr>
              <a:r>
                <a:t>www.die-bonn.de</a:t>
              </a:r>
            </a:p>
          </p:txBody>
        </p:sp>
        <p:pic>
          <p:nvPicPr>
            <p:cNvPr id="12" name="Grafik 11">
              <a:extLst>
                <a:ext uri="{FF2B5EF4-FFF2-40B4-BE49-F238E27FC236}">
                  <a16:creationId xmlns:a16="http://schemas.microsoft.com/office/drawing/2014/main" id="{8F14DB65-4A10-3CD0-64E4-FE87B16199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7858" y="4485540"/>
              <a:ext cx="3534778" cy="1071422"/>
            </a:xfrm>
            <a:prstGeom prst="rect">
              <a:avLst/>
            </a:prstGeom>
          </p:spPr>
        </p:pic>
      </p:grpSp>
    </p:spTree>
    <p:extLst>
      <p:ext uri="{BB962C8B-B14F-4D97-AF65-F5344CB8AC3E}">
        <p14:creationId xmlns:p14="http://schemas.microsoft.com/office/powerpoint/2010/main" val="1849045952"/>
      </p:ext>
    </p:extLst>
  </p:cSld>
  <p:clrMapOvr>
    <a:masterClrMapping/>
  </p:clrMapOvr>
  <p:transition spd="med"/>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50389FC-0037-4141-AD9D-63F9B4253517}"/>
              </a:ext>
            </a:extLst>
          </p:cNvPr>
          <p:cNvSpPr>
            <a:spLocks noGrp="1"/>
          </p:cNvSpPr>
          <p:nvPr>
            <p:ph type="body" idx="1"/>
          </p:nvPr>
        </p:nvSpPr>
        <p:spPr>
          <a:xfrm>
            <a:off x="526941" y="1125541"/>
            <a:ext cx="7515367" cy="5020128"/>
          </a:xfrm>
          <a:prstGeom prst="rect">
            <a:avLst/>
          </a:prstGeom>
        </p:spPr>
        <p:txBody>
          <a:bodyPr vert="horz" lIns="0" tIns="0" rIns="0" bIns="0">
            <a:noAutofit/>
          </a:bodyPr>
          <a:lstStyle/>
          <a:p>
            <a:pPr lvl="0"/>
            <a:r>
              <a:t>Mastertextformat bearbeiten</a:t>
            </a:r>
          </a:p>
          <a:p>
            <a:pPr lvl="1"/>
            <a:r>
              <a:t>Zweite Ebene</a:t>
            </a:r>
          </a:p>
          <a:p>
            <a:pPr lvl="2"/>
            <a:r>
              <a:t>Dritte Ebene</a:t>
            </a:r>
          </a:p>
        </p:txBody>
      </p:sp>
      <p:pic>
        <p:nvPicPr>
          <p:cNvPr id="3" name="Grafik 2">
            <a:extLst>
              <a:ext uri="{FF2B5EF4-FFF2-40B4-BE49-F238E27FC236}">
                <a16:creationId xmlns:a16="http://schemas.microsoft.com/office/drawing/2014/main" id="{55E82F0B-9775-C279-9EEC-3556FF989081}"/>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45042" y="6311902"/>
            <a:ext cx="730590" cy="546097"/>
          </a:xfrm>
          <a:prstGeom prst="rect">
            <a:avLst/>
          </a:prstGeom>
        </p:spPr>
      </p:pic>
      <p:sp>
        <p:nvSpPr>
          <p:cNvPr id="7" name="Foliennummernplatzhalter 7">
            <a:extLst>
              <a:ext uri="{FF2B5EF4-FFF2-40B4-BE49-F238E27FC236}">
                <a16:creationId xmlns:a16="http://schemas.microsoft.com/office/drawing/2014/main" id="{4777CB47-BA8D-4D47-0BBC-2F7643203ADF}"/>
              </a:ext>
            </a:extLst>
          </p:cNvPr>
          <p:cNvSpPr>
            <a:spLocks noGrp="1"/>
          </p:cNvSpPr>
          <p:nvPr>
            <p:ph type="sldNum" sz="quarter" idx="4"/>
          </p:nvPr>
        </p:nvSpPr>
        <p:spPr>
          <a:xfrm>
            <a:off x="521993" y="6439494"/>
            <a:ext cx="552085" cy="296692"/>
          </a:xfrm>
          <a:prstGeom prst="rect">
            <a:avLst/>
          </a:prstGeom>
        </p:spPr>
        <p:txBody>
          <a:bodyPr vert="horz" lIns="0" tIns="0" rIns="0" bIns="0" anchor="ctr"/>
          <a:lstStyle>
            <a:lvl1pPr algn="l">
              <a:defRPr sz="1200">
                <a:solidFill>
                  <a:schemeClr val="bg1"/>
                </a:solidFill>
              </a:defRPr>
            </a:lvl1pPr>
          </a:lstStyle>
          <a:p>
            <a:fld id="{B82005ED-509E-4485-8906-764A9FDA5023}" type="slidenum">
              <a:rPr lang="de-DE" smtClean="0"/>
              <a:t>‹#›</a:t>
            </a:fld>
            <a:endParaRPr lang="de-DE"/>
          </a:p>
        </p:txBody>
      </p:sp>
    </p:spTree>
  </p:cSld>
  <p:clrMap bg1="lt1" tx1="dk1" bg2="lt2" tx2="dk2" accent1="accent1" accent2="accent2" accent3="accent3" accent4="accent4" accent5="accent5" accent6="accent6" hlink="hlink" folHlink="folHlink"/>
  <p:sldLayoutIdLst>
    <p:sldLayoutId id="2147483676" r:id="rId1"/>
    <p:sldLayoutId id="2147483682" r:id="rId2"/>
    <p:sldLayoutId id="2147483669" r:id="rId3"/>
    <p:sldLayoutId id="2147483670" r:id="rId4"/>
    <p:sldLayoutId id="2147483666" r:id="rId5"/>
    <p:sldLayoutId id="2147483677" r:id="rId6"/>
    <p:sldLayoutId id="2147483685" r:id="rId7"/>
    <p:sldLayoutId id="2147483686" r:id="rId8"/>
    <p:sldLayoutId id="2147483680" r:id="rId9"/>
  </p:sldLayoutIdLst>
  <p:transition spd="med"/>
  <p:hf hdr="0" ftr="0" dt="0"/>
  <p:txStyles>
    <p:titleStyle>
      <a:lvl1pPr marL="0" marR="0" indent="0" algn="l" defTabSz="410765" eaLnBrk="1" latinLnBrk="0" hangingPunct="1">
        <a:lnSpc>
          <a:spcPct val="100000"/>
        </a:lnSpc>
        <a:spcBef>
          <a:spcPts val="0"/>
        </a:spcBef>
        <a:spcAft>
          <a:spcPts val="0"/>
        </a:spcAft>
        <a:buClrTx/>
        <a:buSzTx/>
        <a:buFontTx/>
        <a:buNone/>
        <a:tabLst/>
        <a:defRPr sz="2400" b="0" i="0" u="none" strike="noStrike" cap="none" baseline="0">
          <a:ln>
            <a:noFill/>
          </a:ln>
          <a:solidFill>
            <a:srgbClr val="FFFFFF"/>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9pPr>
    </p:titleStyle>
    <p:body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p:bodyStyle>
    <p:otherStyle>
      <a:lvl1pPr marL="0" marR="0" indent="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1pPr>
      <a:lvl2pPr marL="0" marR="0" indent="2286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2pPr>
      <a:lvl3pPr marL="0" marR="0" indent="4572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3pPr>
      <a:lvl4pPr marL="0" marR="0" indent="6858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4pPr>
      <a:lvl5pPr marL="0" marR="0" indent="9144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5pPr>
      <a:lvl6pPr marL="0" marR="0" indent="11430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6pPr>
      <a:lvl7pPr marL="0" marR="0" indent="13716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7pPr>
      <a:lvl8pPr marL="0" marR="0" indent="16002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8pPr>
      <a:lvl9pPr marL="0" marR="0" indent="1828800" algn="ctr" defTabSz="410765" rtl="0" eaLnBrk="1" latinLnBrk="0" hangingPunct="1">
        <a:lnSpc>
          <a:spcPct val="100000"/>
        </a:lnSpc>
        <a:spcBef>
          <a:spcPts val="0"/>
        </a:spcBef>
        <a:spcAft>
          <a:spcPts val="0"/>
        </a:spcAft>
        <a:buClrTx/>
        <a:buSzTx/>
        <a:buFontTx/>
        <a:buNone/>
        <a:tabLst/>
        <a:defRPr sz="1200" b="0" i="0" u="none" strike="noStrike" cap="none"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709" userDrawn="1">
          <p15:clr>
            <a:srgbClr val="F26B43"/>
          </p15:clr>
        </p15:guide>
        <p15:guide id="2" pos="325" userDrawn="1">
          <p15:clr>
            <a:srgbClr val="F26B43"/>
          </p15:clr>
        </p15:guide>
        <p15:guide id="3" orient="horz" pos="3861" userDrawn="1">
          <p15:clr>
            <a:srgbClr val="F26B43"/>
          </p15:clr>
        </p15:guide>
        <p15:guide id="4" pos="5178" userDrawn="1">
          <p15:clr>
            <a:srgbClr val="F26B43"/>
          </p15:clr>
        </p15:guide>
        <p15:guide id="5" pos="73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f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988C429-EAF0-4D55-AF9E-15B9E9E3645D}"/>
              </a:ext>
            </a:extLst>
          </p:cNvPr>
          <p:cNvSpPr>
            <a:spLocks noGrp="1"/>
          </p:cNvSpPr>
          <p:nvPr>
            <p:ph type="title"/>
          </p:nvPr>
        </p:nvSpPr>
        <p:spPr/>
        <p:txBody>
          <a:bodyPr/>
          <a:lstStyle/>
          <a:p>
            <a:pPr>
              <a:defRPr sz="2800"/>
            </a:pPr>
            <a:r>
              <a:t>Portefeuille – Formes, structures et conception</a:t>
            </a:r>
          </a:p>
        </p:txBody>
      </p:sp>
      <p:sp>
        <p:nvSpPr>
          <p:cNvPr id="7" name="Titel 7">
            <a:extLst>
              <a:ext uri="{FF2B5EF4-FFF2-40B4-BE49-F238E27FC236}">
                <a16:creationId xmlns:a16="http://schemas.microsoft.com/office/drawing/2014/main" id="{A8D35533-2A35-4F1B-9D6A-0201287125AD}"/>
              </a:ext>
            </a:extLst>
          </p:cNvPr>
          <p:cNvSpPr txBox="1">
            <a:spLocks/>
          </p:cNvSpPr>
          <p:nvPr/>
        </p:nvSpPr>
        <p:spPr>
          <a:xfrm>
            <a:off x="515938" y="378397"/>
            <a:ext cx="11522307" cy="712772"/>
          </a:xfrm>
          <a:prstGeom prst="rect">
            <a:avLst/>
          </a:prstGeom>
        </p:spPr>
        <p:txBody>
          <a:bodyPr vert="horz" lIns="0" tIns="45720" rIns="0" bIns="45720" anchor="t" anchorCtr="0">
            <a:noAutofit/>
          </a:bodyPr>
          <a:lstStyle>
            <a:lvl1pPr marL="0" marR="0" indent="0" algn="l" defTabSz="410765" eaLnBrk="1" latinLnBrk="0" hangingPunct="1">
              <a:lnSpc>
                <a:spcPct val="100000"/>
              </a:lnSpc>
              <a:spcBef>
                <a:spcPts val="0"/>
              </a:spcBef>
              <a:spcAft>
                <a:spcPts val="0"/>
              </a:spcAft>
              <a:buClrTx/>
              <a:buSzTx/>
              <a:buFontTx/>
              <a:buNone/>
              <a:tabLst/>
              <a:defRPr sz="3000" b="0" i="0" u="none" strike="noStrike" cap="none" baseline="0">
                <a:ln>
                  <a:noFill/>
                </a:ln>
                <a:solidFill>
                  <a:schemeClr val="accent1"/>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9pPr>
          </a:lstStyle>
          <a:p>
            <a:pPr>
              <a:defRPr sz="2200">
                <a:solidFill>
                  <a:schemeClr val="bg1"/>
                </a:solidFill>
              </a:defRPr>
            </a:pPr>
            <a:r>
              <a:t>Mona Pielorz 02.10.2025</a:t>
            </a:r>
          </a:p>
        </p:txBody>
      </p:sp>
    </p:spTree>
    <p:extLst>
      <p:ext uri="{BB962C8B-B14F-4D97-AF65-F5344CB8AC3E}">
        <p14:creationId xmlns:p14="http://schemas.microsoft.com/office/powerpoint/2010/main" val="28557345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1A643-A854-79DB-EAB4-A30567A09D5C}"/>
              </a:ext>
            </a:extLst>
          </p:cNvPr>
          <p:cNvSpPr>
            <a:spLocks noGrp="1"/>
          </p:cNvSpPr>
          <p:nvPr>
            <p:ph type="title"/>
          </p:nvPr>
        </p:nvSpPr>
        <p:spPr/>
        <p:txBody>
          <a:bodyPr/>
          <a:lstStyle/>
          <a:p>
            <a:pPr>
              <a:defRPr sz="2800"/>
            </a:pPr>
            <a:r>
              <a:t>Clé pour RPL: Réflexion</a:t>
            </a:r>
            <a:endParaRPr sz="2800"/>
          </a:p>
        </p:txBody>
      </p:sp>
      <p:sp>
        <p:nvSpPr>
          <p:cNvPr id="4" name="Slide Number Placeholder 3">
            <a:extLst>
              <a:ext uri="{FF2B5EF4-FFF2-40B4-BE49-F238E27FC236}">
                <a16:creationId xmlns:a16="http://schemas.microsoft.com/office/drawing/2014/main" id="{121900EE-CF9D-D7C2-F0E0-29C11A3A196D}"/>
              </a:ext>
            </a:extLst>
          </p:cNvPr>
          <p:cNvSpPr>
            <a:spLocks noGrp="1"/>
          </p:cNvSpPr>
          <p:nvPr>
            <p:ph type="sldNum" sz="quarter" idx="4"/>
          </p:nvPr>
        </p:nvSpPr>
        <p:spPr/>
        <p:txBody>
          <a:bodyPr/>
          <a:lstStyle/>
          <a:p>
            <a:fld id="{B82005ED-509E-4485-8906-764A9FDA5023}" type="slidenum">
              <a:rPr lang="de-DE" smtClean="0"/>
              <a:t>10</a:t>
            </a:fld>
            <a:endParaRPr lang="de-DE"/>
          </a:p>
        </p:txBody>
      </p:sp>
      <p:sp>
        <p:nvSpPr>
          <p:cNvPr id="6" name="Rectangle 2">
            <a:extLst>
              <a:ext uri="{FF2B5EF4-FFF2-40B4-BE49-F238E27FC236}">
                <a16:creationId xmlns:a16="http://schemas.microsoft.com/office/drawing/2014/main" id="{1C3EAF82-5C10-DDDA-395D-60D55D1A43A5}"/>
              </a:ext>
            </a:extLst>
          </p:cNvPr>
          <p:cNvSpPr>
            <a:spLocks noGrp="1" noChangeArrowheads="1"/>
          </p:cNvSpPr>
          <p:nvPr>
            <p:ph sz="quarter" idx="12"/>
          </p:nvPr>
        </p:nvSpPr>
        <p:spPr bwMode="auto">
          <a:xfrm>
            <a:off x="515938" y="1136606"/>
            <a:ext cx="10995337"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Plus que la collecte de documents:</a:t>
            </a:r>
            <a:r>
              <a:t> La réflexion explique la signification de chaque élément de preuve, montrant comment il démontre l'apprentissage.</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Rendre visible l'apprentissage tacite:</a:t>
            </a:r>
            <a:r>
              <a:t> La réflexion aide les individus à relier les expériences de vie et de travail avec des compétences qui sont autrement cachées.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Donner la parole au candidat:</a:t>
            </a:r>
            <a:r>
              <a:t> Par la réflexion, les candidats décrivent leur propre parcours d'apprentissage dans leurs propres mots.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Garantir la pertinence de l’évaluation:</a:t>
            </a:r>
            <a:r>
              <a:t> La réflexion relie directement les artefacts aux acquis et aux normes d’apprentissage, ce qui rend la tâche de l’évaluateur plus claire.</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Donner aux apprenants les moyens d’agir:</a:t>
            </a:r>
            <a:r>
              <a:t> La réflexion renforce la confiance, car les candidats reconnaissent la valeur de leurs expériences et de leurs réalisations.</a:t>
            </a:r>
          </a:p>
          <a:p>
            <a:pPr marL="0" marR="0" lvl="0" indent="0" algn="l" defTabSz="914400" rtl="0" eaLnBrk="0" fontAlgn="base" latinLnBrk="0" hangingPunct="0">
              <a:lnSpc>
                <a:spcPct val="100000"/>
              </a:lnSpc>
              <a:spcBef>
                <a:spcPts val="1200"/>
              </a:spcBef>
              <a:spcAft>
                <a:spcPct val="0"/>
              </a:spcAft>
              <a:buClrTx/>
              <a:buSzTx/>
              <a:tabLst/>
              <a:defRPr>
                <a:effectLst/>
                <a:latin typeface="Arial" panose="020B0604020202020204" pitchFamily="34" charset="0"/>
              </a:defRPr>
            </a:pPr>
            <a:r>
              <a:rPr b="1">
                <a:solidFill>
                  <a:schemeClr val="bg2"/>
                </a:solidFill>
              </a:rPr>
              <a:t>Une nouvelle compétence pour beaucoup:</a:t>
            </a:r>
            <a:r>
              <a:rPr>
                <a:solidFill>
                  <a:schemeClr val="bg2"/>
                </a:solidFill>
              </a:rPr>
              <a:t> De nombreux candidats ont peu ou pas d’expérience préalable dans la réflexion sur leur propre apprentissage, raison pour laquelle l’orientation et la facilitation sont essentielles.</a:t>
            </a:r>
          </a:p>
        </p:txBody>
      </p:sp>
    </p:spTree>
    <p:extLst>
      <p:ext uri="{BB962C8B-B14F-4D97-AF65-F5344CB8AC3E}">
        <p14:creationId xmlns:p14="http://schemas.microsoft.com/office/powerpoint/2010/main" val="2535695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368445-1D8F-4602-5218-976FC80A925B}"/>
              </a:ext>
            </a:extLst>
          </p:cNvPr>
          <p:cNvSpPr>
            <a:spLocks noGrp="1"/>
          </p:cNvSpPr>
          <p:nvPr>
            <p:ph type="title"/>
          </p:nvPr>
        </p:nvSpPr>
        <p:spPr>
          <a:xfrm>
            <a:off x="515938" y="455633"/>
            <a:ext cx="10511496" cy="463645"/>
          </a:xfrm>
        </p:spPr>
        <p:txBody>
          <a:bodyPr/>
          <a:lstStyle/>
          <a:p>
            <a:pPr>
              <a:defRPr sz="2800"/>
            </a:pPr>
            <a:r>
              <a:t>Conception de portefeuilles: en tenant compte du groupe cible</a:t>
            </a:r>
            <a:br/>
            <a:endParaRPr/>
          </a:p>
        </p:txBody>
      </p:sp>
      <p:sp>
        <p:nvSpPr>
          <p:cNvPr id="4" name="Slide Number Placeholder 3">
            <a:extLst>
              <a:ext uri="{FF2B5EF4-FFF2-40B4-BE49-F238E27FC236}">
                <a16:creationId xmlns:a16="http://schemas.microsoft.com/office/drawing/2014/main" id="{65B715F7-EE4C-9E91-4408-477734669FD4}"/>
              </a:ext>
            </a:extLst>
          </p:cNvPr>
          <p:cNvSpPr>
            <a:spLocks noGrp="1"/>
          </p:cNvSpPr>
          <p:nvPr>
            <p:ph type="sldNum" sz="quarter" idx="4"/>
          </p:nvPr>
        </p:nvSpPr>
        <p:spPr/>
        <p:txBody>
          <a:bodyPr/>
          <a:lstStyle/>
          <a:p>
            <a:fld id="{B82005ED-509E-4485-8906-764A9FDA5023}" type="slidenum">
              <a:rPr lang="de-DE" smtClean="0"/>
              <a:t>11</a:t>
            </a:fld>
            <a:endParaRPr lang="de-DE"/>
          </a:p>
        </p:txBody>
      </p:sp>
      <p:sp>
        <p:nvSpPr>
          <p:cNvPr id="5" name="Rectangle 1">
            <a:extLst>
              <a:ext uri="{FF2B5EF4-FFF2-40B4-BE49-F238E27FC236}">
                <a16:creationId xmlns:a16="http://schemas.microsoft.com/office/drawing/2014/main" id="{FB1E6654-3502-A15F-5F19-8B04F1DDB6F3}"/>
              </a:ext>
            </a:extLst>
          </p:cNvPr>
          <p:cNvSpPr>
            <a:spLocks noGrp="1" noChangeArrowheads="1"/>
          </p:cNvSpPr>
          <p:nvPr>
            <p:ph sz="quarter" idx="12"/>
          </p:nvPr>
        </p:nvSpPr>
        <p:spPr bwMode="auto">
          <a:xfrm>
            <a:off x="670251" y="948506"/>
            <a:ext cx="1085149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Commencez par l’apprenant, et non par le modèle:</a:t>
            </a:r>
            <a:r>
              <a:t> La conception du portefeuille doit commencer par une compréhension claire de qui l'utilisera.</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Niveaux d'alphabétisation et de numératie:</a:t>
            </a:r>
            <a:r>
              <a:t> Certains candidats peuvent avoir des compétences limitées en écriture ou en calcul; la conception devrait donc inclure des moyens oraux, visuels ou pratiques de documenter les compétences.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Accessibilité et inclusion:</a:t>
            </a:r>
            <a:r>
              <a:t> Les portefeuilles doivent tenir compte de différentes langues, compétences numériques et origines culturelles.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Autres formes de preuve:</a:t>
            </a:r>
            <a:r>
              <a:t> Les enregistrements audio, les photos, les démonstrations ou la narration peuvent se substituer aux textes écrits.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Structures de soutènement</a:t>
            </a:r>
            <a:r>
              <a:t>: L'orientation, la facilitation et l'échange entre pairs sont essentiels pour les candidats ayant moins de compétences formelles.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a:t>Respecter la dignité:</a:t>
            </a:r>
            <a:r>
              <a:t> Le processus devrait responsabiliser les apprenants en reconnaissant les forces plutôt que de mettre en évidence les déficits.</a:t>
            </a:r>
          </a:p>
        </p:txBody>
      </p:sp>
    </p:spTree>
    <p:extLst>
      <p:ext uri="{BB962C8B-B14F-4D97-AF65-F5344CB8AC3E}">
        <p14:creationId xmlns:p14="http://schemas.microsoft.com/office/powerpoint/2010/main" val="3358129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tanding and talking  AI-generated content may be incorrect.">
            <a:extLst>
              <a:ext uri="{FF2B5EF4-FFF2-40B4-BE49-F238E27FC236}">
                <a16:creationId xmlns:a16="http://schemas.microsoft.com/office/drawing/2014/main" id="{AF9D6E72-B5AD-7161-D07D-984C41F2A0D7}"/>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9626565" y="974033"/>
            <a:ext cx="1633668" cy="2232000"/>
          </a:xfrm>
        </p:spPr>
      </p:pic>
      <p:sp>
        <p:nvSpPr>
          <p:cNvPr id="3" name="Title 2">
            <a:extLst>
              <a:ext uri="{FF2B5EF4-FFF2-40B4-BE49-F238E27FC236}">
                <a16:creationId xmlns:a16="http://schemas.microsoft.com/office/drawing/2014/main" id="{E6F55D6B-1298-4466-34A0-BEDFB64D54BE}"/>
              </a:ext>
            </a:extLst>
          </p:cNvPr>
          <p:cNvSpPr>
            <a:spLocks noGrp="1"/>
          </p:cNvSpPr>
          <p:nvPr>
            <p:ph type="title"/>
          </p:nvPr>
        </p:nvSpPr>
        <p:spPr/>
        <p:txBody>
          <a:bodyPr/>
          <a:lstStyle/>
          <a:p>
            <a:pPr>
              <a:defRPr sz="2800"/>
            </a:pPr>
            <a:r>
              <a:rPr dirty="0" err="1"/>
              <a:t>ProfilPASS</a:t>
            </a:r>
            <a:r>
              <a:rPr dirty="0"/>
              <a:t> – </a:t>
            </a:r>
            <a:r>
              <a:rPr dirty="0" err="1"/>
              <a:t>une</a:t>
            </a:r>
            <a:r>
              <a:rPr dirty="0"/>
              <a:t> idée, de </a:t>
            </a:r>
            <a:r>
              <a:rPr dirty="0" err="1"/>
              <a:t>nombreux</a:t>
            </a:r>
            <a:r>
              <a:rPr dirty="0"/>
              <a:t> </a:t>
            </a:r>
            <a:r>
              <a:rPr dirty="0" err="1"/>
              <a:t>groupes</a:t>
            </a:r>
            <a:r>
              <a:rPr dirty="0"/>
              <a:t> </a:t>
            </a:r>
            <a:r>
              <a:rPr dirty="0" err="1"/>
              <a:t>cibles</a:t>
            </a:r>
            <a:r>
              <a:rPr dirty="0"/>
              <a:t>, de </a:t>
            </a:r>
            <a:r>
              <a:rPr dirty="0" err="1"/>
              <a:t>nombreuses</a:t>
            </a:r>
            <a:r>
              <a:rPr dirty="0"/>
              <a:t> </a:t>
            </a:r>
            <a:r>
              <a:rPr dirty="0" err="1"/>
              <a:t>langues</a:t>
            </a:r>
            <a:endParaRPr dirty="0"/>
          </a:p>
        </p:txBody>
      </p:sp>
      <p:sp>
        <p:nvSpPr>
          <p:cNvPr id="4" name="Slide Number Placeholder 3">
            <a:extLst>
              <a:ext uri="{FF2B5EF4-FFF2-40B4-BE49-F238E27FC236}">
                <a16:creationId xmlns:a16="http://schemas.microsoft.com/office/drawing/2014/main" id="{633FDA71-C2C6-5643-64B6-6BEDD07BD51C}"/>
              </a:ext>
            </a:extLst>
          </p:cNvPr>
          <p:cNvSpPr>
            <a:spLocks noGrp="1"/>
          </p:cNvSpPr>
          <p:nvPr>
            <p:ph type="sldNum" sz="quarter" idx="4"/>
          </p:nvPr>
        </p:nvSpPr>
        <p:spPr/>
        <p:txBody>
          <a:bodyPr/>
          <a:lstStyle/>
          <a:p>
            <a:fld id="{B82005ED-509E-4485-8906-764A9FDA5023}" type="slidenum">
              <a:rPr lang="en-GB" noProof="0" smtClean="0"/>
              <a:t>12</a:t>
            </a:fld>
            <a:endParaRPr lang="en-GB" noProof="0"/>
          </a:p>
        </p:txBody>
      </p:sp>
      <p:pic>
        <p:nvPicPr>
          <p:cNvPr id="8" name="Picture 7" descr="A blue and white card with a couple of people  AI-generated content may be incorrect.">
            <a:extLst>
              <a:ext uri="{FF2B5EF4-FFF2-40B4-BE49-F238E27FC236}">
                <a16:creationId xmlns:a16="http://schemas.microsoft.com/office/drawing/2014/main" id="{DC7F3530-407A-DD04-63C1-6C773A6501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77" y="3706764"/>
            <a:ext cx="1633669" cy="2232000"/>
          </a:xfrm>
          <a:prstGeom prst="rect">
            <a:avLst/>
          </a:prstGeom>
        </p:spPr>
      </p:pic>
      <p:pic>
        <p:nvPicPr>
          <p:cNvPr id="10" name="Picture 9" descr="A group of people standing in a line  AI-generated content may be incorrect.">
            <a:extLst>
              <a:ext uri="{FF2B5EF4-FFF2-40B4-BE49-F238E27FC236}">
                <a16:creationId xmlns:a16="http://schemas.microsoft.com/office/drawing/2014/main" id="{9D911C43-FEE7-22DB-9A42-B5E9E6F2C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366" y="974033"/>
            <a:ext cx="1633669" cy="2232000"/>
          </a:xfrm>
          <a:prstGeom prst="rect">
            <a:avLst/>
          </a:prstGeom>
        </p:spPr>
      </p:pic>
      <p:pic>
        <p:nvPicPr>
          <p:cNvPr id="12" name="Picture 11" descr="A group of people walking  AI-generated content may be incorrect.">
            <a:extLst>
              <a:ext uri="{FF2B5EF4-FFF2-40B4-BE49-F238E27FC236}">
                <a16:creationId xmlns:a16="http://schemas.microsoft.com/office/drawing/2014/main" id="{B9D2002A-4480-9006-3B1F-C2B561394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938" y="974034"/>
            <a:ext cx="1633668" cy="2232000"/>
          </a:xfrm>
          <a:prstGeom prst="rect">
            <a:avLst/>
          </a:prstGeom>
        </p:spPr>
      </p:pic>
      <p:pic>
        <p:nvPicPr>
          <p:cNvPr id="14" name="Picture 13" descr="A group of people standing in different colors  AI-generated content may be incorrect.">
            <a:extLst>
              <a:ext uri="{FF2B5EF4-FFF2-40B4-BE49-F238E27FC236}">
                <a16:creationId xmlns:a16="http://schemas.microsoft.com/office/drawing/2014/main" id="{F7755D57-8E97-406D-F041-E27D8C845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398" y="974034"/>
            <a:ext cx="1633669" cy="2232000"/>
          </a:xfrm>
          <a:prstGeom prst="rect">
            <a:avLst/>
          </a:prstGeom>
        </p:spPr>
      </p:pic>
      <p:pic>
        <p:nvPicPr>
          <p:cNvPr id="16" name="Picture 15" descr="A blue and white poster with people walking  AI-generated content may be incorrect.">
            <a:extLst>
              <a:ext uri="{FF2B5EF4-FFF2-40B4-BE49-F238E27FC236}">
                <a16:creationId xmlns:a16="http://schemas.microsoft.com/office/drawing/2014/main" id="{F705A341-B3C1-7CE7-A6CD-3D4844AD7F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2145" y="974034"/>
            <a:ext cx="1633669" cy="2232000"/>
          </a:xfrm>
          <a:prstGeom prst="rect">
            <a:avLst/>
          </a:prstGeom>
        </p:spPr>
      </p:pic>
      <p:pic>
        <p:nvPicPr>
          <p:cNvPr id="18" name="Picture 17" descr="A group of people standing in a room  AI-generated content may be incorrect.">
            <a:extLst>
              <a:ext uri="{FF2B5EF4-FFF2-40B4-BE49-F238E27FC236}">
                <a16:creationId xmlns:a16="http://schemas.microsoft.com/office/drawing/2014/main" id="{8BF11CA4-49B7-3EE6-34BA-8A9C667CFD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1365" y="3733652"/>
            <a:ext cx="1633669" cy="2232000"/>
          </a:xfrm>
          <a:prstGeom prst="rect">
            <a:avLst/>
          </a:prstGeom>
        </p:spPr>
      </p:pic>
      <p:pic>
        <p:nvPicPr>
          <p:cNvPr id="20" name="Picture 19" descr="A group of people standing in front of a globe  AI-generated content may be incorrect.">
            <a:extLst>
              <a:ext uri="{FF2B5EF4-FFF2-40B4-BE49-F238E27FC236}">
                <a16:creationId xmlns:a16="http://schemas.microsoft.com/office/drawing/2014/main" id="{9920E342-7A62-C1B1-3FFF-E102C47185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9421" y="3733652"/>
            <a:ext cx="1576589" cy="2232000"/>
          </a:xfrm>
          <a:prstGeom prst="rect">
            <a:avLst/>
          </a:prstGeom>
        </p:spPr>
      </p:pic>
      <p:pic>
        <p:nvPicPr>
          <p:cNvPr id="22" name="Picture 21" descr="A group of people walking  AI-generated content may be incorrect.">
            <a:extLst>
              <a:ext uri="{FF2B5EF4-FFF2-40B4-BE49-F238E27FC236}">
                <a16:creationId xmlns:a16="http://schemas.microsoft.com/office/drawing/2014/main" id="{73F62F33-1D08-9839-0D11-91655CA744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50397" y="3733652"/>
            <a:ext cx="1633669" cy="2232000"/>
          </a:xfrm>
          <a:prstGeom prst="rect">
            <a:avLst/>
          </a:prstGeom>
        </p:spPr>
      </p:pic>
      <p:pic>
        <p:nvPicPr>
          <p:cNvPr id="24" name="Picture 23" descr="A group of women standing in a room  AI-generated content may be incorrect.">
            <a:extLst>
              <a:ext uri="{FF2B5EF4-FFF2-40B4-BE49-F238E27FC236}">
                <a16:creationId xmlns:a16="http://schemas.microsoft.com/office/drawing/2014/main" id="{A1DF6F14-1C9F-C644-B2C0-FEB4729BF5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26565" y="3733652"/>
            <a:ext cx="1586758" cy="2232000"/>
          </a:xfrm>
          <a:prstGeom prst="rect">
            <a:avLst/>
          </a:prstGeom>
        </p:spPr>
      </p:pic>
      <p:sp>
        <p:nvSpPr>
          <p:cNvPr id="25" name="Rectangle: Rounded Corners 24">
            <a:extLst>
              <a:ext uri="{FF2B5EF4-FFF2-40B4-BE49-F238E27FC236}">
                <a16:creationId xmlns:a16="http://schemas.microsoft.com/office/drawing/2014/main" id="{FE0A52FB-55A5-34A1-356A-B1D412A780ED}"/>
              </a:ext>
            </a:extLst>
          </p:cNvPr>
          <p:cNvSpPr/>
          <p:nvPr/>
        </p:nvSpPr>
        <p:spPr>
          <a:xfrm>
            <a:off x="397565" y="2480441"/>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Adultes</a:t>
            </a:r>
          </a:p>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Anglais/Français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26" name="Rectangle: Rounded Corners 25">
            <a:extLst>
              <a:ext uri="{FF2B5EF4-FFF2-40B4-BE49-F238E27FC236}">
                <a16:creationId xmlns:a16="http://schemas.microsoft.com/office/drawing/2014/main" id="{52329DBE-B5EC-45EF-ED3B-AE6C1CB01D21}"/>
              </a:ext>
            </a:extLst>
          </p:cNvPr>
          <p:cNvSpPr/>
          <p:nvPr/>
        </p:nvSpPr>
        <p:spPr>
          <a:xfrm>
            <a:off x="2686876" y="2503634"/>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Les jeunes </a:t>
            </a:r>
          </a:p>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(12-18 ans)</a:t>
            </a:r>
          </a:p>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Anglais/Français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27" name="Rectangle: Rounded Corners 26">
            <a:extLst>
              <a:ext uri="{FF2B5EF4-FFF2-40B4-BE49-F238E27FC236}">
                <a16:creationId xmlns:a16="http://schemas.microsoft.com/office/drawing/2014/main" id="{7F0A5EFA-9D31-66C7-7143-9D497AA1173F}"/>
              </a:ext>
            </a:extLst>
          </p:cNvPr>
          <p:cNvSpPr/>
          <p:nvPr/>
        </p:nvSpPr>
        <p:spPr>
          <a:xfrm>
            <a:off x="5015944" y="2497010"/>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Adultes nouvellement immigrés</a:t>
            </a:r>
          </a:p>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Anglais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28" name="Rectangle: Rounded Corners 27">
            <a:extLst>
              <a:ext uri="{FF2B5EF4-FFF2-40B4-BE49-F238E27FC236}">
                <a16:creationId xmlns:a16="http://schemas.microsoft.com/office/drawing/2014/main" id="{63E81BD7-5B5E-503A-E4DC-6FE9F8F6954B}"/>
              </a:ext>
            </a:extLst>
          </p:cNvPr>
          <p:cNvSpPr/>
          <p:nvPr/>
        </p:nvSpPr>
        <p:spPr>
          <a:xfrm>
            <a:off x="7220427" y="2500549"/>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algn="ctr">
              <a:defRPr sz="1600">
                <a:solidFill>
                  <a:schemeClr val="tx1"/>
                </a:solidFill>
              </a:defRPr>
            </a:pPr>
            <a:r>
              <a:t>Les aspirants entrepreneurs</a:t>
            </a:r>
          </a:p>
          <a:p>
            <a:pPr algn="ctr">
              <a:defRPr sz="1600">
                <a:solidFill>
                  <a:schemeClr val="tx1"/>
                </a:solidFill>
                <a:latin typeface="Helvetica Light"/>
                <a:ea typeface="Helvetica Light"/>
                <a:cs typeface="Helvetica Light"/>
                <a:sym typeface="Helvetica Light"/>
              </a:defRPr>
            </a:pPr>
            <a:r>
              <a:t>Anglais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29" name="Rectangle: Rounded Corners 28">
            <a:extLst>
              <a:ext uri="{FF2B5EF4-FFF2-40B4-BE49-F238E27FC236}">
                <a16:creationId xmlns:a16="http://schemas.microsoft.com/office/drawing/2014/main" id="{C7319D2C-660A-28AE-99E8-5CB42BA78896}"/>
              </a:ext>
            </a:extLst>
          </p:cNvPr>
          <p:cNvSpPr/>
          <p:nvPr/>
        </p:nvSpPr>
        <p:spPr>
          <a:xfrm>
            <a:off x="9499347" y="2548549"/>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Jeunes adultes NEET</a:t>
            </a:r>
          </a:p>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Anglais/Français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30" name="Rectangle: Rounded Corners 29">
            <a:extLst>
              <a:ext uri="{FF2B5EF4-FFF2-40B4-BE49-F238E27FC236}">
                <a16:creationId xmlns:a16="http://schemas.microsoft.com/office/drawing/2014/main" id="{3FFC5B4E-A216-3908-4887-F877D7CBC975}"/>
              </a:ext>
            </a:extLst>
          </p:cNvPr>
          <p:cNvSpPr/>
          <p:nvPr/>
        </p:nvSpPr>
        <p:spPr>
          <a:xfrm>
            <a:off x="9470990" y="5378609"/>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Femmes migrantes</a:t>
            </a:r>
          </a:p>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Anglais/Français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31" name="Rectangle: Rounded Corners 30">
            <a:extLst>
              <a:ext uri="{FF2B5EF4-FFF2-40B4-BE49-F238E27FC236}">
                <a16:creationId xmlns:a16="http://schemas.microsoft.com/office/drawing/2014/main" id="{81FE5C46-CC06-20E2-44D5-1C39E51E7FB7}"/>
              </a:ext>
            </a:extLst>
          </p:cNvPr>
          <p:cNvSpPr/>
          <p:nvPr/>
        </p:nvSpPr>
        <p:spPr>
          <a:xfrm>
            <a:off x="7241696" y="5382151"/>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Les femmes</a:t>
            </a:r>
          </a:p>
          <a:p>
            <a:pPr marL="0" marR="0" indent="0" algn="ctr" defTabSz="410765" rtl="0" fontAlgn="auto" latinLnBrk="0" hangingPunct="0">
              <a:lnSpc>
                <a:spcPct val="100000"/>
              </a:lnSpc>
              <a:spcBef>
                <a:spcPts val="0"/>
              </a:spcBef>
              <a:spcAft>
                <a:spcPts val="0"/>
              </a:spcAft>
              <a:buClrTx/>
              <a:buSzTx/>
              <a:buFontTx/>
              <a:buNone/>
              <a:tabLst/>
              <a:defRPr sz="1600">
                <a:solidFill>
                  <a:schemeClr val="tx1"/>
                </a:solidFill>
                <a:latin typeface="Helvetica Light"/>
                <a:ea typeface="Helvetica Light"/>
                <a:cs typeface="Helvetica Light"/>
                <a:sym typeface="Helvetica Light"/>
              </a:defRPr>
            </a:pPr>
            <a:r>
              <a:t>Anglais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32" name="Rectangle: Rounded Corners 31">
            <a:extLst>
              <a:ext uri="{FF2B5EF4-FFF2-40B4-BE49-F238E27FC236}">
                <a16:creationId xmlns:a16="http://schemas.microsoft.com/office/drawing/2014/main" id="{A1D4129A-FBF0-33D3-49A6-155B0F43F2E8}"/>
              </a:ext>
            </a:extLst>
          </p:cNvPr>
          <p:cNvSpPr/>
          <p:nvPr/>
        </p:nvSpPr>
        <p:spPr>
          <a:xfrm>
            <a:off x="4980501" y="5396326"/>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algn="ctr">
              <a:defRPr sz="1600">
                <a:solidFill>
                  <a:schemeClr val="tx1"/>
                </a:solidFill>
              </a:defRPr>
            </a:pPr>
            <a:r>
              <a:t>Travailleurs de l'aide au retour</a:t>
            </a:r>
          </a:p>
          <a:p>
            <a:pPr algn="ctr">
              <a:defRPr sz="1600">
                <a:solidFill>
                  <a:schemeClr val="tx1"/>
                </a:solidFill>
                <a:latin typeface="Helvetica Light"/>
                <a:ea typeface="Helvetica Light"/>
                <a:cs typeface="Helvetica Light"/>
                <a:sym typeface="Helvetica Light"/>
              </a:defRPr>
            </a:pPr>
            <a:r>
              <a:t>Anglais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33" name="Rectangle: Rounded Corners 32">
            <a:extLst>
              <a:ext uri="{FF2B5EF4-FFF2-40B4-BE49-F238E27FC236}">
                <a16:creationId xmlns:a16="http://schemas.microsoft.com/office/drawing/2014/main" id="{DB418880-1F27-1814-2EDD-11CEF888E42C}"/>
              </a:ext>
            </a:extLst>
          </p:cNvPr>
          <p:cNvSpPr/>
          <p:nvPr/>
        </p:nvSpPr>
        <p:spPr>
          <a:xfrm>
            <a:off x="2727637" y="5409580"/>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algn="ctr">
              <a:defRPr sz="1600">
                <a:solidFill>
                  <a:schemeClr val="tx1"/>
                </a:solidFill>
              </a:defRPr>
            </a:pPr>
            <a:r>
              <a:t>Adultes proches de la retraite</a:t>
            </a:r>
          </a:p>
          <a:p>
            <a:pPr algn="ctr">
              <a:defRPr sz="1600">
                <a:solidFill>
                  <a:schemeClr val="tx1"/>
                </a:solidFill>
                <a:latin typeface="Helvetica Light"/>
                <a:ea typeface="Helvetica Light"/>
                <a:cs typeface="Helvetica Light"/>
                <a:sym typeface="Helvetica Light"/>
              </a:defRPr>
            </a:pPr>
            <a:r>
              <a:t>Anglais +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
        <p:nvSpPr>
          <p:cNvPr id="34" name="Rectangle: Rounded Corners 33">
            <a:extLst>
              <a:ext uri="{FF2B5EF4-FFF2-40B4-BE49-F238E27FC236}">
                <a16:creationId xmlns:a16="http://schemas.microsoft.com/office/drawing/2014/main" id="{A3A1542F-1A9D-D50A-75EB-6FDC990AC616}"/>
              </a:ext>
            </a:extLst>
          </p:cNvPr>
          <p:cNvSpPr/>
          <p:nvPr/>
        </p:nvSpPr>
        <p:spPr>
          <a:xfrm>
            <a:off x="397565" y="5382151"/>
            <a:ext cx="1893829" cy="1013791"/>
          </a:xfrm>
          <a:prstGeom prst="roundRect">
            <a:avLst/>
          </a:prstGeom>
          <a:solidFill>
            <a:schemeClr val="accent5"/>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fromWordArt="0" anchor="ctr" anchorCtr="0" forceAA="0" compatLnSpc="1">
            <a:prstTxWarp prst="textNoShape">
              <a:avLst/>
            </a:prstTxWarp>
            <a:noAutofit/>
          </a:bodyPr>
          <a:lstStyle/>
          <a:p>
            <a:pPr algn="ctr">
              <a:defRPr sz="1600">
                <a:solidFill>
                  <a:schemeClr val="tx1"/>
                </a:solidFill>
              </a:defRPr>
            </a:pPr>
            <a:r>
              <a:t>Apprenants ayant des difficultés</a:t>
            </a:r>
          </a:p>
          <a:p>
            <a:pPr algn="ctr">
              <a:defRPr sz="1600">
                <a:solidFill>
                  <a:schemeClr val="tx1"/>
                </a:solidFill>
                <a:latin typeface="Helvetica Light"/>
                <a:ea typeface="Helvetica Light"/>
                <a:cs typeface="Helvetica Light"/>
                <a:sym typeface="Helvetica Light"/>
              </a:defRPr>
            </a:pPr>
            <a:r>
              <a:t>Anglais +</a:t>
            </a:r>
            <a:endParaRPr kumimoji="0" sz="1600" b="0" i="0" u="none" strike="noStrike" cap="none" normalizeH="0" baseline="0">
              <a:ln>
                <a:noFill/>
              </a:ln>
              <a:solidFill>
                <a:schemeClr val="tx1"/>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381381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0C9C6-1D4C-EBC2-FC29-7BD601D9E47F}"/>
              </a:ext>
            </a:extLst>
          </p:cNvPr>
          <p:cNvSpPr>
            <a:spLocks noGrp="1"/>
          </p:cNvSpPr>
          <p:nvPr>
            <p:ph sz="quarter" idx="12"/>
          </p:nvPr>
        </p:nvSpPr>
        <p:spPr>
          <a:xfrm>
            <a:off x="484912" y="900605"/>
            <a:ext cx="5574006" cy="5003801"/>
          </a:xfrm>
        </p:spPr>
        <p:txBody>
          <a:bodyPr/>
          <a:lstStyle/>
          <a:p>
            <a:pPr>
              <a:spcBef>
                <a:spcPts val="400"/>
              </a:spcBef>
              <a:defRPr sz="2000"/>
            </a:pPr>
            <a:r>
              <a:rPr sz="1800" b="1" dirty="0" err="1"/>
              <a:t>Définir</a:t>
            </a:r>
            <a:r>
              <a:rPr sz="1800" b="1" dirty="0"/>
              <a:t> </a:t>
            </a:r>
            <a:r>
              <a:rPr sz="1800" b="1" dirty="0" err="1"/>
              <a:t>l’objectif</a:t>
            </a:r>
            <a:r>
              <a:rPr sz="1800" b="1" dirty="0"/>
              <a:t> de </a:t>
            </a:r>
            <a:r>
              <a:rPr sz="1800" b="1" dirty="0" err="1"/>
              <a:t>l’évaluation</a:t>
            </a:r>
            <a:endParaRPr sz="1800" dirty="0"/>
          </a:p>
          <a:p>
            <a:pPr>
              <a:spcBef>
                <a:spcPts val="400"/>
              </a:spcBef>
              <a:defRPr sz="2000"/>
            </a:pPr>
            <a:r>
              <a:rPr sz="1800" dirty="0" err="1"/>
              <a:t>Établir</a:t>
            </a:r>
            <a:r>
              <a:rPr sz="1800" dirty="0"/>
              <a:t> </a:t>
            </a:r>
            <a:r>
              <a:rPr sz="1800" dirty="0" err="1"/>
              <a:t>une</a:t>
            </a:r>
            <a:r>
              <a:rPr sz="1800" dirty="0"/>
              <a:t> </a:t>
            </a:r>
            <a:r>
              <a:rPr sz="1800" dirty="0" err="1"/>
              <a:t>fonction</a:t>
            </a:r>
            <a:r>
              <a:rPr sz="1800" dirty="0"/>
              <a:t> </a:t>
            </a:r>
            <a:r>
              <a:rPr sz="1800" dirty="0" err="1"/>
              <a:t>claire</a:t>
            </a:r>
            <a:r>
              <a:rPr sz="1800" dirty="0"/>
              <a:t>: </a:t>
            </a:r>
            <a:r>
              <a:rPr sz="1800" dirty="0" err="1"/>
              <a:t>vérification</a:t>
            </a:r>
            <a:r>
              <a:rPr sz="1800" dirty="0"/>
              <a:t> des acquis </a:t>
            </a:r>
            <a:r>
              <a:rPr sz="1800" dirty="0" err="1"/>
              <a:t>d’apprentissage</a:t>
            </a:r>
            <a:r>
              <a:rPr sz="1800" dirty="0"/>
              <a:t> pour la RPL </a:t>
            </a:r>
            <a:r>
              <a:rPr sz="1800" dirty="0" err="1"/>
              <a:t>ou</a:t>
            </a:r>
            <a:r>
              <a:rPr sz="1800" dirty="0"/>
              <a:t> la qualification </a:t>
            </a:r>
            <a:r>
              <a:rPr sz="1800" dirty="0" err="1"/>
              <a:t>formelle</a:t>
            </a:r>
            <a:r>
              <a:rPr sz="1800" dirty="0"/>
              <a:t>.</a:t>
            </a:r>
          </a:p>
          <a:p>
            <a:pPr>
              <a:spcBef>
                <a:spcPts val="400"/>
              </a:spcBef>
              <a:defRPr sz="2000"/>
            </a:pPr>
            <a:r>
              <a:rPr sz="1800" dirty="0" err="1"/>
              <a:t>Délimitation</a:t>
            </a:r>
            <a:r>
              <a:rPr sz="1800" dirty="0"/>
              <a:t> – </a:t>
            </a:r>
            <a:r>
              <a:rPr sz="1800" dirty="0" err="1"/>
              <a:t>éléments</a:t>
            </a:r>
            <a:r>
              <a:rPr sz="1800" dirty="0"/>
              <a:t> de </a:t>
            </a:r>
            <a:r>
              <a:rPr sz="1800" dirty="0" err="1"/>
              <a:t>preuve</a:t>
            </a:r>
            <a:r>
              <a:rPr sz="1800" dirty="0"/>
              <a:t> </a:t>
            </a:r>
            <a:r>
              <a:rPr sz="1800" dirty="0" err="1"/>
              <a:t>valables</a:t>
            </a:r>
            <a:endParaRPr sz="1800" dirty="0"/>
          </a:p>
          <a:p>
            <a:pPr>
              <a:spcBef>
                <a:spcPts val="400"/>
              </a:spcBef>
            </a:pPr>
            <a:endParaRPr sz="300" dirty="0"/>
          </a:p>
          <a:p>
            <a:pPr>
              <a:spcBef>
                <a:spcPts val="400"/>
              </a:spcBef>
              <a:defRPr sz="2000"/>
            </a:pPr>
            <a:r>
              <a:rPr sz="1800" b="1" dirty="0" err="1"/>
              <a:t>Alignement</a:t>
            </a:r>
            <a:r>
              <a:rPr sz="1800" dirty="0"/>
              <a:t> </a:t>
            </a:r>
            <a:r>
              <a:rPr sz="1800" b="1" dirty="0"/>
              <a:t>sur les</a:t>
            </a:r>
            <a:r>
              <a:rPr sz="1800" dirty="0"/>
              <a:t> </a:t>
            </a:r>
            <a:r>
              <a:rPr sz="1800" b="1" dirty="0" err="1"/>
              <a:t>normes</a:t>
            </a:r>
            <a:endParaRPr sz="1800" dirty="0"/>
          </a:p>
          <a:p>
            <a:pPr>
              <a:spcBef>
                <a:spcPts val="400"/>
              </a:spcBef>
              <a:defRPr sz="2000"/>
            </a:pPr>
            <a:r>
              <a:rPr sz="1800" dirty="0" err="1"/>
              <a:t>Déterminer</a:t>
            </a:r>
            <a:r>
              <a:rPr sz="1800" dirty="0"/>
              <a:t> le cadre de </a:t>
            </a:r>
            <a:r>
              <a:rPr sz="1800" dirty="0" err="1"/>
              <a:t>référence</a:t>
            </a:r>
            <a:r>
              <a:rPr sz="1800" dirty="0"/>
              <a:t> </a:t>
            </a:r>
          </a:p>
          <a:p>
            <a:pPr>
              <a:spcBef>
                <a:spcPts val="400"/>
              </a:spcBef>
              <a:defRPr sz="2000"/>
            </a:pPr>
            <a:r>
              <a:rPr sz="1800" dirty="0" err="1"/>
              <a:t>Chaque</a:t>
            </a:r>
            <a:r>
              <a:rPr sz="1800" dirty="0"/>
              <a:t> </a:t>
            </a:r>
            <a:r>
              <a:rPr sz="1800" dirty="0" err="1"/>
              <a:t>catégorie</a:t>
            </a:r>
            <a:r>
              <a:rPr sz="1800" dirty="0"/>
              <a:t> de </a:t>
            </a:r>
            <a:r>
              <a:rPr sz="1800" dirty="0" err="1"/>
              <a:t>portefeuille</a:t>
            </a:r>
            <a:r>
              <a:rPr sz="1800" dirty="0"/>
              <a:t> doit </a:t>
            </a:r>
            <a:r>
              <a:rPr sz="1800" dirty="0" err="1"/>
              <a:t>être</a:t>
            </a:r>
            <a:r>
              <a:rPr sz="1800" dirty="0"/>
              <a:t> </a:t>
            </a:r>
            <a:r>
              <a:rPr sz="1800" dirty="0" err="1"/>
              <a:t>alignée</a:t>
            </a:r>
            <a:r>
              <a:rPr sz="1800" dirty="0"/>
              <a:t> sur </a:t>
            </a:r>
            <a:r>
              <a:rPr sz="1800" dirty="0" err="1"/>
              <a:t>ces</a:t>
            </a:r>
            <a:r>
              <a:rPr sz="1800" dirty="0"/>
              <a:t> </a:t>
            </a:r>
            <a:r>
              <a:rPr sz="1800" dirty="0" err="1"/>
              <a:t>normes</a:t>
            </a:r>
            <a:r>
              <a:rPr sz="1800" dirty="0"/>
              <a:t>.</a:t>
            </a:r>
          </a:p>
          <a:p>
            <a:pPr>
              <a:spcBef>
                <a:spcPts val="400"/>
              </a:spcBef>
            </a:pPr>
            <a:endParaRPr sz="300" dirty="0"/>
          </a:p>
          <a:p>
            <a:pPr>
              <a:spcBef>
                <a:spcPts val="400"/>
              </a:spcBef>
              <a:defRPr sz="2000"/>
            </a:pPr>
            <a:r>
              <a:rPr sz="1800" b="1" dirty="0" err="1"/>
              <a:t>Préciser</a:t>
            </a:r>
            <a:r>
              <a:rPr sz="1800" b="1" dirty="0"/>
              <a:t> les</a:t>
            </a:r>
            <a:r>
              <a:rPr sz="1800" dirty="0"/>
              <a:t> </a:t>
            </a:r>
            <a:r>
              <a:rPr sz="1800" b="1" dirty="0"/>
              <a:t>exigences </a:t>
            </a:r>
            <a:r>
              <a:rPr sz="1800" b="1" dirty="0" err="1"/>
              <a:t>en</a:t>
            </a:r>
            <a:r>
              <a:rPr sz="1800" b="1" dirty="0"/>
              <a:t> matière de </a:t>
            </a:r>
            <a:r>
              <a:rPr sz="1800" b="1" dirty="0" err="1"/>
              <a:t>preuves</a:t>
            </a:r>
            <a:endParaRPr sz="1800" dirty="0"/>
          </a:p>
          <a:p>
            <a:pPr>
              <a:spcBef>
                <a:spcPts val="400"/>
              </a:spcBef>
              <a:defRPr sz="2000"/>
            </a:pPr>
            <a:r>
              <a:rPr sz="1800" dirty="0" err="1"/>
              <a:t>Définir</a:t>
            </a:r>
            <a:r>
              <a:rPr sz="1800" dirty="0"/>
              <a:t> les types de </a:t>
            </a:r>
            <a:r>
              <a:rPr sz="1800" dirty="0" err="1"/>
              <a:t>preuves</a:t>
            </a:r>
            <a:r>
              <a:rPr sz="1800" dirty="0"/>
              <a:t> qui </a:t>
            </a:r>
            <a:r>
              <a:rPr sz="1800" dirty="0" err="1"/>
              <a:t>seront</a:t>
            </a:r>
            <a:r>
              <a:rPr sz="1800" dirty="0"/>
              <a:t> </a:t>
            </a:r>
            <a:r>
              <a:rPr sz="1800" dirty="0" err="1"/>
              <a:t>acceptées</a:t>
            </a:r>
            <a:r>
              <a:rPr sz="1800" dirty="0"/>
              <a:t> </a:t>
            </a:r>
          </a:p>
          <a:p>
            <a:pPr>
              <a:spcBef>
                <a:spcPts val="400"/>
              </a:spcBef>
              <a:defRPr sz="2000"/>
            </a:pPr>
            <a:r>
              <a:rPr sz="1800" dirty="0"/>
              <a:t>Mise </a:t>
            </a:r>
            <a:r>
              <a:rPr sz="1800" dirty="0" err="1"/>
              <a:t>en</a:t>
            </a:r>
            <a:r>
              <a:rPr sz="1800" dirty="0"/>
              <a:t> </a:t>
            </a:r>
            <a:r>
              <a:rPr sz="1800" dirty="0" err="1"/>
              <a:t>œuvre</a:t>
            </a:r>
            <a:r>
              <a:rPr sz="1800" dirty="0"/>
              <a:t> des </a:t>
            </a:r>
            <a:r>
              <a:rPr sz="1800" dirty="0" err="1"/>
              <a:t>critères</a:t>
            </a:r>
            <a:r>
              <a:rPr sz="1800" dirty="0"/>
              <a:t>: </a:t>
            </a:r>
            <a:r>
              <a:rPr sz="1800" i="1" dirty="0" err="1"/>
              <a:t>authenticité</a:t>
            </a:r>
            <a:r>
              <a:rPr sz="1800" i="1" dirty="0"/>
              <a:t>, </a:t>
            </a:r>
            <a:r>
              <a:rPr sz="1800" i="1" dirty="0" err="1"/>
              <a:t>validité</a:t>
            </a:r>
            <a:r>
              <a:rPr sz="1800" i="1" dirty="0"/>
              <a:t>, </a:t>
            </a:r>
            <a:r>
              <a:rPr sz="1800" i="1" dirty="0" err="1"/>
              <a:t>suffisance</a:t>
            </a:r>
            <a:r>
              <a:rPr sz="1800" i="1" dirty="0"/>
              <a:t>, </a:t>
            </a:r>
            <a:r>
              <a:rPr sz="1800" i="1" dirty="0" err="1"/>
              <a:t>monnaie</a:t>
            </a:r>
            <a:r>
              <a:rPr sz="1800" i="1" dirty="0"/>
              <a:t>.</a:t>
            </a:r>
          </a:p>
          <a:p>
            <a:pPr>
              <a:spcBef>
                <a:spcPts val="400"/>
              </a:spcBef>
            </a:pPr>
            <a:endParaRPr sz="300" dirty="0"/>
          </a:p>
          <a:p>
            <a:pPr>
              <a:spcBef>
                <a:spcPts val="400"/>
              </a:spcBef>
              <a:defRPr sz="2000" b="1"/>
            </a:pPr>
            <a:r>
              <a:rPr sz="1800" dirty="0"/>
              <a:t>Structure de conception et </a:t>
            </a:r>
            <a:r>
              <a:rPr sz="1800" dirty="0" err="1"/>
              <a:t>modèles</a:t>
            </a:r>
            <a:endParaRPr sz="1800" dirty="0"/>
          </a:p>
          <a:p>
            <a:pPr>
              <a:spcBef>
                <a:spcPts val="400"/>
              </a:spcBef>
              <a:defRPr sz="2000"/>
            </a:pPr>
            <a:r>
              <a:rPr sz="1800" dirty="0" err="1"/>
              <a:t>Spécifier</a:t>
            </a:r>
            <a:r>
              <a:rPr sz="1800" dirty="0"/>
              <a:t> </a:t>
            </a:r>
            <a:r>
              <a:rPr sz="1800" dirty="0" err="1"/>
              <a:t>une</a:t>
            </a:r>
            <a:r>
              <a:rPr sz="1800" dirty="0"/>
              <a:t> structure </a:t>
            </a:r>
            <a:r>
              <a:rPr sz="1800" dirty="0" err="1"/>
              <a:t>uniforme</a:t>
            </a:r>
            <a:r>
              <a:rPr sz="1800" dirty="0"/>
              <a:t> </a:t>
            </a:r>
          </a:p>
          <a:p>
            <a:pPr>
              <a:spcBef>
                <a:spcPts val="400"/>
              </a:spcBef>
              <a:defRPr sz="2000"/>
            </a:pPr>
            <a:r>
              <a:rPr sz="1800" dirty="0" err="1"/>
              <a:t>Fournir</a:t>
            </a:r>
            <a:r>
              <a:rPr sz="1800" dirty="0"/>
              <a:t> des </a:t>
            </a:r>
            <a:r>
              <a:rPr sz="1800" dirty="0" err="1"/>
              <a:t>modèles</a:t>
            </a:r>
            <a:r>
              <a:rPr sz="1800" dirty="0"/>
              <a:t> </a:t>
            </a:r>
            <a:r>
              <a:rPr sz="1800" dirty="0" err="1"/>
              <a:t>ou</a:t>
            </a:r>
            <a:r>
              <a:rPr sz="1800" dirty="0"/>
              <a:t> des </a:t>
            </a:r>
            <a:r>
              <a:rPr sz="1800" dirty="0" err="1"/>
              <a:t>listes</a:t>
            </a:r>
            <a:r>
              <a:rPr sz="1800" dirty="0"/>
              <a:t> de </a:t>
            </a:r>
            <a:r>
              <a:rPr sz="1800" dirty="0" err="1"/>
              <a:t>contrôle</a:t>
            </a:r>
            <a:r>
              <a:rPr sz="1800" dirty="0"/>
              <a:t> </a:t>
            </a:r>
          </a:p>
          <a:p>
            <a:pPr>
              <a:spcBef>
                <a:spcPts val="400"/>
              </a:spcBef>
            </a:pPr>
            <a:endParaRPr sz="1800" dirty="0"/>
          </a:p>
          <a:p>
            <a:endParaRPr sz="1800" dirty="0"/>
          </a:p>
        </p:txBody>
      </p:sp>
      <p:sp>
        <p:nvSpPr>
          <p:cNvPr id="3" name="Title 2">
            <a:extLst>
              <a:ext uri="{FF2B5EF4-FFF2-40B4-BE49-F238E27FC236}">
                <a16:creationId xmlns:a16="http://schemas.microsoft.com/office/drawing/2014/main" id="{91C82B1F-F41C-F0D8-290D-5CE3FFE5B2D2}"/>
              </a:ext>
            </a:extLst>
          </p:cNvPr>
          <p:cNvSpPr>
            <a:spLocks noGrp="1"/>
          </p:cNvSpPr>
          <p:nvPr>
            <p:ph type="title"/>
          </p:nvPr>
        </p:nvSpPr>
        <p:spPr>
          <a:xfrm>
            <a:off x="515938" y="413609"/>
            <a:ext cx="10511496" cy="463645"/>
          </a:xfrm>
        </p:spPr>
        <p:txBody>
          <a:bodyPr/>
          <a:lstStyle/>
          <a:p>
            <a:pPr>
              <a:defRPr sz="2800"/>
            </a:pPr>
            <a:r>
              <a:rPr dirty="0" err="1"/>
              <a:t>Portefeuille</a:t>
            </a:r>
            <a:r>
              <a:rPr dirty="0"/>
              <a:t> </a:t>
            </a:r>
            <a:r>
              <a:rPr dirty="0" err="1"/>
              <a:t>d’évaluation</a:t>
            </a:r>
            <a:r>
              <a:rPr dirty="0"/>
              <a:t> – </a:t>
            </a:r>
            <a:r>
              <a:rPr dirty="0" err="1"/>
              <a:t>Designerperspektive</a:t>
            </a:r>
            <a:br>
              <a:rPr lang="en-GB" dirty="0"/>
            </a:br>
            <a:endParaRPr dirty="0"/>
          </a:p>
        </p:txBody>
      </p:sp>
      <p:sp>
        <p:nvSpPr>
          <p:cNvPr id="4" name="Slide Number Placeholder 3">
            <a:extLst>
              <a:ext uri="{FF2B5EF4-FFF2-40B4-BE49-F238E27FC236}">
                <a16:creationId xmlns:a16="http://schemas.microsoft.com/office/drawing/2014/main" id="{3AC0328B-83AA-2819-9C95-1BF5027394F1}"/>
              </a:ext>
            </a:extLst>
          </p:cNvPr>
          <p:cNvSpPr>
            <a:spLocks noGrp="1"/>
          </p:cNvSpPr>
          <p:nvPr>
            <p:ph type="sldNum" sz="quarter" idx="4"/>
          </p:nvPr>
        </p:nvSpPr>
        <p:spPr/>
        <p:txBody>
          <a:bodyPr/>
          <a:lstStyle/>
          <a:p>
            <a:fld id="{B82005ED-509E-4485-8906-764A9FDA5023}" type="slidenum">
              <a:rPr lang="de-DE" smtClean="0"/>
              <a:t>13</a:t>
            </a:fld>
            <a:endParaRPr lang="de-DE"/>
          </a:p>
        </p:txBody>
      </p:sp>
      <p:sp>
        <p:nvSpPr>
          <p:cNvPr id="5" name="Content Placeholder 1">
            <a:extLst>
              <a:ext uri="{FF2B5EF4-FFF2-40B4-BE49-F238E27FC236}">
                <a16:creationId xmlns:a16="http://schemas.microsoft.com/office/drawing/2014/main" id="{6E1EE208-FA87-F131-C788-AD5DD9680AC0}"/>
              </a:ext>
            </a:extLst>
          </p:cNvPr>
          <p:cNvSpPr txBox="1">
            <a:spLocks/>
          </p:cNvSpPr>
          <p:nvPr/>
        </p:nvSpPr>
        <p:spPr>
          <a:xfrm>
            <a:off x="6426404" y="978983"/>
            <a:ext cx="5574006" cy="5003801"/>
          </a:xfrm>
          <a:prstGeom prst="rect">
            <a:avLst/>
          </a:prstGeom>
        </p:spPr>
        <p:txBody>
          <a:bodyPr vert="horz" lIns="0" tIns="0" rIns="0" bIns="0">
            <a:noAutofit/>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spcBef>
                <a:spcPts val="400"/>
              </a:spcBef>
              <a:defRPr sz="2000"/>
            </a:pPr>
            <a:r>
              <a:rPr lang="fr-FR" sz="1800" b="1" dirty="0"/>
              <a:t>Formuler des questions réflexive</a:t>
            </a:r>
          </a:p>
          <a:p>
            <a:pPr>
              <a:spcBef>
                <a:spcPts val="400"/>
              </a:spcBef>
              <a:defRPr sz="2000"/>
            </a:pPr>
            <a:r>
              <a:rPr sz="1800" dirty="0" err="1"/>
              <a:t>Intégrer</a:t>
            </a:r>
            <a:r>
              <a:rPr sz="1800" dirty="0"/>
              <a:t> des questions </a:t>
            </a:r>
            <a:r>
              <a:rPr sz="1800" dirty="0" err="1"/>
              <a:t>standardisées</a:t>
            </a:r>
            <a:r>
              <a:rPr sz="1800" dirty="0"/>
              <a:t> qui </a:t>
            </a:r>
            <a:r>
              <a:rPr sz="1800" dirty="0" err="1"/>
              <a:t>mettent</a:t>
            </a:r>
            <a:r>
              <a:rPr sz="1800" dirty="0"/>
              <a:t> </a:t>
            </a:r>
            <a:r>
              <a:rPr sz="1800" dirty="0" err="1"/>
              <a:t>en</a:t>
            </a:r>
            <a:r>
              <a:rPr sz="1800" dirty="0"/>
              <a:t> </a:t>
            </a:r>
            <a:r>
              <a:rPr sz="1800" dirty="0" err="1"/>
              <a:t>évidence</a:t>
            </a:r>
            <a:r>
              <a:rPr sz="1800" dirty="0"/>
              <a:t> le lien entre </a:t>
            </a:r>
            <a:r>
              <a:rPr sz="1800" dirty="0" err="1"/>
              <a:t>l'expérience</a:t>
            </a:r>
            <a:r>
              <a:rPr sz="1800" dirty="0"/>
              <a:t> et la </a:t>
            </a:r>
            <a:r>
              <a:rPr sz="1800" dirty="0" err="1"/>
              <a:t>compétence</a:t>
            </a:r>
            <a:r>
              <a:rPr sz="1800" dirty="0"/>
              <a:t>.</a:t>
            </a:r>
          </a:p>
          <a:p>
            <a:pPr>
              <a:spcBef>
                <a:spcPts val="400"/>
              </a:spcBef>
            </a:pPr>
            <a:endParaRPr sz="300" dirty="0"/>
          </a:p>
          <a:p>
            <a:pPr>
              <a:spcBef>
                <a:spcPts val="400"/>
              </a:spcBef>
              <a:defRPr sz="2000"/>
            </a:pPr>
            <a:r>
              <a:rPr sz="1800" b="1" dirty="0" err="1"/>
              <a:t>Intégrer</a:t>
            </a:r>
            <a:r>
              <a:rPr sz="1800" b="1" dirty="0"/>
              <a:t> le</a:t>
            </a:r>
            <a:r>
              <a:rPr sz="1800" dirty="0"/>
              <a:t> </a:t>
            </a:r>
            <a:r>
              <a:rPr sz="1800" b="1" dirty="0" err="1"/>
              <a:t>modèle</a:t>
            </a:r>
            <a:r>
              <a:rPr sz="1800" dirty="0"/>
              <a:t> </a:t>
            </a:r>
            <a:r>
              <a:rPr sz="1800" b="1" dirty="0"/>
              <a:t>de facilitation</a:t>
            </a:r>
            <a:endParaRPr sz="1800" dirty="0"/>
          </a:p>
          <a:p>
            <a:pPr>
              <a:spcBef>
                <a:spcPts val="400"/>
              </a:spcBef>
              <a:defRPr sz="2000"/>
            </a:pPr>
            <a:r>
              <a:rPr sz="1800" dirty="0" err="1"/>
              <a:t>Définir</a:t>
            </a:r>
            <a:r>
              <a:rPr sz="1800" dirty="0"/>
              <a:t> les </a:t>
            </a:r>
            <a:r>
              <a:rPr sz="1800" dirty="0" err="1"/>
              <a:t>rôles</a:t>
            </a:r>
            <a:endParaRPr sz="1800" dirty="0"/>
          </a:p>
          <a:p>
            <a:pPr>
              <a:spcBef>
                <a:spcPts val="400"/>
              </a:spcBef>
              <a:defRPr sz="2000"/>
            </a:pPr>
            <a:r>
              <a:rPr sz="1800" dirty="0" err="1"/>
              <a:t>Lignes</a:t>
            </a:r>
            <a:r>
              <a:rPr sz="1800" dirty="0"/>
              <a:t> directrices à </a:t>
            </a:r>
            <a:r>
              <a:rPr sz="1800" dirty="0" err="1"/>
              <a:t>l'intention</a:t>
            </a:r>
            <a:r>
              <a:rPr sz="1800" dirty="0"/>
              <a:t> des </a:t>
            </a:r>
            <a:r>
              <a:rPr sz="1800" dirty="0" err="1"/>
              <a:t>facilitateurs</a:t>
            </a:r>
            <a:endParaRPr sz="1800" dirty="0"/>
          </a:p>
          <a:p>
            <a:pPr>
              <a:spcBef>
                <a:spcPts val="400"/>
              </a:spcBef>
            </a:pPr>
            <a:endParaRPr sz="300" dirty="0"/>
          </a:p>
          <a:p>
            <a:pPr>
              <a:spcBef>
                <a:spcPts val="400"/>
              </a:spcBef>
              <a:defRPr sz="2000" b="1"/>
            </a:pPr>
            <a:r>
              <a:rPr sz="1800" dirty="0" err="1"/>
              <a:t>Procédure</a:t>
            </a:r>
            <a:r>
              <a:rPr sz="1800" dirty="0"/>
              <a:t> </a:t>
            </a:r>
            <a:r>
              <a:rPr sz="1800" dirty="0" err="1"/>
              <a:t>d'évaluation</a:t>
            </a:r>
            <a:endParaRPr sz="1800" dirty="0"/>
          </a:p>
          <a:p>
            <a:pPr>
              <a:spcBef>
                <a:spcPts val="400"/>
              </a:spcBef>
              <a:defRPr sz="2000"/>
            </a:pPr>
            <a:r>
              <a:rPr sz="1800" dirty="0" err="1"/>
              <a:t>Réglementer</a:t>
            </a:r>
            <a:r>
              <a:rPr sz="1800" dirty="0"/>
              <a:t> le processus</a:t>
            </a:r>
          </a:p>
          <a:p>
            <a:pPr>
              <a:spcBef>
                <a:spcPts val="400"/>
              </a:spcBef>
              <a:defRPr sz="2000"/>
            </a:pPr>
            <a:r>
              <a:rPr sz="1800" dirty="0" err="1"/>
              <a:t>Élaborer</a:t>
            </a:r>
            <a:r>
              <a:rPr sz="1800" dirty="0"/>
              <a:t> des grilles </a:t>
            </a:r>
            <a:r>
              <a:rPr sz="1800" dirty="0" err="1"/>
              <a:t>d'évaluation</a:t>
            </a:r>
            <a:r>
              <a:rPr sz="1800" dirty="0"/>
              <a:t> pour assurer la </a:t>
            </a:r>
            <a:r>
              <a:rPr sz="1800" dirty="0" err="1"/>
              <a:t>cohérence</a:t>
            </a:r>
            <a:endParaRPr sz="1800" dirty="0"/>
          </a:p>
          <a:p>
            <a:pPr>
              <a:spcBef>
                <a:spcPts val="400"/>
              </a:spcBef>
            </a:pPr>
            <a:endParaRPr sz="300" dirty="0"/>
          </a:p>
          <a:p>
            <a:pPr>
              <a:spcBef>
                <a:spcPts val="400"/>
              </a:spcBef>
              <a:defRPr sz="2000" b="1"/>
            </a:pPr>
            <a:r>
              <a:rPr sz="1800" dirty="0"/>
              <a:t>Assurance de la </a:t>
            </a:r>
            <a:r>
              <a:rPr sz="1800" dirty="0" err="1"/>
              <a:t>qualité</a:t>
            </a:r>
            <a:endParaRPr sz="1800" dirty="0"/>
          </a:p>
          <a:p>
            <a:pPr>
              <a:spcBef>
                <a:spcPts val="400"/>
              </a:spcBef>
              <a:defRPr sz="2000"/>
            </a:pPr>
            <a:r>
              <a:rPr sz="1800" dirty="0" err="1"/>
              <a:t>Modération</a:t>
            </a:r>
            <a:r>
              <a:rPr sz="1800" dirty="0"/>
              <a:t>, deuxième notation, examen par les pairs, </a:t>
            </a:r>
            <a:r>
              <a:rPr sz="1800" dirty="0" err="1"/>
              <a:t>calibrage</a:t>
            </a:r>
            <a:r>
              <a:rPr sz="1800" dirty="0"/>
              <a:t> des </a:t>
            </a:r>
            <a:r>
              <a:rPr sz="1800" dirty="0" err="1"/>
              <a:t>évaluateurs</a:t>
            </a:r>
            <a:endParaRPr sz="1800" dirty="0"/>
          </a:p>
          <a:p>
            <a:pPr>
              <a:spcBef>
                <a:spcPts val="400"/>
              </a:spcBef>
              <a:defRPr sz="2000"/>
            </a:pPr>
            <a:r>
              <a:rPr sz="1800" dirty="0"/>
              <a:t>Documentation et </a:t>
            </a:r>
            <a:r>
              <a:rPr sz="1800" dirty="0" err="1"/>
              <a:t>archivage</a:t>
            </a:r>
            <a:r>
              <a:rPr sz="1800" dirty="0"/>
              <a:t> des </a:t>
            </a:r>
            <a:r>
              <a:rPr sz="1800" dirty="0" err="1"/>
              <a:t>portefeuilles</a:t>
            </a:r>
            <a:endParaRPr sz="1800" dirty="0"/>
          </a:p>
          <a:p>
            <a:endParaRPr sz="2000" dirty="0"/>
          </a:p>
        </p:txBody>
      </p:sp>
    </p:spTree>
    <p:extLst>
      <p:ext uri="{BB962C8B-B14F-4D97-AF65-F5344CB8AC3E}">
        <p14:creationId xmlns:p14="http://schemas.microsoft.com/office/powerpoint/2010/main" val="26963459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08053-F895-61F0-DF2B-4F6FBA7BD0FC}"/>
              </a:ext>
            </a:extLst>
          </p:cNvPr>
          <p:cNvSpPr>
            <a:spLocks noGrp="1"/>
          </p:cNvSpPr>
          <p:nvPr>
            <p:ph type="title"/>
          </p:nvPr>
        </p:nvSpPr>
        <p:spPr>
          <a:xfrm>
            <a:off x="515937" y="256853"/>
            <a:ext cx="11723961" cy="463645"/>
          </a:xfrm>
        </p:spPr>
        <p:txBody>
          <a:bodyPr/>
          <a:lstStyle/>
          <a:p>
            <a:pPr>
              <a:defRPr sz="2800"/>
            </a:pPr>
            <a:r>
              <a:rPr dirty="0"/>
              <a:t>Point de </a:t>
            </a:r>
            <a:r>
              <a:rPr dirty="0" err="1"/>
              <a:t>vue</a:t>
            </a:r>
            <a:r>
              <a:rPr dirty="0"/>
              <a:t> de la conception: </a:t>
            </a:r>
            <a:r>
              <a:rPr dirty="0" err="1"/>
              <a:t>Biographique</a:t>
            </a:r>
            <a:r>
              <a:rPr dirty="0"/>
              <a:t> - </a:t>
            </a:r>
            <a:r>
              <a:rPr dirty="0" err="1"/>
              <a:t>Portefeuille</a:t>
            </a:r>
            <a:r>
              <a:rPr dirty="0"/>
              <a:t> </a:t>
            </a:r>
            <a:r>
              <a:rPr dirty="0" err="1"/>
              <a:t>systématique</a:t>
            </a:r>
            <a:endParaRPr dirty="0"/>
          </a:p>
        </p:txBody>
      </p:sp>
      <p:sp>
        <p:nvSpPr>
          <p:cNvPr id="4" name="Slide Number Placeholder 3">
            <a:extLst>
              <a:ext uri="{FF2B5EF4-FFF2-40B4-BE49-F238E27FC236}">
                <a16:creationId xmlns:a16="http://schemas.microsoft.com/office/drawing/2014/main" id="{8325A1EE-D331-54DE-E4D4-F59AF1599F0E}"/>
              </a:ext>
            </a:extLst>
          </p:cNvPr>
          <p:cNvSpPr>
            <a:spLocks noGrp="1"/>
          </p:cNvSpPr>
          <p:nvPr>
            <p:ph type="sldNum" sz="quarter" idx="4"/>
          </p:nvPr>
        </p:nvSpPr>
        <p:spPr/>
        <p:txBody>
          <a:bodyPr/>
          <a:lstStyle/>
          <a:p>
            <a:fld id="{B82005ED-509E-4485-8906-764A9FDA5023}" type="slidenum">
              <a:rPr lang="de-DE" smtClean="0"/>
              <a:t>14</a:t>
            </a:fld>
            <a:endParaRPr lang="de-DE"/>
          </a:p>
        </p:txBody>
      </p:sp>
      <p:sp>
        <p:nvSpPr>
          <p:cNvPr id="5" name="Rectangle 1">
            <a:extLst>
              <a:ext uri="{FF2B5EF4-FFF2-40B4-BE49-F238E27FC236}">
                <a16:creationId xmlns:a16="http://schemas.microsoft.com/office/drawing/2014/main" id="{9489FEB1-B0FE-836E-E99B-689FE2D52627}"/>
              </a:ext>
            </a:extLst>
          </p:cNvPr>
          <p:cNvSpPr>
            <a:spLocks noGrp="1" noChangeArrowheads="1"/>
          </p:cNvSpPr>
          <p:nvPr>
            <p:ph sz="quarter" idx="12"/>
          </p:nvPr>
        </p:nvSpPr>
        <p:spPr bwMode="auto">
          <a:xfrm>
            <a:off x="222067" y="1122190"/>
            <a:ext cx="6100354" cy="508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400"/>
              </a:spcBef>
              <a:defRPr sz="1800" b="1"/>
            </a:pPr>
            <a:r>
              <a:rPr sz="1600" dirty="0" err="1"/>
              <a:t>Définir</a:t>
            </a:r>
            <a:r>
              <a:rPr sz="1600" dirty="0"/>
              <a:t> </a:t>
            </a:r>
            <a:r>
              <a:rPr sz="1600" dirty="0" err="1"/>
              <a:t>l'objectif</a:t>
            </a:r>
            <a:endParaRPr sz="1600" dirty="0"/>
          </a:p>
          <a:p>
            <a:pPr>
              <a:spcBef>
                <a:spcPts val="400"/>
              </a:spcBef>
              <a:defRPr sz="1800"/>
            </a:pPr>
            <a:r>
              <a:rPr sz="1600" dirty="0" err="1"/>
              <a:t>Fonction</a:t>
            </a:r>
            <a:r>
              <a:rPr sz="1600" dirty="0"/>
              <a:t> </a:t>
            </a:r>
            <a:r>
              <a:rPr sz="1600" dirty="0" err="1"/>
              <a:t>principale</a:t>
            </a:r>
            <a:r>
              <a:rPr sz="1600" dirty="0"/>
              <a:t>: </a:t>
            </a:r>
            <a:r>
              <a:rPr sz="1600" dirty="0" err="1"/>
              <a:t>une</a:t>
            </a:r>
            <a:r>
              <a:rPr sz="1600" dirty="0"/>
              <a:t> </a:t>
            </a:r>
            <a:r>
              <a:rPr sz="1600" dirty="0" err="1"/>
              <a:t>biographie</a:t>
            </a:r>
            <a:r>
              <a:rPr sz="1600" dirty="0"/>
              <a:t> des </a:t>
            </a:r>
            <a:r>
              <a:rPr sz="1600" dirty="0" err="1"/>
              <a:t>compétences</a:t>
            </a:r>
            <a:r>
              <a:rPr sz="1600" dirty="0"/>
              <a:t> qui </a:t>
            </a:r>
            <a:r>
              <a:rPr sz="1600" dirty="0" err="1"/>
              <a:t>révèle</a:t>
            </a:r>
            <a:r>
              <a:rPr sz="1600" dirty="0"/>
              <a:t> </a:t>
            </a:r>
            <a:r>
              <a:rPr sz="1600" dirty="0" err="1"/>
              <a:t>l'apprentissage</a:t>
            </a:r>
            <a:r>
              <a:rPr sz="1600" dirty="0"/>
              <a:t> dans </a:t>
            </a:r>
            <a:r>
              <a:rPr sz="1600" dirty="0" err="1"/>
              <a:t>tous</a:t>
            </a:r>
            <a:r>
              <a:rPr sz="1600" dirty="0"/>
              <a:t> les </a:t>
            </a:r>
            <a:r>
              <a:rPr sz="1600" dirty="0" err="1"/>
              <a:t>domaines</a:t>
            </a:r>
            <a:r>
              <a:rPr sz="1600" dirty="0"/>
              <a:t> de la vie.</a:t>
            </a:r>
          </a:p>
          <a:p>
            <a:pPr>
              <a:spcBef>
                <a:spcPts val="400"/>
              </a:spcBef>
              <a:defRPr sz="1800"/>
            </a:pPr>
            <a:r>
              <a:rPr sz="1600" dirty="0" err="1"/>
              <a:t>Délimitation</a:t>
            </a:r>
            <a:r>
              <a:rPr sz="1600" dirty="0"/>
              <a:t> : des </a:t>
            </a:r>
            <a:r>
              <a:rPr sz="1600" dirty="0" err="1"/>
              <a:t>preuves</a:t>
            </a:r>
            <a:r>
              <a:rPr sz="1600" dirty="0"/>
              <a:t> </a:t>
            </a:r>
            <a:r>
              <a:rPr sz="1600" dirty="0" err="1"/>
              <a:t>contraires</a:t>
            </a:r>
            <a:r>
              <a:rPr sz="1600" dirty="0"/>
              <a:t> aux </a:t>
            </a:r>
            <a:r>
              <a:rPr sz="1600" dirty="0" err="1"/>
              <a:t>normes</a:t>
            </a:r>
            <a:r>
              <a:rPr sz="1600" dirty="0"/>
              <a:t>, des liens </a:t>
            </a:r>
            <a:r>
              <a:rPr sz="1600" dirty="0" err="1"/>
              <a:t>narratifs</a:t>
            </a:r>
            <a:r>
              <a:rPr sz="1600" dirty="0"/>
              <a:t> et des </a:t>
            </a:r>
            <a:r>
              <a:rPr sz="1600" dirty="0" err="1"/>
              <a:t>compétences</a:t>
            </a:r>
            <a:r>
              <a:rPr sz="1600" dirty="0"/>
              <a:t> </a:t>
            </a:r>
            <a:r>
              <a:rPr sz="1600" dirty="0" err="1"/>
              <a:t>cachées</a:t>
            </a:r>
            <a:r>
              <a:rPr sz="1600" dirty="0"/>
              <a:t>.</a:t>
            </a:r>
          </a:p>
          <a:p>
            <a:pPr>
              <a:spcBef>
                <a:spcPts val="400"/>
              </a:spcBef>
              <a:defRPr sz="1800" b="1"/>
            </a:pPr>
            <a:r>
              <a:rPr sz="1600" dirty="0" err="1"/>
              <a:t>Alignement</a:t>
            </a:r>
            <a:r>
              <a:rPr sz="1600" dirty="0"/>
              <a:t> sur le </a:t>
            </a:r>
            <a:r>
              <a:rPr sz="1600" dirty="0" err="1"/>
              <a:t>contexte</a:t>
            </a:r>
            <a:r>
              <a:rPr sz="1600" dirty="0"/>
              <a:t> de reconnaissance</a:t>
            </a:r>
          </a:p>
          <a:p>
            <a:pPr>
              <a:spcBef>
                <a:spcPts val="400"/>
              </a:spcBef>
              <a:defRPr sz="1800"/>
            </a:pPr>
            <a:r>
              <a:rPr sz="1600" dirty="0" err="1"/>
              <a:t>Décider</a:t>
            </a:r>
            <a:r>
              <a:rPr sz="1600" dirty="0"/>
              <a:t> comment les </a:t>
            </a:r>
            <a:r>
              <a:rPr sz="1600" dirty="0" err="1"/>
              <a:t>expériences</a:t>
            </a:r>
            <a:r>
              <a:rPr sz="1600" dirty="0"/>
              <a:t> de vie </a:t>
            </a:r>
            <a:r>
              <a:rPr sz="1600" dirty="0" err="1"/>
              <a:t>seront</a:t>
            </a:r>
            <a:r>
              <a:rPr sz="1600" dirty="0"/>
              <a:t> </a:t>
            </a:r>
            <a:r>
              <a:rPr sz="1600" dirty="0" err="1"/>
              <a:t>liées</a:t>
            </a:r>
            <a:r>
              <a:rPr sz="1600" dirty="0"/>
              <a:t> aux cadres de </a:t>
            </a:r>
            <a:r>
              <a:rPr sz="1600" dirty="0" err="1"/>
              <a:t>compétences</a:t>
            </a:r>
            <a:r>
              <a:rPr sz="1600" dirty="0"/>
              <a:t> </a:t>
            </a:r>
            <a:r>
              <a:rPr sz="1600" dirty="0" err="1"/>
              <a:t>ou</a:t>
            </a:r>
            <a:r>
              <a:rPr sz="1600" dirty="0"/>
              <a:t> aux </a:t>
            </a:r>
            <a:r>
              <a:rPr sz="1600" dirty="0" err="1"/>
              <a:t>normes</a:t>
            </a:r>
            <a:r>
              <a:rPr sz="1600" dirty="0"/>
              <a:t> de qualification.</a:t>
            </a:r>
          </a:p>
          <a:p>
            <a:pPr>
              <a:spcBef>
                <a:spcPts val="400"/>
              </a:spcBef>
              <a:defRPr sz="1800"/>
            </a:pPr>
            <a:r>
              <a:rPr sz="1600" dirty="0" err="1"/>
              <a:t>Garantir</a:t>
            </a:r>
            <a:r>
              <a:rPr sz="1600" dirty="0"/>
              <a:t> la </a:t>
            </a:r>
            <a:r>
              <a:rPr sz="1600" dirty="0" err="1"/>
              <a:t>flexibilité</a:t>
            </a:r>
            <a:r>
              <a:rPr sz="1600" dirty="0"/>
              <a:t>: </a:t>
            </a:r>
            <a:r>
              <a:rPr sz="1600" dirty="0" err="1"/>
              <a:t>représentation</a:t>
            </a:r>
            <a:r>
              <a:rPr sz="1600" dirty="0"/>
              <a:t> de divers</a:t>
            </a:r>
          </a:p>
          <a:p>
            <a:pPr>
              <a:spcBef>
                <a:spcPts val="400"/>
              </a:spcBef>
              <a:defRPr sz="1800" b="1"/>
            </a:pPr>
            <a:r>
              <a:rPr sz="1600" dirty="0" err="1"/>
              <a:t>Préciser</a:t>
            </a:r>
            <a:r>
              <a:rPr sz="1600" dirty="0"/>
              <a:t> les </a:t>
            </a:r>
            <a:r>
              <a:rPr sz="1600" dirty="0" err="1"/>
              <a:t>éléments</a:t>
            </a:r>
            <a:r>
              <a:rPr sz="1600" dirty="0"/>
              <a:t> </a:t>
            </a:r>
            <a:r>
              <a:rPr sz="1600" dirty="0" err="1"/>
              <a:t>probants</a:t>
            </a:r>
            <a:r>
              <a:rPr sz="1600" dirty="0"/>
              <a:t> et les exigences narratives</a:t>
            </a:r>
          </a:p>
          <a:p>
            <a:pPr>
              <a:spcBef>
                <a:spcPts val="400"/>
              </a:spcBef>
              <a:defRPr sz="1800"/>
            </a:pPr>
            <a:r>
              <a:rPr sz="1600" dirty="0"/>
              <a:t>Accepter les documents </a:t>
            </a:r>
            <a:r>
              <a:rPr sz="1600" dirty="0" err="1"/>
              <a:t>traditionnels</a:t>
            </a:r>
            <a:r>
              <a:rPr sz="1600" dirty="0"/>
              <a:t> et les </a:t>
            </a:r>
            <a:r>
              <a:rPr sz="1600" dirty="0" err="1"/>
              <a:t>formulaires</a:t>
            </a:r>
            <a:r>
              <a:rPr sz="1600" dirty="0"/>
              <a:t> </a:t>
            </a:r>
            <a:r>
              <a:rPr sz="1600" dirty="0" err="1"/>
              <a:t>alternatifs</a:t>
            </a:r>
            <a:r>
              <a:rPr sz="1600" dirty="0"/>
              <a:t> </a:t>
            </a:r>
          </a:p>
          <a:p>
            <a:pPr>
              <a:spcBef>
                <a:spcPts val="400"/>
              </a:spcBef>
              <a:defRPr sz="1800"/>
            </a:pPr>
            <a:r>
              <a:rPr sz="1600" dirty="0"/>
              <a:t>Encourager les explications narratives qui </a:t>
            </a:r>
            <a:r>
              <a:rPr sz="1600" dirty="0" err="1"/>
              <a:t>accompagnent</a:t>
            </a:r>
            <a:r>
              <a:rPr sz="1600" dirty="0"/>
              <a:t> les </a:t>
            </a:r>
            <a:r>
              <a:rPr sz="1600" dirty="0" err="1"/>
              <a:t>preuves</a:t>
            </a:r>
            <a:r>
              <a:rPr sz="1600" dirty="0"/>
              <a:t>.</a:t>
            </a:r>
          </a:p>
          <a:p>
            <a:pPr>
              <a:spcBef>
                <a:spcPts val="400"/>
              </a:spcBef>
              <a:defRPr sz="1800" b="1"/>
            </a:pPr>
            <a:r>
              <a:rPr sz="1600" dirty="0"/>
              <a:t>Structure de conception et </a:t>
            </a:r>
            <a:r>
              <a:rPr sz="1600" dirty="0" err="1"/>
              <a:t>modèles</a:t>
            </a:r>
            <a:endParaRPr sz="1600" dirty="0"/>
          </a:p>
          <a:p>
            <a:pPr>
              <a:spcBef>
                <a:spcPts val="400"/>
              </a:spcBef>
              <a:defRPr sz="1800"/>
            </a:pPr>
            <a:r>
              <a:rPr sz="1600" dirty="0" err="1"/>
              <a:t>Fournir</a:t>
            </a:r>
            <a:r>
              <a:rPr sz="1600" dirty="0"/>
              <a:t> un cadre </a:t>
            </a:r>
            <a:r>
              <a:rPr sz="1600" dirty="0" err="1"/>
              <a:t>biographique</a:t>
            </a:r>
            <a:endParaRPr sz="1600" dirty="0"/>
          </a:p>
          <a:p>
            <a:pPr>
              <a:spcBef>
                <a:spcPts val="400"/>
              </a:spcBef>
              <a:defRPr sz="1800"/>
            </a:pPr>
            <a:r>
              <a:rPr sz="1600" dirty="0" err="1"/>
              <a:t>Utilisez</a:t>
            </a:r>
            <a:r>
              <a:rPr sz="1600" dirty="0"/>
              <a:t> des </a:t>
            </a:r>
            <a:r>
              <a:rPr sz="1600" dirty="0" err="1"/>
              <a:t>feuilles</a:t>
            </a:r>
            <a:r>
              <a:rPr sz="1600" dirty="0"/>
              <a:t> de travail </a:t>
            </a:r>
            <a:r>
              <a:rPr sz="1600" dirty="0" err="1"/>
              <a:t>ou</a:t>
            </a:r>
            <a:r>
              <a:rPr sz="1600" dirty="0"/>
              <a:t> des questions </a:t>
            </a:r>
            <a:r>
              <a:rPr sz="1600" dirty="0" err="1"/>
              <a:t>d'orientation</a:t>
            </a:r>
            <a:r>
              <a:rPr sz="1600" dirty="0"/>
              <a:t> pour aider les participants à </a:t>
            </a:r>
            <a:r>
              <a:rPr sz="1600" dirty="0" err="1"/>
              <a:t>saisir</a:t>
            </a:r>
            <a:r>
              <a:rPr sz="1600" dirty="0"/>
              <a:t> </a:t>
            </a:r>
            <a:r>
              <a:rPr sz="1600" dirty="0" err="1"/>
              <a:t>systématiquement</a:t>
            </a:r>
            <a:r>
              <a:rPr sz="1600" dirty="0"/>
              <a:t> </a:t>
            </a:r>
            <a:r>
              <a:rPr sz="1600" dirty="0" err="1"/>
              <a:t>leurs</a:t>
            </a:r>
            <a:r>
              <a:rPr sz="1600" dirty="0"/>
              <a:t> </a:t>
            </a:r>
            <a:r>
              <a:rPr sz="1600" dirty="0" err="1"/>
              <a:t>expériences</a:t>
            </a:r>
            <a:r>
              <a:rPr sz="1600" dirty="0"/>
              <a:t>.</a:t>
            </a:r>
          </a:p>
        </p:txBody>
      </p:sp>
      <p:sp>
        <p:nvSpPr>
          <p:cNvPr id="6" name="TextBox 5">
            <a:extLst>
              <a:ext uri="{FF2B5EF4-FFF2-40B4-BE49-F238E27FC236}">
                <a16:creationId xmlns:a16="http://schemas.microsoft.com/office/drawing/2014/main" id="{E04E1CB9-9562-FC3F-09C1-EB5B2703B779}"/>
              </a:ext>
            </a:extLst>
          </p:cNvPr>
          <p:cNvSpPr txBox="1"/>
          <p:nvPr/>
        </p:nvSpPr>
        <p:spPr>
          <a:xfrm>
            <a:off x="6332131" y="1145686"/>
            <a:ext cx="5735691" cy="5099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anchor="ctr">
            <a:spAutoFit/>
          </a:bodyPr>
          <a:lstStyle/>
          <a:p>
            <a:pPr>
              <a:spcBef>
                <a:spcPts val="400"/>
              </a:spcBef>
              <a:defRPr sz="2000"/>
            </a:pPr>
            <a:r>
              <a:rPr lang="fr-FR" sz="1600" b="1" dirty="0"/>
              <a:t>Formuler des questions réflexive</a:t>
            </a:r>
          </a:p>
          <a:p>
            <a:pPr>
              <a:spcBef>
                <a:spcPts val="400"/>
              </a:spcBef>
              <a:defRPr sz="2000"/>
            </a:pPr>
            <a:r>
              <a:rPr sz="1600" dirty="0" err="1"/>
              <a:t>Inclure</a:t>
            </a:r>
            <a:r>
              <a:rPr sz="1600" dirty="0"/>
              <a:t> des questions qui </a:t>
            </a:r>
            <a:r>
              <a:rPr sz="1600" dirty="0" err="1"/>
              <a:t>relient</a:t>
            </a:r>
            <a:r>
              <a:rPr sz="1600" dirty="0"/>
              <a:t> les </a:t>
            </a:r>
            <a:r>
              <a:rPr sz="1600" dirty="0" err="1"/>
              <a:t>expériences</a:t>
            </a:r>
            <a:r>
              <a:rPr sz="1600" dirty="0"/>
              <a:t> → </a:t>
            </a:r>
            <a:r>
              <a:rPr sz="1600" dirty="0" err="1"/>
              <a:t>compétences</a:t>
            </a:r>
            <a:br>
              <a:rPr sz="1600" dirty="0"/>
            </a:br>
            <a:r>
              <a:rPr sz="1600" b="1" dirty="0" err="1"/>
              <a:t>Intégrer</a:t>
            </a:r>
            <a:r>
              <a:rPr sz="1600" b="1" dirty="0"/>
              <a:t> le </a:t>
            </a:r>
            <a:r>
              <a:rPr sz="1600" b="1" dirty="0" err="1"/>
              <a:t>modèle</a:t>
            </a:r>
            <a:r>
              <a:rPr sz="1600" b="1" dirty="0"/>
              <a:t> de facilitation</a:t>
            </a:r>
            <a:endParaRPr sz="1600" dirty="0"/>
          </a:p>
          <a:p>
            <a:pPr>
              <a:defRPr sz="1900"/>
            </a:pPr>
            <a:r>
              <a:rPr sz="1600" dirty="0"/>
              <a:t>Affecter des </a:t>
            </a:r>
            <a:r>
              <a:rPr sz="1600" dirty="0" err="1"/>
              <a:t>facilitateurs</a:t>
            </a:r>
            <a:r>
              <a:rPr sz="1600" dirty="0"/>
              <a:t> pour </a:t>
            </a:r>
            <a:r>
              <a:rPr sz="1600" dirty="0" err="1"/>
              <a:t>soutenir</a:t>
            </a:r>
            <a:r>
              <a:rPr sz="1600" dirty="0"/>
              <a:t> les </a:t>
            </a:r>
            <a:r>
              <a:rPr sz="1600" dirty="0" err="1"/>
              <a:t>candidats</a:t>
            </a:r>
            <a:r>
              <a:rPr sz="1600" dirty="0"/>
              <a:t> </a:t>
            </a:r>
          </a:p>
          <a:p>
            <a:pPr>
              <a:defRPr sz="1900"/>
            </a:pPr>
            <a:r>
              <a:rPr sz="1600" dirty="0" err="1"/>
              <a:t>Fournir</a:t>
            </a:r>
            <a:r>
              <a:rPr sz="1600" dirty="0"/>
              <a:t> des alternatives (</a:t>
            </a:r>
            <a:r>
              <a:rPr sz="1600" dirty="0" err="1"/>
              <a:t>enregistrement</a:t>
            </a:r>
            <a:r>
              <a:rPr sz="1600" dirty="0"/>
              <a:t> audio, interviews </a:t>
            </a:r>
            <a:r>
              <a:rPr sz="1600" dirty="0" err="1"/>
              <a:t>vidéo</a:t>
            </a:r>
            <a:r>
              <a:rPr sz="1600" dirty="0"/>
              <a:t>) </a:t>
            </a:r>
          </a:p>
          <a:p>
            <a:pPr>
              <a:defRPr sz="1900" b="1"/>
            </a:pPr>
            <a:r>
              <a:rPr sz="1600" dirty="0" err="1"/>
              <a:t>Procédure</a:t>
            </a:r>
            <a:r>
              <a:rPr sz="1600" dirty="0"/>
              <a:t> de </a:t>
            </a:r>
            <a:r>
              <a:rPr sz="1600" dirty="0" err="1"/>
              <a:t>développement</a:t>
            </a:r>
            <a:r>
              <a:rPr sz="1600" dirty="0"/>
              <a:t> du </a:t>
            </a:r>
            <a:r>
              <a:rPr sz="1600" dirty="0" err="1"/>
              <a:t>portefeuille</a:t>
            </a:r>
            <a:endParaRPr sz="1600" dirty="0"/>
          </a:p>
          <a:p>
            <a:pPr>
              <a:defRPr sz="1900"/>
            </a:pPr>
            <a:r>
              <a:rPr sz="1600" dirty="0" err="1"/>
              <a:t>Séquence</a:t>
            </a:r>
            <a:r>
              <a:rPr sz="1600" dirty="0"/>
              <a:t> : histoire de la vie → </a:t>
            </a:r>
            <a:r>
              <a:rPr sz="1600" dirty="0" err="1"/>
              <a:t>cartographie</a:t>
            </a:r>
            <a:r>
              <a:rPr sz="1600" dirty="0"/>
              <a:t> des </a:t>
            </a:r>
            <a:r>
              <a:rPr sz="1600" dirty="0" err="1"/>
              <a:t>compétences</a:t>
            </a:r>
            <a:r>
              <a:rPr sz="1600" dirty="0"/>
              <a:t> → </a:t>
            </a:r>
            <a:r>
              <a:rPr sz="1600" dirty="0" err="1"/>
              <a:t>collecte</a:t>
            </a:r>
            <a:r>
              <a:rPr sz="1600" dirty="0"/>
              <a:t> de </a:t>
            </a:r>
            <a:r>
              <a:rPr sz="1600" dirty="0" err="1"/>
              <a:t>preuves</a:t>
            </a:r>
            <a:r>
              <a:rPr sz="1600" dirty="0"/>
              <a:t> → </a:t>
            </a:r>
            <a:r>
              <a:rPr sz="1600" dirty="0" err="1"/>
              <a:t>réflexion</a:t>
            </a:r>
            <a:r>
              <a:rPr sz="1600" dirty="0"/>
              <a:t> → compilation.</a:t>
            </a:r>
          </a:p>
          <a:p>
            <a:pPr>
              <a:defRPr sz="1900"/>
            </a:pPr>
            <a:r>
              <a:rPr sz="1600" dirty="0" err="1"/>
              <a:t>Permettre</a:t>
            </a:r>
            <a:r>
              <a:rPr sz="1600" dirty="0"/>
              <a:t> un </a:t>
            </a:r>
            <a:r>
              <a:rPr sz="1600" dirty="0" err="1"/>
              <a:t>développement</a:t>
            </a:r>
            <a:r>
              <a:rPr sz="1600" dirty="0"/>
              <a:t> </a:t>
            </a:r>
            <a:r>
              <a:rPr sz="1600" dirty="0" err="1"/>
              <a:t>itératif</a:t>
            </a:r>
            <a:r>
              <a:rPr sz="1600" dirty="0"/>
              <a:t>: les retours </a:t>
            </a:r>
            <a:r>
              <a:rPr sz="1600" dirty="0" err="1"/>
              <a:t>d’information</a:t>
            </a:r>
            <a:r>
              <a:rPr sz="1600" dirty="0"/>
              <a:t> et les orientations.</a:t>
            </a:r>
          </a:p>
          <a:p>
            <a:pPr>
              <a:defRPr sz="1900" b="1"/>
            </a:pPr>
            <a:r>
              <a:rPr sz="1600" dirty="0"/>
              <a:t>Assurance de la </a:t>
            </a:r>
            <a:r>
              <a:rPr sz="1600" dirty="0" err="1"/>
              <a:t>qualité</a:t>
            </a:r>
            <a:endParaRPr sz="1600" dirty="0"/>
          </a:p>
          <a:p>
            <a:pPr>
              <a:defRPr sz="1900"/>
            </a:pPr>
            <a:r>
              <a:rPr sz="1600" dirty="0"/>
              <a:t>Former les </a:t>
            </a:r>
            <a:r>
              <a:rPr sz="1600" dirty="0" err="1"/>
              <a:t>évaluateurs</a:t>
            </a:r>
            <a:r>
              <a:rPr sz="1600" dirty="0"/>
              <a:t> à </a:t>
            </a:r>
            <a:r>
              <a:rPr sz="1600" dirty="0" err="1"/>
              <a:t>valoriser</a:t>
            </a:r>
            <a:r>
              <a:rPr sz="1600" dirty="0"/>
              <a:t> à la </a:t>
            </a:r>
            <a:r>
              <a:rPr sz="1600" dirty="0" err="1"/>
              <a:t>fois</a:t>
            </a:r>
            <a:r>
              <a:rPr sz="1600" dirty="0"/>
              <a:t> la narration et les </a:t>
            </a:r>
            <a:r>
              <a:rPr sz="1600" dirty="0" err="1"/>
              <a:t>preuves</a:t>
            </a:r>
            <a:r>
              <a:rPr sz="1600" dirty="0"/>
              <a:t>.</a:t>
            </a:r>
          </a:p>
          <a:p>
            <a:pPr>
              <a:defRPr sz="1900"/>
            </a:pPr>
            <a:r>
              <a:rPr sz="1600" dirty="0" err="1"/>
              <a:t>Utiliser</a:t>
            </a:r>
            <a:r>
              <a:rPr sz="1600" dirty="0"/>
              <a:t> la </a:t>
            </a:r>
            <a:r>
              <a:rPr sz="1600" dirty="0" err="1"/>
              <a:t>modération</a:t>
            </a:r>
            <a:r>
              <a:rPr sz="1600" dirty="0"/>
              <a:t> pour assurer </a:t>
            </a:r>
            <a:r>
              <a:rPr sz="1600" dirty="0" err="1"/>
              <a:t>l'équité</a:t>
            </a:r>
            <a:r>
              <a:rPr sz="1600" dirty="0"/>
              <a:t> </a:t>
            </a:r>
            <a:r>
              <a:rPr sz="1600" dirty="0" err="1"/>
              <a:t>lorsque</a:t>
            </a:r>
            <a:r>
              <a:rPr sz="1600" dirty="0"/>
              <a:t> le format des </a:t>
            </a:r>
            <a:r>
              <a:rPr sz="1600" dirty="0" err="1"/>
              <a:t>portefeuilles</a:t>
            </a:r>
            <a:r>
              <a:rPr sz="1600" dirty="0"/>
              <a:t> </a:t>
            </a:r>
            <a:r>
              <a:rPr sz="1600" dirty="0" err="1"/>
              <a:t>diffère</a:t>
            </a:r>
            <a:r>
              <a:rPr sz="1600" dirty="0"/>
              <a:t> </a:t>
            </a:r>
            <a:r>
              <a:rPr sz="1600" dirty="0" err="1"/>
              <a:t>fortement</a:t>
            </a:r>
            <a:r>
              <a:rPr sz="1600" dirty="0"/>
              <a:t> </a:t>
            </a:r>
          </a:p>
          <a:p>
            <a:pPr>
              <a:defRPr sz="1900"/>
            </a:pPr>
            <a:r>
              <a:rPr sz="1600" dirty="0"/>
              <a:t>Documenter comment les </a:t>
            </a:r>
            <a:r>
              <a:rPr sz="1600" dirty="0" err="1"/>
              <a:t>preuves</a:t>
            </a:r>
            <a:r>
              <a:rPr sz="1600" dirty="0"/>
              <a:t> </a:t>
            </a:r>
            <a:r>
              <a:rPr sz="1600" dirty="0" err="1"/>
              <a:t>biographiques</a:t>
            </a:r>
            <a:r>
              <a:rPr sz="1600" dirty="0"/>
              <a:t> </a:t>
            </a:r>
            <a:r>
              <a:rPr sz="1600" dirty="0" err="1"/>
              <a:t>sont</a:t>
            </a:r>
            <a:r>
              <a:rPr sz="1600" dirty="0"/>
              <a:t> </a:t>
            </a:r>
            <a:r>
              <a:rPr sz="1600" dirty="0" err="1"/>
              <a:t>jugées</a:t>
            </a:r>
            <a:r>
              <a:rPr sz="1600" dirty="0"/>
              <a:t> par rapport aux </a:t>
            </a:r>
            <a:r>
              <a:rPr sz="1600" dirty="0" err="1"/>
              <a:t>normes</a:t>
            </a:r>
            <a:r>
              <a:rPr sz="1600" dirty="0"/>
              <a:t>.</a:t>
            </a:r>
          </a:p>
          <a:p>
            <a:pPr marL="0" marR="0" indent="0" algn="l" defTabSz="410765" rtl="0" fontAlgn="auto" latinLnBrk="0" hangingPunct="0">
              <a:lnSpc>
                <a:spcPct val="100000"/>
              </a:lnSpc>
              <a:spcBef>
                <a:spcPts val="0"/>
              </a:spcBef>
              <a:spcAft>
                <a:spcPts val="0"/>
              </a:spcAft>
              <a:buClrTx/>
              <a:buSzTx/>
              <a:buFontTx/>
              <a:buNone/>
              <a:tabLst/>
            </a:pPr>
            <a:endParaRPr kumimoji="0" sz="1600" b="0" i="0" u="none" strike="noStrike" cap="none"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8664020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783BE-1FED-E6A7-2153-D3E7F3BADEAB}"/>
              </a:ext>
            </a:extLst>
          </p:cNvPr>
          <p:cNvSpPr>
            <a:spLocks noGrp="1"/>
          </p:cNvSpPr>
          <p:nvPr>
            <p:ph type="title"/>
          </p:nvPr>
        </p:nvSpPr>
        <p:spPr/>
        <p:txBody>
          <a:bodyPr/>
          <a:lstStyle/>
          <a:p>
            <a:pPr>
              <a:defRPr sz="2800"/>
            </a:pPr>
            <a:r>
              <a:t>Rendre les portefeuilles accessibles et pertinents</a:t>
            </a:r>
            <a:endParaRPr sz="2800"/>
          </a:p>
        </p:txBody>
      </p:sp>
      <p:sp>
        <p:nvSpPr>
          <p:cNvPr id="4" name="Slide Number Placeholder 3">
            <a:extLst>
              <a:ext uri="{FF2B5EF4-FFF2-40B4-BE49-F238E27FC236}">
                <a16:creationId xmlns:a16="http://schemas.microsoft.com/office/drawing/2014/main" id="{87D4A9BA-BBA7-85D6-C48A-DBB372844257}"/>
              </a:ext>
            </a:extLst>
          </p:cNvPr>
          <p:cNvSpPr>
            <a:spLocks noGrp="1"/>
          </p:cNvSpPr>
          <p:nvPr>
            <p:ph type="sldNum" sz="quarter" idx="4"/>
          </p:nvPr>
        </p:nvSpPr>
        <p:spPr/>
        <p:txBody>
          <a:bodyPr/>
          <a:lstStyle/>
          <a:p>
            <a:fld id="{B82005ED-509E-4485-8906-764A9FDA5023}" type="slidenum">
              <a:rPr lang="de-DE" smtClean="0"/>
              <a:t>15</a:t>
            </a:fld>
            <a:endParaRPr lang="de-DE"/>
          </a:p>
        </p:txBody>
      </p:sp>
      <p:sp>
        <p:nvSpPr>
          <p:cNvPr id="5" name="Rectangle 1">
            <a:extLst>
              <a:ext uri="{FF2B5EF4-FFF2-40B4-BE49-F238E27FC236}">
                <a16:creationId xmlns:a16="http://schemas.microsoft.com/office/drawing/2014/main" id="{3AB74478-4005-654D-0750-C6A1040ABE80}"/>
              </a:ext>
            </a:extLst>
          </p:cNvPr>
          <p:cNvSpPr>
            <a:spLocks noGrp="1" noChangeArrowheads="1"/>
          </p:cNvSpPr>
          <p:nvPr>
            <p:ph sz="quarter" idx="12"/>
          </p:nvPr>
        </p:nvSpPr>
        <p:spPr bwMode="auto">
          <a:xfrm>
            <a:off x="521994" y="774421"/>
            <a:ext cx="10707981"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dirty="0" err="1"/>
              <a:t>Utiliser</a:t>
            </a:r>
            <a:r>
              <a:rPr b="1" dirty="0"/>
              <a:t> des </a:t>
            </a:r>
            <a:r>
              <a:rPr b="1" dirty="0" err="1"/>
              <a:t>exemples</a:t>
            </a:r>
            <a:r>
              <a:rPr b="1" dirty="0"/>
              <a:t> de </a:t>
            </a:r>
            <a:r>
              <a:rPr b="1" dirty="0" err="1"/>
              <a:t>groupes</a:t>
            </a:r>
            <a:r>
              <a:rPr b="1" dirty="0"/>
              <a:t> </a:t>
            </a:r>
            <a:r>
              <a:rPr b="1" dirty="0" err="1"/>
              <a:t>cibles</a:t>
            </a:r>
            <a:r>
              <a:rPr b="1" dirty="0"/>
              <a:t>:</a:t>
            </a:r>
            <a:r>
              <a:rPr dirty="0"/>
              <a:t> Les </a:t>
            </a:r>
            <a:r>
              <a:rPr dirty="0" err="1"/>
              <a:t>exercices</a:t>
            </a:r>
            <a:r>
              <a:rPr dirty="0"/>
              <a:t> </a:t>
            </a:r>
            <a:r>
              <a:rPr dirty="0" err="1"/>
              <a:t>devraient</a:t>
            </a:r>
            <a:r>
              <a:rPr dirty="0"/>
              <a:t> </a:t>
            </a:r>
            <a:r>
              <a:rPr dirty="0" err="1"/>
              <a:t>s’appuyer</a:t>
            </a:r>
            <a:r>
              <a:rPr dirty="0"/>
              <a:t> sur des situations, des </a:t>
            </a:r>
            <a:r>
              <a:rPr dirty="0" err="1"/>
              <a:t>rôles</a:t>
            </a:r>
            <a:r>
              <a:rPr dirty="0"/>
              <a:t> et des </a:t>
            </a:r>
            <a:r>
              <a:rPr dirty="0" err="1"/>
              <a:t>contextes</a:t>
            </a:r>
            <a:r>
              <a:rPr dirty="0"/>
              <a:t> </a:t>
            </a:r>
            <a:r>
              <a:rPr dirty="0" err="1"/>
              <a:t>familiers</a:t>
            </a:r>
            <a:r>
              <a:rPr dirty="0"/>
              <a:t> de la vie </a:t>
            </a:r>
            <a:r>
              <a:rPr dirty="0" err="1"/>
              <a:t>quotidienne</a:t>
            </a:r>
            <a:r>
              <a:rPr dirty="0"/>
              <a:t> des participants.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lang="en-GB" b="1" dirty="0" err="1"/>
              <a:t>Récit</a:t>
            </a:r>
            <a:r>
              <a:rPr lang="en-GB" b="1" dirty="0"/>
              <a:t> et </a:t>
            </a:r>
            <a:r>
              <a:rPr lang="en-GB" b="1" dirty="0" err="1"/>
              <a:t>expérience</a:t>
            </a:r>
            <a:r>
              <a:rPr lang="en-GB" b="1" dirty="0"/>
              <a:t> </a:t>
            </a:r>
            <a:r>
              <a:rPr lang="en-GB" b="1" dirty="0" err="1"/>
              <a:t>vécue</a:t>
            </a:r>
            <a:r>
              <a:rPr b="1" dirty="0"/>
              <a:t>:</a:t>
            </a:r>
            <a:r>
              <a:rPr dirty="0"/>
              <a:t> Des </a:t>
            </a:r>
            <a:r>
              <a:rPr dirty="0" err="1"/>
              <a:t>exemples</a:t>
            </a:r>
            <a:r>
              <a:rPr dirty="0"/>
              <a:t> de pairs </a:t>
            </a:r>
            <a:r>
              <a:rPr dirty="0" err="1"/>
              <a:t>ou</a:t>
            </a:r>
            <a:r>
              <a:rPr dirty="0"/>
              <a:t> de </a:t>
            </a:r>
            <a:r>
              <a:rPr dirty="0" err="1"/>
              <a:t>membres</a:t>
            </a:r>
            <a:r>
              <a:rPr dirty="0"/>
              <a:t> de la </a:t>
            </a:r>
            <a:r>
              <a:rPr dirty="0" err="1"/>
              <a:t>communauté</a:t>
            </a:r>
            <a:r>
              <a:rPr dirty="0"/>
              <a:t> </a:t>
            </a:r>
            <a:r>
              <a:rPr dirty="0" err="1"/>
              <a:t>rendent</a:t>
            </a:r>
            <a:r>
              <a:rPr dirty="0"/>
              <a:t> la </a:t>
            </a:r>
            <a:r>
              <a:rPr dirty="0" err="1"/>
              <a:t>réflexion</a:t>
            </a:r>
            <a:r>
              <a:rPr dirty="0"/>
              <a:t> plus facile et plus significative.</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dirty="0" err="1"/>
              <a:t>Preuves</a:t>
            </a:r>
            <a:r>
              <a:rPr b="1" dirty="0"/>
              <a:t> </a:t>
            </a:r>
            <a:r>
              <a:rPr b="1" dirty="0" err="1"/>
              <a:t>multimodales</a:t>
            </a:r>
            <a:r>
              <a:rPr b="1" dirty="0"/>
              <a:t>:</a:t>
            </a:r>
            <a:r>
              <a:rPr dirty="0"/>
              <a:t> Des </a:t>
            </a:r>
            <a:r>
              <a:rPr dirty="0" err="1"/>
              <a:t>vidéos</a:t>
            </a:r>
            <a:r>
              <a:rPr dirty="0"/>
              <a:t>, des photos </a:t>
            </a:r>
            <a:r>
              <a:rPr dirty="0" err="1"/>
              <a:t>ou</a:t>
            </a:r>
            <a:r>
              <a:rPr dirty="0"/>
              <a:t> des </a:t>
            </a:r>
            <a:r>
              <a:rPr dirty="0" err="1"/>
              <a:t>enregistrements</a:t>
            </a:r>
            <a:r>
              <a:rPr dirty="0"/>
              <a:t> audio </a:t>
            </a:r>
            <a:r>
              <a:rPr dirty="0" err="1"/>
              <a:t>peuvent</a:t>
            </a:r>
            <a:r>
              <a:rPr dirty="0"/>
              <a:t> </a:t>
            </a:r>
            <a:r>
              <a:rPr dirty="0" err="1"/>
              <a:t>remplacer</a:t>
            </a:r>
            <a:r>
              <a:rPr dirty="0"/>
              <a:t> </a:t>
            </a:r>
            <a:r>
              <a:rPr dirty="0" err="1"/>
              <a:t>ou</a:t>
            </a:r>
            <a:r>
              <a:rPr dirty="0"/>
              <a:t> </a:t>
            </a:r>
            <a:r>
              <a:rPr dirty="0" err="1"/>
              <a:t>compléter</a:t>
            </a:r>
            <a:r>
              <a:rPr dirty="0"/>
              <a:t> des </a:t>
            </a:r>
            <a:r>
              <a:rPr dirty="0" err="1"/>
              <a:t>textes</a:t>
            </a:r>
            <a:r>
              <a:rPr dirty="0"/>
              <a:t> </a:t>
            </a:r>
            <a:r>
              <a:rPr dirty="0" err="1"/>
              <a:t>écrits</a:t>
            </a:r>
            <a:r>
              <a:rPr dirty="0"/>
              <a:t>.</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dirty="0" err="1"/>
              <a:t>Modèles</a:t>
            </a:r>
            <a:r>
              <a:rPr b="1" dirty="0"/>
              <a:t> de </a:t>
            </a:r>
            <a:r>
              <a:rPr b="1" dirty="0" err="1"/>
              <a:t>rôle</a:t>
            </a:r>
            <a:r>
              <a:rPr b="1" dirty="0"/>
              <a:t> sur </a:t>
            </a:r>
            <a:r>
              <a:rPr b="1" dirty="0" err="1"/>
              <a:t>vidéo</a:t>
            </a:r>
            <a:r>
              <a:rPr b="1" dirty="0"/>
              <a:t>:</a:t>
            </a:r>
            <a:r>
              <a:rPr dirty="0"/>
              <a:t> De courts clips de </a:t>
            </a:r>
            <a:r>
              <a:rPr dirty="0" err="1"/>
              <a:t>personnes</a:t>
            </a:r>
            <a:r>
              <a:rPr dirty="0"/>
              <a:t> du </a:t>
            </a:r>
            <a:r>
              <a:rPr dirty="0" err="1"/>
              <a:t>même</a:t>
            </a:r>
            <a:r>
              <a:rPr dirty="0"/>
              <a:t> milieu </a:t>
            </a:r>
            <a:r>
              <a:rPr dirty="0" err="1"/>
              <a:t>racontant</a:t>
            </a:r>
            <a:r>
              <a:rPr dirty="0"/>
              <a:t> </a:t>
            </a:r>
            <a:r>
              <a:rPr dirty="0" err="1"/>
              <a:t>leurs</a:t>
            </a:r>
            <a:r>
              <a:rPr dirty="0"/>
              <a:t> histoires de </a:t>
            </a:r>
            <a:r>
              <a:rPr dirty="0" err="1"/>
              <a:t>compétences</a:t>
            </a:r>
            <a:r>
              <a:rPr dirty="0"/>
              <a:t> </a:t>
            </a:r>
            <a:r>
              <a:rPr dirty="0" err="1"/>
              <a:t>fournissent</a:t>
            </a:r>
            <a:r>
              <a:rPr dirty="0"/>
              <a:t> </a:t>
            </a:r>
            <a:r>
              <a:rPr dirty="0" err="1"/>
              <a:t>une</a:t>
            </a:r>
            <a:r>
              <a:rPr dirty="0"/>
              <a:t> orientation et des encouragements.</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dirty="0" err="1"/>
              <a:t>Pratiquer</a:t>
            </a:r>
            <a:r>
              <a:rPr b="1" dirty="0"/>
              <a:t> au moyen </a:t>
            </a:r>
            <a:r>
              <a:rPr b="1" dirty="0" err="1"/>
              <a:t>d’exercices</a:t>
            </a:r>
            <a:r>
              <a:rPr b="1" dirty="0"/>
              <a:t> </a:t>
            </a:r>
            <a:r>
              <a:rPr b="1" dirty="0" err="1"/>
              <a:t>guidés</a:t>
            </a:r>
            <a:r>
              <a:rPr b="1" dirty="0"/>
              <a:t>:</a:t>
            </a:r>
            <a:r>
              <a:rPr dirty="0"/>
              <a:t> Les </a:t>
            </a:r>
            <a:r>
              <a:rPr dirty="0" err="1"/>
              <a:t>activités</a:t>
            </a:r>
            <a:r>
              <a:rPr dirty="0"/>
              <a:t> étape par étape </a:t>
            </a:r>
            <a:r>
              <a:rPr dirty="0" err="1"/>
              <a:t>aident</a:t>
            </a:r>
            <a:r>
              <a:rPr dirty="0"/>
              <a:t> les participants à </a:t>
            </a:r>
            <a:r>
              <a:rPr dirty="0" err="1"/>
              <a:t>apprendre</a:t>
            </a:r>
            <a:r>
              <a:rPr dirty="0"/>
              <a:t> la </a:t>
            </a:r>
            <a:r>
              <a:rPr dirty="0" err="1"/>
              <a:t>réflexion</a:t>
            </a:r>
            <a:r>
              <a:rPr dirty="0"/>
              <a:t>, </a:t>
            </a:r>
            <a:r>
              <a:rPr dirty="0" err="1"/>
              <a:t>même</a:t>
            </a:r>
            <a:r>
              <a:rPr dirty="0"/>
              <a:t> sans de </a:t>
            </a:r>
            <a:r>
              <a:rPr dirty="0" err="1"/>
              <a:t>solides</a:t>
            </a:r>
            <a:r>
              <a:rPr dirty="0"/>
              <a:t> </a:t>
            </a:r>
            <a:r>
              <a:rPr dirty="0" err="1"/>
              <a:t>compétences</a:t>
            </a:r>
            <a:r>
              <a:rPr dirty="0"/>
              <a:t> </a:t>
            </a:r>
            <a:r>
              <a:rPr dirty="0" err="1"/>
              <a:t>en</a:t>
            </a:r>
            <a:r>
              <a:rPr dirty="0"/>
              <a:t> </a:t>
            </a:r>
            <a:r>
              <a:rPr dirty="0" err="1"/>
              <a:t>littératie</a:t>
            </a:r>
            <a:r>
              <a:rPr dirty="0"/>
              <a:t>.</a:t>
            </a:r>
          </a:p>
          <a:p>
            <a:pPr marL="0" marR="0" lvl="0" indent="0" algn="l" defTabSz="914400" rtl="0" eaLnBrk="0" fontAlgn="base" latinLnBrk="0" hangingPunct="0">
              <a:lnSpc>
                <a:spcPct val="100000"/>
              </a:lnSpc>
              <a:spcBef>
                <a:spcPts val="1200"/>
              </a:spcBef>
              <a:spcAft>
                <a:spcPct val="0"/>
              </a:spcAft>
              <a:buClrTx/>
              <a:buSzTx/>
              <a:tabLst/>
              <a:defRPr>
                <a:solidFill>
                  <a:schemeClr val="bg2"/>
                </a:solidFill>
                <a:effectLst/>
                <a:latin typeface="Arial" panose="020B0604020202020204" pitchFamily="34" charset="0"/>
              </a:defRPr>
            </a:pPr>
            <a:r>
              <a:rPr b="1" dirty="0" err="1"/>
              <a:t>Renforcer</a:t>
            </a:r>
            <a:r>
              <a:rPr b="1" dirty="0"/>
              <a:t> la </a:t>
            </a:r>
            <a:r>
              <a:rPr b="1" dirty="0" err="1"/>
              <a:t>confiance</a:t>
            </a:r>
            <a:r>
              <a:rPr b="1" dirty="0"/>
              <a:t>:</a:t>
            </a:r>
            <a:r>
              <a:rPr dirty="0"/>
              <a:t> </a:t>
            </a:r>
            <a:r>
              <a:rPr dirty="0" err="1"/>
              <a:t>Voir</a:t>
            </a:r>
            <a:r>
              <a:rPr dirty="0"/>
              <a:t> et entendre des histoires «</a:t>
            </a:r>
            <a:r>
              <a:rPr dirty="0" err="1"/>
              <a:t>comme</a:t>
            </a:r>
            <a:r>
              <a:rPr dirty="0"/>
              <a:t> la </a:t>
            </a:r>
            <a:r>
              <a:rPr dirty="0" err="1"/>
              <a:t>mienne</a:t>
            </a:r>
            <a:r>
              <a:rPr dirty="0"/>
              <a:t>» motive les participants à </a:t>
            </a:r>
            <a:r>
              <a:rPr dirty="0" err="1"/>
              <a:t>partager</a:t>
            </a:r>
            <a:r>
              <a:rPr dirty="0"/>
              <a:t> et à documenter </a:t>
            </a:r>
            <a:r>
              <a:rPr dirty="0" err="1"/>
              <a:t>leurs</a:t>
            </a:r>
            <a:r>
              <a:rPr dirty="0"/>
              <a:t> </a:t>
            </a:r>
            <a:r>
              <a:rPr dirty="0" err="1"/>
              <a:t>expériences</a:t>
            </a:r>
            <a:r>
              <a:rPr dirty="0"/>
              <a:t>.</a:t>
            </a:r>
          </a:p>
        </p:txBody>
      </p:sp>
    </p:spTree>
    <p:extLst>
      <p:ext uri="{BB962C8B-B14F-4D97-AF65-F5344CB8AC3E}">
        <p14:creationId xmlns:p14="http://schemas.microsoft.com/office/powerpoint/2010/main" val="29716292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F42A7-8A09-72BF-B596-039AE78C3D53}"/>
              </a:ext>
            </a:extLst>
          </p:cNvPr>
          <p:cNvSpPr>
            <a:spLocks noGrp="1"/>
          </p:cNvSpPr>
          <p:nvPr>
            <p:ph sz="quarter" idx="12"/>
          </p:nvPr>
        </p:nvSpPr>
        <p:spPr>
          <a:xfrm>
            <a:off x="518319" y="1120226"/>
            <a:ext cx="5574006" cy="5003801"/>
          </a:xfrm>
        </p:spPr>
        <p:txBody>
          <a:bodyPr/>
          <a:lstStyle/>
          <a:p>
            <a:pPr>
              <a:spcBef>
                <a:spcPts val="600"/>
              </a:spcBef>
              <a:defRPr sz="2400" b="1"/>
            </a:pPr>
            <a:r>
              <a:rPr dirty="0" err="1"/>
              <a:t>Rôle</a:t>
            </a:r>
            <a:r>
              <a:rPr dirty="0"/>
              <a:t> de </a:t>
            </a:r>
            <a:r>
              <a:rPr dirty="0" err="1"/>
              <a:t>l'orientation</a:t>
            </a:r>
            <a:endParaRPr sz="2400" dirty="0"/>
          </a:p>
          <a:p>
            <a:pPr lvl="1" indent="0">
              <a:spcBef>
                <a:spcPts val="600"/>
              </a:spcBef>
              <a:buNone/>
              <a:defRPr sz="2400"/>
            </a:pPr>
            <a:r>
              <a:rPr dirty="0"/>
              <a:t>- Les </a:t>
            </a:r>
            <a:r>
              <a:rPr dirty="0" err="1"/>
              <a:t>portefeuilles</a:t>
            </a:r>
            <a:r>
              <a:rPr dirty="0"/>
              <a:t> ne </a:t>
            </a:r>
            <a:r>
              <a:rPr dirty="0" err="1"/>
              <a:t>sont</a:t>
            </a:r>
            <a:r>
              <a:rPr dirty="0"/>
              <a:t> pas </a:t>
            </a:r>
            <a:r>
              <a:rPr dirty="0" err="1"/>
              <a:t>explicites</a:t>
            </a:r>
            <a:r>
              <a:rPr dirty="0"/>
              <a:t>. </a:t>
            </a:r>
          </a:p>
          <a:p>
            <a:pPr lvl="1" indent="0">
              <a:spcBef>
                <a:spcPts val="600"/>
              </a:spcBef>
              <a:buNone/>
              <a:defRPr sz="2400"/>
            </a:pPr>
            <a:r>
              <a:rPr dirty="0"/>
              <a:t>- Les </a:t>
            </a:r>
            <a:r>
              <a:rPr dirty="0" err="1"/>
              <a:t>conseillers</a:t>
            </a:r>
            <a:r>
              <a:rPr dirty="0"/>
              <a:t> </a:t>
            </a:r>
            <a:r>
              <a:rPr dirty="0" err="1"/>
              <a:t>ou</a:t>
            </a:r>
            <a:r>
              <a:rPr dirty="0"/>
              <a:t> les </a:t>
            </a:r>
            <a:r>
              <a:rPr dirty="0" err="1"/>
              <a:t>facilitateurs</a:t>
            </a:r>
            <a:r>
              <a:rPr dirty="0"/>
              <a:t> </a:t>
            </a:r>
            <a:r>
              <a:rPr dirty="0" err="1"/>
              <a:t>abaissent</a:t>
            </a:r>
            <a:r>
              <a:rPr dirty="0"/>
              <a:t> le </a:t>
            </a:r>
            <a:r>
              <a:rPr dirty="0" err="1"/>
              <a:t>seuil</a:t>
            </a:r>
            <a:r>
              <a:rPr dirty="0"/>
              <a:t> de participation et </a:t>
            </a:r>
            <a:r>
              <a:rPr dirty="0" err="1"/>
              <a:t>réduction</a:t>
            </a:r>
            <a:r>
              <a:rPr dirty="0"/>
              <a:t> du </a:t>
            </a:r>
            <a:r>
              <a:rPr dirty="0" err="1"/>
              <a:t>risque</a:t>
            </a:r>
            <a:r>
              <a:rPr dirty="0"/>
              <a:t> </a:t>
            </a:r>
            <a:r>
              <a:rPr dirty="0" err="1"/>
              <a:t>d'abandon</a:t>
            </a:r>
            <a:r>
              <a:rPr dirty="0"/>
              <a:t> des </a:t>
            </a:r>
            <a:r>
              <a:rPr dirty="0" err="1"/>
              <a:t>candidats</a:t>
            </a:r>
            <a:r>
              <a:rPr dirty="0"/>
              <a:t>.</a:t>
            </a:r>
          </a:p>
          <a:p>
            <a:pPr lvl="1" indent="0">
              <a:spcBef>
                <a:spcPts val="600"/>
              </a:spcBef>
              <a:buNone/>
            </a:pPr>
            <a:endParaRPr sz="2400" dirty="0"/>
          </a:p>
          <a:p>
            <a:pPr>
              <a:spcBef>
                <a:spcPts val="600"/>
              </a:spcBef>
              <a:defRPr sz="2400" b="1"/>
            </a:pPr>
            <a:r>
              <a:rPr dirty="0" err="1"/>
              <a:t>Formes</a:t>
            </a:r>
            <a:r>
              <a:rPr dirty="0"/>
              <a:t> de </a:t>
            </a:r>
            <a:r>
              <a:rPr dirty="0" err="1"/>
              <a:t>soutien</a:t>
            </a:r>
            <a:endParaRPr sz="2400" dirty="0"/>
          </a:p>
          <a:p>
            <a:pPr lvl="1" indent="0">
              <a:spcBef>
                <a:spcPts val="600"/>
              </a:spcBef>
              <a:buNone/>
              <a:defRPr sz="2400"/>
            </a:pPr>
            <a:r>
              <a:rPr dirty="0"/>
              <a:t>- Séances </a:t>
            </a:r>
            <a:r>
              <a:rPr dirty="0" err="1"/>
              <a:t>d'orientation</a:t>
            </a:r>
            <a:endParaRPr dirty="0"/>
          </a:p>
          <a:p>
            <a:pPr lvl="1" indent="0">
              <a:spcBef>
                <a:spcPts val="600"/>
              </a:spcBef>
              <a:buNone/>
              <a:defRPr sz="2400"/>
            </a:pPr>
            <a:r>
              <a:rPr dirty="0"/>
              <a:t>- Conseil </a:t>
            </a:r>
            <a:r>
              <a:rPr dirty="0" err="1"/>
              <a:t>individuel</a:t>
            </a:r>
            <a:endParaRPr dirty="0"/>
          </a:p>
          <a:p>
            <a:pPr lvl="1" indent="0">
              <a:spcBef>
                <a:spcPts val="600"/>
              </a:spcBef>
              <a:buNone/>
              <a:defRPr sz="2400"/>
            </a:pPr>
            <a:r>
              <a:rPr dirty="0"/>
              <a:t>- Ateliers</a:t>
            </a:r>
          </a:p>
          <a:p>
            <a:pPr lvl="1" indent="0">
              <a:spcBef>
                <a:spcPts val="600"/>
              </a:spcBef>
              <a:buNone/>
              <a:defRPr sz="2400"/>
            </a:pPr>
            <a:r>
              <a:rPr dirty="0"/>
              <a:t>- </a:t>
            </a:r>
            <a:r>
              <a:rPr dirty="0" err="1"/>
              <a:t>Boucles</a:t>
            </a:r>
            <a:r>
              <a:rPr dirty="0"/>
              <a:t> de </a:t>
            </a:r>
            <a:r>
              <a:rPr dirty="0" err="1"/>
              <a:t>rétroaction</a:t>
            </a:r>
            <a:endParaRPr dirty="0"/>
          </a:p>
          <a:p>
            <a:pPr marL="342900" lvl="1" indent="-342900">
              <a:spcBef>
                <a:spcPts val="600"/>
              </a:spcBef>
              <a:buFontTx/>
              <a:buChar char="-"/>
            </a:pPr>
            <a:endParaRPr sz="2400" dirty="0"/>
          </a:p>
        </p:txBody>
      </p:sp>
      <p:sp>
        <p:nvSpPr>
          <p:cNvPr id="3" name="Title 2">
            <a:extLst>
              <a:ext uri="{FF2B5EF4-FFF2-40B4-BE49-F238E27FC236}">
                <a16:creationId xmlns:a16="http://schemas.microsoft.com/office/drawing/2014/main" id="{746019A9-E516-4F0F-9EAF-5A6363809075}"/>
              </a:ext>
            </a:extLst>
          </p:cNvPr>
          <p:cNvSpPr>
            <a:spLocks noGrp="1"/>
          </p:cNvSpPr>
          <p:nvPr>
            <p:ph type="title"/>
          </p:nvPr>
        </p:nvSpPr>
        <p:spPr>
          <a:xfrm>
            <a:off x="515938" y="412967"/>
            <a:ext cx="10511496" cy="463645"/>
          </a:xfrm>
        </p:spPr>
        <p:txBody>
          <a:bodyPr/>
          <a:lstStyle/>
          <a:p>
            <a:pPr>
              <a:defRPr sz="2800"/>
            </a:pPr>
            <a:r>
              <a:t>Orientation et conseil en relation avec les portefeuilles</a:t>
            </a:r>
            <a:br/>
            <a:endParaRPr/>
          </a:p>
        </p:txBody>
      </p:sp>
      <p:sp>
        <p:nvSpPr>
          <p:cNvPr id="4" name="Slide Number Placeholder 3">
            <a:extLst>
              <a:ext uri="{FF2B5EF4-FFF2-40B4-BE49-F238E27FC236}">
                <a16:creationId xmlns:a16="http://schemas.microsoft.com/office/drawing/2014/main" id="{D93F5415-9394-ADAA-9FF6-816F5E0DEA98}"/>
              </a:ext>
            </a:extLst>
          </p:cNvPr>
          <p:cNvSpPr>
            <a:spLocks noGrp="1"/>
          </p:cNvSpPr>
          <p:nvPr>
            <p:ph type="sldNum" sz="quarter" idx="4"/>
          </p:nvPr>
        </p:nvSpPr>
        <p:spPr/>
        <p:txBody>
          <a:bodyPr/>
          <a:lstStyle/>
          <a:p>
            <a:fld id="{B82005ED-509E-4485-8906-764A9FDA5023}" type="slidenum">
              <a:rPr lang="de-DE" smtClean="0"/>
              <a:t>16</a:t>
            </a:fld>
            <a:endParaRPr lang="de-DE"/>
          </a:p>
        </p:txBody>
      </p:sp>
      <p:sp>
        <p:nvSpPr>
          <p:cNvPr id="5" name="TextBox 4">
            <a:extLst>
              <a:ext uri="{FF2B5EF4-FFF2-40B4-BE49-F238E27FC236}">
                <a16:creationId xmlns:a16="http://schemas.microsoft.com/office/drawing/2014/main" id="{883BB974-4FC1-5CAD-52BB-58B5D9FD9E3D}"/>
              </a:ext>
            </a:extLst>
          </p:cNvPr>
          <p:cNvSpPr txBox="1"/>
          <p:nvPr/>
        </p:nvSpPr>
        <p:spPr>
          <a:xfrm>
            <a:off x="6252215" y="986287"/>
            <a:ext cx="5743569" cy="53351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anchor="ctr">
            <a:spAutoFit/>
          </a:bodyPr>
          <a:lstStyle/>
          <a:p>
            <a:pPr>
              <a:spcBef>
                <a:spcPts val="400"/>
              </a:spcBef>
              <a:defRPr b="1"/>
            </a:pPr>
            <a:r>
              <a:rPr dirty="0" err="1"/>
              <a:t>Rôle</a:t>
            </a:r>
            <a:r>
              <a:rPr dirty="0"/>
              <a:t> du </a:t>
            </a:r>
            <a:r>
              <a:rPr dirty="0" err="1"/>
              <a:t>facilitateur</a:t>
            </a:r>
            <a:r>
              <a:rPr dirty="0"/>
              <a:t> dans la RPL</a:t>
            </a:r>
          </a:p>
          <a:p>
            <a:pPr>
              <a:spcBef>
                <a:spcPts val="400"/>
              </a:spcBef>
            </a:pPr>
            <a:r>
              <a:rPr dirty="0"/>
              <a:t>- Pont entre le </a:t>
            </a:r>
            <a:r>
              <a:rPr dirty="0" err="1"/>
              <a:t>récit</a:t>
            </a:r>
            <a:r>
              <a:rPr dirty="0"/>
              <a:t> </a:t>
            </a:r>
            <a:r>
              <a:rPr dirty="0" err="1"/>
              <a:t>biographique</a:t>
            </a:r>
            <a:r>
              <a:rPr dirty="0"/>
              <a:t> du </a:t>
            </a:r>
            <a:r>
              <a:rPr dirty="0" err="1"/>
              <a:t>candidat</a:t>
            </a:r>
            <a:r>
              <a:rPr dirty="0"/>
              <a:t> et les </a:t>
            </a:r>
            <a:r>
              <a:rPr dirty="0" err="1"/>
              <a:t>critères</a:t>
            </a:r>
            <a:r>
              <a:rPr dirty="0"/>
              <a:t> </a:t>
            </a:r>
            <a:r>
              <a:rPr dirty="0" err="1"/>
              <a:t>formels</a:t>
            </a:r>
            <a:r>
              <a:rPr dirty="0"/>
              <a:t> de </a:t>
            </a:r>
            <a:r>
              <a:rPr dirty="0" err="1"/>
              <a:t>l’évaluateur</a:t>
            </a:r>
            <a:r>
              <a:rPr dirty="0"/>
              <a:t>.</a:t>
            </a:r>
          </a:p>
          <a:p>
            <a:pPr>
              <a:spcBef>
                <a:spcPts val="400"/>
              </a:spcBef>
            </a:pPr>
            <a:r>
              <a:rPr dirty="0"/>
              <a:t>- Encourager la </a:t>
            </a:r>
            <a:r>
              <a:rPr dirty="0" err="1"/>
              <a:t>réflexion</a:t>
            </a:r>
            <a:r>
              <a:rPr dirty="0"/>
              <a:t>, pas </a:t>
            </a:r>
            <a:r>
              <a:rPr dirty="0" err="1"/>
              <a:t>seulement</a:t>
            </a:r>
            <a:r>
              <a:rPr dirty="0"/>
              <a:t> la </a:t>
            </a:r>
            <a:r>
              <a:rPr dirty="0" err="1"/>
              <a:t>collecte</a:t>
            </a:r>
            <a:r>
              <a:rPr dirty="0"/>
              <a:t>.</a:t>
            </a:r>
            <a:endParaRPr lang="en-GB" dirty="0"/>
          </a:p>
          <a:p>
            <a:pPr>
              <a:spcBef>
                <a:spcPts val="400"/>
              </a:spcBef>
            </a:pPr>
            <a:r>
              <a:rPr lang="en-GB" dirty="0"/>
              <a:t>- </a:t>
            </a:r>
            <a:r>
              <a:rPr dirty="0"/>
              <a:t>Assurer </a:t>
            </a:r>
            <a:r>
              <a:rPr dirty="0" err="1"/>
              <a:t>l'authenticité</a:t>
            </a:r>
            <a:r>
              <a:rPr dirty="0"/>
              <a:t> et la </a:t>
            </a:r>
            <a:r>
              <a:rPr dirty="0" err="1"/>
              <a:t>cohérence</a:t>
            </a:r>
            <a:r>
              <a:rPr dirty="0"/>
              <a:t> du </a:t>
            </a:r>
            <a:r>
              <a:rPr dirty="0" err="1"/>
              <a:t>portefeuille</a:t>
            </a:r>
            <a:r>
              <a:rPr dirty="0"/>
              <a:t>.</a:t>
            </a:r>
          </a:p>
          <a:p>
            <a:pPr>
              <a:spcBef>
                <a:spcPts val="400"/>
              </a:spcBef>
            </a:pPr>
            <a:endParaRPr dirty="0"/>
          </a:p>
          <a:p>
            <a:pPr>
              <a:spcBef>
                <a:spcPts val="400"/>
              </a:spcBef>
              <a:defRPr b="1"/>
            </a:pPr>
            <a:r>
              <a:rPr dirty="0"/>
              <a:t>Valeur </a:t>
            </a:r>
            <a:r>
              <a:rPr dirty="0" err="1"/>
              <a:t>ajoutée</a:t>
            </a:r>
            <a:endParaRPr dirty="0"/>
          </a:p>
          <a:p>
            <a:pPr marL="342900" indent="-342900">
              <a:spcBef>
                <a:spcPts val="400"/>
              </a:spcBef>
              <a:buFontTx/>
              <a:buChar char="-"/>
            </a:pPr>
            <a:r>
              <a:rPr dirty="0" err="1"/>
              <a:t>Augmente</a:t>
            </a:r>
            <a:r>
              <a:rPr dirty="0"/>
              <a:t> la </a:t>
            </a:r>
            <a:r>
              <a:rPr b="1" dirty="0" err="1"/>
              <a:t>qualité</a:t>
            </a:r>
            <a:r>
              <a:rPr dirty="0"/>
              <a:t> des </a:t>
            </a:r>
            <a:r>
              <a:rPr dirty="0" err="1"/>
              <a:t>portefeuilles</a:t>
            </a:r>
            <a:r>
              <a:rPr dirty="0"/>
              <a:t> </a:t>
            </a:r>
          </a:p>
          <a:p>
            <a:pPr marL="342900" indent="-342900">
              <a:spcBef>
                <a:spcPts val="400"/>
              </a:spcBef>
              <a:buFontTx/>
              <a:buChar char="-"/>
            </a:pPr>
            <a:r>
              <a:rPr dirty="0" err="1"/>
              <a:t>Renforcer</a:t>
            </a:r>
            <a:r>
              <a:rPr dirty="0"/>
              <a:t> </a:t>
            </a:r>
            <a:r>
              <a:rPr dirty="0" err="1"/>
              <a:t>l'équité</a:t>
            </a:r>
            <a:r>
              <a:rPr dirty="0"/>
              <a:t> </a:t>
            </a:r>
            <a:r>
              <a:rPr b="1" dirty="0"/>
              <a:t>dans </a:t>
            </a:r>
            <a:r>
              <a:rPr b="1" dirty="0" err="1"/>
              <a:t>l'évaluation</a:t>
            </a:r>
            <a:endParaRPr b="1" dirty="0"/>
          </a:p>
          <a:p>
            <a:pPr marL="342900" indent="-342900">
              <a:spcBef>
                <a:spcPts val="400"/>
              </a:spcBef>
              <a:buFontTx/>
              <a:buChar char="-"/>
            </a:pPr>
            <a:r>
              <a:rPr dirty="0" err="1"/>
              <a:t>Favorise</a:t>
            </a:r>
            <a:r>
              <a:rPr dirty="0"/>
              <a:t> </a:t>
            </a:r>
            <a:r>
              <a:rPr dirty="0" err="1"/>
              <a:t>l'autonomisation</a:t>
            </a:r>
            <a:r>
              <a:rPr dirty="0"/>
              <a:t> </a:t>
            </a:r>
            <a:endParaRPr kumimoji="0" b="0" i="0" u="none" strike="noStrike" cap="none"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29691795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A16F1-BB34-AC6B-B42B-0EA9FC3C9838}"/>
              </a:ext>
            </a:extLst>
          </p:cNvPr>
          <p:cNvSpPr>
            <a:spLocks noGrp="1"/>
          </p:cNvSpPr>
          <p:nvPr>
            <p:ph type="title"/>
          </p:nvPr>
        </p:nvSpPr>
        <p:spPr/>
        <p:txBody>
          <a:bodyPr/>
          <a:lstStyle/>
          <a:p>
            <a:pPr>
              <a:defRPr sz="2800"/>
            </a:pPr>
            <a:r>
              <a:t>Résultats des portefeuilles</a:t>
            </a:r>
          </a:p>
        </p:txBody>
      </p:sp>
      <p:sp>
        <p:nvSpPr>
          <p:cNvPr id="4" name="Slide Number Placeholder 3">
            <a:extLst>
              <a:ext uri="{FF2B5EF4-FFF2-40B4-BE49-F238E27FC236}">
                <a16:creationId xmlns:a16="http://schemas.microsoft.com/office/drawing/2014/main" id="{E066A244-47B3-6E2B-128C-E152ADAE7571}"/>
              </a:ext>
            </a:extLst>
          </p:cNvPr>
          <p:cNvSpPr>
            <a:spLocks noGrp="1"/>
          </p:cNvSpPr>
          <p:nvPr>
            <p:ph type="sldNum" sz="quarter" idx="4"/>
          </p:nvPr>
        </p:nvSpPr>
        <p:spPr/>
        <p:txBody>
          <a:bodyPr/>
          <a:lstStyle/>
          <a:p>
            <a:fld id="{B82005ED-509E-4485-8906-764A9FDA5023}" type="slidenum">
              <a:rPr lang="de-DE" smtClean="0"/>
              <a:t>17</a:t>
            </a:fld>
            <a:endParaRPr lang="de-DE"/>
          </a:p>
        </p:txBody>
      </p:sp>
      <p:sp>
        <p:nvSpPr>
          <p:cNvPr id="5" name="Rectangle 1">
            <a:extLst>
              <a:ext uri="{FF2B5EF4-FFF2-40B4-BE49-F238E27FC236}">
                <a16:creationId xmlns:a16="http://schemas.microsoft.com/office/drawing/2014/main" id="{56020187-864B-C235-7BC3-5E0ADC743A73}"/>
              </a:ext>
            </a:extLst>
          </p:cNvPr>
          <p:cNvSpPr>
            <a:spLocks noGrp="1" noChangeArrowheads="1"/>
          </p:cNvSpPr>
          <p:nvPr>
            <p:ph sz="quarter" idx="12"/>
          </p:nvPr>
        </p:nvSpPr>
        <p:spPr bwMode="auto">
          <a:xfrm>
            <a:off x="521994" y="811283"/>
            <a:ext cx="1050544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defRPr sz="2400">
                <a:solidFill>
                  <a:schemeClr val="bg2"/>
                </a:solidFill>
                <a:effectLst/>
                <a:latin typeface="Arial" panose="020B0604020202020204" pitchFamily="34" charset="0"/>
              </a:defRPr>
            </a:pPr>
            <a:r>
              <a:rPr b="1" dirty="0"/>
              <a:t>Rend</a:t>
            </a:r>
            <a:r>
              <a:rPr lang="en-GB" b="1" dirty="0" err="1"/>
              <a:t>ent</a:t>
            </a:r>
            <a:r>
              <a:rPr b="1" dirty="0"/>
              <a:t> les </a:t>
            </a:r>
            <a:r>
              <a:rPr b="1" dirty="0" err="1"/>
              <a:t>compétences</a:t>
            </a:r>
            <a:r>
              <a:rPr b="1" dirty="0"/>
              <a:t> </a:t>
            </a:r>
            <a:r>
              <a:rPr b="1" dirty="0" err="1"/>
              <a:t>visibles</a:t>
            </a:r>
            <a:br>
              <a:rPr b="1" dirty="0"/>
            </a:br>
            <a:r>
              <a:rPr dirty="0"/>
              <a:t>→ Les </a:t>
            </a:r>
            <a:r>
              <a:rPr dirty="0" err="1"/>
              <a:t>expériences</a:t>
            </a:r>
            <a:r>
              <a:rPr dirty="0"/>
              <a:t> et les </a:t>
            </a:r>
            <a:r>
              <a:rPr dirty="0" err="1"/>
              <a:t>compétences</a:t>
            </a:r>
            <a:r>
              <a:rPr dirty="0"/>
              <a:t> </a:t>
            </a:r>
            <a:r>
              <a:rPr dirty="0" err="1"/>
              <a:t>sont</a:t>
            </a:r>
            <a:r>
              <a:rPr dirty="0"/>
              <a:t> </a:t>
            </a:r>
            <a:r>
              <a:rPr dirty="0" err="1"/>
              <a:t>documentées</a:t>
            </a:r>
            <a:r>
              <a:rPr dirty="0"/>
              <a:t> de manière </a:t>
            </a:r>
            <a:r>
              <a:rPr dirty="0" err="1"/>
              <a:t>structurée</a:t>
            </a:r>
            <a:r>
              <a:rPr dirty="0"/>
              <a:t> et </a:t>
            </a:r>
            <a:r>
              <a:rPr dirty="0" err="1"/>
              <a:t>vérifiable</a:t>
            </a:r>
            <a:r>
              <a:rPr dirty="0"/>
              <a:t>.</a:t>
            </a:r>
          </a:p>
          <a:p>
            <a:pPr marL="0" marR="0" lvl="0" indent="0" algn="l" defTabSz="914400" rtl="0" eaLnBrk="0" fontAlgn="base" latinLnBrk="0" hangingPunct="0">
              <a:lnSpc>
                <a:spcPct val="100000"/>
              </a:lnSpc>
              <a:spcBef>
                <a:spcPct val="0"/>
              </a:spcBef>
              <a:spcAft>
                <a:spcPct val="0"/>
              </a:spcAft>
              <a:buClrTx/>
              <a:buSzTx/>
              <a:tabLst/>
              <a:defRPr sz="2400">
                <a:solidFill>
                  <a:schemeClr val="bg2"/>
                </a:solidFill>
                <a:effectLst/>
                <a:latin typeface="Arial" panose="020B0604020202020204" pitchFamily="34" charset="0"/>
              </a:defRPr>
            </a:pPr>
            <a:r>
              <a:rPr b="1" dirty="0" err="1"/>
              <a:t>Renforce</a:t>
            </a:r>
            <a:r>
              <a:rPr lang="en-GB" b="1" dirty="0" err="1"/>
              <a:t>nt</a:t>
            </a:r>
            <a:r>
              <a:rPr b="1" dirty="0"/>
              <a:t> la </a:t>
            </a:r>
            <a:r>
              <a:rPr b="1" dirty="0" err="1"/>
              <a:t>réflexion</a:t>
            </a:r>
            <a:r>
              <a:rPr b="1" dirty="0"/>
              <a:t> et la </a:t>
            </a:r>
            <a:r>
              <a:rPr b="1" dirty="0" err="1"/>
              <a:t>confiance</a:t>
            </a:r>
            <a:r>
              <a:rPr b="1" dirty="0"/>
              <a:t> </a:t>
            </a:r>
            <a:r>
              <a:rPr b="1" dirty="0" err="1"/>
              <a:t>en</a:t>
            </a:r>
            <a:r>
              <a:rPr b="1" dirty="0"/>
              <a:t> soi</a:t>
            </a:r>
            <a:br>
              <a:rPr b="1" dirty="0"/>
            </a:br>
            <a:r>
              <a:rPr dirty="0"/>
              <a:t>→ Le processus encourage </a:t>
            </a:r>
            <a:r>
              <a:rPr dirty="0" err="1"/>
              <a:t>l’autoréflexion</a:t>
            </a:r>
            <a:r>
              <a:rPr dirty="0"/>
              <a:t> et </a:t>
            </a:r>
            <a:r>
              <a:rPr dirty="0" err="1"/>
              <a:t>renforce</a:t>
            </a:r>
            <a:r>
              <a:rPr dirty="0"/>
              <a:t> la </a:t>
            </a:r>
            <a:r>
              <a:rPr dirty="0" err="1"/>
              <a:t>confiance</a:t>
            </a:r>
            <a:r>
              <a:rPr dirty="0"/>
              <a:t> </a:t>
            </a:r>
            <a:r>
              <a:rPr dirty="0" err="1"/>
              <a:t>en</a:t>
            </a:r>
            <a:r>
              <a:rPr dirty="0"/>
              <a:t> </a:t>
            </a:r>
            <a:r>
              <a:rPr dirty="0" err="1"/>
              <a:t>ses</a:t>
            </a:r>
            <a:r>
              <a:rPr dirty="0"/>
              <a:t> </a:t>
            </a:r>
            <a:r>
              <a:rPr dirty="0" err="1"/>
              <a:t>capacités</a:t>
            </a:r>
            <a:r>
              <a:rPr dirty="0"/>
              <a:t>.</a:t>
            </a:r>
          </a:p>
          <a:p>
            <a:pPr marL="0" marR="0" lvl="0" indent="0" algn="l" defTabSz="914400" rtl="0" eaLnBrk="0" fontAlgn="base" latinLnBrk="0" hangingPunct="0">
              <a:lnSpc>
                <a:spcPct val="100000"/>
              </a:lnSpc>
              <a:spcBef>
                <a:spcPct val="0"/>
              </a:spcBef>
              <a:spcAft>
                <a:spcPct val="0"/>
              </a:spcAft>
              <a:buClrTx/>
              <a:buSzTx/>
              <a:tabLst/>
              <a:defRPr sz="2400">
                <a:solidFill>
                  <a:schemeClr val="bg2"/>
                </a:solidFill>
                <a:effectLst/>
                <a:latin typeface="Arial" panose="020B0604020202020204" pitchFamily="34" charset="0"/>
              </a:defRPr>
            </a:pPr>
            <a:r>
              <a:rPr b="1" dirty="0" err="1"/>
              <a:t>Preuves</a:t>
            </a:r>
            <a:r>
              <a:rPr b="1" dirty="0"/>
              <a:t> et reconnaissance</a:t>
            </a:r>
            <a:br>
              <a:rPr b="1" dirty="0"/>
            </a:br>
            <a:r>
              <a:rPr dirty="0"/>
              <a:t>→ La reconnaissance </a:t>
            </a:r>
            <a:r>
              <a:rPr dirty="0" err="1"/>
              <a:t>nécessite</a:t>
            </a:r>
            <a:r>
              <a:rPr dirty="0"/>
              <a:t> des </a:t>
            </a:r>
            <a:r>
              <a:rPr dirty="0" err="1"/>
              <a:t>preuves</a:t>
            </a:r>
            <a:r>
              <a:rPr dirty="0"/>
              <a:t> </a:t>
            </a:r>
            <a:r>
              <a:rPr dirty="0" err="1"/>
              <a:t>vérifiables</a:t>
            </a:r>
            <a:r>
              <a:rPr dirty="0"/>
              <a:t>. Le </a:t>
            </a:r>
            <a:r>
              <a:rPr dirty="0" err="1"/>
              <a:t>portefeuille</a:t>
            </a:r>
            <a:r>
              <a:rPr dirty="0"/>
              <a:t> le </a:t>
            </a:r>
            <a:r>
              <a:rPr dirty="0" err="1"/>
              <a:t>prévoit</a:t>
            </a:r>
            <a:r>
              <a:rPr dirty="0"/>
              <a:t>, </a:t>
            </a:r>
            <a:r>
              <a:rPr dirty="0" err="1"/>
              <a:t>mais</a:t>
            </a:r>
            <a:r>
              <a:rPr dirty="0"/>
              <a:t> – </a:t>
            </a:r>
            <a:r>
              <a:rPr dirty="0" err="1"/>
              <a:t>selon</a:t>
            </a:r>
            <a:r>
              <a:rPr dirty="0"/>
              <a:t> le </a:t>
            </a:r>
            <a:r>
              <a:rPr dirty="0" err="1"/>
              <a:t>contexte</a:t>
            </a:r>
            <a:r>
              <a:rPr dirty="0"/>
              <a:t> – </a:t>
            </a:r>
            <a:r>
              <a:rPr dirty="0" err="1"/>
              <a:t>peut</a:t>
            </a:r>
            <a:r>
              <a:rPr dirty="0"/>
              <a:t> </a:t>
            </a:r>
            <a:r>
              <a:rPr dirty="0" err="1"/>
              <a:t>être</a:t>
            </a:r>
            <a:r>
              <a:rPr dirty="0"/>
              <a:t> </a:t>
            </a:r>
            <a:r>
              <a:rPr dirty="0" err="1"/>
              <a:t>complété</a:t>
            </a:r>
            <a:r>
              <a:rPr dirty="0"/>
              <a:t> par </a:t>
            </a:r>
            <a:r>
              <a:rPr dirty="0" err="1"/>
              <a:t>d’autres</a:t>
            </a:r>
            <a:r>
              <a:rPr dirty="0"/>
              <a:t> </a:t>
            </a:r>
            <a:r>
              <a:rPr dirty="0" err="1"/>
              <a:t>procédures</a:t>
            </a:r>
            <a:r>
              <a:rPr dirty="0"/>
              <a:t> (par </a:t>
            </a:r>
            <a:r>
              <a:rPr dirty="0" err="1"/>
              <a:t>exemple</a:t>
            </a:r>
            <a:r>
              <a:rPr dirty="0"/>
              <a:t>, un </a:t>
            </a:r>
            <a:r>
              <a:rPr dirty="0" err="1"/>
              <a:t>entretien</a:t>
            </a:r>
            <a:r>
              <a:rPr dirty="0"/>
              <a:t> </a:t>
            </a:r>
            <a:r>
              <a:rPr dirty="0" err="1"/>
              <a:t>professionnel</a:t>
            </a:r>
            <a:r>
              <a:rPr dirty="0"/>
              <a:t>, </a:t>
            </a:r>
            <a:r>
              <a:rPr dirty="0" err="1"/>
              <a:t>une</a:t>
            </a:r>
            <a:r>
              <a:rPr dirty="0"/>
              <a:t> </a:t>
            </a:r>
            <a:r>
              <a:rPr dirty="0" err="1"/>
              <a:t>démonstration</a:t>
            </a:r>
            <a:r>
              <a:rPr dirty="0"/>
              <a:t> pratique).</a:t>
            </a:r>
          </a:p>
          <a:p>
            <a:pPr marL="0" marR="0" lvl="0" indent="0" algn="l" defTabSz="914400" rtl="0" eaLnBrk="0" fontAlgn="base" latinLnBrk="0" hangingPunct="0">
              <a:lnSpc>
                <a:spcPct val="100000"/>
              </a:lnSpc>
              <a:spcBef>
                <a:spcPct val="0"/>
              </a:spcBef>
              <a:spcAft>
                <a:spcPct val="0"/>
              </a:spcAft>
              <a:buClrTx/>
              <a:buSzTx/>
              <a:tabLst/>
              <a:defRPr sz="2400">
                <a:effectLst/>
                <a:latin typeface="Arial" panose="020B0604020202020204" pitchFamily="34" charset="0"/>
              </a:defRPr>
            </a:pPr>
            <a:r>
              <a:rPr b="1" dirty="0">
                <a:solidFill>
                  <a:schemeClr val="bg2"/>
                </a:solidFill>
              </a:rPr>
              <a:t>Dialogue et orientation</a:t>
            </a:r>
            <a:br>
              <a:rPr b="1" dirty="0">
                <a:solidFill>
                  <a:schemeClr val="bg2"/>
                </a:solidFill>
              </a:rPr>
            </a:br>
            <a:r>
              <a:rPr dirty="0">
                <a:solidFill>
                  <a:schemeClr val="bg2"/>
                </a:solidFill>
              </a:rPr>
              <a:t>→ Les </a:t>
            </a:r>
            <a:r>
              <a:rPr dirty="0" err="1">
                <a:solidFill>
                  <a:schemeClr val="bg2"/>
                </a:solidFill>
              </a:rPr>
              <a:t>portefeuilles</a:t>
            </a:r>
            <a:r>
              <a:rPr dirty="0">
                <a:solidFill>
                  <a:schemeClr val="bg2"/>
                </a:solidFill>
              </a:rPr>
              <a:t> </a:t>
            </a:r>
            <a:r>
              <a:rPr dirty="0" err="1">
                <a:solidFill>
                  <a:schemeClr val="bg2"/>
                </a:solidFill>
              </a:rPr>
              <a:t>servent</a:t>
            </a:r>
            <a:r>
              <a:rPr dirty="0">
                <a:solidFill>
                  <a:schemeClr val="bg2"/>
                </a:solidFill>
              </a:rPr>
              <a:t> de base au dialogue avec les </a:t>
            </a:r>
            <a:r>
              <a:rPr dirty="0" err="1">
                <a:solidFill>
                  <a:schemeClr val="bg2"/>
                </a:solidFill>
              </a:rPr>
              <a:t>évaluateurs</a:t>
            </a:r>
            <a:r>
              <a:rPr dirty="0">
                <a:solidFill>
                  <a:schemeClr val="bg2"/>
                </a:solidFill>
              </a:rPr>
              <a:t>, les </a:t>
            </a:r>
            <a:r>
              <a:rPr dirty="0" err="1">
                <a:solidFill>
                  <a:schemeClr val="bg2"/>
                </a:solidFill>
              </a:rPr>
              <a:t>employeurs</a:t>
            </a:r>
            <a:r>
              <a:rPr dirty="0">
                <a:solidFill>
                  <a:schemeClr val="bg2"/>
                </a:solidFill>
              </a:rPr>
              <a:t> </a:t>
            </a:r>
            <a:r>
              <a:rPr dirty="0" err="1">
                <a:solidFill>
                  <a:schemeClr val="bg2"/>
                </a:solidFill>
              </a:rPr>
              <a:t>ou</a:t>
            </a:r>
            <a:r>
              <a:rPr dirty="0">
                <a:solidFill>
                  <a:schemeClr val="bg2"/>
                </a:solidFill>
              </a:rPr>
              <a:t> les </a:t>
            </a:r>
            <a:r>
              <a:rPr dirty="0" err="1">
                <a:solidFill>
                  <a:schemeClr val="bg2"/>
                </a:solidFill>
              </a:rPr>
              <a:t>conseillers</a:t>
            </a:r>
            <a:r>
              <a:rPr dirty="0">
                <a:solidFill>
                  <a:schemeClr val="bg2"/>
                </a:solidFill>
              </a:rPr>
              <a:t> et </a:t>
            </a:r>
            <a:r>
              <a:rPr dirty="0" err="1">
                <a:solidFill>
                  <a:schemeClr val="bg2"/>
                </a:solidFill>
              </a:rPr>
              <a:t>ouvrent</a:t>
            </a:r>
            <a:r>
              <a:rPr dirty="0">
                <a:solidFill>
                  <a:schemeClr val="bg2"/>
                </a:solidFill>
              </a:rPr>
              <a:t> des </a:t>
            </a:r>
            <a:r>
              <a:rPr dirty="0" err="1">
                <a:solidFill>
                  <a:schemeClr val="bg2"/>
                </a:solidFill>
              </a:rPr>
              <a:t>parcours</a:t>
            </a:r>
            <a:r>
              <a:rPr dirty="0">
                <a:solidFill>
                  <a:schemeClr val="bg2"/>
                </a:solidFill>
              </a:rPr>
              <a:t> </a:t>
            </a:r>
            <a:r>
              <a:rPr dirty="0" err="1">
                <a:solidFill>
                  <a:schemeClr val="bg2"/>
                </a:solidFill>
              </a:rPr>
              <a:t>d’apprentissage</a:t>
            </a:r>
            <a:r>
              <a:rPr dirty="0">
                <a:solidFill>
                  <a:schemeClr val="bg2"/>
                </a:solidFill>
              </a:rPr>
              <a:t> et de </a:t>
            </a:r>
            <a:r>
              <a:rPr dirty="0" err="1">
                <a:solidFill>
                  <a:schemeClr val="bg2"/>
                </a:solidFill>
              </a:rPr>
              <a:t>carrière</a:t>
            </a:r>
            <a:r>
              <a:rPr dirty="0">
                <a:solidFill>
                  <a:schemeClr val="bg2"/>
                </a:solidFill>
              </a:rPr>
              <a:t>.</a:t>
            </a:r>
          </a:p>
        </p:txBody>
      </p:sp>
    </p:spTree>
    <p:extLst>
      <p:ext uri="{BB962C8B-B14F-4D97-AF65-F5344CB8AC3E}">
        <p14:creationId xmlns:p14="http://schemas.microsoft.com/office/powerpoint/2010/main" val="10653403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7">
            <a:extLst>
              <a:ext uri="{FF2B5EF4-FFF2-40B4-BE49-F238E27FC236}">
                <a16:creationId xmlns:a16="http://schemas.microsoft.com/office/drawing/2014/main" id="{447E36CE-5617-7C51-9316-EFB9B33993EA}"/>
              </a:ext>
            </a:extLst>
          </p:cNvPr>
          <p:cNvSpPr txBox="1">
            <a:spLocks/>
          </p:cNvSpPr>
          <p:nvPr/>
        </p:nvSpPr>
        <p:spPr>
          <a:xfrm>
            <a:off x="515938" y="1135603"/>
            <a:ext cx="11522307" cy="712772"/>
          </a:xfrm>
          <a:prstGeom prst="rect">
            <a:avLst/>
          </a:prstGeom>
        </p:spPr>
        <p:txBody>
          <a:bodyPr lIns="0" tIns="0" rIns="0" bIns="0" anchor="t" anchorCtr="0">
            <a:noAutofit/>
          </a:bodyPr>
          <a:lstStyle>
            <a:lvl1pPr marL="0" marR="0" indent="0" algn="l" defTabSz="410765" eaLnBrk="1" latinLnBrk="0" hangingPunct="1">
              <a:lnSpc>
                <a:spcPct val="100000"/>
              </a:lnSpc>
              <a:spcBef>
                <a:spcPts val="0"/>
              </a:spcBef>
              <a:spcAft>
                <a:spcPts val="0"/>
              </a:spcAft>
              <a:buClrTx/>
              <a:buSzTx/>
              <a:buFontTx/>
              <a:buNone/>
              <a:tabLst/>
              <a:defRPr sz="3000" b="0" i="0" u="none" strike="noStrike" cap="none" baseline="0">
                <a:ln>
                  <a:noFill/>
                </a:ln>
                <a:solidFill>
                  <a:schemeClr val="accent1"/>
                </a:solidFill>
                <a:uFillTx/>
                <a:latin typeface="+mn-lt"/>
                <a:ea typeface="+mn-ea"/>
                <a:cs typeface="+mn-cs"/>
                <a:sym typeface="Arial"/>
              </a:defRPr>
            </a:lvl1pPr>
            <a:lvl2pPr marL="0" marR="0" indent="2286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2pPr>
            <a:lvl3pPr marL="0" marR="0" indent="4572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3pPr>
            <a:lvl4pPr marL="0" marR="0" indent="6858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4pPr>
            <a:lvl5pPr marL="0" marR="0" indent="9144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5pPr>
            <a:lvl6pPr marL="0" marR="0" indent="11430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6pPr>
            <a:lvl7pPr marL="0" marR="0" indent="13716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7pPr>
            <a:lvl8pPr marL="0" marR="0" indent="16002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8pPr>
            <a:lvl9pPr marL="0" marR="0" indent="1828800" algn="l" defTabSz="410765" eaLnBrk="1" latinLnBrk="0" hangingPunct="1">
              <a:lnSpc>
                <a:spcPct val="150000"/>
              </a:lnSpc>
              <a:spcBef>
                <a:spcPts val="0"/>
              </a:spcBef>
              <a:spcAft>
                <a:spcPts val="0"/>
              </a:spcAft>
              <a:buClrTx/>
              <a:buSzTx/>
              <a:buFontTx/>
              <a:buNone/>
              <a:tabLst/>
              <a:defRPr sz="1800" b="0" i="0" u="none" strike="noStrike" cap="none" baseline="0">
                <a:ln>
                  <a:noFill/>
                </a:ln>
                <a:solidFill>
                  <a:srgbClr val="FFFFFF"/>
                </a:solidFill>
                <a:uFillTx/>
                <a:latin typeface="+mn-lt"/>
                <a:ea typeface="+mn-ea"/>
                <a:cs typeface="+mn-cs"/>
                <a:sym typeface="Arial"/>
              </a:defRPr>
            </a:lvl9pPr>
          </a:lstStyle>
          <a:p>
            <a:r>
              <a:t>Merci beaucoup pour votre attention.</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5653" y="4621000"/>
            <a:ext cx="1851662" cy="379365"/>
          </a:xfrm>
          <a:prstGeom prst="rect">
            <a:avLst/>
          </a:prstGeom>
        </p:spPr>
      </p:pic>
      <p:pic>
        <p:nvPicPr>
          <p:cNvPr id="24" name="Grafik 23">
            <a:extLst>
              <a:ext uri="{FF2B5EF4-FFF2-40B4-BE49-F238E27FC236}">
                <a16:creationId xmlns:a16="http://schemas.microsoft.com/office/drawing/2014/main" id="{00B34225-BE46-48CE-A699-601CCEFD5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3854" y="5587437"/>
            <a:ext cx="1112209" cy="790254"/>
          </a:xfrm>
          <a:prstGeom prst="rect">
            <a:avLst/>
          </a:prstGeom>
        </p:spPr>
      </p:pic>
      <p:pic>
        <p:nvPicPr>
          <p:cNvPr id="29" name="Grafik 28">
            <a:extLst>
              <a:ext uri="{FF2B5EF4-FFF2-40B4-BE49-F238E27FC236}">
                <a16:creationId xmlns:a16="http://schemas.microsoft.com/office/drawing/2014/main" id="{7D7F8C33-340E-B8DB-F88B-6A5AA1BAF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5672" y="2974294"/>
            <a:ext cx="1112209" cy="918106"/>
          </a:xfrm>
          <a:prstGeom prst="rect">
            <a:avLst/>
          </a:prstGeom>
        </p:spPr>
      </p:pic>
      <p:pic>
        <p:nvPicPr>
          <p:cNvPr id="5" name="Picture 4" descr="Blue text on a black background  AI-generated content may be incorrect.">
            <a:extLst>
              <a:ext uri="{FF2B5EF4-FFF2-40B4-BE49-F238E27FC236}">
                <a16:creationId xmlns:a16="http://schemas.microsoft.com/office/drawing/2014/main" id="{4E0305B3-C567-F378-785F-C68B4A859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7265" y="6216306"/>
            <a:ext cx="2500037" cy="548993"/>
          </a:xfrm>
          <a:prstGeom prst="rect">
            <a:avLst/>
          </a:prstGeom>
        </p:spPr>
      </p:pic>
    </p:spTree>
    <p:extLst>
      <p:ext uri="{BB962C8B-B14F-4D97-AF65-F5344CB8AC3E}">
        <p14:creationId xmlns:p14="http://schemas.microsoft.com/office/powerpoint/2010/main" val="32632244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532CF-87C1-F417-305D-8C7B25B5BDA4}"/>
              </a:ext>
            </a:extLst>
          </p:cNvPr>
          <p:cNvSpPr>
            <a:spLocks noGrp="1"/>
          </p:cNvSpPr>
          <p:nvPr>
            <p:ph sz="quarter" idx="12"/>
          </p:nvPr>
        </p:nvSpPr>
        <p:spPr>
          <a:xfrm>
            <a:off x="588900" y="924816"/>
            <a:ext cx="10615194" cy="5003801"/>
          </a:xfrm>
        </p:spPr>
        <p:txBody>
          <a:bodyPr/>
          <a:lstStyle/>
          <a:p>
            <a:pPr>
              <a:defRPr sz="1900" b="1"/>
            </a:pPr>
            <a:r>
              <a:rPr sz="1800" dirty="0" err="1"/>
              <a:t>Enseignement</a:t>
            </a:r>
            <a:r>
              <a:rPr sz="1800" dirty="0"/>
              <a:t> </a:t>
            </a:r>
            <a:r>
              <a:rPr sz="1800" dirty="0" err="1"/>
              <a:t>général</a:t>
            </a:r>
            <a:r>
              <a:rPr sz="1800" dirty="0"/>
              <a:t> / </a:t>
            </a:r>
            <a:r>
              <a:rPr sz="1800" dirty="0" err="1"/>
              <a:t>évaluation</a:t>
            </a:r>
            <a:endParaRPr sz="1800" dirty="0"/>
          </a:p>
          <a:p>
            <a:pPr>
              <a:defRPr sz="1900"/>
            </a:pPr>
            <a:r>
              <a:rPr sz="1800" i="1" dirty="0"/>
              <a:t>«Une </a:t>
            </a:r>
            <a:r>
              <a:rPr sz="1800" i="1" dirty="0">
                <a:highlight>
                  <a:srgbClr val="FFFF00"/>
                </a:highlight>
              </a:rPr>
              <a:t>collection </a:t>
            </a:r>
            <a:r>
              <a:rPr sz="1800" i="1" dirty="0" err="1">
                <a:highlight>
                  <a:srgbClr val="FFFF00"/>
                </a:highlight>
              </a:rPr>
              <a:t>ciblée</a:t>
            </a:r>
            <a:r>
              <a:rPr sz="1800" i="1" dirty="0"/>
              <a:t> de travaux de </a:t>
            </a:r>
            <a:r>
              <a:rPr sz="1800" i="1" dirty="0" err="1"/>
              <a:t>l’étudiant</a:t>
            </a:r>
            <a:r>
              <a:rPr sz="1800" i="1" dirty="0"/>
              <a:t> qui montre les efforts, les </a:t>
            </a:r>
            <a:r>
              <a:rPr sz="1800" i="1" dirty="0" err="1"/>
              <a:t>progrès</a:t>
            </a:r>
            <a:r>
              <a:rPr sz="1800" i="1" dirty="0"/>
              <a:t> et les </a:t>
            </a:r>
            <a:r>
              <a:rPr sz="1800" i="1" dirty="0" err="1"/>
              <a:t>réalisations</a:t>
            </a:r>
            <a:r>
              <a:rPr sz="1800" i="1" dirty="0"/>
              <a:t> de </a:t>
            </a:r>
            <a:r>
              <a:rPr sz="1800" i="1" dirty="0" err="1"/>
              <a:t>l’étudiant</a:t>
            </a:r>
            <a:r>
              <a:rPr sz="1800" i="1" dirty="0"/>
              <a:t> dans un </a:t>
            </a:r>
            <a:r>
              <a:rPr sz="1800" i="1" dirty="0" err="1"/>
              <a:t>ou</a:t>
            </a:r>
            <a:r>
              <a:rPr sz="1800" i="1" dirty="0"/>
              <a:t> </a:t>
            </a:r>
            <a:r>
              <a:rPr sz="1800" i="1" dirty="0" err="1"/>
              <a:t>plusieurs</a:t>
            </a:r>
            <a:r>
              <a:rPr sz="1800" i="1" dirty="0"/>
              <a:t> </a:t>
            </a:r>
            <a:r>
              <a:rPr sz="1800" i="1" dirty="0" err="1"/>
              <a:t>domaines</a:t>
            </a:r>
            <a:r>
              <a:rPr sz="1800" i="1" dirty="0"/>
              <a:t>. La collection doit </a:t>
            </a:r>
            <a:r>
              <a:rPr sz="1800" i="1" dirty="0" err="1"/>
              <a:t>inclure</a:t>
            </a:r>
            <a:r>
              <a:rPr sz="1800" i="1" dirty="0"/>
              <a:t> la participation des </a:t>
            </a:r>
            <a:r>
              <a:rPr sz="1800" i="1" dirty="0" err="1"/>
              <a:t>élèves</a:t>
            </a:r>
            <a:r>
              <a:rPr sz="1800" i="1" dirty="0"/>
              <a:t> à la </a:t>
            </a:r>
            <a:r>
              <a:rPr sz="1800" i="1" dirty="0" err="1"/>
              <a:t>sélection</a:t>
            </a:r>
            <a:r>
              <a:rPr sz="1800" i="1" dirty="0"/>
              <a:t> des </a:t>
            </a:r>
            <a:r>
              <a:rPr sz="1800" i="1" dirty="0" err="1"/>
              <a:t>contenus</a:t>
            </a:r>
            <a:r>
              <a:rPr sz="1800" i="1" dirty="0"/>
              <a:t>, les </a:t>
            </a:r>
            <a:r>
              <a:rPr sz="1800" i="1" dirty="0" err="1"/>
              <a:t>critères</a:t>
            </a:r>
            <a:r>
              <a:rPr sz="1800" i="1" dirty="0"/>
              <a:t> </a:t>
            </a:r>
            <a:r>
              <a:rPr sz="1800" i="1" dirty="0" err="1"/>
              <a:t>d’évaluation</a:t>
            </a:r>
            <a:r>
              <a:rPr sz="1800" i="1" dirty="0"/>
              <a:t> du mérite et la </a:t>
            </a:r>
            <a:r>
              <a:rPr sz="1800" i="1" dirty="0" err="1"/>
              <a:t>preuve</a:t>
            </a:r>
            <a:r>
              <a:rPr sz="1800" i="1" dirty="0"/>
              <a:t> de </a:t>
            </a:r>
            <a:r>
              <a:rPr sz="1800" i="1" dirty="0" err="1"/>
              <a:t>l’autoréflexion</a:t>
            </a:r>
            <a:r>
              <a:rPr sz="1800" i="1" dirty="0"/>
              <a:t> des </a:t>
            </a:r>
            <a:r>
              <a:rPr sz="1800" i="1" dirty="0" err="1"/>
              <a:t>élèves</a:t>
            </a:r>
            <a:r>
              <a:rPr sz="1800" i="1" dirty="0"/>
              <a:t>.»</a:t>
            </a:r>
            <a:br>
              <a:rPr sz="1800" i="1" dirty="0"/>
            </a:br>
            <a:r>
              <a:rPr sz="1800" dirty="0"/>
              <a:t>— Paulson, Paulson &amp; Meyer (1991), </a:t>
            </a:r>
            <a:r>
              <a:rPr sz="1800" dirty="0" err="1"/>
              <a:t>largement</a:t>
            </a:r>
            <a:r>
              <a:rPr sz="1800" dirty="0"/>
              <a:t> </a:t>
            </a:r>
            <a:r>
              <a:rPr sz="1800" dirty="0" err="1"/>
              <a:t>cité</a:t>
            </a:r>
            <a:r>
              <a:rPr sz="1800" dirty="0"/>
              <a:t> dans la </a:t>
            </a:r>
            <a:r>
              <a:rPr sz="1800" dirty="0" err="1"/>
              <a:t>littérature</a:t>
            </a:r>
            <a:r>
              <a:rPr sz="1800" dirty="0"/>
              <a:t> sur </a:t>
            </a:r>
            <a:r>
              <a:rPr sz="1800" dirty="0" err="1"/>
              <a:t>l’évaluation</a:t>
            </a:r>
            <a:r>
              <a:rPr sz="1800" dirty="0"/>
              <a:t> des </a:t>
            </a:r>
            <a:r>
              <a:rPr sz="1800" dirty="0" err="1"/>
              <a:t>portefeuilles</a:t>
            </a:r>
            <a:r>
              <a:rPr sz="1800" dirty="0"/>
              <a:t>.</a:t>
            </a:r>
          </a:p>
          <a:p>
            <a:pPr>
              <a:defRPr sz="1900" b="1"/>
            </a:pPr>
            <a:r>
              <a:rPr sz="1800" dirty="0"/>
              <a:t>OCDE (Reconnaissance des acquis)</a:t>
            </a:r>
          </a:p>
          <a:p>
            <a:pPr>
              <a:defRPr sz="1900"/>
            </a:pPr>
            <a:r>
              <a:rPr sz="1800" i="1" dirty="0"/>
              <a:t>«Un </a:t>
            </a:r>
            <a:r>
              <a:rPr sz="1800" i="1" dirty="0" err="1"/>
              <a:t>portefeuille</a:t>
            </a:r>
            <a:r>
              <a:rPr sz="1800" i="1" dirty="0"/>
              <a:t> </a:t>
            </a:r>
            <a:r>
              <a:rPr sz="1800" i="1" dirty="0" err="1"/>
              <a:t>est</a:t>
            </a:r>
            <a:r>
              <a:rPr sz="1800" i="1" dirty="0"/>
              <a:t> un ensemble </a:t>
            </a:r>
            <a:r>
              <a:rPr sz="1800" i="1" dirty="0" err="1">
                <a:highlight>
                  <a:srgbClr val="FFFF00"/>
                </a:highlight>
              </a:rPr>
              <a:t>structuré</a:t>
            </a:r>
            <a:r>
              <a:rPr sz="1800" i="1" dirty="0">
                <a:highlight>
                  <a:srgbClr val="FFFF00"/>
                </a:highlight>
              </a:rPr>
              <a:t> </a:t>
            </a:r>
            <a:r>
              <a:rPr sz="1800" i="1" dirty="0"/>
              <a:t>de documents et </a:t>
            </a:r>
            <a:r>
              <a:rPr sz="1800" i="1" dirty="0" err="1"/>
              <a:t>d’autres</a:t>
            </a:r>
            <a:r>
              <a:rPr sz="1800" i="1" dirty="0"/>
              <a:t> </a:t>
            </a:r>
            <a:r>
              <a:rPr sz="1800" i="1" dirty="0" err="1">
                <a:highlight>
                  <a:srgbClr val="FFFF00"/>
                </a:highlight>
              </a:rPr>
              <a:t>éléments</a:t>
            </a:r>
            <a:r>
              <a:rPr sz="1800" i="1" dirty="0">
                <a:highlight>
                  <a:srgbClr val="FFFF00"/>
                </a:highlight>
              </a:rPr>
              <a:t> </a:t>
            </a:r>
            <a:r>
              <a:rPr sz="1800" i="1" dirty="0" err="1">
                <a:highlight>
                  <a:srgbClr val="FFFF00"/>
                </a:highlight>
              </a:rPr>
              <a:t>probants</a:t>
            </a:r>
            <a:r>
              <a:rPr sz="1800" i="1" dirty="0"/>
              <a:t> qui </a:t>
            </a:r>
            <a:r>
              <a:rPr sz="1800" i="1" dirty="0" err="1"/>
              <a:t>démontrent</a:t>
            </a:r>
            <a:r>
              <a:rPr sz="1800" i="1" dirty="0"/>
              <a:t> les acquis </a:t>
            </a:r>
            <a:r>
              <a:rPr sz="1800" i="1" dirty="0" err="1"/>
              <a:t>d’apprentissage</a:t>
            </a:r>
            <a:r>
              <a:rPr sz="1800" i="1" dirty="0"/>
              <a:t>, les </a:t>
            </a:r>
            <a:r>
              <a:rPr sz="1800" i="1" dirty="0" err="1"/>
              <a:t>compétences</a:t>
            </a:r>
            <a:r>
              <a:rPr sz="1800" i="1" dirty="0"/>
              <a:t> et les </a:t>
            </a:r>
            <a:r>
              <a:rPr sz="1800" i="1" dirty="0" err="1"/>
              <a:t>réalisations</a:t>
            </a:r>
            <a:r>
              <a:rPr sz="1800" i="1" dirty="0"/>
              <a:t> </a:t>
            </a:r>
            <a:r>
              <a:rPr sz="1800" i="1" dirty="0" err="1"/>
              <a:t>d’une</a:t>
            </a:r>
            <a:r>
              <a:rPr sz="1800" i="1" dirty="0"/>
              <a:t> </a:t>
            </a:r>
            <a:r>
              <a:rPr sz="1800" i="1" dirty="0" err="1"/>
              <a:t>personne</a:t>
            </a:r>
            <a:r>
              <a:rPr sz="1800" i="1" dirty="0"/>
              <a:t>, </a:t>
            </a:r>
            <a:r>
              <a:rPr sz="1800" i="1" dirty="0" err="1"/>
              <a:t>compilés</a:t>
            </a:r>
            <a:r>
              <a:rPr sz="1800" i="1" dirty="0"/>
              <a:t> à des fins de reconnaissance.»</a:t>
            </a:r>
            <a:br>
              <a:rPr sz="1800" i="1" dirty="0"/>
            </a:br>
            <a:r>
              <a:rPr sz="1800" dirty="0"/>
              <a:t>— OCDE, </a:t>
            </a:r>
            <a:r>
              <a:rPr sz="1800" i="1" dirty="0"/>
              <a:t>Reconnaissance de </a:t>
            </a:r>
            <a:r>
              <a:rPr sz="1800" i="1" dirty="0" err="1"/>
              <a:t>l’apprentissage</a:t>
            </a:r>
            <a:r>
              <a:rPr sz="1800" i="1" dirty="0"/>
              <a:t> non </a:t>
            </a:r>
            <a:r>
              <a:rPr sz="1800" i="1" dirty="0" err="1"/>
              <a:t>formel</a:t>
            </a:r>
            <a:r>
              <a:rPr sz="1800" i="1" dirty="0"/>
              <a:t> et </a:t>
            </a:r>
            <a:r>
              <a:rPr sz="1800" i="1" dirty="0" err="1"/>
              <a:t>informel</a:t>
            </a:r>
            <a:r>
              <a:rPr sz="1800" i="1" dirty="0"/>
              <a:t>: </a:t>
            </a:r>
            <a:r>
              <a:rPr sz="1800" i="1" dirty="0" err="1"/>
              <a:t>Résultats</a:t>
            </a:r>
            <a:r>
              <a:rPr sz="1800" i="1" dirty="0"/>
              <a:t>, politiques et pratiques</a:t>
            </a:r>
            <a:r>
              <a:rPr sz="1800" dirty="0"/>
              <a:t> (2010).</a:t>
            </a:r>
          </a:p>
          <a:p>
            <a:pPr>
              <a:defRPr sz="1900" b="1"/>
            </a:pPr>
            <a:r>
              <a:rPr sz="1800" dirty="0" err="1"/>
              <a:t>Fondation</a:t>
            </a:r>
            <a:r>
              <a:rPr sz="1800" dirty="0"/>
              <a:t> </a:t>
            </a:r>
            <a:r>
              <a:rPr sz="1800" dirty="0" err="1"/>
              <a:t>européenne</a:t>
            </a:r>
            <a:r>
              <a:rPr sz="1800" dirty="0"/>
              <a:t> pour la formation (ETF)</a:t>
            </a:r>
          </a:p>
          <a:p>
            <a:pPr>
              <a:defRPr sz="1900"/>
            </a:pPr>
            <a:r>
              <a:rPr sz="1800" i="1" dirty="0"/>
              <a:t>«La </a:t>
            </a:r>
            <a:r>
              <a:rPr sz="1800" i="1" dirty="0" err="1"/>
              <a:t>méthode</a:t>
            </a:r>
            <a:r>
              <a:rPr sz="1800" i="1" dirty="0"/>
              <a:t> du </a:t>
            </a:r>
            <a:r>
              <a:rPr sz="1800" i="1" dirty="0" err="1"/>
              <a:t>portefeuille</a:t>
            </a:r>
            <a:r>
              <a:rPr sz="1800" i="1" dirty="0"/>
              <a:t> impose à </a:t>
            </a:r>
            <a:r>
              <a:rPr sz="1800" i="1" dirty="0" err="1"/>
              <a:t>l’individu</a:t>
            </a:r>
            <a:r>
              <a:rPr sz="1800" i="1" dirty="0"/>
              <a:t> de </a:t>
            </a:r>
            <a:r>
              <a:rPr sz="1800" i="1" dirty="0" err="1"/>
              <a:t>constituer</a:t>
            </a:r>
            <a:r>
              <a:rPr sz="1800" i="1" dirty="0"/>
              <a:t> un dossier de </a:t>
            </a:r>
            <a:r>
              <a:rPr sz="1800" i="1" dirty="0" err="1">
                <a:highlight>
                  <a:srgbClr val="FFFF00"/>
                </a:highlight>
              </a:rPr>
              <a:t>preuves</a:t>
            </a:r>
            <a:r>
              <a:rPr sz="1800" i="1" dirty="0"/>
              <a:t> des </a:t>
            </a:r>
            <a:r>
              <a:rPr sz="1800" i="1" dirty="0" err="1"/>
              <a:t>compétences</a:t>
            </a:r>
            <a:r>
              <a:rPr sz="1800" i="1" dirty="0"/>
              <a:t> et des acquis </a:t>
            </a:r>
            <a:r>
              <a:rPr sz="1800" i="1" dirty="0" err="1"/>
              <a:t>d’apprentissage</a:t>
            </a:r>
            <a:r>
              <a:rPr sz="1800" i="1" dirty="0"/>
              <a:t>, </a:t>
            </a:r>
            <a:r>
              <a:rPr sz="1800" i="1" dirty="0" err="1"/>
              <a:t>accompagné</a:t>
            </a:r>
            <a:r>
              <a:rPr sz="1800" i="1" dirty="0"/>
              <a:t> </a:t>
            </a:r>
            <a:r>
              <a:rPr sz="1800" i="1" dirty="0" err="1"/>
              <a:t>d’énoncés</a:t>
            </a:r>
            <a:r>
              <a:rPr sz="1800" i="1" dirty="0"/>
              <a:t> </a:t>
            </a:r>
            <a:r>
              <a:rPr sz="1800" i="1" dirty="0">
                <a:highlight>
                  <a:srgbClr val="FFFF00"/>
                </a:highlight>
              </a:rPr>
              <a:t>de </a:t>
            </a:r>
            <a:r>
              <a:rPr sz="1800" i="1" dirty="0" err="1">
                <a:highlight>
                  <a:srgbClr val="FFFF00"/>
                </a:highlight>
              </a:rPr>
              <a:t>réflexion</a:t>
            </a:r>
            <a:r>
              <a:rPr sz="1800" i="1" dirty="0">
                <a:highlight>
                  <a:srgbClr val="FFFF00"/>
                </a:highlight>
              </a:rPr>
              <a:t>,</a:t>
            </a:r>
            <a:r>
              <a:rPr sz="1800" i="1" dirty="0"/>
              <a:t> qui </a:t>
            </a:r>
            <a:r>
              <a:rPr sz="1800" i="1" dirty="0" err="1"/>
              <a:t>est</a:t>
            </a:r>
            <a:r>
              <a:rPr sz="1800" i="1" dirty="0"/>
              <a:t> </a:t>
            </a:r>
            <a:r>
              <a:rPr sz="1800" i="1" dirty="0" err="1">
                <a:highlight>
                  <a:srgbClr val="FFFF00"/>
                </a:highlight>
              </a:rPr>
              <a:t>évalué</a:t>
            </a:r>
            <a:r>
              <a:rPr sz="1800" i="1" dirty="0">
                <a:highlight>
                  <a:srgbClr val="FFFF00"/>
                </a:highlight>
              </a:rPr>
              <a:t> au </a:t>
            </a:r>
            <a:r>
              <a:rPr sz="1800" i="1" dirty="0"/>
              <a:t>regard des </a:t>
            </a:r>
            <a:r>
              <a:rPr sz="1800" i="1" dirty="0" err="1"/>
              <a:t>normes</a:t>
            </a:r>
            <a:r>
              <a:rPr sz="1800" i="1" dirty="0"/>
              <a:t> </a:t>
            </a:r>
            <a:r>
              <a:rPr sz="1800" i="1" dirty="0" err="1"/>
              <a:t>établies</a:t>
            </a:r>
            <a:r>
              <a:rPr sz="1800" i="1" dirty="0"/>
              <a:t>.»</a:t>
            </a:r>
            <a:br>
              <a:rPr sz="1800" i="1" dirty="0"/>
            </a:br>
            <a:r>
              <a:rPr sz="1800" dirty="0"/>
              <a:t>— ETF (2022), Validation de </a:t>
            </a:r>
            <a:r>
              <a:rPr sz="1800" dirty="0" err="1"/>
              <a:t>l’apprentissage</a:t>
            </a:r>
            <a:r>
              <a:rPr sz="1800" dirty="0"/>
              <a:t> non </a:t>
            </a:r>
            <a:r>
              <a:rPr sz="1800" dirty="0" err="1"/>
              <a:t>formel</a:t>
            </a:r>
            <a:r>
              <a:rPr sz="1800" dirty="0"/>
              <a:t> et </a:t>
            </a:r>
            <a:r>
              <a:rPr sz="1800" dirty="0" err="1"/>
              <a:t>informel</a:t>
            </a:r>
            <a:r>
              <a:rPr sz="1800" dirty="0"/>
              <a:t> dans la pratique.</a:t>
            </a:r>
          </a:p>
          <a:p>
            <a:endParaRPr sz="2000" dirty="0"/>
          </a:p>
        </p:txBody>
      </p:sp>
      <p:sp>
        <p:nvSpPr>
          <p:cNvPr id="3" name="Title 2">
            <a:extLst>
              <a:ext uri="{FF2B5EF4-FFF2-40B4-BE49-F238E27FC236}">
                <a16:creationId xmlns:a16="http://schemas.microsoft.com/office/drawing/2014/main" id="{606C260A-A5C9-19D0-E3E2-1F158228A858}"/>
              </a:ext>
            </a:extLst>
          </p:cNvPr>
          <p:cNvSpPr>
            <a:spLocks noGrp="1"/>
          </p:cNvSpPr>
          <p:nvPr>
            <p:ph type="title"/>
          </p:nvPr>
        </p:nvSpPr>
        <p:spPr/>
        <p:txBody>
          <a:bodyPr/>
          <a:lstStyle/>
          <a:p>
            <a:r>
              <a:t>Définitions</a:t>
            </a:r>
          </a:p>
        </p:txBody>
      </p:sp>
      <p:sp>
        <p:nvSpPr>
          <p:cNvPr id="4" name="Slide Number Placeholder 3">
            <a:extLst>
              <a:ext uri="{FF2B5EF4-FFF2-40B4-BE49-F238E27FC236}">
                <a16:creationId xmlns:a16="http://schemas.microsoft.com/office/drawing/2014/main" id="{902FA03B-0FB6-55A1-7658-C13415E188AE}"/>
              </a:ext>
            </a:extLst>
          </p:cNvPr>
          <p:cNvSpPr>
            <a:spLocks noGrp="1"/>
          </p:cNvSpPr>
          <p:nvPr>
            <p:ph type="sldNum" sz="quarter" idx="4"/>
          </p:nvPr>
        </p:nvSpPr>
        <p:spPr/>
        <p:txBody>
          <a:bodyPr/>
          <a:lstStyle/>
          <a:p>
            <a:fld id="{B82005ED-509E-4485-8906-764A9FDA5023}" type="slidenum">
              <a:rPr lang="de-DE" smtClean="0"/>
              <a:t>2</a:t>
            </a:fld>
            <a:endParaRPr lang="de-DE"/>
          </a:p>
        </p:txBody>
      </p:sp>
    </p:spTree>
    <p:extLst>
      <p:ext uri="{BB962C8B-B14F-4D97-AF65-F5344CB8AC3E}">
        <p14:creationId xmlns:p14="http://schemas.microsoft.com/office/powerpoint/2010/main" val="3844647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website  AI-generated content may be incorrect.">
            <a:extLst>
              <a:ext uri="{FF2B5EF4-FFF2-40B4-BE49-F238E27FC236}">
                <a16:creationId xmlns:a16="http://schemas.microsoft.com/office/drawing/2014/main" id="{1F2B5BC8-CA10-66F7-3618-45708090F5FF}"/>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b="9957"/>
          <a:stretch>
            <a:fillRect/>
          </a:stretch>
        </p:blipFill>
        <p:spPr>
          <a:xfrm>
            <a:off x="107727" y="895850"/>
            <a:ext cx="3582833" cy="2423393"/>
          </a:xfrm>
        </p:spPr>
      </p:pic>
      <p:sp>
        <p:nvSpPr>
          <p:cNvPr id="3" name="Title 2">
            <a:extLst>
              <a:ext uri="{FF2B5EF4-FFF2-40B4-BE49-F238E27FC236}">
                <a16:creationId xmlns:a16="http://schemas.microsoft.com/office/drawing/2014/main" id="{6D73C432-1EE1-B42D-024B-D1132840211D}"/>
              </a:ext>
            </a:extLst>
          </p:cNvPr>
          <p:cNvSpPr>
            <a:spLocks noGrp="1"/>
          </p:cNvSpPr>
          <p:nvPr>
            <p:ph type="title"/>
          </p:nvPr>
        </p:nvSpPr>
        <p:spPr/>
        <p:txBody>
          <a:bodyPr/>
          <a:lstStyle/>
          <a:p>
            <a:pPr>
              <a:defRPr sz="2800"/>
            </a:pPr>
            <a:r>
              <a:t>Les cinq versions principales des portefeuilles</a:t>
            </a:r>
            <a:endParaRPr sz="2800"/>
          </a:p>
        </p:txBody>
      </p:sp>
      <p:sp>
        <p:nvSpPr>
          <p:cNvPr id="4" name="Slide Number Placeholder 3">
            <a:extLst>
              <a:ext uri="{FF2B5EF4-FFF2-40B4-BE49-F238E27FC236}">
                <a16:creationId xmlns:a16="http://schemas.microsoft.com/office/drawing/2014/main" id="{11417B4F-79D4-A312-3514-B1852C0882E8}"/>
              </a:ext>
            </a:extLst>
          </p:cNvPr>
          <p:cNvSpPr>
            <a:spLocks noGrp="1"/>
          </p:cNvSpPr>
          <p:nvPr>
            <p:ph type="sldNum" sz="quarter" idx="4"/>
          </p:nvPr>
        </p:nvSpPr>
        <p:spPr/>
        <p:txBody>
          <a:bodyPr/>
          <a:lstStyle/>
          <a:p>
            <a:fld id="{B82005ED-509E-4485-8906-764A9FDA5023}" type="slidenum">
              <a:rPr lang="de-DE" smtClean="0"/>
              <a:t>3</a:t>
            </a:fld>
            <a:endParaRPr lang="de-DE"/>
          </a:p>
        </p:txBody>
      </p:sp>
      <p:pic>
        <p:nvPicPr>
          <p:cNvPr id="16" name="Picture 15">
            <a:extLst>
              <a:ext uri="{FF2B5EF4-FFF2-40B4-BE49-F238E27FC236}">
                <a16:creationId xmlns:a16="http://schemas.microsoft.com/office/drawing/2014/main" id="{9DA42282-BB55-6F5F-74CC-A0B6DFE42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060" y="1005606"/>
            <a:ext cx="3617777" cy="2025955"/>
          </a:xfrm>
          <a:prstGeom prst="rect">
            <a:avLst/>
          </a:prstGeom>
        </p:spPr>
      </p:pic>
      <p:pic>
        <p:nvPicPr>
          <p:cNvPr id="2054" name="Picture 6" descr="Hybrid Portfolio Management: towards ...">
            <a:extLst>
              <a:ext uri="{FF2B5EF4-FFF2-40B4-BE49-F238E27FC236}">
                <a16:creationId xmlns:a16="http://schemas.microsoft.com/office/drawing/2014/main" id="{0C89ACDF-BBEE-5A99-CE60-FCE2985E4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1122" y="1150057"/>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A789047-8D04-E1CD-3E56-12D41FEBFFEC}"/>
              </a:ext>
            </a:extLst>
          </p:cNvPr>
          <p:cNvPicPr>
            <a:picLocks noChangeAspect="1"/>
          </p:cNvPicPr>
          <p:nvPr/>
        </p:nvPicPr>
        <p:blipFill>
          <a:blip r:embed="rId6"/>
          <a:srcRect l="33315" t="17245" r="36874" b="3521"/>
          <a:stretch>
            <a:fillRect/>
          </a:stretch>
        </p:blipFill>
        <p:spPr>
          <a:xfrm rot="5400000">
            <a:off x="7044787" y="3300808"/>
            <a:ext cx="2206099" cy="3115122"/>
          </a:xfrm>
          <a:prstGeom prst="rect">
            <a:avLst/>
          </a:prstGeom>
        </p:spPr>
      </p:pic>
      <p:pic>
        <p:nvPicPr>
          <p:cNvPr id="2056" name="Picture 8" descr="Creative Interior Design Portfolio Showcase Presentation PowerPoint  Template and Google Slides Theme">
            <a:extLst>
              <a:ext uri="{FF2B5EF4-FFF2-40B4-BE49-F238E27FC236}">
                <a16:creationId xmlns:a16="http://schemas.microsoft.com/office/drawing/2014/main" id="{BE42EB0C-B031-986A-3641-D652994FFF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8537" y="3755317"/>
            <a:ext cx="3921957" cy="220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231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E4DDB-8BF4-F79E-9955-20141E4BA1B0}"/>
              </a:ext>
            </a:extLst>
          </p:cNvPr>
          <p:cNvSpPr>
            <a:spLocks noGrp="1"/>
          </p:cNvSpPr>
          <p:nvPr>
            <p:ph type="title"/>
          </p:nvPr>
        </p:nvSpPr>
        <p:spPr/>
        <p:txBody>
          <a:bodyPr/>
          <a:lstStyle/>
          <a:p>
            <a:pPr>
              <a:defRPr sz="2800"/>
            </a:pPr>
            <a:r>
              <a:rPr dirty="0"/>
              <a:t>Processus/</a:t>
            </a:r>
            <a:r>
              <a:rPr dirty="0" err="1"/>
              <a:t>Apprentissage</a:t>
            </a:r>
            <a:r>
              <a:rPr dirty="0"/>
              <a:t>/Développement</a:t>
            </a:r>
            <a:endParaRPr sz="2800" dirty="0">
              <a:solidFill>
                <a:schemeClr val="tx2">
                  <a:lumMod val="50000"/>
                </a:schemeClr>
              </a:solidFill>
            </a:endParaRPr>
          </a:p>
        </p:txBody>
      </p:sp>
      <p:sp>
        <p:nvSpPr>
          <p:cNvPr id="4" name="Slide Number Placeholder 3">
            <a:extLst>
              <a:ext uri="{FF2B5EF4-FFF2-40B4-BE49-F238E27FC236}">
                <a16:creationId xmlns:a16="http://schemas.microsoft.com/office/drawing/2014/main" id="{472C0970-E16F-DBAD-0B67-785AEA80C88E}"/>
              </a:ext>
            </a:extLst>
          </p:cNvPr>
          <p:cNvSpPr>
            <a:spLocks noGrp="1"/>
          </p:cNvSpPr>
          <p:nvPr>
            <p:ph type="sldNum" sz="quarter" idx="4"/>
          </p:nvPr>
        </p:nvSpPr>
        <p:spPr/>
        <p:txBody>
          <a:bodyPr/>
          <a:lstStyle/>
          <a:p>
            <a:fld id="{B82005ED-509E-4485-8906-764A9FDA5023}" type="slidenum">
              <a:rPr lang="de-DE" smtClean="0"/>
              <a:t>4</a:t>
            </a:fld>
            <a:endParaRPr lang="de-DE"/>
          </a:p>
        </p:txBody>
      </p:sp>
      <p:sp>
        <p:nvSpPr>
          <p:cNvPr id="5" name="Content Placeholder 4">
            <a:extLst>
              <a:ext uri="{FF2B5EF4-FFF2-40B4-BE49-F238E27FC236}">
                <a16:creationId xmlns:a16="http://schemas.microsoft.com/office/drawing/2014/main" id="{9F76DEBD-4188-09D6-028C-EF81DF66A687}"/>
              </a:ext>
            </a:extLst>
          </p:cNvPr>
          <p:cNvSpPr>
            <a:spLocks noGrp="1"/>
          </p:cNvSpPr>
          <p:nvPr>
            <p:ph sz="quarter" idx="12"/>
          </p:nvPr>
        </p:nvSpPr>
        <p:spPr>
          <a:xfrm>
            <a:off x="521993" y="2839280"/>
            <a:ext cx="5408544" cy="3258772"/>
          </a:xfrm>
        </p:spPr>
        <p:txBody>
          <a:bodyPr/>
          <a:lstStyle/>
          <a:p>
            <a:pPr>
              <a:defRPr sz="2400" b="1"/>
            </a:pPr>
            <a:r>
              <a:rPr sz="2000" dirty="0"/>
              <a:t>Objectif/</a:t>
            </a:r>
            <a:r>
              <a:rPr sz="2000" dirty="0" err="1"/>
              <a:t>soulignement</a:t>
            </a:r>
            <a:r>
              <a:rPr sz="2000" dirty="0"/>
              <a:t>:</a:t>
            </a:r>
          </a:p>
          <a:p>
            <a:pPr>
              <a:defRPr sz="2400"/>
            </a:pPr>
            <a:r>
              <a:rPr sz="2000" dirty="0"/>
              <a:t>Documenter </a:t>
            </a:r>
            <a:r>
              <a:rPr sz="2000" dirty="0" err="1"/>
              <a:t>l'apprentissage</a:t>
            </a:r>
            <a:r>
              <a:rPr sz="2000" dirty="0"/>
              <a:t> </a:t>
            </a:r>
            <a:r>
              <a:rPr sz="2000" dirty="0" err="1"/>
              <a:t>continu</a:t>
            </a:r>
            <a:r>
              <a:rPr sz="2000" dirty="0"/>
              <a:t>, le </a:t>
            </a:r>
            <a:r>
              <a:rPr sz="2000" dirty="0" err="1"/>
              <a:t>développement</a:t>
            </a:r>
            <a:r>
              <a:rPr sz="2000" dirty="0"/>
              <a:t> et la </a:t>
            </a:r>
            <a:r>
              <a:rPr sz="2000" dirty="0" err="1"/>
              <a:t>croissance</a:t>
            </a:r>
            <a:r>
              <a:rPr sz="2000" dirty="0"/>
              <a:t> au fil du temps</a:t>
            </a:r>
          </a:p>
          <a:p>
            <a:pPr>
              <a:defRPr sz="2400" b="1"/>
            </a:pPr>
            <a:r>
              <a:rPr sz="2000" dirty="0" err="1"/>
              <a:t>Principales</a:t>
            </a:r>
            <a:r>
              <a:rPr sz="2000" dirty="0"/>
              <a:t> </a:t>
            </a:r>
            <a:r>
              <a:rPr sz="2000" dirty="0" err="1"/>
              <a:t>caractéristiques</a:t>
            </a:r>
            <a:r>
              <a:rPr sz="2000" dirty="0"/>
              <a:t> / </a:t>
            </a:r>
            <a:r>
              <a:rPr sz="2000" dirty="0" err="1"/>
              <a:t>caractéristiques</a:t>
            </a:r>
            <a:endParaRPr sz="2000" b="1" dirty="0"/>
          </a:p>
          <a:p>
            <a:pPr>
              <a:defRPr sz="2400"/>
            </a:pPr>
            <a:r>
              <a:rPr sz="2000" dirty="0" err="1"/>
              <a:t>Contient</a:t>
            </a:r>
            <a:r>
              <a:rPr sz="2000" dirty="0"/>
              <a:t> des </a:t>
            </a:r>
            <a:r>
              <a:rPr sz="2000" dirty="0" err="1"/>
              <a:t>projets</a:t>
            </a:r>
            <a:r>
              <a:rPr sz="2000" dirty="0"/>
              <a:t>, des travaux </a:t>
            </a:r>
            <a:r>
              <a:rPr sz="2000" dirty="0" err="1"/>
              <a:t>intermédiaires</a:t>
            </a:r>
            <a:r>
              <a:rPr sz="2000" dirty="0"/>
              <a:t>, des </a:t>
            </a:r>
            <a:r>
              <a:rPr sz="2000" dirty="0" err="1"/>
              <a:t>réflexions</a:t>
            </a:r>
            <a:r>
              <a:rPr sz="2000" dirty="0"/>
              <a:t>, des </a:t>
            </a:r>
            <a:r>
              <a:rPr sz="2000" dirty="0" err="1"/>
              <a:t>révisions</a:t>
            </a:r>
            <a:r>
              <a:rPr sz="2000" dirty="0"/>
              <a:t>, des «travaux </a:t>
            </a:r>
            <a:r>
              <a:rPr sz="2000" dirty="0" err="1"/>
              <a:t>en</a:t>
            </a:r>
            <a:r>
              <a:rPr sz="2000" dirty="0"/>
              <a:t> </a:t>
            </a:r>
            <a:r>
              <a:rPr sz="2000" dirty="0" err="1"/>
              <a:t>cours</a:t>
            </a:r>
            <a:r>
              <a:rPr sz="2000" dirty="0"/>
              <a:t>»</a:t>
            </a:r>
          </a:p>
          <a:p>
            <a:endParaRPr sz="2000" dirty="0"/>
          </a:p>
          <a:p>
            <a:endParaRPr sz="2000" dirty="0"/>
          </a:p>
        </p:txBody>
      </p:sp>
      <p:sp>
        <p:nvSpPr>
          <p:cNvPr id="6" name="Content Placeholder 4">
            <a:extLst>
              <a:ext uri="{FF2B5EF4-FFF2-40B4-BE49-F238E27FC236}">
                <a16:creationId xmlns:a16="http://schemas.microsoft.com/office/drawing/2014/main" id="{B447631D-E346-1BB5-7F7E-A0760A604604}"/>
              </a:ext>
            </a:extLst>
          </p:cNvPr>
          <p:cNvSpPr txBox="1">
            <a:spLocks/>
          </p:cNvSpPr>
          <p:nvPr/>
        </p:nvSpPr>
        <p:spPr>
          <a:xfrm>
            <a:off x="6939914" y="1455697"/>
            <a:ext cx="4900238" cy="5003801"/>
          </a:xfrm>
          <a:prstGeom prst="rect">
            <a:avLst/>
          </a:prstGeom>
        </p:spPr>
        <p:txBody>
          <a:bodyPr vert="horz" lIns="0" tIns="0" rIns="0" bIns="0">
            <a:noAutofit/>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defRPr sz="2400" b="1"/>
            </a:pPr>
            <a:r>
              <a:rPr sz="2000" dirty="0" err="1"/>
              <a:t>Avantages</a:t>
            </a:r>
            <a:r>
              <a:rPr sz="2000" dirty="0"/>
              <a:t> et </a:t>
            </a:r>
            <a:r>
              <a:rPr sz="2000" dirty="0" err="1"/>
              <a:t>défis</a:t>
            </a:r>
            <a:r>
              <a:rPr sz="2000" dirty="0"/>
              <a:t> (dans des </a:t>
            </a:r>
            <a:r>
              <a:rPr sz="2000" dirty="0" err="1"/>
              <a:t>contextes</a:t>
            </a:r>
            <a:r>
              <a:rPr sz="2000" dirty="0"/>
              <a:t> de reconnaissance)</a:t>
            </a:r>
          </a:p>
          <a:p>
            <a:endParaRPr sz="2000" dirty="0"/>
          </a:p>
          <a:p>
            <a:pPr>
              <a:defRPr sz="2400"/>
            </a:pPr>
            <a:r>
              <a:rPr sz="2000" dirty="0"/>
              <a:t>+ Bon pour </a:t>
            </a:r>
            <a:r>
              <a:rPr sz="2000" dirty="0" err="1"/>
              <a:t>montrer</a:t>
            </a:r>
            <a:r>
              <a:rPr sz="2000" dirty="0"/>
              <a:t> les </a:t>
            </a:r>
            <a:r>
              <a:rPr sz="2000" dirty="0" err="1"/>
              <a:t>trajectoires</a:t>
            </a:r>
            <a:r>
              <a:rPr sz="2000" dirty="0"/>
              <a:t> </a:t>
            </a:r>
            <a:r>
              <a:rPr sz="2000" dirty="0" err="1"/>
              <a:t>d'apprentissage</a:t>
            </a:r>
            <a:r>
              <a:rPr sz="2000" dirty="0"/>
              <a:t> et la </a:t>
            </a:r>
            <a:r>
              <a:rPr sz="2000" dirty="0" err="1"/>
              <a:t>profondeur</a:t>
            </a:r>
            <a:r>
              <a:rPr sz="2000" dirty="0"/>
              <a:t> de la </a:t>
            </a:r>
            <a:r>
              <a:rPr sz="2000" dirty="0" err="1"/>
              <a:t>croissance</a:t>
            </a:r>
            <a:r>
              <a:rPr sz="2000" dirty="0"/>
              <a:t>. </a:t>
            </a:r>
            <a:br>
              <a:rPr sz="2000" dirty="0"/>
            </a:br>
            <a:r>
              <a:rPr sz="2000" dirty="0"/>
              <a:t>+ </a:t>
            </a:r>
            <a:r>
              <a:rPr sz="2000" dirty="0" err="1"/>
              <a:t>Facilite</a:t>
            </a:r>
            <a:r>
              <a:rPr sz="2000" dirty="0"/>
              <a:t> </a:t>
            </a:r>
            <a:r>
              <a:rPr sz="2000" dirty="0" err="1"/>
              <a:t>l'auto-réflexion</a:t>
            </a:r>
            <a:r>
              <a:rPr sz="2000" dirty="0"/>
              <a:t> et la </a:t>
            </a:r>
            <a:r>
              <a:rPr sz="2000" dirty="0" err="1"/>
              <a:t>métacognition</a:t>
            </a:r>
            <a:r>
              <a:rPr sz="2000" dirty="0"/>
              <a:t>. </a:t>
            </a:r>
            <a:br>
              <a:rPr sz="2000" dirty="0"/>
            </a:br>
            <a:r>
              <a:rPr sz="2000" dirty="0"/>
              <a:t>– </a:t>
            </a:r>
            <a:r>
              <a:rPr lang="fr-FR" sz="2000" dirty="0"/>
              <a:t>Peut inclure des artefacts « brouillons » ou moins aboutis.</a:t>
            </a:r>
            <a:br>
              <a:rPr sz="2000" dirty="0"/>
            </a:br>
            <a:r>
              <a:rPr sz="2000" dirty="0"/>
              <a:t>– Difficile </a:t>
            </a:r>
            <a:r>
              <a:rPr sz="2000" dirty="0" err="1"/>
              <a:t>d’établir</a:t>
            </a:r>
            <a:r>
              <a:rPr sz="2000" dirty="0"/>
              <a:t> </a:t>
            </a:r>
            <a:r>
              <a:rPr sz="2000" dirty="0" err="1"/>
              <a:t>une</a:t>
            </a:r>
            <a:r>
              <a:rPr sz="2000" dirty="0"/>
              <a:t> </a:t>
            </a:r>
            <a:r>
              <a:rPr sz="2000" dirty="0" err="1"/>
              <a:t>correspondance</a:t>
            </a:r>
            <a:r>
              <a:rPr sz="2000" dirty="0"/>
              <a:t> </a:t>
            </a:r>
            <a:r>
              <a:rPr sz="2000" dirty="0" err="1"/>
              <a:t>directe</a:t>
            </a:r>
            <a:r>
              <a:rPr sz="2000" dirty="0"/>
              <a:t> avec des </a:t>
            </a:r>
            <a:r>
              <a:rPr sz="2000" dirty="0" err="1"/>
              <a:t>critères</a:t>
            </a:r>
            <a:r>
              <a:rPr sz="2000" dirty="0"/>
              <a:t> externes fixes.</a:t>
            </a:r>
          </a:p>
          <a:p>
            <a:endParaRPr sz="2000" dirty="0"/>
          </a:p>
          <a:p>
            <a:endParaRPr sz="2000" dirty="0"/>
          </a:p>
        </p:txBody>
      </p:sp>
      <p:pic>
        <p:nvPicPr>
          <p:cNvPr id="2" name="Content Placeholder 10" descr="A screenshot of a website  AI-generated content may be incorrect.">
            <a:extLst>
              <a:ext uri="{FF2B5EF4-FFF2-40B4-BE49-F238E27FC236}">
                <a16:creationId xmlns:a16="http://schemas.microsoft.com/office/drawing/2014/main" id="{FDF143BF-7FB3-895A-3B7A-9002B28A1025}"/>
              </a:ext>
            </a:extLst>
          </p:cNvPr>
          <p:cNvPicPr>
            <a:picLocks noChangeAspect="1"/>
          </p:cNvPicPr>
          <p:nvPr/>
        </p:nvPicPr>
        <p:blipFill>
          <a:blip r:embed="rId3" cstate="print">
            <a:extLst>
              <a:ext uri="{28A0092B-C50C-407E-A947-70E740481C1C}">
                <a14:useLocalDpi xmlns:a14="http://schemas.microsoft.com/office/drawing/2010/main" val="0"/>
              </a:ext>
            </a:extLst>
          </a:blip>
          <a:srcRect b="9957"/>
          <a:stretch>
            <a:fillRect/>
          </a:stretch>
        </p:blipFill>
        <p:spPr>
          <a:xfrm>
            <a:off x="3689281" y="838835"/>
            <a:ext cx="2857542" cy="1932813"/>
          </a:xfrm>
          <a:prstGeom prst="rect">
            <a:avLst/>
          </a:prstGeom>
        </p:spPr>
      </p:pic>
    </p:spTree>
    <p:extLst>
      <p:ext uri="{BB962C8B-B14F-4D97-AF65-F5344CB8AC3E}">
        <p14:creationId xmlns:p14="http://schemas.microsoft.com/office/powerpoint/2010/main" val="9818440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C4450D04-D237-000B-9558-4CBFA8D6CCDD}"/>
              </a:ext>
            </a:extLst>
          </p:cNvPr>
          <p:cNvSpPr>
            <a:spLocks noGrp="1"/>
          </p:cNvSpPr>
          <p:nvPr>
            <p:ph type="title"/>
          </p:nvPr>
        </p:nvSpPr>
        <p:spPr>
          <a:xfrm>
            <a:off x="515938" y="256853"/>
            <a:ext cx="10511496" cy="463645"/>
          </a:xfrm>
        </p:spPr>
        <p:txBody>
          <a:bodyPr/>
          <a:lstStyle/>
          <a:p>
            <a:pPr>
              <a:defRPr sz="2800"/>
            </a:pPr>
            <a:r>
              <a:t>Vitrine/Présentation/Portefeuille professionnel</a:t>
            </a:r>
          </a:p>
        </p:txBody>
      </p:sp>
      <p:sp>
        <p:nvSpPr>
          <p:cNvPr id="5" name="Slide Number Placeholder 4">
            <a:extLst>
              <a:ext uri="{FF2B5EF4-FFF2-40B4-BE49-F238E27FC236}">
                <a16:creationId xmlns:a16="http://schemas.microsoft.com/office/drawing/2014/main" id="{4F7A7B33-AFDC-94B4-8114-0324DAC8298C}"/>
              </a:ext>
            </a:extLst>
          </p:cNvPr>
          <p:cNvSpPr>
            <a:spLocks noGrp="1"/>
          </p:cNvSpPr>
          <p:nvPr>
            <p:ph type="sldNum" sz="quarter" idx="4"/>
          </p:nvPr>
        </p:nvSpPr>
        <p:spPr>
          <a:xfrm>
            <a:off x="521993" y="6439494"/>
            <a:ext cx="552085" cy="296692"/>
          </a:xfrm>
        </p:spPr>
        <p:txBody>
          <a:bodyPr anchor="ctr">
            <a:normAutofit/>
          </a:bodyPr>
          <a:lstStyle/>
          <a:p>
            <a:pPr>
              <a:spcAft>
                <a:spcPts val="600"/>
              </a:spcAft>
            </a:pPr>
            <a:fld id="{B82005ED-509E-4485-8906-764A9FDA5023}" type="slidenum">
              <a:rPr lang="de-DE" smtClean="0"/>
              <a:pPr>
                <a:spcAft>
                  <a:spcPts val="600"/>
                </a:spcAft>
              </a:pPr>
              <a:t>5</a:t>
            </a:fld>
            <a:endParaRPr lang="de-DE"/>
          </a:p>
        </p:txBody>
      </p:sp>
      <p:sp>
        <p:nvSpPr>
          <p:cNvPr id="4" name="Content Placeholder 3">
            <a:extLst>
              <a:ext uri="{FF2B5EF4-FFF2-40B4-BE49-F238E27FC236}">
                <a16:creationId xmlns:a16="http://schemas.microsoft.com/office/drawing/2014/main" id="{7EE8C58B-D8C0-D2FB-2776-839F4232951E}"/>
              </a:ext>
            </a:extLst>
          </p:cNvPr>
          <p:cNvSpPr>
            <a:spLocks noGrp="1"/>
          </p:cNvSpPr>
          <p:nvPr>
            <p:ph sz="quarter" idx="15"/>
          </p:nvPr>
        </p:nvSpPr>
        <p:spPr/>
        <p:txBody>
          <a:bodyPr/>
          <a:lstStyle/>
          <a:p>
            <a:pPr>
              <a:defRPr b="1"/>
            </a:pPr>
            <a:r>
              <a:t>Avantages et défis (dans des contextes de reconnaissance)</a:t>
            </a:r>
          </a:p>
          <a:p>
            <a:endParaRPr/>
          </a:p>
          <a:p>
            <a:r>
              <a:t>+ Efficace pour les examinateurs externes: met en évidence les preuves les plus solides. </a:t>
            </a:r>
            <a:br/>
            <a:r>
              <a:t>+ Il est plus facile de «vendre» les compétences/compétences de manière succincte. </a:t>
            </a:r>
            <a:br/>
            <a:r>
              <a:t>– Risque de biais de sélection (seulement succès). </a:t>
            </a:r>
            <a:br/>
            <a:r>
              <a:t>– Possibilité de dissimuler des lacunes ou des problèmes de développement.</a:t>
            </a:r>
          </a:p>
          <a:p>
            <a:endParaRPr/>
          </a:p>
          <a:p>
            <a:endParaRPr/>
          </a:p>
          <a:p>
            <a:endParaRPr/>
          </a:p>
        </p:txBody>
      </p:sp>
      <p:sp>
        <p:nvSpPr>
          <p:cNvPr id="8" name="Content Placeholder 4">
            <a:extLst>
              <a:ext uri="{FF2B5EF4-FFF2-40B4-BE49-F238E27FC236}">
                <a16:creationId xmlns:a16="http://schemas.microsoft.com/office/drawing/2014/main" id="{3B8F73D1-D778-50B8-CA25-A97AF2399476}"/>
              </a:ext>
            </a:extLst>
          </p:cNvPr>
          <p:cNvSpPr>
            <a:spLocks noGrp="1"/>
          </p:cNvSpPr>
          <p:nvPr>
            <p:ph sz="quarter" idx="14"/>
          </p:nvPr>
        </p:nvSpPr>
        <p:spPr>
          <a:xfrm>
            <a:off x="422275" y="3393718"/>
            <a:ext cx="5678488" cy="2728005"/>
          </a:xfrm>
        </p:spPr>
        <p:txBody>
          <a:bodyPr/>
          <a:lstStyle/>
          <a:p>
            <a:pPr>
              <a:defRPr b="1"/>
            </a:pPr>
            <a:r>
              <a:t>Objectif/soulignement:</a:t>
            </a:r>
          </a:p>
          <a:p>
            <a:r>
              <a:t>Présenter son travail, ses réalisations et ses réussites les plus solides</a:t>
            </a:r>
          </a:p>
          <a:p>
            <a:pPr>
              <a:defRPr b="1"/>
            </a:pPr>
            <a:r>
              <a:t>Principales caractéristiques / caractéristiques</a:t>
            </a:r>
            <a:endParaRPr b="1"/>
          </a:p>
          <a:p>
            <a:r>
              <a:t>Sélectionnez les artefacts les plus performants; structuré pour un public externe (évaluateurs, employeurs)</a:t>
            </a:r>
          </a:p>
          <a:p>
            <a:endParaRPr/>
          </a:p>
        </p:txBody>
      </p:sp>
      <p:pic>
        <p:nvPicPr>
          <p:cNvPr id="3074" name="Picture 2" descr="Creative Interior Design Portfolio Showcase Presentation PowerPoint  Template and Google Slides Theme">
            <a:extLst>
              <a:ext uri="{FF2B5EF4-FFF2-40B4-BE49-F238E27FC236}">
                <a16:creationId xmlns:a16="http://schemas.microsoft.com/office/drawing/2014/main" id="{7E7908AF-95A8-3A16-65F6-23CC811E7F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7343" y="1012016"/>
            <a:ext cx="3669211" cy="206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593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98435-94A5-20A3-0E57-6FEE9BA1389E}"/>
              </a:ext>
            </a:extLst>
          </p:cNvPr>
          <p:cNvSpPr>
            <a:spLocks noGrp="1"/>
          </p:cNvSpPr>
          <p:nvPr>
            <p:ph type="title"/>
          </p:nvPr>
        </p:nvSpPr>
        <p:spPr/>
        <p:txBody>
          <a:bodyPr/>
          <a:lstStyle/>
          <a:p>
            <a:pPr>
              <a:defRPr sz="2800"/>
            </a:pPr>
            <a:r>
              <a:t>Portefeuille de l'évaluation/de la performance</a:t>
            </a:r>
          </a:p>
        </p:txBody>
      </p:sp>
      <p:sp>
        <p:nvSpPr>
          <p:cNvPr id="4" name="Slide Number Placeholder 3">
            <a:extLst>
              <a:ext uri="{FF2B5EF4-FFF2-40B4-BE49-F238E27FC236}">
                <a16:creationId xmlns:a16="http://schemas.microsoft.com/office/drawing/2014/main" id="{856A5447-8868-8CB7-7179-F558325360D8}"/>
              </a:ext>
            </a:extLst>
          </p:cNvPr>
          <p:cNvSpPr>
            <a:spLocks noGrp="1"/>
          </p:cNvSpPr>
          <p:nvPr>
            <p:ph type="sldNum" sz="quarter" idx="4"/>
          </p:nvPr>
        </p:nvSpPr>
        <p:spPr/>
        <p:txBody>
          <a:bodyPr/>
          <a:lstStyle/>
          <a:p>
            <a:fld id="{B82005ED-509E-4485-8906-764A9FDA5023}" type="slidenum">
              <a:rPr lang="de-DE" smtClean="0"/>
              <a:t>6</a:t>
            </a:fld>
            <a:endParaRPr lang="de-DE"/>
          </a:p>
        </p:txBody>
      </p:sp>
      <p:sp>
        <p:nvSpPr>
          <p:cNvPr id="5" name="Content Placeholder 4">
            <a:extLst>
              <a:ext uri="{FF2B5EF4-FFF2-40B4-BE49-F238E27FC236}">
                <a16:creationId xmlns:a16="http://schemas.microsoft.com/office/drawing/2014/main" id="{2AF425C7-56EC-2365-E5AF-C419110F2FE1}"/>
              </a:ext>
            </a:extLst>
          </p:cNvPr>
          <p:cNvSpPr txBox="1">
            <a:spLocks/>
          </p:cNvSpPr>
          <p:nvPr/>
        </p:nvSpPr>
        <p:spPr>
          <a:xfrm>
            <a:off x="606959" y="2457950"/>
            <a:ext cx="5678488" cy="3577091"/>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defRPr b="1"/>
            </a:pPr>
            <a:r>
              <a:rPr dirty="0"/>
              <a:t>Objectif/</a:t>
            </a:r>
            <a:r>
              <a:rPr dirty="0" err="1"/>
              <a:t>soulignement</a:t>
            </a:r>
            <a:r>
              <a:rPr dirty="0"/>
              <a:t>:</a:t>
            </a:r>
          </a:p>
          <a:p>
            <a:r>
              <a:rPr dirty="0" err="1"/>
              <a:t>Conçu</a:t>
            </a:r>
            <a:r>
              <a:rPr dirty="0"/>
              <a:t> </a:t>
            </a:r>
            <a:r>
              <a:rPr dirty="0" err="1"/>
              <a:t>explicitement</a:t>
            </a:r>
            <a:r>
              <a:rPr dirty="0"/>
              <a:t> pour </a:t>
            </a:r>
            <a:r>
              <a:rPr dirty="0" err="1"/>
              <a:t>l’évaluation</a:t>
            </a:r>
            <a:r>
              <a:rPr dirty="0"/>
              <a:t> — pour </a:t>
            </a:r>
            <a:r>
              <a:rPr dirty="0" err="1"/>
              <a:t>démontrer</a:t>
            </a:r>
            <a:r>
              <a:rPr dirty="0"/>
              <a:t> </a:t>
            </a:r>
            <a:r>
              <a:rPr dirty="0" err="1"/>
              <a:t>l’alignement</a:t>
            </a:r>
            <a:r>
              <a:rPr dirty="0"/>
              <a:t> sur des </a:t>
            </a:r>
            <a:r>
              <a:rPr dirty="0" err="1"/>
              <a:t>critères</a:t>
            </a:r>
            <a:r>
              <a:rPr dirty="0"/>
              <a:t>, des </a:t>
            </a:r>
            <a:r>
              <a:rPr dirty="0" err="1"/>
              <a:t>résultats</a:t>
            </a:r>
            <a:r>
              <a:rPr dirty="0"/>
              <a:t> </a:t>
            </a:r>
            <a:r>
              <a:rPr dirty="0" err="1"/>
              <a:t>ou</a:t>
            </a:r>
            <a:r>
              <a:rPr dirty="0"/>
              <a:t> des </a:t>
            </a:r>
            <a:r>
              <a:rPr dirty="0" err="1"/>
              <a:t>normes</a:t>
            </a:r>
            <a:r>
              <a:rPr dirty="0"/>
              <a:t> </a:t>
            </a:r>
            <a:r>
              <a:rPr dirty="0" err="1"/>
              <a:t>prédéfinis</a:t>
            </a:r>
            <a:endParaRPr dirty="0"/>
          </a:p>
          <a:p>
            <a:pPr>
              <a:defRPr b="1"/>
            </a:pPr>
            <a:r>
              <a:rPr dirty="0" err="1"/>
              <a:t>Principales</a:t>
            </a:r>
            <a:r>
              <a:rPr dirty="0"/>
              <a:t> </a:t>
            </a:r>
            <a:r>
              <a:rPr dirty="0" err="1"/>
              <a:t>caractéristiques</a:t>
            </a:r>
            <a:endParaRPr dirty="0"/>
          </a:p>
          <a:p>
            <a:r>
              <a:rPr dirty="0"/>
              <a:t>Les artefacts </a:t>
            </a:r>
            <a:r>
              <a:rPr dirty="0" err="1"/>
              <a:t>sont</a:t>
            </a:r>
            <a:r>
              <a:rPr dirty="0"/>
              <a:t> </a:t>
            </a:r>
            <a:r>
              <a:rPr dirty="0" err="1"/>
              <a:t>choisis</a:t>
            </a:r>
            <a:r>
              <a:rPr dirty="0"/>
              <a:t> </a:t>
            </a:r>
            <a:r>
              <a:rPr dirty="0" err="1"/>
              <a:t>ou</a:t>
            </a:r>
            <a:r>
              <a:rPr dirty="0"/>
              <a:t> </a:t>
            </a:r>
            <a:r>
              <a:rPr dirty="0" err="1"/>
              <a:t>structurés</a:t>
            </a:r>
            <a:r>
              <a:rPr dirty="0"/>
              <a:t> pour </a:t>
            </a:r>
            <a:r>
              <a:rPr dirty="0" err="1"/>
              <a:t>correspondre</a:t>
            </a:r>
            <a:r>
              <a:rPr dirty="0"/>
              <a:t> au cadre </a:t>
            </a:r>
            <a:r>
              <a:rPr dirty="0" err="1"/>
              <a:t>d'évaluation</a:t>
            </a:r>
            <a:r>
              <a:rPr dirty="0"/>
              <a:t>; </a:t>
            </a:r>
            <a:r>
              <a:rPr dirty="0" err="1"/>
              <a:t>comprend</a:t>
            </a:r>
            <a:r>
              <a:rPr dirty="0"/>
              <a:t> </a:t>
            </a:r>
            <a:r>
              <a:rPr dirty="0" err="1"/>
              <a:t>souvent</a:t>
            </a:r>
            <a:r>
              <a:rPr dirty="0"/>
              <a:t> des </a:t>
            </a:r>
            <a:r>
              <a:rPr dirty="0" err="1"/>
              <a:t>preuves</a:t>
            </a:r>
            <a:r>
              <a:rPr dirty="0"/>
              <a:t> </a:t>
            </a:r>
            <a:r>
              <a:rPr dirty="0" err="1"/>
              <a:t>directes</a:t>
            </a:r>
            <a:r>
              <a:rPr dirty="0"/>
              <a:t>, des </a:t>
            </a:r>
            <a:r>
              <a:rPr dirty="0" err="1"/>
              <a:t>rubriques</a:t>
            </a:r>
            <a:r>
              <a:rPr dirty="0"/>
              <a:t>, des </a:t>
            </a:r>
            <a:r>
              <a:rPr dirty="0" err="1"/>
              <a:t>commentaires</a:t>
            </a:r>
            <a:r>
              <a:rPr dirty="0"/>
              <a:t> </a:t>
            </a:r>
            <a:r>
              <a:rPr dirty="0" err="1"/>
              <a:t>réfléchis</a:t>
            </a:r>
            <a:endParaRPr dirty="0"/>
          </a:p>
        </p:txBody>
      </p:sp>
      <p:sp>
        <p:nvSpPr>
          <p:cNvPr id="6" name="Content Placeholder 3">
            <a:extLst>
              <a:ext uri="{FF2B5EF4-FFF2-40B4-BE49-F238E27FC236}">
                <a16:creationId xmlns:a16="http://schemas.microsoft.com/office/drawing/2014/main" id="{1CCF873A-7200-B3B9-986D-B1F9FB512D33}"/>
              </a:ext>
            </a:extLst>
          </p:cNvPr>
          <p:cNvSpPr txBox="1">
            <a:spLocks/>
          </p:cNvSpPr>
          <p:nvPr/>
        </p:nvSpPr>
        <p:spPr>
          <a:xfrm>
            <a:off x="6625081" y="1918329"/>
            <a:ext cx="5400000" cy="5007117"/>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defRPr b="1"/>
            </a:pPr>
            <a:r>
              <a:t>Avantages et défis (dans des contextes de reconnaissance)</a:t>
            </a:r>
          </a:p>
          <a:p>
            <a:endParaRPr/>
          </a:p>
          <a:p>
            <a:r>
              <a:t>+ Le plus directement utilisable pour l'accréditation / la reconnaissance. </a:t>
            </a:r>
            <a:br/>
            <a:r>
              <a:t>+ Plus facile de valider l'alignement avec les résultats. </a:t>
            </a:r>
            <a:br/>
            <a:r>
              <a:t>– Exige que le candidat comprenne bien les critères d’évaluation. </a:t>
            </a:r>
            <a:br/>
            <a:r>
              <a:t>– Peut limiter l’inclusion d’autres dimensions de l’apprentissage (par exemple, les compétences «cachées»).</a:t>
            </a:r>
          </a:p>
          <a:p>
            <a:endParaRPr/>
          </a:p>
          <a:p>
            <a:endParaRPr/>
          </a:p>
        </p:txBody>
      </p:sp>
      <p:pic>
        <p:nvPicPr>
          <p:cNvPr id="2" name="Picture 1">
            <a:extLst>
              <a:ext uri="{FF2B5EF4-FFF2-40B4-BE49-F238E27FC236}">
                <a16:creationId xmlns:a16="http://schemas.microsoft.com/office/drawing/2014/main" id="{E866FB6C-82E5-9244-D9C5-B65A828C0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042" y="990866"/>
            <a:ext cx="2923039" cy="1636902"/>
          </a:xfrm>
          <a:prstGeom prst="rect">
            <a:avLst/>
          </a:prstGeom>
        </p:spPr>
      </p:pic>
    </p:spTree>
    <p:extLst>
      <p:ext uri="{BB962C8B-B14F-4D97-AF65-F5344CB8AC3E}">
        <p14:creationId xmlns:p14="http://schemas.microsoft.com/office/powerpoint/2010/main" val="17599992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A5D48-01D1-3531-B2AF-38933389E52C}"/>
              </a:ext>
            </a:extLst>
          </p:cNvPr>
          <p:cNvSpPr>
            <a:spLocks noGrp="1"/>
          </p:cNvSpPr>
          <p:nvPr>
            <p:ph type="title"/>
          </p:nvPr>
        </p:nvSpPr>
        <p:spPr/>
        <p:txBody>
          <a:bodyPr/>
          <a:lstStyle/>
          <a:p>
            <a:pPr>
              <a:defRPr sz="2800"/>
            </a:pPr>
            <a:r>
              <a:t>Portefeuille hybride/mixte</a:t>
            </a:r>
          </a:p>
        </p:txBody>
      </p:sp>
      <p:sp>
        <p:nvSpPr>
          <p:cNvPr id="4" name="Slide Number Placeholder 3">
            <a:extLst>
              <a:ext uri="{FF2B5EF4-FFF2-40B4-BE49-F238E27FC236}">
                <a16:creationId xmlns:a16="http://schemas.microsoft.com/office/drawing/2014/main" id="{1BC4A7E4-1780-4828-09B0-BBB34F02C4DA}"/>
              </a:ext>
            </a:extLst>
          </p:cNvPr>
          <p:cNvSpPr>
            <a:spLocks noGrp="1"/>
          </p:cNvSpPr>
          <p:nvPr>
            <p:ph type="sldNum" sz="quarter" idx="4"/>
          </p:nvPr>
        </p:nvSpPr>
        <p:spPr/>
        <p:txBody>
          <a:bodyPr/>
          <a:lstStyle/>
          <a:p>
            <a:fld id="{B82005ED-509E-4485-8906-764A9FDA5023}" type="slidenum">
              <a:rPr lang="de-DE" smtClean="0"/>
              <a:t>7</a:t>
            </a:fld>
            <a:endParaRPr lang="de-DE"/>
          </a:p>
        </p:txBody>
      </p:sp>
      <p:sp>
        <p:nvSpPr>
          <p:cNvPr id="5" name="Content Placeholder 4">
            <a:extLst>
              <a:ext uri="{FF2B5EF4-FFF2-40B4-BE49-F238E27FC236}">
                <a16:creationId xmlns:a16="http://schemas.microsoft.com/office/drawing/2014/main" id="{D23B7515-3870-6C54-A153-C2E970480D6B}"/>
              </a:ext>
            </a:extLst>
          </p:cNvPr>
          <p:cNvSpPr txBox="1">
            <a:spLocks/>
          </p:cNvSpPr>
          <p:nvPr/>
        </p:nvSpPr>
        <p:spPr>
          <a:xfrm>
            <a:off x="521993" y="3111092"/>
            <a:ext cx="5678488" cy="2819445"/>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defRPr b="1"/>
            </a:pPr>
            <a:r>
              <a:rPr sz="2000" dirty="0"/>
              <a:t>Objectif/</a:t>
            </a:r>
            <a:r>
              <a:rPr sz="2000" dirty="0" err="1"/>
              <a:t>soulignement</a:t>
            </a:r>
            <a:r>
              <a:rPr sz="2000" dirty="0"/>
              <a:t>:</a:t>
            </a:r>
          </a:p>
          <a:p>
            <a:r>
              <a:rPr sz="2000" dirty="0"/>
              <a:t>Combine les </a:t>
            </a:r>
            <a:r>
              <a:rPr sz="2000" dirty="0" err="1"/>
              <a:t>caractéristiques</a:t>
            </a:r>
            <a:r>
              <a:rPr sz="2000" dirty="0"/>
              <a:t> des </a:t>
            </a:r>
            <a:r>
              <a:rPr sz="2000" dirty="0" err="1"/>
              <a:t>portefeuilles</a:t>
            </a:r>
            <a:r>
              <a:rPr sz="2000" dirty="0"/>
              <a:t> de processus, de </a:t>
            </a:r>
            <a:r>
              <a:rPr sz="2000" dirty="0" err="1"/>
              <a:t>présentation</a:t>
            </a:r>
            <a:r>
              <a:rPr sz="2000" dirty="0"/>
              <a:t> et </a:t>
            </a:r>
            <a:r>
              <a:rPr sz="2000" dirty="0" err="1"/>
              <a:t>d'évaluation</a:t>
            </a:r>
            <a:endParaRPr sz="2000" dirty="0"/>
          </a:p>
          <a:p>
            <a:pPr>
              <a:defRPr b="1"/>
            </a:pPr>
            <a:r>
              <a:rPr sz="2000" dirty="0" err="1"/>
              <a:t>Principales</a:t>
            </a:r>
            <a:r>
              <a:rPr sz="2000" dirty="0"/>
              <a:t> </a:t>
            </a:r>
            <a:r>
              <a:rPr sz="2000" dirty="0" err="1"/>
              <a:t>caractéristiques</a:t>
            </a:r>
            <a:r>
              <a:rPr sz="2000" dirty="0"/>
              <a:t> / </a:t>
            </a:r>
            <a:r>
              <a:rPr sz="2000" dirty="0" err="1"/>
              <a:t>caractéristiques</a:t>
            </a:r>
            <a:endParaRPr sz="2000" dirty="0"/>
          </a:p>
          <a:p>
            <a:r>
              <a:rPr sz="2000" dirty="0" err="1"/>
              <a:t>Contient</a:t>
            </a:r>
            <a:r>
              <a:rPr sz="2000" dirty="0"/>
              <a:t> à la </a:t>
            </a:r>
            <a:r>
              <a:rPr sz="2000" dirty="0" err="1"/>
              <a:t>fois</a:t>
            </a:r>
            <a:r>
              <a:rPr sz="2000" dirty="0"/>
              <a:t> des artefacts de </a:t>
            </a:r>
            <a:r>
              <a:rPr sz="2000" dirty="0" err="1"/>
              <a:t>développement</a:t>
            </a:r>
            <a:r>
              <a:rPr sz="2000" dirty="0"/>
              <a:t> (processus) et des </a:t>
            </a:r>
            <a:r>
              <a:rPr sz="2000" dirty="0" err="1"/>
              <a:t>pièces</a:t>
            </a:r>
            <a:r>
              <a:rPr sz="2000" dirty="0"/>
              <a:t> polies (showcase), plus </a:t>
            </a:r>
            <a:r>
              <a:rPr sz="2000" dirty="0" err="1"/>
              <a:t>l'alignement</a:t>
            </a:r>
            <a:r>
              <a:rPr sz="2000" dirty="0"/>
              <a:t> / </a:t>
            </a:r>
            <a:r>
              <a:rPr sz="2000" dirty="0" err="1"/>
              <a:t>commentaire</a:t>
            </a:r>
            <a:r>
              <a:rPr sz="2000" dirty="0"/>
              <a:t> des </a:t>
            </a:r>
            <a:r>
              <a:rPr sz="2000" dirty="0" err="1"/>
              <a:t>critères</a:t>
            </a:r>
            <a:endParaRPr sz="2000" dirty="0"/>
          </a:p>
        </p:txBody>
      </p:sp>
      <p:sp>
        <p:nvSpPr>
          <p:cNvPr id="6" name="Content Placeholder 3">
            <a:extLst>
              <a:ext uri="{FF2B5EF4-FFF2-40B4-BE49-F238E27FC236}">
                <a16:creationId xmlns:a16="http://schemas.microsoft.com/office/drawing/2014/main" id="{9E73E02B-A08A-9922-42AE-7298D6EC9E13}"/>
              </a:ext>
            </a:extLst>
          </p:cNvPr>
          <p:cNvSpPr txBox="1">
            <a:spLocks/>
          </p:cNvSpPr>
          <p:nvPr/>
        </p:nvSpPr>
        <p:spPr>
          <a:xfrm>
            <a:off x="6638144" y="2457948"/>
            <a:ext cx="5400000" cy="5007117"/>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defRPr b="1"/>
            </a:pPr>
            <a:r>
              <a:rPr dirty="0" err="1"/>
              <a:t>Avantages</a:t>
            </a:r>
            <a:r>
              <a:rPr dirty="0"/>
              <a:t> et </a:t>
            </a:r>
            <a:r>
              <a:rPr dirty="0" err="1"/>
              <a:t>défis</a:t>
            </a:r>
            <a:r>
              <a:rPr dirty="0"/>
              <a:t> (dans des </a:t>
            </a:r>
            <a:r>
              <a:rPr dirty="0" err="1"/>
              <a:t>contextes</a:t>
            </a:r>
            <a:r>
              <a:rPr dirty="0"/>
              <a:t> de reconnaissance)</a:t>
            </a:r>
          </a:p>
          <a:p>
            <a:endParaRPr dirty="0"/>
          </a:p>
          <a:p>
            <a:r>
              <a:rPr dirty="0"/>
              <a:t>+ </a:t>
            </a:r>
            <a:r>
              <a:rPr dirty="0" err="1"/>
              <a:t>Offre</a:t>
            </a:r>
            <a:r>
              <a:rPr dirty="0"/>
              <a:t> un </a:t>
            </a:r>
            <a:r>
              <a:rPr dirty="0" err="1"/>
              <a:t>équilibre</a:t>
            </a:r>
            <a:r>
              <a:rPr dirty="0"/>
              <a:t>: montre la </a:t>
            </a:r>
            <a:r>
              <a:rPr dirty="0" err="1"/>
              <a:t>trajectoire</a:t>
            </a:r>
            <a:r>
              <a:rPr dirty="0"/>
              <a:t> </a:t>
            </a:r>
            <a:r>
              <a:rPr i="1" dirty="0"/>
              <a:t>et</a:t>
            </a:r>
            <a:r>
              <a:rPr dirty="0"/>
              <a:t> </a:t>
            </a:r>
            <a:r>
              <a:rPr dirty="0" err="1"/>
              <a:t>répond</a:t>
            </a:r>
            <a:r>
              <a:rPr dirty="0"/>
              <a:t> à un </a:t>
            </a:r>
            <a:r>
              <a:rPr dirty="0" err="1"/>
              <a:t>critère</a:t>
            </a:r>
            <a:r>
              <a:rPr dirty="0"/>
              <a:t> externe. </a:t>
            </a:r>
            <a:br>
              <a:rPr dirty="0"/>
            </a:br>
            <a:r>
              <a:rPr dirty="0"/>
              <a:t>– Plus </a:t>
            </a:r>
            <a:r>
              <a:rPr dirty="0" err="1"/>
              <a:t>complexe</a:t>
            </a:r>
            <a:r>
              <a:rPr dirty="0"/>
              <a:t> à </a:t>
            </a:r>
            <a:r>
              <a:rPr dirty="0" err="1"/>
              <a:t>concevoir</a:t>
            </a:r>
            <a:r>
              <a:rPr dirty="0"/>
              <a:t> et à guider. </a:t>
            </a:r>
            <a:br>
              <a:rPr dirty="0"/>
            </a:br>
            <a:r>
              <a:rPr dirty="0"/>
              <a:t>– Risque de surcharge du </a:t>
            </a:r>
            <a:r>
              <a:rPr dirty="0" err="1"/>
              <a:t>candidat</a:t>
            </a:r>
            <a:r>
              <a:rPr dirty="0"/>
              <a:t> </a:t>
            </a:r>
            <a:r>
              <a:rPr dirty="0" err="1"/>
              <a:t>ou</a:t>
            </a:r>
            <a:r>
              <a:rPr dirty="0"/>
              <a:t> de </a:t>
            </a:r>
            <a:r>
              <a:rPr dirty="0" err="1"/>
              <a:t>l’évaluateur</a:t>
            </a:r>
            <a:r>
              <a:rPr dirty="0"/>
              <a:t>.</a:t>
            </a:r>
          </a:p>
          <a:p>
            <a:endParaRPr dirty="0"/>
          </a:p>
        </p:txBody>
      </p:sp>
      <p:pic>
        <p:nvPicPr>
          <p:cNvPr id="2" name="Picture 6" descr="Hybrid Portfolio Management: towards ...">
            <a:extLst>
              <a:ext uri="{FF2B5EF4-FFF2-40B4-BE49-F238E27FC236}">
                <a16:creationId xmlns:a16="http://schemas.microsoft.com/office/drawing/2014/main" id="{62E2E635-E580-51C2-ABCB-AE6FE7262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054" y="927463"/>
            <a:ext cx="2839244" cy="236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42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CFB24-2DD0-8F00-3997-2E5CE9080BC9}"/>
              </a:ext>
            </a:extLst>
          </p:cNvPr>
          <p:cNvSpPr>
            <a:spLocks noGrp="1"/>
          </p:cNvSpPr>
          <p:nvPr>
            <p:ph type="title"/>
          </p:nvPr>
        </p:nvSpPr>
        <p:spPr/>
        <p:txBody>
          <a:bodyPr/>
          <a:lstStyle/>
          <a:p>
            <a:pPr>
              <a:defRPr sz="2800"/>
            </a:pPr>
            <a:r>
              <a:t>Biographique - Portefeuille systématique</a:t>
            </a:r>
          </a:p>
        </p:txBody>
      </p:sp>
      <p:sp>
        <p:nvSpPr>
          <p:cNvPr id="4" name="Slide Number Placeholder 3">
            <a:extLst>
              <a:ext uri="{FF2B5EF4-FFF2-40B4-BE49-F238E27FC236}">
                <a16:creationId xmlns:a16="http://schemas.microsoft.com/office/drawing/2014/main" id="{2290ACC2-07BD-FA9E-A7FF-DD5573A863F6}"/>
              </a:ext>
            </a:extLst>
          </p:cNvPr>
          <p:cNvSpPr>
            <a:spLocks noGrp="1"/>
          </p:cNvSpPr>
          <p:nvPr>
            <p:ph type="sldNum" sz="quarter" idx="4"/>
          </p:nvPr>
        </p:nvSpPr>
        <p:spPr/>
        <p:txBody>
          <a:bodyPr/>
          <a:lstStyle/>
          <a:p>
            <a:fld id="{B82005ED-509E-4485-8906-764A9FDA5023}" type="slidenum">
              <a:rPr lang="de-DE" smtClean="0"/>
              <a:t>8</a:t>
            </a:fld>
            <a:endParaRPr lang="de-DE"/>
          </a:p>
        </p:txBody>
      </p:sp>
      <p:sp>
        <p:nvSpPr>
          <p:cNvPr id="5" name="Content Placeholder 4">
            <a:extLst>
              <a:ext uri="{FF2B5EF4-FFF2-40B4-BE49-F238E27FC236}">
                <a16:creationId xmlns:a16="http://schemas.microsoft.com/office/drawing/2014/main" id="{0AAD212D-9AFC-A324-3A50-6D37CCE169B9}"/>
              </a:ext>
            </a:extLst>
          </p:cNvPr>
          <p:cNvSpPr txBox="1">
            <a:spLocks/>
          </p:cNvSpPr>
          <p:nvPr/>
        </p:nvSpPr>
        <p:spPr>
          <a:xfrm>
            <a:off x="606959" y="3429000"/>
            <a:ext cx="5678488" cy="2303462"/>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defRPr b="1"/>
            </a:pPr>
            <a:r>
              <a:rPr dirty="0"/>
              <a:t>Objectif/</a:t>
            </a:r>
            <a:r>
              <a:rPr dirty="0" err="1"/>
              <a:t>soulignement</a:t>
            </a:r>
            <a:r>
              <a:rPr dirty="0"/>
              <a:t>:</a:t>
            </a:r>
          </a:p>
          <a:p>
            <a:r>
              <a:rPr dirty="0" err="1"/>
              <a:t>Cartographier</a:t>
            </a:r>
            <a:r>
              <a:rPr dirty="0"/>
              <a:t> </a:t>
            </a:r>
            <a:r>
              <a:rPr dirty="0" err="1"/>
              <a:t>l'histoire</a:t>
            </a:r>
            <a:r>
              <a:rPr dirty="0"/>
              <a:t> de la vie et de la </a:t>
            </a:r>
            <a:r>
              <a:rPr dirty="0" err="1"/>
              <a:t>carrière</a:t>
            </a:r>
            <a:r>
              <a:rPr dirty="0"/>
              <a:t> </a:t>
            </a:r>
            <a:r>
              <a:rPr dirty="0" err="1"/>
              <a:t>en</a:t>
            </a:r>
            <a:r>
              <a:rPr dirty="0"/>
              <a:t> </a:t>
            </a:r>
            <a:r>
              <a:rPr dirty="0" err="1"/>
              <a:t>fonction</a:t>
            </a:r>
            <a:r>
              <a:rPr dirty="0"/>
              <a:t> des </a:t>
            </a:r>
            <a:r>
              <a:rPr dirty="0" err="1"/>
              <a:t>compétences</a:t>
            </a:r>
            <a:endParaRPr dirty="0"/>
          </a:p>
          <a:p>
            <a:pPr>
              <a:defRPr b="1"/>
            </a:pPr>
            <a:r>
              <a:rPr dirty="0" err="1"/>
              <a:t>Principales</a:t>
            </a:r>
            <a:r>
              <a:rPr dirty="0"/>
              <a:t> </a:t>
            </a:r>
            <a:r>
              <a:rPr dirty="0" err="1"/>
              <a:t>caractéristiques</a:t>
            </a:r>
            <a:endParaRPr dirty="0"/>
          </a:p>
          <a:p>
            <a:r>
              <a:rPr dirty="0" err="1"/>
              <a:t>Chronologie</a:t>
            </a:r>
            <a:r>
              <a:rPr dirty="0"/>
              <a:t>, points de </a:t>
            </a:r>
            <a:r>
              <a:rPr dirty="0" err="1"/>
              <a:t>retournement</a:t>
            </a:r>
            <a:r>
              <a:rPr dirty="0"/>
              <a:t>, </a:t>
            </a:r>
            <a:r>
              <a:rPr dirty="0" err="1"/>
              <a:t>grappes</a:t>
            </a:r>
            <a:r>
              <a:rPr dirty="0"/>
              <a:t> </a:t>
            </a:r>
            <a:r>
              <a:rPr dirty="0" err="1"/>
              <a:t>d'expériences</a:t>
            </a:r>
            <a:r>
              <a:rPr dirty="0"/>
              <a:t>, </a:t>
            </a:r>
            <a:r>
              <a:rPr dirty="0" err="1"/>
              <a:t>réflexion</a:t>
            </a:r>
            <a:r>
              <a:rPr dirty="0"/>
              <a:t>, données </a:t>
            </a:r>
            <a:r>
              <a:rPr dirty="0" err="1"/>
              <a:t>probantes</a:t>
            </a:r>
            <a:endParaRPr dirty="0"/>
          </a:p>
        </p:txBody>
      </p:sp>
      <p:sp>
        <p:nvSpPr>
          <p:cNvPr id="6" name="Content Placeholder 3">
            <a:extLst>
              <a:ext uri="{FF2B5EF4-FFF2-40B4-BE49-F238E27FC236}">
                <a16:creationId xmlns:a16="http://schemas.microsoft.com/office/drawing/2014/main" id="{582A9E53-8CF0-67DA-1B68-7478CEC05E5A}"/>
              </a:ext>
            </a:extLst>
          </p:cNvPr>
          <p:cNvSpPr txBox="1">
            <a:spLocks/>
          </p:cNvSpPr>
          <p:nvPr/>
        </p:nvSpPr>
        <p:spPr>
          <a:xfrm>
            <a:off x="6792000" y="2640829"/>
            <a:ext cx="5400000" cy="5007117"/>
          </a:xfrm>
          <a:prstGeom prst="rect">
            <a:avLst/>
          </a:prstGeom>
        </p:spPr>
        <p:txBody>
          <a:bodyPr/>
          <a:lstStyle>
            <a:lvl1pPr marL="0" marR="0" indent="0" algn="l" defTabSz="410765" eaLnBrk="1" latinLnBrk="0" hangingPunct="1">
              <a:lnSpc>
                <a:spcPct val="100000"/>
              </a:lnSpc>
              <a:spcBef>
                <a:spcPts val="1125"/>
              </a:spcBef>
              <a:spcAft>
                <a:spcPts val="0"/>
              </a:spcAft>
              <a:buClr>
                <a:schemeClr val="accent1"/>
              </a:buClr>
              <a:buSzPct val="120000"/>
              <a:buFontTx/>
              <a:buNone/>
              <a:tabLst/>
              <a:defRPr sz="2200" b="0" i="0" u="none" strike="noStrike" cap="none" baseline="0">
                <a:ln>
                  <a:noFill/>
                </a:ln>
                <a:solidFill>
                  <a:schemeClr val="bg1"/>
                </a:solidFill>
                <a:uFillTx/>
                <a:latin typeface="+mn-lt"/>
                <a:ea typeface="+mn-ea"/>
                <a:cs typeface="+mn-cs"/>
                <a:sym typeface="Arial"/>
              </a:defRPr>
            </a:lvl1pPr>
            <a:lvl2pPr marL="0" marR="0" indent="-355600" algn="l" defTabSz="410765" eaLnBrk="1" latinLnBrk="0" hangingPunct="1">
              <a:lnSpc>
                <a:spcPct val="100000"/>
              </a:lnSpc>
              <a:spcBef>
                <a:spcPts val="1000"/>
              </a:spcBef>
              <a:spcAft>
                <a:spcPts val="0"/>
              </a:spcAft>
              <a:buClr>
                <a:schemeClr val="accent1"/>
              </a:buClr>
              <a:buSzTx/>
              <a:buFont typeface="Arial" panose="020B0604020202020204" pitchFamily="34" charset="0"/>
              <a:buChar char="•"/>
              <a:tabLst/>
              <a:defRPr sz="2200" b="0" i="0" u="none" strike="noStrike" cap="none" baseline="0">
                <a:ln>
                  <a:noFill/>
                </a:ln>
                <a:solidFill>
                  <a:schemeClr val="bg1"/>
                </a:solidFill>
                <a:uFillTx/>
                <a:latin typeface="+mn-lt"/>
                <a:ea typeface="+mn-ea"/>
                <a:cs typeface="+mn-cs"/>
                <a:sym typeface="Arial"/>
              </a:defRPr>
            </a:lvl2pPr>
            <a:lvl3pPr marL="72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defRPr sz="2000" b="0" i="0" u="none" strike="noStrike" cap="none" baseline="0">
                <a:ln>
                  <a:noFill/>
                </a:ln>
                <a:solidFill>
                  <a:schemeClr val="bg1"/>
                </a:solidFill>
                <a:uFillTx/>
                <a:latin typeface="+mn-lt"/>
                <a:ea typeface="+mn-ea"/>
                <a:cs typeface="+mn-cs"/>
                <a:sym typeface="Arial"/>
              </a:defRPr>
            </a:lvl3pPr>
            <a:lvl4pPr marL="1080000" marR="0" indent="-342900" algn="l" defTabSz="410765" eaLnBrk="1" latinLnBrk="0" hangingPunct="1">
              <a:lnSpc>
                <a:spcPct val="100000"/>
              </a:lnSpc>
              <a:spcBef>
                <a:spcPts val="1000"/>
              </a:spcBef>
              <a:spcAft>
                <a:spcPts val="0"/>
              </a:spcAft>
              <a:buClrTx/>
              <a:buSzTx/>
              <a:buFont typeface="Symbol" panose="05050102010706020507" pitchFamily="18" charset="2"/>
              <a:buChar char="-"/>
              <a:tabLst>
                <a:tab pos="804863" algn="l"/>
              </a:tabLst>
              <a:defRPr sz="2000" b="0" i="0" u="none" strike="noStrike" cap="none" baseline="0">
                <a:ln>
                  <a:noFill/>
                </a:ln>
                <a:solidFill>
                  <a:schemeClr val="tx2"/>
                </a:solidFill>
                <a:uFillTx/>
                <a:latin typeface="+mn-lt"/>
                <a:ea typeface="+mn-ea"/>
                <a:cs typeface="+mn-cs"/>
                <a:sym typeface="Arial"/>
              </a:defRPr>
            </a:lvl4pPr>
            <a:lvl5pPr marL="447675" marR="0" indent="0" algn="l" defTabSz="410765" eaLnBrk="1" latinLnBrk="0" hangingPunct="1">
              <a:lnSpc>
                <a:spcPct val="100000"/>
              </a:lnSpc>
              <a:spcBef>
                <a:spcPts val="1000"/>
              </a:spcBef>
              <a:spcAft>
                <a:spcPts val="0"/>
              </a:spcAft>
              <a:buClrTx/>
              <a:buSzTx/>
              <a:buFontTx/>
              <a:buNone/>
              <a:tabLst/>
              <a:defRPr sz="2000" b="0" i="0" u="none" strike="noStrike" cap="none" baseline="0">
                <a:ln>
                  <a:noFill/>
                </a:ln>
                <a:solidFill>
                  <a:srgbClr val="000000"/>
                </a:solidFill>
                <a:uFillTx/>
                <a:latin typeface="+mn-lt"/>
                <a:ea typeface="+mn-ea"/>
                <a:cs typeface="+mn-cs"/>
                <a:sym typeface="Arial"/>
              </a:defRPr>
            </a:lvl5pPr>
            <a:lvl6pPr marL="0" marR="0" indent="11430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6pPr>
            <a:lvl7pPr marL="0" marR="0" indent="13716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7pPr>
            <a:lvl8pPr marL="0" marR="0" indent="16002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8pPr>
            <a:lvl9pPr marL="0" marR="0" indent="1828800" algn="l" defTabSz="410765" eaLnBrk="1" latinLnBrk="0" hangingPunct="1">
              <a:lnSpc>
                <a:spcPct val="100000"/>
              </a:lnSpc>
              <a:spcBef>
                <a:spcPts val="1000"/>
              </a:spcBef>
              <a:spcAft>
                <a:spcPts val="0"/>
              </a:spcAft>
              <a:buClrTx/>
              <a:buSzTx/>
              <a:buFontTx/>
              <a:buNone/>
              <a:tabLst/>
              <a:defRPr sz="2400" b="0" i="0" u="none" strike="noStrike" cap="none" baseline="0">
                <a:ln>
                  <a:noFill/>
                </a:ln>
                <a:solidFill>
                  <a:srgbClr val="000000"/>
                </a:solidFill>
                <a:uFillTx/>
                <a:latin typeface="+mn-lt"/>
                <a:ea typeface="+mn-ea"/>
                <a:cs typeface="+mn-cs"/>
                <a:sym typeface="Arial"/>
              </a:defRPr>
            </a:lvl9pPr>
          </a:lstStyle>
          <a:p>
            <a:pPr>
              <a:defRPr b="1"/>
            </a:pPr>
            <a:r>
              <a:rPr dirty="0" err="1"/>
              <a:t>Avantages</a:t>
            </a:r>
            <a:r>
              <a:rPr dirty="0"/>
              <a:t> et </a:t>
            </a:r>
            <a:r>
              <a:rPr dirty="0" err="1"/>
              <a:t>défis</a:t>
            </a:r>
            <a:r>
              <a:rPr dirty="0"/>
              <a:t> (dans des </a:t>
            </a:r>
            <a:r>
              <a:rPr dirty="0" err="1"/>
              <a:t>contextes</a:t>
            </a:r>
            <a:r>
              <a:rPr dirty="0"/>
              <a:t> de reconnaissance)</a:t>
            </a:r>
          </a:p>
          <a:p>
            <a:r>
              <a:rPr dirty="0"/>
              <a:t>+ Rend </a:t>
            </a:r>
            <a:r>
              <a:rPr dirty="0" err="1"/>
              <a:t>visibles</a:t>
            </a:r>
            <a:r>
              <a:rPr dirty="0"/>
              <a:t> les </a:t>
            </a:r>
            <a:r>
              <a:rPr dirty="0" err="1"/>
              <a:t>compétences</a:t>
            </a:r>
            <a:r>
              <a:rPr dirty="0"/>
              <a:t> </a:t>
            </a:r>
            <a:r>
              <a:rPr dirty="0" err="1"/>
              <a:t>tacites</a:t>
            </a:r>
            <a:r>
              <a:rPr dirty="0"/>
              <a:t> </a:t>
            </a:r>
            <a:br>
              <a:rPr dirty="0"/>
            </a:br>
            <a:r>
              <a:rPr dirty="0"/>
              <a:t>+ Un </a:t>
            </a:r>
            <a:r>
              <a:rPr dirty="0" err="1"/>
              <a:t>pont</a:t>
            </a:r>
            <a:r>
              <a:rPr dirty="0"/>
              <a:t> </a:t>
            </a:r>
            <a:r>
              <a:rPr dirty="0" err="1"/>
              <a:t>solide</a:t>
            </a:r>
            <a:r>
              <a:rPr dirty="0"/>
              <a:t> entre la </a:t>
            </a:r>
            <a:r>
              <a:rPr dirty="0" err="1"/>
              <a:t>biographie</a:t>
            </a:r>
            <a:r>
              <a:rPr dirty="0"/>
              <a:t> et la reconnaissance </a:t>
            </a:r>
            <a:br>
              <a:rPr dirty="0"/>
            </a:br>
            <a:r>
              <a:rPr dirty="0"/>
              <a:t>– </a:t>
            </a:r>
            <a:r>
              <a:rPr dirty="0" err="1"/>
              <a:t>Nécessite</a:t>
            </a:r>
            <a:r>
              <a:rPr dirty="0"/>
              <a:t> </a:t>
            </a:r>
            <a:r>
              <a:rPr dirty="0" err="1"/>
              <a:t>une</a:t>
            </a:r>
            <a:r>
              <a:rPr dirty="0"/>
              <a:t> orientation et un </a:t>
            </a:r>
            <a:r>
              <a:rPr dirty="0" err="1"/>
              <a:t>soutien</a:t>
            </a:r>
            <a:r>
              <a:rPr dirty="0"/>
              <a:t> </a:t>
            </a:r>
            <a:r>
              <a:rPr dirty="0" err="1"/>
              <a:t>attentifs</a:t>
            </a:r>
            <a:endParaRPr dirty="0"/>
          </a:p>
        </p:txBody>
      </p:sp>
      <p:pic>
        <p:nvPicPr>
          <p:cNvPr id="2" name="Picture 1">
            <a:extLst>
              <a:ext uri="{FF2B5EF4-FFF2-40B4-BE49-F238E27FC236}">
                <a16:creationId xmlns:a16="http://schemas.microsoft.com/office/drawing/2014/main" id="{8977D88B-66E3-49A0-526E-3980427FFE29}"/>
              </a:ext>
            </a:extLst>
          </p:cNvPr>
          <p:cNvPicPr>
            <a:picLocks noChangeAspect="1"/>
          </p:cNvPicPr>
          <p:nvPr/>
        </p:nvPicPr>
        <p:blipFill>
          <a:blip r:embed="rId3"/>
          <a:srcRect l="33315" t="17245" r="36874" b="3521"/>
          <a:stretch>
            <a:fillRect/>
          </a:stretch>
        </p:blipFill>
        <p:spPr>
          <a:xfrm rot="5400000">
            <a:off x="3878113" y="517188"/>
            <a:ext cx="2206099" cy="3115122"/>
          </a:xfrm>
          <a:prstGeom prst="rect">
            <a:avLst/>
          </a:prstGeom>
        </p:spPr>
      </p:pic>
    </p:spTree>
    <p:extLst>
      <p:ext uri="{BB962C8B-B14F-4D97-AF65-F5344CB8AC3E}">
        <p14:creationId xmlns:p14="http://schemas.microsoft.com/office/powerpoint/2010/main" val="32819289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65052-B377-2242-CAB4-B3FF8E8B7209}"/>
              </a:ext>
            </a:extLst>
          </p:cNvPr>
          <p:cNvSpPr>
            <a:spLocks noGrp="1"/>
          </p:cNvSpPr>
          <p:nvPr>
            <p:ph type="title"/>
          </p:nvPr>
        </p:nvSpPr>
        <p:spPr/>
        <p:txBody>
          <a:bodyPr/>
          <a:lstStyle/>
          <a:p>
            <a:pPr>
              <a:defRPr sz="2800"/>
            </a:pPr>
            <a:r>
              <a:t>Types de portefeuille dans les procédures de reconnaissance</a:t>
            </a:r>
            <a:endParaRPr sz="2800"/>
          </a:p>
        </p:txBody>
      </p:sp>
      <p:sp>
        <p:nvSpPr>
          <p:cNvPr id="4" name="Slide Number Placeholder 3">
            <a:extLst>
              <a:ext uri="{FF2B5EF4-FFF2-40B4-BE49-F238E27FC236}">
                <a16:creationId xmlns:a16="http://schemas.microsoft.com/office/drawing/2014/main" id="{8FA91E0F-5DA2-FCE0-220F-1C23EA60BEC5}"/>
              </a:ext>
            </a:extLst>
          </p:cNvPr>
          <p:cNvSpPr>
            <a:spLocks noGrp="1"/>
          </p:cNvSpPr>
          <p:nvPr>
            <p:ph type="sldNum" sz="quarter" idx="4"/>
          </p:nvPr>
        </p:nvSpPr>
        <p:spPr/>
        <p:txBody>
          <a:bodyPr/>
          <a:lstStyle/>
          <a:p>
            <a:fld id="{B82005ED-509E-4485-8906-764A9FDA5023}" type="slidenum">
              <a:rPr lang="de-DE" smtClean="0"/>
              <a:t>9</a:t>
            </a:fld>
            <a:endParaRPr lang="de-DE"/>
          </a:p>
        </p:txBody>
      </p:sp>
      <p:graphicFrame>
        <p:nvGraphicFramePr>
          <p:cNvPr id="6" name="Table 5">
            <a:extLst>
              <a:ext uri="{FF2B5EF4-FFF2-40B4-BE49-F238E27FC236}">
                <a16:creationId xmlns:a16="http://schemas.microsoft.com/office/drawing/2014/main" id="{73A69351-02EE-38BB-7ECC-5231095718F8}"/>
              </a:ext>
            </a:extLst>
          </p:cNvPr>
          <p:cNvGraphicFramePr>
            <a:graphicFrameLocks noGrp="1"/>
          </p:cNvGraphicFramePr>
          <p:nvPr>
            <p:extLst>
              <p:ext uri="{D42A27DB-BD31-4B8C-83A1-F6EECF244321}">
                <p14:modId xmlns:p14="http://schemas.microsoft.com/office/powerpoint/2010/main" val="3150238289"/>
              </p:ext>
            </p:extLst>
          </p:nvPr>
        </p:nvGraphicFramePr>
        <p:xfrm>
          <a:off x="85720" y="942978"/>
          <a:ext cx="11977685" cy="5590218"/>
        </p:xfrm>
        <a:graphic>
          <a:graphicData uri="http://schemas.openxmlformats.org/drawingml/2006/table">
            <a:tbl>
              <a:tblPr firstRow="1" firstCol="1" bandRow="1">
                <a:tableStyleId>{2708684C-4D16-4618-839F-0558EEFCDFE6}</a:tableStyleId>
              </a:tblPr>
              <a:tblGrid>
                <a:gridCol w="1651041">
                  <a:extLst>
                    <a:ext uri="{9D8B030D-6E8A-4147-A177-3AD203B41FA5}">
                      <a16:colId xmlns:a16="http://schemas.microsoft.com/office/drawing/2014/main" val="41170682"/>
                    </a:ext>
                  </a:extLst>
                </a:gridCol>
                <a:gridCol w="2050458">
                  <a:extLst>
                    <a:ext uri="{9D8B030D-6E8A-4147-A177-3AD203B41FA5}">
                      <a16:colId xmlns:a16="http://schemas.microsoft.com/office/drawing/2014/main" val="1782149665"/>
                    </a:ext>
                  </a:extLst>
                </a:gridCol>
                <a:gridCol w="2050458">
                  <a:extLst>
                    <a:ext uri="{9D8B030D-6E8A-4147-A177-3AD203B41FA5}">
                      <a16:colId xmlns:a16="http://schemas.microsoft.com/office/drawing/2014/main" val="111856668"/>
                    </a:ext>
                  </a:extLst>
                </a:gridCol>
                <a:gridCol w="2051294">
                  <a:extLst>
                    <a:ext uri="{9D8B030D-6E8A-4147-A177-3AD203B41FA5}">
                      <a16:colId xmlns:a16="http://schemas.microsoft.com/office/drawing/2014/main" val="106793851"/>
                    </a:ext>
                  </a:extLst>
                </a:gridCol>
                <a:gridCol w="2050458">
                  <a:extLst>
                    <a:ext uri="{9D8B030D-6E8A-4147-A177-3AD203B41FA5}">
                      <a16:colId xmlns:a16="http://schemas.microsoft.com/office/drawing/2014/main" val="3168917578"/>
                    </a:ext>
                  </a:extLst>
                </a:gridCol>
                <a:gridCol w="2123976">
                  <a:extLst>
                    <a:ext uri="{9D8B030D-6E8A-4147-A177-3AD203B41FA5}">
                      <a16:colId xmlns:a16="http://schemas.microsoft.com/office/drawing/2014/main" val="1024238115"/>
                    </a:ext>
                  </a:extLst>
                </a:gridCol>
              </a:tblGrid>
              <a:tr h="687692">
                <a:tc>
                  <a:txBody>
                    <a:bodyPr/>
                    <a:lstStyle/>
                    <a:p>
                      <a:pPr>
                        <a:lnSpc>
                          <a:spcPct val="107000"/>
                        </a:lnSpc>
                        <a:spcAft>
                          <a:spcPts val="800"/>
                        </a:spcAft>
                        <a:buNone/>
                        <a:defRPr sz="1400" b="1" kern="100">
                          <a:solidFill>
                            <a:schemeClr val="bg1"/>
                          </a:solidFill>
                          <a:effectLst/>
                        </a:defRPr>
                      </a:pPr>
                      <a:r>
                        <a:t>Type de portefeuille</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b="1" kern="100">
                          <a:solidFill>
                            <a:schemeClr val="bg1"/>
                          </a:solidFill>
                          <a:effectLst/>
                        </a:defRPr>
                      </a:pPr>
                      <a:r>
                        <a:t>Réflexion (expériences d'auto-apprentissage)</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b="1" kern="100">
                          <a:solidFill>
                            <a:schemeClr val="bg1"/>
                          </a:solidFill>
                          <a:effectLst/>
                        </a:defRPr>
                      </a:pPr>
                      <a:r>
                        <a:t>Preuves (normes, documentation)</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b="1" kern="100">
                          <a:solidFill>
                            <a:schemeClr val="bg1"/>
                          </a:solidFill>
                          <a:effectLst/>
                        </a:defRPr>
                      </a:pPr>
                      <a:r>
                        <a:t>Présentation (pour les employeurs/publics)</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b="1" kern="100">
                          <a:solidFill>
                            <a:schemeClr val="bg1"/>
                          </a:solidFill>
                          <a:effectLst/>
                        </a:defRPr>
                      </a:pPr>
                      <a:r>
                        <a:t>Orientation (conseil, orientation)</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b="1" kern="100">
                          <a:solidFill>
                            <a:schemeClr val="bg1"/>
                          </a:solidFill>
                          <a:effectLst/>
                        </a:defRPr>
                      </a:pPr>
                      <a:r>
                        <a:t>Évaluation (reconnaissance formelle)</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617584842"/>
                  </a:ext>
                </a:extLst>
              </a:tr>
              <a:tr h="847506">
                <a:tc>
                  <a:txBody>
                    <a:bodyPr/>
                    <a:lstStyle/>
                    <a:p>
                      <a:pPr>
                        <a:lnSpc>
                          <a:spcPct val="107000"/>
                        </a:lnSpc>
                        <a:spcAft>
                          <a:spcPts val="800"/>
                        </a:spcAft>
                        <a:buNone/>
                        <a:defRPr sz="1400" b="1" kern="100">
                          <a:solidFill>
                            <a:schemeClr val="bg1"/>
                          </a:solidFill>
                          <a:effectLst/>
                        </a:defRPr>
                      </a:pPr>
                      <a:r>
                        <a:t>Processus/Apprentissage/</a:t>
                      </a:r>
                    </a:p>
                    <a:p>
                      <a:pPr>
                        <a:lnSpc>
                          <a:spcPct val="107000"/>
                        </a:lnSpc>
                        <a:spcAft>
                          <a:spcPts val="800"/>
                        </a:spcAft>
                        <a:buNone/>
                        <a:defRPr sz="1400" b="1" kern="100">
                          <a:solidFill>
                            <a:schemeClr val="bg1"/>
                          </a:solidFill>
                          <a:effectLst/>
                        </a:defRPr>
                      </a:pPr>
                      <a:r>
                        <a:t>Développement</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élevé – l’accent est mis sur les parcours d’apprentissage, les défis et les perspectives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moyen – preuves souvent non systématiques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Faible – pas principalement destiné à une présentation externe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élevé – utile pour le conseil dans le cadre des procédures de reconnaissance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faible – seulement indirectement applicable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519575461"/>
                  </a:ext>
                </a:extLst>
              </a:tr>
              <a:tr h="847506">
                <a:tc>
                  <a:txBody>
                    <a:bodyPr/>
                    <a:lstStyle/>
                    <a:p>
                      <a:pPr>
                        <a:lnSpc>
                          <a:spcPct val="107000"/>
                        </a:lnSpc>
                        <a:spcAft>
                          <a:spcPts val="800"/>
                        </a:spcAft>
                        <a:buNone/>
                        <a:defRPr sz="1400" b="1" kern="100">
                          <a:solidFill>
                            <a:schemeClr val="bg1"/>
                          </a:solidFill>
                          <a:effectLst/>
                        </a:defRPr>
                      </a:pPr>
                      <a:r>
                        <a:t>Vitrine/</a:t>
                      </a:r>
                    </a:p>
                    <a:p>
                      <a:pPr>
                        <a:lnSpc>
                          <a:spcPct val="107000"/>
                        </a:lnSpc>
                        <a:spcAft>
                          <a:spcPts val="800"/>
                        </a:spcAft>
                        <a:buNone/>
                        <a:defRPr sz="1400" b="1" kern="100">
                          <a:solidFill>
                            <a:schemeClr val="bg1"/>
                          </a:solidFill>
                          <a:effectLst/>
                        </a:defRPr>
                      </a:pPr>
                      <a:r>
                        <a:t>Professionnel</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faible – peu de réflexion systématique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moyen – met en évidence les résultats, mais pas toujours fondé sur des normes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très élevé – fort pour la présentation externe et le meilleur travail</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Faible – pas principalement axé sur le conseil</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moyen – peut servir d’échantillon de travail dans les évaluations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837752973"/>
                  </a:ext>
                </a:extLst>
              </a:tr>
              <a:tr h="847506">
                <a:tc>
                  <a:txBody>
                    <a:bodyPr/>
                    <a:lstStyle/>
                    <a:p>
                      <a:pPr>
                        <a:lnSpc>
                          <a:spcPct val="107000"/>
                        </a:lnSpc>
                        <a:spcAft>
                          <a:spcPts val="800"/>
                        </a:spcAft>
                        <a:buNone/>
                        <a:defRPr sz="1400" b="1" kern="100">
                          <a:solidFill>
                            <a:schemeClr val="bg1"/>
                          </a:solidFill>
                          <a:effectLst/>
                        </a:defRPr>
                      </a:pPr>
                      <a:r>
                        <a:t>Évaluation/</a:t>
                      </a:r>
                    </a:p>
                    <a:p>
                      <a:pPr>
                        <a:lnSpc>
                          <a:spcPct val="107000"/>
                        </a:lnSpc>
                        <a:spcAft>
                          <a:spcPts val="800"/>
                        </a:spcAft>
                        <a:buNone/>
                        <a:defRPr sz="1400" b="1" kern="100">
                          <a:solidFill>
                            <a:schemeClr val="bg1"/>
                          </a:solidFill>
                          <a:effectLst/>
                        </a:defRPr>
                      </a:pPr>
                      <a:r>
                        <a:t>Performance</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faible – réflexion non centrale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très élevé – alignement explicite sur les normes/critères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moyen – présentation formelle possible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moyen – peut être intégré dans le conseil</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très élevé – instrument de base pour la reconnaissance formelle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1904993671"/>
                  </a:ext>
                </a:extLst>
              </a:tr>
              <a:tr h="1117636">
                <a:tc>
                  <a:txBody>
                    <a:bodyPr/>
                    <a:lstStyle/>
                    <a:p>
                      <a:pPr>
                        <a:lnSpc>
                          <a:spcPct val="107000"/>
                        </a:lnSpc>
                        <a:spcAft>
                          <a:spcPts val="800"/>
                        </a:spcAft>
                        <a:buNone/>
                        <a:defRPr sz="1400" b="1" kern="100">
                          <a:solidFill>
                            <a:schemeClr val="bg1"/>
                          </a:solidFill>
                          <a:effectLst/>
                        </a:defRPr>
                      </a:pPr>
                      <a:r>
                        <a:t>Hybride/mixte</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haute – comprend des éléments réfléchissants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élevé – intègre des éléments probants et des normes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élevé – permet également une présentation externe</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élevé – adaptable pour le conseil et l’orientation</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élevé – soutient l’évaluation et la reconnaissance fondée sur des normes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3629978139"/>
                  </a:ext>
                </a:extLst>
              </a:tr>
              <a:tr h="1134238">
                <a:tc>
                  <a:txBody>
                    <a:bodyPr/>
                    <a:lstStyle/>
                    <a:p>
                      <a:pPr>
                        <a:lnSpc>
                          <a:spcPct val="107000"/>
                        </a:lnSpc>
                        <a:spcAft>
                          <a:spcPts val="800"/>
                        </a:spcAft>
                        <a:buNone/>
                        <a:defRPr sz="1400" b="1" kern="100">
                          <a:solidFill>
                            <a:schemeClr val="bg1"/>
                          </a:solidFill>
                          <a:effectLst/>
                        </a:defRPr>
                      </a:pPr>
                      <a:r>
                        <a:t>Données biographiques/</a:t>
                      </a:r>
                    </a:p>
                    <a:p>
                      <a:pPr>
                        <a:lnSpc>
                          <a:spcPct val="107000"/>
                        </a:lnSpc>
                        <a:spcAft>
                          <a:spcPts val="800"/>
                        </a:spcAft>
                        <a:buNone/>
                        <a:defRPr sz="1400" b="1" kern="100">
                          <a:solidFill>
                            <a:schemeClr val="bg1"/>
                          </a:solidFill>
                          <a:effectLst/>
                        </a:defRPr>
                      </a:pPr>
                      <a:r>
                        <a:t>Systématique</a:t>
                      </a:r>
                      <a:endParaRPr sz="1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très élevé – parcours de vie, expériences, compétences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une documentation élevée et systématique de l’apprentissage et des données probantes;</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moyen – peut être adapté à des fins de présentation</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très élevé – rôle important dans le conseil</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tc>
                  <a:txBody>
                    <a:bodyPr/>
                    <a:lstStyle/>
                    <a:p>
                      <a:pPr>
                        <a:lnSpc>
                          <a:spcPct val="107000"/>
                        </a:lnSpc>
                        <a:spcAft>
                          <a:spcPts val="800"/>
                        </a:spcAft>
                        <a:buNone/>
                        <a:defRPr sz="1400" kern="100">
                          <a:solidFill>
                            <a:schemeClr val="bg1"/>
                          </a:solidFill>
                          <a:effectLst/>
                        </a:defRPr>
                      </a:pPr>
                      <a:r>
                        <a:t>moyen – soutien dans les évaluations, mais généralement insuffisant en soi</a:t>
                      </a:r>
                      <a:endParaRPr sz="1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50" marR="56850" marT="0" marB="0"/>
                </a:tc>
                <a:extLst>
                  <a:ext uri="{0D108BD9-81ED-4DB2-BD59-A6C34878D82A}">
                    <a16:rowId xmlns:a16="http://schemas.microsoft.com/office/drawing/2014/main" val="2204185352"/>
                  </a:ext>
                </a:extLst>
              </a:tr>
            </a:tbl>
          </a:graphicData>
        </a:graphic>
      </p:graphicFrame>
    </p:spTree>
    <p:extLst>
      <p:ext uri="{BB962C8B-B14F-4D97-AF65-F5344CB8AC3E}">
        <p14:creationId xmlns:p14="http://schemas.microsoft.com/office/powerpoint/2010/main" val="3037038089"/>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White">
  <a:themeElements>
    <a:clrScheme name="DIE-Farben">
      <a:dk1>
        <a:srgbClr val="FFFFFF"/>
      </a:dk1>
      <a:lt1>
        <a:srgbClr val="000000"/>
      </a:lt1>
      <a:dk2>
        <a:srgbClr val="FFFFFF"/>
      </a:dk2>
      <a:lt2>
        <a:srgbClr val="000000"/>
      </a:lt2>
      <a:accent1>
        <a:srgbClr val="008DD0"/>
      </a:accent1>
      <a:accent2>
        <a:srgbClr val="B82841"/>
      </a:accent2>
      <a:accent3>
        <a:srgbClr val="A7BE39"/>
      </a:accent3>
      <a:accent4>
        <a:srgbClr val="8A867A"/>
      </a:accent4>
      <a:accent5>
        <a:srgbClr val="5B9BD5"/>
      </a:accent5>
      <a:accent6>
        <a:srgbClr val="70AD47"/>
      </a:accent6>
      <a:hlink>
        <a:srgbClr val="008DD0"/>
      </a:hlink>
      <a:folHlink>
        <a:srgbClr val="B82841"/>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cap="flat">
          <a:noFill/>
          <a:miter lim="400000"/>
        </a:ln>
        <a:effectLst/>
      </a:spPr>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normalizeH="0" baseline="0">
            <a:ln>
              <a:noFill/>
            </a:ln>
            <a:solidFill>
              <a:schemeClr val="tx1"/>
            </a:solidFill>
            <a:effectLst/>
            <a:uFillTx/>
            <a:latin typeface="Helvetica Light"/>
            <a:ea typeface="Helvetica Light"/>
            <a:cs typeface="Helvetica Light"/>
            <a:sym typeface="Helvetica Light"/>
          </a:defRPr>
        </a:def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DIE-Präsentation_deutsch_2023.potx" id="{FB525D25-0565-4374-B426-A582B4E73405}" vid="{22CB1EC4-CA3E-4D67-9E1A-CA1F57958601}"/>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5718" tIns="35718" rIns="35718" bIns="35718" numCol="1" spcCol="38100" rtlCol="0" anchor="ctr">
        <a:spAutoFit/>
      </a:bodyPr>
      <a:lstStyle>
        <a:def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718" tIns="35718" rIns="35718" bIns="35718" numCol="1" spcCol="38100" rtlCol="0" anchor="ctr">
        <a:spAutoFit/>
      </a:bodyPr>
      <a:lstStyle>
        <a:defPPr marL="0" marR="0" indent="0" algn="l" defTabSz="410765" rtl="0" fontAlgn="auto" latinLnBrk="0" hangingPunct="0">
          <a:lnSpc>
            <a:spcPct val="100000"/>
          </a:lnSpc>
          <a:spcBef>
            <a:spcPts val="0"/>
          </a:spcBef>
          <a:spcAft>
            <a:spcPts val="0"/>
          </a:spcAft>
          <a:buClrTx/>
          <a:buSzTx/>
          <a:buFontTx/>
          <a:buNone/>
          <a:tabLst/>
          <a:defRPr kumimoji="0" sz="2400" b="0" i="0" u="none" strike="noStrike" cap="none"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CB7466AA-97BA-4D2E-BF76-1B0A82FE3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D7082-085F-40F3-BC97-A6A1128ABDA0}">
  <ds:schemaRefs>
    <ds:schemaRef ds:uri="http://schemas.microsoft.com/sharepoint/v3/contenttype/forms"/>
  </ds:schemaRefs>
</ds:datastoreItem>
</file>

<file path=customXml/itemProps3.xml><?xml version="1.0" encoding="utf-8"?>
<ds:datastoreItem xmlns:ds="http://schemas.openxmlformats.org/officeDocument/2006/customXml" ds:itemID="{40FA0D03-3CC8-4656-8ADB-1A991B3A572A}">
  <ds:schemaRef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528c9cb6-de25-48f6-a39f-eff885391eca"/>
    <ds:schemaRef ds:uri="dafb1cd4-e3c9-4fd5-994b-ccc7f7e99260"/>
    <ds:schemaRef ds:uri="05ef24fd-2dda-45b0-83fd-a9e6f5cd7406"/>
    <ds:schemaRef ds:uri="9cf1f23c-94c0-4dcc-a7fa-999e323c9245"/>
  </ds:schemaRefs>
</ds:datastoreItem>
</file>

<file path=docProps/app.xml><?xml version="1.0" encoding="utf-8"?>
<Properties xmlns="http://schemas.openxmlformats.org/officeDocument/2006/extended-properties" xmlns:vt="http://schemas.openxmlformats.org/officeDocument/2006/docPropsVTypes">
  <Template>DIE-Präsentation_deutsch_2023</Template>
  <TotalTime>0</TotalTime>
  <Words>4427</Words>
  <Application>Microsoft Office PowerPoint</Application>
  <PresentationFormat>Widescreen</PresentationFormat>
  <Paragraphs>459</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 Light</vt:lpstr>
      <vt:lpstr>Helvetica Neue</vt:lpstr>
      <vt:lpstr>Symbol</vt:lpstr>
      <vt:lpstr>White</vt:lpstr>
      <vt:lpstr>Portefeuille – Formes, structures et conception</vt:lpstr>
      <vt:lpstr>Définitions</vt:lpstr>
      <vt:lpstr>Les cinq versions principales des portefeuilles</vt:lpstr>
      <vt:lpstr>Processus/Apprentissage/Développement</vt:lpstr>
      <vt:lpstr>Vitrine/Présentation/Portefeuille professionnel</vt:lpstr>
      <vt:lpstr>Portefeuille de l'évaluation/de la performance</vt:lpstr>
      <vt:lpstr>Portefeuille hybride/mixte</vt:lpstr>
      <vt:lpstr>Biographique - Portefeuille systématique</vt:lpstr>
      <vt:lpstr>Types de portefeuille dans les procédures de reconnaissance</vt:lpstr>
      <vt:lpstr>Clé pour RPL: Réflexion</vt:lpstr>
      <vt:lpstr>Conception de portefeuilles: en tenant compte du groupe cible </vt:lpstr>
      <vt:lpstr>ProfilPASS – une idée, de nombreux groupes cibles, de nombreuses langues</vt:lpstr>
      <vt:lpstr>Portefeuille d’évaluation – Designerperspektive </vt:lpstr>
      <vt:lpstr>Point de vue de la conception: Biographique - Portefeuille systématique</vt:lpstr>
      <vt:lpstr>Rendre les portefeuilles accessibles et pertinents</vt:lpstr>
      <vt:lpstr>Orientation et conseil en relation avec les portefeuilles </vt:lpstr>
      <vt:lpstr>Résultats des portefeuilles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Verwendung dieses ppt-Masters</dc:title>
  <dc:creator>Bastisch, Miriam</dc:creator>
  <cp:lastModifiedBy>Amaya Lyne (ETF)</cp:lastModifiedBy>
  <cp:revision>157</cp:revision>
  <cp:lastPrinted>2025-03-06T11:12:53Z</cp:lastPrinted>
  <dcterms:created xsi:type="dcterms:W3CDTF">2023-04-04T09:31:23Z</dcterms:created>
  <dcterms:modified xsi:type="dcterms:W3CDTF">2025-10-16T06:51:55Z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