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4" r:id="rId6"/>
    <p:sldId id="258" r:id="rId7"/>
    <p:sldId id="259" r:id="rId8"/>
    <p:sldId id="257" r:id="rId9"/>
    <p:sldId id="261" r:id="rId10"/>
    <p:sldId id="260" r:id="rId11"/>
    <p:sldId id="262" r:id="rId12"/>
  </p:sldIdLst>
  <p:sldSz cx="12192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QCP Cluster 2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C064A-D61B-4B21-B757-51A9B82445B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(c) 6th ACQF Forum: Mauritius 30/9 - 1/10 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05E07-67EA-4042-A3F6-853A8AD8D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r>
              <a:t>Présentation du Pôle 2 du PCQ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Cliquez pour modifier les styles de texte maître</a:t>
            </a:r>
          </a:p>
          <a:p>
            <a:pPr lvl="1"/>
            <a:r>
              <a:t>Deuxième niveau</a:t>
            </a:r>
          </a:p>
          <a:p>
            <a:pPr lvl="2"/>
            <a:r>
              <a:t>Troisième niveau</a:t>
            </a:r>
          </a:p>
          <a:p>
            <a:pPr lvl="3"/>
            <a:r>
              <a:t>Quatrième niveau</a:t>
            </a:r>
          </a:p>
          <a:p>
            <a:pPr lvl="4"/>
            <a:r>
              <a:t>Cinquième niveau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r>
              <a:t>c) 6e Forum du CCQA: Maurice 30/9 - 1/10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6e Forum du CCQA: Maurice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Présentation du Pôle 2 du PCQ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6e Forum du CCQA: Maurice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Présentation du Pôle 2 du PCQ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6e Forum du CCQA: Maurice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Présentation du Pôle 2 du PCQ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6e Forum du CCQA: Maurice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Présentation du Pôle 2 du PCQ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6e Forum du CCQA: Maurice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Présentation du Pôle 2 du PCQ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6e Forum du CCQA: Maurice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Présentation du Pôle 2 du PCQ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6e Forum du CCQA: Maurice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Présentation du Pôle 2 du PCQ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t>c) 6e Forum du CCQA: Maurice 30/9 - 1/10 2025</a:t>
            </a: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t>Présentation du Pôle 2 du PCQ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t>Cliquez pour modifier le style de titre principal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Cliquez pour modifier le style de sous-titre principal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Cliquez pour modifier le style de titre principal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Cliquez pour modifier les styles de texte maître</a:t>
            </a:r>
          </a:p>
          <a:p>
            <a:pPr lvl="1"/>
            <a:r>
              <a:t>Deuxième niveau</a:t>
            </a:r>
          </a:p>
          <a:p>
            <a:pPr lvl="2"/>
            <a:r>
              <a:t>Troisième niveau</a:t>
            </a:r>
          </a:p>
          <a:p>
            <a:pPr lvl="3"/>
            <a:r>
              <a:t>Quatrième niveau</a:t>
            </a:r>
          </a:p>
          <a:p>
            <a:pPr lvl="4"/>
            <a:r>
              <a:t>Cinquième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2025/10/16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2025/10/16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2025/10/16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2025/10/16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FDCEE2-2909-4FB1-9437-4EAD6FA9A90F}" type="datetimeFigureOut">
              <a:rPr lang="en-ZA" smtClean="0"/>
              <a:t>2025/10/16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AF9A04-670F-4930-940F-F6C083D4B53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7648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Cliquez pour modifier le style de titre principal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44716"/>
            <a:ext cx="10515600" cy="5060270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Cliquez pour modifier les styles de texte maître</a:t>
            </a:r>
          </a:p>
          <a:p>
            <a:pPr lvl="1"/>
            <a:r>
              <a:t>Deuxième niveau</a:t>
            </a:r>
          </a:p>
          <a:p>
            <a:pPr lvl="2"/>
            <a:r>
              <a:t>Troisième niveau</a:t>
            </a:r>
          </a:p>
          <a:p>
            <a:pPr lvl="3"/>
            <a:r>
              <a:t>Quatrième niveau</a:t>
            </a:r>
          </a:p>
          <a:p>
            <a:pPr lvl="4"/>
            <a:r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aqacoza-my.sharepoint.com/:w:/g/personal/takindolani_saqa_org_za/EUSD5nJqYIhNv6Sest7xR2YBf0gtgEnj-yK4PJBSJfBgNw?e=apMrB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648" y="334502"/>
            <a:ext cx="8333433" cy="2387600"/>
          </a:xfrm>
        </p:spPr>
        <p:txBody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6e Forum continental </a:t>
            </a:r>
            <a:r>
              <a:rPr lang="en-GB" dirty="0"/>
              <a:t>de l’</a:t>
            </a:r>
            <a:r>
              <a:rPr dirty="0"/>
              <a:t>ACQF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2768" y="3254815"/>
            <a:ext cx="9144000" cy="1804202"/>
          </a:xfrm>
        </p:spPr>
        <p:txBody>
          <a:bodyPr>
            <a:noAutofit/>
          </a:bodyPr>
          <a:lstStyle/>
          <a:p>
            <a: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Mise à jour et plans de travail pour 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 </a:t>
            </a:r>
            <a:r>
              <a:rPr lang="en-GB" dirty="0"/>
              <a:t>Cluster </a:t>
            </a:r>
            <a:r>
              <a:rPr dirty="0"/>
              <a:t>2: 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La </a:t>
            </a:r>
            <a:r>
              <a:rPr dirty="0" err="1"/>
              <a:t>plateforme</a:t>
            </a:r>
            <a:r>
              <a:rPr dirty="0"/>
              <a:t> de</a:t>
            </a:r>
            <a:r>
              <a:rPr lang="en-GB" dirty="0"/>
              <a:t>s</a:t>
            </a:r>
            <a:r>
              <a:rPr dirty="0"/>
              <a:t> qualifications et </a:t>
            </a:r>
            <a:r>
              <a:rPr lang="en-GB" dirty="0"/>
              <a:t>micro-certifications</a:t>
            </a:r>
            <a:r>
              <a:rPr dirty="0"/>
              <a:t> (QCP) et la </a:t>
            </a:r>
            <a:r>
              <a:rPr dirty="0" err="1"/>
              <a:t>numérisation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screenshot of a phone  AI-generated content may be incorrect."/>
          <p:cNvPicPr/>
          <p:nvPr/>
        </p:nvPicPr>
        <p:blipFill>
          <a:blip r:embed="rId3"/>
          <a:srcRect l="32141" t="31087" r="34564" b="46217"/>
          <a:stretch>
            <a:fillRect/>
          </a:stretch>
        </p:blipFill>
        <p:spPr>
          <a:xfrm>
            <a:off x="9057788" y="20098"/>
            <a:ext cx="3059650" cy="251439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462052" y="6218944"/>
            <a:ext cx="255067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Mercredi 1er octobre 2025</a:t>
            </a:r>
            <a:endParaRPr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1"/>
            </a:pPr>
            <a:r>
              <a:t>À propos de QCP</a:t>
            </a:r>
            <a:endParaRPr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  <a:defRPr b="1"/>
            </a:pPr>
            <a:r>
              <a:rPr dirty="0"/>
              <a:t>Justification</a:t>
            </a:r>
            <a:endParaRPr b="1" dirty="0"/>
          </a:p>
          <a:p>
            <a:r>
              <a:rPr dirty="0"/>
              <a:t>Le Cadre continental </a:t>
            </a:r>
            <a:r>
              <a:rPr dirty="0" err="1"/>
              <a:t>africain</a:t>
            </a:r>
            <a:r>
              <a:rPr dirty="0"/>
              <a:t> des certifications (</a:t>
            </a:r>
            <a:r>
              <a:rPr lang="en-GB" dirty="0"/>
              <a:t>ACQF</a:t>
            </a:r>
            <a:r>
              <a:rPr dirty="0"/>
              <a:t>) </a:t>
            </a:r>
            <a:r>
              <a:rPr dirty="0" err="1"/>
              <a:t>est</a:t>
            </a:r>
            <a:r>
              <a:rPr dirty="0"/>
              <a:t> le </a:t>
            </a:r>
            <a:r>
              <a:rPr b="1" dirty="0"/>
              <a:t>cadre des </a:t>
            </a:r>
            <a:r>
              <a:rPr b="1" dirty="0" err="1"/>
              <a:t>métaqualifications</a:t>
            </a:r>
            <a:r>
              <a:rPr dirty="0"/>
              <a:t> pour </a:t>
            </a:r>
            <a:r>
              <a:rPr dirty="0" err="1"/>
              <a:t>tous</a:t>
            </a:r>
            <a:r>
              <a:rPr dirty="0"/>
              <a:t> les États </a:t>
            </a:r>
            <a:r>
              <a:rPr dirty="0" err="1"/>
              <a:t>membres</a:t>
            </a:r>
            <a:r>
              <a:rPr dirty="0"/>
              <a:t> de </a:t>
            </a:r>
            <a:r>
              <a:rPr dirty="0" err="1"/>
              <a:t>l'Union</a:t>
            </a:r>
            <a:r>
              <a:rPr dirty="0"/>
              <a:t> </a:t>
            </a:r>
            <a:r>
              <a:rPr dirty="0" err="1"/>
              <a:t>africaine</a:t>
            </a:r>
            <a:r>
              <a:rPr dirty="0"/>
              <a:t> (UA). Le document de politique et les </a:t>
            </a:r>
            <a:r>
              <a:rPr dirty="0" err="1"/>
              <a:t>lignes</a:t>
            </a:r>
            <a:r>
              <a:rPr dirty="0"/>
              <a:t> directrices techniques d</a:t>
            </a:r>
            <a:r>
              <a:rPr lang="en-GB" dirty="0"/>
              <a:t>e </a:t>
            </a:r>
            <a:r>
              <a:rPr lang="en-GB" dirty="0" err="1"/>
              <a:t>l’ACQF</a:t>
            </a:r>
            <a:r>
              <a:rPr lang="en-GB" dirty="0"/>
              <a:t> </a:t>
            </a:r>
            <a:r>
              <a:rPr dirty="0" err="1"/>
              <a:t>ont</a:t>
            </a:r>
            <a:r>
              <a:rPr dirty="0"/>
              <a:t> </a:t>
            </a:r>
            <a:r>
              <a:rPr dirty="0" err="1"/>
              <a:t>été</a:t>
            </a:r>
            <a:r>
              <a:rPr dirty="0"/>
              <a:t> </a:t>
            </a:r>
            <a:r>
              <a:rPr dirty="0" err="1"/>
              <a:t>validés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juillet</a:t>
            </a:r>
            <a:r>
              <a:rPr dirty="0"/>
              <a:t> 2023 </a:t>
            </a:r>
            <a:r>
              <a:rPr dirty="0" err="1"/>
              <a:t>lors</a:t>
            </a:r>
            <a:r>
              <a:rPr dirty="0"/>
              <a:t> de la </a:t>
            </a:r>
            <a:r>
              <a:rPr dirty="0" err="1"/>
              <a:t>conférence</a:t>
            </a:r>
            <a:r>
              <a:rPr dirty="0"/>
              <a:t> </a:t>
            </a:r>
            <a:r>
              <a:rPr lang="en-GB" dirty="0"/>
              <a:t>de </a:t>
            </a:r>
            <a:r>
              <a:rPr lang="en-GB" dirty="0" err="1"/>
              <a:t>l’ACQF</a:t>
            </a:r>
            <a:r>
              <a:rPr lang="en-GB" dirty="0"/>
              <a:t> </a:t>
            </a:r>
            <a:r>
              <a:rPr dirty="0"/>
              <a:t>qui </a:t>
            </a:r>
            <a:r>
              <a:rPr dirty="0" err="1"/>
              <a:t>s’est</a:t>
            </a:r>
            <a:r>
              <a:rPr dirty="0"/>
              <a:t> tenue au </a:t>
            </a:r>
            <a:r>
              <a:rPr dirty="0" err="1"/>
              <a:t>siège</a:t>
            </a:r>
            <a:r>
              <a:rPr dirty="0"/>
              <a:t> de </a:t>
            </a:r>
            <a:r>
              <a:rPr dirty="0" err="1"/>
              <a:t>l’UA</a:t>
            </a:r>
            <a:r>
              <a:rPr dirty="0"/>
              <a:t>. Le </a:t>
            </a:r>
            <a:r>
              <a:rPr lang="en-GB" dirty="0"/>
              <a:t>QCP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l’un</a:t>
            </a:r>
            <a:r>
              <a:rPr dirty="0"/>
              <a:t> des </a:t>
            </a:r>
            <a:r>
              <a:rPr b="1" dirty="0"/>
              <a:t>sept (7) </a:t>
            </a:r>
            <a:r>
              <a:rPr b="1" dirty="0" err="1"/>
              <a:t>principaux</a:t>
            </a:r>
            <a:r>
              <a:rPr b="1" dirty="0"/>
              <a:t> </a:t>
            </a:r>
            <a:r>
              <a:rPr b="1" dirty="0" err="1"/>
              <a:t>domaines</a:t>
            </a:r>
            <a:r>
              <a:rPr b="1" dirty="0"/>
              <a:t> </a:t>
            </a:r>
            <a:r>
              <a:rPr b="1" dirty="0" err="1"/>
              <a:t>d’activité</a:t>
            </a:r>
            <a:r>
              <a:rPr b="1" dirty="0"/>
              <a:t> d</a:t>
            </a:r>
            <a:r>
              <a:rPr lang="en-GB" b="1" dirty="0"/>
              <a:t>e </a:t>
            </a:r>
            <a:r>
              <a:rPr lang="en-GB" b="1" dirty="0" err="1"/>
              <a:t>l’ACQF</a:t>
            </a:r>
            <a:r>
              <a:rPr b="1" dirty="0"/>
              <a:t>,</a:t>
            </a:r>
            <a:r>
              <a:rPr dirty="0"/>
              <a:t> </a:t>
            </a:r>
            <a:r>
              <a:rPr dirty="0" err="1"/>
              <a:t>tel</a:t>
            </a:r>
            <a:r>
              <a:rPr dirty="0"/>
              <a:t> </a:t>
            </a:r>
            <a:r>
              <a:rPr dirty="0" err="1"/>
              <a:t>que</a:t>
            </a:r>
            <a:r>
              <a:rPr dirty="0"/>
              <a:t> </a:t>
            </a:r>
            <a:r>
              <a:rPr dirty="0" err="1"/>
              <a:t>décrit</a:t>
            </a:r>
            <a:r>
              <a:rPr dirty="0"/>
              <a:t> dans le document de politique </a:t>
            </a:r>
            <a:r>
              <a:rPr lang="en-GB" dirty="0"/>
              <a:t>de </a:t>
            </a:r>
            <a:r>
              <a:rPr lang="en-GB" dirty="0" err="1"/>
              <a:t>l’ACQF</a:t>
            </a:r>
            <a:r>
              <a:rPr dirty="0"/>
              <a:t>, qui </a:t>
            </a:r>
            <a:r>
              <a:rPr dirty="0" err="1"/>
              <a:t>définit</a:t>
            </a:r>
            <a:r>
              <a:rPr dirty="0"/>
              <a:t> </a:t>
            </a:r>
            <a:r>
              <a:rPr dirty="0" err="1"/>
              <a:t>également</a:t>
            </a:r>
            <a:r>
              <a:rPr dirty="0"/>
              <a:t> les </a:t>
            </a:r>
            <a:r>
              <a:rPr dirty="0" err="1"/>
              <a:t>principaux</a:t>
            </a:r>
            <a:r>
              <a:rPr dirty="0"/>
              <a:t> </a:t>
            </a:r>
            <a:r>
              <a:rPr dirty="0" err="1"/>
              <a:t>objectifs</a:t>
            </a:r>
            <a:r>
              <a:rPr dirty="0"/>
              <a:t> et les </a:t>
            </a:r>
            <a:r>
              <a:rPr dirty="0" err="1"/>
              <a:t>composantes</a:t>
            </a:r>
            <a:r>
              <a:rPr dirty="0"/>
              <a:t> </a:t>
            </a:r>
            <a:r>
              <a:rPr dirty="0" err="1"/>
              <a:t>clés</a:t>
            </a:r>
            <a:r>
              <a:rPr dirty="0"/>
              <a:t> du </a:t>
            </a:r>
            <a:r>
              <a:rPr dirty="0" err="1"/>
              <a:t>modèle</a:t>
            </a:r>
            <a:r>
              <a:rPr dirty="0"/>
              <a:t> de données du </a:t>
            </a:r>
            <a:r>
              <a:rPr lang="en-GB" dirty="0"/>
              <a:t>QCP</a:t>
            </a:r>
            <a:r>
              <a:rPr dirty="0"/>
              <a:t>.</a:t>
            </a:r>
          </a:p>
          <a:p>
            <a:r>
              <a:rPr dirty="0"/>
              <a:t>L</a:t>
            </a:r>
            <a:r>
              <a:rPr lang="en-GB" dirty="0"/>
              <a:t>’ACQF</a:t>
            </a:r>
            <a:r>
              <a:rPr dirty="0"/>
              <a:t>, </a:t>
            </a:r>
            <a:r>
              <a:rPr dirty="0" err="1"/>
              <a:t>créé</a:t>
            </a:r>
            <a:r>
              <a:rPr dirty="0"/>
              <a:t> pour </a:t>
            </a:r>
            <a:r>
              <a:rPr dirty="0" err="1"/>
              <a:t>promouvoir</a:t>
            </a:r>
            <a:r>
              <a:rPr dirty="0"/>
              <a:t> la transparence, la </a:t>
            </a:r>
            <a:r>
              <a:rPr dirty="0" err="1"/>
              <a:t>comparabilité</a:t>
            </a:r>
            <a:r>
              <a:rPr dirty="0"/>
              <a:t> et la reconnaissance </a:t>
            </a:r>
            <a:r>
              <a:rPr dirty="0" err="1"/>
              <a:t>mutuelle</a:t>
            </a:r>
            <a:r>
              <a:rPr dirty="0"/>
              <a:t> des qualifications dans toute </a:t>
            </a:r>
            <a:r>
              <a:rPr dirty="0" err="1"/>
              <a:t>l’Afrique</a:t>
            </a:r>
            <a:r>
              <a:rPr dirty="0"/>
              <a:t>, </a:t>
            </a:r>
            <a:r>
              <a:rPr dirty="0" err="1"/>
              <a:t>est</a:t>
            </a:r>
            <a:r>
              <a:rPr dirty="0"/>
              <a:t> mis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œuvre</a:t>
            </a:r>
            <a:r>
              <a:rPr dirty="0"/>
              <a:t> avec le </a:t>
            </a:r>
            <a:r>
              <a:rPr dirty="0" err="1"/>
              <a:t>soutien</a:t>
            </a:r>
            <a:r>
              <a:rPr dirty="0"/>
              <a:t> d’un </a:t>
            </a:r>
            <a:r>
              <a:rPr dirty="0" err="1"/>
              <a:t>projet</a:t>
            </a:r>
            <a:r>
              <a:rPr dirty="0"/>
              <a:t> de </a:t>
            </a:r>
            <a:r>
              <a:rPr dirty="0" err="1"/>
              <a:t>l’Union</a:t>
            </a:r>
            <a:r>
              <a:rPr dirty="0"/>
              <a:t> </a:t>
            </a:r>
            <a:r>
              <a:rPr dirty="0" err="1"/>
              <a:t>européenne</a:t>
            </a:r>
            <a:r>
              <a:rPr dirty="0"/>
              <a:t> </a:t>
            </a:r>
            <a:r>
              <a:rPr dirty="0" err="1"/>
              <a:t>dénommé</a:t>
            </a:r>
            <a:r>
              <a:rPr dirty="0"/>
              <a:t> «</a:t>
            </a:r>
            <a:r>
              <a:rPr lang="en-GB" dirty="0"/>
              <a:t>ACQF</a:t>
            </a:r>
            <a:r>
              <a:rPr dirty="0"/>
              <a:t>-II» (04/2024 à 12/2026). Ce </a:t>
            </a:r>
            <a:r>
              <a:rPr dirty="0" err="1"/>
              <a:t>projet</a:t>
            </a:r>
            <a:r>
              <a:rPr dirty="0"/>
              <a:t> de </a:t>
            </a:r>
            <a:r>
              <a:rPr dirty="0" err="1"/>
              <a:t>soutien</a:t>
            </a:r>
            <a:r>
              <a:rPr dirty="0"/>
              <a:t> a </a:t>
            </a:r>
            <a:r>
              <a:rPr dirty="0" err="1"/>
              <a:t>permis</a:t>
            </a:r>
            <a:r>
              <a:rPr dirty="0"/>
              <a:t> de </a:t>
            </a:r>
            <a:r>
              <a:rPr dirty="0" err="1"/>
              <a:t>développer</a:t>
            </a:r>
            <a:r>
              <a:rPr dirty="0"/>
              <a:t> le </a:t>
            </a:r>
            <a:r>
              <a:rPr lang="en-GB" dirty="0"/>
              <a:t>QCP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tant </a:t>
            </a:r>
            <a:r>
              <a:rPr dirty="0" err="1"/>
              <a:t>qu’instrument</a:t>
            </a:r>
            <a:r>
              <a:rPr dirty="0"/>
              <a:t> innovant pour </a:t>
            </a:r>
            <a:r>
              <a:rPr dirty="0" err="1"/>
              <a:t>l’enregistrement</a:t>
            </a:r>
            <a:r>
              <a:rPr dirty="0"/>
              <a:t> des certifications</a:t>
            </a:r>
            <a:r>
              <a:rPr b="1" dirty="0"/>
              <a:t> </a:t>
            </a:r>
            <a:r>
              <a:rPr b="1" dirty="0" err="1"/>
              <a:t>nationales</a:t>
            </a:r>
            <a:r>
              <a:rPr b="1" dirty="0"/>
              <a:t> </a:t>
            </a:r>
            <a:r>
              <a:rPr b="1" dirty="0" err="1"/>
              <a:t>garanties</a:t>
            </a:r>
            <a:r>
              <a:rPr b="1" dirty="0"/>
              <a:t> par la </a:t>
            </a:r>
            <a:r>
              <a:rPr b="1" dirty="0" err="1"/>
              <a:t>qualité</a:t>
            </a:r>
            <a:r>
              <a:rPr b="1" dirty="0"/>
              <a:t>,</a:t>
            </a:r>
            <a:r>
              <a:rPr dirty="0"/>
              <a:t> le partage </a:t>
            </a:r>
            <a:r>
              <a:rPr b="1" dirty="0"/>
              <a:t>de données </a:t>
            </a:r>
            <a:r>
              <a:rPr b="1" dirty="0" err="1"/>
              <a:t>fiables</a:t>
            </a:r>
            <a:r>
              <a:rPr b="1" dirty="0"/>
              <a:t> sur les certifications</a:t>
            </a:r>
            <a:r>
              <a:rPr dirty="0"/>
              <a:t> et </a:t>
            </a:r>
            <a:r>
              <a:rPr b="1" dirty="0"/>
              <a:t>le </a:t>
            </a:r>
            <a:r>
              <a:rPr b="1" dirty="0" err="1"/>
              <a:t>soutien</a:t>
            </a:r>
            <a:r>
              <a:rPr b="1" dirty="0"/>
              <a:t> au </a:t>
            </a:r>
            <a:r>
              <a:rPr b="1" dirty="0" err="1"/>
              <a:t>développement</a:t>
            </a:r>
            <a:r>
              <a:rPr b="1" dirty="0"/>
              <a:t> </a:t>
            </a:r>
            <a:r>
              <a:rPr b="1" dirty="0" err="1"/>
              <a:t>d’outils</a:t>
            </a:r>
            <a:r>
              <a:rPr b="1" dirty="0"/>
              <a:t>, </a:t>
            </a:r>
            <a:r>
              <a:rPr b="1" dirty="0" err="1"/>
              <a:t>d’interfaces</a:t>
            </a:r>
            <a:r>
              <a:rPr dirty="0"/>
              <a:t> et</a:t>
            </a:r>
            <a:r>
              <a:rPr b="1" dirty="0"/>
              <a:t> de </a:t>
            </a:r>
            <a:r>
              <a:rPr b="1" dirty="0" err="1"/>
              <a:t>capacités</a:t>
            </a:r>
            <a:r>
              <a:rPr b="1" dirty="0"/>
              <a:t> pour la gestion des bases de données </a:t>
            </a:r>
            <a:r>
              <a:rPr b="1" dirty="0" err="1"/>
              <a:t>nationales</a:t>
            </a:r>
            <a:r>
              <a:rPr b="1" dirty="0"/>
              <a:t> sur les certifications</a:t>
            </a:r>
            <a:r>
              <a:rPr dirty="0"/>
              <a:t> par les </a:t>
            </a:r>
            <a:r>
              <a:rPr b="1" dirty="0" err="1"/>
              <a:t>organismes</a:t>
            </a:r>
            <a:r>
              <a:rPr b="1" dirty="0"/>
              <a:t> </a:t>
            </a:r>
            <a:r>
              <a:rPr b="1" dirty="0" err="1"/>
              <a:t>compétents</a:t>
            </a:r>
            <a:r>
              <a:rPr b="1" dirty="0"/>
              <a:t>.</a:t>
            </a:r>
            <a:r>
              <a:rPr dirty="0"/>
              <a:t> Le QCP </a:t>
            </a:r>
            <a:r>
              <a:rPr dirty="0" err="1"/>
              <a:t>est</a:t>
            </a:r>
            <a:r>
              <a:rPr dirty="0"/>
              <a:t> un </a:t>
            </a:r>
            <a:r>
              <a:rPr dirty="0" err="1"/>
              <a:t>système</a:t>
            </a:r>
            <a:r>
              <a:rPr dirty="0"/>
              <a:t> de</a:t>
            </a:r>
            <a:r>
              <a:rPr b="1" dirty="0"/>
              <a:t> bases de données </a:t>
            </a:r>
            <a:r>
              <a:rPr b="1" dirty="0" err="1"/>
              <a:t>interopérables</a:t>
            </a:r>
            <a:r>
              <a:rPr b="1" dirty="0"/>
              <a:t>,</a:t>
            </a:r>
            <a:r>
              <a:rPr dirty="0"/>
              <a:t> </a:t>
            </a:r>
            <a:r>
              <a:rPr dirty="0" err="1"/>
              <a:t>basé</a:t>
            </a:r>
            <a:r>
              <a:rPr dirty="0"/>
              <a:t> sur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technologie</a:t>
            </a:r>
            <a:r>
              <a:rPr dirty="0"/>
              <a:t> de pointe et un </a:t>
            </a:r>
            <a:r>
              <a:rPr dirty="0" err="1"/>
              <a:t>modèle</a:t>
            </a:r>
            <a:r>
              <a:rPr dirty="0"/>
              <a:t> de données </a:t>
            </a:r>
            <a:r>
              <a:rPr dirty="0" err="1"/>
              <a:t>commun</a:t>
            </a:r>
            <a:r>
              <a:rPr dirty="0"/>
              <a:t> (ALM).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096" y="127461"/>
            <a:ext cx="5065644" cy="957648"/>
          </a:xfrm>
        </p:spPr>
        <p:txBody>
          <a:bodyPr>
            <a:normAutofit fontScale="90000"/>
          </a:bodyPr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En savoir plus sur Cluster 2 &amp; Le QCP</a:t>
            </a:r>
            <a:endParaRPr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182" y="1422167"/>
            <a:ext cx="11489635" cy="482954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La </a:t>
            </a:r>
            <a:r>
              <a:rPr dirty="0" err="1"/>
              <a:t>plateforme</a:t>
            </a:r>
            <a:r>
              <a:rPr dirty="0"/>
              <a:t> de</a:t>
            </a:r>
            <a:r>
              <a:rPr lang="en-GB" dirty="0"/>
              <a:t>s</a:t>
            </a:r>
            <a:r>
              <a:rPr dirty="0"/>
              <a:t> certification et </a:t>
            </a:r>
            <a:r>
              <a:rPr lang="en-GB" dirty="0"/>
              <a:t>micro-certifications</a:t>
            </a:r>
            <a:r>
              <a:rPr dirty="0"/>
              <a:t> (QCP)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une</a:t>
            </a:r>
            <a:r>
              <a:rPr dirty="0"/>
              <a:t> initiative </a:t>
            </a:r>
            <a:r>
              <a:rPr dirty="0" err="1"/>
              <a:t>clé</a:t>
            </a:r>
            <a:r>
              <a:rPr dirty="0"/>
              <a:t> </a:t>
            </a:r>
            <a:r>
              <a:rPr lang="en-GB" dirty="0"/>
              <a:t>de </a:t>
            </a:r>
            <a:r>
              <a:rPr lang="en-GB" dirty="0" err="1"/>
              <a:t>l’ACQF</a:t>
            </a:r>
            <a:r>
              <a:rPr dirty="0"/>
              <a:t>, qui vise à </a:t>
            </a:r>
            <a:r>
              <a:rPr dirty="0" err="1"/>
              <a:t>moderniser</a:t>
            </a:r>
            <a:r>
              <a:rPr dirty="0"/>
              <a:t> la manière </a:t>
            </a:r>
            <a:r>
              <a:rPr dirty="0" err="1"/>
              <a:t>dont</a:t>
            </a:r>
            <a:r>
              <a:rPr dirty="0"/>
              <a:t> les certifications </a:t>
            </a:r>
            <a:r>
              <a:rPr dirty="0" err="1"/>
              <a:t>sont</a:t>
            </a:r>
            <a:r>
              <a:rPr dirty="0"/>
              <a:t> </a:t>
            </a:r>
            <a:r>
              <a:rPr b="1" dirty="0" err="1"/>
              <a:t>stockées</a:t>
            </a:r>
            <a:r>
              <a:rPr b="1" dirty="0"/>
              <a:t>, </a:t>
            </a:r>
            <a:r>
              <a:rPr b="1" dirty="0" err="1"/>
              <a:t>vérifiées</a:t>
            </a:r>
            <a:r>
              <a:rPr b="1" dirty="0"/>
              <a:t>, </a:t>
            </a:r>
            <a:r>
              <a:rPr b="1" dirty="0" err="1"/>
              <a:t>partagées</a:t>
            </a:r>
            <a:r>
              <a:rPr b="1" dirty="0"/>
              <a:t> et </a:t>
            </a:r>
            <a:r>
              <a:rPr b="1" dirty="0" err="1"/>
              <a:t>reconnues</a:t>
            </a:r>
            <a:r>
              <a:rPr b="1" dirty="0"/>
              <a:t> au-</a:t>
            </a:r>
            <a:r>
              <a:rPr b="1" dirty="0" err="1"/>
              <a:t>delà</a:t>
            </a:r>
            <a:r>
              <a:rPr b="1" dirty="0"/>
              <a:t> des </a:t>
            </a:r>
            <a:r>
              <a:rPr b="1" dirty="0" err="1"/>
              <a:t>frontières</a:t>
            </a:r>
            <a:r>
              <a:rPr b="1" dirty="0"/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Les </a:t>
            </a:r>
            <a:r>
              <a:rPr dirty="0" err="1"/>
              <a:t>objectifs</a:t>
            </a:r>
            <a:r>
              <a:rPr dirty="0"/>
              <a:t> du </a:t>
            </a:r>
            <a:r>
              <a:rPr dirty="0" err="1"/>
              <a:t>pôle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les </a:t>
            </a:r>
            <a:r>
              <a:rPr dirty="0" err="1"/>
              <a:t>suivants</a:t>
            </a:r>
            <a:r>
              <a:rPr dirty="0"/>
              <a:t>: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 </a:t>
            </a:r>
            <a:r>
              <a:rPr dirty="0" err="1"/>
              <a:t>Favoriser</a:t>
            </a:r>
            <a:r>
              <a:rPr dirty="0"/>
              <a:t> la mise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œuvre</a:t>
            </a:r>
            <a:r>
              <a:rPr dirty="0"/>
              <a:t> du </a:t>
            </a:r>
            <a:r>
              <a:rPr lang="en-GB" dirty="0"/>
              <a:t>QCP</a:t>
            </a:r>
            <a:r>
              <a:rPr dirty="0"/>
              <a:t> aux </a:t>
            </a:r>
            <a:r>
              <a:rPr dirty="0" err="1"/>
              <a:t>niveaux</a:t>
            </a:r>
            <a:r>
              <a:rPr dirty="0"/>
              <a:t> national, </a:t>
            </a:r>
            <a:r>
              <a:rPr dirty="0" err="1"/>
              <a:t>régional</a:t>
            </a:r>
            <a:r>
              <a:rPr dirty="0"/>
              <a:t> et continental.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Soutenir</a:t>
            </a:r>
            <a:r>
              <a:rPr dirty="0"/>
              <a:t> la </a:t>
            </a:r>
            <a:r>
              <a:rPr dirty="0" err="1"/>
              <a:t>finalisation</a:t>
            </a:r>
            <a:r>
              <a:rPr dirty="0"/>
              <a:t> du </a:t>
            </a:r>
            <a:r>
              <a:rPr dirty="0" err="1"/>
              <a:t>développement</a:t>
            </a:r>
            <a:r>
              <a:rPr dirty="0"/>
              <a:t> technique </a:t>
            </a:r>
            <a:r>
              <a:rPr dirty="0" err="1"/>
              <a:t>réalisé</a:t>
            </a:r>
            <a:r>
              <a:rPr dirty="0"/>
              <a:t> par le Consortium (COGNIZONE) sous-</a:t>
            </a:r>
            <a:r>
              <a:rPr dirty="0" err="1"/>
              <a:t>traité</a:t>
            </a:r>
            <a:r>
              <a:rPr dirty="0"/>
              <a:t> par le </a:t>
            </a:r>
            <a:r>
              <a:rPr dirty="0" err="1"/>
              <a:t>projet</a:t>
            </a:r>
            <a:r>
              <a:rPr dirty="0"/>
              <a:t> ACQF-II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Aider les pays à </a:t>
            </a:r>
            <a:r>
              <a:rPr dirty="0" err="1"/>
              <a:t>développer</a:t>
            </a:r>
            <a:r>
              <a:rPr dirty="0"/>
              <a:t> des </a:t>
            </a:r>
            <a:r>
              <a:rPr b="1" dirty="0" err="1"/>
              <a:t>plateformes</a:t>
            </a:r>
            <a:r>
              <a:rPr b="1" dirty="0"/>
              <a:t> </a:t>
            </a:r>
            <a:r>
              <a:rPr b="1" dirty="0" err="1"/>
              <a:t>numériques</a:t>
            </a:r>
            <a:r>
              <a:rPr b="1" dirty="0"/>
              <a:t> </a:t>
            </a:r>
            <a:r>
              <a:rPr b="1" dirty="0" err="1"/>
              <a:t>interopérables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Soutenir</a:t>
            </a:r>
            <a:r>
              <a:rPr dirty="0"/>
              <a:t> la collaboration entre les États </a:t>
            </a:r>
            <a:r>
              <a:rPr dirty="0" err="1"/>
              <a:t>membres</a:t>
            </a:r>
            <a:r>
              <a:rPr dirty="0"/>
              <a:t> et les </a:t>
            </a:r>
            <a:r>
              <a:rPr dirty="0" err="1"/>
              <a:t>régions</a:t>
            </a:r>
            <a:r>
              <a:rPr dirty="0"/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34" y="226853"/>
            <a:ext cx="5000045" cy="957648"/>
          </a:xfrm>
        </p:spPr>
        <p:txBody>
          <a:bodyPr>
            <a:normAutofit fontScale="90000"/>
          </a:bodyPr>
          <a:lstStyle/>
          <a:p>
            <a:pPr>
              <a:defRPr b="1"/>
            </a:pPr>
            <a:r>
              <a:rPr dirty="0"/>
              <a:t>Mises à jour à </a:t>
            </a:r>
            <a:r>
              <a:rPr dirty="0" err="1"/>
              <a:t>partir</a:t>
            </a:r>
            <a:r>
              <a:rPr dirty="0"/>
              <a:t> de </a:t>
            </a:r>
            <a:r>
              <a:rPr dirty="0" err="1"/>
              <a:t>juillet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634" y="1763378"/>
            <a:ext cx="10515600" cy="4388945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1ère </a:t>
            </a:r>
            <a:r>
              <a:rPr dirty="0" err="1"/>
              <a:t>réunion</a:t>
            </a:r>
            <a:r>
              <a:rPr dirty="0"/>
              <a:t> du </a:t>
            </a:r>
            <a:r>
              <a:rPr dirty="0" err="1"/>
              <a:t>groupe</a:t>
            </a:r>
            <a:r>
              <a:rPr dirty="0"/>
              <a:t> le 11 </a:t>
            </a:r>
            <a:r>
              <a:rPr dirty="0" err="1"/>
              <a:t>août</a:t>
            </a:r>
            <a:r>
              <a:rPr dirty="0"/>
              <a:t> 2025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Révision</a:t>
            </a:r>
            <a:r>
              <a:rPr dirty="0"/>
              <a:t> et </a:t>
            </a:r>
            <a:r>
              <a:rPr dirty="0" err="1"/>
              <a:t>finalisation</a:t>
            </a:r>
            <a:r>
              <a:rPr dirty="0"/>
              <a:t> du </a:t>
            </a:r>
            <a:r>
              <a:rPr dirty="0" err="1"/>
              <a:t>mandat</a:t>
            </a:r>
            <a:r>
              <a:rPr dirty="0"/>
              <a:t> du </a:t>
            </a:r>
            <a:r>
              <a:rPr lang="en-GB" dirty="0"/>
              <a:t>cluster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Démonstration</a:t>
            </a:r>
            <a:r>
              <a:rPr dirty="0"/>
              <a:t> de 15 minutes de la </a:t>
            </a:r>
            <a:r>
              <a:rPr dirty="0" err="1"/>
              <a:t>plateforme</a:t>
            </a:r>
            <a:r>
              <a:rPr dirty="0"/>
              <a:t> de qualifications et </a:t>
            </a:r>
            <a:r>
              <a:rPr dirty="0" err="1"/>
              <a:t>d'accréditations</a:t>
            </a:r>
            <a:r>
              <a:rPr dirty="0"/>
              <a:t> (QCP)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Élaboration</a:t>
            </a:r>
            <a:r>
              <a:rPr dirty="0"/>
              <a:t> d'un rapport </a:t>
            </a:r>
            <a:r>
              <a:rPr dirty="0" err="1"/>
              <a:t>détaillé</a:t>
            </a:r>
            <a:r>
              <a:rPr dirty="0"/>
              <a:t> sur le plan de travail d'un an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5557" y="3170583"/>
            <a:ext cx="3200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defRPr>
            </a:pPr>
            <a:r>
              <a:t>Projet de mandat du groupe 2 – août 2025</a:t>
            </a:r>
            <a:endParaRPr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24" y="37521"/>
            <a:ext cx="10094448" cy="783312"/>
          </a:xfrm>
        </p:spPr>
        <p:txBody>
          <a:bodyPr>
            <a:normAutofit fontScale="90000"/>
          </a:bodyPr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Projet</a:t>
            </a:r>
            <a:r>
              <a:rPr dirty="0"/>
              <a:t> de plan de travail*: Octobre 2025 à </a:t>
            </a:r>
            <a:r>
              <a:rPr dirty="0" err="1"/>
              <a:t>septembre</a:t>
            </a:r>
            <a:r>
              <a:rPr dirty="0"/>
              <a:t> 2026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7"/>
          <p:cNvGrpSpPr/>
          <p:nvPr/>
        </p:nvGrpSpPr>
        <p:grpSpPr>
          <a:xfrm>
            <a:off x="734470" y="1189990"/>
            <a:ext cx="2207512" cy="4695294"/>
            <a:chOff x="539552" y="1772816"/>
            <a:chExt cx="2088232" cy="3960440"/>
          </a:xfrm>
        </p:grpSpPr>
        <p:sp>
          <p:nvSpPr>
            <p:cNvPr id="11" name="Rounded Rectangle 3"/>
            <p:cNvSpPr/>
            <p:nvPr/>
          </p:nvSpPr>
          <p:spPr>
            <a:xfrm>
              <a:off x="539552" y="1772816"/>
              <a:ext cx="2088232" cy="3960440"/>
            </a:xfrm>
            <a:prstGeom prst="roundRect">
              <a:avLst>
                <a:gd name="adj" fmla="val 386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ounded Rectangle 4"/>
            <p:cNvSpPr/>
            <p:nvPr/>
          </p:nvSpPr>
          <p:spPr>
            <a:xfrm>
              <a:off x="539552" y="1772816"/>
              <a:ext cx="2088232" cy="956295"/>
            </a:xfrm>
            <a:custGeom>
              <a:avLst/>
              <a:gdLst/>
              <a:ahLst/>
              <a:cxnLst/>
              <a:rect l="l" t="t" r="r" b="b"/>
              <a:pathLst>
                <a:path w="2232248" h="956295">
                  <a:moveTo>
                    <a:pt x="86299" y="0"/>
                  </a:moveTo>
                  <a:lnTo>
                    <a:pt x="2145949" y="0"/>
                  </a:lnTo>
                  <a:cubicBezTo>
                    <a:pt x="2193611" y="0"/>
                    <a:pt x="2232248" y="38637"/>
                    <a:pt x="2232248" y="86299"/>
                  </a:cubicBezTo>
                  <a:lnTo>
                    <a:pt x="2232248" y="956295"/>
                  </a:lnTo>
                  <a:lnTo>
                    <a:pt x="0" y="956295"/>
                  </a:lnTo>
                  <a:lnTo>
                    <a:pt x="0" y="86299"/>
                  </a:lnTo>
                  <a:cubicBezTo>
                    <a:pt x="0" y="38637"/>
                    <a:pt x="38637" y="0"/>
                    <a:pt x="862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그룹 6"/>
          <p:cNvGrpSpPr/>
          <p:nvPr/>
        </p:nvGrpSpPr>
        <p:grpSpPr>
          <a:xfrm>
            <a:off x="854252" y="2409600"/>
            <a:ext cx="2062585" cy="3307503"/>
            <a:chOff x="981862" y="3402216"/>
            <a:chExt cx="2062585" cy="2653865"/>
          </a:xfrm>
        </p:grpSpPr>
        <p:sp>
          <p:nvSpPr>
            <p:cNvPr id="14" name="TextBox 13"/>
            <p:cNvSpPr txBox="1"/>
            <p:nvPr/>
          </p:nvSpPr>
          <p:spPr>
            <a:xfrm>
              <a:off x="981862" y="4648450"/>
              <a:ext cx="1967947" cy="14076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200" b="1" u="sng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dirty="0" err="1"/>
                <a:t>Quelques</a:t>
              </a:r>
              <a:r>
                <a:rPr dirty="0"/>
                <a:t> </a:t>
              </a:r>
              <a:r>
                <a:rPr dirty="0" err="1"/>
                <a:t>activités</a:t>
              </a:r>
              <a:r>
                <a:rPr dirty="0"/>
                <a:t> </a:t>
              </a:r>
              <a:r>
                <a:rPr dirty="0" err="1"/>
                <a:t>clés</a:t>
              </a:r>
              <a:r>
                <a:rPr dirty="0"/>
                <a:t>:  </a:t>
              </a:r>
              <a:endParaRPr sz="12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dirty="0"/>
                <a:t>collaborations avec </a:t>
              </a:r>
              <a:r>
                <a:rPr dirty="0" err="1"/>
                <a:t>Cognizone</a:t>
              </a:r>
              <a:r>
                <a:rPr dirty="0"/>
                <a:t> et Cluster 4</a:t>
              </a:r>
              <a:endParaRPr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dirty="0"/>
                <a:t>Distribution du </a:t>
              </a:r>
              <a:r>
                <a:rPr dirty="0" err="1"/>
                <a:t>manuel</a:t>
              </a:r>
              <a:r>
                <a:rPr dirty="0"/>
                <a:t> du </a:t>
              </a:r>
              <a:r>
                <a:rPr lang="en-GB" dirty="0"/>
                <a:t>QCP</a:t>
              </a:r>
              <a:r>
                <a:rPr dirty="0"/>
                <a:t> </a:t>
              </a:r>
              <a:endParaRPr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  <a:defRPr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dirty="0" err="1"/>
                <a:t>l’organisation</a:t>
              </a:r>
              <a:r>
                <a:rPr dirty="0"/>
                <a:t> </a:t>
              </a:r>
              <a:r>
                <a:rPr dirty="0" err="1"/>
                <a:t>d’une</a:t>
              </a:r>
              <a:r>
                <a:rPr dirty="0"/>
                <a:t> table ronde </a:t>
              </a:r>
              <a:r>
                <a:rPr dirty="0" err="1"/>
                <a:t>virtuelle</a:t>
              </a:r>
              <a:r>
                <a:rPr dirty="0"/>
                <a:t> avec les institutions du CNC de 10 pays. </a:t>
              </a:r>
              <a:endParaRPr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81862" y="3402216"/>
              <a:ext cx="2062585" cy="1284155"/>
            </a:xfrm>
            <a:prstGeom prst="rect">
              <a:avLst/>
            </a:prstGeom>
            <a:noFill/>
          </p:spPr>
          <p:txBody>
            <a:bodyPr wrap="square" lIns="108000" rIns="108000">
              <a:spAutoFit/>
            </a:bodyPr>
            <a:lstStyle/>
            <a:p>
              <a:pPr>
                <a:defRPr sz="1400" b="1" u="sng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dirty="0"/>
                <a:t>Focus : </a:t>
              </a:r>
              <a:endParaRPr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defRPr sz="140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pPr>
              <a:r>
                <a:rPr dirty="0" err="1"/>
                <a:t>Évaluer</a:t>
              </a:r>
              <a:r>
                <a:rPr dirty="0"/>
                <a:t> </a:t>
              </a:r>
              <a:r>
                <a:rPr dirty="0" err="1"/>
                <a:t>l'état</a:t>
              </a:r>
              <a:r>
                <a:rPr dirty="0"/>
                <a:t> de </a:t>
              </a:r>
              <a:r>
                <a:rPr dirty="0" err="1"/>
                <a:t>préparation</a:t>
              </a:r>
              <a:r>
                <a:rPr dirty="0"/>
                <a:t> de la </a:t>
              </a:r>
              <a:r>
                <a:rPr dirty="0" err="1"/>
                <a:t>plateforme</a:t>
              </a:r>
              <a:r>
                <a:rPr dirty="0"/>
                <a:t> et lancer </a:t>
              </a:r>
              <a:r>
                <a:rPr dirty="0" err="1"/>
                <a:t>une</a:t>
              </a:r>
              <a:r>
                <a:rPr dirty="0"/>
                <a:t> </a:t>
              </a:r>
              <a:r>
                <a:rPr dirty="0" err="1"/>
                <a:t>sensibilisation</a:t>
              </a:r>
              <a:r>
                <a:rPr dirty="0"/>
                <a:t> </a:t>
              </a:r>
              <a:r>
                <a:rPr dirty="0" err="1"/>
                <a:t>ciblée</a:t>
              </a:r>
              <a:r>
                <a:rPr dirty="0"/>
                <a:t> pour </a:t>
              </a:r>
              <a:r>
                <a:rPr dirty="0" err="1"/>
                <a:t>mieux</a:t>
              </a:r>
              <a:r>
                <a:rPr dirty="0"/>
                <a:t> </a:t>
              </a:r>
              <a:r>
                <a:rPr dirty="0" err="1"/>
                <a:t>comprendre</a:t>
              </a:r>
              <a:r>
                <a:rPr dirty="0"/>
                <a:t> les </a:t>
              </a:r>
              <a:r>
                <a:rPr dirty="0" err="1"/>
                <a:t>avantages</a:t>
              </a:r>
              <a:r>
                <a:rPr dirty="0"/>
                <a:t> d</a:t>
              </a:r>
              <a:r>
                <a:rPr lang="en-GB" dirty="0"/>
                <a:t>e </a:t>
              </a:r>
              <a:r>
                <a:rPr lang="en-GB" dirty="0" err="1"/>
                <a:t>l’ACQF</a:t>
              </a:r>
              <a:endParaRPr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854252" y="1272295"/>
            <a:ext cx="1801101" cy="307777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 algn="ctr">
              <a:defRPr sz="1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Q1 : Octobre à décembre 2025</a:t>
            </a:r>
            <a:endParaRPr sz="14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53"/>
          <p:cNvGrpSpPr/>
          <p:nvPr/>
        </p:nvGrpSpPr>
        <p:grpSpPr>
          <a:xfrm>
            <a:off x="3534483" y="1189991"/>
            <a:ext cx="2367049" cy="4738231"/>
            <a:chOff x="539552" y="1772816"/>
            <a:chExt cx="2088232" cy="3960440"/>
          </a:xfrm>
        </p:grpSpPr>
        <p:sp>
          <p:nvSpPr>
            <p:cNvPr id="18" name="Rounded Rectangle 55"/>
            <p:cNvSpPr/>
            <p:nvPr/>
          </p:nvSpPr>
          <p:spPr>
            <a:xfrm>
              <a:off x="539552" y="1772816"/>
              <a:ext cx="2088232" cy="3960440"/>
            </a:xfrm>
            <a:prstGeom prst="roundRect">
              <a:avLst>
                <a:gd name="adj" fmla="val 386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ounded Rectangle 4"/>
            <p:cNvSpPr/>
            <p:nvPr/>
          </p:nvSpPr>
          <p:spPr>
            <a:xfrm>
              <a:off x="539552" y="1772816"/>
              <a:ext cx="2088232" cy="956295"/>
            </a:xfrm>
            <a:custGeom>
              <a:avLst/>
              <a:gdLst/>
              <a:ahLst/>
              <a:cxnLst/>
              <a:rect l="l" t="t" r="r" b="b"/>
              <a:pathLst>
                <a:path w="2232248" h="956295">
                  <a:moveTo>
                    <a:pt x="86299" y="0"/>
                  </a:moveTo>
                  <a:lnTo>
                    <a:pt x="2145949" y="0"/>
                  </a:lnTo>
                  <a:cubicBezTo>
                    <a:pt x="2193611" y="0"/>
                    <a:pt x="2232248" y="38637"/>
                    <a:pt x="2232248" y="86299"/>
                  </a:cubicBezTo>
                  <a:lnTo>
                    <a:pt x="2232248" y="956295"/>
                  </a:lnTo>
                  <a:lnTo>
                    <a:pt x="0" y="956295"/>
                  </a:lnTo>
                  <a:lnTo>
                    <a:pt x="0" y="86299"/>
                  </a:lnTo>
                  <a:cubicBezTo>
                    <a:pt x="0" y="38637"/>
                    <a:pt x="38637" y="0"/>
                    <a:pt x="862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737689" y="1290339"/>
            <a:ext cx="1801101" cy="523220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 algn="ctr">
              <a:defRPr sz="1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Q1 : Jan</a:t>
            </a:r>
            <a:r>
              <a:rPr lang="en-GB" dirty="0"/>
              <a:t>vier</a:t>
            </a:r>
            <a:r>
              <a:rPr dirty="0"/>
              <a:t> à Mar</a:t>
            </a:r>
            <a:r>
              <a:rPr lang="en-GB" dirty="0"/>
              <a:t>s</a:t>
            </a:r>
            <a:r>
              <a:rPr dirty="0"/>
              <a:t> 2026</a:t>
            </a:r>
            <a:endParaRPr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Group 62"/>
          <p:cNvGrpSpPr/>
          <p:nvPr/>
        </p:nvGrpSpPr>
        <p:grpSpPr>
          <a:xfrm>
            <a:off x="6203499" y="1189991"/>
            <a:ext cx="2342379" cy="4781170"/>
            <a:chOff x="539552" y="1772816"/>
            <a:chExt cx="2088232" cy="3960440"/>
          </a:xfrm>
        </p:grpSpPr>
        <p:sp>
          <p:nvSpPr>
            <p:cNvPr id="22" name="Rounded Rectangle 64"/>
            <p:cNvSpPr/>
            <p:nvPr/>
          </p:nvSpPr>
          <p:spPr>
            <a:xfrm>
              <a:off x="539552" y="1772816"/>
              <a:ext cx="2088232" cy="3960440"/>
            </a:xfrm>
            <a:prstGeom prst="roundRect">
              <a:avLst>
                <a:gd name="adj" fmla="val 386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ounded Rectangle 4"/>
            <p:cNvSpPr/>
            <p:nvPr/>
          </p:nvSpPr>
          <p:spPr>
            <a:xfrm>
              <a:off x="539552" y="1772816"/>
              <a:ext cx="2088232" cy="956295"/>
            </a:xfrm>
            <a:custGeom>
              <a:avLst/>
              <a:gdLst/>
              <a:ahLst/>
              <a:cxnLst/>
              <a:rect l="l" t="t" r="r" b="b"/>
              <a:pathLst>
                <a:path w="2232248" h="956295">
                  <a:moveTo>
                    <a:pt x="86299" y="0"/>
                  </a:moveTo>
                  <a:lnTo>
                    <a:pt x="2145949" y="0"/>
                  </a:lnTo>
                  <a:cubicBezTo>
                    <a:pt x="2193611" y="0"/>
                    <a:pt x="2232248" y="38637"/>
                    <a:pt x="2232248" y="86299"/>
                  </a:cubicBezTo>
                  <a:lnTo>
                    <a:pt x="2232248" y="956295"/>
                  </a:lnTo>
                  <a:lnTo>
                    <a:pt x="0" y="956295"/>
                  </a:lnTo>
                  <a:lnTo>
                    <a:pt x="0" y="86299"/>
                  </a:lnTo>
                  <a:cubicBezTo>
                    <a:pt x="0" y="38637"/>
                    <a:pt x="38637" y="0"/>
                    <a:pt x="8629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439154" y="1290339"/>
            <a:ext cx="1801101" cy="523220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 algn="ctr">
              <a:defRPr sz="1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Q3 : </a:t>
            </a:r>
            <a:r>
              <a:rPr dirty="0" err="1"/>
              <a:t>Avr</a:t>
            </a:r>
            <a:r>
              <a:rPr lang="en-GB" dirty="0"/>
              <a:t>il</a:t>
            </a:r>
            <a:r>
              <a:rPr dirty="0"/>
              <a:t> à </a:t>
            </a:r>
            <a:r>
              <a:rPr lang="en-GB" dirty="0" err="1"/>
              <a:t>juin</a:t>
            </a:r>
            <a:r>
              <a:rPr dirty="0"/>
              <a:t> 2026</a:t>
            </a:r>
            <a:endParaRPr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71"/>
          <p:cNvGrpSpPr/>
          <p:nvPr/>
        </p:nvGrpSpPr>
        <p:grpSpPr>
          <a:xfrm>
            <a:off x="8872516" y="1147051"/>
            <a:ext cx="2342378" cy="4824110"/>
            <a:chOff x="539552" y="1772816"/>
            <a:chExt cx="2088232" cy="3960440"/>
          </a:xfrm>
        </p:grpSpPr>
        <p:sp>
          <p:nvSpPr>
            <p:cNvPr id="26" name="Rounded Rectangle 73"/>
            <p:cNvSpPr/>
            <p:nvPr/>
          </p:nvSpPr>
          <p:spPr>
            <a:xfrm>
              <a:off x="539552" y="1772816"/>
              <a:ext cx="2088232" cy="3960440"/>
            </a:xfrm>
            <a:prstGeom prst="roundRect">
              <a:avLst>
                <a:gd name="adj" fmla="val 3866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ounded Rectangle 4"/>
            <p:cNvSpPr/>
            <p:nvPr/>
          </p:nvSpPr>
          <p:spPr>
            <a:xfrm>
              <a:off x="539552" y="1772816"/>
              <a:ext cx="2088232" cy="956295"/>
            </a:xfrm>
            <a:custGeom>
              <a:avLst/>
              <a:gdLst/>
              <a:ahLst/>
              <a:cxnLst/>
              <a:rect l="l" t="t" r="r" b="b"/>
              <a:pathLst>
                <a:path w="2232248" h="956295">
                  <a:moveTo>
                    <a:pt x="86299" y="0"/>
                  </a:moveTo>
                  <a:lnTo>
                    <a:pt x="2145949" y="0"/>
                  </a:lnTo>
                  <a:cubicBezTo>
                    <a:pt x="2193611" y="0"/>
                    <a:pt x="2232248" y="38637"/>
                    <a:pt x="2232248" y="86299"/>
                  </a:cubicBezTo>
                  <a:lnTo>
                    <a:pt x="2232248" y="956295"/>
                  </a:lnTo>
                  <a:lnTo>
                    <a:pt x="0" y="956295"/>
                  </a:lnTo>
                  <a:lnTo>
                    <a:pt x="0" y="86299"/>
                  </a:lnTo>
                  <a:cubicBezTo>
                    <a:pt x="0" y="38637"/>
                    <a:pt x="38637" y="0"/>
                    <a:pt x="862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27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9143154" y="1272294"/>
            <a:ext cx="1801101" cy="523220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 algn="ctr">
              <a:defRPr sz="1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Q4 : Juil</a:t>
            </a:r>
            <a:r>
              <a:rPr lang="en-GB" dirty="0"/>
              <a:t>let</a:t>
            </a:r>
            <a:r>
              <a:rPr dirty="0"/>
              <a:t> à </a:t>
            </a:r>
            <a:r>
              <a:rPr lang="en-GB" dirty="0" err="1"/>
              <a:t>septembre</a:t>
            </a:r>
            <a:r>
              <a:rPr dirty="0"/>
              <a:t> 2026</a:t>
            </a:r>
            <a:endParaRPr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654265" y="3597518"/>
            <a:ext cx="196794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 u="sng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Quelques activités clés:  </a:t>
            </a:r>
            <a:endParaRPr sz="1200" b="1" u="sng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Organiser 2 ateliers régionaux sur la navigation sur la plateforme &amp; data standards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Pays du CNC établis pour charger des ensembles de données d’échantillons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Collaborer et surveiller le pilote par le biais d'enregistrements, fournir des commentaires pour affiner la plate-forme.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606948" y="2467450"/>
            <a:ext cx="2062585" cy="954107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>
              <a:defRPr sz="1400" b="1" u="sng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Focus : </a:t>
            </a:r>
            <a:endParaRPr sz="1400" b="1" u="sng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Construire</a:t>
            </a:r>
            <a:r>
              <a:rPr dirty="0"/>
              <a:t> un savoir-faire technique et tester des données avec des </a:t>
            </a:r>
            <a:r>
              <a:rPr dirty="0" err="1"/>
              <a:t>adoptants</a:t>
            </a:r>
            <a:r>
              <a:rPr dirty="0"/>
              <a:t> </a:t>
            </a:r>
            <a:r>
              <a:rPr dirty="0" err="1"/>
              <a:t>précoces</a:t>
            </a:r>
            <a:endParaRPr sz="14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389775" y="3559106"/>
            <a:ext cx="196794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 u="sng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Quelques activités clés:  </a:t>
            </a:r>
            <a:endParaRPr sz="1200" b="1" u="sng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Déploiement d'incitations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Témoignages de réussites de pilotes du deuxième trimestre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Sensibilisation bilatérale (réunions virtuelles)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Intégrer la plate-forme aux systèmes régionaux et mondiaux (par exemple CTDL)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355732" y="2418622"/>
            <a:ext cx="2062585" cy="954107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>
              <a:defRPr sz="1400" b="1" u="sng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Focus : </a:t>
            </a:r>
            <a:endParaRPr sz="1400" b="1" u="sng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Accélérer l'adoption grâce à des incitations et à la mise en réseau</a:t>
            </a:r>
            <a:endParaRPr sz="140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075723" y="3379732"/>
            <a:ext cx="196794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 u="sng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Quelques activités clés:  </a:t>
            </a:r>
            <a:endParaRPr sz="1200" b="1" u="sng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Effectuer une évaluation de fin d'année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Élaborer une feuille de route en matière de durabilité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Publier des études de cas et organiser un séminaire de clôture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Plan pour l'année 2 </a:t>
            </a: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075723" y="2427644"/>
            <a:ext cx="2062585" cy="738664"/>
          </a:xfrm>
          <a:prstGeom prst="rect">
            <a:avLst/>
          </a:prstGeom>
          <a:noFill/>
        </p:spPr>
        <p:txBody>
          <a:bodyPr wrap="square" lIns="108000" rIns="108000">
            <a:spAutoFit/>
          </a:bodyPr>
          <a:lstStyle/>
          <a:p>
            <a:pPr>
              <a:defRPr sz="1400" b="1" u="sng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Focus : </a:t>
            </a:r>
            <a:endParaRPr sz="1400" b="1" u="sng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Évaluer l'impact et intégrer des mécanismes à long terme</a:t>
            </a:r>
            <a:endParaRPr sz="140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34470" y="1674165"/>
            <a:ext cx="22075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Fondation &amp; Sensibilisation</a:t>
            </a:r>
            <a:endParaRPr sz="1400" b="1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585783" y="1665868"/>
            <a:ext cx="22075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Développement des capacités &amp; Engagement pilote</a:t>
            </a:r>
            <a:endParaRPr sz="1400" b="1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269994" y="1698464"/>
            <a:ext cx="220751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Mise à l'échelle &amp; Incitatifs</a:t>
            </a:r>
            <a:endParaRPr sz="1400" b="1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007383" y="1729470"/>
            <a:ext cx="22075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Évaluation &amp; Durabilité</a:t>
            </a:r>
            <a:endParaRPr sz="1400" b="1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6592" y="6297379"/>
            <a:ext cx="10853530" cy="306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*C'est encore un travail en cours. Projet de rapport complet ici:</a:t>
            </a:r>
            <a:r>
              <a:rPr>
                <a:solidFill>
                  <a:srgbClr val="0000CC"/>
                </a:solidFill>
              </a:rPr>
              <a:t>https://bit.ly/3VKeCWC</a:t>
            </a:r>
            <a:endParaRPr sz="1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096" y="56577"/>
            <a:ext cx="3857840" cy="957648"/>
          </a:xfrm>
        </p:spPr>
        <p:txBody>
          <a:bodyPr>
            <a:normAutofit fontScale="90000"/>
          </a:bodyPr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Rapport de situation: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096" y="752968"/>
            <a:ext cx="5893904" cy="557541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311349" y="288235"/>
          <a:ext cx="5486400" cy="641063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559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6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551">
                <a:tc>
                  <a:txBody>
                    <a:bodyPr/>
                    <a:lstStyle/>
                    <a:p>
                      <a:pPr algn="l" fontAlgn="ctr">
                        <a:buNone/>
                        <a:defRPr b="1">
                          <a:effectLst/>
                        </a:defRPr>
                      </a:pPr>
                      <a:r>
                        <a:t>Pays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  <a:defRPr b="1">
                          <a:effectLst/>
                        </a:defRPr>
                      </a:pPr>
                      <a:r>
                        <a:t>Nombre créé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Angola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1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Cabo Verde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République démocratique du Congo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Djibouti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Eswatini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Ghana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Guinée-Bissau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Kenya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22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Maurice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Maroc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1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Mozambique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1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Namibie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6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Sénégal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Seychelles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5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Sierra Leone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Somalie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1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Afrique du Sud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Soudan du Sud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Tunisie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6742">
                <a:tc>
                  <a:txBody>
                    <a:bodyPr/>
                    <a:lstStyle/>
                    <a:p>
                      <a:pPr algn="l" fontAlgn="b">
                        <a:buNone/>
                        <a:defRPr>
                          <a:effectLst/>
                        </a:defRPr>
                      </a:pPr>
                      <a:r>
                        <a:t>Zimbabwe</a:t>
                      </a:r>
                      <a:endParaRPr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  <a:defRPr b="1">
                          <a:effectLst/>
                        </a:defRPr>
                      </a:pPr>
                      <a:r>
                        <a:t>0</a:t>
                      </a:r>
                      <a:endParaRPr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1487" y="1401416"/>
            <a:ext cx="484367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Il </a:t>
            </a:r>
            <a:r>
              <a:rPr dirty="0" err="1"/>
              <a:t>s’agit</a:t>
            </a:r>
            <a:r>
              <a:rPr dirty="0"/>
              <a:t> du </a:t>
            </a:r>
            <a:r>
              <a:rPr dirty="0" err="1"/>
              <a:t>nombre</a:t>
            </a:r>
            <a:r>
              <a:rPr dirty="0"/>
              <a:t> de qualifications qui </a:t>
            </a:r>
            <a:r>
              <a:rPr dirty="0" err="1"/>
              <a:t>ont</a:t>
            </a:r>
            <a:r>
              <a:rPr dirty="0"/>
              <a:t> </a:t>
            </a:r>
            <a:r>
              <a:rPr dirty="0" err="1"/>
              <a:t>été</a:t>
            </a:r>
            <a:r>
              <a:rPr dirty="0"/>
              <a:t> </a:t>
            </a:r>
            <a:r>
              <a:rPr dirty="0" err="1"/>
              <a:t>créées</a:t>
            </a:r>
            <a:r>
              <a:rPr dirty="0"/>
              <a:t> sur le </a:t>
            </a:r>
            <a:r>
              <a:rPr lang="en-GB" dirty="0"/>
              <a:t>QCP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b="1" u="sng" dirty="0" err="1"/>
              <a:t>juillet</a:t>
            </a:r>
            <a:r>
              <a:rPr b="1" u="sng" dirty="0"/>
              <a:t> 2025.</a:t>
            </a:r>
            <a:r>
              <a:rPr u="sng" dirty="0"/>
              <a:t> </a:t>
            </a:r>
            <a:endParaRPr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Avec la mise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œuvre</a:t>
            </a:r>
            <a:r>
              <a:rPr dirty="0"/>
              <a:t> du </a:t>
            </a:r>
            <a:r>
              <a:rPr dirty="0" err="1"/>
              <a:t>projet</a:t>
            </a:r>
            <a:r>
              <a:rPr dirty="0"/>
              <a:t> de plan au </a:t>
            </a:r>
            <a:r>
              <a:rPr dirty="0" err="1"/>
              <a:t>cours</a:t>
            </a:r>
            <a:r>
              <a:rPr dirty="0"/>
              <a:t> des </a:t>
            </a:r>
            <a:r>
              <a:rPr dirty="0" err="1"/>
              <a:t>prochains</a:t>
            </a:r>
            <a:r>
              <a:rPr dirty="0"/>
              <a:t> </a:t>
            </a:r>
            <a:r>
              <a:rPr dirty="0" err="1"/>
              <a:t>mois</a:t>
            </a:r>
            <a:r>
              <a:rPr dirty="0"/>
              <a:t>, </a:t>
            </a:r>
            <a:r>
              <a:rPr dirty="0" err="1"/>
              <a:t>ces</a:t>
            </a:r>
            <a:r>
              <a:rPr dirty="0"/>
              <a:t> chiffres </a:t>
            </a:r>
            <a:r>
              <a:rPr dirty="0" err="1"/>
              <a:t>devraient</a:t>
            </a:r>
            <a:r>
              <a:rPr dirty="0"/>
              <a:t> augmenter à </a:t>
            </a:r>
            <a:r>
              <a:rPr dirty="0" err="1"/>
              <a:t>mesure</a:t>
            </a:r>
            <a:r>
              <a:rPr dirty="0"/>
              <a:t> </a:t>
            </a:r>
            <a:r>
              <a:rPr dirty="0" err="1"/>
              <a:t>que</a:t>
            </a:r>
            <a:r>
              <a:rPr dirty="0"/>
              <a:t> les pays </a:t>
            </a:r>
            <a:r>
              <a:rPr dirty="0" err="1"/>
              <a:t>commenceront</a:t>
            </a:r>
            <a:r>
              <a:rPr dirty="0"/>
              <a:t> à </a:t>
            </a:r>
            <a:r>
              <a:rPr dirty="0" err="1"/>
              <a:t>publier</a:t>
            </a:r>
            <a:r>
              <a:rPr dirty="0"/>
              <a:t> </a:t>
            </a:r>
            <a:r>
              <a:rPr dirty="0" err="1"/>
              <a:t>leurs</a:t>
            </a:r>
            <a:r>
              <a:rPr dirty="0"/>
              <a:t> </a:t>
            </a:r>
            <a:r>
              <a:rPr dirty="0" err="1"/>
              <a:t>informations</a:t>
            </a:r>
            <a:r>
              <a:rPr dirty="0"/>
              <a:t> sur les qualifications sur la plate-</a:t>
            </a:r>
            <a:r>
              <a:rPr dirty="0" err="1"/>
              <a:t>forme</a:t>
            </a:r>
            <a:r>
              <a:rPr dirty="0"/>
              <a:t>.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Le </a:t>
            </a:r>
            <a:r>
              <a:rPr dirty="0" err="1"/>
              <a:t>groupe</a:t>
            </a:r>
            <a:r>
              <a:rPr dirty="0"/>
              <a:t> </a:t>
            </a:r>
            <a:r>
              <a:rPr dirty="0" err="1"/>
              <a:t>s'attend</a:t>
            </a:r>
            <a:r>
              <a:rPr dirty="0"/>
              <a:t> à </a:t>
            </a:r>
            <a:r>
              <a:rPr dirty="0" err="1"/>
              <a:t>ce</a:t>
            </a:r>
            <a:r>
              <a:rPr dirty="0"/>
              <a:t> </a:t>
            </a:r>
            <a:r>
              <a:rPr dirty="0" err="1"/>
              <a:t>que</a:t>
            </a:r>
            <a:r>
              <a:rPr dirty="0"/>
              <a:t> des </a:t>
            </a:r>
            <a:r>
              <a:rPr dirty="0" err="1"/>
              <a:t>progrès</a:t>
            </a:r>
            <a:r>
              <a:rPr dirty="0"/>
              <a:t> </a:t>
            </a:r>
            <a:r>
              <a:rPr dirty="0" err="1"/>
              <a:t>substantiels</a:t>
            </a:r>
            <a:r>
              <a:rPr dirty="0"/>
              <a:t> </a:t>
            </a:r>
            <a:r>
              <a:rPr dirty="0" err="1"/>
              <a:t>soient</a:t>
            </a:r>
            <a:r>
              <a:rPr dirty="0"/>
              <a:t> </a:t>
            </a:r>
            <a:r>
              <a:rPr dirty="0" err="1"/>
              <a:t>réalisés</a:t>
            </a:r>
            <a:r>
              <a:rPr dirty="0"/>
              <a:t> </a:t>
            </a:r>
            <a:r>
              <a:rPr dirty="0" err="1"/>
              <a:t>d'ici</a:t>
            </a:r>
            <a:r>
              <a:rPr dirty="0"/>
              <a:t> le prochain cycle de </a:t>
            </a:r>
            <a:r>
              <a:rPr dirty="0" err="1"/>
              <a:t>présentation</a:t>
            </a:r>
            <a:r>
              <a:rPr dirty="0"/>
              <a:t> de rapports.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26" y="106710"/>
            <a:ext cx="3821662" cy="738117"/>
          </a:xfrm>
        </p:spPr>
        <p:txBody>
          <a:bodyPr>
            <a:normAutofit/>
          </a:bodyPr>
          <a:lstStyle/>
          <a:p>
            <a:pPr>
              <a:defRPr b="1"/>
            </a:pPr>
            <a:r>
              <a:rPr dirty="0" err="1"/>
              <a:t>Prochaines</a:t>
            </a:r>
            <a:r>
              <a:rPr dirty="0"/>
              <a:t> étapes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1" y="1212575"/>
            <a:ext cx="11569148" cy="4939748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/>
              <a:t>Examiner et </a:t>
            </a:r>
            <a:r>
              <a:rPr dirty="0" err="1"/>
              <a:t>finaliser</a:t>
            </a:r>
            <a:r>
              <a:rPr dirty="0"/>
              <a:t> le </a:t>
            </a:r>
            <a:r>
              <a:rPr dirty="0" err="1"/>
              <a:t>projet</a:t>
            </a:r>
            <a:r>
              <a:rPr dirty="0"/>
              <a:t> de plan de travail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Piloter</a:t>
            </a:r>
            <a:r>
              <a:rPr dirty="0"/>
              <a:t> au </a:t>
            </a:r>
            <a:r>
              <a:rPr dirty="0" err="1"/>
              <a:t>moins</a:t>
            </a:r>
            <a:r>
              <a:rPr dirty="0"/>
              <a:t> 2 initiatives du plan de travail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Collaborer</a:t>
            </a:r>
            <a:r>
              <a:rPr dirty="0"/>
              <a:t> avec </a:t>
            </a:r>
            <a:r>
              <a:rPr dirty="0" err="1"/>
              <a:t>d'autres</a:t>
            </a:r>
            <a:r>
              <a:rPr dirty="0"/>
              <a:t> </a:t>
            </a:r>
            <a:r>
              <a:rPr dirty="0" err="1"/>
              <a:t>groupes</a:t>
            </a:r>
            <a:r>
              <a:rPr dirty="0"/>
              <a:t> (</a:t>
            </a:r>
            <a:r>
              <a:rPr lang="en-GB" dirty="0"/>
              <a:t>Cluster</a:t>
            </a:r>
            <a:r>
              <a:rPr dirty="0"/>
              <a:t> 4) sur les initiatives de plaidoyer et de marketing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dirty="0" err="1"/>
              <a:t>Projet</a:t>
            </a:r>
            <a:r>
              <a:rPr dirty="0"/>
              <a:t> de rapport </a:t>
            </a:r>
            <a:r>
              <a:rPr dirty="0" err="1"/>
              <a:t>d’avancement</a:t>
            </a:r>
            <a:r>
              <a:rPr dirty="0"/>
              <a:t> </a:t>
            </a:r>
            <a:r>
              <a:rPr dirty="0" err="1"/>
              <a:t>avant</a:t>
            </a:r>
            <a:r>
              <a:rPr dirty="0"/>
              <a:t> le prochain forum d</a:t>
            </a:r>
            <a:r>
              <a:rPr lang="en-GB" dirty="0"/>
              <a:t>e </a:t>
            </a:r>
            <a:r>
              <a:rPr lang="en-GB"/>
              <a:t>l’ACQF</a:t>
            </a:r>
            <a:r>
              <a:t>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0584" y="2276062"/>
            <a:ext cx="6698972" cy="1769166"/>
          </a:xfrm>
        </p:spPr>
        <p:txBody>
          <a:bodyPr>
            <a:noAutofit/>
          </a:bodyPr>
          <a:lstStyle/>
          <a:p>
            <a:pPr>
              <a:defRPr sz="72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t>MERCI. </a:t>
            </a:r>
            <a:endParaRPr sz="7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Props1.xml><?xml version="1.0" encoding="utf-8"?>
<ds:datastoreItem xmlns:ds="http://schemas.openxmlformats.org/officeDocument/2006/customXml" ds:itemID="{AE2BC7B5-2456-46E5-B6A6-BE24078549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DB18A1-99EC-4D91-BA2D-D8449779DC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EF55B90-B1FC-4D6F-BFC8-6AD74CD22847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1037</Words>
  <Application>Microsoft Office PowerPoint</Application>
  <PresentationFormat>Widescreen</PresentationFormat>
  <Paragraphs>140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Times New Roman</vt:lpstr>
      <vt:lpstr>Wingdings</vt:lpstr>
      <vt:lpstr>Office Theme</vt:lpstr>
      <vt:lpstr>6e Forum continental de l’ACQF</vt:lpstr>
      <vt:lpstr>À propos de QCP</vt:lpstr>
      <vt:lpstr>En savoir plus sur Cluster 2 &amp; Le QCP</vt:lpstr>
      <vt:lpstr>Mises à jour à partir de juillet</vt:lpstr>
      <vt:lpstr>Projet de plan de travail*: Octobre 2025 à septembre 2026</vt:lpstr>
      <vt:lpstr>Rapport de situation:</vt:lpstr>
      <vt:lpstr>Prochaines étapes</vt:lpstr>
      <vt:lpstr>MERCI.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Tola Akindolani</dc:creator>
  <cp:lastModifiedBy>Amaya Lyne (ETF)</cp:lastModifiedBy>
  <cp:revision>4</cp:revision>
  <dcterms:created xsi:type="dcterms:W3CDTF">2025-09-25T23:14:00Z</dcterms:created>
  <dcterms:modified xsi:type="dcterms:W3CDTF">2025-10-16T07:26:29Z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8F0BB36D1B09491187828E5443369676_13</vt:lpwstr>
  </property>
  <property fmtid="{D5CDD505-2E9C-101B-9397-08002B2CF9AE}" pid="3" name="KSOProductBuildVer">
    <vt:lpwstr>1033-12.2.0.22549</vt:lpwstr>
  </property>
  <property fmtid="{D5CDD505-2E9C-101B-9397-08002B2CF9AE}" pid="4" name="ContentTypeId">
    <vt:lpwstr>0x0101009B2203B17F16D040A1E444A021DFF119</vt:lpwstr>
  </property>
</Properties>
</file>