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74" r:id="rId6"/>
    <p:sldId id="281" r:id="rId7"/>
    <p:sldId id="279" r:id="rId8"/>
    <p:sldId id="280" r:id="rId9"/>
    <p:sldId id="288" r:id="rId10"/>
    <p:sldId id="289" r:id="rId11"/>
    <p:sldId id="282" r:id="rId12"/>
    <p:sldId id="293" r:id="rId13"/>
    <p:sldId id="283" r:id="rId14"/>
    <p:sldId id="285" r:id="rId15"/>
    <p:sldId id="284" r:id="rId16"/>
    <p:sldId id="292" r:id="rId17"/>
    <p:sldId id="290" r:id="rId18"/>
    <p:sldId id="286" r:id="rId19"/>
    <p:sldId id="265" r:id="rId20"/>
  </p:sldIdLst>
  <p:sldSz cx="18288000" cy="10287000"/>
  <p:notesSz cx="6858000" cy="9144000"/>
  <p:embeddedFontLst>
    <p:embeddedFont>
      <p:font typeface="Canva Sans Bold" panose="020B0604020202020204" charset="0"/>
      <p:regular r:id="rId21"/>
      <p:bold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Bold" panose="00000800000000000000" charset="0"/>
      <p:regular r:id="rId27"/>
      <p:bold r:id="rId28"/>
    </p:embeddedFont>
    <p:embeddedFont>
      <p:font typeface="Montserrat Medium" panose="00000600000000000000" pitchFamily="2" charset="0"/>
      <p:regular r:id="rId29"/>
      <p:italic r:id="rId3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00"/>
    <a:srgbClr val="D39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 autoAdjust="0"/>
    <p:restoredTop sz="95686" autoAdjust="0"/>
  </p:normalViewPr>
  <p:slideViewPr>
    <p:cSldViewPr>
      <p:cViewPr varScale="1">
        <p:scale>
          <a:sx n="71" d="100"/>
          <a:sy n="71" d="100"/>
        </p:scale>
        <p:origin x="61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Cliquez pour modifier le style de titre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Cliquez pour modifier les styles de texte maître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89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4" name="Group 4"/>
          <p:cNvGrpSpPr/>
          <p:nvPr/>
        </p:nvGrpSpPr>
        <p:grpSpPr>
          <a:xfrm>
            <a:off x="22307" y="2975526"/>
            <a:ext cx="18288000" cy="6294784"/>
            <a:chOff x="0" y="0"/>
            <a:chExt cx="4816593" cy="16578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657885"/>
            </a:xfrm>
            <a:custGeom>
              <a:avLst/>
              <a:gdLst/>
              <a:ahLst/>
              <a:cxnLst/>
              <a:rect l="l" t="t" r="r" b="b"/>
              <a:pathLst>
                <a:path w="4816592" h="1657885">
                  <a:moveTo>
                    <a:pt x="0" y="0"/>
                  </a:moveTo>
                  <a:lnTo>
                    <a:pt x="4816592" y="0"/>
                  </a:lnTo>
                  <a:lnTo>
                    <a:pt x="4816592" y="1657885"/>
                  </a:lnTo>
                  <a:lnTo>
                    <a:pt x="0" y="1657885"/>
                  </a:lnTo>
                  <a:close/>
                </a:path>
              </a:pathLst>
            </a:custGeom>
            <a:solidFill>
              <a:srgbClr val="007000"/>
            </a:solidFill>
            <a:ln>
              <a:solidFill>
                <a:srgbClr val="007000"/>
              </a:solidFill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695985"/>
            </a:xfrm>
            <a:prstGeom prst="rect">
              <a:avLst/>
            </a:prstGeom>
            <a:ln>
              <a:solidFill>
                <a:srgbClr val="007000"/>
              </a:solidFill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3576931"/>
            <a:ext cx="16230600" cy="4332981"/>
          </a:xfrm>
          <a:prstGeom prst="rect">
            <a:avLst/>
          </a:prstGeom>
          <a:solidFill>
            <a:srgbClr val="007000"/>
          </a:solidFill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  <a:defRPr sz="4099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ACQF CLUSTER 4: COLLABORATION, COMMUNICATION &amp; PARTAGE DES CONNAISSANCES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endParaRPr sz="4099" b="1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5739"/>
              </a:lnSpc>
              <a:spcBef>
                <a:spcPct val="0"/>
              </a:spcBef>
              <a:defRPr sz="4099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 err="1"/>
              <a:t>Présenté</a:t>
            </a:r>
            <a:r>
              <a:rPr dirty="0"/>
              <a:t> par : </a:t>
            </a:r>
            <a:r>
              <a:rPr dirty="0" err="1"/>
              <a:t>Mme</a:t>
            </a:r>
            <a:r>
              <a:rPr dirty="0"/>
              <a:t> Ivey Koin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endParaRPr sz="4099" b="1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5739"/>
              </a:lnSpc>
              <a:spcBef>
                <a:spcPct val="0"/>
              </a:spcBef>
              <a:defRPr sz="4099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DATE : 1er</a:t>
            </a:r>
            <a:r>
              <a:rPr lang="en-GB" dirty="0"/>
              <a:t> </a:t>
            </a:r>
            <a:r>
              <a:rPr lang="en-GB" dirty="0" err="1"/>
              <a:t>octobre</a:t>
            </a:r>
            <a:r>
              <a:rPr dirty="0"/>
              <a:t> 2025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9631822"/>
            <a:ext cx="18297525" cy="278499"/>
            <a:chOff x="0" y="0"/>
            <a:chExt cx="24396700" cy="37133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384000" cy="96766"/>
              <a:chOff x="0" y="0"/>
              <a:chExt cx="4816593" cy="1911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1D1A1B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2700" y="139700"/>
              <a:ext cx="24384000" cy="96766"/>
              <a:chOff x="0" y="0"/>
              <a:chExt cx="4816593" cy="1911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A7220C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274566"/>
              <a:ext cx="24384000" cy="96766"/>
              <a:chOff x="0" y="0"/>
              <a:chExt cx="4816593" cy="1911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276E35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8" name="TextBox 18"/>
          <p:cNvSpPr txBox="1"/>
          <p:nvPr/>
        </p:nvSpPr>
        <p:spPr>
          <a:xfrm>
            <a:off x="8005178" y="8349679"/>
            <a:ext cx="2322254" cy="32327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  <a:defRPr sz="1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Droits </a:t>
            </a:r>
            <a:r>
              <a:rPr dirty="0" err="1"/>
              <a:t>d'auteur</a:t>
            </a:r>
            <a:r>
              <a:rPr dirty="0"/>
              <a:t> © KNQA </a:t>
            </a:r>
          </a:p>
        </p:txBody>
      </p:sp>
      <p:pic>
        <p:nvPicPr>
          <p:cNvPr id="22" name="Picture 21" descr="A green and black text with a globe and letters  AI-generated content may be incorrect.">
            <a:extLst>
              <a:ext uri="{FF2B5EF4-FFF2-40B4-BE49-F238E27FC236}">
                <a16:creationId xmlns:a16="http://schemas.microsoft.com/office/drawing/2014/main" id="{6F9B7E82-ED30-D1F1-85F7-1651D584A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21614"/>
            <a:ext cx="4648200" cy="27568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EE7F7-3740-9EB1-1637-EAEFC93D2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B069E7A-6616-9ED0-479D-537D4513F037}"/>
              </a:ext>
            </a:extLst>
          </p:cNvPr>
          <p:cNvSpPr/>
          <p:nvPr/>
        </p:nvSpPr>
        <p:spPr>
          <a:xfrm>
            <a:off x="22094" y="43643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AF9B0B6-D40F-A9D4-D659-FD476FFCC5FD}"/>
              </a:ext>
            </a:extLst>
          </p:cNvPr>
          <p:cNvGrpSpPr/>
          <p:nvPr/>
        </p:nvGrpSpPr>
        <p:grpSpPr>
          <a:xfrm>
            <a:off x="0" y="9604074"/>
            <a:ext cx="18297525" cy="278499"/>
            <a:chOff x="0" y="0"/>
            <a:chExt cx="24396700" cy="37133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805A107-570C-EAFE-6BED-EB1DB132E5A2}"/>
                </a:ext>
              </a:extLst>
            </p:cNvPr>
            <p:cNvGrpSpPr/>
            <p:nvPr/>
          </p:nvGrpSpPr>
          <p:grpSpPr>
            <a:xfrm>
              <a:off x="0" y="0"/>
              <a:ext cx="24384000" cy="96766"/>
              <a:chOff x="0" y="0"/>
              <a:chExt cx="4816593" cy="19114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DD1A0119-D79C-6EC2-D5FE-59D277F7A8BF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1D1A1B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A6A2FDA8-8A53-232D-7B63-5814AEAB087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574289E9-A55F-899C-483E-B74CD230ECAF}"/>
                </a:ext>
              </a:extLst>
            </p:cNvPr>
            <p:cNvGrpSpPr/>
            <p:nvPr/>
          </p:nvGrpSpPr>
          <p:grpSpPr>
            <a:xfrm>
              <a:off x="12700" y="139700"/>
              <a:ext cx="24384000" cy="96766"/>
              <a:chOff x="0" y="0"/>
              <a:chExt cx="4816593" cy="19114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213FFE3E-BF05-074D-0D66-EA31709BEB2C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A7220C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215B53CE-3ABC-0B92-6420-0FB43736553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7977E858-C645-FE70-CDB7-43B7B0552B58}"/>
                </a:ext>
              </a:extLst>
            </p:cNvPr>
            <p:cNvGrpSpPr/>
            <p:nvPr/>
          </p:nvGrpSpPr>
          <p:grpSpPr>
            <a:xfrm>
              <a:off x="0" y="274566"/>
              <a:ext cx="24384000" cy="96766"/>
              <a:chOff x="0" y="0"/>
              <a:chExt cx="4816593" cy="19114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A0FD209F-DD3A-C03A-0D2F-31C70DBC4EF5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276E35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9EEB7ECF-DF7C-8B3B-C30F-06FE3E7C2FF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91" name="AutoShape 191">
            <a:extLst>
              <a:ext uri="{FF2B5EF4-FFF2-40B4-BE49-F238E27FC236}">
                <a16:creationId xmlns:a16="http://schemas.microsoft.com/office/drawing/2014/main" id="{65CC5016-80D8-92A0-0BFC-E1652A8483A3}"/>
              </a:ext>
            </a:extLst>
          </p:cNvPr>
          <p:cNvSpPr/>
          <p:nvPr/>
        </p:nvSpPr>
        <p:spPr>
          <a:xfrm>
            <a:off x="1371600" y="1057393"/>
            <a:ext cx="7213022" cy="0"/>
          </a:xfrm>
          <a:prstGeom prst="line">
            <a:avLst/>
          </a:prstGeom>
          <a:ln w="57150" cap="flat">
            <a:solidFill>
              <a:srgbClr val="E0B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95" name="TextBox 195">
            <a:extLst>
              <a:ext uri="{FF2B5EF4-FFF2-40B4-BE49-F238E27FC236}">
                <a16:creationId xmlns:a16="http://schemas.microsoft.com/office/drawing/2014/main" id="{A28266D8-7C39-BDCB-0F70-DF46F61BF5CF}"/>
              </a:ext>
            </a:extLst>
          </p:cNvPr>
          <p:cNvSpPr txBox="1"/>
          <p:nvPr/>
        </p:nvSpPr>
        <p:spPr>
          <a:xfrm>
            <a:off x="9449270" y="8953582"/>
            <a:ext cx="567457" cy="650492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algn="ctr">
              <a:lnSpc>
                <a:spcPts val="2659"/>
              </a:lnSpc>
            </a:pPr>
            <a:endParaRPr sz="1899" b="1">
              <a:solidFill>
                <a:srgbClr val="00286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96" name="TextBox 196">
            <a:extLst>
              <a:ext uri="{FF2B5EF4-FFF2-40B4-BE49-F238E27FC236}">
                <a16:creationId xmlns:a16="http://schemas.microsoft.com/office/drawing/2014/main" id="{C6725E41-9DC0-9F4B-B93E-1B480AE9DC6B}"/>
              </a:ext>
            </a:extLst>
          </p:cNvPr>
          <p:cNvSpPr txBox="1"/>
          <p:nvPr/>
        </p:nvSpPr>
        <p:spPr>
          <a:xfrm>
            <a:off x="685800" y="392820"/>
            <a:ext cx="9028020" cy="210160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  <a:defRPr sz="4000" b="1">
                <a:solidFill>
                  <a:srgbClr val="007000"/>
                </a:solidFill>
                <a:latin typeface="Montserrat" pitchFamily="2" charset="77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t>Examen du site Web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sz="3999" b="1">
              <a:solidFill>
                <a:srgbClr val="007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sz="3999" b="1">
              <a:solidFill>
                <a:srgbClr val="00286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7" name="TextBox 197">
            <a:extLst>
              <a:ext uri="{FF2B5EF4-FFF2-40B4-BE49-F238E27FC236}">
                <a16:creationId xmlns:a16="http://schemas.microsoft.com/office/drawing/2014/main" id="{F061A6FA-4279-98F2-29CF-863C2947A801}"/>
              </a:ext>
            </a:extLst>
          </p:cNvPr>
          <p:cNvSpPr txBox="1"/>
          <p:nvPr/>
        </p:nvSpPr>
        <p:spPr>
          <a:xfrm>
            <a:off x="452532" y="1644326"/>
            <a:ext cx="16264180" cy="13608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3" algn="just">
              <a:lnSpc>
                <a:spcPct val="150000"/>
              </a:lnSpc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/>
              <a:t>Le </a:t>
            </a:r>
            <a:r>
              <a:rPr lang="en-GB" dirty="0"/>
              <a:t>cluster</a:t>
            </a:r>
            <a:r>
              <a:rPr dirty="0"/>
              <a:t> 4 </a:t>
            </a:r>
            <a:r>
              <a:rPr dirty="0" err="1"/>
              <a:t>en</a:t>
            </a:r>
            <a:r>
              <a:rPr dirty="0"/>
              <a:t> collaboration avec le </a:t>
            </a:r>
            <a:r>
              <a:rPr lang="en-GB" dirty="0"/>
              <a:t>cluster</a:t>
            </a:r>
            <a:r>
              <a:rPr dirty="0"/>
              <a:t> 2 a mis au point les </a:t>
            </a:r>
            <a:r>
              <a:rPr dirty="0" err="1"/>
              <a:t>éléments</a:t>
            </a:r>
            <a:r>
              <a:rPr dirty="0"/>
              <a:t> </a:t>
            </a:r>
            <a:r>
              <a:rPr dirty="0" err="1"/>
              <a:t>suivants</a:t>
            </a:r>
            <a:r>
              <a:rPr dirty="0"/>
              <a:t>: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 err="1"/>
              <a:t>Obten</a:t>
            </a:r>
            <a:r>
              <a:rPr lang="en-GB" dirty="0" err="1"/>
              <a:t>ir</a:t>
            </a:r>
            <a:r>
              <a:rPr dirty="0"/>
              <a:t> le plug-in bot/langue pour </a:t>
            </a:r>
            <a:r>
              <a:rPr dirty="0" err="1"/>
              <a:t>traduire</a:t>
            </a:r>
            <a:r>
              <a:rPr dirty="0"/>
              <a:t> les </a:t>
            </a:r>
            <a:r>
              <a:rPr dirty="0" err="1"/>
              <a:t>langues</a:t>
            </a:r>
            <a:r>
              <a:rPr dirty="0"/>
              <a:t> sur le site Web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/>
              <a:t>Mise à jour des publications/</a:t>
            </a:r>
            <a:r>
              <a:rPr dirty="0" err="1"/>
              <a:t>lettres</a:t>
            </a:r>
            <a:r>
              <a:rPr dirty="0"/>
              <a:t> </a:t>
            </a:r>
            <a:r>
              <a:rPr dirty="0" err="1"/>
              <a:t>d’information</a:t>
            </a:r>
            <a:r>
              <a:rPr dirty="0"/>
              <a:t> – </a:t>
            </a:r>
            <a:r>
              <a:rPr dirty="0" err="1"/>
              <a:t>traduites</a:t>
            </a:r>
            <a:r>
              <a:rPr dirty="0"/>
              <a:t> dans les </a:t>
            </a:r>
            <a:r>
              <a:rPr dirty="0" err="1"/>
              <a:t>langues</a:t>
            </a:r>
            <a:endParaRPr dirty="0"/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/>
              <a:t> Site web </a:t>
            </a:r>
            <a:r>
              <a:rPr dirty="0" err="1"/>
              <a:t>interactif</a:t>
            </a:r>
            <a:r>
              <a:rPr dirty="0"/>
              <a:t>/</a:t>
            </a:r>
            <a:r>
              <a:rPr dirty="0" err="1"/>
              <a:t>utilisable</a:t>
            </a:r>
            <a:r>
              <a:rPr dirty="0"/>
              <a:t> (</a:t>
            </a:r>
            <a:r>
              <a:rPr dirty="0" err="1"/>
              <a:t>moins</a:t>
            </a:r>
            <a:r>
              <a:rPr dirty="0"/>
              <a:t> de </a:t>
            </a:r>
            <a:r>
              <a:rPr dirty="0" err="1"/>
              <a:t>langage</a:t>
            </a:r>
            <a:r>
              <a:rPr dirty="0"/>
              <a:t> technique)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dirty="0" err="1"/>
              <a:t>Nécessité</a:t>
            </a:r>
            <a:r>
              <a:rPr dirty="0"/>
              <a:t> </a:t>
            </a:r>
            <a:r>
              <a:rPr dirty="0" err="1"/>
              <a:t>d'une</a:t>
            </a:r>
            <a:r>
              <a:rPr dirty="0"/>
              <a:t> section </a:t>
            </a:r>
            <a:r>
              <a:rPr dirty="0" err="1"/>
              <a:t>médias</a:t>
            </a:r>
            <a:r>
              <a:rPr dirty="0"/>
              <a:t>/</a:t>
            </a:r>
            <a:r>
              <a:rPr dirty="0" err="1"/>
              <a:t>galerie</a:t>
            </a:r>
            <a:r>
              <a:rPr dirty="0"/>
              <a:t> </a:t>
            </a:r>
          </a:p>
          <a:p>
            <a:pPr lvl="3" algn="just">
              <a:lnSpc>
                <a:spcPct val="150000"/>
              </a:lnSpc>
            </a:pPr>
            <a:endParaRPr sz="48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lvl="3" algn="just">
              <a:lnSpc>
                <a:spcPct val="150000"/>
              </a:lnSpc>
            </a:pPr>
            <a:endParaRPr sz="44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</a:pPr>
            <a:endParaRPr sz="44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</a:pPr>
            <a:endParaRPr sz="54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lvl="3" algn="just">
              <a:lnSpc>
                <a:spcPct val="150000"/>
              </a:lnSpc>
            </a:pPr>
            <a:endParaRPr sz="54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1250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51111-4364-E46A-A4CB-BD9F904AA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A0CD995-0EA7-DB25-FB17-ABF2A585CD25}"/>
              </a:ext>
            </a:extLst>
          </p:cNvPr>
          <p:cNvSpPr/>
          <p:nvPr/>
        </p:nvSpPr>
        <p:spPr>
          <a:xfrm>
            <a:off x="22094" y="43643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C107F89-DDBF-3EF3-EA5C-53D5EDF2D4C3}"/>
              </a:ext>
            </a:extLst>
          </p:cNvPr>
          <p:cNvGrpSpPr/>
          <p:nvPr/>
        </p:nvGrpSpPr>
        <p:grpSpPr>
          <a:xfrm>
            <a:off x="0" y="9604074"/>
            <a:ext cx="18297525" cy="278499"/>
            <a:chOff x="0" y="0"/>
            <a:chExt cx="24396700" cy="37133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DD50DC0-E121-5D1E-75D2-254058A570FE}"/>
                </a:ext>
              </a:extLst>
            </p:cNvPr>
            <p:cNvGrpSpPr/>
            <p:nvPr/>
          </p:nvGrpSpPr>
          <p:grpSpPr>
            <a:xfrm>
              <a:off x="0" y="0"/>
              <a:ext cx="24384000" cy="96766"/>
              <a:chOff x="0" y="0"/>
              <a:chExt cx="4816593" cy="19114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B14EA9AA-B850-79DC-129D-5474F72CB9F5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1D1A1B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6D770E0E-42B0-CDA6-6F82-CEFF8988881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2D805119-41FB-B309-048C-7079F26AC570}"/>
                </a:ext>
              </a:extLst>
            </p:cNvPr>
            <p:cNvGrpSpPr/>
            <p:nvPr/>
          </p:nvGrpSpPr>
          <p:grpSpPr>
            <a:xfrm>
              <a:off x="12700" y="139700"/>
              <a:ext cx="24384000" cy="96766"/>
              <a:chOff x="0" y="0"/>
              <a:chExt cx="4816593" cy="19114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8BA666ED-20AB-83A4-CBDE-E396209AE09E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A7220C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BDEB2398-4520-189B-703A-F14B4F474AB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1558258E-E503-3958-02C0-EA610743C48F}"/>
                </a:ext>
              </a:extLst>
            </p:cNvPr>
            <p:cNvGrpSpPr/>
            <p:nvPr/>
          </p:nvGrpSpPr>
          <p:grpSpPr>
            <a:xfrm>
              <a:off x="0" y="274566"/>
              <a:ext cx="24384000" cy="96766"/>
              <a:chOff x="0" y="0"/>
              <a:chExt cx="4816593" cy="19114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0F59719-27EC-9CA6-E42E-7FFD15B57DED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276E35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0BC1A372-D424-94BA-6299-2509DE39399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91" name="AutoShape 191">
            <a:extLst>
              <a:ext uri="{FF2B5EF4-FFF2-40B4-BE49-F238E27FC236}">
                <a16:creationId xmlns:a16="http://schemas.microsoft.com/office/drawing/2014/main" id="{9BA78D0D-7323-2AA4-20A0-34AB6D9F696B}"/>
              </a:ext>
            </a:extLst>
          </p:cNvPr>
          <p:cNvSpPr/>
          <p:nvPr/>
        </p:nvSpPr>
        <p:spPr>
          <a:xfrm>
            <a:off x="1371600" y="1057393"/>
            <a:ext cx="7213022" cy="0"/>
          </a:xfrm>
          <a:prstGeom prst="line">
            <a:avLst/>
          </a:prstGeom>
          <a:ln w="57150" cap="flat">
            <a:solidFill>
              <a:srgbClr val="E0B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95" name="TextBox 195">
            <a:extLst>
              <a:ext uri="{FF2B5EF4-FFF2-40B4-BE49-F238E27FC236}">
                <a16:creationId xmlns:a16="http://schemas.microsoft.com/office/drawing/2014/main" id="{BE299089-7A4F-5F14-655B-588C68B79272}"/>
              </a:ext>
            </a:extLst>
          </p:cNvPr>
          <p:cNvSpPr txBox="1"/>
          <p:nvPr/>
        </p:nvSpPr>
        <p:spPr>
          <a:xfrm>
            <a:off x="9449270" y="8953582"/>
            <a:ext cx="567457" cy="650492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algn="ctr">
              <a:lnSpc>
                <a:spcPts val="2659"/>
              </a:lnSpc>
            </a:pPr>
            <a:endParaRPr sz="1899" b="1">
              <a:solidFill>
                <a:srgbClr val="00286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96" name="TextBox 196">
            <a:extLst>
              <a:ext uri="{FF2B5EF4-FFF2-40B4-BE49-F238E27FC236}">
                <a16:creationId xmlns:a16="http://schemas.microsoft.com/office/drawing/2014/main" id="{F3A47295-182F-382D-FAD5-9FB813D36815}"/>
              </a:ext>
            </a:extLst>
          </p:cNvPr>
          <p:cNvSpPr txBox="1"/>
          <p:nvPr/>
        </p:nvSpPr>
        <p:spPr>
          <a:xfrm>
            <a:off x="685800" y="392820"/>
            <a:ext cx="10210800" cy="6653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  <a:defRPr sz="4000" b="1">
                <a:solidFill>
                  <a:srgbClr val="007000"/>
                </a:solidFill>
                <a:latin typeface="Montserrat" pitchFamily="2" charset="77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 err="1"/>
              <a:t>Cartographie</a:t>
            </a:r>
            <a:r>
              <a:rPr dirty="0"/>
              <a:t> des parties </a:t>
            </a:r>
            <a:r>
              <a:rPr dirty="0" err="1"/>
              <a:t>prenantes</a:t>
            </a:r>
            <a:endParaRPr sz="3999" b="1" dirty="0">
              <a:solidFill>
                <a:srgbClr val="00286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7" name="TextBox 197">
            <a:extLst>
              <a:ext uri="{FF2B5EF4-FFF2-40B4-BE49-F238E27FC236}">
                <a16:creationId xmlns:a16="http://schemas.microsoft.com/office/drawing/2014/main" id="{F4298F3B-F2F4-98ED-F8F2-7F3A57BA5659}"/>
              </a:ext>
            </a:extLst>
          </p:cNvPr>
          <p:cNvSpPr txBox="1"/>
          <p:nvPr/>
        </p:nvSpPr>
        <p:spPr>
          <a:xfrm>
            <a:off x="452532" y="1644326"/>
            <a:ext cx="16264180" cy="82103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3" algn="just">
              <a:lnSpc>
                <a:spcPct val="150000"/>
              </a:lnSpc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sz="3600" dirty="0"/>
              <a:t>La </a:t>
            </a:r>
            <a:r>
              <a:rPr sz="3600" dirty="0" err="1"/>
              <a:t>cartographie</a:t>
            </a:r>
            <a:r>
              <a:rPr sz="3600" dirty="0"/>
              <a:t> des parties </a:t>
            </a:r>
            <a:r>
              <a:rPr sz="3600" dirty="0" err="1"/>
              <a:t>prenantes</a:t>
            </a:r>
            <a:r>
              <a:rPr sz="3600" dirty="0"/>
              <a:t> vise à: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sz="3600" dirty="0"/>
              <a:t>Identifier les points </a:t>
            </a:r>
            <a:r>
              <a:rPr sz="3600" dirty="0" err="1"/>
              <a:t>focaux</a:t>
            </a:r>
            <a:r>
              <a:rPr sz="3600" dirty="0"/>
              <a:t> de communication pour les pays et les </a:t>
            </a:r>
            <a:r>
              <a:rPr sz="3600" dirty="0" err="1"/>
              <a:t>régions</a:t>
            </a:r>
            <a:endParaRPr sz="3600" dirty="0"/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sz="3600" dirty="0" err="1"/>
              <a:t>Travailler</a:t>
            </a:r>
            <a:r>
              <a:rPr sz="3600" dirty="0"/>
              <a:t> avec les pays/institutions </a:t>
            </a:r>
            <a:r>
              <a:rPr sz="3600" dirty="0" err="1"/>
              <a:t>respectifs</a:t>
            </a:r>
            <a:r>
              <a:rPr sz="3600" dirty="0"/>
              <a:t> pour </a:t>
            </a:r>
            <a:r>
              <a:rPr sz="3600" dirty="0" err="1"/>
              <a:t>développer</a:t>
            </a:r>
            <a:r>
              <a:rPr sz="3600" dirty="0"/>
              <a:t> </a:t>
            </a:r>
            <a:r>
              <a:rPr sz="3600" dirty="0" err="1"/>
              <a:t>une</a:t>
            </a:r>
            <a:r>
              <a:rPr sz="3600" dirty="0"/>
              <a:t> </a:t>
            </a:r>
            <a:r>
              <a:rPr sz="3600" dirty="0" err="1"/>
              <a:t>chaîne</a:t>
            </a:r>
            <a:r>
              <a:rPr sz="3600" dirty="0"/>
              <a:t> de </a:t>
            </a:r>
            <a:r>
              <a:rPr sz="3600" dirty="0" err="1"/>
              <a:t>valeur</a:t>
            </a:r>
            <a:r>
              <a:rPr sz="3600" dirty="0"/>
              <a:t> de la transmission des communications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sz="3600" dirty="0" err="1"/>
              <a:t>Sensibiliser</a:t>
            </a:r>
            <a:r>
              <a:rPr sz="3600" dirty="0"/>
              <a:t> </a:t>
            </a:r>
            <a:r>
              <a:rPr sz="3600" dirty="0" err="1"/>
              <a:t>davantage</a:t>
            </a:r>
            <a:r>
              <a:rPr sz="3600" dirty="0"/>
              <a:t> le public grâce aux </a:t>
            </a:r>
            <a:r>
              <a:rPr sz="3600" dirty="0" err="1"/>
              <a:t>chaînes</a:t>
            </a:r>
            <a:r>
              <a:rPr sz="3600" dirty="0"/>
              <a:t> de </a:t>
            </a:r>
            <a:r>
              <a:rPr sz="3600" dirty="0" err="1"/>
              <a:t>valeur</a:t>
            </a:r>
            <a:r>
              <a:rPr sz="3600" dirty="0"/>
              <a:t> des communications </a:t>
            </a:r>
            <a:r>
              <a:rPr sz="3600" dirty="0" err="1"/>
              <a:t>existantes</a:t>
            </a:r>
            <a:endParaRPr sz="3600" dirty="0"/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sz="3600" dirty="0" err="1"/>
              <a:t>Surveiller</a:t>
            </a:r>
            <a:r>
              <a:rPr sz="3600" dirty="0"/>
              <a:t> et </a:t>
            </a:r>
            <a:r>
              <a:rPr sz="3600" dirty="0" err="1"/>
              <a:t>évaluer</a:t>
            </a:r>
            <a:r>
              <a:rPr sz="3600" dirty="0"/>
              <a:t> </a:t>
            </a:r>
            <a:r>
              <a:rPr sz="3600" dirty="0" err="1"/>
              <a:t>l'efficacité</a:t>
            </a:r>
            <a:r>
              <a:rPr sz="3600" dirty="0"/>
              <a:t> des </a:t>
            </a:r>
            <a:r>
              <a:rPr sz="3600" dirty="0" err="1"/>
              <a:t>chaînes</a:t>
            </a:r>
            <a:r>
              <a:rPr sz="3600" dirty="0"/>
              <a:t> de </a:t>
            </a:r>
            <a:r>
              <a:rPr sz="3600" dirty="0" err="1"/>
              <a:t>valeur</a:t>
            </a:r>
            <a:r>
              <a:rPr sz="3600" dirty="0"/>
              <a:t> des communications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</a:pPr>
            <a:endParaRPr sz="36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</a:pPr>
            <a:endParaRPr sz="36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lvl="3" algn="just">
              <a:lnSpc>
                <a:spcPct val="150000"/>
              </a:lnSpc>
            </a:pPr>
            <a:endParaRPr sz="36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7887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C1946-1CD1-4812-BE49-167EDB4B2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C2A6CBB-F507-E351-B908-F54906656DC3}"/>
              </a:ext>
            </a:extLst>
          </p:cNvPr>
          <p:cNvSpPr/>
          <p:nvPr/>
        </p:nvSpPr>
        <p:spPr>
          <a:xfrm>
            <a:off x="22094" y="43643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DDFD57E-1652-3DC2-654E-EE0C75BDD6A5}"/>
              </a:ext>
            </a:extLst>
          </p:cNvPr>
          <p:cNvGrpSpPr/>
          <p:nvPr/>
        </p:nvGrpSpPr>
        <p:grpSpPr>
          <a:xfrm>
            <a:off x="0" y="9604074"/>
            <a:ext cx="18297525" cy="278499"/>
            <a:chOff x="0" y="0"/>
            <a:chExt cx="24396700" cy="37133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3C4855A-DB65-3EBE-58C3-4375D0FFBC57}"/>
                </a:ext>
              </a:extLst>
            </p:cNvPr>
            <p:cNvGrpSpPr/>
            <p:nvPr/>
          </p:nvGrpSpPr>
          <p:grpSpPr>
            <a:xfrm>
              <a:off x="0" y="0"/>
              <a:ext cx="24384000" cy="96766"/>
              <a:chOff x="0" y="0"/>
              <a:chExt cx="4816593" cy="19114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BE85AE1B-DD74-824D-4B6E-7AD0B42A3C53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1D1A1B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122E9760-C0CC-A68C-5EBB-61C5FA8B1F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E5821959-FEAD-2612-409A-A7E4EF73E174}"/>
                </a:ext>
              </a:extLst>
            </p:cNvPr>
            <p:cNvGrpSpPr/>
            <p:nvPr/>
          </p:nvGrpSpPr>
          <p:grpSpPr>
            <a:xfrm>
              <a:off x="12700" y="139700"/>
              <a:ext cx="24384000" cy="96766"/>
              <a:chOff x="0" y="0"/>
              <a:chExt cx="4816593" cy="19114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148E19B7-2756-77A2-45C0-88EF28CEC99C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A7220C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F9F95067-1E64-056F-C684-446D5AC464E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4FC6516E-05D2-C795-E685-DBA71C26E481}"/>
                </a:ext>
              </a:extLst>
            </p:cNvPr>
            <p:cNvGrpSpPr/>
            <p:nvPr/>
          </p:nvGrpSpPr>
          <p:grpSpPr>
            <a:xfrm>
              <a:off x="0" y="274566"/>
              <a:ext cx="24384000" cy="96766"/>
              <a:chOff x="0" y="0"/>
              <a:chExt cx="4816593" cy="19114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75B540A5-37DC-F56A-1CD1-558631E822DC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276E35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0B51055C-F900-602A-2F32-09DE53E5127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91" name="AutoShape 191">
            <a:extLst>
              <a:ext uri="{FF2B5EF4-FFF2-40B4-BE49-F238E27FC236}">
                <a16:creationId xmlns:a16="http://schemas.microsoft.com/office/drawing/2014/main" id="{3676D487-5BB0-F243-B761-FDB9A867F9AC}"/>
              </a:ext>
            </a:extLst>
          </p:cNvPr>
          <p:cNvSpPr/>
          <p:nvPr/>
        </p:nvSpPr>
        <p:spPr>
          <a:xfrm>
            <a:off x="1371600" y="1057393"/>
            <a:ext cx="7213022" cy="0"/>
          </a:xfrm>
          <a:prstGeom prst="line">
            <a:avLst/>
          </a:prstGeom>
          <a:ln w="57150" cap="flat">
            <a:solidFill>
              <a:srgbClr val="E0B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95" name="TextBox 195">
            <a:extLst>
              <a:ext uri="{FF2B5EF4-FFF2-40B4-BE49-F238E27FC236}">
                <a16:creationId xmlns:a16="http://schemas.microsoft.com/office/drawing/2014/main" id="{1AE7BE19-9EDE-E543-6229-8441F01EA528}"/>
              </a:ext>
            </a:extLst>
          </p:cNvPr>
          <p:cNvSpPr txBox="1"/>
          <p:nvPr/>
        </p:nvSpPr>
        <p:spPr>
          <a:xfrm>
            <a:off x="9449270" y="8953582"/>
            <a:ext cx="567457" cy="650492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algn="ctr">
              <a:lnSpc>
                <a:spcPts val="2659"/>
              </a:lnSpc>
            </a:pPr>
            <a:endParaRPr sz="1899" b="1">
              <a:solidFill>
                <a:srgbClr val="00286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96" name="TextBox 196">
            <a:extLst>
              <a:ext uri="{FF2B5EF4-FFF2-40B4-BE49-F238E27FC236}">
                <a16:creationId xmlns:a16="http://schemas.microsoft.com/office/drawing/2014/main" id="{3E7FF271-723C-B96D-DE71-0FA88E623B6F}"/>
              </a:ext>
            </a:extLst>
          </p:cNvPr>
          <p:cNvSpPr txBox="1"/>
          <p:nvPr/>
        </p:nvSpPr>
        <p:spPr>
          <a:xfrm>
            <a:off x="685800" y="392820"/>
            <a:ext cx="9028020" cy="210160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  <a:defRPr sz="4000" b="1">
                <a:solidFill>
                  <a:srgbClr val="007000"/>
                </a:solidFill>
                <a:latin typeface="Montserrat" pitchFamily="2" charset="77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t>Recensement des parties prenantes»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sz="3999" b="1">
              <a:solidFill>
                <a:srgbClr val="007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sz="3999" b="1">
              <a:solidFill>
                <a:srgbClr val="00286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7" name="TextBox 197">
            <a:extLst>
              <a:ext uri="{FF2B5EF4-FFF2-40B4-BE49-F238E27FC236}">
                <a16:creationId xmlns:a16="http://schemas.microsoft.com/office/drawing/2014/main" id="{00F1E146-25F8-14A5-757B-78182110E0C3}"/>
              </a:ext>
            </a:extLst>
          </p:cNvPr>
          <p:cNvSpPr txBox="1"/>
          <p:nvPr/>
        </p:nvSpPr>
        <p:spPr>
          <a:xfrm>
            <a:off x="4800600" y="4610100"/>
            <a:ext cx="11916112" cy="33593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</a:pPr>
            <a:endParaRPr sz="440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</a:pPr>
            <a:endParaRPr sz="540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lvl="3" algn="just">
              <a:lnSpc>
                <a:spcPct val="150000"/>
              </a:lnSpc>
            </a:pPr>
            <a:endParaRPr sz="540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39CF539-F9B9-C7F8-66E3-0C8739840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26401"/>
              </p:ext>
            </p:extLst>
          </p:nvPr>
        </p:nvGraphicFramePr>
        <p:xfrm>
          <a:off x="44188" y="1274650"/>
          <a:ext cx="18288000" cy="104390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7200">
                  <a:extLst>
                    <a:ext uri="{9D8B030D-6E8A-4147-A177-3AD203B41FA5}">
                      <a16:colId xmlns:a16="http://schemas.microsoft.com/office/drawing/2014/main" val="4200148340"/>
                    </a:ext>
                  </a:extLst>
                </a:gridCol>
                <a:gridCol w="5204622">
                  <a:extLst>
                    <a:ext uri="{9D8B030D-6E8A-4147-A177-3AD203B41FA5}">
                      <a16:colId xmlns:a16="http://schemas.microsoft.com/office/drawing/2014/main" val="3808466514"/>
                    </a:ext>
                  </a:extLst>
                </a:gridCol>
                <a:gridCol w="5943089">
                  <a:extLst>
                    <a:ext uri="{9D8B030D-6E8A-4147-A177-3AD203B41FA5}">
                      <a16:colId xmlns:a16="http://schemas.microsoft.com/office/drawing/2014/main" val="2772056869"/>
                    </a:ext>
                  </a:extLst>
                </a:gridCol>
                <a:gridCol w="5943089">
                  <a:extLst>
                    <a:ext uri="{9D8B030D-6E8A-4147-A177-3AD203B41FA5}">
                      <a16:colId xmlns:a16="http://schemas.microsoft.com/office/drawing/2014/main" val="652279146"/>
                    </a:ext>
                  </a:extLst>
                </a:gridCol>
              </a:tblGrid>
              <a:tr h="426897">
                <a:tc>
                  <a:txBody>
                    <a:bodyPr/>
                    <a:lstStyle/>
                    <a:p>
                      <a:endParaRPr sz="2400">
                        <a:latin typeface="Montserra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2400">
                          <a:latin typeface="Montserrat" pitchFamily="2" charset="77"/>
                        </a:defRPr>
                      </a:pPr>
                      <a:r>
                        <a:t>Type de partie prenante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2400">
                          <a:latin typeface="Montserrat" pitchFamily="2" charset="77"/>
                        </a:defRPr>
                      </a:pPr>
                      <a:r>
                        <a:t>Liste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2400">
                          <a:latin typeface="Montserrat" pitchFamily="2" charset="77"/>
                        </a:defRPr>
                      </a:pPr>
                      <a:r>
                        <a:t>Remarques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679524"/>
                  </a:ext>
                </a:extLst>
              </a:tr>
              <a:tr h="116320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 sz="2400">
                          <a:latin typeface="Montserrat" pitchFamily="2" charset="77"/>
                        </a:defRPr>
                      </a:pPr>
                      <a: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2400">
                          <a:latin typeface="Montserrat" pitchFamily="2" charset="77"/>
                        </a:defRPr>
                      </a:pPr>
                      <a:r>
                        <a:t>Continentale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2400">
                          <a:latin typeface="Montserrat" pitchFamily="2" charset="77"/>
                        </a:defRPr>
                      </a:pPr>
                      <a:r>
                        <a:t>Secrétariat de l'UA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2400">
                          <a:latin typeface="Montserrat" pitchFamily="2" charset="77"/>
                        </a:defRPr>
                      </a:pPr>
                      <a:r>
                        <a:t>Contrôle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482560"/>
                  </a:ext>
                </a:extLst>
              </a:tr>
              <a:tr h="179296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  <a:defRPr sz="2400">
                          <a:latin typeface="Montserrat" pitchFamily="2" charset="77"/>
                        </a:defRPr>
                      </a:pPr>
                      <a:r>
                        <a:t>2.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2400">
                          <a:latin typeface="Montserrat" pitchFamily="2" charset="77"/>
                        </a:defRPr>
                      </a:pPr>
                      <a:r>
                        <a:t>Régional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>
                          <a:latin typeface="Montserrat" pitchFamily="2" charset="77"/>
                        </a:defRPr>
                      </a:pPr>
                      <a:r>
                        <a:t>Communautés économiques régionales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sz="2400">
                        <a:latin typeface="Montserrat" pitchFamily="2" charset="77"/>
                      </a:endParaRPr>
                    </a:p>
                    <a:p>
                      <a:pPr>
                        <a:defRPr sz="2400">
                          <a:latin typeface="Montserrat" pitchFamily="2" charset="77"/>
                        </a:defRPr>
                      </a:pPr>
                      <a:r>
                        <a:t>Gouvernements (55) pays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2400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</a:defRPr>
                      </a:pPr>
                      <a:r>
                        <a:t>Six communautés économiques régionales (CER) en Afrique, reconnues par l'UA, par exemple la CAE, la CEDEAO, la SADC et le COMESA</a:t>
                      </a:r>
                      <a:endParaRPr sz="2400">
                        <a:latin typeface="Montserrat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042626"/>
                  </a:ext>
                </a:extLst>
              </a:tr>
              <a:tr h="144922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  <a:defRPr sz="2400">
                          <a:latin typeface="Montserrat" pitchFamily="2" charset="77"/>
                        </a:defRPr>
                      </a:pPr>
                      <a: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2400">
                          <a:latin typeface="Montserrat" pitchFamily="2" charset="77"/>
                        </a:defRPr>
                      </a:pPr>
                      <a:r>
                        <a:t>nationale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2400">
                          <a:latin typeface="Montserrat" pitchFamily="2" charset="77"/>
                        </a:defRPr>
                      </a:pPr>
                      <a:r>
                        <a:rPr lang="fr-FR" dirty="0"/>
                        <a:t>Ministères du Travail / de l’Éducation / des Autorités nationales des qualifications (ANQ)Organismes de régulation, secteur privé, secteur public, organisations communautaires (OSC), établissements d’enseignement et de formation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2400">
                          <a:latin typeface="Montserrat" pitchFamily="2" charset="77"/>
                        </a:defRPr>
                      </a:pPr>
                      <a:r>
                        <a:t>Communication en cascade au grand public à l'intérieur du pays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387799"/>
                  </a:ext>
                </a:extLst>
              </a:tr>
              <a:tr h="144922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  <a:defRPr sz="2400">
                          <a:latin typeface="Montserrat" pitchFamily="2" charset="77"/>
                        </a:defRPr>
                      </a:pPr>
                      <a: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2400">
                          <a:latin typeface="Montserrat" pitchFamily="2" charset="77"/>
                        </a:defRPr>
                      </a:pPr>
                      <a:r>
                        <a:t>Partenaires techniques et de développement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2400">
                          <a:latin typeface="Montserrat" pitchFamily="2" charset="77"/>
                        </a:defRPr>
                      </a:pPr>
                      <a:r>
                        <a:t>L’UE par l’intermédiaire de l’ETF</a:t>
                      </a:r>
                    </a:p>
                    <a:p>
                      <a:pPr>
                        <a:defRPr sz="2400">
                          <a:latin typeface="Montserrat" pitchFamily="2" charset="77"/>
                        </a:defRPr>
                      </a:pPr>
                      <a:r>
                        <a:t>Worlf Bank et la BAD</a:t>
                      </a:r>
                    </a:p>
                    <a:p>
                      <a:pPr>
                        <a:defRPr sz="2400">
                          <a:latin typeface="Montserrat" pitchFamily="2" charset="77"/>
                        </a:defRPr>
                      </a:pPr>
                      <a:r>
                        <a:t>UNESCO, OIT</a:t>
                      </a:r>
                    </a:p>
                    <a:p>
                      <a:pPr>
                        <a:defRPr sz="2400">
                          <a:latin typeface="Montserrat" pitchFamily="2" charset="77"/>
                        </a:defRPr>
                      </a:pPr>
                      <a:r>
                        <a:t>GiZ, Conseil britannique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2400">
                          <a:latin typeface="Montserrat" pitchFamily="2" charset="77"/>
                        </a:defRPr>
                      </a:pPr>
                      <a:r>
                        <a:rPr dirty="0" err="1"/>
                        <a:t>Soutenir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l'institution</a:t>
                      </a:r>
                      <a:r>
                        <a:rPr dirty="0"/>
                        <a:t> </a:t>
                      </a:r>
                      <a:r>
                        <a:rPr lang="en-GB" dirty="0"/>
                        <a:t>de </a:t>
                      </a:r>
                      <a:r>
                        <a:rPr lang="en-GB" dirty="0" err="1"/>
                        <a:t>l’ACQF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979680"/>
                  </a:ext>
                </a:extLst>
              </a:tr>
              <a:tr h="116320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sz="2400">
                        <a:latin typeface="Montserra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2400">
                        <a:latin typeface="Montserra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2400">
                        <a:latin typeface="Montserra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2400">
                        <a:latin typeface="Montserrat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174418"/>
                  </a:ext>
                </a:extLst>
              </a:tr>
              <a:tr h="116320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sz="2400">
                        <a:latin typeface="Montserra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2400">
                        <a:latin typeface="Montserra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2400">
                        <a:latin typeface="Montserra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2400" dirty="0">
                        <a:latin typeface="Montserrat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75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86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2A053-E734-6D42-1336-F83A4069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114300"/>
            <a:ext cx="7898555" cy="10058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DFB2B-1C1D-89F9-66EB-B5A019D60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516" y="419100"/>
            <a:ext cx="4991100" cy="6870700"/>
          </a:xfrm>
          <a:prstGeom prst="rect">
            <a:avLst/>
          </a:prstGeom>
        </p:spPr>
      </p:pic>
      <p:pic>
        <p:nvPicPr>
          <p:cNvPr id="15" name="Picture 14" descr="A newspaper article with people speaking  AI-generated content may be incorrect.">
            <a:extLst>
              <a:ext uri="{FF2B5EF4-FFF2-40B4-BE49-F238E27FC236}">
                <a16:creationId xmlns:a16="http://schemas.microsoft.com/office/drawing/2014/main" id="{89858B63-00AF-A8B0-C285-5F7B876EC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97" y="2997200"/>
            <a:ext cx="4991100" cy="69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3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AB004-823F-57D6-DC13-CC65D4D6D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C4C74C9-11D4-D65D-7D68-E2583AA913AF}"/>
              </a:ext>
            </a:extLst>
          </p:cNvPr>
          <p:cNvSpPr/>
          <p:nvPr/>
        </p:nvSpPr>
        <p:spPr>
          <a:xfrm>
            <a:off x="-9525" y="-5252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DDEE2D3-50F7-9CF1-FA81-D459CD867812}"/>
              </a:ext>
            </a:extLst>
          </p:cNvPr>
          <p:cNvGrpSpPr/>
          <p:nvPr/>
        </p:nvGrpSpPr>
        <p:grpSpPr>
          <a:xfrm>
            <a:off x="0" y="9604074"/>
            <a:ext cx="18297525" cy="278499"/>
            <a:chOff x="0" y="0"/>
            <a:chExt cx="24396700" cy="37133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7DDCAF9-80B0-10E7-DFA5-9E77B6DBAC00}"/>
                </a:ext>
              </a:extLst>
            </p:cNvPr>
            <p:cNvGrpSpPr/>
            <p:nvPr/>
          </p:nvGrpSpPr>
          <p:grpSpPr>
            <a:xfrm>
              <a:off x="0" y="0"/>
              <a:ext cx="24384000" cy="96766"/>
              <a:chOff x="0" y="0"/>
              <a:chExt cx="4816593" cy="19114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FE585A3A-6D28-149E-F17F-AE71CA9AAFD6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1D1A1B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25F6B823-0CAA-089E-CFD4-48796BFFC48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5B62CF18-806C-8C0D-065F-D11091BAD185}"/>
                </a:ext>
              </a:extLst>
            </p:cNvPr>
            <p:cNvGrpSpPr/>
            <p:nvPr/>
          </p:nvGrpSpPr>
          <p:grpSpPr>
            <a:xfrm>
              <a:off x="12700" y="139700"/>
              <a:ext cx="24384000" cy="96766"/>
              <a:chOff x="0" y="0"/>
              <a:chExt cx="4816593" cy="19114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81E74A06-E392-64E9-8098-4BBB0850F050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A7220C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FC25C92C-1058-92C5-6D0E-6769E87D23A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03DBA016-E80C-4CFF-5932-8427931B46CB}"/>
                </a:ext>
              </a:extLst>
            </p:cNvPr>
            <p:cNvGrpSpPr/>
            <p:nvPr/>
          </p:nvGrpSpPr>
          <p:grpSpPr>
            <a:xfrm>
              <a:off x="0" y="274566"/>
              <a:ext cx="24384000" cy="96766"/>
              <a:chOff x="0" y="0"/>
              <a:chExt cx="4816593" cy="19114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C9BCC84-3AC5-8C8B-B375-6D717B94BDA3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276E35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4C69F822-03F7-67CF-AFE4-63AB7196390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91" name="AutoShape 191">
            <a:extLst>
              <a:ext uri="{FF2B5EF4-FFF2-40B4-BE49-F238E27FC236}">
                <a16:creationId xmlns:a16="http://schemas.microsoft.com/office/drawing/2014/main" id="{7A878FCA-126C-58E3-76FD-584582F90152}"/>
              </a:ext>
            </a:extLst>
          </p:cNvPr>
          <p:cNvSpPr/>
          <p:nvPr/>
        </p:nvSpPr>
        <p:spPr>
          <a:xfrm>
            <a:off x="1371600" y="1057393"/>
            <a:ext cx="7213022" cy="0"/>
          </a:xfrm>
          <a:prstGeom prst="line">
            <a:avLst/>
          </a:prstGeom>
          <a:ln w="57150" cap="flat">
            <a:solidFill>
              <a:srgbClr val="E0B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95" name="TextBox 195">
            <a:extLst>
              <a:ext uri="{FF2B5EF4-FFF2-40B4-BE49-F238E27FC236}">
                <a16:creationId xmlns:a16="http://schemas.microsoft.com/office/drawing/2014/main" id="{DFFB5091-F32E-46F0-59ED-BA9D283230BD}"/>
              </a:ext>
            </a:extLst>
          </p:cNvPr>
          <p:cNvSpPr txBox="1"/>
          <p:nvPr/>
        </p:nvSpPr>
        <p:spPr>
          <a:xfrm>
            <a:off x="9449270" y="8953582"/>
            <a:ext cx="567457" cy="650492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algn="ctr">
              <a:lnSpc>
                <a:spcPts val="2659"/>
              </a:lnSpc>
            </a:pPr>
            <a:endParaRPr sz="1899" b="1">
              <a:solidFill>
                <a:srgbClr val="00286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96" name="TextBox 196">
            <a:extLst>
              <a:ext uri="{FF2B5EF4-FFF2-40B4-BE49-F238E27FC236}">
                <a16:creationId xmlns:a16="http://schemas.microsoft.com/office/drawing/2014/main" id="{E80D334B-3BFE-24B5-E4A0-6BD46C68E38D}"/>
              </a:ext>
            </a:extLst>
          </p:cNvPr>
          <p:cNvSpPr txBox="1"/>
          <p:nvPr/>
        </p:nvSpPr>
        <p:spPr>
          <a:xfrm>
            <a:off x="685800" y="392820"/>
            <a:ext cx="9028020" cy="138345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  <a:defRPr sz="4000" b="1">
                <a:solidFill>
                  <a:srgbClr val="007000"/>
                </a:solidFill>
                <a:latin typeface="Montserrat" pitchFamily="2" charset="77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t>Sur quoi d'autre travaillons-nous?</a:t>
            </a:r>
            <a:endParaRPr sz="3999" b="1">
              <a:solidFill>
                <a:srgbClr val="007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sz="3999" b="1">
              <a:solidFill>
                <a:srgbClr val="00286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7" name="TextBox 197">
            <a:extLst>
              <a:ext uri="{FF2B5EF4-FFF2-40B4-BE49-F238E27FC236}">
                <a16:creationId xmlns:a16="http://schemas.microsoft.com/office/drawing/2014/main" id="{CA033640-583C-55AC-1A92-60C3D647712E}"/>
              </a:ext>
            </a:extLst>
          </p:cNvPr>
          <p:cNvSpPr txBox="1"/>
          <p:nvPr/>
        </p:nvSpPr>
        <p:spPr>
          <a:xfrm>
            <a:off x="452532" y="1644326"/>
            <a:ext cx="17302068" cy="80036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3" algn="just">
              <a:lnSpc>
                <a:spcPct val="150000"/>
              </a:lnSpc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/>
              <a:t>Le </a:t>
            </a:r>
            <a:r>
              <a:rPr lang="en-GB" dirty="0"/>
              <a:t>cluster</a:t>
            </a:r>
            <a:r>
              <a:rPr dirty="0"/>
              <a:t> 4 </a:t>
            </a:r>
            <a:r>
              <a:rPr dirty="0" err="1"/>
              <a:t>travaille</a:t>
            </a:r>
            <a:r>
              <a:rPr dirty="0"/>
              <a:t> sur: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lang="fr-FR" sz="4400" dirty="0">
                <a:sym typeface="Montserrat Medium"/>
              </a:rPr>
              <a:t>Plan de plaidoyer de haut niveau pour 2026, présentant le calendrier proposé des réunions annuelles et webinaires, les thèmes clés, ainsi que les autres activités de plaidoyer recommandées pour l’année.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/>
              <a:t>Diffusion des </a:t>
            </a:r>
            <a:r>
              <a:rPr dirty="0" err="1"/>
              <a:t>résultats</a:t>
            </a:r>
            <a:r>
              <a:rPr dirty="0"/>
              <a:t> de </a:t>
            </a:r>
            <a:r>
              <a:rPr dirty="0" err="1"/>
              <a:t>recherches</a:t>
            </a:r>
            <a:r>
              <a:rPr dirty="0"/>
              <a:t> issues </a:t>
            </a:r>
            <a:r>
              <a:rPr dirty="0" err="1"/>
              <a:t>d'enquêtes</a:t>
            </a:r>
            <a:r>
              <a:rPr dirty="0"/>
              <a:t> </a:t>
            </a:r>
            <a:r>
              <a:rPr dirty="0" err="1"/>
              <a:t>récentes</a:t>
            </a:r>
            <a:r>
              <a:rPr dirty="0"/>
              <a:t>.</a:t>
            </a:r>
          </a:p>
          <a:p>
            <a:pPr lvl="3" algn="just">
              <a:lnSpc>
                <a:spcPct val="150000"/>
              </a:lnSpc>
            </a:pPr>
            <a:endParaRPr sz="44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</a:pPr>
            <a:endParaRPr sz="44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lvl="3" algn="just">
              <a:lnSpc>
                <a:spcPct val="150000"/>
              </a:lnSpc>
            </a:pPr>
            <a:endParaRPr sz="44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9642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8DA9E-AC32-E7EA-8B2C-FF3C48E78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B93BB4D-2E69-6E67-7DEB-584CC243A7C9}"/>
              </a:ext>
            </a:extLst>
          </p:cNvPr>
          <p:cNvSpPr/>
          <p:nvPr/>
        </p:nvSpPr>
        <p:spPr>
          <a:xfrm>
            <a:off x="22094" y="43643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36B8D2E-C89C-DB53-296D-5138C176AD2F}"/>
              </a:ext>
            </a:extLst>
          </p:cNvPr>
          <p:cNvGrpSpPr/>
          <p:nvPr/>
        </p:nvGrpSpPr>
        <p:grpSpPr>
          <a:xfrm>
            <a:off x="0" y="9604074"/>
            <a:ext cx="18297525" cy="278499"/>
            <a:chOff x="0" y="0"/>
            <a:chExt cx="24396700" cy="37133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0212246-EFA9-36DF-0255-BF7F8D34AE37}"/>
                </a:ext>
              </a:extLst>
            </p:cNvPr>
            <p:cNvGrpSpPr/>
            <p:nvPr/>
          </p:nvGrpSpPr>
          <p:grpSpPr>
            <a:xfrm>
              <a:off x="0" y="0"/>
              <a:ext cx="24384000" cy="96766"/>
              <a:chOff x="0" y="0"/>
              <a:chExt cx="4816593" cy="19114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86C79C99-76D6-9239-6C44-346DAC57E2DD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1D1A1B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F3423118-416B-E0D8-7A78-82D20CCDB50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E4AC7D2C-255E-B9B8-F367-0B6329426093}"/>
                </a:ext>
              </a:extLst>
            </p:cNvPr>
            <p:cNvGrpSpPr/>
            <p:nvPr/>
          </p:nvGrpSpPr>
          <p:grpSpPr>
            <a:xfrm>
              <a:off x="12700" y="139700"/>
              <a:ext cx="24384000" cy="96766"/>
              <a:chOff x="0" y="0"/>
              <a:chExt cx="4816593" cy="19114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63171135-24F4-9E80-19E5-CD0865C59B4C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A7220C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C26D28C4-426A-3332-8B51-8E17A098AF2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D053EC03-B09E-09CE-CF27-C9B5A9F011B5}"/>
                </a:ext>
              </a:extLst>
            </p:cNvPr>
            <p:cNvGrpSpPr/>
            <p:nvPr/>
          </p:nvGrpSpPr>
          <p:grpSpPr>
            <a:xfrm>
              <a:off x="0" y="274566"/>
              <a:ext cx="24384000" cy="96766"/>
              <a:chOff x="0" y="0"/>
              <a:chExt cx="4816593" cy="19114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2C07816-BBAB-F598-6A22-7482527FF3CB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276E35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121EEB9B-A9EE-8E81-C7DF-448B7FFEC16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91" name="AutoShape 191">
            <a:extLst>
              <a:ext uri="{FF2B5EF4-FFF2-40B4-BE49-F238E27FC236}">
                <a16:creationId xmlns:a16="http://schemas.microsoft.com/office/drawing/2014/main" id="{2CFA8B54-1A65-0ED4-4630-148CF207506A}"/>
              </a:ext>
            </a:extLst>
          </p:cNvPr>
          <p:cNvSpPr/>
          <p:nvPr/>
        </p:nvSpPr>
        <p:spPr>
          <a:xfrm>
            <a:off x="1371600" y="1057393"/>
            <a:ext cx="7213022" cy="0"/>
          </a:xfrm>
          <a:prstGeom prst="line">
            <a:avLst/>
          </a:prstGeom>
          <a:ln w="57150" cap="flat">
            <a:solidFill>
              <a:srgbClr val="E0B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95" name="TextBox 195">
            <a:extLst>
              <a:ext uri="{FF2B5EF4-FFF2-40B4-BE49-F238E27FC236}">
                <a16:creationId xmlns:a16="http://schemas.microsoft.com/office/drawing/2014/main" id="{AF6CCEFB-C3BE-9944-281E-C9911AD1F1E7}"/>
              </a:ext>
            </a:extLst>
          </p:cNvPr>
          <p:cNvSpPr txBox="1"/>
          <p:nvPr/>
        </p:nvSpPr>
        <p:spPr>
          <a:xfrm>
            <a:off x="9449270" y="8953582"/>
            <a:ext cx="567457" cy="650492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algn="ctr">
              <a:lnSpc>
                <a:spcPts val="2659"/>
              </a:lnSpc>
            </a:pPr>
            <a:endParaRPr sz="1899" b="1">
              <a:solidFill>
                <a:srgbClr val="00286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96" name="TextBox 196">
            <a:extLst>
              <a:ext uri="{FF2B5EF4-FFF2-40B4-BE49-F238E27FC236}">
                <a16:creationId xmlns:a16="http://schemas.microsoft.com/office/drawing/2014/main" id="{8057FD03-5F36-2FC9-731B-CF0B77865854}"/>
              </a:ext>
            </a:extLst>
          </p:cNvPr>
          <p:cNvSpPr txBox="1"/>
          <p:nvPr/>
        </p:nvSpPr>
        <p:spPr>
          <a:xfrm>
            <a:off x="685800" y="392820"/>
            <a:ext cx="9028020" cy="138345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  <a:defRPr sz="4000" b="1">
                <a:solidFill>
                  <a:srgbClr val="007000"/>
                </a:solidFill>
                <a:latin typeface="Montserrat" pitchFamily="2" charset="77"/>
                <a:ea typeface="Montserrat Bold"/>
                <a:cs typeface="Times New Roman" panose="02020603050405020304" pitchFamily="18" charset="0"/>
                <a:sym typeface="Montserrat Medium"/>
              </a:defRPr>
            </a:pPr>
            <a:r>
              <a:t>Rétroaction</a:t>
            </a:r>
            <a:endParaRPr sz="3999" b="1">
              <a:solidFill>
                <a:srgbClr val="007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sz="3999" b="1">
              <a:solidFill>
                <a:srgbClr val="00286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7" name="TextBox 197">
            <a:extLst>
              <a:ext uri="{FF2B5EF4-FFF2-40B4-BE49-F238E27FC236}">
                <a16:creationId xmlns:a16="http://schemas.microsoft.com/office/drawing/2014/main" id="{7B2E403B-A205-13C6-A6AA-924AADA5E608}"/>
              </a:ext>
            </a:extLst>
          </p:cNvPr>
          <p:cNvSpPr txBox="1"/>
          <p:nvPr/>
        </p:nvSpPr>
        <p:spPr>
          <a:xfrm>
            <a:off x="452532" y="1644326"/>
            <a:ext cx="16264180" cy="1206631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3" algn="just">
              <a:lnSpc>
                <a:spcPct val="150000"/>
              </a:lnSpc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/>
              <a:t>Le </a:t>
            </a:r>
            <a:r>
              <a:rPr lang="en-GB" dirty="0"/>
              <a:t>cluster</a:t>
            </a:r>
            <a:r>
              <a:rPr dirty="0"/>
              <a:t> 4 </a:t>
            </a:r>
            <a:r>
              <a:rPr dirty="0" err="1"/>
              <a:t>indique</a:t>
            </a:r>
            <a:r>
              <a:rPr dirty="0"/>
              <a:t> </a:t>
            </a:r>
            <a:r>
              <a:rPr dirty="0" err="1"/>
              <a:t>ce</a:t>
            </a:r>
            <a:r>
              <a:rPr dirty="0"/>
              <a:t> qui suit: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/>
              <a:t>Les services de </a:t>
            </a:r>
            <a:r>
              <a:rPr dirty="0" err="1"/>
              <a:t>traduction</a:t>
            </a:r>
            <a:r>
              <a:rPr dirty="0"/>
              <a:t> et de coordination </a:t>
            </a:r>
            <a:r>
              <a:rPr dirty="0" err="1"/>
              <a:t>ont</a:t>
            </a:r>
            <a:r>
              <a:rPr dirty="0"/>
              <a:t>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utilisés</a:t>
            </a:r>
            <a:r>
              <a:rPr dirty="0"/>
              <a:t> de manière </a:t>
            </a:r>
            <a:r>
              <a:rPr dirty="0" err="1"/>
              <a:t>spectaculaire</a:t>
            </a:r>
            <a:endParaRPr dirty="0"/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/>
              <a:t>Le travail </a:t>
            </a:r>
            <a:r>
              <a:rPr dirty="0" err="1"/>
              <a:t>d'équipe</a:t>
            </a:r>
            <a:r>
              <a:rPr dirty="0"/>
              <a:t> a </a:t>
            </a:r>
            <a:r>
              <a:rPr dirty="0" err="1"/>
              <a:t>permis</a:t>
            </a:r>
            <a:r>
              <a:rPr dirty="0"/>
              <a:t> les </a:t>
            </a:r>
            <a:r>
              <a:rPr dirty="0" err="1"/>
              <a:t>progrès</a:t>
            </a:r>
            <a:r>
              <a:rPr dirty="0"/>
              <a:t> </a:t>
            </a:r>
            <a:r>
              <a:rPr dirty="0" err="1"/>
              <a:t>réalisés</a:t>
            </a:r>
            <a:r>
              <a:rPr dirty="0"/>
              <a:t> par </a:t>
            </a:r>
            <a:r>
              <a:rPr dirty="0" err="1"/>
              <a:t>l'équipe</a:t>
            </a:r>
            <a:endParaRPr dirty="0"/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dirty="0" err="1"/>
              <a:t>Que</a:t>
            </a:r>
            <a:r>
              <a:rPr dirty="0"/>
              <a:t> les </a:t>
            </a:r>
            <a:r>
              <a:rPr dirty="0" err="1"/>
              <a:t>membres</a:t>
            </a:r>
            <a:r>
              <a:rPr dirty="0"/>
              <a:t> </a:t>
            </a:r>
            <a:r>
              <a:rPr dirty="0" err="1"/>
              <a:t>actuels</a:t>
            </a:r>
            <a:r>
              <a:rPr dirty="0"/>
              <a:t> (ANQ, </a:t>
            </a:r>
            <a:r>
              <a:rPr dirty="0" err="1"/>
              <a:t>autorités</a:t>
            </a:r>
            <a:r>
              <a:rPr dirty="0"/>
              <a:t> </a:t>
            </a:r>
            <a:r>
              <a:rPr dirty="0" err="1"/>
              <a:t>d'AQ</a:t>
            </a:r>
            <a:r>
              <a:rPr dirty="0"/>
              <a:t>, </a:t>
            </a:r>
            <a:r>
              <a:rPr dirty="0" err="1"/>
              <a:t>décideurs</a:t>
            </a:r>
            <a:r>
              <a:rPr dirty="0"/>
              <a:t> politiques, etc.) </a:t>
            </a:r>
            <a:r>
              <a:rPr dirty="0" err="1"/>
              <a:t>fournissent</a:t>
            </a:r>
            <a:r>
              <a:rPr dirty="0"/>
              <a:t> </a:t>
            </a:r>
            <a:r>
              <a:rPr dirty="0" err="1"/>
              <a:t>leurs</a:t>
            </a:r>
            <a:r>
              <a:rPr dirty="0"/>
              <a:t> </a:t>
            </a:r>
            <a:r>
              <a:rPr dirty="0" err="1"/>
              <a:t>coordonnées</a:t>
            </a:r>
            <a:r>
              <a:rPr dirty="0"/>
              <a:t> pour les compiler dans </a:t>
            </a:r>
            <a:r>
              <a:rPr dirty="0" err="1"/>
              <a:t>une</a:t>
            </a:r>
            <a:r>
              <a:rPr dirty="0"/>
              <a:t> base de données </a:t>
            </a:r>
            <a:r>
              <a:rPr dirty="0" err="1"/>
              <a:t>formelle</a:t>
            </a:r>
            <a:r>
              <a:rPr dirty="0"/>
              <a:t> </a:t>
            </a:r>
            <a:r>
              <a:rPr dirty="0" err="1"/>
              <a:t>afin</a:t>
            </a:r>
            <a:r>
              <a:rPr dirty="0"/>
              <a:t> de </a:t>
            </a:r>
            <a:r>
              <a:rPr dirty="0" err="1"/>
              <a:t>rationaliser</a:t>
            </a:r>
            <a:r>
              <a:rPr dirty="0"/>
              <a:t> les </a:t>
            </a:r>
            <a:r>
              <a:rPr dirty="0" err="1"/>
              <a:t>chaînes</a:t>
            </a:r>
            <a:r>
              <a:rPr dirty="0"/>
              <a:t> de </a:t>
            </a:r>
            <a:r>
              <a:rPr dirty="0" err="1"/>
              <a:t>valeur</a:t>
            </a:r>
            <a:r>
              <a:rPr dirty="0"/>
              <a:t> des communications.</a:t>
            </a:r>
            <a:endParaRPr sz="44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lvl="3" algn="just">
              <a:lnSpc>
                <a:spcPct val="150000"/>
              </a:lnSpc>
            </a:pPr>
            <a:endParaRPr sz="44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</a:pPr>
            <a:endParaRPr sz="44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</a:pPr>
            <a:endParaRPr sz="44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lvl="3" algn="just">
              <a:lnSpc>
                <a:spcPct val="150000"/>
              </a:lnSpc>
            </a:pPr>
            <a:endParaRPr sz="44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2564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295271" y="9708871"/>
            <a:ext cx="18297525" cy="278499"/>
            <a:chOff x="0" y="0"/>
            <a:chExt cx="24396700" cy="37133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4384000" cy="96766"/>
              <a:chOff x="0" y="0"/>
              <a:chExt cx="4816593" cy="1911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1D1A1B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2700" y="139700"/>
              <a:ext cx="24384000" cy="96766"/>
              <a:chOff x="0" y="0"/>
              <a:chExt cx="4816593" cy="191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A7220C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74566"/>
              <a:ext cx="24384000" cy="96766"/>
              <a:chOff x="0" y="0"/>
              <a:chExt cx="4816593" cy="1911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276E35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304800" y="2994782"/>
            <a:ext cx="18288000" cy="6294784"/>
            <a:chOff x="0" y="0"/>
            <a:chExt cx="4816593" cy="1657885"/>
          </a:xfrm>
          <a:solidFill>
            <a:srgbClr val="007000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16592" cy="1657885"/>
            </a:xfrm>
            <a:custGeom>
              <a:avLst/>
              <a:gdLst/>
              <a:ahLst/>
              <a:cxnLst/>
              <a:rect l="l" t="t" r="r" b="b"/>
              <a:pathLst>
                <a:path w="4816592" h="1657885">
                  <a:moveTo>
                    <a:pt x="0" y="0"/>
                  </a:moveTo>
                  <a:lnTo>
                    <a:pt x="4816592" y="0"/>
                  </a:lnTo>
                  <a:lnTo>
                    <a:pt x="4816592" y="1657885"/>
                  </a:lnTo>
                  <a:lnTo>
                    <a:pt x="0" y="165788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816593" cy="1695985"/>
            </a:xfrm>
            <a:prstGeom prst="rect">
              <a:avLst/>
            </a:prstGeom>
            <a:grpFill/>
          </p:spPr>
          <p:txBody>
            <a:bodyPr lIns="50800" tIns="50800" rIns="50800" bIns="5080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3938" y="3553337"/>
            <a:ext cx="16273462" cy="52477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endParaRPr sz="9600" b="1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5739"/>
              </a:lnSpc>
              <a:spcBef>
                <a:spcPct val="0"/>
              </a:spcBef>
            </a:pPr>
            <a:endParaRPr sz="9600" b="1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5739"/>
              </a:lnSpc>
              <a:spcBef>
                <a:spcPct val="0"/>
              </a:spcBef>
              <a:defRPr sz="96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MERCI!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endParaRPr sz="9600" b="1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5739"/>
              </a:lnSpc>
              <a:spcBef>
                <a:spcPct val="0"/>
              </a:spcBef>
            </a:pPr>
            <a:endParaRPr sz="9600" b="1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5739"/>
              </a:lnSpc>
              <a:spcBef>
                <a:spcPct val="0"/>
              </a:spcBef>
            </a:pPr>
            <a:endParaRPr sz="9600" b="1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5739"/>
              </a:lnSpc>
              <a:spcBef>
                <a:spcPct val="0"/>
              </a:spcBef>
              <a:defRPr sz="96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Q &amp; 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F3B9BC-6B6C-1918-91F9-85DF089A0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673" y="288903"/>
            <a:ext cx="4114798" cy="24405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34A36-F8BA-022E-DC27-371FC1397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BFC15C-E533-E438-09B2-7058BD30F080}"/>
              </a:ext>
            </a:extLst>
          </p:cNvPr>
          <p:cNvSpPr/>
          <p:nvPr/>
        </p:nvSpPr>
        <p:spPr>
          <a:xfrm>
            <a:off x="-152400" y="4268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8AF27B4-432A-575E-A2AD-232D8DEAA035}"/>
              </a:ext>
            </a:extLst>
          </p:cNvPr>
          <p:cNvGrpSpPr/>
          <p:nvPr/>
        </p:nvGrpSpPr>
        <p:grpSpPr>
          <a:xfrm>
            <a:off x="0" y="9604074"/>
            <a:ext cx="18297525" cy="278499"/>
            <a:chOff x="0" y="0"/>
            <a:chExt cx="24396700" cy="37133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F2B2BF7-5C76-D692-0579-9C034ECF2247}"/>
                </a:ext>
              </a:extLst>
            </p:cNvPr>
            <p:cNvGrpSpPr/>
            <p:nvPr/>
          </p:nvGrpSpPr>
          <p:grpSpPr>
            <a:xfrm>
              <a:off x="0" y="0"/>
              <a:ext cx="24384000" cy="96766"/>
              <a:chOff x="0" y="0"/>
              <a:chExt cx="4816593" cy="19114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664917C5-FA3A-305D-5332-F6AA0915DEFB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1D1A1B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42C10CC8-39A4-442F-A700-66EBC1921BD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09C627D2-C279-B7C3-D1F5-2852A68454B4}"/>
                </a:ext>
              </a:extLst>
            </p:cNvPr>
            <p:cNvGrpSpPr/>
            <p:nvPr/>
          </p:nvGrpSpPr>
          <p:grpSpPr>
            <a:xfrm>
              <a:off x="12700" y="139700"/>
              <a:ext cx="24384000" cy="96766"/>
              <a:chOff x="0" y="0"/>
              <a:chExt cx="4816593" cy="19114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921E9770-A409-DA9C-EEBB-9085EA4A6E68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A7220C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100D3DCE-43BC-F668-B5A8-14E617E48FF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7E5C216F-80B0-984C-E40D-5477CFBE0146}"/>
                </a:ext>
              </a:extLst>
            </p:cNvPr>
            <p:cNvGrpSpPr/>
            <p:nvPr/>
          </p:nvGrpSpPr>
          <p:grpSpPr>
            <a:xfrm>
              <a:off x="0" y="274566"/>
              <a:ext cx="24384000" cy="96766"/>
              <a:chOff x="0" y="0"/>
              <a:chExt cx="4816593" cy="19114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7D081139-1ED4-2EC5-2C03-539F4876FC24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276E35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B8EE1662-9C42-DEBC-3794-2B2036BB4DA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91" name="AutoShape 191">
            <a:extLst>
              <a:ext uri="{FF2B5EF4-FFF2-40B4-BE49-F238E27FC236}">
                <a16:creationId xmlns:a16="http://schemas.microsoft.com/office/drawing/2014/main" id="{36596891-3CC2-64CD-2E2C-761C31C571CD}"/>
              </a:ext>
            </a:extLst>
          </p:cNvPr>
          <p:cNvSpPr/>
          <p:nvPr/>
        </p:nvSpPr>
        <p:spPr>
          <a:xfrm>
            <a:off x="1371600" y="1057393"/>
            <a:ext cx="7213022" cy="0"/>
          </a:xfrm>
          <a:prstGeom prst="line">
            <a:avLst/>
          </a:prstGeom>
          <a:ln w="57150" cap="flat">
            <a:solidFill>
              <a:srgbClr val="E0B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grpSp>
        <p:nvGrpSpPr>
          <p:cNvPr id="193" name="Group 193">
            <a:extLst>
              <a:ext uri="{FF2B5EF4-FFF2-40B4-BE49-F238E27FC236}">
                <a16:creationId xmlns:a16="http://schemas.microsoft.com/office/drawing/2014/main" id="{86EA104A-38E7-F682-6077-28F0BB5C70C7}"/>
              </a:ext>
            </a:extLst>
          </p:cNvPr>
          <p:cNvGrpSpPr/>
          <p:nvPr/>
        </p:nvGrpSpPr>
        <p:grpSpPr>
          <a:xfrm>
            <a:off x="9449270" y="9098243"/>
            <a:ext cx="567457" cy="505831"/>
            <a:chOff x="0" y="0"/>
            <a:chExt cx="149454" cy="133223"/>
          </a:xfrm>
        </p:grpSpPr>
        <p:sp>
          <p:nvSpPr>
            <p:cNvPr id="194" name="Freeform 194">
              <a:extLst>
                <a:ext uri="{FF2B5EF4-FFF2-40B4-BE49-F238E27FC236}">
                  <a16:creationId xmlns:a16="http://schemas.microsoft.com/office/drawing/2014/main" id="{6EC251AA-4AA2-BC48-1877-AADD3BADEC5D}"/>
                </a:ext>
              </a:extLst>
            </p:cNvPr>
            <p:cNvSpPr/>
            <p:nvPr/>
          </p:nvSpPr>
          <p:spPr>
            <a:xfrm>
              <a:off x="0" y="0"/>
              <a:ext cx="149454" cy="133223"/>
            </a:xfrm>
            <a:custGeom>
              <a:avLst/>
              <a:gdLst/>
              <a:ahLst/>
              <a:cxnLst/>
              <a:rect l="l" t="t" r="r" b="b"/>
              <a:pathLst>
                <a:path w="149454" h="133223">
                  <a:moveTo>
                    <a:pt x="66611" y="0"/>
                  </a:moveTo>
                  <a:lnTo>
                    <a:pt x="82842" y="0"/>
                  </a:lnTo>
                  <a:cubicBezTo>
                    <a:pt x="119631" y="0"/>
                    <a:pt x="149454" y="29823"/>
                    <a:pt x="149454" y="66611"/>
                  </a:cubicBezTo>
                  <a:lnTo>
                    <a:pt x="149454" y="66611"/>
                  </a:lnTo>
                  <a:cubicBezTo>
                    <a:pt x="149454" y="84278"/>
                    <a:pt x="142436" y="101221"/>
                    <a:pt x="129944" y="113713"/>
                  </a:cubicBezTo>
                  <a:cubicBezTo>
                    <a:pt x="117452" y="126205"/>
                    <a:pt x="100509" y="133223"/>
                    <a:pt x="82842" y="133223"/>
                  </a:cubicBezTo>
                  <a:lnTo>
                    <a:pt x="66611" y="133223"/>
                  </a:lnTo>
                  <a:cubicBezTo>
                    <a:pt x="29823" y="133223"/>
                    <a:pt x="0" y="103400"/>
                    <a:pt x="0" y="66611"/>
                  </a:cubicBezTo>
                  <a:lnTo>
                    <a:pt x="0" y="66611"/>
                  </a:lnTo>
                  <a:cubicBezTo>
                    <a:pt x="0" y="29823"/>
                    <a:pt x="29823" y="0"/>
                    <a:pt x="666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276E35"/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5" name="TextBox 195">
              <a:extLst>
                <a:ext uri="{FF2B5EF4-FFF2-40B4-BE49-F238E27FC236}">
                  <a16:creationId xmlns:a16="http://schemas.microsoft.com/office/drawing/2014/main" id="{CFAD311E-A5B0-BA6C-A373-D3E7768E00FD}"/>
                </a:ext>
              </a:extLst>
            </p:cNvPr>
            <p:cNvSpPr txBox="1"/>
            <p:nvPr/>
          </p:nvSpPr>
          <p:spPr>
            <a:xfrm>
              <a:off x="0" y="-38100"/>
              <a:ext cx="149454" cy="171323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2659"/>
                </a:lnSpc>
                <a:defRPr sz="1899" b="1">
                  <a:solidFill>
                    <a:srgbClr val="00286E"/>
                  </a:solidFill>
                  <a:latin typeface="Canva Sans Bold"/>
                  <a:ea typeface="Canva Sans Bold"/>
                  <a:cs typeface="Canva Sans Bold"/>
                  <a:sym typeface="Canva Sans Bold"/>
                </a:defRPr>
              </a:pPr>
              <a:r>
                <a:t>1</a:t>
              </a:r>
            </a:p>
          </p:txBody>
        </p:sp>
      </p:grpSp>
      <p:sp>
        <p:nvSpPr>
          <p:cNvPr id="196" name="TextBox 196">
            <a:extLst>
              <a:ext uri="{FF2B5EF4-FFF2-40B4-BE49-F238E27FC236}">
                <a16:creationId xmlns:a16="http://schemas.microsoft.com/office/drawing/2014/main" id="{3FEEF2EF-4E96-C771-8275-D57FB46CEF55}"/>
              </a:ext>
            </a:extLst>
          </p:cNvPr>
          <p:cNvSpPr txBox="1"/>
          <p:nvPr/>
        </p:nvSpPr>
        <p:spPr>
          <a:xfrm>
            <a:off x="685800" y="392820"/>
            <a:ext cx="9028020" cy="138345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  <a:defRPr sz="3999" b="1">
                <a:solidFill>
                  <a:srgbClr val="007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dirty="0" err="1"/>
              <a:t>Rôle</a:t>
            </a:r>
            <a:r>
              <a:rPr dirty="0"/>
              <a:t> du </a:t>
            </a:r>
            <a:r>
              <a:rPr lang="en-GB" dirty="0"/>
              <a:t>cluster</a:t>
            </a:r>
            <a:r>
              <a:rPr dirty="0"/>
              <a:t> 4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sz="3999" b="1" dirty="0">
              <a:solidFill>
                <a:srgbClr val="00286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7" name="TextBox 197">
            <a:extLst>
              <a:ext uri="{FF2B5EF4-FFF2-40B4-BE49-F238E27FC236}">
                <a16:creationId xmlns:a16="http://schemas.microsoft.com/office/drawing/2014/main" id="{C3BDF5DD-A3D5-0BA7-3E4C-E17117273D6F}"/>
              </a:ext>
            </a:extLst>
          </p:cNvPr>
          <p:cNvSpPr txBox="1"/>
          <p:nvPr/>
        </p:nvSpPr>
        <p:spPr>
          <a:xfrm>
            <a:off x="452532" y="1644326"/>
            <a:ext cx="16264180" cy="70010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3" algn="just">
              <a:lnSpc>
                <a:spcPct val="150000"/>
              </a:lnSpc>
              <a:defRPr sz="4400"/>
            </a:pPr>
            <a:r>
              <a:rPr dirty="0"/>
              <a:t>Le </a:t>
            </a:r>
            <a:r>
              <a:rPr lang="en-GB" dirty="0"/>
              <a:t>cluster</a:t>
            </a:r>
            <a:r>
              <a:rPr dirty="0"/>
              <a:t> 4 </a:t>
            </a:r>
            <a:r>
              <a:rPr dirty="0" err="1"/>
              <a:t>améliore</a:t>
            </a:r>
            <a:r>
              <a:rPr dirty="0"/>
              <a:t> </a:t>
            </a:r>
            <a:r>
              <a:rPr dirty="0" err="1"/>
              <a:t>l’efficacité</a:t>
            </a:r>
            <a:r>
              <a:rPr dirty="0"/>
              <a:t> et la </a:t>
            </a:r>
            <a:r>
              <a:rPr dirty="0" err="1"/>
              <a:t>visibilité</a:t>
            </a:r>
            <a:r>
              <a:rPr dirty="0"/>
              <a:t> d</a:t>
            </a:r>
            <a:r>
              <a:rPr lang="en-GB" dirty="0"/>
              <a:t>e </a:t>
            </a:r>
            <a:r>
              <a:rPr lang="en-GB" dirty="0" err="1"/>
              <a:t>l’ACQF</a:t>
            </a:r>
            <a:r>
              <a:rPr lang="en-GB"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renforçant</a:t>
            </a:r>
            <a:r>
              <a:rPr dirty="0"/>
              <a:t> la communication, le partage des </a:t>
            </a:r>
            <a:r>
              <a:rPr dirty="0" err="1"/>
              <a:t>connaissances</a:t>
            </a:r>
            <a:r>
              <a:rPr dirty="0"/>
              <a:t> et la collaboration entre les parties </a:t>
            </a:r>
            <a:r>
              <a:rPr dirty="0" err="1"/>
              <a:t>prenantes</a:t>
            </a:r>
            <a:r>
              <a:rPr dirty="0"/>
              <a:t>. Il assure la circulation de </a:t>
            </a:r>
            <a:r>
              <a:rPr dirty="0" err="1"/>
              <a:t>l'information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temps </a:t>
            </a:r>
            <a:r>
              <a:rPr dirty="0" err="1"/>
              <a:t>opportun</a:t>
            </a:r>
            <a:r>
              <a:rPr dirty="0"/>
              <a:t>, fait la promotion des </a:t>
            </a:r>
            <a:r>
              <a:rPr dirty="0" err="1"/>
              <a:t>bonnes</a:t>
            </a:r>
            <a:r>
              <a:rPr dirty="0"/>
              <a:t> pratiques par </a:t>
            </a:r>
            <a:r>
              <a:rPr dirty="0" err="1"/>
              <a:t>l'entremise</a:t>
            </a:r>
            <a:r>
              <a:rPr dirty="0"/>
              <a:t> de </a:t>
            </a:r>
            <a:r>
              <a:rPr dirty="0" err="1"/>
              <a:t>plateformes</a:t>
            </a:r>
            <a:r>
              <a:rPr dirty="0"/>
              <a:t> </a:t>
            </a:r>
            <a:r>
              <a:rPr dirty="0" err="1"/>
              <a:t>comme</a:t>
            </a:r>
            <a:r>
              <a:rPr dirty="0"/>
              <a:t> les </a:t>
            </a:r>
            <a:r>
              <a:rPr dirty="0" err="1"/>
              <a:t>webinaires</a:t>
            </a:r>
            <a:r>
              <a:rPr dirty="0"/>
              <a:t> et les bulletins </a:t>
            </a:r>
            <a:r>
              <a:rPr dirty="0" err="1"/>
              <a:t>d'information</a:t>
            </a:r>
            <a:r>
              <a:rPr dirty="0"/>
              <a:t>, et </a:t>
            </a:r>
            <a:r>
              <a:rPr dirty="0" err="1"/>
              <a:t>favorise</a:t>
            </a:r>
            <a:r>
              <a:rPr dirty="0"/>
              <a:t> les </a:t>
            </a:r>
            <a:r>
              <a:rPr dirty="0" err="1"/>
              <a:t>partenariats</a:t>
            </a:r>
            <a:r>
              <a:rPr dirty="0"/>
              <a:t> pour faire </a:t>
            </a:r>
            <a:r>
              <a:rPr dirty="0" err="1"/>
              <a:t>progresser</a:t>
            </a:r>
            <a:r>
              <a:rPr dirty="0"/>
              <a:t> les </a:t>
            </a:r>
            <a:r>
              <a:rPr dirty="0" err="1"/>
              <a:t>objectifs</a:t>
            </a:r>
            <a:r>
              <a:rPr dirty="0"/>
              <a:t> </a:t>
            </a:r>
            <a:r>
              <a:rPr lang="en-GB" dirty="0"/>
              <a:t>de </a:t>
            </a:r>
            <a:r>
              <a:rPr lang="en-GB" dirty="0" err="1"/>
              <a:t>l’ACQF</a:t>
            </a:r>
            <a:r>
              <a:rPr lang="en-GB" dirty="0"/>
              <a:t>.</a:t>
            </a:r>
            <a:endParaRPr sz="44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  <p:sp>
        <p:nvSpPr>
          <p:cNvPr id="198" name="TextBox 198">
            <a:extLst>
              <a:ext uri="{FF2B5EF4-FFF2-40B4-BE49-F238E27FC236}">
                <a16:creationId xmlns:a16="http://schemas.microsoft.com/office/drawing/2014/main" id="{F295A472-BE36-DE69-B669-A055626DAD9F}"/>
              </a:ext>
            </a:extLst>
          </p:cNvPr>
          <p:cNvSpPr txBox="1"/>
          <p:nvPr/>
        </p:nvSpPr>
        <p:spPr>
          <a:xfrm>
            <a:off x="1033462" y="9933105"/>
            <a:ext cx="1938585" cy="27616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2220"/>
              </a:lnSpc>
              <a:spcBef>
                <a:spcPct val="0"/>
              </a:spcBef>
              <a:defRPr sz="158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Droits d'auteur © KNQA </a:t>
            </a:r>
          </a:p>
        </p:txBody>
      </p:sp>
    </p:spTree>
    <p:extLst>
      <p:ext uri="{BB962C8B-B14F-4D97-AF65-F5344CB8AC3E}">
        <p14:creationId xmlns:p14="http://schemas.microsoft.com/office/powerpoint/2010/main" val="105020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347C9-718E-0567-70EE-5C9065C3D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21CC58E-5761-CC67-E7A4-DB6628F7DB2C}"/>
              </a:ext>
            </a:extLst>
          </p:cNvPr>
          <p:cNvSpPr/>
          <p:nvPr/>
        </p:nvSpPr>
        <p:spPr>
          <a:xfrm>
            <a:off x="-228600" y="10679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AF18483-0CBB-F026-05EE-CFE7F49F6512}"/>
              </a:ext>
            </a:extLst>
          </p:cNvPr>
          <p:cNvGrpSpPr/>
          <p:nvPr/>
        </p:nvGrpSpPr>
        <p:grpSpPr>
          <a:xfrm>
            <a:off x="0" y="9604074"/>
            <a:ext cx="18297525" cy="278499"/>
            <a:chOff x="0" y="0"/>
            <a:chExt cx="24396700" cy="37133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2233C2E-7CD1-3475-1AF8-E96F5CEEC5C9}"/>
                </a:ext>
              </a:extLst>
            </p:cNvPr>
            <p:cNvGrpSpPr/>
            <p:nvPr/>
          </p:nvGrpSpPr>
          <p:grpSpPr>
            <a:xfrm>
              <a:off x="0" y="0"/>
              <a:ext cx="24384000" cy="96766"/>
              <a:chOff x="0" y="0"/>
              <a:chExt cx="4816593" cy="19114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D751F035-E605-4AB2-BD3B-CB47CA273AC6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1D1A1B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65352BFD-7C44-4DC2-7178-8CF94994856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6892871E-F83F-5128-90E8-0438A9467B3A}"/>
                </a:ext>
              </a:extLst>
            </p:cNvPr>
            <p:cNvGrpSpPr/>
            <p:nvPr/>
          </p:nvGrpSpPr>
          <p:grpSpPr>
            <a:xfrm>
              <a:off x="12700" y="139700"/>
              <a:ext cx="24384000" cy="96766"/>
              <a:chOff x="0" y="0"/>
              <a:chExt cx="4816593" cy="19114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9D0EBE26-0A75-7180-184E-4EC1BB00022D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A7220C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E79AD45C-F401-B6C3-A8FC-035178C4DFF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4A67263E-A078-46DD-8C14-FBF50B1D4780}"/>
                </a:ext>
              </a:extLst>
            </p:cNvPr>
            <p:cNvGrpSpPr/>
            <p:nvPr/>
          </p:nvGrpSpPr>
          <p:grpSpPr>
            <a:xfrm>
              <a:off x="0" y="274566"/>
              <a:ext cx="24384000" cy="96766"/>
              <a:chOff x="0" y="0"/>
              <a:chExt cx="4816593" cy="19114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A4EEA622-EB16-24F1-DA41-F5620A1DCD62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276E35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15591D43-00AA-1D46-40EE-72D0DC51E87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91" name="AutoShape 191">
            <a:extLst>
              <a:ext uri="{FF2B5EF4-FFF2-40B4-BE49-F238E27FC236}">
                <a16:creationId xmlns:a16="http://schemas.microsoft.com/office/drawing/2014/main" id="{ED5BF5C5-9508-CCB9-CBC9-4D525EE3E056}"/>
              </a:ext>
            </a:extLst>
          </p:cNvPr>
          <p:cNvSpPr/>
          <p:nvPr/>
        </p:nvSpPr>
        <p:spPr>
          <a:xfrm>
            <a:off x="1371600" y="1057393"/>
            <a:ext cx="7213022" cy="0"/>
          </a:xfrm>
          <a:prstGeom prst="line">
            <a:avLst/>
          </a:prstGeom>
          <a:ln w="57150" cap="flat">
            <a:solidFill>
              <a:srgbClr val="E0B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grpSp>
        <p:nvGrpSpPr>
          <p:cNvPr id="193" name="Group 193">
            <a:extLst>
              <a:ext uri="{FF2B5EF4-FFF2-40B4-BE49-F238E27FC236}">
                <a16:creationId xmlns:a16="http://schemas.microsoft.com/office/drawing/2014/main" id="{D1358904-2FAC-308E-3F1C-28D864AC480E}"/>
              </a:ext>
            </a:extLst>
          </p:cNvPr>
          <p:cNvGrpSpPr/>
          <p:nvPr/>
        </p:nvGrpSpPr>
        <p:grpSpPr>
          <a:xfrm>
            <a:off x="9449270" y="9098243"/>
            <a:ext cx="567457" cy="505831"/>
            <a:chOff x="0" y="0"/>
            <a:chExt cx="149454" cy="133223"/>
          </a:xfrm>
        </p:grpSpPr>
        <p:sp>
          <p:nvSpPr>
            <p:cNvPr id="194" name="Freeform 194">
              <a:extLst>
                <a:ext uri="{FF2B5EF4-FFF2-40B4-BE49-F238E27FC236}">
                  <a16:creationId xmlns:a16="http://schemas.microsoft.com/office/drawing/2014/main" id="{E4101BAE-181D-7BE2-C76C-CEEA69FC5324}"/>
                </a:ext>
              </a:extLst>
            </p:cNvPr>
            <p:cNvSpPr/>
            <p:nvPr/>
          </p:nvSpPr>
          <p:spPr>
            <a:xfrm>
              <a:off x="0" y="0"/>
              <a:ext cx="149454" cy="133223"/>
            </a:xfrm>
            <a:custGeom>
              <a:avLst/>
              <a:gdLst/>
              <a:ahLst/>
              <a:cxnLst/>
              <a:rect l="l" t="t" r="r" b="b"/>
              <a:pathLst>
                <a:path w="149454" h="133223">
                  <a:moveTo>
                    <a:pt x="66611" y="0"/>
                  </a:moveTo>
                  <a:lnTo>
                    <a:pt x="82842" y="0"/>
                  </a:lnTo>
                  <a:cubicBezTo>
                    <a:pt x="119631" y="0"/>
                    <a:pt x="149454" y="29823"/>
                    <a:pt x="149454" y="66611"/>
                  </a:cubicBezTo>
                  <a:lnTo>
                    <a:pt x="149454" y="66611"/>
                  </a:lnTo>
                  <a:cubicBezTo>
                    <a:pt x="149454" y="84278"/>
                    <a:pt x="142436" y="101221"/>
                    <a:pt x="129944" y="113713"/>
                  </a:cubicBezTo>
                  <a:cubicBezTo>
                    <a:pt x="117452" y="126205"/>
                    <a:pt x="100509" y="133223"/>
                    <a:pt x="82842" y="133223"/>
                  </a:cubicBezTo>
                  <a:lnTo>
                    <a:pt x="66611" y="133223"/>
                  </a:lnTo>
                  <a:cubicBezTo>
                    <a:pt x="29823" y="133223"/>
                    <a:pt x="0" y="103400"/>
                    <a:pt x="0" y="66611"/>
                  </a:cubicBezTo>
                  <a:lnTo>
                    <a:pt x="0" y="66611"/>
                  </a:lnTo>
                  <a:cubicBezTo>
                    <a:pt x="0" y="29823"/>
                    <a:pt x="29823" y="0"/>
                    <a:pt x="666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276E35"/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5" name="TextBox 195">
              <a:extLst>
                <a:ext uri="{FF2B5EF4-FFF2-40B4-BE49-F238E27FC236}">
                  <a16:creationId xmlns:a16="http://schemas.microsoft.com/office/drawing/2014/main" id="{E8D42873-EF72-FFA3-9AF3-C8E79C3CBD14}"/>
                </a:ext>
              </a:extLst>
            </p:cNvPr>
            <p:cNvSpPr txBox="1"/>
            <p:nvPr/>
          </p:nvSpPr>
          <p:spPr>
            <a:xfrm>
              <a:off x="0" y="-38100"/>
              <a:ext cx="149454" cy="171323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2659"/>
                </a:lnSpc>
                <a:defRPr sz="1899" b="1">
                  <a:solidFill>
                    <a:srgbClr val="00286E"/>
                  </a:solidFill>
                  <a:latin typeface="Canva Sans Bold"/>
                  <a:ea typeface="Canva Sans Bold"/>
                  <a:cs typeface="Canva Sans Bold"/>
                  <a:sym typeface="Canva Sans Bold"/>
                </a:defRPr>
              </a:pPr>
              <a:r>
                <a:t>1</a:t>
              </a:r>
            </a:p>
          </p:txBody>
        </p:sp>
      </p:grpSp>
      <p:sp>
        <p:nvSpPr>
          <p:cNvPr id="196" name="TextBox 196">
            <a:extLst>
              <a:ext uri="{FF2B5EF4-FFF2-40B4-BE49-F238E27FC236}">
                <a16:creationId xmlns:a16="http://schemas.microsoft.com/office/drawing/2014/main" id="{D8D949AC-FA70-8E63-797A-04A11CC2D2AC}"/>
              </a:ext>
            </a:extLst>
          </p:cNvPr>
          <p:cNvSpPr txBox="1"/>
          <p:nvPr/>
        </p:nvSpPr>
        <p:spPr>
          <a:xfrm>
            <a:off x="685800" y="392820"/>
            <a:ext cx="9028020" cy="138345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  <a:defRPr sz="3999" b="1">
                <a:solidFill>
                  <a:srgbClr val="007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dirty="0" err="1"/>
              <a:t>Objectifs</a:t>
            </a:r>
            <a:r>
              <a:rPr dirty="0"/>
              <a:t> du </a:t>
            </a:r>
            <a:r>
              <a:rPr lang="en-GB" dirty="0"/>
              <a:t>cluster</a:t>
            </a:r>
            <a:r>
              <a:rPr dirty="0"/>
              <a:t> 4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sz="3999" b="1" dirty="0">
              <a:solidFill>
                <a:srgbClr val="00286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7" name="TextBox 197">
            <a:extLst>
              <a:ext uri="{FF2B5EF4-FFF2-40B4-BE49-F238E27FC236}">
                <a16:creationId xmlns:a16="http://schemas.microsoft.com/office/drawing/2014/main" id="{2E5AE791-AA76-F54A-6867-E0EC2AED0EE7}"/>
              </a:ext>
            </a:extLst>
          </p:cNvPr>
          <p:cNvSpPr txBox="1"/>
          <p:nvPr/>
        </p:nvSpPr>
        <p:spPr>
          <a:xfrm>
            <a:off x="452532" y="1644326"/>
            <a:ext cx="16264180" cy="483664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5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 err="1"/>
              <a:t>Améliorer</a:t>
            </a:r>
            <a:r>
              <a:rPr dirty="0"/>
              <a:t> la </a:t>
            </a:r>
            <a:r>
              <a:rPr dirty="0" err="1"/>
              <a:t>visibilité</a:t>
            </a:r>
            <a:r>
              <a:rPr dirty="0"/>
              <a:t> et le plaidoyer pour l</a:t>
            </a:r>
            <a:r>
              <a:rPr lang="en-GB" dirty="0"/>
              <a:t>’ACQF</a:t>
            </a:r>
            <a:endParaRPr dirty="0"/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5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 err="1"/>
              <a:t>Promouvoir</a:t>
            </a:r>
            <a:r>
              <a:rPr dirty="0"/>
              <a:t> </a:t>
            </a:r>
            <a:r>
              <a:rPr dirty="0" err="1"/>
              <a:t>l'apprentissage</a:t>
            </a:r>
            <a:r>
              <a:rPr dirty="0"/>
              <a:t> mutuel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5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 err="1"/>
              <a:t>Renforcer</a:t>
            </a:r>
            <a:r>
              <a:rPr dirty="0"/>
              <a:t> la communication et la coordination entre les parties </a:t>
            </a:r>
            <a:r>
              <a:rPr dirty="0" err="1"/>
              <a:t>prenantes</a:t>
            </a:r>
            <a:r>
              <a:rPr dirty="0"/>
              <a:t> </a:t>
            </a:r>
            <a:r>
              <a:rPr lang="en-GB" dirty="0"/>
              <a:t>de </a:t>
            </a:r>
            <a:r>
              <a:rPr lang="en-GB" dirty="0" err="1"/>
              <a:t>l’ACQF</a:t>
            </a:r>
            <a:endParaRPr sz="54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  <p:sp>
        <p:nvSpPr>
          <p:cNvPr id="198" name="TextBox 198">
            <a:extLst>
              <a:ext uri="{FF2B5EF4-FFF2-40B4-BE49-F238E27FC236}">
                <a16:creationId xmlns:a16="http://schemas.microsoft.com/office/drawing/2014/main" id="{2089C498-A27B-53F5-6884-49B50CC28144}"/>
              </a:ext>
            </a:extLst>
          </p:cNvPr>
          <p:cNvSpPr txBox="1"/>
          <p:nvPr/>
        </p:nvSpPr>
        <p:spPr>
          <a:xfrm>
            <a:off x="1033462" y="9933105"/>
            <a:ext cx="1938585" cy="27616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2220"/>
              </a:lnSpc>
              <a:spcBef>
                <a:spcPct val="0"/>
              </a:spcBef>
              <a:defRPr sz="158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Droits d'auteur © KNQA </a:t>
            </a:r>
          </a:p>
        </p:txBody>
      </p:sp>
    </p:spTree>
    <p:extLst>
      <p:ext uri="{BB962C8B-B14F-4D97-AF65-F5344CB8AC3E}">
        <p14:creationId xmlns:p14="http://schemas.microsoft.com/office/powerpoint/2010/main" val="419585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8FC77-E542-7EEF-D79D-F17EBD757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C7AE67-9568-900A-A0FF-84A492BBBB84}"/>
              </a:ext>
            </a:extLst>
          </p:cNvPr>
          <p:cNvSpPr/>
          <p:nvPr/>
        </p:nvSpPr>
        <p:spPr>
          <a:xfrm>
            <a:off x="-228600" y="40442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5A53210-8183-5868-1824-75A81EA2D256}"/>
              </a:ext>
            </a:extLst>
          </p:cNvPr>
          <p:cNvGrpSpPr/>
          <p:nvPr/>
        </p:nvGrpSpPr>
        <p:grpSpPr>
          <a:xfrm>
            <a:off x="0" y="9604074"/>
            <a:ext cx="18297525" cy="278499"/>
            <a:chOff x="0" y="0"/>
            <a:chExt cx="24396700" cy="37133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13B9DB2-17B7-1DBE-43DE-A67B9ABFE507}"/>
                </a:ext>
              </a:extLst>
            </p:cNvPr>
            <p:cNvGrpSpPr/>
            <p:nvPr/>
          </p:nvGrpSpPr>
          <p:grpSpPr>
            <a:xfrm>
              <a:off x="0" y="0"/>
              <a:ext cx="24384000" cy="96766"/>
              <a:chOff x="0" y="0"/>
              <a:chExt cx="4816593" cy="19114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0D93BB67-1E88-F7E4-3A72-6F5D0E51D254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1D1A1B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A69B4B51-1B7A-1336-FDDF-9372CEBB8CC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E563E1C8-A4CB-F6FD-388A-E7E259DC9215}"/>
                </a:ext>
              </a:extLst>
            </p:cNvPr>
            <p:cNvGrpSpPr/>
            <p:nvPr/>
          </p:nvGrpSpPr>
          <p:grpSpPr>
            <a:xfrm>
              <a:off x="12700" y="139700"/>
              <a:ext cx="24384000" cy="96766"/>
              <a:chOff x="0" y="0"/>
              <a:chExt cx="4816593" cy="19114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C7CCF991-DF92-FC6B-0194-12DE84587A6F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A7220C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2803ADDB-55A3-2CAC-44B5-005CF3A349C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4E94801D-D270-FD9E-C5CF-B837095D5D7A}"/>
                </a:ext>
              </a:extLst>
            </p:cNvPr>
            <p:cNvGrpSpPr/>
            <p:nvPr/>
          </p:nvGrpSpPr>
          <p:grpSpPr>
            <a:xfrm>
              <a:off x="0" y="274566"/>
              <a:ext cx="24384000" cy="96766"/>
              <a:chOff x="0" y="0"/>
              <a:chExt cx="4816593" cy="19114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3A04354B-87BF-CC9E-DC10-022DCEE2ADB6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276E35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A8FD6C91-CAED-6D2B-DA5A-5DF2B02BEC6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91" name="AutoShape 191">
            <a:extLst>
              <a:ext uri="{FF2B5EF4-FFF2-40B4-BE49-F238E27FC236}">
                <a16:creationId xmlns:a16="http://schemas.microsoft.com/office/drawing/2014/main" id="{B4322D6D-6C4A-253C-AEF3-8417996C9064}"/>
              </a:ext>
            </a:extLst>
          </p:cNvPr>
          <p:cNvSpPr/>
          <p:nvPr/>
        </p:nvSpPr>
        <p:spPr>
          <a:xfrm>
            <a:off x="1371600" y="1057393"/>
            <a:ext cx="7213022" cy="0"/>
          </a:xfrm>
          <a:prstGeom prst="line">
            <a:avLst/>
          </a:prstGeom>
          <a:ln w="57150" cap="flat">
            <a:solidFill>
              <a:srgbClr val="E0B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95" name="TextBox 195">
            <a:extLst>
              <a:ext uri="{FF2B5EF4-FFF2-40B4-BE49-F238E27FC236}">
                <a16:creationId xmlns:a16="http://schemas.microsoft.com/office/drawing/2014/main" id="{0F6A1B16-62A3-8815-E272-1DACD5B4BA82}"/>
              </a:ext>
            </a:extLst>
          </p:cNvPr>
          <p:cNvSpPr txBox="1"/>
          <p:nvPr/>
        </p:nvSpPr>
        <p:spPr>
          <a:xfrm>
            <a:off x="9449270" y="8953582"/>
            <a:ext cx="567457" cy="650492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algn="ctr">
              <a:lnSpc>
                <a:spcPts val="2659"/>
              </a:lnSpc>
            </a:pPr>
            <a:endParaRPr sz="1899" b="1">
              <a:solidFill>
                <a:srgbClr val="00286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96" name="TextBox 196">
            <a:extLst>
              <a:ext uri="{FF2B5EF4-FFF2-40B4-BE49-F238E27FC236}">
                <a16:creationId xmlns:a16="http://schemas.microsoft.com/office/drawing/2014/main" id="{443C363A-C2C7-37B3-BE32-2E67B926D74B}"/>
              </a:ext>
            </a:extLst>
          </p:cNvPr>
          <p:cNvSpPr txBox="1"/>
          <p:nvPr/>
        </p:nvSpPr>
        <p:spPr>
          <a:xfrm>
            <a:off x="685800" y="392820"/>
            <a:ext cx="9028020" cy="138345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  <a:defRPr sz="3999" b="1">
                <a:solidFill>
                  <a:srgbClr val="007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dirty="0"/>
              <a:t>Composition du </a:t>
            </a:r>
            <a:r>
              <a:rPr lang="en-GB" dirty="0"/>
              <a:t>cluster</a:t>
            </a:r>
            <a:r>
              <a:rPr dirty="0"/>
              <a:t> 4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sz="3999" b="1" dirty="0">
              <a:solidFill>
                <a:srgbClr val="00286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7" name="TextBox 197">
            <a:extLst>
              <a:ext uri="{FF2B5EF4-FFF2-40B4-BE49-F238E27FC236}">
                <a16:creationId xmlns:a16="http://schemas.microsoft.com/office/drawing/2014/main" id="{ECC43092-F041-5F59-2464-065AF4F39EC1}"/>
              </a:ext>
            </a:extLst>
          </p:cNvPr>
          <p:cNvSpPr txBox="1"/>
          <p:nvPr/>
        </p:nvSpPr>
        <p:spPr>
          <a:xfrm>
            <a:off x="452532" y="1644326"/>
            <a:ext cx="16264180" cy="698800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3" algn="just">
              <a:lnSpc>
                <a:spcPct val="150000"/>
              </a:lnSpc>
              <a:defRPr sz="4400"/>
            </a:pPr>
            <a:r>
              <a:rPr dirty="0"/>
              <a:t>Les </a:t>
            </a:r>
            <a:r>
              <a:rPr dirty="0" err="1"/>
              <a:t>membres</a:t>
            </a:r>
            <a:r>
              <a:rPr dirty="0"/>
              <a:t> du </a:t>
            </a:r>
            <a:r>
              <a:rPr lang="en-GB" dirty="0"/>
              <a:t>cluster</a:t>
            </a:r>
            <a:r>
              <a:rPr dirty="0"/>
              <a:t> 4 </a:t>
            </a:r>
            <a:r>
              <a:rPr dirty="0" err="1"/>
              <a:t>sont</a:t>
            </a:r>
            <a:r>
              <a:rPr dirty="0"/>
              <a:t> les </a:t>
            </a:r>
            <a:r>
              <a:rPr dirty="0" err="1"/>
              <a:t>suivants</a:t>
            </a:r>
            <a:r>
              <a:rPr dirty="0"/>
              <a:t>: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 err="1"/>
              <a:t>Îles</a:t>
            </a:r>
            <a:r>
              <a:rPr dirty="0"/>
              <a:t> </a:t>
            </a:r>
            <a:r>
              <a:rPr dirty="0" err="1"/>
              <a:t>Caïmans</a:t>
            </a:r>
            <a:r>
              <a:rPr dirty="0"/>
              <a:t> (2)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/>
              <a:t>Afrique du Sud (1)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/>
              <a:t>Mozambique (1)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/>
              <a:t>Pays-Bas (1)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 err="1"/>
              <a:t>Bukina</a:t>
            </a:r>
            <a:r>
              <a:rPr dirty="0"/>
              <a:t> Faso (1)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/>
              <a:t>Côte d'Ivoire (2)</a:t>
            </a:r>
          </a:p>
        </p:txBody>
      </p:sp>
      <p:sp>
        <p:nvSpPr>
          <p:cNvPr id="198" name="TextBox 198">
            <a:extLst>
              <a:ext uri="{FF2B5EF4-FFF2-40B4-BE49-F238E27FC236}">
                <a16:creationId xmlns:a16="http://schemas.microsoft.com/office/drawing/2014/main" id="{04306DE8-80DD-9927-4AB3-02E83CFA759E}"/>
              </a:ext>
            </a:extLst>
          </p:cNvPr>
          <p:cNvSpPr txBox="1"/>
          <p:nvPr/>
        </p:nvSpPr>
        <p:spPr>
          <a:xfrm>
            <a:off x="1033462" y="9933105"/>
            <a:ext cx="1938585" cy="27616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2220"/>
              </a:lnSpc>
              <a:spcBef>
                <a:spcPct val="0"/>
              </a:spcBef>
              <a:defRPr sz="158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Droits d'auteur © KNQA </a:t>
            </a:r>
          </a:p>
        </p:txBody>
      </p:sp>
    </p:spTree>
    <p:extLst>
      <p:ext uri="{BB962C8B-B14F-4D97-AF65-F5344CB8AC3E}">
        <p14:creationId xmlns:p14="http://schemas.microsoft.com/office/powerpoint/2010/main" val="281145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BD071-2842-AF9A-DA70-91214D3E9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DE46F52-F3ED-BA9E-D880-44C9A24E1E27}"/>
              </a:ext>
            </a:extLst>
          </p:cNvPr>
          <p:cNvSpPr/>
          <p:nvPr/>
        </p:nvSpPr>
        <p:spPr>
          <a:xfrm>
            <a:off x="-228600" y="40442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C366C4D-7840-A380-EC10-57C74E7739E1}"/>
              </a:ext>
            </a:extLst>
          </p:cNvPr>
          <p:cNvGrpSpPr/>
          <p:nvPr/>
        </p:nvGrpSpPr>
        <p:grpSpPr>
          <a:xfrm>
            <a:off x="0" y="9604074"/>
            <a:ext cx="18297525" cy="278499"/>
            <a:chOff x="0" y="0"/>
            <a:chExt cx="24396700" cy="37133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0275D3E-317E-C30D-52EF-9D23805215E7}"/>
                </a:ext>
              </a:extLst>
            </p:cNvPr>
            <p:cNvGrpSpPr/>
            <p:nvPr/>
          </p:nvGrpSpPr>
          <p:grpSpPr>
            <a:xfrm>
              <a:off x="0" y="0"/>
              <a:ext cx="24384000" cy="96766"/>
              <a:chOff x="0" y="0"/>
              <a:chExt cx="4816593" cy="19114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D7932C1E-D049-CFB8-BF88-709BA29704FA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1D1A1B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7C91DC04-80D3-8091-4BDD-4C78D0650A2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E8BB5393-C2B3-5E12-9FD0-5E9A2034220F}"/>
                </a:ext>
              </a:extLst>
            </p:cNvPr>
            <p:cNvGrpSpPr/>
            <p:nvPr/>
          </p:nvGrpSpPr>
          <p:grpSpPr>
            <a:xfrm>
              <a:off x="12700" y="139700"/>
              <a:ext cx="24384000" cy="96766"/>
              <a:chOff x="0" y="0"/>
              <a:chExt cx="4816593" cy="19114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CCA05072-50B4-8382-9288-397227A555B7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A7220C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1EE70521-0CB5-0A0D-1851-E87F20B6D6C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70AD3AE8-933C-A6B4-6DEF-391AEAC4357B}"/>
                </a:ext>
              </a:extLst>
            </p:cNvPr>
            <p:cNvGrpSpPr/>
            <p:nvPr/>
          </p:nvGrpSpPr>
          <p:grpSpPr>
            <a:xfrm>
              <a:off x="0" y="274566"/>
              <a:ext cx="24384000" cy="96766"/>
              <a:chOff x="0" y="0"/>
              <a:chExt cx="4816593" cy="19114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B9AF99F7-DB5A-038E-7597-6584F3B91F7C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276E35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0681FFBF-DBAF-678D-B7D8-F0642B1E86A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91" name="AutoShape 191">
            <a:extLst>
              <a:ext uri="{FF2B5EF4-FFF2-40B4-BE49-F238E27FC236}">
                <a16:creationId xmlns:a16="http://schemas.microsoft.com/office/drawing/2014/main" id="{0975A67A-635F-A75F-9635-B565EEB34B09}"/>
              </a:ext>
            </a:extLst>
          </p:cNvPr>
          <p:cNvSpPr/>
          <p:nvPr/>
        </p:nvSpPr>
        <p:spPr>
          <a:xfrm>
            <a:off x="1371600" y="1057393"/>
            <a:ext cx="7213022" cy="0"/>
          </a:xfrm>
          <a:prstGeom prst="line">
            <a:avLst/>
          </a:prstGeom>
          <a:ln w="57150" cap="flat">
            <a:solidFill>
              <a:srgbClr val="E0B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95" name="TextBox 195">
            <a:extLst>
              <a:ext uri="{FF2B5EF4-FFF2-40B4-BE49-F238E27FC236}">
                <a16:creationId xmlns:a16="http://schemas.microsoft.com/office/drawing/2014/main" id="{72292E82-AA04-3C33-FD6F-15BE15883CF6}"/>
              </a:ext>
            </a:extLst>
          </p:cNvPr>
          <p:cNvSpPr txBox="1"/>
          <p:nvPr/>
        </p:nvSpPr>
        <p:spPr>
          <a:xfrm>
            <a:off x="9449270" y="8953582"/>
            <a:ext cx="567457" cy="650492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algn="ctr">
              <a:lnSpc>
                <a:spcPts val="2659"/>
              </a:lnSpc>
            </a:pPr>
            <a:endParaRPr sz="1899" b="1">
              <a:solidFill>
                <a:srgbClr val="00286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96" name="TextBox 196">
            <a:extLst>
              <a:ext uri="{FF2B5EF4-FFF2-40B4-BE49-F238E27FC236}">
                <a16:creationId xmlns:a16="http://schemas.microsoft.com/office/drawing/2014/main" id="{327D7CB0-A3F6-668F-A685-35DE644F9837}"/>
              </a:ext>
            </a:extLst>
          </p:cNvPr>
          <p:cNvSpPr txBox="1"/>
          <p:nvPr/>
        </p:nvSpPr>
        <p:spPr>
          <a:xfrm>
            <a:off x="685800" y="392820"/>
            <a:ext cx="12115800" cy="138345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  <a:defRPr sz="3999" b="1">
                <a:solidFill>
                  <a:srgbClr val="007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fr-FR" sz="3999" b="1" dirty="0">
                <a:sym typeface="Montserrat Bold"/>
              </a:rPr>
              <a:t>Ce que nous avons accompli jusqu’à présent </a:t>
            </a:r>
            <a:r>
              <a:rPr dirty="0"/>
              <a:t>: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sz="3999" b="1" dirty="0">
              <a:solidFill>
                <a:srgbClr val="00286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7" name="TextBox 197">
            <a:extLst>
              <a:ext uri="{FF2B5EF4-FFF2-40B4-BE49-F238E27FC236}">
                <a16:creationId xmlns:a16="http://schemas.microsoft.com/office/drawing/2014/main" id="{B47E9248-3071-E58C-E795-A85198C1A794}"/>
              </a:ext>
            </a:extLst>
          </p:cNvPr>
          <p:cNvSpPr txBox="1"/>
          <p:nvPr/>
        </p:nvSpPr>
        <p:spPr>
          <a:xfrm>
            <a:off x="452532" y="1644326"/>
            <a:ext cx="16264180" cy="60831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5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/>
              <a:t>Examen des </a:t>
            </a:r>
            <a:r>
              <a:rPr dirty="0" err="1"/>
              <a:t>TdR</a:t>
            </a:r>
            <a:endParaRPr dirty="0"/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5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 err="1"/>
              <a:t>Élaboration</a:t>
            </a:r>
            <a:r>
              <a:rPr dirty="0"/>
              <a:t> du plan de travail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5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 err="1"/>
              <a:t>Révision</a:t>
            </a:r>
            <a:r>
              <a:rPr dirty="0"/>
              <a:t> du site web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5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 err="1"/>
              <a:t>Cartographie</a:t>
            </a:r>
            <a:r>
              <a:rPr dirty="0"/>
              <a:t> des parties </a:t>
            </a:r>
            <a:r>
              <a:rPr dirty="0" err="1"/>
              <a:t>prenantes</a:t>
            </a:r>
            <a:r>
              <a:rPr dirty="0"/>
              <a:t> 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54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 err="1"/>
              <a:t>Élaboration</a:t>
            </a:r>
            <a:r>
              <a:rPr dirty="0"/>
              <a:t> de la </a:t>
            </a:r>
            <a:r>
              <a:rPr dirty="0" err="1"/>
              <a:t>lettre</a:t>
            </a:r>
            <a:r>
              <a:rPr dirty="0"/>
              <a:t> </a:t>
            </a:r>
            <a:r>
              <a:rPr dirty="0" err="1"/>
              <a:t>d'information</a:t>
            </a:r>
            <a:r>
              <a:rPr dirty="0"/>
              <a:t> d</a:t>
            </a:r>
            <a:r>
              <a:rPr lang="en-GB" dirty="0"/>
              <a:t>e </a:t>
            </a:r>
            <a:r>
              <a:rPr lang="en-GB" dirty="0" err="1"/>
              <a:t>l’ACQF</a:t>
            </a:r>
            <a:endParaRPr dirty="0"/>
          </a:p>
        </p:txBody>
      </p:sp>
      <p:sp>
        <p:nvSpPr>
          <p:cNvPr id="198" name="TextBox 198">
            <a:extLst>
              <a:ext uri="{FF2B5EF4-FFF2-40B4-BE49-F238E27FC236}">
                <a16:creationId xmlns:a16="http://schemas.microsoft.com/office/drawing/2014/main" id="{8CC96F7D-4563-1D6E-044A-F8254DCCB26F}"/>
              </a:ext>
            </a:extLst>
          </p:cNvPr>
          <p:cNvSpPr txBox="1"/>
          <p:nvPr/>
        </p:nvSpPr>
        <p:spPr>
          <a:xfrm>
            <a:off x="1033462" y="9933105"/>
            <a:ext cx="1938585" cy="27616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2220"/>
              </a:lnSpc>
              <a:spcBef>
                <a:spcPct val="0"/>
              </a:spcBef>
              <a:defRPr sz="158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Droits d'auteur © KNQA </a:t>
            </a:r>
          </a:p>
        </p:txBody>
      </p:sp>
    </p:spTree>
    <p:extLst>
      <p:ext uri="{BB962C8B-B14F-4D97-AF65-F5344CB8AC3E}">
        <p14:creationId xmlns:p14="http://schemas.microsoft.com/office/powerpoint/2010/main" val="231349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FF85B-A923-8B04-B13B-AE7D86091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B849EFF-5CB7-5C8D-26DE-E0B8C223C4B0}"/>
              </a:ext>
            </a:extLst>
          </p:cNvPr>
          <p:cNvSpPr/>
          <p:nvPr/>
        </p:nvSpPr>
        <p:spPr>
          <a:xfrm>
            <a:off x="-15621" y="7773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5B70838-5CE3-F89A-9594-B8B9C31EC955}"/>
              </a:ext>
            </a:extLst>
          </p:cNvPr>
          <p:cNvGrpSpPr/>
          <p:nvPr/>
        </p:nvGrpSpPr>
        <p:grpSpPr>
          <a:xfrm>
            <a:off x="0" y="9604074"/>
            <a:ext cx="18297525" cy="278499"/>
            <a:chOff x="0" y="0"/>
            <a:chExt cx="24396700" cy="37133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BFD6FBD-E9E8-4BD5-4851-E832CBC7E965}"/>
                </a:ext>
              </a:extLst>
            </p:cNvPr>
            <p:cNvGrpSpPr/>
            <p:nvPr/>
          </p:nvGrpSpPr>
          <p:grpSpPr>
            <a:xfrm>
              <a:off x="0" y="0"/>
              <a:ext cx="24384000" cy="96766"/>
              <a:chOff x="0" y="0"/>
              <a:chExt cx="4816593" cy="19114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D3F0DC5F-91A0-4787-B483-E4657A8D203A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1D1A1B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6BFDE311-0F5C-CE94-3CD4-943CDE96BF1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35BC3380-AB39-4456-CE31-A72FF4663E5C}"/>
                </a:ext>
              </a:extLst>
            </p:cNvPr>
            <p:cNvGrpSpPr/>
            <p:nvPr/>
          </p:nvGrpSpPr>
          <p:grpSpPr>
            <a:xfrm>
              <a:off x="12700" y="139700"/>
              <a:ext cx="24384000" cy="96766"/>
              <a:chOff x="0" y="0"/>
              <a:chExt cx="4816593" cy="19114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EF3182C5-99E5-7F99-5F99-18F6A2CC3536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A7220C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9611925E-9203-81FF-6CCE-31873C9B6DE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DA6DDA17-58E0-ED77-D469-1CACD8CD31F5}"/>
                </a:ext>
              </a:extLst>
            </p:cNvPr>
            <p:cNvGrpSpPr/>
            <p:nvPr/>
          </p:nvGrpSpPr>
          <p:grpSpPr>
            <a:xfrm>
              <a:off x="0" y="274566"/>
              <a:ext cx="24384000" cy="96766"/>
              <a:chOff x="0" y="0"/>
              <a:chExt cx="4816593" cy="19114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CCA05AAA-4CF2-3233-90C5-F9A9CEDF909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276E35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9536EA15-5413-EAAB-591B-A9D1446FB21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91" name="AutoShape 191">
            <a:extLst>
              <a:ext uri="{FF2B5EF4-FFF2-40B4-BE49-F238E27FC236}">
                <a16:creationId xmlns:a16="http://schemas.microsoft.com/office/drawing/2014/main" id="{334829C0-2AD1-A06F-B41F-7FCC1B85640B}"/>
              </a:ext>
            </a:extLst>
          </p:cNvPr>
          <p:cNvSpPr/>
          <p:nvPr/>
        </p:nvSpPr>
        <p:spPr>
          <a:xfrm>
            <a:off x="1371600" y="1057393"/>
            <a:ext cx="7213022" cy="0"/>
          </a:xfrm>
          <a:prstGeom prst="line">
            <a:avLst/>
          </a:prstGeom>
          <a:ln w="57150" cap="flat">
            <a:solidFill>
              <a:srgbClr val="E0B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95" name="TextBox 195">
            <a:extLst>
              <a:ext uri="{FF2B5EF4-FFF2-40B4-BE49-F238E27FC236}">
                <a16:creationId xmlns:a16="http://schemas.microsoft.com/office/drawing/2014/main" id="{F8793B3C-AFBB-6943-D840-17BB63364FD5}"/>
              </a:ext>
            </a:extLst>
          </p:cNvPr>
          <p:cNvSpPr txBox="1"/>
          <p:nvPr/>
        </p:nvSpPr>
        <p:spPr>
          <a:xfrm>
            <a:off x="9449270" y="8953582"/>
            <a:ext cx="567457" cy="650492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algn="ctr">
              <a:lnSpc>
                <a:spcPts val="2659"/>
              </a:lnSpc>
            </a:pPr>
            <a:endParaRPr sz="1899" b="1">
              <a:solidFill>
                <a:srgbClr val="00286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96" name="TextBox 196">
            <a:extLst>
              <a:ext uri="{FF2B5EF4-FFF2-40B4-BE49-F238E27FC236}">
                <a16:creationId xmlns:a16="http://schemas.microsoft.com/office/drawing/2014/main" id="{B5C6635E-2C56-3EEB-EAE2-177523AC1981}"/>
              </a:ext>
            </a:extLst>
          </p:cNvPr>
          <p:cNvSpPr txBox="1"/>
          <p:nvPr/>
        </p:nvSpPr>
        <p:spPr>
          <a:xfrm>
            <a:off x="685800" y="392820"/>
            <a:ext cx="9028020" cy="138345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  <a:defRPr sz="3999" b="1">
                <a:solidFill>
                  <a:srgbClr val="007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dirty="0"/>
              <a:t>EXAMEN DES </a:t>
            </a:r>
            <a:r>
              <a:rPr lang="en-GB" dirty="0"/>
              <a:t>TDR</a:t>
            </a:r>
            <a:r>
              <a:rPr dirty="0"/>
              <a:t>: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sz="3999" b="1" dirty="0">
              <a:solidFill>
                <a:srgbClr val="00286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7" name="TextBox 197">
            <a:extLst>
              <a:ext uri="{FF2B5EF4-FFF2-40B4-BE49-F238E27FC236}">
                <a16:creationId xmlns:a16="http://schemas.microsoft.com/office/drawing/2014/main" id="{5C5890A8-D6E2-5C48-B511-8444238A4988}"/>
              </a:ext>
            </a:extLst>
          </p:cNvPr>
          <p:cNvSpPr txBox="1"/>
          <p:nvPr/>
        </p:nvSpPr>
        <p:spPr>
          <a:xfrm>
            <a:off x="452532" y="1644326"/>
            <a:ext cx="17454468" cy="651524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8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 err="1"/>
              <a:t>Demande</a:t>
            </a:r>
            <a:r>
              <a:rPr dirty="0"/>
              <a:t> </a:t>
            </a:r>
            <a:r>
              <a:rPr dirty="0" err="1"/>
              <a:t>d’augmentation</a:t>
            </a:r>
            <a:r>
              <a:rPr dirty="0"/>
              <a:t> du </a:t>
            </a:r>
            <a:r>
              <a:rPr dirty="0" err="1"/>
              <a:t>nombre</a:t>
            </a:r>
            <a:r>
              <a:rPr dirty="0"/>
              <a:t> de </a:t>
            </a:r>
            <a:r>
              <a:rPr dirty="0" err="1"/>
              <a:t>membres</a:t>
            </a:r>
            <a:r>
              <a:rPr dirty="0"/>
              <a:t> du </a:t>
            </a:r>
            <a:r>
              <a:rPr lang="en-GB" dirty="0"/>
              <a:t>cluster</a:t>
            </a:r>
            <a:r>
              <a:rPr dirty="0"/>
              <a:t> 4 pour </a:t>
            </a:r>
            <a:r>
              <a:rPr dirty="0" err="1"/>
              <a:t>couvrir</a:t>
            </a:r>
            <a:r>
              <a:rPr dirty="0"/>
              <a:t> </a:t>
            </a:r>
            <a:r>
              <a:rPr dirty="0" err="1"/>
              <a:t>toutes</a:t>
            </a:r>
            <a:r>
              <a:rPr dirty="0"/>
              <a:t> les </a:t>
            </a:r>
            <a:r>
              <a:rPr dirty="0" err="1"/>
              <a:t>régions</a:t>
            </a:r>
            <a:r>
              <a:rPr dirty="0"/>
              <a:t> 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4800">
                <a:solidFill>
                  <a:srgbClr val="000000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/>
              <a:t>Demander </a:t>
            </a:r>
            <a:r>
              <a:rPr dirty="0" err="1"/>
              <a:t>l’approbation</a:t>
            </a:r>
            <a:r>
              <a:rPr dirty="0"/>
              <a:t> et le </a:t>
            </a:r>
            <a:r>
              <a:rPr dirty="0" err="1"/>
              <a:t>financement</a:t>
            </a:r>
            <a:r>
              <a:rPr dirty="0"/>
              <a:t> de la </a:t>
            </a:r>
            <a:r>
              <a:rPr dirty="0" err="1"/>
              <a:t>partie</a:t>
            </a:r>
            <a:r>
              <a:rPr dirty="0"/>
              <a:t> «Plan </a:t>
            </a:r>
            <a:r>
              <a:rPr dirty="0" err="1"/>
              <a:t>d’action</a:t>
            </a:r>
            <a:r>
              <a:rPr dirty="0"/>
              <a:t>» dans le but de </a:t>
            </a:r>
            <a:r>
              <a:rPr dirty="0" err="1"/>
              <a:t>permettre</a:t>
            </a:r>
            <a:r>
              <a:rPr dirty="0"/>
              <a:t> au </a:t>
            </a:r>
            <a:r>
              <a:rPr dirty="0" err="1"/>
              <a:t>pôle</a:t>
            </a:r>
            <a:r>
              <a:rPr dirty="0"/>
              <a:t> de commencer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activités</a:t>
            </a:r>
            <a:r>
              <a:rPr dirty="0"/>
              <a:t> sur le terrain.</a:t>
            </a:r>
          </a:p>
          <a:p>
            <a:pPr lvl="3" algn="just">
              <a:lnSpc>
                <a:spcPct val="150000"/>
              </a:lnSpc>
            </a:pPr>
            <a:endParaRPr sz="48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  <p:sp>
        <p:nvSpPr>
          <p:cNvPr id="198" name="TextBox 198">
            <a:extLst>
              <a:ext uri="{FF2B5EF4-FFF2-40B4-BE49-F238E27FC236}">
                <a16:creationId xmlns:a16="http://schemas.microsoft.com/office/drawing/2014/main" id="{E5F278B4-5A71-809B-CCC1-C73CDF1F3EB4}"/>
              </a:ext>
            </a:extLst>
          </p:cNvPr>
          <p:cNvSpPr txBox="1"/>
          <p:nvPr/>
        </p:nvSpPr>
        <p:spPr>
          <a:xfrm>
            <a:off x="1033462" y="9933105"/>
            <a:ext cx="1938585" cy="27616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2220"/>
              </a:lnSpc>
              <a:spcBef>
                <a:spcPct val="0"/>
              </a:spcBef>
              <a:defRPr sz="158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Droits d'auteur © KNQA </a:t>
            </a:r>
          </a:p>
        </p:txBody>
      </p:sp>
    </p:spTree>
    <p:extLst>
      <p:ext uri="{BB962C8B-B14F-4D97-AF65-F5344CB8AC3E}">
        <p14:creationId xmlns:p14="http://schemas.microsoft.com/office/powerpoint/2010/main" val="291313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5029D-A4FA-0506-C06A-0653F3036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F65A1B0-71CB-B828-AB5A-7EA95AF0DFEE}"/>
              </a:ext>
            </a:extLst>
          </p:cNvPr>
          <p:cNvSpPr/>
          <p:nvPr/>
        </p:nvSpPr>
        <p:spPr>
          <a:xfrm>
            <a:off x="-228600" y="7773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0584B0F-5D7B-1316-4A6D-6AE3034FC556}"/>
              </a:ext>
            </a:extLst>
          </p:cNvPr>
          <p:cNvGrpSpPr/>
          <p:nvPr/>
        </p:nvGrpSpPr>
        <p:grpSpPr>
          <a:xfrm>
            <a:off x="0" y="9604074"/>
            <a:ext cx="18297525" cy="278499"/>
            <a:chOff x="0" y="0"/>
            <a:chExt cx="24396700" cy="37133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862459C-C634-4B98-CD76-933F2D37DA15}"/>
                </a:ext>
              </a:extLst>
            </p:cNvPr>
            <p:cNvGrpSpPr/>
            <p:nvPr/>
          </p:nvGrpSpPr>
          <p:grpSpPr>
            <a:xfrm>
              <a:off x="0" y="0"/>
              <a:ext cx="24384000" cy="96766"/>
              <a:chOff x="0" y="0"/>
              <a:chExt cx="4816593" cy="19114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6F3E775-0F2E-EA4A-7672-3028743AA9C7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1D1A1B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8B15677D-8E4D-ABCC-2188-0CE10DF3054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FC032EF3-FB0F-CA2F-F785-AB9621DAF5AF}"/>
                </a:ext>
              </a:extLst>
            </p:cNvPr>
            <p:cNvGrpSpPr/>
            <p:nvPr/>
          </p:nvGrpSpPr>
          <p:grpSpPr>
            <a:xfrm>
              <a:off x="12700" y="139700"/>
              <a:ext cx="24384000" cy="96766"/>
              <a:chOff x="0" y="0"/>
              <a:chExt cx="4816593" cy="19114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D1566423-CBEF-7447-A794-37640E2D9FEC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A7220C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26C22AA3-E6D0-37C7-0AE9-E1FF70CBAD7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D5871BB0-449A-9681-E61E-B948D0DA488B}"/>
                </a:ext>
              </a:extLst>
            </p:cNvPr>
            <p:cNvGrpSpPr/>
            <p:nvPr/>
          </p:nvGrpSpPr>
          <p:grpSpPr>
            <a:xfrm>
              <a:off x="0" y="274566"/>
              <a:ext cx="24384000" cy="96766"/>
              <a:chOff x="0" y="0"/>
              <a:chExt cx="4816593" cy="19114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34128FDB-CF25-E208-A6A8-1934F16837BF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276E35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C7F911E7-48B4-21A2-C650-F98AB16982E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91" name="AutoShape 191">
            <a:extLst>
              <a:ext uri="{FF2B5EF4-FFF2-40B4-BE49-F238E27FC236}">
                <a16:creationId xmlns:a16="http://schemas.microsoft.com/office/drawing/2014/main" id="{45154C23-25F8-3E0A-31A3-94A820DEA859}"/>
              </a:ext>
            </a:extLst>
          </p:cNvPr>
          <p:cNvSpPr/>
          <p:nvPr/>
        </p:nvSpPr>
        <p:spPr>
          <a:xfrm>
            <a:off x="1371600" y="1057393"/>
            <a:ext cx="7213022" cy="0"/>
          </a:xfrm>
          <a:prstGeom prst="line">
            <a:avLst/>
          </a:prstGeom>
          <a:ln w="57150" cap="flat">
            <a:solidFill>
              <a:srgbClr val="E0B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95" name="TextBox 195">
            <a:extLst>
              <a:ext uri="{FF2B5EF4-FFF2-40B4-BE49-F238E27FC236}">
                <a16:creationId xmlns:a16="http://schemas.microsoft.com/office/drawing/2014/main" id="{AD465AE7-30C3-64E9-19C2-489A84C01AAA}"/>
              </a:ext>
            </a:extLst>
          </p:cNvPr>
          <p:cNvSpPr txBox="1"/>
          <p:nvPr/>
        </p:nvSpPr>
        <p:spPr>
          <a:xfrm>
            <a:off x="9449270" y="8953582"/>
            <a:ext cx="567457" cy="650492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algn="ctr">
              <a:lnSpc>
                <a:spcPts val="2659"/>
              </a:lnSpc>
            </a:pPr>
            <a:endParaRPr sz="1899" b="1">
              <a:solidFill>
                <a:srgbClr val="00286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96" name="TextBox 196">
            <a:extLst>
              <a:ext uri="{FF2B5EF4-FFF2-40B4-BE49-F238E27FC236}">
                <a16:creationId xmlns:a16="http://schemas.microsoft.com/office/drawing/2014/main" id="{B17FA9D9-99DD-5AB8-384F-44F51CD6D848}"/>
              </a:ext>
            </a:extLst>
          </p:cNvPr>
          <p:cNvSpPr txBox="1"/>
          <p:nvPr/>
        </p:nvSpPr>
        <p:spPr>
          <a:xfrm>
            <a:off x="685800" y="392820"/>
            <a:ext cx="10744200" cy="138345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  <a:defRPr sz="3999" b="1">
                <a:solidFill>
                  <a:srgbClr val="007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dirty="0"/>
              <a:t>ÉLABORATION DU PLAN DE TRAVAIL: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sz="3999" b="1" dirty="0">
              <a:solidFill>
                <a:srgbClr val="00286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7" name="TextBox 197">
            <a:extLst>
              <a:ext uri="{FF2B5EF4-FFF2-40B4-BE49-F238E27FC236}">
                <a16:creationId xmlns:a16="http://schemas.microsoft.com/office/drawing/2014/main" id="{BA95D0F8-3CC5-D7FB-ACBA-5B3829761438}"/>
              </a:ext>
            </a:extLst>
          </p:cNvPr>
          <p:cNvSpPr txBox="1"/>
          <p:nvPr/>
        </p:nvSpPr>
        <p:spPr>
          <a:xfrm>
            <a:off x="452532" y="1644326"/>
            <a:ext cx="17378268" cy="8372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  <a:defRPr sz="5400"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/>
              <a:t>Son </a:t>
            </a:r>
            <a:r>
              <a:rPr dirty="0" err="1"/>
              <a:t>objectif</a:t>
            </a:r>
            <a:r>
              <a:rPr dirty="0"/>
              <a:t> principal </a:t>
            </a:r>
            <a:r>
              <a:rPr dirty="0" err="1"/>
              <a:t>est</a:t>
            </a:r>
            <a:r>
              <a:rPr dirty="0"/>
              <a:t> de:</a:t>
            </a:r>
          </a:p>
          <a:p>
            <a:pPr lvl="3" algn="just">
              <a:lnSpc>
                <a:spcPct val="150000"/>
              </a:lnSpc>
              <a:defRPr sz="5400"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rPr dirty="0"/>
              <a:t>Structurer la </a:t>
            </a:r>
            <a:r>
              <a:rPr dirty="0" err="1"/>
              <a:t>chaîne</a:t>
            </a:r>
            <a:r>
              <a:rPr dirty="0"/>
              <a:t> de </a:t>
            </a:r>
            <a:r>
              <a:rPr dirty="0" err="1"/>
              <a:t>valeur</a:t>
            </a:r>
            <a:r>
              <a:rPr dirty="0"/>
              <a:t> de la communication pour </a:t>
            </a:r>
            <a:r>
              <a:rPr dirty="0" err="1"/>
              <a:t>l'opérationnalisation</a:t>
            </a:r>
            <a:r>
              <a:rPr dirty="0"/>
              <a:t> </a:t>
            </a:r>
            <a:r>
              <a:rPr lang="en-GB" dirty="0"/>
              <a:t>de </a:t>
            </a:r>
            <a:r>
              <a:rPr lang="en-GB" dirty="0" err="1"/>
              <a:t>l’ACQF</a:t>
            </a:r>
            <a:r>
              <a:rPr dirty="0"/>
              <a:t>. </a:t>
            </a:r>
            <a:r>
              <a:rPr dirty="0" err="1"/>
              <a:t>L’établissement</a:t>
            </a:r>
            <a:r>
              <a:rPr dirty="0"/>
              <a:t> de la </a:t>
            </a:r>
            <a:r>
              <a:rPr dirty="0" err="1"/>
              <a:t>chaîne</a:t>
            </a:r>
            <a:r>
              <a:rPr dirty="0"/>
              <a:t> de </a:t>
            </a:r>
            <a:r>
              <a:rPr dirty="0" err="1"/>
              <a:t>valeur</a:t>
            </a:r>
            <a:r>
              <a:rPr dirty="0"/>
              <a:t> de la communication au moyen de la </a:t>
            </a:r>
            <a:r>
              <a:rPr dirty="0" err="1"/>
              <a:t>cartographie</a:t>
            </a:r>
            <a:r>
              <a:rPr dirty="0"/>
              <a:t> des parties </a:t>
            </a:r>
            <a:r>
              <a:rPr dirty="0" err="1"/>
              <a:t>prenantes</a:t>
            </a:r>
            <a:r>
              <a:rPr dirty="0"/>
              <a:t> fait </a:t>
            </a:r>
            <a:r>
              <a:rPr dirty="0" err="1"/>
              <a:t>partie</a:t>
            </a:r>
            <a:r>
              <a:rPr dirty="0"/>
              <a:t> du processus de mise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œuvre</a:t>
            </a:r>
            <a:r>
              <a:rPr dirty="0"/>
              <a:t> du plan de travail.</a:t>
            </a:r>
          </a:p>
          <a:p>
            <a:pPr marL="1943100" lvl="3" indent="-571500" algn="just">
              <a:lnSpc>
                <a:spcPct val="150000"/>
              </a:lnSpc>
              <a:buFont typeface="Wingdings" pitchFamily="2" charset="2"/>
              <a:buChar char="Ø"/>
            </a:pPr>
            <a:endParaRPr sz="4400" dirty="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  <p:sp>
        <p:nvSpPr>
          <p:cNvPr id="198" name="TextBox 198">
            <a:extLst>
              <a:ext uri="{FF2B5EF4-FFF2-40B4-BE49-F238E27FC236}">
                <a16:creationId xmlns:a16="http://schemas.microsoft.com/office/drawing/2014/main" id="{9E58718C-9CAF-3389-556C-D039C95055B5}"/>
              </a:ext>
            </a:extLst>
          </p:cNvPr>
          <p:cNvSpPr txBox="1"/>
          <p:nvPr/>
        </p:nvSpPr>
        <p:spPr>
          <a:xfrm>
            <a:off x="1033462" y="9933105"/>
            <a:ext cx="1938585" cy="27616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2220"/>
              </a:lnSpc>
              <a:spcBef>
                <a:spcPct val="0"/>
              </a:spcBef>
              <a:defRPr sz="158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Droits d'auteur © KNQA </a:t>
            </a:r>
          </a:p>
        </p:txBody>
      </p:sp>
    </p:spTree>
    <p:extLst>
      <p:ext uri="{BB962C8B-B14F-4D97-AF65-F5344CB8AC3E}">
        <p14:creationId xmlns:p14="http://schemas.microsoft.com/office/powerpoint/2010/main" val="226818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D6791-7634-F6F9-07FF-CD933639A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080918B-C71B-4BF4-66ED-5B883B8E9BEE}"/>
              </a:ext>
            </a:extLst>
          </p:cNvPr>
          <p:cNvSpPr/>
          <p:nvPr/>
        </p:nvSpPr>
        <p:spPr>
          <a:xfrm>
            <a:off x="22094" y="43643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8040AE9-BAAC-341F-1A2A-F499C6CB6218}"/>
              </a:ext>
            </a:extLst>
          </p:cNvPr>
          <p:cNvGrpSpPr/>
          <p:nvPr/>
        </p:nvGrpSpPr>
        <p:grpSpPr>
          <a:xfrm>
            <a:off x="0" y="9604074"/>
            <a:ext cx="18297525" cy="278499"/>
            <a:chOff x="0" y="0"/>
            <a:chExt cx="24396700" cy="37133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5346754-278F-DBC8-B4B5-D54BC720405E}"/>
                </a:ext>
              </a:extLst>
            </p:cNvPr>
            <p:cNvGrpSpPr/>
            <p:nvPr/>
          </p:nvGrpSpPr>
          <p:grpSpPr>
            <a:xfrm>
              <a:off x="0" y="0"/>
              <a:ext cx="24384000" cy="96766"/>
              <a:chOff x="0" y="0"/>
              <a:chExt cx="4816593" cy="19114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95609D30-CD39-4291-3955-EE3F3A67C749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1D1A1B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4211917F-A6D8-2207-30DF-A19EC9835F3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12CB121A-9530-FAAA-310A-815C0E74124A}"/>
                </a:ext>
              </a:extLst>
            </p:cNvPr>
            <p:cNvGrpSpPr/>
            <p:nvPr/>
          </p:nvGrpSpPr>
          <p:grpSpPr>
            <a:xfrm>
              <a:off x="12700" y="139700"/>
              <a:ext cx="24384000" cy="96766"/>
              <a:chOff x="0" y="0"/>
              <a:chExt cx="4816593" cy="19114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D3AF5E04-81A0-0934-A05A-6F57AA96B73C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A7220C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A10DCAEC-AEB1-EA8F-764D-A0C09FFD845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06ABDD2C-4353-9765-49BB-3597BC970D6C}"/>
                </a:ext>
              </a:extLst>
            </p:cNvPr>
            <p:cNvGrpSpPr/>
            <p:nvPr/>
          </p:nvGrpSpPr>
          <p:grpSpPr>
            <a:xfrm>
              <a:off x="0" y="274566"/>
              <a:ext cx="24384000" cy="96766"/>
              <a:chOff x="0" y="0"/>
              <a:chExt cx="4816593" cy="19114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B83FDE3-0304-23B1-3469-21BA6CECD375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9114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9114"/>
                    </a:lnTo>
                    <a:lnTo>
                      <a:pt x="0" y="19114"/>
                    </a:lnTo>
                    <a:close/>
                  </a:path>
                </a:pathLst>
              </a:custGeom>
              <a:solidFill>
                <a:srgbClr val="276E35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A33B7112-10DB-4B7F-0325-26CC7183E0E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57214"/>
              </a:xfrm>
              <a:prstGeom prst="rect">
                <a:avLst/>
              </a:prstGeom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91" name="AutoShape 191">
            <a:extLst>
              <a:ext uri="{FF2B5EF4-FFF2-40B4-BE49-F238E27FC236}">
                <a16:creationId xmlns:a16="http://schemas.microsoft.com/office/drawing/2014/main" id="{3B3BAE28-AC27-C684-F13B-AD086E21C01E}"/>
              </a:ext>
            </a:extLst>
          </p:cNvPr>
          <p:cNvSpPr/>
          <p:nvPr/>
        </p:nvSpPr>
        <p:spPr>
          <a:xfrm>
            <a:off x="1371600" y="1057393"/>
            <a:ext cx="7213022" cy="0"/>
          </a:xfrm>
          <a:prstGeom prst="line">
            <a:avLst/>
          </a:prstGeom>
          <a:ln w="57150" cap="flat">
            <a:solidFill>
              <a:srgbClr val="E0B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95" name="TextBox 195">
            <a:extLst>
              <a:ext uri="{FF2B5EF4-FFF2-40B4-BE49-F238E27FC236}">
                <a16:creationId xmlns:a16="http://schemas.microsoft.com/office/drawing/2014/main" id="{3B8EA95F-761B-65CC-97E1-4F1E67F9329C}"/>
              </a:ext>
            </a:extLst>
          </p:cNvPr>
          <p:cNvSpPr txBox="1"/>
          <p:nvPr/>
        </p:nvSpPr>
        <p:spPr>
          <a:xfrm>
            <a:off x="9449270" y="8953582"/>
            <a:ext cx="567457" cy="650492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algn="ctr">
              <a:lnSpc>
                <a:spcPts val="2659"/>
              </a:lnSpc>
            </a:pPr>
            <a:endParaRPr sz="1899" b="1">
              <a:solidFill>
                <a:srgbClr val="00286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96" name="TextBox 196">
            <a:extLst>
              <a:ext uri="{FF2B5EF4-FFF2-40B4-BE49-F238E27FC236}">
                <a16:creationId xmlns:a16="http://schemas.microsoft.com/office/drawing/2014/main" id="{B54F8722-3F8E-A035-6019-302E937931D7}"/>
              </a:ext>
            </a:extLst>
          </p:cNvPr>
          <p:cNvSpPr txBox="1"/>
          <p:nvPr/>
        </p:nvSpPr>
        <p:spPr>
          <a:xfrm>
            <a:off x="685800" y="392820"/>
            <a:ext cx="9028020" cy="210160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  <a:defRPr sz="4000" b="1">
                <a:solidFill>
                  <a:srgbClr val="007000"/>
                </a:solidFill>
                <a:latin typeface="Montserrat" pitchFamily="2" charset="77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t>Élaboration du plan de travail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sz="3999" b="1">
              <a:solidFill>
                <a:srgbClr val="007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sz="3999" b="1">
              <a:solidFill>
                <a:srgbClr val="00286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7" name="TextBox 197">
            <a:extLst>
              <a:ext uri="{FF2B5EF4-FFF2-40B4-BE49-F238E27FC236}">
                <a16:creationId xmlns:a16="http://schemas.microsoft.com/office/drawing/2014/main" id="{4A3CCA5A-84D3-A231-48A4-94CAA3986D80}"/>
              </a:ext>
            </a:extLst>
          </p:cNvPr>
          <p:cNvSpPr txBox="1"/>
          <p:nvPr/>
        </p:nvSpPr>
        <p:spPr>
          <a:xfrm>
            <a:off x="452532" y="1644326"/>
            <a:ext cx="16264180" cy="23436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3" algn="just">
              <a:lnSpc>
                <a:spcPct val="150000"/>
              </a:lnSpc>
            </a:pPr>
            <a:endParaRPr sz="540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lvl="3" algn="just">
              <a:lnSpc>
                <a:spcPct val="150000"/>
              </a:lnSpc>
            </a:pPr>
            <a:endParaRPr sz="540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D9534DB-8B7A-CDB8-3CB0-8CC45AAF1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627957"/>
              </p:ext>
            </p:extLst>
          </p:nvPr>
        </p:nvGraphicFramePr>
        <p:xfrm>
          <a:off x="0" y="1409763"/>
          <a:ext cx="18307045" cy="84489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707700">
                  <a:extLst>
                    <a:ext uri="{9D8B030D-6E8A-4147-A177-3AD203B41FA5}">
                      <a16:colId xmlns:a16="http://schemas.microsoft.com/office/drawing/2014/main" val="919658581"/>
                    </a:ext>
                  </a:extLst>
                </a:gridCol>
                <a:gridCol w="5085697">
                  <a:extLst>
                    <a:ext uri="{9D8B030D-6E8A-4147-A177-3AD203B41FA5}">
                      <a16:colId xmlns:a16="http://schemas.microsoft.com/office/drawing/2014/main" val="3190437175"/>
                    </a:ext>
                  </a:extLst>
                </a:gridCol>
                <a:gridCol w="6513648">
                  <a:extLst>
                    <a:ext uri="{9D8B030D-6E8A-4147-A177-3AD203B41FA5}">
                      <a16:colId xmlns:a16="http://schemas.microsoft.com/office/drawing/2014/main" val="56084605"/>
                    </a:ext>
                  </a:extLst>
                </a:gridCol>
              </a:tblGrid>
              <a:tr h="4589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dirty="0"/>
                        <a:t>Objectif</a:t>
                      </a:r>
                      <a:endParaRPr sz="2800" kern="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t>Activités</a:t>
                      </a:r>
                      <a:endParaRPr sz="2800" kern="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t>Chronologie</a:t>
                      </a:r>
                      <a:endParaRPr sz="2800" kern="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1911240"/>
                  </a:ext>
                </a:extLst>
              </a:tr>
              <a:tr h="13154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800"/>
                        <a:t>Renforcer la communication interne</a:t>
                      </a:r>
                      <a:endParaRPr sz="1800" kern="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800"/>
                        <a:t>Élaborer un calendrier de communication (réunions, bulletins d'information, mises à jour)</a:t>
                      </a:r>
                      <a:endParaRPr sz="1800" kern="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800" dirty="0" err="1"/>
                        <a:t>Septembre</a:t>
                      </a:r>
                      <a:r>
                        <a:rPr sz="1800" dirty="0"/>
                        <a:t> – </a:t>
                      </a:r>
                      <a:r>
                        <a:rPr sz="1800" dirty="0" err="1"/>
                        <a:t>octobre</a:t>
                      </a:r>
                      <a:r>
                        <a:rPr sz="1800" dirty="0"/>
                        <a:t> (2025)</a:t>
                      </a:r>
                      <a:endParaRPr sz="1800" kern="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3348304"/>
                  </a:ext>
                </a:extLst>
              </a:tr>
              <a:tr h="19058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>
                          <a:effectLst/>
                          <a:latin typeface="+mj-lt"/>
                        </a:defRPr>
                      </a:pPr>
                      <a:r>
                        <a:rPr sz="1800"/>
                        <a:t>Communication externe &amp; Médias</a:t>
                      </a:r>
                      <a:endParaRPr sz="18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37" marR="589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>
                          <a:effectLst/>
                          <a:latin typeface="+mj-lt"/>
                        </a:defRPr>
                      </a:pPr>
                      <a:r>
                        <a:rPr sz="1800"/>
                        <a:t>Créer un plan de contenu de médias sociaux (Twitter/X, LinkedIn, plateformes ACQF)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 sz="2800">
                          <a:solidFill>
                            <a:schemeClr val="dk1"/>
                          </a:solidFill>
                          <a:effectLst/>
                        </a:defRPr>
                      </a:pPr>
                      <a:r>
                        <a:rPr sz="1800"/>
                        <a:t>Établir des relations avec les médias: identifier les journalistes et préparer le dossier de presse</a:t>
                      </a:r>
                      <a:endParaRPr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37" marR="58937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 sz="2800" kern="100">
                          <a:effectLst/>
                        </a:defRPr>
                      </a:pPr>
                      <a:r>
                        <a:rPr sz="1800"/>
                        <a:t>Octobre – novembre (2025)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 sz="2800" kern="1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r>
                        <a:rPr sz="1800"/>
                        <a:t>Novembre 2025 – décembre 2026</a:t>
                      </a:r>
                      <a:endParaRPr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7" marR="58937" marT="0" marB="0"/>
                </a:tc>
                <a:extLst>
                  <a:ext uri="{0D108BD9-81ED-4DB2-BD59-A6C34878D82A}">
                    <a16:rowId xmlns:a16="http://schemas.microsoft.com/office/drawing/2014/main" val="2149274964"/>
                  </a:ext>
                </a:extLst>
              </a:tr>
              <a:tr h="942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800"/>
                        <a:t>Renforcer la communication interne</a:t>
                      </a:r>
                      <a:endParaRPr sz="1800" kern="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800"/>
                        <a:t>Établir des modèles de déclaration normalisés.</a:t>
                      </a:r>
                      <a:endParaRPr sz="1800" kern="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800"/>
                        <a:t>Octobre – novembre (2025)</a:t>
                      </a:r>
                      <a:endParaRPr sz="1800" kern="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8452846"/>
                  </a:ext>
                </a:extLst>
              </a:tr>
              <a:tr h="942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800"/>
                        <a:t>Améliorer l'engagement des parties prenantes &amp; Visibilité</a:t>
                      </a:r>
                      <a:endParaRPr sz="1800" kern="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800"/>
                        <a:t>Élaborer des notes d’information à l’intention des parties prenantes (FAQ, notes d’une page, notes d’orientation)</a:t>
                      </a:r>
                      <a:endParaRPr sz="1800" kern="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800"/>
                        <a:t>Novembre – décembre 2025</a:t>
                      </a:r>
                      <a:endParaRPr sz="1800" kern="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897178"/>
                  </a:ext>
                </a:extLst>
              </a:tr>
              <a:tr h="14263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800"/>
                        <a:t>Améliorer l'engagement des parties prenantes &amp; Visibilité</a:t>
                      </a:r>
                      <a:endParaRPr sz="1800" kern="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800"/>
                        <a:t>Cartographier et mettre à jour la base de données des parties prenantes (ministères, CER, EES, EFPT, secteur privé)</a:t>
                      </a:r>
                      <a:endParaRPr sz="1800" kern="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800"/>
                        <a:t>Janvier – mars 2026</a:t>
                      </a:r>
                      <a:endParaRPr sz="1800" kern="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544255"/>
                  </a:ext>
                </a:extLst>
              </a:tr>
              <a:tr h="1455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800"/>
                        <a:t>Améliorer l'engagement des parties prenantes &amp; Visibilité</a:t>
                      </a:r>
                      <a:endParaRPr sz="1800" kern="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800"/>
                        <a:t>Diffuser les bulletins d'information des parties prenantes</a:t>
                      </a:r>
                      <a:endParaRPr sz="1800" kern="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800" dirty="0"/>
                        <a:t>Première </a:t>
                      </a:r>
                      <a:r>
                        <a:rPr sz="1800" dirty="0" err="1"/>
                        <a:t>édition</a:t>
                      </a:r>
                      <a:r>
                        <a:rPr sz="1800" dirty="0"/>
                        <a:t>: Octobre – </a:t>
                      </a:r>
                      <a:r>
                        <a:rPr sz="1800" dirty="0" err="1"/>
                        <a:t>novembre</a:t>
                      </a:r>
                      <a:r>
                        <a:rPr sz="1800" dirty="0"/>
                        <a:t> 2025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800" dirty="0"/>
                        <a:t>Février – mars 2026 et </a:t>
                      </a:r>
                      <a:r>
                        <a:rPr sz="1800" dirty="0" err="1"/>
                        <a:t>ajusté</a:t>
                      </a:r>
                      <a:r>
                        <a:rPr sz="1800" dirty="0"/>
                        <a:t> </a:t>
                      </a:r>
                      <a:r>
                        <a:rPr sz="1800" dirty="0" err="1"/>
                        <a:t>en</a:t>
                      </a:r>
                      <a:r>
                        <a:rPr sz="1800" dirty="0"/>
                        <a:t> </a:t>
                      </a:r>
                      <a:r>
                        <a:rPr sz="1800" dirty="0" err="1"/>
                        <a:t>conséquence</a:t>
                      </a:r>
                      <a:r>
                        <a:rPr sz="1800" dirty="0"/>
                        <a:t> pour </a:t>
                      </a:r>
                      <a:r>
                        <a:rPr sz="1800" dirty="0" err="1"/>
                        <a:t>aller</a:t>
                      </a:r>
                      <a:r>
                        <a:rPr sz="1800" dirty="0"/>
                        <a:t> de </a:t>
                      </a:r>
                      <a:r>
                        <a:rPr sz="1800" dirty="0" err="1"/>
                        <a:t>l’avant</a:t>
                      </a:r>
                      <a:endParaRPr sz="1800" kern="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6054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80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F038D-E63E-3737-9A59-BD6DB3EE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40F812A-9BAC-FA48-F8A1-3FC7AC94DE07}"/>
              </a:ext>
            </a:extLst>
          </p:cNvPr>
          <p:cNvSpPr/>
          <p:nvPr/>
        </p:nvSpPr>
        <p:spPr>
          <a:xfrm>
            <a:off x="22094" y="43643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191" name="AutoShape 191">
            <a:extLst>
              <a:ext uri="{FF2B5EF4-FFF2-40B4-BE49-F238E27FC236}">
                <a16:creationId xmlns:a16="http://schemas.microsoft.com/office/drawing/2014/main" id="{1CA00D75-9529-CC85-B1A7-D4EF62E53FBD}"/>
              </a:ext>
            </a:extLst>
          </p:cNvPr>
          <p:cNvSpPr/>
          <p:nvPr/>
        </p:nvSpPr>
        <p:spPr>
          <a:xfrm>
            <a:off x="1371600" y="1057393"/>
            <a:ext cx="7213022" cy="0"/>
          </a:xfrm>
          <a:prstGeom prst="line">
            <a:avLst/>
          </a:prstGeom>
          <a:ln w="57150" cap="flat">
            <a:solidFill>
              <a:srgbClr val="E0B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95" name="TextBox 195">
            <a:extLst>
              <a:ext uri="{FF2B5EF4-FFF2-40B4-BE49-F238E27FC236}">
                <a16:creationId xmlns:a16="http://schemas.microsoft.com/office/drawing/2014/main" id="{EDFFB08C-C007-E8FB-37EA-81F90E094191}"/>
              </a:ext>
            </a:extLst>
          </p:cNvPr>
          <p:cNvSpPr txBox="1"/>
          <p:nvPr/>
        </p:nvSpPr>
        <p:spPr>
          <a:xfrm>
            <a:off x="9449270" y="8953582"/>
            <a:ext cx="567457" cy="650492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algn="ctr">
              <a:lnSpc>
                <a:spcPts val="2659"/>
              </a:lnSpc>
            </a:pPr>
            <a:endParaRPr sz="1899" b="1">
              <a:solidFill>
                <a:srgbClr val="00286E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96" name="TextBox 196">
            <a:extLst>
              <a:ext uri="{FF2B5EF4-FFF2-40B4-BE49-F238E27FC236}">
                <a16:creationId xmlns:a16="http://schemas.microsoft.com/office/drawing/2014/main" id="{548C7512-59EA-8A13-844E-C80F7AC6CC4F}"/>
              </a:ext>
            </a:extLst>
          </p:cNvPr>
          <p:cNvSpPr txBox="1"/>
          <p:nvPr/>
        </p:nvSpPr>
        <p:spPr>
          <a:xfrm>
            <a:off x="685800" y="392820"/>
            <a:ext cx="9028020" cy="210160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  <a:defRPr sz="4000" b="1">
                <a:solidFill>
                  <a:srgbClr val="007000"/>
                </a:solidFill>
                <a:latin typeface="Montserrat" pitchFamily="2" charset="77"/>
                <a:ea typeface="Montserrat Medium"/>
                <a:cs typeface="Times New Roman" panose="02020603050405020304" pitchFamily="18" charset="0"/>
                <a:sym typeface="Montserrat Medium"/>
              </a:defRPr>
            </a:pPr>
            <a:r>
              <a:t>Élaboration du plan de travail»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sz="3999" b="1">
              <a:solidFill>
                <a:srgbClr val="007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sz="3999" b="1">
              <a:solidFill>
                <a:srgbClr val="00286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7" name="TextBox 197">
            <a:extLst>
              <a:ext uri="{FF2B5EF4-FFF2-40B4-BE49-F238E27FC236}">
                <a16:creationId xmlns:a16="http://schemas.microsoft.com/office/drawing/2014/main" id="{DF1A9853-E6AA-F04B-7688-149748C6EA7B}"/>
              </a:ext>
            </a:extLst>
          </p:cNvPr>
          <p:cNvSpPr txBox="1"/>
          <p:nvPr/>
        </p:nvSpPr>
        <p:spPr>
          <a:xfrm>
            <a:off x="452532" y="1644326"/>
            <a:ext cx="16264180" cy="23436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3" algn="just">
              <a:lnSpc>
                <a:spcPct val="150000"/>
              </a:lnSpc>
            </a:pPr>
            <a:endParaRPr sz="540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lvl="3" algn="just">
              <a:lnSpc>
                <a:spcPct val="150000"/>
              </a:lnSpc>
            </a:pPr>
            <a:endParaRPr sz="5400">
              <a:solidFill>
                <a:srgbClr val="000000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77FAAB5-A62E-5235-A1B2-EA0E01561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745357"/>
              </p:ext>
            </p:extLst>
          </p:nvPr>
        </p:nvGraphicFramePr>
        <p:xfrm>
          <a:off x="22094" y="1057394"/>
          <a:ext cx="18288000" cy="922960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161196">
                  <a:extLst>
                    <a:ext uri="{9D8B030D-6E8A-4147-A177-3AD203B41FA5}">
                      <a16:colId xmlns:a16="http://schemas.microsoft.com/office/drawing/2014/main" val="4206194311"/>
                    </a:ext>
                  </a:extLst>
                </a:gridCol>
                <a:gridCol w="6063402">
                  <a:extLst>
                    <a:ext uri="{9D8B030D-6E8A-4147-A177-3AD203B41FA5}">
                      <a16:colId xmlns:a16="http://schemas.microsoft.com/office/drawing/2014/main" val="61867144"/>
                    </a:ext>
                  </a:extLst>
                </a:gridCol>
                <a:gridCol w="6063402">
                  <a:extLst>
                    <a:ext uri="{9D8B030D-6E8A-4147-A177-3AD203B41FA5}">
                      <a16:colId xmlns:a16="http://schemas.microsoft.com/office/drawing/2014/main" val="2367498545"/>
                    </a:ext>
                  </a:extLst>
                </a:gridCol>
              </a:tblGrid>
              <a:tr h="1475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b="1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sz="1600"/>
                        <a:t>Améliorer l'engagement des parties prenantes &amp; Visibilité</a:t>
                      </a:r>
                      <a:endParaRPr sz="1600" b="1" kern="10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600"/>
                        <a:t>Organiser des webinaires pour les parties prenantes</a:t>
                      </a:r>
                      <a:endParaRPr sz="1600" b="0" kern="10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600"/>
                        <a:t>Janvier – mars 2026</a:t>
                      </a:r>
                      <a:endParaRPr sz="1600" b="0" kern="10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198174"/>
                  </a:ext>
                </a:extLst>
              </a:tr>
              <a:tr h="19272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600"/>
                        <a:t>Promouvoir les produits de connaissance</a:t>
                      </a:r>
                      <a:endParaRPr sz="1600" kern="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600" dirty="0"/>
                        <a:t>Examiner les </a:t>
                      </a:r>
                      <a:r>
                        <a:rPr sz="1600" dirty="0" err="1"/>
                        <a:t>produits</a:t>
                      </a:r>
                      <a:r>
                        <a:rPr sz="1600" dirty="0"/>
                        <a:t> de </a:t>
                      </a:r>
                      <a:r>
                        <a:rPr sz="1600" dirty="0" err="1"/>
                        <a:t>connaissances</a:t>
                      </a:r>
                      <a:r>
                        <a:rPr sz="1600" dirty="0"/>
                        <a:t> d</a:t>
                      </a:r>
                      <a:r>
                        <a:rPr lang="en-GB" sz="1600" dirty="0"/>
                        <a:t>e </a:t>
                      </a:r>
                      <a:r>
                        <a:rPr lang="en-GB" sz="1600" dirty="0" err="1"/>
                        <a:t>l’ACQF</a:t>
                      </a:r>
                      <a:r>
                        <a:rPr lang="en-GB" sz="1600" dirty="0"/>
                        <a:t> </a:t>
                      </a:r>
                      <a:r>
                        <a:rPr sz="1600" dirty="0"/>
                        <a:t>(</a:t>
                      </a:r>
                      <a:r>
                        <a:rPr sz="1600" dirty="0" err="1"/>
                        <a:t>lignes</a:t>
                      </a:r>
                      <a:r>
                        <a:rPr sz="1600" dirty="0"/>
                        <a:t> directrices, </a:t>
                      </a:r>
                      <a:r>
                        <a:rPr sz="1600" dirty="0" err="1"/>
                        <a:t>boîtes</a:t>
                      </a:r>
                      <a:r>
                        <a:rPr sz="1600" dirty="0"/>
                        <a:t> à </a:t>
                      </a:r>
                      <a:r>
                        <a:rPr sz="1600" dirty="0" err="1"/>
                        <a:t>outils</a:t>
                      </a:r>
                      <a:r>
                        <a:rPr sz="1600" dirty="0"/>
                        <a:t>, rapports)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 sz="2800">
                          <a:effectLst/>
                        </a:defRPr>
                      </a:pPr>
                      <a:r>
                        <a:rPr sz="1600" dirty="0" err="1"/>
                        <a:t>Produire</a:t>
                      </a:r>
                      <a:r>
                        <a:rPr sz="1600" dirty="0"/>
                        <a:t> des résumés </a:t>
                      </a:r>
                      <a:r>
                        <a:rPr sz="1600" dirty="0" err="1"/>
                        <a:t>simplifiés</a:t>
                      </a:r>
                      <a:r>
                        <a:rPr sz="1600" dirty="0"/>
                        <a:t> de 2 </a:t>
                      </a:r>
                      <a:r>
                        <a:rPr sz="1600" dirty="0" err="1"/>
                        <a:t>grandes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lignes</a:t>
                      </a:r>
                      <a:r>
                        <a:rPr sz="1600" dirty="0"/>
                        <a:t> directrices </a:t>
                      </a:r>
                      <a:r>
                        <a:rPr lang="en-GB" sz="1600" dirty="0"/>
                        <a:t>de </a:t>
                      </a:r>
                      <a:r>
                        <a:rPr lang="en-GB" sz="1600" dirty="0" err="1"/>
                        <a:t>l’ACQF</a:t>
                      </a:r>
                      <a:endParaRPr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 kern="100">
                          <a:effectLst/>
                        </a:defRPr>
                      </a:pPr>
                      <a:r>
                        <a:rPr sz="1600"/>
                        <a:t>Avril – juillet 2027</a:t>
                      </a:r>
                      <a:endParaRPr sz="1600" b="0" kern="10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6876"/>
                  </a:ext>
                </a:extLst>
              </a:tr>
              <a:tr h="1098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>
                          <a:effectLst/>
                          <a:latin typeface="+mj-lt"/>
                        </a:defRPr>
                      </a:pPr>
                      <a:r>
                        <a:rPr sz="1600"/>
                        <a:t>Communication externe &amp; Médias</a:t>
                      </a:r>
                      <a:endParaRPr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37" marR="589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>
                          <a:effectLst/>
                          <a:latin typeface="+mj-lt"/>
                        </a:defRPr>
                      </a:pPr>
                      <a:r>
                        <a:rPr sz="1600"/>
                        <a:t>Élaborer des lignes directrices en matière d'image de marque et de communication.</a:t>
                      </a:r>
                      <a:endParaRPr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37" marR="589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defRPr>
                      </a:pPr>
                      <a:r>
                        <a:rPr sz="1600"/>
                        <a:t>Août – septembre 2027</a:t>
                      </a:r>
                    </a:p>
                  </a:txBody>
                  <a:tcPr marL="58937" marR="58937" marT="0" marB="0"/>
                </a:tc>
                <a:extLst>
                  <a:ext uri="{0D108BD9-81ED-4DB2-BD59-A6C34878D82A}">
                    <a16:rowId xmlns:a16="http://schemas.microsoft.com/office/drawing/2014/main" val="172924006"/>
                  </a:ext>
                </a:extLst>
              </a:tr>
              <a:tr h="1475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>
                          <a:effectLst/>
                          <a:latin typeface="+mj-lt"/>
                        </a:defRPr>
                      </a:pPr>
                      <a:r>
                        <a:rPr sz="1600"/>
                        <a:t>Communication externe &amp; Médias</a:t>
                      </a:r>
                      <a:endParaRPr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37" marR="589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>
                          <a:effectLst/>
                          <a:latin typeface="+mj-lt"/>
                        </a:defRPr>
                      </a:pPr>
                      <a:r>
                        <a:rPr sz="1600"/>
                        <a:t>Publier des exemples de réussite/études de cas des États membres.</a:t>
                      </a:r>
                      <a:endParaRPr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37" marR="589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defRPr>
                      </a:pPr>
                      <a:r>
                        <a:rPr sz="1600"/>
                        <a:t>Octobre – novembre 2027</a:t>
                      </a:r>
                    </a:p>
                  </a:txBody>
                  <a:tcPr marL="58937" marR="58937" marT="0" marB="0"/>
                </a:tc>
                <a:extLst>
                  <a:ext uri="{0D108BD9-81ED-4DB2-BD59-A6C34878D82A}">
                    <a16:rowId xmlns:a16="http://schemas.microsoft.com/office/drawing/2014/main" val="3931645894"/>
                  </a:ext>
                </a:extLst>
              </a:tr>
              <a:tr h="888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>
                          <a:effectLst/>
                          <a:latin typeface="+mj-lt"/>
                        </a:defRPr>
                      </a:pPr>
                      <a:r>
                        <a:rPr sz="1600"/>
                        <a:t>Surveiller &amp; Rapporter les progrès</a:t>
                      </a:r>
                      <a:endParaRPr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37" marR="589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>
                          <a:effectLst/>
                          <a:latin typeface="+mj-lt"/>
                        </a:defRPr>
                      </a:pPr>
                      <a:r>
                        <a:rPr sz="1600"/>
                        <a:t>Réaliser un examen à mi-parcours des progrès accomplis.</a:t>
                      </a:r>
                      <a:endParaRPr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37" marR="589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defRPr>
                      </a:pPr>
                      <a:r>
                        <a:rPr sz="1600"/>
                        <a:t>À confirmer</a:t>
                      </a:r>
                    </a:p>
                  </a:txBody>
                  <a:tcPr marL="58937" marR="58937" marT="0" marB="0"/>
                </a:tc>
                <a:extLst>
                  <a:ext uri="{0D108BD9-81ED-4DB2-BD59-A6C34878D82A}">
                    <a16:rowId xmlns:a16="http://schemas.microsoft.com/office/drawing/2014/main" val="2811689195"/>
                  </a:ext>
                </a:extLst>
              </a:tr>
              <a:tr h="888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>
                          <a:effectLst/>
                          <a:latin typeface="+mj-lt"/>
                        </a:defRPr>
                      </a:pPr>
                      <a:r>
                        <a:rPr sz="1600"/>
                        <a:t>Surveiller &amp; Rapporter les progrès</a:t>
                      </a:r>
                      <a:endParaRPr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37" marR="589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>
                          <a:effectLst/>
                          <a:latin typeface="+mj-lt"/>
                        </a:defRPr>
                      </a:pPr>
                      <a:r>
                        <a:rPr sz="1600"/>
                        <a:t>Examen de fin de mandat et rapport final.</a:t>
                      </a:r>
                      <a:endParaRPr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37" marR="589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defRPr>
                      </a:pPr>
                      <a:r>
                        <a:rPr sz="1600"/>
                        <a:t>À confirmer</a:t>
                      </a:r>
                    </a:p>
                  </a:txBody>
                  <a:tcPr marL="58937" marR="58937" marT="0" marB="0"/>
                </a:tc>
                <a:extLst>
                  <a:ext uri="{0D108BD9-81ED-4DB2-BD59-A6C34878D82A}">
                    <a16:rowId xmlns:a16="http://schemas.microsoft.com/office/drawing/2014/main" val="712777607"/>
                  </a:ext>
                </a:extLst>
              </a:tr>
              <a:tr h="1475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>
                          <a:effectLst/>
                          <a:latin typeface="+mj-lt"/>
                        </a:defRPr>
                      </a:pPr>
                      <a:r>
                        <a:rPr sz="1600"/>
                        <a:t>Surveiller &amp; Rapporter les progrès</a:t>
                      </a:r>
                      <a:endParaRPr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37" marR="589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>
                          <a:effectLst/>
                          <a:latin typeface="+mj-lt"/>
                        </a:defRPr>
                      </a:pPr>
                      <a:r>
                        <a:rPr sz="1600"/>
                        <a:t>Élaborer des indicateurs pour le suivi de la communication et de l'engagement.</a:t>
                      </a:r>
                      <a:endParaRPr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937" marR="589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defRPr sz="280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defRPr>
                      </a:pPr>
                      <a:r>
                        <a:rPr sz="1600" dirty="0"/>
                        <a:t>À confirmer</a:t>
                      </a:r>
                    </a:p>
                  </a:txBody>
                  <a:tcPr marL="58937" marR="58937" marT="0" marB="0"/>
                </a:tc>
                <a:extLst>
                  <a:ext uri="{0D108BD9-81ED-4DB2-BD59-A6C34878D82A}">
                    <a16:rowId xmlns:a16="http://schemas.microsoft.com/office/drawing/2014/main" val="1262019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287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Props1.xml><?xml version="1.0" encoding="utf-8"?>
<ds:datastoreItem xmlns:ds="http://schemas.openxmlformats.org/officeDocument/2006/customXml" ds:itemID="{8A52D481-1F14-46A1-A206-7ED907C54B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4F15D5-7C60-43E9-B948-D9F992FD34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B485D5-1A81-4495-A920-C5B1EC2881C7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1070</Words>
  <Application>Microsoft Office PowerPoint</Application>
  <PresentationFormat>Custom</PresentationFormat>
  <Paragraphs>150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Canva Sans Bold</vt:lpstr>
      <vt:lpstr>Montserrat Medium</vt:lpstr>
      <vt:lpstr>Calibri</vt:lpstr>
      <vt:lpstr>Montserrat</vt:lpstr>
      <vt:lpstr>Wingdings</vt:lpstr>
      <vt:lpstr>Montserrat Bold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for job</dc:title>
  <dc:creator>Peter Wekesa</dc:creator>
  <cp:lastModifiedBy>Amaya Lyne (ETF)</cp:lastModifiedBy>
  <cp:revision>52</cp:revision>
  <dcterms:created xsi:type="dcterms:W3CDTF">2006-08-16T00:00:00Z</dcterms:created>
  <dcterms:modified xsi:type="dcterms:W3CDTF">2025-10-16T08:13:42Z</dcterms:modified>
  <dc:identifier>DAGyXVZnflg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</Properties>
</file>