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0" r:id="rId5"/>
    <p:sldId id="313" r:id="rId6"/>
    <p:sldId id="310" r:id="rId7"/>
    <p:sldId id="293" r:id="rId8"/>
    <p:sldId id="311" r:id="rId9"/>
    <p:sldId id="317" r:id="rId10"/>
    <p:sldId id="316" r:id="rId11"/>
    <p:sldId id="290" r:id="rId12"/>
    <p:sldId id="305" r:id="rId13"/>
    <p:sldId id="291" r:id="rId14"/>
    <p:sldId id="296" r:id="rId15"/>
    <p:sldId id="300" r:id="rId16"/>
    <p:sldId id="303" r:id="rId17"/>
    <p:sldId id="312" r:id="rId18"/>
    <p:sldId id="259" r:id="rId19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9C1926-5118-4027-DCEC-4A4600B0784E}" name="Renny Harilal" initials="" userId="S::RHarilal@saqa.org.za::737fe23c-f5e8-4157-bd5c-6c50c89fc327" providerId="AD"/>
  <p188:author id="{903D1E37-9C11-80B0-71D2-98B5E5B869A7}" name="Renny Harilal" initials="RH" userId="S::rharilal@saqa.org.za::737fe23c-f5e8-4157-bd5c-6c50c89fc327" providerId="AD"/>
  <p188:author id="{6385C694-FB4F-2985-F939-C1E50304AF07}" name="Nadia Starr" initials="NS" userId="S::NStarr@saqa.org.za::93af394d-a7a3-4919-80e1-3dd1b98cf3bc" providerId="AD"/>
  <p188:author id="{C6386CBB-ABFD-AE65-BB07-2929EDD5A6AB}" name="Nolusindiso Kayi" initials="NK" userId="S::Nkayi@saqa.org.za::7c3773e5-72fc-49c1-8825-920f5f15cc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D"/>
    <a:srgbClr val="14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B50C3-B945-2FCB-07E9-D9F422DFA2BF}" v="117" dt="2025-10-01T05:58:21.966"/>
    <p1510:client id="{36EC764B-02AB-4A4C-BD9F-67E5977C0B6A}" v="1" dt="2025-10-01T18:39:36.088"/>
    <p1510:client id="{903D263D-B491-C434-B225-DED4229E0FF0}" v="801" dt="2025-10-01T09:19:37.644"/>
    <p1510:client id="{96DB00CF-B166-4124-A29A-2C72CAE06154}" v="28" dt="2025-10-01T16:19:17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22"/>
  </p:normalViewPr>
  <p:slideViewPr>
    <p:cSldViewPr snapToGrid="0">
      <p:cViewPr varScale="1">
        <p:scale>
          <a:sx n="111" d="100"/>
          <a:sy n="111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2" Type="http://schemas.openxmlformats.org/officeDocument/2006/relationships/image" Target="../media/image17.svg"/><Relationship Id="rId16" Type="http://schemas.openxmlformats.org/officeDocument/2006/relationships/image" Target="../media/image10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2" Type="http://schemas.openxmlformats.org/officeDocument/2006/relationships/image" Target="../media/image17.svg"/><Relationship Id="rId16" Type="http://schemas.openxmlformats.org/officeDocument/2006/relationships/image" Target="../media/image10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D9BAA-4E97-4573-B0D8-C056799DAE0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C485F48C-FF73-49D6-8FFA-E35EADEBC8BA}">
      <dgm:prSet/>
      <dgm:spPr/>
      <dgm:t>
        <a:bodyPr/>
        <a:lstStyle/>
        <a:p>
          <a:pPr>
            <a:lnSpc>
              <a:spcPct val="100000"/>
            </a:lnSpc>
          </a:pPr>
          <a:r>
            <a:t>Renforce les fondements institutionnels et la pertinence continentale</a:t>
          </a:r>
        </a:p>
      </dgm:t>
    </dgm:pt>
    <dgm:pt modelId="{25558913-B558-44E8-9BC8-FE7F9ABB88CE}" type="parTrans" cxnId="{BD42AE84-4631-4EF3-91E1-93132CE4EA16}">
      <dgm:prSet/>
      <dgm:spPr/>
      <dgm:t>
        <a:bodyPr/>
        <a:lstStyle/>
        <a:p>
          <a:endParaRPr/>
        </a:p>
      </dgm:t>
    </dgm:pt>
    <dgm:pt modelId="{3EC39BB0-AFD4-42C9-98E4-5732B08054CF}" type="sibTrans" cxnId="{BD42AE84-4631-4EF3-91E1-93132CE4EA16}">
      <dgm:prSet/>
      <dgm:spPr/>
      <dgm:t>
        <a:bodyPr/>
        <a:lstStyle/>
        <a:p>
          <a:endParaRPr/>
        </a:p>
      </dgm:t>
    </dgm:pt>
    <dgm:pt modelId="{F9B77815-0882-4D0C-BF24-BF97182D23DF}">
      <dgm:prSet/>
      <dgm:spPr/>
      <dgm:t>
        <a:bodyPr/>
        <a:lstStyle/>
        <a:p>
          <a:pPr>
            <a:lnSpc>
              <a:spcPct val="100000"/>
            </a:lnSpc>
          </a:pPr>
          <a:r>
            <a:t>Permet des opérations indépendantes, par exemple la passation de marchés, le recrutement financier</a:t>
          </a:r>
        </a:p>
      </dgm:t>
    </dgm:pt>
    <dgm:pt modelId="{8CFA5798-51A1-484C-9344-A3E564A7B948}" type="parTrans" cxnId="{06A082B7-0A96-4C59-86BB-F53F359FC2DE}">
      <dgm:prSet/>
      <dgm:spPr/>
      <dgm:t>
        <a:bodyPr/>
        <a:lstStyle/>
        <a:p>
          <a:endParaRPr/>
        </a:p>
      </dgm:t>
    </dgm:pt>
    <dgm:pt modelId="{D40EA3EB-AF5E-4802-BCB8-02452D2682E1}" type="sibTrans" cxnId="{06A082B7-0A96-4C59-86BB-F53F359FC2DE}">
      <dgm:prSet/>
      <dgm:spPr/>
      <dgm:t>
        <a:bodyPr/>
        <a:lstStyle/>
        <a:p>
          <a:endParaRPr/>
        </a:p>
      </dgm:t>
    </dgm:pt>
    <dgm:pt modelId="{007E2AA5-7FC4-484E-AAAB-3CE17D261540}">
      <dgm:prSet/>
      <dgm:spPr/>
      <dgm:t>
        <a:bodyPr/>
        <a:lstStyle/>
        <a:p>
          <a:pPr>
            <a:lnSpc>
              <a:spcPct val="100000"/>
            </a:lnSpc>
          </a:pPr>
          <a:r>
            <a:t>Fournit la capacité de protéger les intérêts par le biais de recours juridiques</a:t>
          </a:r>
        </a:p>
      </dgm:t>
    </dgm:pt>
    <dgm:pt modelId="{7910850A-3180-410F-9D60-B1C9C81178ED}" type="parTrans" cxnId="{DE499A80-6C06-46FA-93FF-B5B3BE2AD672}">
      <dgm:prSet/>
      <dgm:spPr/>
      <dgm:t>
        <a:bodyPr/>
        <a:lstStyle/>
        <a:p>
          <a:endParaRPr/>
        </a:p>
      </dgm:t>
    </dgm:pt>
    <dgm:pt modelId="{6B4D9AB1-9540-47E8-ABB0-F9DD3FD31A80}" type="sibTrans" cxnId="{DE499A80-6C06-46FA-93FF-B5B3BE2AD672}">
      <dgm:prSet/>
      <dgm:spPr/>
      <dgm:t>
        <a:bodyPr/>
        <a:lstStyle/>
        <a:p>
          <a:endParaRPr/>
        </a:p>
      </dgm:t>
    </dgm:pt>
    <dgm:pt modelId="{72BE796F-D93C-4FFD-A566-C5232D328A38}">
      <dgm:prSet/>
      <dgm:spPr/>
      <dgm:t>
        <a:bodyPr/>
        <a:lstStyle/>
        <a:p>
          <a:pPr>
            <a:lnSpc>
              <a:spcPct val="100000"/>
            </a:lnSpc>
          </a:pPr>
          <a:r>
            <a:rPr dirty="0" err="1"/>
            <a:t>Renforce</a:t>
          </a:r>
          <a:r>
            <a:rPr dirty="0"/>
            <a:t> la </a:t>
          </a:r>
          <a:r>
            <a:rPr dirty="0" err="1"/>
            <a:t>crédibilité</a:t>
          </a:r>
          <a:r>
            <a:rPr dirty="0"/>
            <a:t> </a:t>
          </a:r>
          <a:r>
            <a:rPr dirty="0" err="1"/>
            <a:t>auprès</a:t>
          </a:r>
          <a:r>
            <a:rPr dirty="0"/>
            <a:t> des </a:t>
          </a:r>
          <a:r>
            <a:rPr dirty="0" err="1"/>
            <a:t>partenaires</a:t>
          </a:r>
          <a:endParaRPr dirty="0"/>
        </a:p>
      </dgm:t>
    </dgm:pt>
    <dgm:pt modelId="{22FDF5A0-81DD-4651-9B9F-3574E971932C}" type="parTrans" cxnId="{FE1E342C-C999-4671-B292-C8EB6440DA1F}">
      <dgm:prSet/>
      <dgm:spPr/>
      <dgm:t>
        <a:bodyPr/>
        <a:lstStyle/>
        <a:p>
          <a:endParaRPr/>
        </a:p>
      </dgm:t>
    </dgm:pt>
    <dgm:pt modelId="{82E28BC5-2DC8-4127-8298-D12E0EEAADAE}" type="sibTrans" cxnId="{FE1E342C-C999-4671-B292-C8EB6440DA1F}">
      <dgm:prSet/>
      <dgm:spPr/>
      <dgm:t>
        <a:bodyPr/>
        <a:lstStyle/>
        <a:p>
          <a:endParaRPr/>
        </a:p>
      </dgm:t>
    </dgm:pt>
    <dgm:pt modelId="{B043B109-2C7B-415D-8609-A9B943AB6541}">
      <dgm:prSet/>
      <dgm:spPr/>
      <dgm:t>
        <a:bodyPr/>
        <a:lstStyle/>
        <a:p>
          <a:pPr>
            <a:lnSpc>
              <a:spcPct val="100000"/>
            </a:lnSpc>
          </a:pPr>
          <a:r>
            <a:rPr dirty="0" err="1"/>
            <a:t>Élargi</a:t>
          </a:r>
          <a:r>
            <a:rPr lang="en-GB" dirty="0"/>
            <a:t>t</a:t>
          </a:r>
          <a:r>
            <a:rPr dirty="0"/>
            <a:t> les </a:t>
          </a:r>
          <a:r>
            <a:rPr dirty="0" err="1"/>
            <a:t>possibilités</a:t>
          </a:r>
          <a:r>
            <a:rPr dirty="0"/>
            <a:t> de </a:t>
          </a:r>
          <a:r>
            <a:rPr dirty="0" err="1"/>
            <a:t>financement</a:t>
          </a:r>
          <a:endParaRPr dirty="0"/>
        </a:p>
      </dgm:t>
    </dgm:pt>
    <dgm:pt modelId="{979B5B52-0468-429D-8DF1-EC48049C9E37}" type="parTrans" cxnId="{91CA91CB-0659-4711-974F-C124E12ED462}">
      <dgm:prSet/>
      <dgm:spPr/>
      <dgm:t>
        <a:bodyPr/>
        <a:lstStyle/>
        <a:p>
          <a:endParaRPr/>
        </a:p>
      </dgm:t>
    </dgm:pt>
    <dgm:pt modelId="{FFF7EF3D-0BDD-417E-9CE7-A8E951CB2C4A}" type="sibTrans" cxnId="{91CA91CB-0659-4711-974F-C124E12ED462}">
      <dgm:prSet/>
      <dgm:spPr/>
      <dgm:t>
        <a:bodyPr/>
        <a:lstStyle/>
        <a:p>
          <a:endParaRPr/>
        </a:p>
      </dgm:t>
    </dgm:pt>
    <dgm:pt modelId="{BD602303-4D8F-47F2-B7CC-C0716B56C5C5}">
      <dgm:prSet/>
      <dgm:spPr/>
      <dgm:t>
        <a:bodyPr/>
        <a:lstStyle/>
        <a:p>
          <a:pPr>
            <a:lnSpc>
              <a:spcPct val="100000"/>
            </a:lnSpc>
          </a:pPr>
          <a:r>
            <a:t>Positionne le réseau ACQF pour jouer un rôle plus important dans l'éducation et le développement des compétences sur le continent</a:t>
          </a:r>
        </a:p>
      </dgm:t>
    </dgm:pt>
    <dgm:pt modelId="{1329FD3E-32D2-42A8-B5AB-89FFAFE54D65}" type="parTrans" cxnId="{37A050E1-709E-42FA-8113-CF3F3C5A5EF1}">
      <dgm:prSet/>
      <dgm:spPr/>
      <dgm:t>
        <a:bodyPr/>
        <a:lstStyle/>
        <a:p>
          <a:endParaRPr/>
        </a:p>
      </dgm:t>
    </dgm:pt>
    <dgm:pt modelId="{FB2F4365-5119-4610-8BEA-0530A356473A}" type="sibTrans" cxnId="{37A050E1-709E-42FA-8113-CF3F3C5A5EF1}">
      <dgm:prSet/>
      <dgm:spPr/>
      <dgm:t>
        <a:bodyPr/>
        <a:lstStyle/>
        <a:p>
          <a:endParaRPr/>
        </a:p>
      </dgm:t>
    </dgm:pt>
    <dgm:pt modelId="{C38FE88C-A9B4-423E-B6F4-605DCF2E5420}" type="pres">
      <dgm:prSet presAssocID="{FE0D9BAA-4E97-4573-B0D8-C056799DAE0B}" presName="root" presStyleCnt="0">
        <dgm:presLayoutVars>
          <dgm:dir/>
          <dgm:resizeHandles val="exact"/>
        </dgm:presLayoutVars>
      </dgm:prSet>
      <dgm:spPr/>
    </dgm:pt>
    <dgm:pt modelId="{9A6E4859-F842-4F48-A4ED-5EFE28398C0F}" type="pres">
      <dgm:prSet presAssocID="{C485F48C-FF73-49D6-8FFA-E35EADEBC8BA}" presName="compNode" presStyleCnt="0"/>
      <dgm:spPr/>
    </dgm:pt>
    <dgm:pt modelId="{983896DF-DB19-4941-901E-FE474A2EBF9C}" type="pres">
      <dgm:prSet presAssocID="{C485F48C-FF73-49D6-8FFA-E35EADEBC8BA}" presName="bgRect" presStyleLbl="bgShp" presStyleIdx="0" presStyleCnt="6"/>
      <dgm:spPr/>
    </dgm:pt>
    <dgm:pt modelId="{63CFB56F-6939-45C6-B0F3-BED636F14C14}" type="pres">
      <dgm:prSet presAssocID="{C485F48C-FF73-49D6-8FFA-E35EADEBC8B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D263CF9-3DB5-4875-AAF2-8BFCB82438C8}" type="pres">
      <dgm:prSet presAssocID="{C485F48C-FF73-49D6-8FFA-E35EADEBC8BA}" presName="spaceRect" presStyleCnt="0"/>
      <dgm:spPr/>
    </dgm:pt>
    <dgm:pt modelId="{01581726-B79E-4457-985B-D0C858568CEA}" type="pres">
      <dgm:prSet presAssocID="{C485F48C-FF73-49D6-8FFA-E35EADEBC8BA}" presName="parTx" presStyleLbl="revTx" presStyleIdx="0" presStyleCnt="6">
        <dgm:presLayoutVars>
          <dgm:chMax val="0"/>
          <dgm:chPref val="0"/>
        </dgm:presLayoutVars>
      </dgm:prSet>
      <dgm:spPr/>
    </dgm:pt>
    <dgm:pt modelId="{BE52B22D-5063-4B92-8B9B-C7E0F452C3BB}" type="pres">
      <dgm:prSet presAssocID="{3EC39BB0-AFD4-42C9-98E4-5732B08054CF}" presName="sibTrans" presStyleCnt="0"/>
      <dgm:spPr/>
    </dgm:pt>
    <dgm:pt modelId="{D963F01B-565D-4AB4-8156-8BF3BFD861DF}" type="pres">
      <dgm:prSet presAssocID="{F9B77815-0882-4D0C-BF24-BF97182D23DF}" presName="compNode" presStyleCnt="0"/>
      <dgm:spPr/>
    </dgm:pt>
    <dgm:pt modelId="{23D96F69-66BE-42B2-8C90-BA11A4D9C6FB}" type="pres">
      <dgm:prSet presAssocID="{F9B77815-0882-4D0C-BF24-BF97182D23DF}" presName="bgRect" presStyleLbl="bgShp" presStyleIdx="1" presStyleCnt="6"/>
      <dgm:spPr/>
    </dgm:pt>
    <dgm:pt modelId="{DA0296D2-C617-4A3D-BC8C-ECB45C70CE46}" type="pres">
      <dgm:prSet presAssocID="{F9B77815-0882-4D0C-BF24-BF97182D23D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D1681C1-0464-4F0C-B0CB-94A886256DAE}" type="pres">
      <dgm:prSet presAssocID="{F9B77815-0882-4D0C-BF24-BF97182D23DF}" presName="spaceRect" presStyleCnt="0"/>
      <dgm:spPr/>
    </dgm:pt>
    <dgm:pt modelId="{83E5316F-2E37-40C3-8312-0AF2A1584783}" type="pres">
      <dgm:prSet presAssocID="{F9B77815-0882-4D0C-BF24-BF97182D23DF}" presName="parTx" presStyleLbl="revTx" presStyleIdx="1" presStyleCnt="6">
        <dgm:presLayoutVars>
          <dgm:chMax val="0"/>
          <dgm:chPref val="0"/>
        </dgm:presLayoutVars>
      </dgm:prSet>
      <dgm:spPr/>
    </dgm:pt>
    <dgm:pt modelId="{01DDAAB4-E86A-411F-BB66-997B57933A06}" type="pres">
      <dgm:prSet presAssocID="{D40EA3EB-AF5E-4802-BCB8-02452D2682E1}" presName="sibTrans" presStyleCnt="0"/>
      <dgm:spPr/>
    </dgm:pt>
    <dgm:pt modelId="{E409A007-72C7-485D-8B0E-C61AD169FE62}" type="pres">
      <dgm:prSet presAssocID="{007E2AA5-7FC4-484E-AAAB-3CE17D261540}" presName="compNode" presStyleCnt="0"/>
      <dgm:spPr/>
    </dgm:pt>
    <dgm:pt modelId="{8B4C8BA8-B3CC-4277-8FCF-F53DD7A4654F}" type="pres">
      <dgm:prSet presAssocID="{007E2AA5-7FC4-484E-AAAB-3CE17D261540}" presName="bgRect" presStyleLbl="bgShp" presStyleIdx="2" presStyleCnt="6"/>
      <dgm:spPr/>
    </dgm:pt>
    <dgm:pt modelId="{4506B76A-A990-4987-B541-696E16F5528A}" type="pres">
      <dgm:prSet presAssocID="{007E2AA5-7FC4-484E-AAAB-3CE17D26154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6A0F3A5-E166-402B-B7D9-7DE24F198893}" type="pres">
      <dgm:prSet presAssocID="{007E2AA5-7FC4-484E-AAAB-3CE17D261540}" presName="spaceRect" presStyleCnt="0"/>
      <dgm:spPr/>
    </dgm:pt>
    <dgm:pt modelId="{10F2023E-1434-4D69-ABEB-23DB0D859316}" type="pres">
      <dgm:prSet presAssocID="{007E2AA5-7FC4-484E-AAAB-3CE17D261540}" presName="parTx" presStyleLbl="revTx" presStyleIdx="2" presStyleCnt="6">
        <dgm:presLayoutVars>
          <dgm:chMax val="0"/>
          <dgm:chPref val="0"/>
        </dgm:presLayoutVars>
      </dgm:prSet>
      <dgm:spPr/>
    </dgm:pt>
    <dgm:pt modelId="{D0936ACF-6BED-4629-A61D-F1D810AC8FFA}" type="pres">
      <dgm:prSet presAssocID="{6B4D9AB1-9540-47E8-ABB0-F9DD3FD31A80}" presName="sibTrans" presStyleCnt="0"/>
      <dgm:spPr/>
    </dgm:pt>
    <dgm:pt modelId="{D6C045A3-042A-4FD4-8F03-BEAC6E3F5886}" type="pres">
      <dgm:prSet presAssocID="{72BE796F-D93C-4FFD-A566-C5232D328A38}" presName="compNode" presStyleCnt="0"/>
      <dgm:spPr/>
    </dgm:pt>
    <dgm:pt modelId="{CE23C4AE-CC2B-4049-ACF2-3D1E208F88ED}" type="pres">
      <dgm:prSet presAssocID="{72BE796F-D93C-4FFD-A566-C5232D328A38}" presName="bgRect" presStyleLbl="bgShp" presStyleIdx="3" presStyleCnt="6"/>
      <dgm:spPr/>
    </dgm:pt>
    <dgm:pt modelId="{830D4ACF-5F25-46DA-8A93-116374A780D1}" type="pres">
      <dgm:prSet presAssocID="{72BE796F-D93C-4FFD-A566-C5232D328A3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4DF8E21-150F-4AC5-B900-60A6B65BEC43}" type="pres">
      <dgm:prSet presAssocID="{72BE796F-D93C-4FFD-A566-C5232D328A38}" presName="spaceRect" presStyleCnt="0"/>
      <dgm:spPr/>
    </dgm:pt>
    <dgm:pt modelId="{0592308B-2736-4280-BFCC-F2944FAE1D70}" type="pres">
      <dgm:prSet presAssocID="{72BE796F-D93C-4FFD-A566-C5232D328A38}" presName="parTx" presStyleLbl="revTx" presStyleIdx="3" presStyleCnt="6">
        <dgm:presLayoutVars>
          <dgm:chMax val="0"/>
          <dgm:chPref val="0"/>
        </dgm:presLayoutVars>
      </dgm:prSet>
      <dgm:spPr/>
    </dgm:pt>
    <dgm:pt modelId="{CC6EA5EE-6ADD-4792-99CB-48E94EF62B35}" type="pres">
      <dgm:prSet presAssocID="{82E28BC5-2DC8-4127-8298-D12E0EEAADAE}" presName="sibTrans" presStyleCnt="0"/>
      <dgm:spPr/>
    </dgm:pt>
    <dgm:pt modelId="{C0C25EFA-01CC-4773-BBE4-4A719BDAAD1B}" type="pres">
      <dgm:prSet presAssocID="{B043B109-2C7B-415D-8609-A9B943AB6541}" presName="compNode" presStyleCnt="0"/>
      <dgm:spPr/>
    </dgm:pt>
    <dgm:pt modelId="{23A7366D-ECC0-4417-BB43-BD9B3BD4F9BD}" type="pres">
      <dgm:prSet presAssocID="{B043B109-2C7B-415D-8609-A9B943AB6541}" presName="bgRect" presStyleLbl="bgShp" presStyleIdx="4" presStyleCnt="6"/>
      <dgm:spPr/>
    </dgm:pt>
    <dgm:pt modelId="{824CE62D-29E3-46ED-9B63-A2C24BA20F3A}" type="pres">
      <dgm:prSet presAssocID="{B043B109-2C7B-415D-8609-A9B943AB654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F1259036-0C20-4E84-B3E9-50E33A5A6CB3}" type="pres">
      <dgm:prSet presAssocID="{B043B109-2C7B-415D-8609-A9B943AB6541}" presName="spaceRect" presStyleCnt="0"/>
      <dgm:spPr/>
    </dgm:pt>
    <dgm:pt modelId="{FF2477D1-02D7-4E47-A6F5-F28D3752AE84}" type="pres">
      <dgm:prSet presAssocID="{B043B109-2C7B-415D-8609-A9B943AB6541}" presName="parTx" presStyleLbl="revTx" presStyleIdx="4" presStyleCnt="6">
        <dgm:presLayoutVars>
          <dgm:chMax val="0"/>
          <dgm:chPref val="0"/>
        </dgm:presLayoutVars>
      </dgm:prSet>
      <dgm:spPr/>
    </dgm:pt>
    <dgm:pt modelId="{3B7A6000-6772-413B-B6DE-DF0E9EAB97DD}" type="pres">
      <dgm:prSet presAssocID="{FFF7EF3D-0BDD-417E-9CE7-A8E951CB2C4A}" presName="sibTrans" presStyleCnt="0"/>
      <dgm:spPr/>
    </dgm:pt>
    <dgm:pt modelId="{0CC5488B-34ED-4ED5-BBBD-6EBC87C0B158}" type="pres">
      <dgm:prSet presAssocID="{BD602303-4D8F-47F2-B7CC-C0716B56C5C5}" presName="compNode" presStyleCnt="0"/>
      <dgm:spPr/>
    </dgm:pt>
    <dgm:pt modelId="{FD5C0450-D647-489A-A8A0-5142596F0EC9}" type="pres">
      <dgm:prSet presAssocID="{BD602303-4D8F-47F2-B7CC-C0716B56C5C5}" presName="bgRect" presStyleLbl="bgShp" presStyleIdx="5" presStyleCnt="6"/>
      <dgm:spPr/>
    </dgm:pt>
    <dgm:pt modelId="{BECE5EC8-7F0D-41CE-87EA-AA19D879F939}" type="pres">
      <dgm:prSet presAssocID="{BD602303-4D8F-47F2-B7CC-C0716B56C5C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0B0A498-9822-4127-B64A-F01BCCC454C4}" type="pres">
      <dgm:prSet presAssocID="{BD602303-4D8F-47F2-B7CC-C0716B56C5C5}" presName="spaceRect" presStyleCnt="0"/>
      <dgm:spPr/>
    </dgm:pt>
    <dgm:pt modelId="{68D370EA-AE2D-4A1B-B169-C966CD3E5FF4}" type="pres">
      <dgm:prSet presAssocID="{BD602303-4D8F-47F2-B7CC-C0716B56C5C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E1E342C-C999-4671-B292-C8EB6440DA1F}" srcId="{FE0D9BAA-4E97-4573-B0D8-C056799DAE0B}" destId="{72BE796F-D93C-4FFD-A566-C5232D328A38}" srcOrd="3" destOrd="0" parTransId="{22FDF5A0-81DD-4651-9B9F-3574E971932C}" sibTransId="{82E28BC5-2DC8-4127-8298-D12E0EEAADAE}"/>
    <dgm:cxn modelId="{1160E62F-8A27-41AD-9AF2-6F34E19C3A63}" type="presOf" srcId="{72BE796F-D93C-4FFD-A566-C5232D328A38}" destId="{0592308B-2736-4280-BFCC-F2944FAE1D70}" srcOrd="0" destOrd="0" presId="urn:microsoft.com/office/officeart/2018/2/layout/IconVerticalSolidList"/>
    <dgm:cxn modelId="{BDA10B68-BEBC-4195-9778-B2E368E04A8E}" type="presOf" srcId="{BD602303-4D8F-47F2-B7CC-C0716B56C5C5}" destId="{68D370EA-AE2D-4A1B-B169-C966CD3E5FF4}" srcOrd="0" destOrd="0" presId="urn:microsoft.com/office/officeart/2018/2/layout/IconVerticalSolidList"/>
    <dgm:cxn modelId="{DE499A80-6C06-46FA-93FF-B5B3BE2AD672}" srcId="{FE0D9BAA-4E97-4573-B0D8-C056799DAE0B}" destId="{007E2AA5-7FC4-484E-AAAB-3CE17D261540}" srcOrd="2" destOrd="0" parTransId="{7910850A-3180-410F-9D60-B1C9C81178ED}" sibTransId="{6B4D9AB1-9540-47E8-ABB0-F9DD3FD31A80}"/>
    <dgm:cxn modelId="{7E5A9681-FC41-4C7E-85E0-52F952E25AAA}" type="presOf" srcId="{C485F48C-FF73-49D6-8FFA-E35EADEBC8BA}" destId="{01581726-B79E-4457-985B-D0C858568CEA}" srcOrd="0" destOrd="0" presId="urn:microsoft.com/office/officeart/2018/2/layout/IconVerticalSolidList"/>
    <dgm:cxn modelId="{BD42AE84-4631-4EF3-91E1-93132CE4EA16}" srcId="{FE0D9BAA-4E97-4573-B0D8-C056799DAE0B}" destId="{C485F48C-FF73-49D6-8FFA-E35EADEBC8BA}" srcOrd="0" destOrd="0" parTransId="{25558913-B558-44E8-9BC8-FE7F9ABB88CE}" sibTransId="{3EC39BB0-AFD4-42C9-98E4-5732B08054CF}"/>
    <dgm:cxn modelId="{AAF1D9A7-DFCC-4BC1-9BA3-3F5C341F0FFD}" type="presOf" srcId="{F9B77815-0882-4D0C-BF24-BF97182D23DF}" destId="{83E5316F-2E37-40C3-8312-0AF2A1584783}" srcOrd="0" destOrd="0" presId="urn:microsoft.com/office/officeart/2018/2/layout/IconVerticalSolidList"/>
    <dgm:cxn modelId="{77FBC7B0-7E70-4966-AF15-FB5214F0B030}" type="presOf" srcId="{B043B109-2C7B-415D-8609-A9B943AB6541}" destId="{FF2477D1-02D7-4E47-A6F5-F28D3752AE84}" srcOrd="0" destOrd="0" presId="urn:microsoft.com/office/officeart/2018/2/layout/IconVerticalSolidList"/>
    <dgm:cxn modelId="{06A082B7-0A96-4C59-86BB-F53F359FC2DE}" srcId="{FE0D9BAA-4E97-4573-B0D8-C056799DAE0B}" destId="{F9B77815-0882-4D0C-BF24-BF97182D23DF}" srcOrd="1" destOrd="0" parTransId="{8CFA5798-51A1-484C-9344-A3E564A7B948}" sibTransId="{D40EA3EB-AF5E-4802-BCB8-02452D2682E1}"/>
    <dgm:cxn modelId="{91CA91CB-0659-4711-974F-C124E12ED462}" srcId="{FE0D9BAA-4E97-4573-B0D8-C056799DAE0B}" destId="{B043B109-2C7B-415D-8609-A9B943AB6541}" srcOrd="4" destOrd="0" parTransId="{979B5B52-0468-429D-8DF1-EC48049C9E37}" sibTransId="{FFF7EF3D-0BDD-417E-9CE7-A8E951CB2C4A}"/>
    <dgm:cxn modelId="{37A050E1-709E-42FA-8113-CF3F3C5A5EF1}" srcId="{FE0D9BAA-4E97-4573-B0D8-C056799DAE0B}" destId="{BD602303-4D8F-47F2-B7CC-C0716B56C5C5}" srcOrd="5" destOrd="0" parTransId="{1329FD3E-32D2-42A8-B5AB-89FFAFE54D65}" sibTransId="{FB2F4365-5119-4610-8BEA-0530A356473A}"/>
    <dgm:cxn modelId="{D92DBBED-DC6C-42AE-9AF5-771708334285}" type="presOf" srcId="{007E2AA5-7FC4-484E-AAAB-3CE17D261540}" destId="{10F2023E-1434-4D69-ABEB-23DB0D859316}" srcOrd="0" destOrd="0" presId="urn:microsoft.com/office/officeart/2018/2/layout/IconVerticalSolidList"/>
    <dgm:cxn modelId="{F9D6DAF0-A99E-4D0D-9694-84ED030A89AE}" type="presOf" srcId="{FE0D9BAA-4E97-4573-B0D8-C056799DAE0B}" destId="{C38FE88C-A9B4-423E-B6F4-605DCF2E5420}" srcOrd="0" destOrd="0" presId="urn:microsoft.com/office/officeart/2018/2/layout/IconVerticalSolidList"/>
    <dgm:cxn modelId="{0ABD7475-F48B-46E5-91F7-10D0555D1D01}" type="presParOf" srcId="{C38FE88C-A9B4-423E-B6F4-605DCF2E5420}" destId="{9A6E4859-F842-4F48-A4ED-5EFE28398C0F}" srcOrd="0" destOrd="0" presId="urn:microsoft.com/office/officeart/2018/2/layout/IconVerticalSolidList"/>
    <dgm:cxn modelId="{07633EFD-C73B-428D-BFBE-EE1C344A102E}" type="presParOf" srcId="{9A6E4859-F842-4F48-A4ED-5EFE28398C0F}" destId="{983896DF-DB19-4941-901E-FE474A2EBF9C}" srcOrd="0" destOrd="0" presId="urn:microsoft.com/office/officeart/2018/2/layout/IconVerticalSolidList"/>
    <dgm:cxn modelId="{48F3D5F1-A97E-4EF9-9069-A358F95BAD7B}" type="presParOf" srcId="{9A6E4859-F842-4F48-A4ED-5EFE28398C0F}" destId="{63CFB56F-6939-45C6-B0F3-BED636F14C14}" srcOrd="1" destOrd="0" presId="urn:microsoft.com/office/officeart/2018/2/layout/IconVerticalSolidList"/>
    <dgm:cxn modelId="{F19DD271-FC94-4DB5-8C9D-9E1264C40E75}" type="presParOf" srcId="{9A6E4859-F842-4F48-A4ED-5EFE28398C0F}" destId="{0D263CF9-3DB5-4875-AAF2-8BFCB82438C8}" srcOrd="2" destOrd="0" presId="urn:microsoft.com/office/officeart/2018/2/layout/IconVerticalSolidList"/>
    <dgm:cxn modelId="{B1D33B4C-4C87-47C2-A263-1CD7295A6C64}" type="presParOf" srcId="{9A6E4859-F842-4F48-A4ED-5EFE28398C0F}" destId="{01581726-B79E-4457-985B-D0C858568CEA}" srcOrd="3" destOrd="0" presId="urn:microsoft.com/office/officeart/2018/2/layout/IconVerticalSolidList"/>
    <dgm:cxn modelId="{11AE4093-9B8B-4086-8DE2-8322884A5DF3}" type="presParOf" srcId="{C38FE88C-A9B4-423E-B6F4-605DCF2E5420}" destId="{BE52B22D-5063-4B92-8B9B-C7E0F452C3BB}" srcOrd="1" destOrd="0" presId="urn:microsoft.com/office/officeart/2018/2/layout/IconVerticalSolidList"/>
    <dgm:cxn modelId="{8ED4D9F5-D8AB-4A13-9FA2-8E37C1C69DC4}" type="presParOf" srcId="{C38FE88C-A9B4-423E-B6F4-605DCF2E5420}" destId="{D963F01B-565D-4AB4-8156-8BF3BFD861DF}" srcOrd="2" destOrd="0" presId="urn:microsoft.com/office/officeart/2018/2/layout/IconVerticalSolidList"/>
    <dgm:cxn modelId="{9F370BA1-4734-46F2-BFF3-793495A62BA2}" type="presParOf" srcId="{D963F01B-565D-4AB4-8156-8BF3BFD861DF}" destId="{23D96F69-66BE-42B2-8C90-BA11A4D9C6FB}" srcOrd="0" destOrd="0" presId="urn:microsoft.com/office/officeart/2018/2/layout/IconVerticalSolidList"/>
    <dgm:cxn modelId="{5ED60509-3506-49B3-8D35-56099A5F98E6}" type="presParOf" srcId="{D963F01B-565D-4AB4-8156-8BF3BFD861DF}" destId="{DA0296D2-C617-4A3D-BC8C-ECB45C70CE46}" srcOrd="1" destOrd="0" presId="urn:microsoft.com/office/officeart/2018/2/layout/IconVerticalSolidList"/>
    <dgm:cxn modelId="{700377C0-FEF0-45B5-BA67-5B15B1EFB3A0}" type="presParOf" srcId="{D963F01B-565D-4AB4-8156-8BF3BFD861DF}" destId="{6D1681C1-0464-4F0C-B0CB-94A886256DAE}" srcOrd="2" destOrd="0" presId="urn:microsoft.com/office/officeart/2018/2/layout/IconVerticalSolidList"/>
    <dgm:cxn modelId="{E43FC8D4-65F6-4743-AE56-C70CCB20C567}" type="presParOf" srcId="{D963F01B-565D-4AB4-8156-8BF3BFD861DF}" destId="{83E5316F-2E37-40C3-8312-0AF2A1584783}" srcOrd="3" destOrd="0" presId="urn:microsoft.com/office/officeart/2018/2/layout/IconVerticalSolidList"/>
    <dgm:cxn modelId="{0686F513-CCA7-4D03-8CAA-88BE2F2ECC4E}" type="presParOf" srcId="{C38FE88C-A9B4-423E-B6F4-605DCF2E5420}" destId="{01DDAAB4-E86A-411F-BB66-997B57933A06}" srcOrd="3" destOrd="0" presId="urn:microsoft.com/office/officeart/2018/2/layout/IconVerticalSolidList"/>
    <dgm:cxn modelId="{C9EA9763-7299-4CAB-9143-BB89A846217C}" type="presParOf" srcId="{C38FE88C-A9B4-423E-B6F4-605DCF2E5420}" destId="{E409A007-72C7-485D-8B0E-C61AD169FE62}" srcOrd="4" destOrd="0" presId="urn:microsoft.com/office/officeart/2018/2/layout/IconVerticalSolidList"/>
    <dgm:cxn modelId="{5C10481E-F6E0-4BCD-8F4A-1473286C753D}" type="presParOf" srcId="{E409A007-72C7-485D-8B0E-C61AD169FE62}" destId="{8B4C8BA8-B3CC-4277-8FCF-F53DD7A4654F}" srcOrd="0" destOrd="0" presId="urn:microsoft.com/office/officeart/2018/2/layout/IconVerticalSolidList"/>
    <dgm:cxn modelId="{35AE4A37-2019-4083-ABEE-DDF16FFBBCFB}" type="presParOf" srcId="{E409A007-72C7-485D-8B0E-C61AD169FE62}" destId="{4506B76A-A990-4987-B541-696E16F5528A}" srcOrd="1" destOrd="0" presId="urn:microsoft.com/office/officeart/2018/2/layout/IconVerticalSolidList"/>
    <dgm:cxn modelId="{8A298EAB-D985-40DA-A30C-57C58C481195}" type="presParOf" srcId="{E409A007-72C7-485D-8B0E-C61AD169FE62}" destId="{16A0F3A5-E166-402B-B7D9-7DE24F198893}" srcOrd="2" destOrd="0" presId="urn:microsoft.com/office/officeart/2018/2/layout/IconVerticalSolidList"/>
    <dgm:cxn modelId="{8D81D06C-9EB3-4D1B-9CC9-45D49580235D}" type="presParOf" srcId="{E409A007-72C7-485D-8B0E-C61AD169FE62}" destId="{10F2023E-1434-4D69-ABEB-23DB0D859316}" srcOrd="3" destOrd="0" presId="urn:microsoft.com/office/officeart/2018/2/layout/IconVerticalSolidList"/>
    <dgm:cxn modelId="{8DBFCFD1-6375-4EC4-8284-958985545EBC}" type="presParOf" srcId="{C38FE88C-A9B4-423E-B6F4-605DCF2E5420}" destId="{D0936ACF-6BED-4629-A61D-F1D810AC8FFA}" srcOrd="5" destOrd="0" presId="urn:microsoft.com/office/officeart/2018/2/layout/IconVerticalSolidList"/>
    <dgm:cxn modelId="{5575D3D1-8C6E-4413-9A56-DB6B3D9AC9E6}" type="presParOf" srcId="{C38FE88C-A9B4-423E-B6F4-605DCF2E5420}" destId="{D6C045A3-042A-4FD4-8F03-BEAC6E3F5886}" srcOrd="6" destOrd="0" presId="urn:microsoft.com/office/officeart/2018/2/layout/IconVerticalSolidList"/>
    <dgm:cxn modelId="{9200541D-5211-444D-A8E7-22C98BD26C7D}" type="presParOf" srcId="{D6C045A3-042A-4FD4-8F03-BEAC6E3F5886}" destId="{CE23C4AE-CC2B-4049-ACF2-3D1E208F88ED}" srcOrd="0" destOrd="0" presId="urn:microsoft.com/office/officeart/2018/2/layout/IconVerticalSolidList"/>
    <dgm:cxn modelId="{46DF0E4E-D8B2-4FCD-9078-943185E94DB5}" type="presParOf" srcId="{D6C045A3-042A-4FD4-8F03-BEAC6E3F5886}" destId="{830D4ACF-5F25-46DA-8A93-116374A780D1}" srcOrd="1" destOrd="0" presId="urn:microsoft.com/office/officeart/2018/2/layout/IconVerticalSolidList"/>
    <dgm:cxn modelId="{016C84FF-1B1D-4EED-B335-ACB1BCDF412E}" type="presParOf" srcId="{D6C045A3-042A-4FD4-8F03-BEAC6E3F5886}" destId="{64DF8E21-150F-4AC5-B900-60A6B65BEC43}" srcOrd="2" destOrd="0" presId="urn:microsoft.com/office/officeart/2018/2/layout/IconVerticalSolidList"/>
    <dgm:cxn modelId="{C60C0A57-1786-4702-B6DA-D3D3F8B2BD5B}" type="presParOf" srcId="{D6C045A3-042A-4FD4-8F03-BEAC6E3F5886}" destId="{0592308B-2736-4280-BFCC-F2944FAE1D70}" srcOrd="3" destOrd="0" presId="urn:microsoft.com/office/officeart/2018/2/layout/IconVerticalSolidList"/>
    <dgm:cxn modelId="{5D3A148C-2175-405A-AB97-C76D2CCDB8A5}" type="presParOf" srcId="{C38FE88C-A9B4-423E-B6F4-605DCF2E5420}" destId="{CC6EA5EE-6ADD-4792-99CB-48E94EF62B35}" srcOrd="7" destOrd="0" presId="urn:microsoft.com/office/officeart/2018/2/layout/IconVerticalSolidList"/>
    <dgm:cxn modelId="{BA123CF1-6871-4B14-8189-0DFF5733366E}" type="presParOf" srcId="{C38FE88C-A9B4-423E-B6F4-605DCF2E5420}" destId="{C0C25EFA-01CC-4773-BBE4-4A719BDAAD1B}" srcOrd="8" destOrd="0" presId="urn:microsoft.com/office/officeart/2018/2/layout/IconVerticalSolidList"/>
    <dgm:cxn modelId="{9245D3CE-9F3E-47D4-939B-E70DF8F73987}" type="presParOf" srcId="{C0C25EFA-01CC-4773-BBE4-4A719BDAAD1B}" destId="{23A7366D-ECC0-4417-BB43-BD9B3BD4F9BD}" srcOrd="0" destOrd="0" presId="urn:microsoft.com/office/officeart/2018/2/layout/IconVerticalSolidList"/>
    <dgm:cxn modelId="{FD24FC69-3CA7-4191-BDC8-A8C902A69B9D}" type="presParOf" srcId="{C0C25EFA-01CC-4773-BBE4-4A719BDAAD1B}" destId="{824CE62D-29E3-46ED-9B63-A2C24BA20F3A}" srcOrd="1" destOrd="0" presId="urn:microsoft.com/office/officeart/2018/2/layout/IconVerticalSolidList"/>
    <dgm:cxn modelId="{2ED94882-11FD-42A5-9CC6-FC63670BEA1A}" type="presParOf" srcId="{C0C25EFA-01CC-4773-BBE4-4A719BDAAD1B}" destId="{F1259036-0C20-4E84-B3E9-50E33A5A6CB3}" srcOrd="2" destOrd="0" presId="urn:microsoft.com/office/officeart/2018/2/layout/IconVerticalSolidList"/>
    <dgm:cxn modelId="{DFE663F1-C57A-42B8-94F3-5FE509CA8B25}" type="presParOf" srcId="{C0C25EFA-01CC-4773-BBE4-4A719BDAAD1B}" destId="{FF2477D1-02D7-4E47-A6F5-F28D3752AE84}" srcOrd="3" destOrd="0" presId="urn:microsoft.com/office/officeart/2018/2/layout/IconVerticalSolidList"/>
    <dgm:cxn modelId="{3A04C2C4-50E2-4501-8999-6CB7E36A86A8}" type="presParOf" srcId="{C38FE88C-A9B4-423E-B6F4-605DCF2E5420}" destId="{3B7A6000-6772-413B-B6DE-DF0E9EAB97DD}" srcOrd="9" destOrd="0" presId="urn:microsoft.com/office/officeart/2018/2/layout/IconVerticalSolidList"/>
    <dgm:cxn modelId="{B3022B29-C1B7-4108-8E0F-8CA8A6A9169C}" type="presParOf" srcId="{C38FE88C-A9B4-423E-B6F4-605DCF2E5420}" destId="{0CC5488B-34ED-4ED5-BBBD-6EBC87C0B158}" srcOrd="10" destOrd="0" presId="urn:microsoft.com/office/officeart/2018/2/layout/IconVerticalSolidList"/>
    <dgm:cxn modelId="{E7569EE8-2EF6-4DDE-AF3F-34627406ADEB}" type="presParOf" srcId="{0CC5488B-34ED-4ED5-BBBD-6EBC87C0B158}" destId="{FD5C0450-D647-489A-A8A0-5142596F0EC9}" srcOrd="0" destOrd="0" presId="urn:microsoft.com/office/officeart/2018/2/layout/IconVerticalSolidList"/>
    <dgm:cxn modelId="{7B2D1E9D-878E-41D1-B69B-1CD064D14711}" type="presParOf" srcId="{0CC5488B-34ED-4ED5-BBBD-6EBC87C0B158}" destId="{BECE5EC8-7F0D-41CE-87EA-AA19D879F939}" srcOrd="1" destOrd="0" presId="urn:microsoft.com/office/officeart/2018/2/layout/IconVerticalSolidList"/>
    <dgm:cxn modelId="{CDCDE507-5360-4377-99CF-3308219D31FA}" type="presParOf" srcId="{0CC5488B-34ED-4ED5-BBBD-6EBC87C0B158}" destId="{A0B0A498-9822-4127-B64A-F01BCCC454C4}" srcOrd="2" destOrd="0" presId="urn:microsoft.com/office/officeart/2018/2/layout/IconVerticalSolidList"/>
    <dgm:cxn modelId="{53ED9B2F-2B4C-49C8-BC79-FADEDC5A327D}" type="presParOf" srcId="{0CC5488B-34ED-4ED5-BBBD-6EBC87C0B158}" destId="{68D370EA-AE2D-4A1B-B169-C966CD3E5F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5008B-F731-4E8F-9449-BA861B22378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9BCD7184-A589-4E17-A979-D53C2E38FA8D}">
      <dgm:prSet/>
      <dgm:spPr/>
      <dgm:t>
        <a:bodyPr/>
        <a:lstStyle/>
        <a:p>
          <a:pPr>
            <a:lnSpc>
              <a:spcPct val="100000"/>
            </a:lnSpc>
          </a:pPr>
          <a:r>
            <a:t>Alignement panafricain</a:t>
          </a:r>
        </a:p>
      </dgm:t>
    </dgm:pt>
    <dgm:pt modelId="{F28017CD-AF32-46C3-BA36-EA2A3CA7B9FE}" type="parTrans" cxnId="{C8F5AEFF-C6B4-4580-93B5-7FBB92B63F6A}">
      <dgm:prSet/>
      <dgm:spPr/>
      <dgm:t>
        <a:bodyPr/>
        <a:lstStyle/>
        <a:p>
          <a:endParaRPr/>
        </a:p>
      </dgm:t>
    </dgm:pt>
    <dgm:pt modelId="{03E471E4-0168-42B9-B8E5-7530493E4E04}" type="sibTrans" cxnId="{C8F5AEFF-C6B4-4580-93B5-7FBB92B63F6A}">
      <dgm:prSet/>
      <dgm:spPr/>
      <dgm:t>
        <a:bodyPr/>
        <a:lstStyle/>
        <a:p>
          <a:pPr>
            <a:lnSpc>
              <a:spcPct val="100000"/>
            </a:lnSpc>
          </a:pPr>
          <a:endParaRPr/>
        </a:p>
      </dgm:t>
    </dgm:pt>
    <dgm:pt modelId="{B963BECB-0C0D-46A2-BFB9-16E83E678C3B}">
      <dgm:prSet/>
      <dgm:spPr/>
      <dgm:t>
        <a:bodyPr/>
        <a:lstStyle/>
        <a:p>
          <a:pPr>
            <a:lnSpc>
              <a:spcPct val="100000"/>
            </a:lnSpc>
          </a:pPr>
          <a:r>
            <a:t>Objectifs d'intégration continentale</a:t>
          </a:r>
        </a:p>
      </dgm:t>
    </dgm:pt>
    <dgm:pt modelId="{9BCE956B-B55E-4813-A9D2-AFCB358BDC28}" type="parTrans" cxnId="{89E169FC-9BFF-4BD8-9687-99F05CC7132A}">
      <dgm:prSet/>
      <dgm:spPr/>
      <dgm:t>
        <a:bodyPr/>
        <a:lstStyle/>
        <a:p>
          <a:endParaRPr/>
        </a:p>
      </dgm:t>
    </dgm:pt>
    <dgm:pt modelId="{BCDADCEB-0693-4F44-9D54-7A000B1F60BA}" type="sibTrans" cxnId="{89E169FC-9BFF-4BD8-9687-99F05CC7132A}">
      <dgm:prSet/>
      <dgm:spPr/>
      <dgm:t>
        <a:bodyPr/>
        <a:lstStyle/>
        <a:p>
          <a:pPr>
            <a:lnSpc>
              <a:spcPct val="100000"/>
            </a:lnSpc>
          </a:pPr>
          <a:endParaRPr/>
        </a:p>
      </dgm:t>
    </dgm:pt>
    <dgm:pt modelId="{5064D985-06C0-4B48-96DA-D752FC7017FA}">
      <dgm:prSet/>
      <dgm:spPr/>
      <dgm:t>
        <a:bodyPr/>
        <a:lstStyle/>
        <a:p>
          <a:pPr>
            <a:lnSpc>
              <a:spcPct val="100000"/>
            </a:lnSpc>
          </a:pPr>
          <a:r>
            <a:t>Représentation de diverses parties prenantes</a:t>
          </a:r>
        </a:p>
      </dgm:t>
    </dgm:pt>
    <dgm:pt modelId="{89272FEB-13DC-4D36-BC53-0BCFE96799DF}" type="parTrans" cxnId="{8D0B95C4-445B-46E7-A250-C159B4C9FF87}">
      <dgm:prSet/>
      <dgm:spPr/>
      <dgm:t>
        <a:bodyPr/>
        <a:lstStyle/>
        <a:p>
          <a:endParaRPr/>
        </a:p>
      </dgm:t>
    </dgm:pt>
    <dgm:pt modelId="{92DA98E3-0628-4309-8DEC-7A4788FCE09C}" type="sibTrans" cxnId="{8D0B95C4-445B-46E7-A250-C159B4C9FF87}">
      <dgm:prSet/>
      <dgm:spPr/>
      <dgm:t>
        <a:bodyPr/>
        <a:lstStyle/>
        <a:p>
          <a:pPr>
            <a:lnSpc>
              <a:spcPct val="100000"/>
            </a:lnSpc>
          </a:pPr>
          <a:endParaRPr/>
        </a:p>
      </dgm:t>
    </dgm:pt>
    <dgm:pt modelId="{44E440A6-D732-445D-8134-5E5D03282E20}">
      <dgm:prSet/>
      <dgm:spPr/>
      <dgm:t>
        <a:bodyPr/>
        <a:lstStyle/>
        <a:p>
          <a:pPr>
            <a:lnSpc>
              <a:spcPct val="100000"/>
            </a:lnSpc>
          </a:pPr>
          <a:r>
            <a:t>Confiance et crédibilité</a:t>
          </a:r>
        </a:p>
      </dgm:t>
    </dgm:pt>
    <dgm:pt modelId="{E049936C-2153-48C8-9256-642B3C9D1E23}" type="parTrans" cxnId="{FC24C4C6-9E38-4E54-8496-C2AA4F827EA7}">
      <dgm:prSet/>
      <dgm:spPr/>
      <dgm:t>
        <a:bodyPr/>
        <a:lstStyle/>
        <a:p>
          <a:endParaRPr/>
        </a:p>
      </dgm:t>
    </dgm:pt>
    <dgm:pt modelId="{65B58DA1-08D4-474F-BAD8-50624D8E39D7}" type="sibTrans" cxnId="{FC24C4C6-9E38-4E54-8496-C2AA4F827EA7}">
      <dgm:prSet/>
      <dgm:spPr/>
      <dgm:t>
        <a:bodyPr/>
        <a:lstStyle/>
        <a:p>
          <a:pPr>
            <a:lnSpc>
              <a:spcPct val="100000"/>
            </a:lnSpc>
          </a:pPr>
          <a:endParaRPr/>
        </a:p>
      </dgm:t>
    </dgm:pt>
    <dgm:pt modelId="{66851BD6-4545-491B-8F83-CB4DEAC8FD51}">
      <dgm:prSet/>
      <dgm:spPr/>
      <dgm:t>
        <a:bodyPr/>
        <a:lstStyle/>
        <a:p>
          <a:pPr>
            <a:lnSpc>
              <a:spcPct val="100000"/>
            </a:lnSpc>
          </a:pPr>
          <a:r>
            <a:t>Structures de gouvernance efficaces</a:t>
          </a:r>
        </a:p>
      </dgm:t>
    </dgm:pt>
    <dgm:pt modelId="{5E119736-9903-4911-8B8D-327DF566008A}" type="parTrans" cxnId="{D8773543-3DD4-4E0E-BCB6-917C7DB2D369}">
      <dgm:prSet/>
      <dgm:spPr/>
      <dgm:t>
        <a:bodyPr/>
        <a:lstStyle/>
        <a:p>
          <a:endParaRPr/>
        </a:p>
      </dgm:t>
    </dgm:pt>
    <dgm:pt modelId="{9533B652-C1FA-4EE9-BF62-5842F9A85C15}" type="sibTrans" cxnId="{D8773543-3DD4-4E0E-BCB6-917C7DB2D369}">
      <dgm:prSet/>
      <dgm:spPr/>
      <dgm:t>
        <a:bodyPr/>
        <a:lstStyle/>
        <a:p>
          <a:pPr>
            <a:lnSpc>
              <a:spcPct val="100000"/>
            </a:lnSpc>
          </a:pPr>
          <a:endParaRPr/>
        </a:p>
      </dgm:t>
    </dgm:pt>
    <dgm:pt modelId="{CF115615-8B93-4E07-ABE7-B7C265F95910}">
      <dgm:prSet/>
      <dgm:spPr/>
      <dgm:t>
        <a:bodyPr/>
        <a:lstStyle/>
        <a:p>
          <a:pPr>
            <a:lnSpc>
              <a:spcPct val="100000"/>
            </a:lnSpc>
          </a:pPr>
          <a:r>
            <a:t>Coûts administratifs et durée raisonnables</a:t>
          </a:r>
        </a:p>
      </dgm:t>
    </dgm:pt>
    <dgm:pt modelId="{4298913D-AA3E-4B9A-B57A-98835D0773E0}" type="parTrans" cxnId="{89937440-8D8A-47D7-9898-2F27D968B821}">
      <dgm:prSet/>
      <dgm:spPr/>
      <dgm:t>
        <a:bodyPr/>
        <a:lstStyle/>
        <a:p>
          <a:endParaRPr/>
        </a:p>
      </dgm:t>
    </dgm:pt>
    <dgm:pt modelId="{0FCA4A56-E0E9-4977-A616-93F55D825A0E}" type="sibTrans" cxnId="{89937440-8D8A-47D7-9898-2F27D968B821}">
      <dgm:prSet/>
      <dgm:spPr/>
      <dgm:t>
        <a:bodyPr/>
        <a:lstStyle/>
        <a:p>
          <a:pPr>
            <a:lnSpc>
              <a:spcPct val="100000"/>
            </a:lnSpc>
          </a:pPr>
          <a:endParaRPr/>
        </a:p>
      </dgm:t>
    </dgm:pt>
    <dgm:pt modelId="{84880086-0398-418E-A09D-143A8DB82DCD}">
      <dgm:prSet/>
      <dgm:spPr/>
      <dgm:t>
        <a:bodyPr/>
        <a:lstStyle/>
        <a:p>
          <a:pPr>
            <a:lnSpc>
              <a:spcPct val="100000"/>
            </a:lnSpc>
          </a:pPr>
          <a:r>
            <a:t>Attrait des donateurs</a:t>
          </a:r>
        </a:p>
      </dgm:t>
    </dgm:pt>
    <dgm:pt modelId="{B7C7E62D-2CE0-4150-AF86-D026FB3A7D9A}" type="parTrans" cxnId="{90F1E671-0AB8-479E-A664-E38233A32513}">
      <dgm:prSet/>
      <dgm:spPr/>
      <dgm:t>
        <a:bodyPr/>
        <a:lstStyle/>
        <a:p>
          <a:endParaRPr/>
        </a:p>
      </dgm:t>
    </dgm:pt>
    <dgm:pt modelId="{A3EA6777-B963-40DD-ABD3-B3FDDF64FE4D}" type="sibTrans" cxnId="{90F1E671-0AB8-479E-A664-E38233A32513}">
      <dgm:prSet/>
      <dgm:spPr/>
      <dgm:t>
        <a:bodyPr/>
        <a:lstStyle/>
        <a:p>
          <a:pPr>
            <a:lnSpc>
              <a:spcPct val="100000"/>
            </a:lnSpc>
          </a:pPr>
          <a:endParaRPr/>
        </a:p>
      </dgm:t>
    </dgm:pt>
    <dgm:pt modelId="{8ECF386D-2118-4136-9F8D-CE69EE1F5E02}">
      <dgm:prSet/>
      <dgm:spPr/>
      <dgm:t>
        <a:bodyPr/>
        <a:lstStyle/>
        <a:p>
          <a:pPr>
            <a:lnSpc>
              <a:spcPct val="100000"/>
            </a:lnSpc>
          </a:pPr>
          <a:r>
            <a:t>Flexibilité pour la croissance du nombre d'adhérents</a:t>
          </a:r>
        </a:p>
      </dgm:t>
    </dgm:pt>
    <dgm:pt modelId="{4B903B4D-B556-4264-AFEF-55F9D61F5EE9}" type="parTrans" cxnId="{AF4E26AC-42FB-4712-83CC-2F7709C20B06}">
      <dgm:prSet/>
      <dgm:spPr/>
      <dgm:t>
        <a:bodyPr/>
        <a:lstStyle/>
        <a:p>
          <a:endParaRPr/>
        </a:p>
      </dgm:t>
    </dgm:pt>
    <dgm:pt modelId="{9E619989-BF6A-449D-8EB4-466D0E036CCE}" type="sibTrans" cxnId="{AF4E26AC-42FB-4712-83CC-2F7709C20B06}">
      <dgm:prSet/>
      <dgm:spPr/>
      <dgm:t>
        <a:bodyPr/>
        <a:lstStyle/>
        <a:p>
          <a:endParaRPr/>
        </a:p>
      </dgm:t>
    </dgm:pt>
    <dgm:pt modelId="{9E081EFD-3402-413D-A62F-C7B94A2B3F38}" type="pres">
      <dgm:prSet presAssocID="{ABB5008B-F731-4E8F-9449-BA861B223782}" presName="root" presStyleCnt="0">
        <dgm:presLayoutVars>
          <dgm:dir/>
          <dgm:resizeHandles val="exact"/>
        </dgm:presLayoutVars>
      </dgm:prSet>
      <dgm:spPr/>
    </dgm:pt>
    <dgm:pt modelId="{F026C459-3E0F-4165-A303-5372B2BE29AF}" type="pres">
      <dgm:prSet presAssocID="{ABB5008B-F731-4E8F-9449-BA861B223782}" presName="container" presStyleCnt="0">
        <dgm:presLayoutVars>
          <dgm:dir/>
          <dgm:resizeHandles val="exact"/>
        </dgm:presLayoutVars>
      </dgm:prSet>
      <dgm:spPr/>
    </dgm:pt>
    <dgm:pt modelId="{21940BB6-3EC2-4B10-8753-E94494035692}" type="pres">
      <dgm:prSet presAssocID="{9BCD7184-A589-4E17-A979-D53C2E38FA8D}" presName="compNode" presStyleCnt="0"/>
      <dgm:spPr/>
    </dgm:pt>
    <dgm:pt modelId="{DB324875-7047-4AEA-8E93-E29681F598EE}" type="pres">
      <dgm:prSet presAssocID="{9BCD7184-A589-4E17-A979-D53C2E38FA8D}" presName="iconBgRect" presStyleLbl="bgShp" presStyleIdx="0" presStyleCnt="8"/>
      <dgm:spPr/>
    </dgm:pt>
    <dgm:pt modelId="{F1FDE783-A6C4-4184-902E-576484803300}" type="pres">
      <dgm:prSet presAssocID="{9BCD7184-A589-4E17-A979-D53C2E38FA8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78806D65-41F4-41D7-9AA2-5B5FA649EFDC}" type="pres">
      <dgm:prSet presAssocID="{9BCD7184-A589-4E17-A979-D53C2E38FA8D}" presName="spaceRect" presStyleCnt="0"/>
      <dgm:spPr/>
    </dgm:pt>
    <dgm:pt modelId="{2209FD52-091D-47E9-9D9B-F737BEC21A7D}" type="pres">
      <dgm:prSet presAssocID="{9BCD7184-A589-4E17-A979-D53C2E38FA8D}" presName="textRect" presStyleLbl="revTx" presStyleIdx="0" presStyleCnt="8">
        <dgm:presLayoutVars>
          <dgm:chMax val="1"/>
          <dgm:chPref val="1"/>
        </dgm:presLayoutVars>
      </dgm:prSet>
      <dgm:spPr/>
    </dgm:pt>
    <dgm:pt modelId="{FCFEE512-9F97-427C-8694-F048DAC8BACA}" type="pres">
      <dgm:prSet presAssocID="{03E471E4-0168-42B9-B8E5-7530493E4E04}" presName="sibTrans" presStyleLbl="sibTrans2D1" presStyleIdx="0" presStyleCnt="0"/>
      <dgm:spPr/>
    </dgm:pt>
    <dgm:pt modelId="{888985B8-866F-436B-9CAC-37643CA4ED4E}" type="pres">
      <dgm:prSet presAssocID="{B963BECB-0C0D-46A2-BFB9-16E83E678C3B}" presName="compNode" presStyleCnt="0"/>
      <dgm:spPr/>
    </dgm:pt>
    <dgm:pt modelId="{CF9B934B-731B-4951-9A2D-170059077B3A}" type="pres">
      <dgm:prSet presAssocID="{B963BECB-0C0D-46A2-BFB9-16E83E678C3B}" presName="iconBgRect" presStyleLbl="bgShp" presStyleIdx="1" presStyleCnt="8"/>
      <dgm:spPr/>
    </dgm:pt>
    <dgm:pt modelId="{4A03C3A9-4C2E-4A03-A538-73182EC243B1}" type="pres">
      <dgm:prSet presAssocID="{B963BECB-0C0D-46A2-BFB9-16E83E678C3B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0619CF6-F3C6-48BE-9AAB-A94AACA37B2F}" type="pres">
      <dgm:prSet presAssocID="{B963BECB-0C0D-46A2-BFB9-16E83E678C3B}" presName="spaceRect" presStyleCnt="0"/>
      <dgm:spPr/>
    </dgm:pt>
    <dgm:pt modelId="{AE2F98CD-5323-44B4-8B58-7CB811B2C2FF}" type="pres">
      <dgm:prSet presAssocID="{B963BECB-0C0D-46A2-BFB9-16E83E678C3B}" presName="textRect" presStyleLbl="revTx" presStyleIdx="1" presStyleCnt="8">
        <dgm:presLayoutVars>
          <dgm:chMax val="1"/>
          <dgm:chPref val="1"/>
        </dgm:presLayoutVars>
      </dgm:prSet>
      <dgm:spPr/>
    </dgm:pt>
    <dgm:pt modelId="{3C2C4DC3-1783-47C3-8C25-0212E3D68EC1}" type="pres">
      <dgm:prSet presAssocID="{BCDADCEB-0693-4F44-9D54-7A000B1F60BA}" presName="sibTrans" presStyleLbl="sibTrans2D1" presStyleIdx="0" presStyleCnt="0"/>
      <dgm:spPr/>
    </dgm:pt>
    <dgm:pt modelId="{7E6751D2-F865-4693-A719-D7DE935E918A}" type="pres">
      <dgm:prSet presAssocID="{5064D985-06C0-4B48-96DA-D752FC7017FA}" presName="compNode" presStyleCnt="0"/>
      <dgm:spPr/>
    </dgm:pt>
    <dgm:pt modelId="{8C950976-0FFB-4E0B-ABB1-F21CCAC75EC8}" type="pres">
      <dgm:prSet presAssocID="{5064D985-06C0-4B48-96DA-D752FC7017FA}" presName="iconBgRect" presStyleLbl="bgShp" presStyleIdx="2" presStyleCnt="8"/>
      <dgm:spPr/>
    </dgm:pt>
    <dgm:pt modelId="{C2DEB5EF-4190-4580-818A-3E31E83097DC}" type="pres">
      <dgm:prSet presAssocID="{5064D985-06C0-4B48-96DA-D752FC7017F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F560EF7-F2B7-4D7D-95B9-33D9219B11E9}" type="pres">
      <dgm:prSet presAssocID="{5064D985-06C0-4B48-96DA-D752FC7017FA}" presName="spaceRect" presStyleCnt="0"/>
      <dgm:spPr/>
    </dgm:pt>
    <dgm:pt modelId="{8A8E5AE8-BD04-4AD2-A799-B326E625F735}" type="pres">
      <dgm:prSet presAssocID="{5064D985-06C0-4B48-96DA-D752FC7017FA}" presName="textRect" presStyleLbl="revTx" presStyleIdx="2" presStyleCnt="8">
        <dgm:presLayoutVars>
          <dgm:chMax val="1"/>
          <dgm:chPref val="1"/>
        </dgm:presLayoutVars>
      </dgm:prSet>
      <dgm:spPr/>
    </dgm:pt>
    <dgm:pt modelId="{DA2A196E-5626-4866-8562-0734D9982ADB}" type="pres">
      <dgm:prSet presAssocID="{92DA98E3-0628-4309-8DEC-7A4788FCE09C}" presName="sibTrans" presStyleLbl="sibTrans2D1" presStyleIdx="0" presStyleCnt="0"/>
      <dgm:spPr/>
    </dgm:pt>
    <dgm:pt modelId="{D982DA52-5734-476A-85D6-24C059AFE09A}" type="pres">
      <dgm:prSet presAssocID="{44E440A6-D732-445D-8134-5E5D03282E20}" presName="compNode" presStyleCnt="0"/>
      <dgm:spPr/>
    </dgm:pt>
    <dgm:pt modelId="{88DD979C-C1F5-45A9-B2CB-93D56D90AF6C}" type="pres">
      <dgm:prSet presAssocID="{44E440A6-D732-445D-8134-5E5D03282E20}" presName="iconBgRect" presStyleLbl="bgShp" presStyleIdx="3" presStyleCnt="8"/>
      <dgm:spPr/>
    </dgm:pt>
    <dgm:pt modelId="{7BA04511-DE49-4D70-9696-8DBA034EE8B9}" type="pres">
      <dgm:prSet presAssocID="{44E440A6-D732-445D-8134-5E5D03282E2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E677524-9862-4A07-A2A7-B3366D3D1C83}" type="pres">
      <dgm:prSet presAssocID="{44E440A6-D732-445D-8134-5E5D03282E20}" presName="spaceRect" presStyleCnt="0"/>
      <dgm:spPr/>
    </dgm:pt>
    <dgm:pt modelId="{8FED6B64-585F-47C2-8FD5-CCDF3590A53C}" type="pres">
      <dgm:prSet presAssocID="{44E440A6-D732-445D-8134-5E5D03282E20}" presName="textRect" presStyleLbl="revTx" presStyleIdx="3" presStyleCnt="8">
        <dgm:presLayoutVars>
          <dgm:chMax val="1"/>
          <dgm:chPref val="1"/>
        </dgm:presLayoutVars>
      </dgm:prSet>
      <dgm:spPr/>
    </dgm:pt>
    <dgm:pt modelId="{979F3037-3A39-4150-90FB-7FE1CFD8609B}" type="pres">
      <dgm:prSet presAssocID="{65B58DA1-08D4-474F-BAD8-50624D8E39D7}" presName="sibTrans" presStyleLbl="sibTrans2D1" presStyleIdx="0" presStyleCnt="0"/>
      <dgm:spPr/>
    </dgm:pt>
    <dgm:pt modelId="{F4ED5E23-7FA4-43E5-A5C8-676E5852C569}" type="pres">
      <dgm:prSet presAssocID="{66851BD6-4545-491B-8F83-CB4DEAC8FD51}" presName="compNode" presStyleCnt="0"/>
      <dgm:spPr/>
    </dgm:pt>
    <dgm:pt modelId="{35BB7FD8-7058-4728-A919-9DE9C6F6BDA7}" type="pres">
      <dgm:prSet presAssocID="{66851BD6-4545-491B-8F83-CB4DEAC8FD51}" presName="iconBgRect" presStyleLbl="bgShp" presStyleIdx="4" presStyleCnt="8"/>
      <dgm:spPr/>
    </dgm:pt>
    <dgm:pt modelId="{1FD67A11-6197-4809-B263-FE24C0F01961}" type="pres">
      <dgm:prSet presAssocID="{66851BD6-4545-491B-8F83-CB4DEAC8FD5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D6B091D-9DE3-4BB9-A11A-9074EEA9B621}" type="pres">
      <dgm:prSet presAssocID="{66851BD6-4545-491B-8F83-CB4DEAC8FD51}" presName="spaceRect" presStyleCnt="0"/>
      <dgm:spPr/>
    </dgm:pt>
    <dgm:pt modelId="{3BDC5760-0298-4D20-AB6C-E13C6A621B0D}" type="pres">
      <dgm:prSet presAssocID="{66851BD6-4545-491B-8F83-CB4DEAC8FD51}" presName="textRect" presStyleLbl="revTx" presStyleIdx="4" presStyleCnt="8">
        <dgm:presLayoutVars>
          <dgm:chMax val="1"/>
          <dgm:chPref val="1"/>
        </dgm:presLayoutVars>
      </dgm:prSet>
      <dgm:spPr/>
    </dgm:pt>
    <dgm:pt modelId="{B420B3C6-8826-45E9-9884-CF9981CF33C9}" type="pres">
      <dgm:prSet presAssocID="{9533B652-C1FA-4EE9-BF62-5842F9A85C15}" presName="sibTrans" presStyleLbl="sibTrans2D1" presStyleIdx="0" presStyleCnt="0"/>
      <dgm:spPr/>
    </dgm:pt>
    <dgm:pt modelId="{C942981C-44ED-4AC9-A96B-0AC0209A1F59}" type="pres">
      <dgm:prSet presAssocID="{CF115615-8B93-4E07-ABE7-B7C265F95910}" presName="compNode" presStyleCnt="0"/>
      <dgm:spPr/>
    </dgm:pt>
    <dgm:pt modelId="{35675934-E01A-423C-A80D-F4E2054D2BFF}" type="pres">
      <dgm:prSet presAssocID="{CF115615-8B93-4E07-ABE7-B7C265F95910}" presName="iconBgRect" presStyleLbl="bgShp" presStyleIdx="5" presStyleCnt="8"/>
      <dgm:spPr/>
    </dgm:pt>
    <dgm:pt modelId="{91D91946-F426-45CC-813A-12986B40D44C}" type="pres">
      <dgm:prSet presAssocID="{CF115615-8B93-4E07-ABE7-B7C265F9591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BE194CD-7A2C-4A18-AAFF-405F2038962A}" type="pres">
      <dgm:prSet presAssocID="{CF115615-8B93-4E07-ABE7-B7C265F95910}" presName="spaceRect" presStyleCnt="0"/>
      <dgm:spPr/>
    </dgm:pt>
    <dgm:pt modelId="{44ED1E9E-632A-42A4-AB08-684EF1116FB1}" type="pres">
      <dgm:prSet presAssocID="{CF115615-8B93-4E07-ABE7-B7C265F95910}" presName="textRect" presStyleLbl="revTx" presStyleIdx="5" presStyleCnt="8">
        <dgm:presLayoutVars>
          <dgm:chMax val="1"/>
          <dgm:chPref val="1"/>
        </dgm:presLayoutVars>
      </dgm:prSet>
      <dgm:spPr/>
    </dgm:pt>
    <dgm:pt modelId="{BB728C1A-0F6D-4902-BEB5-8F5340CA953D}" type="pres">
      <dgm:prSet presAssocID="{0FCA4A56-E0E9-4977-A616-93F55D825A0E}" presName="sibTrans" presStyleLbl="sibTrans2D1" presStyleIdx="0" presStyleCnt="0"/>
      <dgm:spPr/>
    </dgm:pt>
    <dgm:pt modelId="{F10DF274-E2A0-4DF6-B931-609AFBDC8551}" type="pres">
      <dgm:prSet presAssocID="{84880086-0398-418E-A09D-143A8DB82DCD}" presName="compNode" presStyleCnt="0"/>
      <dgm:spPr/>
    </dgm:pt>
    <dgm:pt modelId="{ADE56191-2DBA-4C65-A5CF-B993AAF5D3B3}" type="pres">
      <dgm:prSet presAssocID="{84880086-0398-418E-A09D-143A8DB82DCD}" presName="iconBgRect" presStyleLbl="bgShp" presStyleIdx="6" presStyleCnt="8"/>
      <dgm:spPr/>
    </dgm:pt>
    <dgm:pt modelId="{647FF742-9AB9-41FC-AA0D-F8FB0171E42A}" type="pres">
      <dgm:prSet presAssocID="{84880086-0398-418E-A09D-143A8DB82DCD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E72736-E6DA-4B20-AA24-2F02217AF436}" type="pres">
      <dgm:prSet presAssocID="{84880086-0398-418E-A09D-143A8DB82DCD}" presName="spaceRect" presStyleCnt="0"/>
      <dgm:spPr/>
    </dgm:pt>
    <dgm:pt modelId="{68EF8542-C57B-499D-8BBE-564840928AEF}" type="pres">
      <dgm:prSet presAssocID="{84880086-0398-418E-A09D-143A8DB82DCD}" presName="textRect" presStyleLbl="revTx" presStyleIdx="6" presStyleCnt="8">
        <dgm:presLayoutVars>
          <dgm:chMax val="1"/>
          <dgm:chPref val="1"/>
        </dgm:presLayoutVars>
      </dgm:prSet>
      <dgm:spPr/>
    </dgm:pt>
    <dgm:pt modelId="{3E400899-4E93-40BC-B649-1F6AEEC5CF19}" type="pres">
      <dgm:prSet presAssocID="{A3EA6777-B963-40DD-ABD3-B3FDDF64FE4D}" presName="sibTrans" presStyleLbl="sibTrans2D1" presStyleIdx="0" presStyleCnt="0"/>
      <dgm:spPr/>
    </dgm:pt>
    <dgm:pt modelId="{90F5E09C-885E-4B1C-B5E2-F89158B3D876}" type="pres">
      <dgm:prSet presAssocID="{8ECF386D-2118-4136-9F8D-CE69EE1F5E02}" presName="compNode" presStyleCnt="0"/>
      <dgm:spPr/>
    </dgm:pt>
    <dgm:pt modelId="{6EBF7AA1-A414-416B-9E03-E7CF6DDBCC40}" type="pres">
      <dgm:prSet presAssocID="{8ECF386D-2118-4136-9F8D-CE69EE1F5E02}" presName="iconBgRect" presStyleLbl="bgShp" presStyleIdx="7" presStyleCnt="8"/>
      <dgm:spPr/>
    </dgm:pt>
    <dgm:pt modelId="{EBFC3C19-E66F-4120-9292-EA360D5DC100}" type="pres">
      <dgm:prSet presAssocID="{8ECF386D-2118-4136-9F8D-CE69EE1F5E02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C4E84B2-DADC-4EEA-8920-43CD06EFF6B1}" type="pres">
      <dgm:prSet presAssocID="{8ECF386D-2118-4136-9F8D-CE69EE1F5E02}" presName="spaceRect" presStyleCnt="0"/>
      <dgm:spPr/>
    </dgm:pt>
    <dgm:pt modelId="{26B449C8-E33E-4209-A792-A4390A70B0CD}" type="pres">
      <dgm:prSet presAssocID="{8ECF386D-2118-4136-9F8D-CE69EE1F5E02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E96FA018-CFCA-44BB-836B-FB1894AEABF3}" type="presOf" srcId="{ABB5008B-F731-4E8F-9449-BA861B223782}" destId="{9E081EFD-3402-413D-A62F-C7B94A2B3F38}" srcOrd="0" destOrd="0" presId="urn:microsoft.com/office/officeart/2018/2/layout/IconCircleList"/>
    <dgm:cxn modelId="{CB885822-F6D8-4054-9501-BBE9277806ED}" type="presOf" srcId="{CF115615-8B93-4E07-ABE7-B7C265F95910}" destId="{44ED1E9E-632A-42A4-AB08-684EF1116FB1}" srcOrd="0" destOrd="0" presId="urn:microsoft.com/office/officeart/2018/2/layout/IconCircleList"/>
    <dgm:cxn modelId="{795A932F-F02C-4EA1-A8BF-17B0C70E0EAD}" type="presOf" srcId="{8ECF386D-2118-4136-9F8D-CE69EE1F5E02}" destId="{26B449C8-E33E-4209-A792-A4390A70B0CD}" srcOrd="0" destOrd="0" presId="urn:microsoft.com/office/officeart/2018/2/layout/IconCircleList"/>
    <dgm:cxn modelId="{89937440-8D8A-47D7-9898-2F27D968B821}" srcId="{ABB5008B-F731-4E8F-9449-BA861B223782}" destId="{CF115615-8B93-4E07-ABE7-B7C265F95910}" srcOrd="5" destOrd="0" parTransId="{4298913D-AA3E-4B9A-B57A-98835D0773E0}" sibTransId="{0FCA4A56-E0E9-4977-A616-93F55D825A0E}"/>
    <dgm:cxn modelId="{A91F355D-6DB5-4A77-A831-B17A6DE86343}" type="presOf" srcId="{03E471E4-0168-42B9-B8E5-7530493E4E04}" destId="{FCFEE512-9F97-427C-8694-F048DAC8BACA}" srcOrd="0" destOrd="0" presId="urn:microsoft.com/office/officeart/2018/2/layout/IconCircleList"/>
    <dgm:cxn modelId="{757F205E-FFF8-4D83-AD55-A05FE9640437}" type="presOf" srcId="{66851BD6-4545-491B-8F83-CB4DEAC8FD51}" destId="{3BDC5760-0298-4D20-AB6C-E13C6A621B0D}" srcOrd="0" destOrd="0" presId="urn:microsoft.com/office/officeart/2018/2/layout/IconCircleList"/>
    <dgm:cxn modelId="{BD070162-A389-4D4B-8019-90751BEEDDEC}" type="presOf" srcId="{BCDADCEB-0693-4F44-9D54-7A000B1F60BA}" destId="{3C2C4DC3-1783-47C3-8C25-0212E3D68EC1}" srcOrd="0" destOrd="0" presId="urn:microsoft.com/office/officeart/2018/2/layout/IconCircleList"/>
    <dgm:cxn modelId="{D8773543-3DD4-4E0E-BCB6-917C7DB2D369}" srcId="{ABB5008B-F731-4E8F-9449-BA861B223782}" destId="{66851BD6-4545-491B-8F83-CB4DEAC8FD51}" srcOrd="4" destOrd="0" parTransId="{5E119736-9903-4911-8B8D-327DF566008A}" sibTransId="{9533B652-C1FA-4EE9-BF62-5842F9A85C15}"/>
    <dgm:cxn modelId="{17C75F6D-30B7-4D57-9449-CB8714FF482D}" type="presOf" srcId="{0FCA4A56-E0E9-4977-A616-93F55D825A0E}" destId="{BB728C1A-0F6D-4902-BEB5-8F5340CA953D}" srcOrd="0" destOrd="0" presId="urn:microsoft.com/office/officeart/2018/2/layout/IconCircleList"/>
    <dgm:cxn modelId="{90F1E671-0AB8-479E-A664-E38233A32513}" srcId="{ABB5008B-F731-4E8F-9449-BA861B223782}" destId="{84880086-0398-418E-A09D-143A8DB82DCD}" srcOrd="6" destOrd="0" parTransId="{B7C7E62D-2CE0-4150-AF86-D026FB3A7D9A}" sibTransId="{A3EA6777-B963-40DD-ABD3-B3FDDF64FE4D}"/>
    <dgm:cxn modelId="{AF4E26AC-42FB-4712-83CC-2F7709C20B06}" srcId="{ABB5008B-F731-4E8F-9449-BA861B223782}" destId="{8ECF386D-2118-4136-9F8D-CE69EE1F5E02}" srcOrd="7" destOrd="0" parTransId="{4B903B4D-B556-4264-AFEF-55F9D61F5EE9}" sibTransId="{9E619989-BF6A-449D-8EB4-466D0E036CCE}"/>
    <dgm:cxn modelId="{48CD58AF-AAA6-4B96-AF58-7410E9F13E91}" type="presOf" srcId="{92DA98E3-0628-4309-8DEC-7A4788FCE09C}" destId="{DA2A196E-5626-4866-8562-0734D9982ADB}" srcOrd="0" destOrd="0" presId="urn:microsoft.com/office/officeart/2018/2/layout/IconCircleList"/>
    <dgm:cxn modelId="{C40ADAB1-3BB1-43DC-BE00-09CA9B9B2DFD}" type="presOf" srcId="{B963BECB-0C0D-46A2-BFB9-16E83E678C3B}" destId="{AE2F98CD-5323-44B4-8B58-7CB811B2C2FF}" srcOrd="0" destOrd="0" presId="urn:microsoft.com/office/officeart/2018/2/layout/IconCircleList"/>
    <dgm:cxn modelId="{D8EFA5B9-5496-4B20-9584-80806D5F88C8}" type="presOf" srcId="{84880086-0398-418E-A09D-143A8DB82DCD}" destId="{68EF8542-C57B-499D-8BBE-564840928AEF}" srcOrd="0" destOrd="0" presId="urn:microsoft.com/office/officeart/2018/2/layout/IconCircleList"/>
    <dgm:cxn modelId="{8D0B95C4-445B-46E7-A250-C159B4C9FF87}" srcId="{ABB5008B-F731-4E8F-9449-BA861B223782}" destId="{5064D985-06C0-4B48-96DA-D752FC7017FA}" srcOrd="2" destOrd="0" parTransId="{89272FEB-13DC-4D36-BC53-0BCFE96799DF}" sibTransId="{92DA98E3-0628-4309-8DEC-7A4788FCE09C}"/>
    <dgm:cxn modelId="{EDE300C6-9EA2-4727-AD23-19D35811A29B}" type="presOf" srcId="{44E440A6-D732-445D-8134-5E5D03282E20}" destId="{8FED6B64-585F-47C2-8FD5-CCDF3590A53C}" srcOrd="0" destOrd="0" presId="urn:microsoft.com/office/officeart/2018/2/layout/IconCircleList"/>
    <dgm:cxn modelId="{FC24C4C6-9E38-4E54-8496-C2AA4F827EA7}" srcId="{ABB5008B-F731-4E8F-9449-BA861B223782}" destId="{44E440A6-D732-445D-8134-5E5D03282E20}" srcOrd="3" destOrd="0" parTransId="{E049936C-2153-48C8-9256-642B3C9D1E23}" sibTransId="{65B58DA1-08D4-474F-BAD8-50624D8E39D7}"/>
    <dgm:cxn modelId="{D5E035C8-4310-455D-905D-AC20D5C1B991}" type="presOf" srcId="{A3EA6777-B963-40DD-ABD3-B3FDDF64FE4D}" destId="{3E400899-4E93-40BC-B649-1F6AEEC5CF19}" srcOrd="0" destOrd="0" presId="urn:microsoft.com/office/officeart/2018/2/layout/IconCircleList"/>
    <dgm:cxn modelId="{9DF3A8CC-5FD8-4EDA-8C60-265199F9C688}" type="presOf" srcId="{9533B652-C1FA-4EE9-BF62-5842F9A85C15}" destId="{B420B3C6-8826-45E9-9884-CF9981CF33C9}" srcOrd="0" destOrd="0" presId="urn:microsoft.com/office/officeart/2018/2/layout/IconCircleList"/>
    <dgm:cxn modelId="{797E72DA-EF40-404A-8CB7-0C70E48D5E19}" type="presOf" srcId="{9BCD7184-A589-4E17-A979-D53C2E38FA8D}" destId="{2209FD52-091D-47E9-9D9B-F737BEC21A7D}" srcOrd="0" destOrd="0" presId="urn:microsoft.com/office/officeart/2018/2/layout/IconCircleList"/>
    <dgm:cxn modelId="{DC85E0E1-F86A-43A9-9A46-0BDBE4B4E27F}" type="presOf" srcId="{65B58DA1-08D4-474F-BAD8-50624D8E39D7}" destId="{979F3037-3A39-4150-90FB-7FE1CFD8609B}" srcOrd="0" destOrd="0" presId="urn:microsoft.com/office/officeart/2018/2/layout/IconCircleList"/>
    <dgm:cxn modelId="{89E169FC-9BFF-4BD8-9687-99F05CC7132A}" srcId="{ABB5008B-F731-4E8F-9449-BA861B223782}" destId="{B963BECB-0C0D-46A2-BFB9-16E83E678C3B}" srcOrd="1" destOrd="0" parTransId="{9BCE956B-B55E-4813-A9D2-AFCB358BDC28}" sibTransId="{BCDADCEB-0693-4F44-9D54-7A000B1F60BA}"/>
    <dgm:cxn modelId="{87AE2CFD-2218-46BE-BF4B-2C3FB1A47171}" type="presOf" srcId="{5064D985-06C0-4B48-96DA-D752FC7017FA}" destId="{8A8E5AE8-BD04-4AD2-A799-B326E625F735}" srcOrd="0" destOrd="0" presId="urn:microsoft.com/office/officeart/2018/2/layout/IconCircleList"/>
    <dgm:cxn modelId="{C8F5AEFF-C6B4-4580-93B5-7FBB92B63F6A}" srcId="{ABB5008B-F731-4E8F-9449-BA861B223782}" destId="{9BCD7184-A589-4E17-A979-D53C2E38FA8D}" srcOrd="0" destOrd="0" parTransId="{F28017CD-AF32-46C3-BA36-EA2A3CA7B9FE}" sibTransId="{03E471E4-0168-42B9-B8E5-7530493E4E04}"/>
    <dgm:cxn modelId="{B4B746FC-A3A4-47D7-B3AA-C2001C7AD191}" type="presParOf" srcId="{9E081EFD-3402-413D-A62F-C7B94A2B3F38}" destId="{F026C459-3E0F-4165-A303-5372B2BE29AF}" srcOrd="0" destOrd="0" presId="urn:microsoft.com/office/officeart/2018/2/layout/IconCircleList"/>
    <dgm:cxn modelId="{D2CA4190-FB6D-43D4-B179-42F68B94C0CC}" type="presParOf" srcId="{F026C459-3E0F-4165-A303-5372B2BE29AF}" destId="{21940BB6-3EC2-4B10-8753-E94494035692}" srcOrd="0" destOrd="0" presId="urn:microsoft.com/office/officeart/2018/2/layout/IconCircleList"/>
    <dgm:cxn modelId="{BAF40BE1-4312-44E1-BEF2-FFA62F017B86}" type="presParOf" srcId="{21940BB6-3EC2-4B10-8753-E94494035692}" destId="{DB324875-7047-4AEA-8E93-E29681F598EE}" srcOrd="0" destOrd="0" presId="urn:microsoft.com/office/officeart/2018/2/layout/IconCircleList"/>
    <dgm:cxn modelId="{900457BF-EAEB-46CA-BD51-C95542053CFA}" type="presParOf" srcId="{21940BB6-3EC2-4B10-8753-E94494035692}" destId="{F1FDE783-A6C4-4184-902E-576484803300}" srcOrd="1" destOrd="0" presId="urn:microsoft.com/office/officeart/2018/2/layout/IconCircleList"/>
    <dgm:cxn modelId="{3DA3FFAC-72AD-485F-BC6C-BE7E9A29FB8F}" type="presParOf" srcId="{21940BB6-3EC2-4B10-8753-E94494035692}" destId="{78806D65-41F4-41D7-9AA2-5B5FA649EFDC}" srcOrd="2" destOrd="0" presId="urn:microsoft.com/office/officeart/2018/2/layout/IconCircleList"/>
    <dgm:cxn modelId="{FC67C9F4-7CD0-4968-858E-7DBD59AAE1DE}" type="presParOf" srcId="{21940BB6-3EC2-4B10-8753-E94494035692}" destId="{2209FD52-091D-47E9-9D9B-F737BEC21A7D}" srcOrd="3" destOrd="0" presId="urn:microsoft.com/office/officeart/2018/2/layout/IconCircleList"/>
    <dgm:cxn modelId="{E87E7994-8747-486C-A328-9B269F62E620}" type="presParOf" srcId="{F026C459-3E0F-4165-A303-5372B2BE29AF}" destId="{FCFEE512-9F97-427C-8694-F048DAC8BACA}" srcOrd="1" destOrd="0" presId="urn:microsoft.com/office/officeart/2018/2/layout/IconCircleList"/>
    <dgm:cxn modelId="{42B45275-78A3-4B21-93DF-01BEC4E5DF71}" type="presParOf" srcId="{F026C459-3E0F-4165-A303-5372B2BE29AF}" destId="{888985B8-866F-436B-9CAC-37643CA4ED4E}" srcOrd="2" destOrd="0" presId="urn:microsoft.com/office/officeart/2018/2/layout/IconCircleList"/>
    <dgm:cxn modelId="{602D62AC-2A9C-4771-B325-8FF6334B8394}" type="presParOf" srcId="{888985B8-866F-436B-9CAC-37643CA4ED4E}" destId="{CF9B934B-731B-4951-9A2D-170059077B3A}" srcOrd="0" destOrd="0" presId="urn:microsoft.com/office/officeart/2018/2/layout/IconCircleList"/>
    <dgm:cxn modelId="{BC15FF31-E845-41E7-94D8-89665E2F4017}" type="presParOf" srcId="{888985B8-866F-436B-9CAC-37643CA4ED4E}" destId="{4A03C3A9-4C2E-4A03-A538-73182EC243B1}" srcOrd="1" destOrd="0" presId="urn:microsoft.com/office/officeart/2018/2/layout/IconCircleList"/>
    <dgm:cxn modelId="{2B4E0728-42FA-4D0E-8A07-EB3B763F5BE1}" type="presParOf" srcId="{888985B8-866F-436B-9CAC-37643CA4ED4E}" destId="{60619CF6-F3C6-48BE-9AAB-A94AACA37B2F}" srcOrd="2" destOrd="0" presId="urn:microsoft.com/office/officeart/2018/2/layout/IconCircleList"/>
    <dgm:cxn modelId="{65948914-B86F-46A9-8FD2-72D6A23F2610}" type="presParOf" srcId="{888985B8-866F-436B-9CAC-37643CA4ED4E}" destId="{AE2F98CD-5323-44B4-8B58-7CB811B2C2FF}" srcOrd="3" destOrd="0" presId="urn:microsoft.com/office/officeart/2018/2/layout/IconCircleList"/>
    <dgm:cxn modelId="{3ACA775F-6AFC-4B02-B5B8-2D1BF639A6F8}" type="presParOf" srcId="{F026C459-3E0F-4165-A303-5372B2BE29AF}" destId="{3C2C4DC3-1783-47C3-8C25-0212E3D68EC1}" srcOrd="3" destOrd="0" presId="urn:microsoft.com/office/officeart/2018/2/layout/IconCircleList"/>
    <dgm:cxn modelId="{0810DAEA-038A-4397-AC7D-D633F5D9566B}" type="presParOf" srcId="{F026C459-3E0F-4165-A303-5372B2BE29AF}" destId="{7E6751D2-F865-4693-A719-D7DE935E918A}" srcOrd="4" destOrd="0" presId="urn:microsoft.com/office/officeart/2018/2/layout/IconCircleList"/>
    <dgm:cxn modelId="{94ACF2E2-B0C1-4E80-9E1D-47C948885395}" type="presParOf" srcId="{7E6751D2-F865-4693-A719-D7DE935E918A}" destId="{8C950976-0FFB-4E0B-ABB1-F21CCAC75EC8}" srcOrd="0" destOrd="0" presId="urn:microsoft.com/office/officeart/2018/2/layout/IconCircleList"/>
    <dgm:cxn modelId="{37264C16-989A-4B20-8041-BE7785CC3748}" type="presParOf" srcId="{7E6751D2-F865-4693-A719-D7DE935E918A}" destId="{C2DEB5EF-4190-4580-818A-3E31E83097DC}" srcOrd="1" destOrd="0" presId="urn:microsoft.com/office/officeart/2018/2/layout/IconCircleList"/>
    <dgm:cxn modelId="{84355F78-AF4A-4D7D-92DB-28F92BED1088}" type="presParOf" srcId="{7E6751D2-F865-4693-A719-D7DE935E918A}" destId="{EF560EF7-F2B7-4D7D-95B9-33D9219B11E9}" srcOrd="2" destOrd="0" presId="urn:microsoft.com/office/officeart/2018/2/layout/IconCircleList"/>
    <dgm:cxn modelId="{A80DF39D-9A2A-49B7-9EDB-5CC7823AF61E}" type="presParOf" srcId="{7E6751D2-F865-4693-A719-D7DE935E918A}" destId="{8A8E5AE8-BD04-4AD2-A799-B326E625F735}" srcOrd="3" destOrd="0" presId="urn:microsoft.com/office/officeart/2018/2/layout/IconCircleList"/>
    <dgm:cxn modelId="{5724FE11-9244-4835-8A06-3D401F24B5B9}" type="presParOf" srcId="{F026C459-3E0F-4165-A303-5372B2BE29AF}" destId="{DA2A196E-5626-4866-8562-0734D9982ADB}" srcOrd="5" destOrd="0" presId="urn:microsoft.com/office/officeart/2018/2/layout/IconCircleList"/>
    <dgm:cxn modelId="{128DCEEA-AE6D-4A5B-A83F-8DC0294C1774}" type="presParOf" srcId="{F026C459-3E0F-4165-A303-5372B2BE29AF}" destId="{D982DA52-5734-476A-85D6-24C059AFE09A}" srcOrd="6" destOrd="0" presId="urn:microsoft.com/office/officeart/2018/2/layout/IconCircleList"/>
    <dgm:cxn modelId="{34F38255-04B1-4644-A5F6-DAEBAADA508A}" type="presParOf" srcId="{D982DA52-5734-476A-85D6-24C059AFE09A}" destId="{88DD979C-C1F5-45A9-B2CB-93D56D90AF6C}" srcOrd="0" destOrd="0" presId="urn:microsoft.com/office/officeart/2018/2/layout/IconCircleList"/>
    <dgm:cxn modelId="{C15B0322-86B1-4E62-875A-EB762E9F9054}" type="presParOf" srcId="{D982DA52-5734-476A-85D6-24C059AFE09A}" destId="{7BA04511-DE49-4D70-9696-8DBA034EE8B9}" srcOrd="1" destOrd="0" presId="urn:microsoft.com/office/officeart/2018/2/layout/IconCircleList"/>
    <dgm:cxn modelId="{DCD9CA62-AF40-46B7-B7FC-EF28FFF769D2}" type="presParOf" srcId="{D982DA52-5734-476A-85D6-24C059AFE09A}" destId="{DE677524-9862-4A07-A2A7-B3366D3D1C83}" srcOrd="2" destOrd="0" presId="urn:microsoft.com/office/officeart/2018/2/layout/IconCircleList"/>
    <dgm:cxn modelId="{77D97BD8-69E3-4FA0-B34E-5AAE97990491}" type="presParOf" srcId="{D982DA52-5734-476A-85D6-24C059AFE09A}" destId="{8FED6B64-585F-47C2-8FD5-CCDF3590A53C}" srcOrd="3" destOrd="0" presId="urn:microsoft.com/office/officeart/2018/2/layout/IconCircleList"/>
    <dgm:cxn modelId="{97A3A04C-8B26-4FC3-A8ED-27532D6DDC9A}" type="presParOf" srcId="{F026C459-3E0F-4165-A303-5372B2BE29AF}" destId="{979F3037-3A39-4150-90FB-7FE1CFD8609B}" srcOrd="7" destOrd="0" presId="urn:microsoft.com/office/officeart/2018/2/layout/IconCircleList"/>
    <dgm:cxn modelId="{E2BB8E2A-6CE3-418E-9E94-A0CB39E8C434}" type="presParOf" srcId="{F026C459-3E0F-4165-A303-5372B2BE29AF}" destId="{F4ED5E23-7FA4-43E5-A5C8-676E5852C569}" srcOrd="8" destOrd="0" presId="urn:microsoft.com/office/officeart/2018/2/layout/IconCircleList"/>
    <dgm:cxn modelId="{297D4FCA-5C5C-4FEC-A975-830DEDAF1872}" type="presParOf" srcId="{F4ED5E23-7FA4-43E5-A5C8-676E5852C569}" destId="{35BB7FD8-7058-4728-A919-9DE9C6F6BDA7}" srcOrd="0" destOrd="0" presId="urn:microsoft.com/office/officeart/2018/2/layout/IconCircleList"/>
    <dgm:cxn modelId="{8949ECE8-F53F-473B-8FF9-3C038B712F02}" type="presParOf" srcId="{F4ED5E23-7FA4-43E5-A5C8-676E5852C569}" destId="{1FD67A11-6197-4809-B263-FE24C0F01961}" srcOrd="1" destOrd="0" presId="urn:microsoft.com/office/officeart/2018/2/layout/IconCircleList"/>
    <dgm:cxn modelId="{0FBED926-E456-4F4E-A112-9B8D69B748E0}" type="presParOf" srcId="{F4ED5E23-7FA4-43E5-A5C8-676E5852C569}" destId="{4D6B091D-9DE3-4BB9-A11A-9074EEA9B621}" srcOrd="2" destOrd="0" presId="urn:microsoft.com/office/officeart/2018/2/layout/IconCircleList"/>
    <dgm:cxn modelId="{8F49266D-18C6-4C3E-BBD4-EF750167058F}" type="presParOf" srcId="{F4ED5E23-7FA4-43E5-A5C8-676E5852C569}" destId="{3BDC5760-0298-4D20-AB6C-E13C6A621B0D}" srcOrd="3" destOrd="0" presId="urn:microsoft.com/office/officeart/2018/2/layout/IconCircleList"/>
    <dgm:cxn modelId="{F0C18A8F-1D11-4377-BD55-ED31B746797A}" type="presParOf" srcId="{F026C459-3E0F-4165-A303-5372B2BE29AF}" destId="{B420B3C6-8826-45E9-9884-CF9981CF33C9}" srcOrd="9" destOrd="0" presId="urn:microsoft.com/office/officeart/2018/2/layout/IconCircleList"/>
    <dgm:cxn modelId="{C36CE3CD-4933-4F17-95EF-7392B55548FF}" type="presParOf" srcId="{F026C459-3E0F-4165-A303-5372B2BE29AF}" destId="{C942981C-44ED-4AC9-A96B-0AC0209A1F59}" srcOrd="10" destOrd="0" presId="urn:microsoft.com/office/officeart/2018/2/layout/IconCircleList"/>
    <dgm:cxn modelId="{BA70A685-75FE-47CD-85AC-94AF27338A96}" type="presParOf" srcId="{C942981C-44ED-4AC9-A96B-0AC0209A1F59}" destId="{35675934-E01A-423C-A80D-F4E2054D2BFF}" srcOrd="0" destOrd="0" presId="urn:microsoft.com/office/officeart/2018/2/layout/IconCircleList"/>
    <dgm:cxn modelId="{9D7A4591-814F-4009-B3FF-4CB70F29665C}" type="presParOf" srcId="{C942981C-44ED-4AC9-A96B-0AC0209A1F59}" destId="{91D91946-F426-45CC-813A-12986B40D44C}" srcOrd="1" destOrd="0" presId="urn:microsoft.com/office/officeart/2018/2/layout/IconCircleList"/>
    <dgm:cxn modelId="{C1619202-47AD-4E62-A3CA-936834D777DC}" type="presParOf" srcId="{C942981C-44ED-4AC9-A96B-0AC0209A1F59}" destId="{DBE194CD-7A2C-4A18-AAFF-405F2038962A}" srcOrd="2" destOrd="0" presId="urn:microsoft.com/office/officeart/2018/2/layout/IconCircleList"/>
    <dgm:cxn modelId="{3FFCE4B0-FDFF-4A03-BEDD-A013FA9C6E79}" type="presParOf" srcId="{C942981C-44ED-4AC9-A96B-0AC0209A1F59}" destId="{44ED1E9E-632A-42A4-AB08-684EF1116FB1}" srcOrd="3" destOrd="0" presId="urn:microsoft.com/office/officeart/2018/2/layout/IconCircleList"/>
    <dgm:cxn modelId="{7B1482E6-780D-452E-9C81-5EE5F75CCFEC}" type="presParOf" srcId="{F026C459-3E0F-4165-A303-5372B2BE29AF}" destId="{BB728C1A-0F6D-4902-BEB5-8F5340CA953D}" srcOrd="11" destOrd="0" presId="urn:microsoft.com/office/officeart/2018/2/layout/IconCircleList"/>
    <dgm:cxn modelId="{1057C303-D7E1-4AFB-B126-82D7B03E4C5B}" type="presParOf" srcId="{F026C459-3E0F-4165-A303-5372B2BE29AF}" destId="{F10DF274-E2A0-4DF6-B931-609AFBDC8551}" srcOrd="12" destOrd="0" presId="urn:microsoft.com/office/officeart/2018/2/layout/IconCircleList"/>
    <dgm:cxn modelId="{1D2D8332-0C71-47A8-933A-51E8A8D76A8D}" type="presParOf" srcId="{F10DF274-E2A0-4DF6-B931-609AFBDC8551}" destId="{ADE56191-2DBA-4C65-A5CF-B993AAF5D3B3}" srcOrd="0" destOrd="0" presId="urn:microsoft.com/office/officeart/2018/2/layout/IconCircleList"/>
    <dgm:cxn modelId="{AD6E48E9-B15E-451E-AA8E-4AC3E45E0A0E}" type="presParOf" srcId="{F10DF274-E2A0-4DF6-B931-609AFBDC8551}" destId="{647FF742-9AB9-41FC-AA0D-F8FB0171E42A}" srcOrd="1" destOrd="0" presId="urn:microsoft.com/office/officeart/2018/2/layout/IconCircleList"/>
    <dgm:cxn modelId="{CDCBF569-2855-4CE5-B57A-505BD1410C79}" type="presParOf" srcId="{F10DF274-E2A0-4DF6-B931-609AFBDC8551}" destId="{C0E72736-E6DA-4B20-AA24-2F02217AF436}" srcOrd="2" destOrd="0" presId="urn:microsoft.com/office/officeart/2018/2/layout/IconCircleList"/>
    <dgm:cxn modelId="{8851B1CE-E1B1-4BD5-A680-18F1224DD7D7}" type="presParOf" srcId="{F10DF274-E2A0-4DF6-B931-609AFBDC8551}" destId="{68EF8542-C57B-499D-8BBE-564840928AEF}" srcOrd="3" destOrd="0" presId="urn:microsoft.com/office/officeart/2018/2/layout/IconCircleList"/>
    <dgm:cxn modelId="{C0AEBB53-E3EB-45E9-9691-95358BB470C8}" type="presParOf" srcId="{F026C459-3E0F-4165-A303-5372B2BE29AF}" destId="{3E400899-4E93-40BC-B649-1F6AEEC5CF19}" srcOrd="13" destOrd="0" presId="urn:microsoft.com/office/officeart/2018/2/layout/IconCircleList"/>
    <dgm:cxn modelId="{2BB4D1D4-E8F7-4CCA-A16E-C2EF6BD8D2D8}" type="presParOf" srcId="{F026C459-3E0F-4165-A303-5372B2BE29AF}" destId="{90F5E09C-885E-4B1C-B5E2-F89158B3D876}" srcOrd="14" destOrd="0" presId="urn:microsoft.com/office/officeart/2018/2/layout/IconCircleList"/>
    <dgm:cxn modelId="{5EA7F80E-B6AE-47B4-AC69-855ADCD90FCE}" type="presParOf" srcId="{90F5E09C-885E-4B1C-B5E2-F89158B3D876}" destId="{6EBF7AA1-A414-416B-9E03-E7CF6DDBCC40}" srcOrd="0" destOrd="0" presId="urn:microsoft.com/office/officeart/2018/2/layout/IconCircleList"/>
    <dgm:cxn modelId="{7FED6611-0C20-4863-AAB4-C0B1935DF70F}" type="presParOf" srcId="{90F5E09C-885E-4B1C-B5E2-F89158B3D876}" destId="{EBFC3C19-E66F-4120-9292-EA360D5DC100}" srcOrd="1" destOrd="0" presId="urn:microsoft.com/office/officeart/2018/2/layout/IconCircleList"/>
    <dgm:cxn modelId="{E4FBD69A-6C0E-4D03-9EED-667CECB8B465}" type="presParOf" srcId="{90F5E09C-885E-4B1C-B5E2-F89158B3D876}" destId="{AC4E84B2-DADC-4EEA-8920-43CD06EFF6B1}" srcOrd="2" destOrd="0" presId="urn:microsoft.com/office/officeart/2018/2/layout/IconCircleList"/>
    <dgm:cxn modelId="{08F81745-5994-45AB-A74E-A873D139D320}" type="presParOf" srcId="{90F5E09C-885E-4B1C-B5E2-F89158B3D876}" destId="{26B449C8-E33E-4209-A792-A4390A70B0C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896DF-DB19-4941-901E-FE474A2EBF9C}">
      <dsp:nvSpPr>
        <dsp:cNvPr id="0" name=""/>
        <dsp:cNvSpPr/>
      </dsp:nvSpPr>
      <dsp:spPr>
        <a:xfrm>
          <a:off x="0" y="1489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FB56F-6939-45C6-B0F3-BED636F14C14}">
      <dsp:nvSpPr>
        <dsp:cNvPr id="0" name=""/>
        <dsp:cNvSpPr/>
      </dsp:nvSpPr>
      <dsp:spPr>
        <a:xfrm>
          <a:off x="191946" y="144259"/>
          <a:ext cx="348993" cy="348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81726-B79E-4457-985B-D0C858568CEA}">
      <dsp:nvSpPr>
        <dsp:cNvPr id="0" name=""/>
        <dsp:cNvSpPr/>
      </dsp:nvSpPr>
      <dsp:spPr>
        <a:xfrm>
          <a:off x="732885" y="1489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600" kern="1200"/>
            <a:t>Renforce les fondements institutionnels et la pertinence continentale</a:t>
          </a:r>
        </a:p>
      </dsp:txBody>
      <dsp:txXfrm>
        <a:off x="732885" y="1489"/>
        <a:ext cx="9782714" cy="634533"/>
      </dsp:txXfrm>
    </dsp:sp>
    <dsp:sp modelId="{23D96F69-66BE-42B2-8C90-BA11A4D9C6FB}">
      <dsp:nvSpPr>
        <dsp:cNvPr id="0" name=""/>
        <dsp:cNvSpPr/>
      </dsp:nvSpPr>
      <dsp:spPr>
        <a:xfrm>
          <a:off x="0" y="794655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96D2-C617-4A3D-BC8C-ECB45C70CE46}">
      <dsp:nvSpPr>
        <dsp:cNvPr id="0" name=""/>
        <dsp:cNvSpPr/>
      </dsp:nvSpPr>
      <dsp:spPr>
        <a:xfrm>
          <a:off x="191946" y="937425"/>
          <a:ext cx="348993" cy="348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5316F-2E37-40C3-8312-0AF2A1584783}">
      <dsp:nvSpPr>
        <dsp:cNvPr id="0" name=""/>
        <dsp:cNvSpPr/>
      </dsp:nvSpPr>
      <dsp:spPr>
        <a:xfrm>
          <a:off x="732885" y="794655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600" kern="1200"/>
            <a:t>Permet des opérations indépendantes, par exemple la passation de marchés, le recrutement financier</a:t>
          </a:r>
        </a:p>
      </dsp:txBody>
      <dsp:txXfrm>
        <a:off x="732885" y="794655"/>
        <a:ext cx="9782714" cy="634533"/>
      </dsp:txXfrm>
    </dsp:sp>
    <dsp:sp modelId="{8B4C8BA8-B3CC-4277-8FCF-F53DD7A4654F}">
      <dsp:nvSpPr>
        <dsp:cNvPr id="0" name=""/>
        <dsp:cNvSpPr/>
      </dsp:nvSpPr>
      <dsp:spPr>
        <a:xfrm>
          <a:off x="0" y="1587822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6B76A-A990-4987-B541-696E16F5528A}">
      <dsp:nvSpPr>
        <dsp:cNvPr id="0" name=""/>
        <dsp:cNvSpPr/>
      </dsp:nvSpPr>
      <dsp:spPr>
        <a:xfrm>
          <a:off x="191946" y="1730592"/>
          <a:ext cx="348993" cy="348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2023E-1434-4D69-ABEB-23DB0D859316}">
      <dsp:nvSpPr>
        <dsp:cNvPr id="0" name=""/>
        <dsp:cNvSpPr/>
      </dsp:nvSpPr>
      <dsp:spPr>
        <a:xfrm>
          <a:off x="732885" y="1587822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600" kern="1200"/>
            <a:t>Fournit la capacité de protéger les intérêts par le biais de recours juridiques</a:t>
          </a:r>
        </a:p>
      </dsp:txBody>
      <dsp:txXfrm>
        <a:off x="732885" y="1587822"/>
        <a:ext cx="9782714" cy="634533"/>
      </dsp:txXfrm>
    </dsp:sp>
    <dsp:sp modelId="{CE23C4AE-CC2B-4049-ACF2-3D1E208F88ED}">
      <dsp:nvSpPr>
        <dsp:cNvPr id="0" name=""/>
        <dsp:cNvSpPr/>
      </dsp:nvSpPr>
      <dsp:spPr>
        <a:xfrm>
          <a:off x="0" y="2380988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D4ACF-5F25-46DA-8A93-116374A780D1}">
      <dsp:nvSpPr>
        <dsp:cNvPr id="0" name=""/>
        <dsp:cNvSpPr/>
      </dsp:nvSpPr>
      <dsp:spPr>
        <a:xfrm>
          <a:off x="191946" y="2523758"/>
          <a:ext cx="348993" cy="348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2308B-2736-4280-BFCC-F2944FAE1D70}">
      <dsp:nvSpPr>
        <dsp:cNvPr id="0" name=""/>
        <dsp:cNvSpPr/>
      </dsp:nvSpPr>
      <dsp:spPr>
        <a:xfrm>
          <a:off x="732885" y="2380988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600" kern="1200" dirty="0" err="1"/>
            <a:t>Renforce</a:t>
          </a:r>
          <a:r>
            <a:rPr sz="1600" kern="1200" dirty="0"/>
            <a:t> la </a:t>
          </a:r>
          <a:r>
            <a:rPr sz="1600" kern="1200" dirty="0" err="1"/>
            <a:t>crédibilité</a:t>
          </a:r>
          <a:r>
            <a:rPr sz="1600" kern="1200" dirty="0"/>
            <a:t> </a:t>
          </a:r>
          <a:r>
            <a:rPr sz="1600" kern="1200" dirty="0" err="1"/>
            <a:t>auprès</a:t>
          </a:r>
          <a:r>
            <a:rPr sz="1600" kern="1200" dirty="0"/>
            <a:t> des </a:t>
          </a:r>
          <a:r>
            <a:rPr sz="1600" kern="1200" dirty="0" err="1"/>
            <a:t>partenaires</a:t>
          </a:r>
          <a:endParaRPr sz="1600" kern="1200" dirty="0"/>
        </a:p>
      </dsp:txBody>
      <dsp:txXfrm>
        <a:off x="732885" y="2380988"/>
        <a:ext cx="9782714" cy="634533"/>
      </dsp:txXfrm>
    </dsp:sp>
    <dsp:sp modelId="{23A7366D-ECC0-4417-BB43-BD9B3BD4F9BD}">
      <dsp:nvSpPr>
        <dsp:cNvPr id="0" name=""/>
        <dsp:cNvSpPr/>
      </dsp:nvSpPr>
      <dsp:spPr>
        <a:xfrm>
          <a:off x="0" y="3174155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CE62D-29E3-46ED-9B63-A2C24BA20F3A}">
      <dsp:nvSpPr>
        <dsp:cNvPr id="0" name=""/>
        <dsp:cNvSpPr/>
      </dsp:nvSpPr>
      <dsp:spPr>
        <a:xfrm>
          <a:off x="191946" y="3316925"/>
          <a:ext cx="348993" cy="3489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477D1-02D7-4E47-A6F5-F28D3752AE84}">
      <dsp:nvSpPr>
        <dsp:cNvPr id="0" name=""/>
        <dsp:cNvSpPr/>
      </dsp:nvSpPr>
      <dsp:spPr>
        <a:xfrm>
          <a:off x="732885" y="3174155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600" kern="1200" dirty="0" err="1"/>
            <a:t>Élargi</a:t>
          </a:r>
          <a:r>
            <a:rPr lang="en-GB" sz="1600" kern="1200" dirty="0"/>
            <a:t>t</a:t>
          </a:r>
          <a:r>
            <a:rPr sz="1600" kern="1200" dirty="0"/>
            <a:t> les </a:t>
          </a:r>
          <a:r>
            <a:rPr sz="1600" kern="1200" dirty="0" err="1"/>
            <a:t>possibilités</a:t>
          </a:r>
          <a:r>
            <a:rPr sz="1600" kern="1200" dirty="0"/>
            <a:t> de </a:t>
          </a:r>
          <a:r>
            <a:rPr sz="1600" kern="1200" dirty="0" err="1"/>
            <a:t>financement</a:t>
          </a:r>
          <a:endParaRPr sz="1600" kern="1200" dirty="0"/>
        </a:p>
      </dsp:txBody>
      <dsp:txXfrm>
        <a:off x="732885" y="3174155"/>
        <a:ext cx="9782714" cy="634533"/>
      </dsp:txXfrm>
    </dsp:sp>
    <dsp:sp modelId="{FD5C0450-D647-489A-A8A0-5142596F0EC9}">
      <dsp:nvSpPr>
        <dsp:cNvPr id="0" name=""/>
        <dsp:cNvSpPr/>
      </dsp:nvSpPr>
      <dsp:spPr>
        <a:xfrm>
          <a:off x="0" y="3967321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E5EC8-7F0D-41CE-87EA-AA19D879F939}">
      <dsp:nvSpPr>
        <dsp:cNvPr id="0" name=""/>
        <dsp:cNvSpPr/>
      </dsp:nvSpPr>
      <dsp:spPr>
        <a:xfrm>
          <a:off x="191946" y="4110091"/>
          <a:ext cx="348993" cy="3489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370EA-AE2D-4A1B-B169-C966CD3E5FF4}">
      <dsp:nvSpPr>
        <dsp:cNvPr id="0" name=""/>
        <dsp:cNvSpPr/>
      </dsp:nvSpPr>
      <dsp:spPr>
        <a:xfrm>
          <a:off x="732885" y="3967321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600" kern="1200"/>
            <a:t>Positionne le réseau ACQF pour jouer un rôle plus important dans l'éducation et le développement des compétences sur le continent</a:t>
          </a:r>
        </a:p>
      </dsp:txBody>
      <dsp:txXfrm>
        <a:off x="732885" y="3967321"/>
        <a:ext cx="9782714" cy="634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4875-7047-4AEA-8E93-E29681F598EE}">
      <dsp:nvSpPr>
        <dsp:cNvPr id="0" name=""/>
        <dsp:cNvSpPr/>
      </dsp:nvSpPr>
      <dsp:spPr>
        <a:xfrm>
          <a:off x="63371" y="188070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DE783-A6C4-4184-902E-576484803300}">
      <dsp:nvSpPr>
        <dsp:cNvPr id="0" name=""/>
        <dsp:cNvSpPr/>
      </dsp:nvSpPr>
      <dsp:spPr>
        <a:xfrm>
          <a:off x="251318" y="376017"/>
          <a:ext cx="519092" cy="5190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FD52-091D-47E9-9D9B-F737BEC21A7D}">
      <dsp:nvSpPr>
        <dsp:cNvPr id="0" name=""/>
        <dsp:cNvSpPr/>
      </dsp:nvSpPr>
      <dsp:spPr>
        <a:xfrm>
          <a:off x="1150141" y="188070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900" kern="1200"/>
            <a:t>Alignement panafricain</a:t>
          </a:r>
        </a:p>
      </dsp:txBody>
      <dsp:txXfrm>
        <a:off x="1150141" y="188070"/>
        <a:ext cx="2109612" cy="894987"/>
      </dsp:txXfrm>
    </dsp:sp>
    <dsp:sp modelId="{CF9B934B-731B-4951-9A2D-170059077B3A}">
      <dsp:nvSpPr>
        <dsp:cNvPr id="0" name=""/>
        <dsp:cNvSpPr/>
      </dsp:nvSpPr>
      <dsp:spPr>
        <a:xfrm>
          <a:off x="3627337" y="188070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3C3A9-4C2E-4A03-A538-73182EC243B1}">
      <dsp:nvSpPr>
        <dsp:cNvPr id="0" name=""/>
        <dsp:cNvSpPr/>
      </dsp:nvSpPr>
      <dsp:spPr>
        <a:xfrm>
          <a:off x="3815285" y="376017"/>
          <a:ext cx="519092" cy="5190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F98CD-5323-44B4-8B58-7CB811B2C2FF}">
      <dsp:nvSpPr>
        <dsp:cNvPr id="0" name=""/>
        <dsp:cNvSpPr/>
      </dsp:nvSpPr>
      <dsp:spPr>
        <a:xfrm>
          <a:off x="4714107" y="188070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900" kern="1200"/>
            <a:t>Objectifs d'intégration continentale</a:t>
          </a:r>
        </a:p>
      </dsp:txBody>
      <dsp:txXfrm>
        <a:off x="4714107" y="188070"/>
        <a:ext cx="2109612" cy="894987"/>
      </dsp:txXfrm>
    </dsp:sp>
    <dsp:sp modelId="{8C950976-0FFB-4E0B-ABB1-F21CCAC75EC8}">
      <dsp:nvSpPr>
        <dsp:cNvPr id="0" name=""/>
        <dsp:cNvSpPr/>
      </dsp:nvSpPr>
      <dsp:spPr>
        <a:xfrm>
          <a:off x="7191304" y="188070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EB5EF-4190-4580-818A-3E31E83097DC}">
      <dsp:nvSpPr>
        <dsp:cNvPr id="0" name=""/>
        <dsp:cNvSpPr/>
      </dsp:nvSpPr>
      <dsp:spPr>
        <a:xfrm>
          <a:off x="7379251" y="376017"/>
          <a:ext cx="519092" cy="5190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E5AE8-BD04-4AD2-A799-B326E625F735}">
      <dsp:nvSpPr>
        <dsp:cNvPr id="0" name=""/>
        <dsp:cNvSpPr/>
      </dsp:nvSpPr>
      <dsp:spPr>
        <a:xfrm>
          <a:off x="8278074" y="188070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900" kern="1200"/>
            <a:t>Représentation de diverses parties prenantes</a:t>
          </a:r>
        </a:p>
      </dsp:txBody>
      <dsp:txXfrm>
        <a:off x="8278074" y="188070"/>
        <a:ext cx="2109612" cy="894987"/>
      </dsp:txXfrm>
    </dsp:sp>
    <dsp:sp modelId="{88DD979C-C1F5-45A9-B2CB-93D56D90AF6C}">
      <dsp:nvSpPr>
        <dsp:cNvPr id="0" name=""/>
        <dsp:cNvSpPr/>
      </dsp:nvSpPr>
      <dsp:spPr>
        <a:xfrm>
          <a:off x="63371" y="1871522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04511-DE49-4D70-9696-8DBA034EE8B9}">
      <dsp:nvSpPr>
        <dsp:cNvPr id="0" name=""/>
        <dsp:cNvSpPr/>
      </dsp:nvSpPr>
      <dsp:spPr>
        <a:xfrm>
          <a:off x="251318" y="2059469"/>
          <a:ext cx="519092" cy="5190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D6B64-585F-47C2-8FD5-CCDF3590A53C}">
      <dsp:nvSpPr>
        <dsp:cNvPr id="0" name=""/>
        <dsp:cNvSpPr/>
      </dsp:nvSpPr>
      <dsp:spPr>
        <a:xfrm>
          <a:off x="1150141" y="1871522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900" kern="1200"/>
            <a:t>Confiance et crédibilité</a:t>
          </a:r>
        </a:p>
      </dsp:txBody>
      <dsp:txXfrm>
        <a:off x="1150141" y="1871522"/>
        <a:ext cx="2109612" cy="894987"/>
      </dsp:txXfrm>
    </dsp:sp>
    <dsp:sp modelId="{35BB7FD8-7058-4728-A919-9DE9C6F6BDA7}">
      <dsp:nvSpPr>
        <dsp:cNvPr id="0" name=""/>
        <dsp:cNvSpPr/>
      </dsp:nvSpPr>
      <dsp:spPr>
        <a:xfrm>
          <a:off x="3627337" y="1871522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67A11-6197-4809-B263-FE24C0F01961}">
      <dsp:nvSpPr>
        <dsp:cNvPr id="0" name=""/>
        <dsp:cNvSpPr/>
      </dsp:nvSpPr>
      <dsp:spPr>
        <a:xfrm>
          <a:off x="3815285" y="2059469"/>
          <a:ext cx="519092" cy="5190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C5760-0298-4D20-AB6C-E13C6A621B0D}">
      <dsp:nvSpPr>
        <dsp:cNvPr id="0" name=""/>
        <dsp:cNvSpPr/>
      </dsp:nvSpPr>
      <dsp:spPr>
        <a:xfrm>
          <a:off x="4714107" y="1871522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900" kern="1200"/>
            <a:t>Structures de gouvernance efficaces</a:t>
          </a:r>
        </a:p>
      </dsp:txBody>
      <dsp:txXfrm>
        <a:off x="4714107" y="1871522"/>
        <a:ext cx="2109612" cy="894987"/>
      </dsp:txXfrm>
    </dsp:sp>
    <dsp:sp modelId="{35675934-E01A-423C-A80D-F4E2054D2BFF}">
      <dsp:nvSpPr>
        <dsp:cNvPr id="0" name=""/>
        <dsp:cNvSpPr/>
      </dsp:nvSpPr>
      <dsp:spPr>
        <a:xfrm>
          <a:off x="7191304" y="1871522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1946-F426-45CC-813A-12986B40D44C}">
      <dsp:nvSpPr>
        <dsp:cNvPr id="0" name=""/>
        <dsp:cNvSpPr/>
      </dsp:nvSpPr>
      <dsp:spPr>
        <a:xfrm>
          <a:off x="7379251" y="2059469"/>
          <a:ext cx="519092" cy="5190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D1E9E-632A-42A4-AB08-684EF1116FB1}">
      <dsp:nvSpPr>
        <dsp:cNvPr id="0" name=""/>
        <dsp:cNvSpPr/>
      </dsp:nvSpPr>
      <dsp:spPr>
        <a:xfrm>
          <a:off x="8278074" y="1871522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900" kern="1200"/>
            <a:t>Coûts administratifs et durée raisonnables</a:t>
          </a:r>
        </a:p>
      </dsp:txBody>
      <dsp:txXfrm>
        <a:off x="8278074" y="1871522"/>
        <a:ext cx="2109612" cy="894987"/>
      </dsp:txXfrm>
    </dsp:sp>
    <dsp:sp modelId="{ADE56191-2DBA-4C65-A5CF-B993AAF5D3B3}">
      <dsp:nvSpPr>
        <dsp:cNvPr id="0" name=""/>
        <dsp:cNvSpPr/>
      </dsp:nvSpPr>
      <dsp:spPr>
        <a:xfrm>
          <a:off x="63371" y="3554974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F742-9AB9-41FC-AA0D-F8FB0171E42A}">
      <dsp:nvSpPr>
        <dsp:cNvPr id="0" name=""/>
        <dsp:cNvSpPr/>
      </dsp:nvSpPr>
      <dsp:spPr>
        <a:xfrm>
          <a:off x="251318" y="3742922"/>
          <a:ext cx="519092" cy="51909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8542-C57B-499D-8BBE-564840928AEF}">
      <dsp:nvSpPr>
        <dsp:cNvPr id="0" name=""/>
        <dsp:cNvSpPr/>
      </dsp:nvSpPr>
      <dsp:spPr>
        <a:xfrm>
          <a:off x="1150141" y="3554974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900" kern="1200"/>
            <a:t>Attrait des donateurs</a:t>
          </a:r>
        </a:p>
      </dsp:txBody>
      <dsp:txXfrm>
        <a:off x="1150141" y="3554974"/>
        <a:ext cx="2109612" cy="894987"/>
      </dsp:txXfrm>
    </dsp:sp>
    <dsp:sp modelId="{6EBF7AA1-A414-416B-9E03-E7CF6DDBCC40}">
      <dsp:nvSpPr>
        <dsp:cNvPr id="0" name=""/>
        <dsp:cNvSpPr/>
      </dsp:nvSpPr>
      <dsp:spPr>
        <a:xfrm>
          <a:off x="3627337" y="3554974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C3C19-E66F-4120-9292-EA360D5DC100}">
      <dsp:nvSpPr>
        <dsp:cNvPr id="0" name=""/>
        <dsp:cNvSpPr/>
      </dsp:nvSpPr>
      <dsp:spPr>
        <a:xfrm>
          <a:off x="3815285" y="3742922"/>
          <a:ext cx="519092" cy="51909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449C8-E33E-4209-A792-A4390A70B0CD}">
      <dsp:nvSpPr>
        <dsp:cNvPr id="0" name=""/>
        <dsp:cNvSpPr/>
      </dsp:nvSpPr>
      <dsp:spPr>
        <a:xfrm>
          <a:off x="4714107" y="3554974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900" kern="1200"/>
            <a:t>Flexibilité pour la croissance du nombre d'adhérents</a:t>
          </a:r>
        </a:p>
      </dsp:txBody>
      <dsp:txXfrm>
        <a:off x="4714107" y="3554974"/>
        <a:ext cx="2109612" cy="89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98AB67EA-E5D5-3A4A-BAC6-2240A7AE7CF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AC9935E8-D0CD-9841-9180-554F5334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1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FD4C-176A-881C-F71C-68CD795D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A534-8288-D5D9-58FD-C73E41792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4CD4-7143-51F5-6199-4B8A76EA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4808-B7B5-68C4-E8B8-4F75FCF7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E22E-221E-2D19-4267-9CA838A6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070C-2EEE-B00D-9747-3E5140E7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E282-0436-96A7-3879-5567B13B8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A2DC-CA65-BEB3-BD55-68FFA93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7F76-8FAB-1064-20D3-DCF99FD6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7734-89F8-44F4-36B1-2A3812E8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9086C-C410-6097-B604-E4731EE6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77900-9BDC-FBB2-5232-F5CE6D5C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13E1-0941-D27E-09B0-C37134B1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65DC-62F4-29B0-C7E2-C58DB61C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036C-F539-BEC9-1CB6-8C7F7EB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E642-E1A8-FD73-7000-0384057E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Cliquez pour modifier le style de titre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1F5B-D642-EEC9-CCBD-0581AACEA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B7DC-F01A-3C51-1B41-D4263546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5068-9B28-C3E3-F46A-0BBAFBBC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DDD1F-A838-2572-B304-0DA0C463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F3BB-B9CF-491A-E0C0-64D4C335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3FC31-E945-0261-7E7C-E72FB1D1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AABC-53C5-AD3C-9D1F-65C2B4F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7F2D-9CBF-14BE-BE39-3248771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EFD1-8710-817E-671B-E309B889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E4A5-FA51-80A4-F2B3-719A5238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A228-36C4-4094-208A-F3E3CE15A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34251-C239-508B-7CAD-880D56A9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36AC-27D3-D11E-E4DA-C14A14CB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55CC-48F8-E9E6-114F-8FAD06A6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045D4-DD9E-2F20-FE23-29DF5ABE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E61D-8786-3422-8E32-581E425D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F163-07FC-3527-5B44-F31EB782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C5C5-E153-33B2-648F-08F2272A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B4579-4954-2519-8A88-35C341EE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1C8B8-4B6E-F4EE-641A-576BF64A8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96035-D47D-C0F6-4D96-91B09D01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97C-8918-C0F3-EE6A-67BD650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701CD-7D12-1388-D6CB-EC7F3B67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4934-B62E-F959-35CC-855C9C84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06C20-2FFB-0437-83C7-5136F549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32C12-1254-C569-8A94-DE196A57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EBF28-52BC-DD52-CFE6-F319ECA8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F2803-78BC-B919-265D-415AC8EB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F412C-B4CB-34DD-C73E-D479AFD6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B3132-887F-CE0D-54E2-DDBC30A5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037F-F624-76D1-E518-79984E9D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E523-7F01-4CBF-BC3A-B8009F62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FCB70-ED01-88FA-ECC5-48857898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066ED-8277-EA41-E452-24E4464C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6E7E-5A1E-95AF-AEB2-62DAC293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923D4-95E8-4879-7C8C-6FA276EE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3A15-FA95-FD2F-C04D-71085E7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83974-2119-F887-BB4E-50A41BBF3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D78E-7A32-902B-585A-CAAE463E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32475-6774-6DE4-5B98-C1AF5B8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EF89B-74D9-F3BD-12C5-801B0AD9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B2F0F-7832-613C-D45A-D0EB27A8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26AF2-B765-A127-87F5-BCF958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6771-11E2-5F6E-D0C6-5B5E0F13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FCC4-71CC-B5E3-926B-D14BFBE4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0973-FBBF-B045-ADC7-116A98DAEA0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6078-FF0B-BDFA-31CA-1F8317AFE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4290C-B1A1-4ECA-6616-ACF86EE82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63;p55">
            <a:extLst>
              <a:ext uri="{FF2B5EF4-FFF2-40B4-BE49-F238E27FC236}">
                <a16:creationId xmlns:a16="http://schemas.microsoft.com/office/drawing/2014/main" id="{1AAF47F3-1741-D3ED-14C6-5B951A541FFE}"/>
              </a:ext>
            </a:extLst>
          </p:cNvPr>
          <p:cNvSpPr>
            <a:spLocks/>
          </p:cNvSpPr>
          <p:nvPr/>
        </p:nvSpPr>
        <p:spPr>
          <a:xfrm>
            <a:off x="1791837" y="6364123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1664;p55">
            <a:extLst>
              <a:ext uri="{FF2B5EF4-FFF2-40B4-BE49-F238E27FC236}">
                <a16:creationId xmlns:a16="http://schemas.microsoft.com/office/drawing/2014/main" id="{FE3BF2F7-8DEA-8BE0-14AF-260963C4CE5D}"/>
              </a:ext>
            </a:extLst>
          </p:cNvPr>
          <p:cNvGrpSpPr>
            <a:grpSpLocks/>
          </p:cNvGrpSpPr>
          <p:nvPr/>
        </p:nvGrpSpPr>
        <p:grpSpPr>
          <a:xfrm>
            <a:off x="2308643" y="6355886"/>
            <a:ext cx="346056" cy="345674"/>
            <a:chOff x="3303268" y="3817349"/>
            <a:chExt cx="346056" cy="345674"/>
          </a:xfrm>
          <a:noFill/>
        </p:grpSpPr>
        <p:sp>
          <p:nvSpPr>
            <p:cNvPr id="4" name="Google Shape;11665;p55">
              <a:extLst>
                <a:ext uri="{FF2B5EF4-FFF2-40B4-BE49-F238E27FC236}">
                  <a16:creationId xmlns:a16="http://schemas.microsoft.com/office/drawing/2014/main" id="{FACB84B7-7240-E29A-C899-6099FDEBE869}"/>
                </a:ext>
              </a:extLst>
            </p:cNvPr>
            <p:cNvSpPr>
              <a:spLocks/>
            </p:cNvSpPr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666;p55">
              <a:extLst>
                <a:ext uri="{FF2B5EF4-FFF2-40B4-BE49-F238E27FC236}">
                  <a16:creationId xmlns:a16="http://schemas.microsoft.com/office/drawing/2014/main" id="{2F5D7520-0EC4-EF7B-700C-15A3E0400752}"/>
                </a:ext>
              </a:extLst>
            </p:cNvPr>
            <p:cNvSpPr>
              <a:spLocks/>
            </p:cNvSpPr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667;p55">
              <a:extLst>
                <a:ext uri="{FF2B5EF4-FFF2-40B4-BE49-F238E27FC236}">
                  <a16:creationId xmlns:a16="http://schemas.microsoft.com/office/drawing/2014/main" id="{66E79926-958B-A875-A0D1-34E4E7E4A679}"/>
                </a:ext>
              </a:extLst>
            </p:cNvPr>
            <p:cNvSpPr>
              <a:spLocks/>
            </p:cNvSpPr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668;p55">
              <a:extLst>
                <a:ext uri="{FF2B5EF4-FFF2-40B4-BE49-F238E27FC236}">
                  <a16:creationId xmlns:a16="http://schemas.microsoft.com/office/drawing/2014/main" id="{7E4C8145-8D0D-EE2A-A0DA-AB3518735B29}"/>
                </a:ext>
              </a:extLst>
            </p:cNvPr>
            <p:cNvSpPr>
              <a:spLocks/>
            </p:cNvSpPr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1669;p55">
            <a:extLst>
              <a:ext uri="{FF2B5EF4-FFF2-40B4-BE49-F238E27FC236}">
                <a16:creationId xmlns:a16="http://schemas.microsoft.com/office/drawing/2014/main" id="{0AECC8D7-D731-E985-4889-87F599ECD1B0}"/>
              </a:ext>
            </a:extLst>
          </p:cNvPr>
          <p:cNvGrpSpPr>
            <a:grpSpLocks/>
          </p:cNvGrpSpPr>
          <p:nvPr/>
        </p:nvGrpSpPr>
        <p:grpSpPr>
          <a:xfrm>
            <a:off x="2805923" y="6363374"/>
            <a:ext cx="346056" cy="345674"/>
            <a:chOff x="3752358" y="3817349"/>
            <a:chExt cx="346056" cy="345674"/>
          </a:xfrm>
          <a:noFill/>
        </p:grpSpPr>
        <p:sp>
          <p:nvSpPr>
            <p:cNvPr id="9" name="Google Shape;11670;p55">
              <a:extLst>
                <a:ext uri="{FF2B5EF4-FFF2-40B4-BE49-F238E27FC236}">
                  <a16:creationId xmlns:a16="http://schemas.microsoft.com/office/drawing/2014/main" id="{A5C1C7FD-D2FA-7890-BD94-E9D188084CFB}"/>
                </a:ext>
              </a:extLst>
            </p:cNvPr>
            <p:cNvSpPr>
              <a:spLocks/>
            </p:cNvSpPr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671;p55">
              <a:extLst>
                <a:ext uri="{FF2B5EF4-FFF2-40B4-BE49-F238E27FC236}">
                  <a16:creationId xmlns:a16="http://schemas.microsoft.com/office/drawing/2014/main" id="{541D49D3-51B1-65F0-8E8A-961D0706E730}"/>
                </a:ext>
              </a:extLst>
            </p:cNvPr>
            <p:cNvSpPr>
              <a:spLocks/>
            </p:cNvSpPr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672;p55">
              <a:extLst>
                <a:ext uri="{FF2B5EF4-FFF2-40B4-BE49-F238E27FC236}">
                  <a16:creationId xmlns:a16="http://schemas.microsoft.com/office/drawing/2014/main" id="{7D805576-0633-C94F-893A-5C2264A2C9E5}"/>
                </a:ext>
              </a:extLst>
            </p:cNvPr>
            <p:cNvSpPr>
              <a:spLocks/>
            </p:cNvSpPr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73;p55">
              <a:extLst>
                <a:ext uri="{FF2B5EF4-FFF2-40B4-BE49-F238E27FC236}">
                  <a16:creationId xmlns:a16="http://schemas.microsoft.com/office/drawing/2014/main" id="{90580F33-9233-7A74-4ECC-22E6E2ECC57B}"/>
                </a:ext>
              </a:extLst>
            </p:cNvPr>
            <p:cNvSpPr>
              <a:spLocks/>
            </p:cNvSpPr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1682;p55">
            <a:extLst>
              <a:ext uri="{FF2B5EF4-FFF2-40B4-BE49-F238E27FC236}">
                <a16:creationId xmlns:a16="http://schemas.microsoft.com/office/drawing/2014/main" id="{2972FF20-C28C-915F-2F5B-8BEDBF1160B2}"/>
              </a:ext>
            </a:extLst>
          </p:cNvPr>
          <p:cNvGrpSpPr>
            <a:grpSpLocks/>
          </p:cNvGrpSpPr>
          <p:nvPr/>
        </p:nvGrpSpPr>
        <p:grpSpPr>
          <a:xfrm>
            <a:off x="3342638" y="6348677"/>
            <a:ext cx="346024" cy="345674"/>
            <a:chOff x="4201447" y="3817349"/>
            <a:chExt cx="346024" cy="345674"/>
          </a:xfrm>
          <a:noFill/>
        </p:grpSpPr>
        <p:sp>
          <p:nvSpPr>
            <p:cNvPr id="14" name="Google Shape;11683;p55">
              <a:extLst>
                <a:ext uri="{FF2B5EF4-FFF2-40B4-BE49-F238E27FC236}">
                  <a16:creationId xmlns:a16="http://schemas.microsoft.com/office/drawing/2014/main" id="{B4507351-E213-BB1B-9928-145FCC859E3F}"/>
                </a:ext>
              </a:extLst>
            </p:cNvPr>
            <p:cNvSpPr>
              <a:spLocks/>
            </p:cNvSpPr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84;p55">
              <a:extLst>
                <a:ext uri="{FF2B5EF4-FFF2-40B4-BE49-F238E27FC236}">
                  <a16:creationId xmlns:a16="http://schemas.microsoft.com/office/drawing/2014/main" id="{825A9086-1DD0-4DA5-51B0-F2565E51A27F}"/>
                </a:ext>
              </a:extLst>
            </p:cNvPr>
            <p:cNvSpPr>
              <a:spLocks/>
            </p:cNvSpPr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2293;p55">
            <a:extLst>
              <a:ext uri="{FF2B5EF4-FFF2-40B4-BE49-F238E27FC236}">
                <a16:creationId xmlns:a16="http://schemas.microsoft.com/office/drawing/2014/main" id="{F23049B7-F717-BFE8-70B2-48D8A9379E88}"/>
              </a:ext>
            </a:extLst>
          </p:cNvPr>
          <p:cNvGrpSpPr>
            <a:grpSpLocks/>
          </p:cNvGrpSpPr>
          <p:nvPr/>
        </p:nvGrpSpPr>
        <p:grpSpPr>
          <a:xfrm>
            <a:off x="3877424" y="6364505"/>
            <a:ext cx="346056" cy="345674"/>
            <a:chOff x="2238181" y="4120624"/>
            <a:chExt cx="346056" cy="345674"/>
          </a:xfrm>
          <a:noFill/>
        </p:grpSpPr>
        <p:grpSp>
          <p:nvGrpSpPr>
            <p:cNvPr id="17" name="Google Shape;12294;p55">
              <a:extLst>
                <a:ext uri="{FF2B5EF4-FFF2-40B4-BE49-F238E27FC236}">
                  <a16:creationId xmlns:a16="http://schemas.microsoft.com/office/drawing/2014/main" id="{629F8F7F-8ECA-EE6D-7216-E4C370402A2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  <a:grpFill/>
          </p:grpSpPr>
          <p:sp>
            <p:nvSpPr>
              <p:cNvPr id="19" name="Google Shape;12295;p55">
                <a:extLst>
                  <a:ext uri="{FF2B5EF4-FFF2-40B4-BE49-F238E27FC236}">
                    <a16:creationId xmlns:a16="http://schemas.microsoft.com/office/drawing/2014/main" id="{118355F8-1FB4-B541-6C5D-5B1FE10B4B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  <p:sp>
            <p:nvSpPr>
              <p:cNvPr id="20" name="Google Shape;12296;p55">
                <a:extLst>
                  <a:ext uri="{FF2B5EF4-FFF2-40B4-BE49-F238E27FC236}">
                    <a16:creationId xmlns:a16="http://schemas.microsoft.com/office/drawing/2014/main" id="{7631E492-D0F6-4323-FF5B-EA70123F8D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</p:grpSp>
        <p:sp>
          <p:nvSpPr>
            <p:cNvPr id="18" name="Google Shape;12297;p55">
              <a:extLst>
                <a:ext uri="{FF2B5EF4-FFF2-40B4-BE49-F238E27FC236}">
                  <a16:creationId xmlns:a16="http://schemas.microsoft.com/office/drawing/2014/main" id="{801CCCBA-F1D6-13D0-7354-6209415CF8A5}"/>
                </a:ext>
              </a:extLst>
            </p:cNvPr>
            <p:cNvSpPr>
              <a:spLocks/>
            </p:cNvSpPr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10B4E370-9938-9A28-A7B1-B873DC1BB139}"/>
              </a:ext>
            </a:extLst>
          </p:cNvPr>
          <p:cNvSpPr txBox="1">
            <a:spLocks/>
          </p:cNvSpPr>
          <p:nvPr/>
        </p:nvSpPr>
        <p:spPr>
          <a:xfrm>
            <a:off x="1337453" y="4086856"/>
            <a:ext cx="9511166" cy="2449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800"/>
              </a:spcAft>
              <a:defRPr sz="2800" b="1">
                <a:solidFill>
                  <a:srgbClr val="FBAB1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pPr>
            <a:r>
              <a:rPr dirty="0"/>
              <a:t>ACQF - </a:t>
            </a:r>
            <a:r>
              <a:rPr lang="en-GB" dirty="0"/>
              <a:t>OBTENIR UNE RECONNAISSANCE OFFICIELLE</a:t>
            </a:r>
            <a:r>
              <a:rPr dirty="0"/>
              <a:t>: ANALYSE COMPARATIVE </a:t>
            </a:r>
            <a:endParaRPr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oogle Shape;1560;p18">
            <a:extLst>
              <a:ext uri="{FF2B5EF4-FFF2-40B4-BE49-F238E27FC236}">
                <a16:creationId xmlns:a16="http://schemas.microsoft.com/office/drawing/2014/main" id="{87B3E850-CA17-C069-92DB-2036F084F1D3}"/>
              </a:ext>
            </a:extLst>
          </p:cNvPr>
          <p:cNvGrpSpPr/>
          <p:nvPr/>
        </p:nvGrpSpPr>
        <p:grpSpPr>
          <a:xfrm>
            <a:off x="5418686" y="2334639"/>
            <a:ext cx="1354628" cy="1354628"/>
            <a:chOff x="4787840" y="4628321"/>
            <a:chExt cx="367296" cy="367296"/>
          </a:xfrm>
          <a:solidFill>
            <a:srgbClr val="00488D"/>
          </a:solidFill>
        </p:grpSpPr>
        <p:sp>
          <p:nvSpPr>
            <p:cNvPr id="23" name="Google Shape;1561;p18">
              <a:extLst>
                <a:ext uri="{FF2B5EF4-FFF2-40B4-BE49-F238E27FC236}">
                  <a16:creationId xmlns:a16="http://schemas.microsoft.com/office/drawing/2014/main" id="{2DFB6F60-60FC-3449-8286-303EFCDAC0AE}"/>
                </a:ext>
              </a:extLst>
            </p:cNvPr>
            <p:cNvSpPr/>
            <p:nvPr/>
          </p:nvSpPr>
          <p:spPr>
            <a:xfrm>
              <a:off x="4947450" y="4628321"/>
              <a:ext cx="207685" cy="179203"/>
            </a:xfrm>
            <a:custGeom>
              <a:avLst/>
              <a:gdLst/>
              <a:ahLst/>
              <a:cxnLst/>
              <a:rect l="l" t="t" r="r" b="b"/>
              <a:pathLst>
                <a:path w="6074" h="5241" extrusionOk="0">
                  <a:moveTo>
                    <a:pt x="2299" y="2549"/>
                  </a:moveTo>
                  <a:cubicBezTo>
                    <a:pt x="2448" y="2549"/>
                    <a:pt x="2596" y="2644"/>
                    <a:pt x="2620" y="2835"/>
                  </a:cubicBezTo>
                  <a:lnTo>
                    <a:pt x="2620" y="3668"/>
                  </a:lnTo>
                  <a:cubicBezTo>
                    <a:pt x="2632" y="3895"/>
                    <a:pt x="2459" y="4008"/>
                    <a:pt x="2290" y="4008"/>
                  </a:cubicBezTo>
                  <a:cubicBezTo>
                    <a:pt x="2120" y="4008"/>
                    <a:pt x="1953" y="3895"/>
                    <a:pt x="1977" y="3668"/>
                  </a:cubicBezTo>
                  <a:lnTo>
                    <a:pt x="1977" y="2835"/>
                  </a:lnTo>
                  <a:cubicBezTo>
                    <a:pt x="2001" y="2644"/>
                    <a:pt x="2150" y="2549"/>
                    <a:pt x="2299" y="2549"/>
                  </a:cubicBezTo>
                  <a:close/>
                  <a:moveTo>
                    <a:pt x="3549" y="1906"/>
                  </a:moveTo>
                  <a:cubicBezTo>
                    <a:pt x="3698" y="1906"/>
                    <a:pt x="3847" y="2001"/>
                    <a:pt x="3859" y="2192"/>
                  </a:cubicBezTo>
                  <a:lnTo>
                    <a:pt x="3859" y="3668"/>
                  </a:lnTo>
                  <a:cubicBezTo>
                    <a:pt x="3882" y="3895"/>
                    <a:pt x="3716" y="4008"/>
                    <a:pt x="3549" y="4008"/>
                  </a:cubicBezTo>
                  <a:cubicBezTo>
                    <a:pt x="3382" y="4008"/>
                    <a:pt x="3216" y="3895"/>
                    <a:pt x="3239" y="3668"/>
                  </a:cubicBezTo>
                  <a:lnTo>
                    <a:pt x="3239" y="2192"/>
                  </a:lnTo>
                  <a:cubicBezTo>
                    <a:pt x="3251" y="2001"/>
                    <a:pt x="3400" y="1906"/>
                    <a:pt x="3549" y="1906"/>
                  </a:cubicBezTo>
                  <a:close/>
                  <a:moveTo>
                    <a:pt x="4802" y="1287"/>
                  </a:moveTo>
                  <a:cubicBezTo>
                    <a:pt x="4948" y="1287"/>
                    <a:pt x="5097" y="1382"/>
                    <a:pt x="5121" y="1573"/>
                  </a:cubicBezTo>
                  <a:lnTo>
                    <a:pt x="5121" y="3668"/>
                  </a:lnTo>
                  <a:cubicBezTo>
                    <a:pt x="5145" y="3895"/>
                    <a:pt x="4978" y="4008"/>
                    <a:pt x="4811" y="4008"/>
                  </a:cubicBezTo>
                  <a:cubicBezTo>
                    <a:pt x="4644" y="4008"/>
                    <a:pt x="4478" y="3895"/>
                    <a:pt x="4502" y="3668"/>
                  </a:cubicBezTo>
                  <a:lnTo>
                    <a:pt x="4502" y="1573"/>
                  </a:lnTo>
                  <a:cubicBezTo>
                    <a:pt x="4513" y="1382"/>
                    <a:pt x="4656" y="1287"/>
                    <a:pt x="4802" y="1287"/>
                  </a:cubicBezTo>
                  <a:close/>
                  <a:moveTo>
                    <a:pt x="310" y="1"/>
                  </a:moveTo>
                  <a:cubicBezTo>
                    <a:pt x="143" y="1"/>
                    <a:pt x="1" y="144"/>
                    <a:pt x="1" y="310"/>
                  </a:cubicBezTo>
                  <a:lnTo>
                    <a:pt x="1" y="1477"/>
                  </a:lnTo>
                  <a:lnTo>
                    <a:pt x="382" y="1477"/>
                  </a:lnTo>
                  <a:cubicBezTo>
                    <a:pt x="2049" y="1477"/>
                    <a:pt x="2049" y="3978"/>
                    <a:pt x="382" y="3978"/>
                  </a:cubicBezTo>
                  <a:lnTo>
                    <a:pt x="1" y="3978"/>
                  </a:lnTo>
                  <a:lnTo>
                    <a:pt x="1" y="4930"/>
                  </a:lnTo>
                  <a:cubicBezTo>
                    <a:pt x="1" y="5097"/>
                    <a:pt x="143" y="5216"/>
                    <a:pt x="310" y="5240"/>
                  </a:cubicBezTo>
                  <a:lnTo>
                    <a:pt x="5764" y="5240"/>
                  </a:lnTo>
                  <a:cubicBezTo>
                    <a:pt x="5930" y="5216"/>
                    <a:pt x="6073" y="5097"/>
                    <a:pt x="6073" y="4930"/>
                  </a:cubicBezTo>
                  <a:lnTo>
                    <a:pt x="6073" y="310"/>
                  </a:lnTo>
                  <a:cubicBezTo>
                    <a:pt x="6073" y="144"/>
                    <a:pt x="5930" y="1"/>
                    <a:pt x="5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62;p18">
              <a:extLst>
                <a:ext uri="{FF2B5EF4-FFF2-40B4-BE49-F238E27FC236}">
                  <a16:creationId xmlns:a16="http://schemas.microsoft.com/office/drawing/2014/main" id="{4A1B3BAD-EA0A-CAA3-BF1C-E8CB40B1E869}"/>
                </a:ext>
              </a:extLst>
            </p:cNvPr>
            <p:cNvSpPr/>
            <p:nvPr/>
          </p:nvSpPr>
          <p:spPr>
            <a:xfrm>
              <a:off x="4944612" y="4858779"/>
              <a:ext cx="54161" cy="67599"/>
            </a:xfrm>
            <a:custGeom>
              <a:avLst/>
              <a:gdLst/>
              <a:ahLst/>
              <a:cxnLst/>
              <a:rect l="l" t="t" r="r" b="b"/>
              <a:pathLst>
                <a:path w="1584" h="1977" extrusionOk="0">
                  <a:moveTo>
                    <a:pt x="798" y="0"/>
                  </a:moveTo>
                  <a:cubicBezTo>
                    <a:pt x="346" y="0"/>
                    <a:pt x="12" y="358"/>
                    <a:pt x="12" y="786"/>
                  </a:cubicBezTo>
                  <a:lnTo>
                    <a:pt x="12" y="1191"/>
                  </a:lnTo>
                  <a:cubicBezTo>
                    <a:pt x="0" y="1715"/>
                    <a:pt x="387" y="1977"/>
                    <a:pt x="780" y="1977"/>
                  </a:cubicBezTo>
                  <a:cubicBezTo>
                    <a:pt x="1173" y="1977"/>
                    <a:pt x="1572" y="1715"/>
                    <a:pt x="1584" y="1191"/>
                  </a:cubicBezTo>
                  <a:lnTo>
                    <a:pt x="1584" y="786"/>
                  </a:lnTo>
                  <a:cubicBezTo>
                    <a:pt x="1584" y="358"/>
                    <a:pt x="1227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63;p18">
              <a:extLst>
                <a:ext uri="{FF2B5EF4-FFF2-40B4-BE49-F238E27FC236}">
                  <a16:creationId xmlns:a16="http://schemas.microsoft.com/office/drawing/2014/main" id="{6C770F08-CEAC-B231-FC4A-9977D7BE6BE4}"/>
                </a:ext>
              </a:extLst>
            </p:cNvPr>
            <p:cNvSpPr/>
            <p:nvPr/>
          </p:nvSpPr>
          <p:spPr>
            <a:xfrm>
              <a:off x="4917327" y="4931233"/>
              <a:ext cx="106715" cy="64384"/>
            </a:xfrm>
            <a:custGeom>
              <a:avLst/>
              <a:gdLst/>
              <a:ahLst/>
              <a:cxnLst/>
              <a:rect l="l" t="t" r="r" b="b"/>
              <a:pathLst>
                <a:path w="3121" h="1883" extrusionOk="0">
                  <a:moveTo>
                    <a:pt x="2644" y="1"/>
                  </a:moveTo>
                  <a:cubicBezTo>
                    <a:pt x="2648" y="5"/>
                    <a:pt x="2652" y="9"/>
                    <a:pt x="2657" y="14"/>
                  </a:cubicBezTo>
                  <a:lnTo>
                    <a:pt x="2657" y="14"/>
                  </a:lnTo>
                  <a:cubicBezTo>
                    <a:pt x="2660" y="9"/>
                    <a:pt x="2664" y="5"/>
                    <a:pt x="2668" y="1"/>
                  </a:cubicBezTo>
                  <a:close/>
                  <a:moveTo>
                    <a:pt x="501" y="1"/>
                  </a:moveTo>
                  <a:cubicBezTo>
                    <a:pt x="191" y="287"/>
                    <a:pt x="24" y="691"/>
                    <a:pt x="24" y="1120"/>
                  </a:cubicBezTo>
                  <a:lnTo>
                    <a:pt x="24" y="1573"/>
                  </a:lnTo>
                  <a:cubicBezTo>
                    <a:pt x="0" y="1739"/>
                    <a:pt x="143" y="1882"/>
                    <a:pt x="310" y="1882"/>
                  </a:cubicBezTo>
                  <a:lnTo>
                    <a:pt x="2834" y="1882"/>
                  </a:lnTo>
                  <a:cubicBezTo>
                    <a:pt x="3001" y="1882"/>
                    <a:pt x="3120" y="1739"/>
                    <a:pt x="3120" y="1573"/>
                  </a:cubicBezTo>
                  <a:lnTo>
                    <a:pt x="3120" y="1144"/>
                  </a:lnTo>
                  <a:cubicBezTo>
                    <a:pt x="3120" y="721"/>
                    <a:pt x="2958" y="322"/>
                    <a:pt x="2657" y="14"/>
                  </a:cubicBezTo>
                  <a:lnTo>
                    <a:pt x="2657" y="14"/>
                  </a:lnTo>
                  <a:cubicBezTo>
                    <a:pt x="2372" y="339"/>
                    <a:pt x="1978" y="501"/>
                    <a:pt x="1584" y="501"/>
                  </a:cubicBezTo>
                  <a:cubicBezTo>
                    <a:pt x="1185" y="501"/>
                    <a:pt x="786" y="334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64;p18">
              <a:extLst>
                <a:ext uri="{FF2B5EF4-FFF2-40B4-BE49-F238E27FC236}">
                  <a16:creationId xmlns:a16="http://schemas.microsoft.com/office/drawing/2014/main" id="{5E7F7A30-1B66-771F-0419-7C114B857147}"/>
                </a:ext>
              </a:extLst>
            </p:cNvPr>
            <p:cNvSpPr/>
            <p:nvPr/>
          </p:nvSpPr>
          <p:spPr>
            <a:xfrm>
              <a:off x="4814305" y="4858779"/>
              <a:ext cx="55426" cy="69445"/>
            </a:xfrm>
            <a:custGeom>
              <a:avLst/>
              <a:gdLst/>
              <a:ahLst/>
              <a:cxnLst/>
              <a:rect l="l" t="t" r="r" b="b"/>
              <a:pathLst>
                <a:path w="1621" h="2031" extrusionOk="0">
                  <a:moveTo>
                    <a:pt x="799" y="0"/>
                  </a:moveTo>
                  <a:cubicBezTo>
                    <a:pt x="370" y="0"/>
                    <a:pt x="13" y="358"/>
                    <a:pt x="37" y="786"/>
                  </a:cubicBezTo>
                  <a:lnTo>
                    <a:pt x="37" y="1191"/>
                  </a:lnTo>
                  <a:cubicBezTo>
                    <a:pt x="1" y="1751"/>
                    <a:pt x="406" y="2031"/>
                    <a:pt x="811" y="2031"/>
                  </a:cubicBezTo>
                  <a:cubicBezTo>
                    <a:pt x="1215" y="2031"/>
                    <a:pt x="1620" y="1751"/>
                    <a:pt x="1585" y="1191"/>
                  </a:cubicBezTo>
                  <a:lnTo>
                    <a:pt x="1585" y="786"/>
                  </a:lnTo>
                  <a:cubicBezTo>
                    <a:pt x="1585" y="358"/>
                    <a:pt x="1251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65;p18">
              <a:extLst>
                <a:ext uri="{FF2B5EF4-FFF2-40B4-BE49-F238E27FC236}">
                  <a16:creationId xmlns:a16="http://schemas.microsoft.com/office/drawing/2014/main" id="{7344654C-D61A-04C3-6357-86D0563EE0F0}"/>
                </a:ext>
              </a:extLst>
            </p:cNvPr>
            <p:cNvSpPr/>
            <p:nvPr/>
          </p:nvSpPr>
          <p:spPr>
            <a:xfrm>
              <a:off x="4787840" y="4931233"/>
              <a:ext cx="107535" cy="64384"/>
            </a:xfrm>
            <a:custGeom>
              <a:avLst/>
              <a:gdLst/>
              <a:ahLst/>
              <a:cxnLst/>
              <a:rect l="l" t="t" r="r" b="b"/>
              <a:pathLst>
                <a:path w="3145" h="1883" extrusionOk="0">
                  <a:moveTo>
                    <a:pt x="501" y="1"/>
                  </a:moveTo>
                  <a:cubicBezTo>
                    <a:pt x="191" y="287"/>
                    <a:pt x="1" y="691"/>
                    <a:pt x="25" y="1120"/>
                  </a:cubicBezTo>
                  <a:lnTo>
                    <a:pt x="25" y="1573"/>
                  </a:lnTo>
                  <a:cubicBezTo>
                    <a:pt x="1" y="1739"/>
                    <a:pt x="144" y="1882"/>
                    <a:pt x="334" y="1882"/>
                  </a:cubicBezTo>
                  <a:lnTo>
                    <a:pt x="2835" y="1882"/>
                  </a:lnTo>
                  <a:cubicBezTo>
                    <a:pt x="3002" y="1882"/>
                    <a:pt x="3144" y="1739"/>
                    <a:pt x="3144" y="1573"/>
                  </a:cubicBezTo>
                  <a:lnTo>
                    <a:pt x="3144" y="1144"/>
                  </a:lnTo>
                  <a:cubicBezTo>
                    <a:pt x="3144" y="715"/>
                    <a:pt x="2978" y="310"/>
                    <a:pt x="2668" y="1"/>
                  </a:cubicBezTo>
                  <a:cubicBezTo>
                    <a:pt x="2382" y="334"/>
                    <a:pt x="1984" y="501"/>
                    <a:pt x="1585" y="501"/>
                  </a:cubicBezTo>
                  <a:cubicBezTo>
                    <a:pt x="1186" y="501"/>
                    <a:pt x="787" y="334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66;p18">
              <a:extLst>
                <a:ext uri="{FF2B5EF4-FFF2-40B4-BE49-F238E27FC236}">
                  <a16:creationId xmlns:a16="http://schemas.microsoft.com/office/drawing/2014/main" id="{D9404364-E970-0F00-73CB-96F823FCEB1C}"/>
                </a:ext>
              </a:extLst>
            </p:cNvPr>
            <p:cNvSpPr/>
            <p:nvPr/>
          </p:nvSpPr>
          <p:spPr>
            <a:xfrm>
              <a:off x="5073245" y="4858779"/>
              <a:ext cx="55836" cy="69445"/>
            </a:xfrm>
            <a:custGeom>
              <a:avLst/>
              <a:gdLst/>
              <a:ahLst/>
              <a:cxnLst/>
              <a:rect l="l" t="t" r="r" b="b"/>
              <a:pathLst>
                <a:path w="1633" h="2031" extrusionOk="0">
                  <a:moveTo>
                    <a:pt x="823" y="0"/>
                  </a:moveTo>
                  <a:cubicBezTo>
                    <a:pt x="370" y="0"/>
                    <a:pt x="37" y="358"/>
                    <a:pt x="37" y="786"/>
                  </a:cubicBezTo>
                  <a:lnTo>
                    <a:pt x="37" y="1191"/>
                  </a:lnTo>
                  <a:cubicBezTo>
                    <a:pt x="1" y="1751"/>
                    <a:pt x="406" y="2031"/>
                    <a:pt x="814" y="2031"/>
                  </a:cubicBezTo>
                  <a:cubicBezTo>
                    <a:pt x="1221" y="2031"/>
                    <a:pt x="1632" y="1751"/>
                    <a:pt x="1608" y="1191"/>
                  </a:cubicBezTo>
                  <a:lnTo>
                    <a:pt x="1608" y="786"/>
                  </a:lnTo>
                  <a:cubicBezTo>
                    <a:pt x="1608" y="358"/>
                    <a:pt x="1251" y="0"/>
                    <a:pt x="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67;p18">
              <a:extLst>
                <a:ext uri="{FF2B5EF4-FFF2-40B4-BE49-F238E27FC236}">
                  <a16:creationId xmlns:a16="http://schemas.microsoft.com/office/drawing/2014/main" id="{68252DEA-EFBC-7FC9-28E7-14E2B637D0D6}"/>
                </a:ext>
              </a:extLst>
            </p:cNvPr>
            <p:cNvSpPr/>
            <p:nvPr/>
          </p:nvSpPr>
          <p:spPr>
            <a:xfrm>
              <a:off x="5047600" y="4931233"/>
              <a:ext cx="107535" cy="64384"/>
            </a:xfrm>
            <a:custGeom>
              <a:avLst/>
              <a:gdLst/>
              <a:ahLst/>
              <a:cxnLst/>
              <a:rect l="l" t="t" r="r" b="b"/>
              <a:pathLst>
                <a:path w="3145" h="1883" extrusionOk="0">
                  <a:moveTo>
                    <a:pt x="477" y="1"/>
                  </a:moveTo>
                  <a:cubicBezTo>
                    <a:pt x="167" y="287"/>
                    <a:pt x="1" y="691"/>
                    <a:pt x="1" y="1120"/>
                  </a:cubicBezTo>
                  <a:lnTo>
                    <a:pt x="1" y="1573"/>
                  </a:lnTo>
                  <a:cubicBezTo>
                    <a:pt x="1" y="1739"/>
                    <a:pt x="144" y="1882"/>
                    <a:pt x="310" y="1882"/>
                  </a:cubicBezTo>
                  <a:lnTo>
                    <a:pt x="2835" y="1882"/>
                  </a:lnTo>
                  <a:cubicBezTo>
                    <a:pt x="3001" y="1882"/>
                    <a:pt x="3144" y="1739"/>
                    <a:pt x="3144" y="1573"/>
                  </a:cubicBezTo>
                  <a:lnTo>
                    <a:pt x="3144" y="1144"/>
                  </a:lnTo>
                  <a:cubicBezTo>
                    <a:pt x="3144" y="715"/>
                    <a:pt x="2954" y="310"/>
                    <a:pt x="2644" y="1"/>
                  </a:cubicBezTo>
                  <a:cubicBezTo>
                    <a:pt x="2358" y="334"/>
                    <a:pt x="1960" y="501"/>
                    <a:pt x="1561" y="501"/>
                  </a:cubicBezTo>
                  <a:cubicBezTo>
                    <a:pt x="1162" y="501"/>
                    <a:pt x="763" y="334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68;p18">
              <a:extLst>
                <a:ext uri="{FF2B5EF4-FFF2-40B4-BE49-F238E27FC236}">
                  <a16:creationId xmlns:a16="http://schemas.microsoft.com/office/drawing/2014/main" id="{DE0A69D9-B805-27AC-33D1-3A5D9DCF616E}"/>
                </a:ext>
              </a:extLst>
            </p:cNvPr>
            <p:cNvSpPr/>
            <p:nvPr/>
          </p:nvSpPr>
          <p:spPr>
            <a:xfrm>
              <a:off x="4822066" y="4628321"/>
              <a:ext cx="68419" cy="82301"/>
            </a:xfrm>
            <a:custGeom>
              <a:avLst/>
              <a:gdLst/>
              <a:ahLst/>
              <a:cxnLst/>
              <a:rect l="l" t="t" r="r" b="b"/>
              <a:pathLst>
                <a:path w="2001" h="2407" extrusionOk="0">
                  <a:moveTo>
                    <a:pt x="1000" y="1"/>
                  </a:moveTo>
                  <a:cubicBezTo>
                    <a:pt x="453" y="1"/>
                    <a:pt x="0" y="453"/>
                    <a:pt x="0" y="1001"/>
                  </a:cubicBezTo>
                  <a:lnTo>
                    <a:pt x="0" y="1406"/>
                  </a:lnTo>
                  <a:cubicBezTo>
                    <a:pt x="0" y="2073"/>
                    <a:pt x="500" y="2406"/>
                    <a:pt x="1000" y="2406"/>
                  </a:cubicBezTo>
                  <a:cubicBezTo>
                    <a:pt x="1500" y="2406"/>
                    <a:pt x="2001" y="2073"/>
                    <a:pt x="2001" y="1406"/>
                  </a:cubicBezTo>
                  <a:lnTo>
                    <a:pt x="2001" y="1001"/>
                  </a:lnTo>
                  <a:cubicBezTo>
                    <a:pt x="2001" y="453"/>
                    <a:pt x="1548" y="1"/>
                    <a:pt x="10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69;p18">
              <a:extLst>
                <a:ext uri="{FF2B5EF4-FFF2-40B4-BE49-F238E27FC236}">
                  <a16:creationId xmlns:a16="http://schemas.microsoft.com/office/drawing/2014/main" id="{08CDDEED-E44B-292F-C7B2-EDB69E2DF385}"/>
                </a:ext>
              </a:extLst>
            </p:cNvPr>
            <p:cNvSpPr/>
            <p:nvPr/>
          </p:nvSpPr>
          <p:spPr>
            <a:xfrm>
              <a:off x="4787840" y="4699989"/>
              <a:ext cx="201189" cy="136018"/>
            </a:xfrm>
            <a:custGeom>
              <a:avLst/>
              <a:gdLst/>
              <a:ahLst/>
              <a:cxnLst/>
              <a:rect l="l" t="t" r="r" b="b"/>
              <a:pathLst>
                <a:path w="5884" h="3978" extrusionOk="0">
                  <a:moveTo>
                    <a:pt x="3478" y="1"/>
                  </a:moveTo>
                  <a:cubicBezTo>
                    <a:pt x="3195" y="606"/>
                    <a:pt x="2601" y="930"/>
                    <a:pt x="2000" y="930"/>
                  </a:cubicBezTo>
                  <a:cubicBezTo>
                    <a:pt x="1537" y="930"/>
                    <a:pt x="1071" y="738"/>
                    <a:pt x="739" y="334"/>
                  </a:cubicBezTo>
                  <a:cubicBezTo>
                    <a:pt x="287" y="667"/>
                    <a:pt x="1" y="1215"/>
                    <a:pt x="25" y="1787"/>
                  </a:cubicBezTo>
                  <a:lnTo>
                    <a:pt x="25" y="3668"/>
                  </a:lnTo>
                  <a:cubicBezTo>
                    <a:pt x="1" y="3835"/>
                    <a:pt x="144" y="3978"/>
                    <a:pt x="334" y="3978"/>
                  </a:cubicBezTo>
                  <a:lnTo>
                    <a:pt x="3264" y="3978"/>
                  </a:lnTo>
                  <a:cubicBezTo>
                    <a:pt x="3430" y="3978"/>
                    <a:pt x="3573" y="3835"/>
                    <a:pt x="3573" y="3668"/>
                  </a:cubicBezTo>
                  <a:lnTo>
                    <a:pt x="3573" y="1263"/>
                  </a:lnTo>
                  <a:lnTo>
                    <a:pt x="5050" y="1263"/>
                  </a:lnTo>
                  <a:cubicBezTo>
                    <a:pt x="5883" y="1263"/>
                    <a:pt x="5883" y="1"/>
                    <a:pt x="5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28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pPr>
              <a:defRPr sz="4000" b="1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defRPr>
            </a:pPr>
            <a:r>
              <a:t>ÉTHIOPIE</a:t>
            </a:r>
            <a:endParaRPr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lag of Ethiopia - Wikipedia">
            <a:extLst>
              <a:ext uri="{FF2B5EF4-FFF2-40B4-BE49-F238E27FC236}">
                <a16:creationId xmlns:a16="http://schemas.microsoft.com/office/drawing/2014/main" id="{DB3CF428-444A-01E0-5CE4-4FE75819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60" y="1250830"/>
            <a:ext cx="4373593" cy="5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453" y="1420026"/>
            <a:ext cx="4771697" cy="5221960"/>
          </a:xfrm>
        </p:spPr>
        <p:txBody>
          <a:bodyPr anchor="ctr">
            <a:normAutofit/>
          </a:bodyPr>
          <a:lstStyle/>
          <a:p>
            <a:pPr fontAlgn="base">
              <a:lnSpc>
                <a:spcPct val="110000"/>
              </a:lnSpc>
              <a:defRPr sz="160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defRPr>
            </a:pPr>
            <a:r>
              <a:rPr dirty="0"/>
              <a:t>Les </a:t>
            </a:r>
            <a:r>
              <a:rPr dirty="0" err="1"/>
              <a:t>organisations</a:t>
            </a:r>
            <a:r>
              <a:rPr dirty="0"/>
              <a:t> non </a:t>
            </a:r>
            <a:r>
              <a:rPr dirty="0" err="1"/>
              <a:t>gouvernementales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des </a:t>
            </a:r>
            <a:r>
              <a:rPr dirty="0" err="1"/>
              <a:t>entités</a:t>
            </a:r>
            <a:r>
              <a:rPr dirty="0"/>
              <a:t> </a:t>
            </a:r>
            <a:r>
              <a:rPr dirty="0" err="1"/>
              <a:t>indépendantes</a:t>
            </a:r>
            <a:r>
              <a:rPr dirty="0"/>
              <a:t> à but non </a:t>
            </a:r>
            <a:r>
              <a:rPr dirty="0" err="1"/>
              <a:t>lucratif</a:t>
            </a:r>
            <a:r>
              <a:rPr dirty="0"/>
              <a:t> qui </a:t>
            </a:r>
            <a:r>
              <a:rPr dirty="0" err="1"/>
              <a:t>opèrent</a:t>
            </a:r>
            <a:r>
              <a:rPr dirty="0"/>
              <a:t> </a:t>
            </a:r>
            <a:r>
              <a:rPr dirty="0" err="1"/>
              <a:t>séparément</a:t>
            </a:r>
            <a:r>
              <a:rPr dirty="0"/>
              <a:t> du </a:t>
            </a:r>
            <a:r>
              <a:rPr dirty="0" err="1"/>
              <a:t>contrôle</a:t>
            </a:r>
            <a:r>
              <a:rPr dirty="0"/>
              <a:t> </a:t>
            </a:r>
            <a:r>
              <a:rPr dirty="0" err="1"/>
              <a:t>gouvernemental</a:t>
            </a:r>
            <a:r>
              <a:rPr dirty="0"/>
              <a:t> tout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œuvrant</a:t>
            </a:r>
            <a:r>
              <a:rPr dirty="0"/>
              <a:t> à la </a:t>
            </a:r>
            <a:r>
              <a:rPr dirty="0" err="1"/>
              <a:t>réalisation</a:t>
            </a:r>
            <a:r>
              <a:rPr dirty="0"/>
              <a:t> </a:t>
            </a:r>
            <a:r>
              <a:rPr dirty="0" err="1"/>
              <a:t>d'objectifs</a:t>
            </a:r>
            <a:r>
              <a:rPr dirty="0"/>
              <a:t> </a:t>
            </a:r>
            <a:r>
              <a:rPr dirty="0" err="1"/>
              <a:t>sociaux</a:t>
            </a:r>
            <a:r>
              <a:rPr dirty="0"/>
              <a:t>, </a:t>
            </a:r>
            <a:r>
              <a:rPr dirty="0" err="1"/>
              <a:t>environnementaux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humanitaires</a:t>
            </a:r>
            <a:r>
              <a:rPr dirty="0"/>
              <a:t>. </a:t>
            </a:r>
          </a:p>
          <a:p>
            <a:pPr fontAlgn="base">
              <a:lnSpc>
                <a:spcPct val="110000"/>
              </a:lnSpc>
              <a:defRPr sz="160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defRPr>
            </a:pPr>
            <a:r>
              <a:rPr dirty="0"/>
              <a:t>Les ONG </a:t>
            </a:r>
            <a:r>
              <a:rPr dirty="0" err="1"/>
              <a:t>représentent</a:t>
            </a:r>
            <a:r>
              <a:rPr dirty="0"/>
              <a:t> un </a:t>
            </a:r>
            <a:r>
              <a:rPr dirty="0" err="1"/>
              <a:t>écosystème</a:t>
            </a:r>
            <a:r>
              <a:rPr dirty="0"/>
              <a:t> </a:t>
            </a:r>
            <a:r>
              <a:rPr dirty="0" err="1"/>
              <a:t>diversifié</a:t>
            </a:r>
            <a:r>
              <a:rPr dirty="0"/>
              <a:t> </a:t>
            </a:r>
            <a:r>
              <a:rPr dirty="0" err="1"/>
              <a:t>d'organisations</a:t>
            </a:r>
            <a:r>
              <a:rPr dirty="0"/>
              <a:t> </a:t>
            </a:r>
            <a:r>
              <a:rPr dirty="0" err="1"/>
              <a:t>allant</a:t>
            </a:r>
            <a:r>
              <a:rPr dirty="0"/>
              <a:t> des </a:t>
            </a:r>
            <a:r>
              <a:rPr dirty="0" err="1"/>
              <a:t>grandes</a:t>
            </a:r>
            <a:r>
              <a:rPr dirty="0"/>
              <a:t> </a:t>
            </a:r>
            <a:r>
              <a:rPr dirty="0" err="1"/>
              <a:t>agences</a:t>
            </a:r>
            <a:r>
              <a:rPr dirty="0"/>
              <a:t> </a:t>
            </a:r>
            <a:r>
              <a:rPr dirty="0" err="1"/>
              <a:t>internationales</a:t>
            </a:r>
            <a:r>
              <a:rPr dirty="0"/>
              <a:t> aux </a:t>
            </a:r>
            <a:r>
              <a:rPr dirty="0" err="1"/>
              <a:t>organisations</a:t>
            </a:r>
            <a:r>
              <a:rPr dirty="0"/>
              <a:t> </a:t>
            </a:r>
            <a:r>
              <a:rPr dirty="0" err="1"/>
              <a:t>communautaires</a:t>
            </a:r>
            <a:r>
              <a:rPr dirty="0"/>
              <a:t> de base.</a:t>
            </a:r>
          </a:p>
          <a:p>
            <a:pPr fontAlgn="base">
              <a:lnSpc>
                <a:spcPct val="11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dirty="0">
                <a:highlight>
                  <a:srgbClr val="FFFFFF"/>
                </a:highlight>
              </a:rPr>
              <a:t>C</a:t>
            </a:r>
            <a:r>
              <a:rPr dirty="0" err="1"/>
              <a:t>ertificat</a:t>
            </a:r>
            <a:r>
              <a:rPr dirty="0"/>
              <a:t> </a:t>
            </a:r>
            <a:r>
              <a:rPr dirty="0" err="1"/>
              <a:t>d'enregistrement</a:t>
            </a:r>
            <a:r>
              <a:rPr dirty="0"/>
              <a:t> dans un </a:t>
            </a:r>
            <a:r>
              <a:rPr dirty="0" err="1"/>
              <a:t>délai</a:t>
            </a:r>
            <a:r>
              <a:rPr dirty="0"/>
              <a:t> de 45 </a:t>
            </a:r>
            <a:r>
              <a:rPr dirty="0" err="1"/>
              <a:t>jours</a:t>
            </a:r>
            <a:r>
              <a:rPr dirty="0"/>
              <a:t> à </a:t>
            </a:r>
            <a:r>
              <a:rPr dirty="0" err="1"/>
              <a:t>compter</a:t>
            </a:r>
            <a:r>
              <a:rPr dirty="0"/>
              <a:t> de la </a:t>
            </a:r>
            <a:r>
              <a:rPr dirty="0" err="1"/>
              <a:t>présentation</a:t>
            </a:r>
            <a:r>
              <a:rPr dirty="0"/>
              <a:t> de la </a:t>
            </a:r>
            <a:r>
              <a:rPr dirty="0" err="1"/>
              <a:t>demande</a:t>
            </a:r>
            <a:r>
              <a:rPr dirty="0"/>
              <a:t> </a:t>
            </a:r>
            <a:r>
              <a:rPr dirty="0" err="1"/>
              <a:t>d'enregistrement</a:t>
            </a:r>
            <a:r>
              <a:rPr dirty="0"/>
              <a:t> (article 57/2).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sz="1600" dirty="0">
              <a:effectLst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4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6499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Processus </a:t>
            </a:r>
            <a:r>
              <a:rPr dirty="0" err="1"/>
              <a:t>administratif</a:t>
            </a:r>
            <a:r>
              <a:rPr dirty="0"/>
              <a:t> - </a:t>
            </a:r>
            <a:r>
              <a:rPr dirty="0" err="1"/>
              <a:t>Éthiopie</a:t>
            </a:r>
            <a:br>
              <a:rPr dirty="0"/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633"/>
            <a:ext cx="10515600" cy="4686330"/>
          </a:xfrm>
        </p:spPr>
        <p:txBody>
          <a:bodyPr>
            <a:normAutofit fontScale="92500" lnSpcReduction="20000"/>
          </a:bodyPr>
          <a:lstStyle/>
          <a:p>
            <a:pPr algn="just" fontAlgn="base"/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b="1" dirty="0" err="1"/>
              <a:t>Coût</a:t>
            </a:r>
            <a:r>
              <a:rPr dirty="0"/>
              <a:t> – </a:t>
            </a:r>
            <a:r>
              <a:rPr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ONG </a:t>
            </a:r>
            <a:r>
              <a:rPr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internationale</a:t>
            </a:r>
            <a:r>
              <a:rPr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– 6 000 USD</a:t>
            </a:r>
          </a:p>
          <a:p>
            <a:pPr algn="just" fontAlgn="base">
              <a:defRPr sz="190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b="1" dirty="0"/>
              <a:t>Durée du processus:</a:t>
            </a:r>
            <a:r>
              <a:rPr dirty="0"/>
              <a:t> </a:t>
            </a:r>
            <a:r>
              <a:rPr dirty="0">
                <a:effectLst/>
              </a:rPr>
              <a:t>trois </a:t>
            </a:r>
            <a:r>
              <a:rPr dirty="0" err="1">
                <a:effectLst/>
              </a:rPr>
              <a:t>mois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moyenne</a:t>
            </a:r>
            <a:r>
              <a:rPr dirty="0">
                <a:effectLst/>
              </a:rPr>
              <a:t>;</a:t>
            </a:r>
          </a:p>
          <a:p>
            <a:pPr algn="just" fontAlgn="base">
              <a:defRPr sz="190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b="1" dirty="0"/>
              <a:t>Autorité de </a:t>
            </a:r>
            <a:r>
              <a:rPr b="1" dirty="0" err="1"/>
              <a:t>régulation</a:t>
            </a:r>
            <a:r>
              <a:rPr b="1" dirty="0"/>
              <a:t>:</a:t>
            </a:r>
            <a:r>
              <a:rPr dirty="0"/>
              <a:t> </a:t>
            </a:r>
            <a:r>
              <a:rPr lang="fr-FR" dirty="0"/>
              <a:t>Le Conseil de coordination des ONG est responsable de la réglementation et de l’enregistrement des ONG en Éthiopie.</a:t>
            </a:r>
            <a:endParaRPr sz="19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  <a:defRPr sz="1900" b="1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Informations</a:t>
            </a:r>
            <a:r>
              <a:rPr dirty="0"/>
              <a:t> </a:t>
            </a:r>
            <a:r>
              <a:rPr dirty="0" err="1"/>
              <a:t>requises</a:t>
            </a:r>
            <a:r>
              <a:rPr dirty="0"/>
              <a:t> pour </a:t>
            </a:r>
            <a:r>
              <a:rPr dirty="0" err="1"/>
              <a:t>enregistrer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ONG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Ethiopie</a:t>
            </a:r>
            <a:endParaRPr dirty="0"/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Le </a:t>
            </a:r>
            <a:r>
              <a:rPr dirty="0" err="1"/>
              <a:t>ministère</a:t>
            </a:r>
            <a:r>
              <a:rPr dirty="0"/>
              <a:t> </a:t>
            </a:r>
            <a:r>
              <a:rPr dirty="0" err="1"/>
              <a:t>dont</a:t>
            </a:r>
            <a:r>
              <a:rPr dirty="0"/>
              <a:t> </a:t>
            </a:r>
            <a:r>
              <a:rPr dirty="0" err="1"/>
              <a:t>relèvent</a:t>
            </a:r>
            <a:r>
              <a:rPr dirty="0"/>
              <a:t> les </a:t>
            </a:r>
            <a:r>
              <a:rPr dirty="0" err="1"/>
              <a:t>objectifs</a:t>
            </a:r>
            <a:endParaRPr dirty="0"/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Un plan de travail </a:t>
            </a:r>
            <a:r>
              <a:rPr dirty="0" err="1"/>
              <a:t>détaillé</a:t>
            </a:r>
            <a:r>
              <a:rPr dirty="0"/>
              <a:t> pour la première </a:t>
            </a:r>
            <a:r>
              <a:rPr dirty="0" err="1"/>
              <a:t>année</a:t>
            </a:r>
            <a:r>
              <a:rPr dirty="0"/>
              <a:t> de </a:t>
            </a:r>
            <a:r>
              <a:rPr dirty="0" err="1"/>
              <a:t>fonctionnement</a:t>
            </a:r>
            <a:endParaRPr dirty="0"/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Budget </a:t>
            </a:r>
            <a:r>
              <a:rPr dirty="0" err="1"/>
              <a:t>détaillé</a:t>
            </a:r>
            <a:r>
              <a:rPr dirty="0"/>
              <a:t> pour la première </a:t>
            </a:r>
            <a:r>
              <a:rPr dirty="0" err="1"/>
              <a:t>année</a:t>
            </a:r>
            <a:r>
              <a:rPr dirty="0"/>
              <a:t> de </a:t>
            </a:r>
            <a:r>
              <a:rPr dirty="0" err="1"/>
              <a:t>fonctionnement</a:t>
            </a:r>
            <a:endParaRPr dirty="0"/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Organigramme </a:t>
            </a:r>
            <a:r>
              <a:rPr dirty="0" err="1"/>
              <a:t>complet</a:t>
            </a:r>
            <a:endParaRPr dirty="0"/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Le </a:t>
            </a:r>
            <a:r>
              <a:rPr dirty="0" err="1"/>
              <a:t>protocole</a:t>
            </a:r>
            <a:r>
              <a:rPr dirty="0"/>
              <a:t> </a:t>
            </a:r>
            <a:r>
              <a:rPr dirty="0" err="1"/>
              <a:t>d'accord</a:t>
            </a:r>
            <a:r>
              <a:rPr dirty="0"/>
              <a:t> entre </a:t>
            </a:r>
            <a:r>
              <a:rPr dirty="0" err="1"/>
              <a:t>l'ONG</a:t>
            </a:r>
            <a:r>
              <a:rPr dirty="0"/>
              <a:t> et les </a:t>
            </a:r>
            <a:r>
              <a:rPr dirty="0" err="1"/>
              <a:t>donateurs</a:t>
            </a:r>
            <a:r>
              <a:rPr dirty="0"/>
              <a:t> </a:t>
            </a:r>
            <a:r>
              <a:rPr dirty="0" err="1"/>
              <a:t>éventuels</a:t>
            </a:r>
            <a:r>
              <a:rPr dirty="0"/>
              <a:t>.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  <a:defRPr sz="1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Détails</a:t>
            </a:r>
            <a:r>
              <a:rPr dirty="0"/>
              <a:t> </a:t>
            </a:r>
            <a:r>
              <a:rPr dirty="0" err="1"/>
              <a:t>où</a:t>
            </a:r>
            <a:r>
              <a:rPr dirty="0"/>
              <a:t> </a:t>
            </a:r>
            <a:r>
              <a:rPr dirty="0" err="1"/>
              <a:t>l'ONG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branche</a:t>
            </a:r>
            <a:r>
              <a:rPr dirty="0"/>
              <a:t> </a:t>
            </a:r>
            <a:r>
              <a:rPr dirty="0" err="1"/>
              <a:t>d'une</a:t>
            </a:r>
            <a:r>
              <a:rPr dirty="0"/>
              <a:t> ONG déjà </a:t>
            </a:r>
            <a:r>
              <a:rPr dirty="0" err="1"/>
              <a:t>enregistrée</a:t>
            </a:r>
            <a:r>
              <a:rPr dirty="0"/>
              <a:t> </a:t>
            </a:r>
            <a:r>
              <a:rPr dirty="0" err="1"/>
              <a:t>localement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à </a:t>
            </a:r>
            <a:r>
              <a:rPr dirty="0" err="1"/>
              <a:t>l'étranger</a:t>
            </a:r>
            <a:r>
              <a:rPr dirty="0"/>
              <a:t>.</a:t>
            </a:r>
          </a:p>
          <a:p>
            <a:pPr algn="just" fontAlgn="base">
              <a:lnSpc>
                <a:spcPct val="160000"/>
              </a:lnSpc>
            </a:pPr>
            <a:endParaRPr sz="20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lag of Ethiopia - Wikipedia">
            <a:extLst>
              <a:ext uri="{FF2B5EF4-FFF2-40B4-BE49-F238E27FC236}">
                <a16:creationId xmlns:a16="http://schemas.microsoft.com/office/drawing/2014/main" id="{F4AAB506-AB69-2A76-361B-EAD966E4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981267" cy="14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7D035D-DAB7-CDD2-925E-77EDF8EA1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40494"/>
              </p:ext>
            </p:extLst>
          </p:nvPr>
        </p:nvGraphicFramePr>
        <p:xfrm>
          <a:off x="619392" y="531446"/>
          <a:ext cx="11166207" cy="7211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013">
                  <a:extLst>
                    <a:ext uri="{9D8B030D-6E8A-4147-A177-3AD203B41FA5}">
                      <a16:colId xmlns:a16="http://schemas.microsoft.com/office/drawing/2014/main" val="2303224718"/>
                    </a:ext>
                  </a:extLst>
                </a:gridCol>
                <a:gridCol w="2232528">
                  <a:extLst>
                    <a:ext uri="{9D8B030D-6E8A-4147-A177-3AD203B41FA5}">
                      <a16:colId xmlns:a16="http://schemas.microsoft.com/office/drawing/2014/main" val="1664873609"/>
                    </a:ext>
                  </a:extLst>
                </a:gridCol>
                <a:gridCol w="2380814">
                  <a:extLst>
                    <a:ext uri="{9D8B030D-6E8A-4147-A177-3AD203B41FA5}">
                      <a16:colId xmlns:a16="http://schemas.microsoft.com/office/drawing/2014/main" val="601064223"/>
                    </a:ext>
                  </a:extLst>
                </a:gridCol>
                <a:gridCol w="2364338">
                  <a:extLst>
                    <a:ext uri="{9D8B030D-6E8A-4147-A177-3AD203B41FA5}">
                      <a16:colId xmlns:a16="http://schemas.microsoft.com/office/drawing/2014/main" val="4221654853"/>
                    </a:ext>
                  </a:extLst>
                </a:gridCol>
                <a:gridCol w="2872514">
                  <a:extLst>
                    <a:ext uri="{9D8B030D-6E8A-4147-A177-3AD203B41FA5}">
                      <a16:colId xmlns:a16="http://schemas.microsoft.com/office/drawing/2014/main" val="2864391131"/>
                    </a:ext>
                  </a:extLst>
                </a:gridCol>
              </a:tblGrid>
              <a:tr h="1097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Critères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Afrique du Sud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Kenya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Éthiopie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Sénégal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727819"/>
                  </a:ext>
                </a:extLst>
              </a:tr>
              <a:tr h="1254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t>Avantages</a:t>
                      </a:r>
                      <a:endParaRPr sz="1400" kern="10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t>Fort (SAQA, CHE, tradition NQF), accueille AUDA-NEPAD </a:t>
                      </a:r>
                      <a:endParaRPr sz="1400" kern="100">
                        <a:effectLst/>
                        <a:latin typeface="Apto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dirty="0"/>
                        <a:t>Fort (KNQA, CUE, </a:t>
                      </a:r>
                      <a:r>
                        <a:rPr dirty="0" err="1"/>
                        <a:t>universités</a:t>
                      </a:r>
                      <a:r>
                        <a:rPr dirty="0"/>
                        <a:t>), plaque </a:t>
                      </a:r>
                      <a:r>
                        <a:rPr dirty="0" err="1"/>
                        <a:t>tournante</a:t>
                      </a:r>
                      <a:r>
                        <a:rPr dirty="0"/>
                        <a:t> centrale pour </a:t>
                      </a:r>
                      <a:r>
                        <a:rPr dirty="0" err="1"/>
                        <a:t>certaines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entités</a:t>
                      </a:r>
                      <a:r>
                        <a:rPr dirty="0"/>
                        <a:t> des Nations </a:t>
                      </a:r>
                      <a:r>
                        <a:rPr dirty="0" err="1"/>
                        <a:t>Unies</a:t>
                      </a:r>
                      <a:r>
                        <a:rPr dirty="0"/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en-GB" dirty="0"/>
                        <a:t>Fort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universités</a:t>
                      </a:r>
                      <a:r>
                        <a:rPr dirty="0"/>
                        <a:t>, EFPT), a </a:t>
                      </a:r>
                      <a:r>
                        <a:rPr dirty="0" err="1"/>
                        <a:t>accueilli</a:t>
                      </a:r>
                      <a:r>
                        <a:rPr dirty="0"/>
                        <a:t> la mise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place de la Convention </a:t>
                      </a:r>
                      <a:r>
                        <a:rPr dirty="0" err="1"/>
                        <a:t>d'Addis</a:t>
                      </a:r>
                      <a:r>
                        <a:rPr dirty="0"/>
                        <a:t>-Abeba, </a:t>
                      </a:r>
                      <a:r>
                        <a:rPr dirty="0" err="1"/>
                        <a:t>siège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l'Union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africaine</a:t>
                      </a:r>
                      <a:r>
                        <a:rPr dirty="0"/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rPr lang="en-GB" dirty="0"/>
                        <a:t>Fort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niveau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universitaire</a:t>
                      </a:r>
                      <a:r>
                        <a:rPr dirty="0"/>
                        <a:t> francophone), </a:t>
                      </a:r>
                      <a:r>
                        <a:rPr dirty="0" err="1"/>
                        <a:t>membre</a:t>
                      </a:r>
                      <a:r>
                        <a:rPr dirty="0"/>
                        <a:t> de la Convention </a:t>
                      </a:r>
                      <a:r>
                        <a:rPr dirty="0" err="1"/>
                        <a:t>d'Addis</a:t>
                      </a:r>
                      <a:r>
                        <a:rPr dirty="0"/>
                        <a:t>-Abeba, forte </a:t>
                      </a:r>
                      <a:r>
                        <a:rPr dirty="0" err="1"/>
                        <a:t>représentation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l'UNESCO</a:t>
                      </a:r>
                      <a:r>
                        <a:rPr dirty="0"/>
                        <a:t> à Dakar</a:t>
                      </a:r>
                      <a:endParaRPr sz="1400" kern="10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819137"/>
                  </a:ext>
                </a:extLst>
              </a:tr>
              <a:tr h="12527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t>Enregistrement légal</a:t>
                      </a:r>
                      <a:endParaRPr sz="1400" kern="10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NPC/NPO/NGO + reconnaissance DIRCO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Conseil d'administration d'ONG / Trust / Company Ltd. par garantie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Organismes de bienfaisance, ONG &amp; OING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/>
                      </a:pPr>
                      <a:r>
                        <a:rPr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Agence des organismes de bienfaisance et des sociétés (sous l’autorité </a:t>
                      </a:r>
                      <a:r>
                        <a:t>du ministère de la justice),</a:t>
                      </a:r>
                      <a:r>
                        <a:rPr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ern="0">
                          <a:solidFill>
                            <a:srgbClr val="2D374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Répertoire national des entreprises et associations.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206869"/>
                  </a:ext>
                </a:extLst>
              </a:tr>
              <a:tr h="1097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Coût de l'enregistrement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defRPr>
                      </a:pPr>
                      <a:r>
                        <a:t>Modéré (juridique + audit)</a:t>
                      </a:r>
                      <a:endParaRPr sz="1400" kern="10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en-GB" dirty="0" err="1"/>
                        <a:t>Faible</a:t>
                      </a:r>
                      <a:r>
                        <a:rPr dirty="0"/>
                        <a:t> (pension + frais </a:t>
                      </a:r>
                      <a:r>
                        <a:rPr dirty="0" err="1"/>
                        <a:t>juridiques</a:t>
                      </a:r>
                      <a:r>
                        <a:rPr dirty="0"/>
                        <a:t>)</a:t>
                      </a:r>
                      <a:endParaRPr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Modéré (juridique + audit)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Frais d'inscription des OING - 6 000 $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en-GB" dirty="0" err="1"/>
                        <a:t>Faible</a:t>
                      </a:r>
                      <a:r>
                        <a:rPr dirty="0"/>
                        <a:t> (pension + frais </a:t>
                      </a:r>
                      <a:r>
                        <a:rPr dirty="0" err="1"/>
                        <a:t>juridiques</a:t>
                      </a:r>
                      <a:r>
                        <a:rPr dirty="0"/>
                        <a:t>)</a:t>
                      </a:r>
                      <a:endParaRPr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641022"/>
                  </a:ext>
                </a:extLst>
              </a:tr>
              <a:tr h="12459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Durée</a:t>
                      </a: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3 à 6 mois (NPC/NPO); 6-9 mois (DIRCO)</a:t>
                      </a: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2 à 3 mois (conseil des ONG)</a:t>
                      </a: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3 à 6 mois (Agence éthiopienne des associations caritatives, relevant des ministères de la justice ou des affaires étrangères)</a:t>
                      </a:r>
                      <a:endParaRPr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/>
                        <a:t>2 à 3 </a:t>
                      </a:r>
                      <a:r>
                        <a:rPr dirty="0" err="1"/>
                        <a:t>mois</a:t>
                      </a:r>
                      <a:r>
                        <a:rPr dirty="0"/>
                        <a:t> (conseil des ONG)</a:t>
                      </a:r>
                      <a:endParaRPr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81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4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7D035D-DAB7-CDD2-925E-77EDF8EA1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251981"/>
              </p:ext>
            </p:extLst>
          </p:nvPr>
        </p:nvGraphicFramePr>
        <p:xfrm>
          <a:off x="234463" y="681037"/>
          <a:ext cx="11504246" cy="5805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392">
                  <a:extLst>
                    <a:ext uri="{9D8B030D-6E8A-4147-A177-3AD203B41FA5}">
                      <a16:colId xmlns:a16="http://schemas.microsoft.com/office/drawing/2014/main" val="2303224718"/>
                    </a:ext>
                  </a:extLst>
                </a:gridCol>
                <a:gridCol w="2052282">
                  <a:extLst>
                    <a:ext uri="{9D8B030D-6E8A-4147-A177-3AD203B41FA5}">
                      <a16:colId xmlns:a16="http://schemas.microsoft.com/office/drawing/2014/main" val="1664873609"/>
                    </a:ext>
                  </a:extLst>
                </a:gridCol>
                <a:gridCol w="2084321">
                  <a:extLst>
                    <a:ext uri="{9D8B030D-6E8A-4147-A177-3AD203B41FA5}">
                      <a16:colId xmlns:a16="http://schemas.microsoft.com/office/drawing/2014/main" val="2864391131"/>
                    </a:ext>
                  </a:extLst>
                </a:gridCol>
                <a:gridCol w="2880578">
                  <a:extLst>
                    <a:ext uri="{9D8B030D-6E8A-4147-A177-3AD203B41FA5}">
                      <a16:colId xmlns:a16="http://schemas.microsoft.com/office/drawing/2014/main" val="1397706730"/>
                    </a:ext>
                  </a:extLst>
                </a:gridCol>
                <a:gridCol w="3299673">
                  <a:extLst>
                    <a:ext uri="{9D8B030D-6E8A-4147-A177-3AD203B41FA5}">
                      <a16:colId xmlns:a16="http://schemas.microsoft.com/office/drawing/2014/main" val="28347189"/>
                    </a:ext>
                  </a:extLst>
                </a:gridCol>
              </a:tblGrid>
              <a:tr h="8214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Afrique du Sud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Kenya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Éthiopie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b="1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t>Sénégal</a:t>
                      </a:r>
                      <a:endParaRPr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727819"/>
                  </a:ext>
                </a:extLst>
              </a:tr>
              <a:tr h="1053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Attractivité du financement</a:t>
                      </a: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Forte – forte confiance des donateurs</a:t>
                      </a: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t>Moyenne – nécessite des garanties de gouvernance</a:t>
                      </a:r>
                      <a:endParaRPr sz="1400" b="0" kern="1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La présence de l'UA attire des donateurs continentaux et internationaux; mais des contrôles financiers stricts.</a:t>
                      </a:r>
                      <a:endParaRPr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l'accès aux donateurs francophones et européens; exonérations fiscales pour les ONG agréées.</a:t>
                      </a:r>
                      <a:endParaRPr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819137"/>
                  </a:ext>
                </a:extLst>
              </a:tr>
              <a:tr h="1053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t>Gouvernance</a:t>
                      </a:r>
                      <a:endParaRPr sz="1400" b="0" kern="1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Conformité forte, transparente</a:t>
                      </a: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t>Souplesse mais contrôle gouvernemental</a:t>
                      </a:r>
                      <a:endParaRPr sz="1400" b="0" kern="1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Amélioration de la gouvernance, mais bureaucratique; participation importante de l'État.</a:t>
                      </a:r>
                      <a:endParaRPr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defRPr>
                      </a:pPr>
                      <a:r>
                        <a:t>amélioration de la gouvernance; certaines sensibilités politiques; évolution du cadre juridique. </a:t>
                      </a:r>
                      <a:endParaRPr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206869"/>
                  </a:ext>
                </a:extLst>
              </a:tr>
              <a:tr h="8214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t>Flexibilité &amp; Inclusivité</a:t>
                      </a:r>
                      <a:endParaRPr sz="1400" b="0" kern="1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Modèle d’adhésion élevé et robuste</a:t>
                      </a: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t>Modéré – nécessite une présence locale</a:t>
                      </a:r>
                      <a:endParaRPr sz="1400" b="0" kern="1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Modèle d’adhésion élevé et robuste</a:t>
                      </a:r>
                      <a:endParaRPr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Modéré – nécessite une présence locale</a:t>
                      </a:r>
                      <a:endParaRPr sz="1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641022"/>
                  </a:ext>
                </a:extLst>
              </a:tr>
              <a:tr h="1868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t>Positionnement panafricain</a:t>
                      </a:r>
                      <a:endParaRPr sz="1400" b="0" kern="1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Accès élevé – AU/SADC</a:t>
                      </a:r>
                      <a:endParaRPr sz="1400" b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/>
                          <a:cs typeface="Arial"/>
                        </a:defRPr>
                      </a:pPr>
                      <a:r>
                        <a:t>Haute présence UA/ONU à Nairobi</a:t>
                      </a:r>
                      <a:endParaRPr sz="1400" b="0" kern="1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Le prestigieux siège de l'UA et la Convention d'Addis-Abeba.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defRPr sz="1400">
                          <a:effectLst/>
                          <a:latin typeface="Arial"/>
                        </a:defRPr>
                      </a:pPr>
                      <a:r>
                        <a:rPr kern="100">
                          <a:cs typeface="Arial"/>
                        </a:rPr>
                        <a:t>Haute – UA/Convention d’Addis-Abeba ratifiée, stratégie continentale de l’UA en matière d’éducation pour l’Afrique (CESA0,</a:t>
                      </a:r>
                      <a:r>
                        <a:rPr>
                          <a:ea typeface="Aptos" panose="020B0004020202020204" pitchFamily="34" charset="0"/>
                        </a:rPr>
                        <a:t> présence de l’UNESCO </a:t>
                      </a:r>
                      <a:r>
                        <a:rPr ker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</a:rPr>
                        <a:t>à Dakar, proximité de la CEDEAO).</a:t>
                      </a:r>
                      <a:r>
                        <a:rPr kern="100">
                          <a:cs typeface="Arial"/>
                        </a:rPr>
                        <a:t> </a:t>
                      </a:r>
                      <a:endParaRPr sz="1400" kern="1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78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9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B49E-9D67-9834-55CC-8A2DE98E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SONDAGE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06FA-3C53-80FC-3CFC-C5B117743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>
                <a:hlinkClick r:id="rId2"/>
              </a:rPr>
              <a:t>https://www.mentimeter.com/app/presentation/alr2ffwvdc3kfjutb4w4ps55jf3m2u1a/edit?question=622u58f4efh7</a:t>
            </a:r>
            <a:r>
              <a:t> </a:t>
            </a:r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10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58483" y="2095798"/>
            <a:ext cx="10363200" cy="1314443"/>
          </a:xfrm>
        </p:spPr>
        <p:txBody>
          <a:bodyPr>
            <a:normAutofit fontScale="90000"/>
          </a:bodyPr>
          <a:lstStyle/>
          <a:p>
            <a:pPr algn="ctr">
              <a:defRPr sz="8800">
                <a:solidFill>
                  <a:srgbClr val="004990"/>
                </a:solidFill>
                <a:latin typeface="Arial Black" panose="020B0A04020102020204" pitchFamily="34" charset="0"/>
              </a:defRPr>
            </a:pPr>
            <a:r>
              <a:rPr dirty="0"/>
              <a:t>MERCI </a:t>
            </a:r>
            <a:br>
              <a:rPr/>
            </a:br>
            <a:endParaRPr dirty="0"/>
          </a:p>
        </p:txBody>
      </p:sp>
      <p:grpSp>
        <p:nvGrpSpPr>
          <p:cNvPr id="6" name="Google Shape;9449;p51">
            <a:extLst>
              <a:ext uri="{FF2B5EF4-FFF2-40B4-BE49-F238E27FC236}">
                <a16:creationId xmlns:a16="http://schemas.microsoft.com/office/drawing/2014/main" id="{76FF74FD-87C5-C5DF-F6A8-7ABF6FB4C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4009" y="3428999"/>
            <a:ext cx="2772389" cy="2351048"/>
            <a:chOff x="2661459" y="2015001"/>
            <a:chExt cx="322508" cy="273494"/>
          </a:xfrm>
          <a:solidFill>
            <a:srgbClr val="004990"/>
          </a:solidFill>
        </p:grpSpPr>
        <p:sp>
          <p:nvSpPr>
            <p:cNvPr id="8" name="Google Shape;9450;p51">
              <a:extLst>
                <a:ext uri="{FF2B5EF4-FFF2-40B4-BE49-F238E27FC236}">
                  <a16:creationId xmlns:a16="http://schemas.microsoft.com/office/drawing/2014/main" id="{77B9339F-226B-463A-4987-0EDD8E997A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51;p51">
              <a:extLst>
                <a:ext uri="{FF2B5EF4-FFF2-40B4-BE49-F238E27FC236}">
                  <a16:creationId xmlns:a16="http://schemas.microsoft.com/office/drawing/2014/main" id="{A7332698-EA2F-2B46-3870-67E27DCC71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42;g1bb0caa554c_0_0">
            <a:extLst>
              <a:ext uri="{FF2B5EF4-FFF2-40B4-BE49-F238E27FC236}">
                <a16:creationId xmlns:a16="http://schemas.microsoft.com/office/drawing/2014/main" id="{B726193C-FB54-FBEE-88C4-1BFC49282E21}"/>
              </a:ext>
            </a:extLst>
          </p:cNvPr>
          <p:cNvGrpSpPr/>
          <p:nvPr/>
        </p:nvGrpSpPr>
        <p:grpSpPr>
          <a:xfrm rot="1275571">
            <a:off x="3846247" y="981847"/>
            <a:ext cx="697095" cy="312564"/>
            <a:chOff x="2240475" y="3205350"/>
            <a:chExt cx="413725" cy="193850"/>
          </a:xfrm>
          <a:solidFill>
            <a:srgbClr val="004990"/>
          </a:solidFill>
        </p:grpSpPr>
        <p:sp>
          <p:nvSpPr>
            <p:cNvPr id="32" name="Google Shape;243;g1bb0caa554c_0_0">
              <a:extLst>
                <a:ext uri="{FF2B5EF4-FFF2-40B4-BE49-F238E27FC236}">
                  <a16:creationId xmlns:a16="http://schemas.microsoft.com/office/drawing/2014/main" id="{8C59CAB2-F673-B7DD-955F-BDEB9C5B1AEB}"/>
                </a:ext>
              </a:extLst>
            </p:cNvPr>
            <p:cNvSpPr/>
            <p:nvPr/>
          </p:nvSpPr>
          <p:spPr>
            <a:xfrm>
              <a:off x="2379975" y="3205350"/>
              <a:ext cx="49925" cy="38600"/>
            </a:xfrm>
            <a:custGeom>
              <a:avLst/>
              <a:gdLst/>
              <a:ahLst/>
              <a:cxnLst/>
              <a:rect l="l" t="t" r="r" b="b"/>
              <a:pathLst>
                <a:path w="1997" h="1544" extrusionOk="0">
                  <a:moveTo>
                    <a:pt x="998" y="0"/>
                  </a:moveTo>
                  <a:cubicBezTo>
                    <a:pt x="0" y="0"/>
                    <a:pt x="0" y="1543"/>
                    <a:pt x="998" y="1543"/>
                  </a:cubicBezTo>
                  <a:cubicBezTo>
                    <a:pt x="1997" y="1543"/>
                    <a:pt x="1997" y="0"/>
                    <a:pt x="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;g1bb0caa554c_0_0">
              <a:extLst>
                <a:ext uri="{FF2B5EF4-FFF2-40B4-BE49-F238E27FC236}">
                  <a16:creationId xmlns:a16="http://schemas.microsoft.com/office/drawing/2014/main" id="{33D91C26-E835-063C-69D9-1EEAA067EFEF}"/>
                </a:ext>
              </a:extLst>
            </p:cNvPr>
            <p:cNvSpPr/>
            <p:nvPr/>
          </p:nvSpPr>
          <p:spPr>
            <a:xfrm>
              <a:off x="2465325" y="3213000"/>
              <a:ext cx="49950" cy="38600"/>
            </a:xfrm>
            <a:custGeom>
              <a:avLst/>
              <a:gdLst/>
              <a:ahLst/>
              <a:cxnLst/>
              <a:rect l="l" t="t" r="r" b="b"/>
              <a:pathLst>
                <a:path w="1998" h="1544" extrusionOk="0">
                  <a:moveTo>
                    <a:pt x="999" y="1"/>
                  </a:moveTo>
                  <a:cubicBezTo>
                    <a:pt x="1" y="1"/>
                    <a:pt x="1" y="1544"/>
                    <a:pt x="999" y="1544"/>
                  </a:cubicBezTo>
                  <a:cubicBezTo>
                    <a:pt x="1998" y="1544"/>
                    <a:pt x="1998" y="1"/>
                    <a:pt x="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5;g1bb0caa554c_0_0">
              <a:extLst>
                <a:ext uri="{FF2B5EF4-FFF2-40B4-BE49-F238E27FC236}">
                  <a16:creationId xmlns:a16="http://schemas.microsoft.com/office/drawing/2014/main" id="{261E70E8-A35B-4363-1108-D1AF4F3FD309}"/>
                </a:ext>
              </a:extLst>
            </p:cNvPr>
            <p:cNvSpPr/>
            <p:nvPr/>
          </p:nvSpPr>
          <p:spPr>
            <a:xfrm>
              <a:off x="2240475" y="3205925"/>
              <a:ext cx="413725" cy="193275"/>
            </a:xfrm>
            <a:custGeom>
              <a:avLst/>
              <a:gdLst/>
              <a:ahLst/>
              <a:cxnLst/>
              <a:rect l="l" t="t" r="r" b="b"/>
              <a:pathLst>
                <a:path w="16549" h="7731" extrusionOk="0">
                  <a:moveTo>
                    <a:pt x="15600" y="1"/>
                  </a:moveTo>
                  <a:cubicBezTo>
                    <a:pt x="15299" y="1"/>
                    <a:pt x="15016" y="168"/>
                    <a:pt x="14940" y="556"/>
                  </a:cubicBezTo>
                  <a:cubicBezTo>
                    <a:pt x="14338" y="3562"/>
                    <a:pt x="11627" y="6070"/>
                    <a:pt x="8518" y="6172"/>
                  </a:cubicBezTo>
                  <a:cubicBezTo>
                    <a:pt x="8442" y="6174"/>
                    <a:pt x="8366" y="6176"/>
                    <a:pt x="8289" y="6176"/>
                  </a:cubicBezTo>
                  <a:cubicBezTo>
                    <a:pt x="5267" y="6176"/>
                    <a:pt x="2463" y="4000"/>
                    <a:pt x="1655" y="1101"/>
                  </a:cubicBezTo>
                  <a:cubicBezTo>
                    <a:pt x="1546" y="720"/>
                    <a:pt x="1244" y="555"/>
                    <a:pt x="937" y="555"/>
                  </a:cubicBezTo>
                  <a:cubicBezTo>
                    <a:pt x="474" y="555"/>
                    <a:pt x="0" y="930"/>
                    <a:pt x="157" y="1509"/>
                  </a:cubicBezTo>
                  <a:cubicBezTo>
                    <a:pt x="1143" y="5041"/>
                    <a:pt x="4560" y="7731"/>
                    <a:pt x="8247" y="7731"/>
                  </a:cubicBezTo>
                  <a:cubicBezTo>
                    <a:pt x="8337" y="7731"/>
                    <a:pt x="8428" y="7729"/>
                    <a:pt x="8518" y="7726"/>
                  </a:cubicBezTo>
                  <a:cubicBezTo>
                    <a:pt x="12285" y="7578"/>
                    <a:pt x="15688" y="4663"/>
                    <a:pt x="16426" y="964"/>
                  </a:cubicBezTo>
                  <a:cubicBezTo>
                    <a:pt x="16549" y="384"/>
                    <a:pt x="16055" y="1"/>
                    <a:pt x="15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 descr="A picture containing logo  Description automatically generated">
            <a:extLst>
              <a:ext uri="{FF2B5EF4-FFF2-40B4-BE49-F238E27FC236}">
                <a16:creationId xmlns:a16="http://schemas.microsoft.com/office/drawing/2014/main" id="{CD56C4E5-8F21-700E-51A1-6C42C5B07D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72" y="2270203"/>
            <a:ext cx="3865437" cy="2317591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C248-B408-0491-CD08-CC0CB840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SONDAGE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12A4-3C2B-135E-BE21-F2FFB770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>
                <a:hlinkClick r:id="rId2"/>
              </a:rPr>
              <a:t>https://www.mentimeter.com/app/presentation/alr2ffwvdc3kfjutb4w4ps55jf3m2u1a/edit?question=622u58f4efh7</a:t>
            </a: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56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C2171-0EFB-2300-E045-D2A6F611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DF38-AEE0-E53F-AF68-804DE07A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5734"/>
            <a:ext cx="10439400" cy="1009651"/>
          </a:xfrm>
        </p:spPr>
        <p:txBody>
          <a:bodyPr>
            <a:normAutofit fontScale="90000"/>
          </a:bodyPr>
          <a:lstStyle/>
          <a:p>
            <a:pPr marL="228600" indent="-228600" algn="ctr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defRPr sz="2800" b="1">
                <a:solidFill>
                  <a:srgbClr val="E29A16"/>
                </a:solidFill>
                <a:latin typeface="Arial"/>
                <a:ea typeface="Times New Roman" panose="02020603050405020304" pitchFamily="18" charset="0"/>
                <a:cs typeface="Times New Roman"/>
              </a:defRPr>
            </a:pPr>
            <a:br>
              <a:rPr lang="en-Z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n>
                  <a:noFill/>
                </a:ln>
                <a:effectLst/>
                <a:uLnTx/>
                <a:uFillTx/>
              </a:rPr>
              <a:t>INTRODUCTION</a:t>
            </a:r>
            <a:r>
              <a:rPr dirty="0"/>
              <a:t>: POURQUOI LES QUESTIONS DE RECONNAISSANCE JURIDIQUE</a:t>
            </a:r>
            <a:br>
              <a:rPr dirty="0"/>
            </a:br>
            <a:endParaRPr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F7975B-6163-C314-16A4-5813AFE76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642059"/>
              </p:ext>
            </p:extLst>
          </p:nvPr>
        </p:nvGraphicFramePr>
        <p:xfrm>
          <a:off x="838200" y="1573619"/>
          <a:ext cx="10515600" cy="460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A computer key with a map of africa  AI-generated content may be incorrect.">
            <a:extLst>
              <a:ext uri="{FF2B5EF4-FFF2-40B4-BE49-F238E27FC236}">
                <a16:creationId xmlns:a16="http://schemas.microsoft.com/office/drawing/2014/main" id="{03FF8FFB-7991-DABE-F98E-482F0D2A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64" y="1558410"/>
            <a:ext cx="1801736" cy="23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439400" cy="1009651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tabLst/>
            </a:pPr>
            <a:b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E29A1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E29A1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7CAFCD7-19C9-34C6-FE8D-0B6C820701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4167" y="1538931"/>
          <a:ext cx="10451058" cy="463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2409CA0-F569-A448-9485-CEE0A98D1C6E}"/>
              </a:ext>
            </a:extLst>
          </p:cNvPr>
          <p:cNvSpPr txBox="1">
            <a:spLocks/>
          </p:cNvSpPr>
          <p:nvPr/>
        </p:nvSpPr>
        <p:spPr>
          <a:xfrm>
            <a:off x="876300" y="385762"/>
            <a:ext cx="10439400" cy="1009651"/>
          </a:xfrm>
          <a:prstGeom prst="rect">
            <a:avLst/>
          </a:prstGeom>
        </p:spPr>
        <p:txBody>
          <a:bodyPr vert="horz" lIns="91440" tIns="45720" rIns="91440" bIns="4572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ctr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defRPr sz="6100" b="1">
                <a:solidFill>
                  <a:srgbClr val="E29A16"/>
                </a:solidFill>
                <a:latin typeface="Arial"/>
                <a:ea typeface="Times New Roman" panose="02020603050405020304" pitchFamily="18" charset="0"/>
                <a:cs typeface="Times New Roman"/>
              </a:defRPr>
            </a:pPr>
            <a:br>
              <a:rPr lang="en-ZA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t>PRINCIPES DIRECTEURS</a:t>
            </a:r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281561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FC87-174C-8D4A-0CB6-2C6291C6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SONDAGE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6E56-15F8-356E-F486-B0C98D56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>
                <a:hlinkClick r:id="rId2"/>
              </a:rPr>
              <a:t>https://www.mentimeter.com/app/presentation/alr2ffwvdc3kfjutb4w4ps55jf3m2u1a/edit?question=622u58f4efh7</a:t>
            </a:r>
            <a:r>
              <a:t> 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97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273D-7702-1619-9DA3-30EBE754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0" y="234365"/>
            <a:ext cx="5470585" cy="1325563"/>
          </a:xfrm>
        </p:spPr>
        <p:txBody>
          <a:bodyPr/>
          <a:lstStyle/>
          <a:p>
            <a:r>
              <a:t>Afrique du Sud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923-BB6D-4BD9-ABF5-3BC8CA46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090" y="1343819"/>
            <a:ext cx="5772509" cy="5279816"/>
          </a:xfrm>
        </p:spPr>
        <p:txBody>
          <a:bodyPr>
            <a:normAutofit fontScale="62500" lnSpcReduction="20000"/>
          </a:bodyPr>
          <a:lstStyle/>
          <a:p>
            <a:pPr>
              <a:defRPr sz="2900"/>
            </a:pPr>
            <a:r>
              <a:t>Organisations à but non lucratif (OBNL) réglementées par le ministère du développement social. </a:t>
            </a:r>
          </a:p>
          <a:p>
            <a:pPr>
              <a:defRPr sz="2900"/>
            </a:pPr>
            <a:r>
              <a:t>La reconnaissance de DIRCO renforce la légitimité panafricaine. </a:t>
            </a:r>
          </a:p>
          <a:p>
            <a:pPr marL="0" indent="0">
              <a:buNone/>
            </a:pPr>
            <a:endParaRPr sz="2900"/>
          </a:p>
          <a:p>
            <a:pPr>
              <a:defRPr sz="2900"/>
            </a:pPr>
            <a:r>
              <a:t>Avantages:</a:t>
            </a:r>
          </a:p>
          <a:p>
            <a:pPr lvl="1">
              <a:defRPr sz="2900"/>
            </a:pPr>
            <a:r>
              <a:t>Pôle solide d'enseignement supérieur et d'assurance qualité (SAQA, CHE)</a:t>
            </a:r>
          </a:p>
          <a:p>
            <a:pPr lvl="1">
              <a:defRPr sz="2900"/>
            </a:pPr>
            <a:r>
              <a:t>Confiance élevée des donateurs et structures de gouvernance bien établies.</a:t>
            </a:r>
          </a:p>
          <a:p>
            <a:pPr lvl="1"/>
            <a:endParaRPr sz="2900"/>
          </a:p>
          <a:p>
            <a:pPr>
              <a:defRPr sz="2900"/>
            </a:pPr>
            <a:r>
              <a:t>Coût</a:t>
            </a:r>
          </a:p>
          <a:p>
            <a:pPr lvl="1">
              <a:defRPr sz="2900"/>
            </a:pPr>
            <a:r>
              <a:t>R1 100 (environ 60 USD)</a:t>
            </a:r>
          </a:p>
          <a:p>
            <a:endParaRPr sz="2900"/>
          </a:p>
          <a:p>
            <a:pPr>
              <a:defRPr sz="2900"/>
            </a:pPr>
            <a:r>
              <a:t>Défis</a:t>
            </a:r>
          </a:p>
          <a:p>
            <a:pPr lvl="1">
              <a:defRPr sz="2900"/>
            </a:pPr>
            <a:r>
              <a:t>L’enregistrement peut prendre de 3 à 6 mois, DIRCO comptant jusqu’à 9 mois.</a:t>
            </a:r>
          </a:p>
          <a:p>
            <a:pPr lvl="1">
              <a:defRPr sz="2900"/>
            </a:pPr>
            <a:r>
              <a:t>La conformité réglementaire (audits, retours) nécessite une capacité administrative.</a:t>
            </a:r>
          </a:p>
          <a:p>
            <a:pPr lvl="1"/>
            <a:endParaRPr/>
          </a:p>
          <a:p>
            <a:endParaRPr b="1"/>
          </a:p>
        </p:txBody>
      </p:sp>
      <p:pic>
        <p:nvPicPr>
          <p:cNvPr id="5" name="Picture 4" descr="A flag with a green red blue and black triangle  Description automatically generated">
            <a:extLst>
              <a:ext uri="{FF2B5EF4-FFF2-40B4-BE49-F238E27FC236}">
                <a16:creationId xmlns:a16="http://schemas.microsoft.com/office/drawing/2014/main" id="{787EF887-8845-0745-A987-192FC86C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44150" b="-2"/>
          <a:stretch>
            <a:fillRect/>
          </a:stretch>
        </p:blipFill>
        <p:spPr>
          <a:xfrm>
            <a:off x="-1" y="465826"/>
            <a:ext cx="5410198" cy="63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B52F7-8A76-D3A3-07BC-127D1AD1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Slide Background">
            <a:extLst>
              <a:ext uri="{FF2B5EF4-FFF2-40B4-BE49-F238E27FC236}">
                <a16:creationId xmlns:a16="http://schemas.microsoft.com/office/drawing/2014/main" id="{C7261B60-F796-E5E1-6547-DF36EA20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79A87-CB53-7428-EBE3-8551EF25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007A-95BB-D764-3EDA-1FC7DBF8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225040"/>
            <a:ext cx="4795519" cy="4368800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  <a:defRPr sz="17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Instruments juridiques: l'enregistrement des ONG par l'intermédiaire du Conseil de coordination des ONG; Fiducie sans but lucratif en vertu de la Loi sur les fiduciaires; Société limitée par garantie en vertu de la loi sur les sociétés.</a:t>
            </a:r>
            <a:endParaRPr sz="17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defRPr sz="1700" kern="100">
                <a:effectLst/>
                <a:latin typeface="Arial"/>
                <a:ea typeface="Aptos" panose="020B0004020202020204" pitchFamily="34" charset="0"/>
                <a:cs typeface="Times New Roman"/>
              </a:defRPr>
            </a:pPr>
            <a:r>
              <a:t>Pôle régional d’enseignement supérieur reconnu (KNQA, CUE).</a:t>
            </a:r>
            <a:endParaRPr sz="1700" kern="100">
              <a:effectLst/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defRPr sz="1700" kern="100">
                <a:effectLst/>
                <a:latin typeface="Arial"/>
                <a:ea typeface="Aptos" panose="020B0004020202020204" pitchFamily="34" charset="0"/>
                <a:cs typeface="Times New Roman"/>
              </a:defRPr>
            </a:pPr>
            <a:r>
              <a:t>Procédure d’enregistrement des ONG plus rapide (2 à 3 mois).</a:t>
            </a:r>
          </a:p>
          <a:p>
            <a:pPr marL="342900" indent="-342900">
              <a:buFont typeface="Symbol" panose="05050102010706020507" pitchFamily="18" charset="2"/>
              <a:buChar char=""/>
              <a:defRPr sz="1700" kern="100">
                <a:latin typeface="Arial"/>
                <a:ea typeface="Aptos" panose="020B0004020202020204" pitchFamily="34" charset="0"/>
                <a:cs typeface="Times New Roman"/>
              </a:defRPr>
            </a:pPr>
            <a:r>
              <a:t>Coûts : ONG locale (KES 16,00 – USD 105) et ONG internationale: 30 000 KES (195 USD)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  <a:defRPr sz="17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Nairobi accueille des agences de l'UA et de l'ONU, améliorant ainsi la visibilité.</a:t>
            </a:r>
            <a:endParaRPr sz="17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6E873438-ADED-40B1-3C16-B3E2A360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1026" name="Picture 2" descr="Flag of Kenya - Wikipedia">
            <a:extLst>
              <a:ext uri="{FF2B5EF4-FFF2-40B4-BE49-F238E27FC236}">
                <a16:creationId xmlns:a16="http://schemas.microsoft.com/office/drawing/2014/main" id="{C03ADFD9-B969-A341-D398-FE91B321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r="10729" b="-2"/>
          <a:stretch>
            <a:fillRect/>
          </a:stretch>
        </p:blipFill>
        <p:spPr bwMode="auto">
          <a:xfrm>
            <a:off x="6096000" y="1161437"/>
            <a:ext cx="5334197" cy="45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6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SÉNÉGAL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8CAA3A-7CAA-A9BB-F6FF-CAFB8843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18539" b="1"/>
          <a:stretch>
            <a:fillRect/>
          </a:stretch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657" y="2036686"/>
            <a:ext cx="4833267" cy="4114800"/>
          </a:xfrm>
        </p:spPr>
        <p:txBody>
          <a:bodyPr anchor="t">
            <a:normAutofit fontScale="92500" lnSpcReduction="10000"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900" kern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defRPr>
            </a:pPr>
            <a:r>
              <a:t>Une ONG au Sénégal est une association ou une organisation à but non lucratif.  </a:t>
            </a:r>
            <a:endParaRPr sz="1900" kern="10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900" kern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defRPr>
            </a:pPr>
            <a:r>
              <a:t>Une ONG étrangère doit recevoir l'approbation du ministère de l'Intérieur. </a:t>
            </a:r>
            <a:endParaRPr sz="1900" kern="10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900" kern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defRPr>
            </a:pPr>
            <a:r>
              <a:t>Pour être reconnue en tant qu'ONG, l'association doit exister depuis au moins deux ans au Sénégal ou à l'étranger. </a:t>
            </a:r>
            <a:endParaRPr sz="1900" kern="10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900" kern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defRPr>
            </a:pPr>
            <a:r>
              <a:t>Les ONG étrangères doivent avoir au moins deux ans d'expérience. </a:t>
            </a:r>
            <a:endParaRPr sz="1900" kern="10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>
              <a:defRPr sz="1900" kern="0"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defRPr>
            </a:pPr>
            <a:r>
              <a:rPr>
                <a:effectLst/>
              </a:rPr>
              <a:t>La demande d’approbation est adressée au ministre de l’intérieur, qui dispose d’un délai de deux mois pour prendre une décision</a:t>
            </a:r>
            <a:r>
              <a:t>. Coût : gratuit avec les coûts associés.</a:t>
            </a:r>
            <a:endParaRPr sz="1900" kern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5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SÉNÉGAL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3CE0E3-5B42-2C34-87A1-6B1A1B8F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18539" b="1"/>
          <a:stretch>
            <a:fillRect/>
          </a:stretch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858" y="1890240"/>
            <a:ext cx="6447833" cy="4729221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spcAft>
                <a:spcPts val="2400"/>
              </a:spcAft>
              <a:buNone/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/>
              <a:t>Les ONG </a:t>
            </a:r>
            <a:r>
              <a:rPr dirty="0" err="1"/>
              <a:t>doivent</a:t>
            </a:r>
            <a:r>
              <a:rPr dirty="0"/>
              <a:t>:</a:t>
            </a:r>
            <a:endParaRPr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S'inscrire</a:t>
            </a:r>
            <a:r>
              <a:rPr dirty="0"/>
              <a:t> au </a:t>
            </a:r>
            <a:r>
              <a:rPr dirty="0" err="1"/>
              <a:t>Répertoire</a:t>
            </a:r>
            <a:r>
              <a:rPr dirty="0"/>
              <a:t> national des sociétés et associations pour </a:t>
            </a:r>
            <a:r>
              <a:rPr dirty="0" err="1"/>
              <a:t>obtenir</a:t>
            </a:r>
            <a:r>
              <a:rPr dirty="0"/>
              <a:t> un </a:t>
            </a:r>
            <a:r>
              <a:rPr dirty="0" err="1"/>
              <a:t>numéro</a:t>
            </a:r>
            <a:r>
              <a:rPr dirty="0"/>
              <a:t> NINEA;</a:t>
            </a:r>
            <a:endParaRPr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Déposer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déclaration</a:t>
            </a:r>
            <a:r>
              <a:rPr dirty="0"/>
              <a:t> </a:t>
            </a:r>
            <a:r>
              <a:rPr dirty="0" err="1"/>
              <a:t>d'existence</a:t>
            </a:r>
            <a:r>
              <a:rPr dirty="0"/>
              <a:t> </a:t>
            </a:r>
            <a:r>
              <a:rPr dirty="0" err="1"/>
              <a:t>auprès</a:t>
            </a:r>
            <a:r>
              <a:rPr dirty="0"/>
              <a:t> de </a:t>
            </a:r>
            <a:r>
              <a:rPr dirty="0" err="1"/>
              <a:t>l'administration</a:t>
            </a:r>
            <a:r>
              <a:rPr dirty="0"/>
              <a:t> </a:t>
            </a:r>
            <a:r>
              <a:rPr dirty="0" err="1"/>
              <a:t>fiscale</a:t>
            </a:r>
            <a:r>
              <a:rPr dirty="0"/>
              <a:t>;</a:t>
            </a:r>
            <a:endParaRPr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Présenter</a:t>
            </a:r>
            <a:r>
              <a:rPr dirty="0"/>
              <a:t> un </a:t>
            </a:r>
            <a:r>
              <a:rPr dirty="0" err="1"/>
              <a:t>programme</a:t>
            </a:r>
            <a:r>
              <a:rPr dirty="0"/>
              <a:t> </a:t>
            </a:r>
            <a:r>
              <a:rPr dirty="0" err="1"/>
              <a:t>d'investissement</a:t>
            </a:r>
            <a:r>
              <a:rPr dirty="0"/>
              <a:t> qui doit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approuvé</a:t>
            </a:r>
            <a:r>
              <a:rPr dirty="0"/>
              <a:t> </a:t>
            </a:r>
            <a:r>
              <a:rPr dirty="0" err="1"/>
              <a:t>conjointement</a:t>
            </a:r>
            <a:r>
              <a:rPr dirty="0"/>
              <a:t> par les </a:t>
            </a:r>
            <a:r>
              <a:rPr dirty="0" err="1"/>
              <a:t>ministres</a:t>
            </a:r>
            <a:r>
              <a:rPr dirty="0"/>
              <a:t> de </a:t>
            </a:r>
            <a:r>
              <a:rPr dirty="0" err="1"/>
              <a:t>l'Intérieur</a:t>
            </a:r>
            <a:r>
              <a:rPr dirty="0"/>
              <a:t> et du Budget;</a:t>
            </a:r>
            <a:endParaRPr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Produire</a:t>
            </a:r>
            <a:r>
              <a:rPr dirty="0"/>
              <a:t> un rapport </a:t>
            </a:r>
            <a:r>
              <a:rPr dirty="0" err="1"/>
              <a:t>d'activité</a:t>
            </a:r>
            <a:r>
              <a:rPr dirty="0"/>
              <a:t> </a:t>
            </a:r>
            <a:r>
              <a:rPr dirty="0" err="1"/>
              <a:t>trimestriel</a:t>
            </a:r>
            <a:r>
              <a:rPr dirty="0"/>
              <a:t> à </a:t>
            </a:r>
            <a:r>
              <a:rPr dirty="0" err="1"/>
              <a:t>soumettre</a:t>
            </a:r>
            <a:r>
              <a:rPr dirty="0"/>
              <a:t> à la </a:t>
            </a:r>
            <a:r>
              <a:rPr dirty="0" err="1"/>
              <a:t>préfecture</a:t>
            </a:r>
            <a:r>
              <a:rPr dirty="0"/>
              <a:t>;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Produire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fois</a:t>
            </a:r>
            <a:r>
              <a:rPr dirty="0"/>
              <a:t> par an un rapport technique et financier à </a:t>
            </a:r>
            <a:r>
              <a:rPr dirty="0" err="1"/>
              <a:t>soumettre</a:t>
            </a:r>
            <a:r>
              <a:rPr dirty="0"/>
              <a:t> au </a:t>
            </a:r>
            <a:r>
              <a:rPr dirty="0" err="1"/>
              <a:t>Ministre</a:t>
            </a:r>
            <a:r>
              <a:rPr dirty="0"/>
              <a:t> de </a:t>
            </a:r>
            <a:r>
              <a:rPr dirty="0" err="1"/>
              <a:t>l'intérieur</a:t>
            </a:r>
            <a:r>
              <a:rPr dirty="0"/>
              <a:t>;</a:t>
            </a:r>
            <a:endParaRPr sz="18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/>
              <a:t>Fai</a:t>
            </a:r>
            <a:r>
              <a:rPr lang="en-GB" dirty="0"/>
              <a:t>re</a:t>
            </a:r>
            <a:r>
              <a:rPr dirty="0"/>
              <a:t> </a:t>
            </a:r>
            <a:r>
              <a:rPr dirty="0" err="1"/>
              <a:t>vérifier</a:t>
            </a:r>
            <a:r>
              <a:rPr dirty="0"/>
              <a:t> </a:t>
            </a:r>
            <a:r>
              <a:rPr lang="en-GB" dirty="0" err="1"/>
              <a:t>leurs</a:t>
            </a:r>
            <a:r>
              <a:rPr dirty="0"/>
              <a:t> </a:t>
            </a:r>
            <a:r>
              <a:rPr dirty="0" err="1"/>
              <a:t>comptes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fois</a:t>
            </a:r>
            <a:r>
              <a:rPr dirty="0"/>
              <a:t> par an;</a:t>
            </a:r>
            <a:endParaRPr sz="18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Déclarer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fois</a:t>
            </a:r>
            <a:r>
              <a:rPr dirty="0"/>
              <a:t> par an les </a:t>
            </a:r>
            <a:r>
              <a:rPr dirty="0" err="1"/>
              <a:t>sommes</a:t>
            </a:r>
            <a:r>
              <a:rPr dirty="0"/>
              <a:t> </a:t>
            </a:r>
            <a:r>
              <a:rPr dirty="0" err="1"/>
              <a:t>versées</a:t>
            </a:r>
            <a:r>
              <a:rPr dirty="0"/>
              <a:t> aux </a:t>
            </a:r>
            <a:r>
              <a:rPr dirty="0" err="1"/>
              <a:t>salariés</a:t>
            </a:r>
            <a:r>
              <a:rPr dirty="0"/>
              <a:t> </a:t>
            </a:r>
            <a:r>
              <a:rPr dirty="0" err="1"/>
              <a:t>sénégalais</a:t>
            </a:r>
            <a:r>
              <a:rPr dirty="0"/>
              <a:t> et aux tiers non </a:t>
            </a:r>
            <a:r>
              <a:rPr dirty="0" err="1"/>
              <a:t>employés</a:t>
            </a:r>
            <a:r>
              <a:rPr dirty="0"/>
              <a:t> par </a:t>
            </a:r>
            <a:r>
              <a:rPr dirty="0" err="1"/>
              <a:t>l'ONG</a:t>
            </a:r>
            <a:r>
              <a:rPr dirty="0"/>
              <a:t>;</a:t>
            </a:r>
            <a:endParaRPr sz="18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800" kern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dirty="0" err="1"/>
              <a:t>Rembourser</a:t>
            </a:r>
            <a:r>
              <a:rPr dirty="0"/>
              <a:t> </a:t>
            </a:r>
            <a:r>
              <a:rPr dirty="0" err="1"/>
              <a:t>l'impôt</a:t>
            </a:r>
            <a:r>
              <a:rPr dirty="0"/>
              <a:t> </a:t>
            </a:r>
            <a:r>
              <a:rPr dirty="0" err="1"/>
              <a:t>dû</a:t>
            </a:r>
            <a:r>
              <a:rPr dirty="0"/>
              <a:t> par les </a:t>
            </a:r>
            <a:r>
              <a:rPr dirty="0" err="1"/>
              <a:t>employés</a:t>
            </a:r>
            <a:r>
              <a:rPr dirty="0"/>
              <a:t> non </a:t>
            </a:r>
            <a:r>
              <a:rPr dirty="0" err="1"/>
              <a:t>exonérés</a:t>
            </a:r>
            <a:r>
              <a:rPr dirty="0"/>
              <a:t>, les </a:t>
            </a:r>
            <a:r>
              <a:rPr dirty="0" err="1"/>
              <a:t>bailleurs</a:t>
            </a:r>
            <a:r>
              <a:rPr dirty="0"/>
              <a:t> de fonds et les </a:t>
            </a:r>
            <a:r>
              <a:rPr dirty="0" err="1"/>
              <a:t>fournisseurs</a:t>
            </a:r>
            <a:r>
              <a:rPr dirty="0"/>
              <a:t> de services.</a:t>
            </a:r>
            <a:endParaRPr sz="18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sz="10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2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D17BD-D988-4B9F-AE04-9EFCC3370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85588-67F7-4381-8E71-A4067E576683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3.xml><?xml version="1.0" encoding="utf-8"?>
<ds:datastoreItem xmlns:ds="http://schemas.openxmlformats.org/officeDocument/2006/customXml" ds:itemID="{A4D8AD9A-F0F2-449E-B0DE-65DB5FD48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Widescreen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SONDAGE</vt:lpstr>
      <vt:lpstr> INTRODUCTION: POURQUOI LES QUESTIONS DE RECONNAISSANCE JURIDIQUE </vt:lpstr>
      <vt:lpstr> </vt:lpstr>
      <vt:lpstr>SONDAGE</vt:lpstr>
      <vt:lpstr>Afrique du Sud </vt:lpstr>
      <vt:lpstr>KENYA</vt:lpstr>
      <vt:lpstr>SÉNÉGAL</vt:lpstr>
      <vt:lpstr>SÉNÉGAL</vt:lpstr>
      <vt:lpstr>ÉTHIOPIE</vt:lpstr>
      <vt:lpstr>Processus administratif - Éthiopie </vt:lpstr>
      <vt:lpstr> </vt:lpstr>
      <vt:lpstr> </vt:lpstr>
      <vt:lpstr>SONDAGE</vt:lpstr>
      <vt:lpstr>MERCI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Jusdas Masha</dc:creator>
  <cp:lastModifiedBy>Amaya Lyne (ETF)</cp:lastModifiedBy>
  <cp:revision>144</cp:revision>
  <dcterms:created xsi:type="dcterms:W3CDTF">2024-03-07T02:59:07Z</dcterms:created>
  <dcterms:modified xsi:type="dcterms:W3CDTF">2025-10-16T07:10:48Z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