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embeddedFontLst>
    <p:embeddedFont>
      <p:font typeface="Nunito Sans" pitchFamily="2" charset="0"/>
      <p:regular r:id="rId24"/>
      <p:bold r:id="rId25"/>
      <p:italic r:id="rId26"/>
      <p:boldItalic r:id="rId27"/>
    </p:embeddedFont>
    <p:embeddedFont>
      <p:font typeface="Nunito Sans Black" pitchFamily="2" charset="0"/>
      <p:bold r:id="rId28"/>
      <p:boldItalic r:id="rId29"/>
    </p:embeddedFont>
    <p:embeddedFont>
      <p:font typeface="Nunito Sans ExtraBold" pitchFamily="2" charset="0"/>
      <p:bold r:id="rId30"/>
      <p:boldItalic r:id="rId31"/>
    </p:embeddedFont>
    <p:embeddedFont>
      <p:font typeface="Nunito Sans Light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0B/psvqcReXgV+NOGebiPsNWl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9CC516-ABF2-4364-A5E6-854A9F99A40A}">
  <a:tblStyle styleId="{2C9CC516-ABF2-4364-A5E6-854A9F99A40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9DA425A-CFA5-406B-A158-00661FCC558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2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7e4e0e45e2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37e4e0e45e2_1_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37e4e0e45e2_1_2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7e4e0e45e2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37e4e0e45e2_1_3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37e4e0e45e2_1_3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6644f842ca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36644f842ca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36644f842ca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644f842ca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36644f842ca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36644f842ca_1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6644f842ca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6644f842ca_1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36644f842ca_1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644f842c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36644f842ca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36644f842ca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7e4e0e45e2_1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37e4e0e45e2_1_3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37e4e0e45e2_1_3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e4e0e45e2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37e4e0e45e2_1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Com o QCP, estamos a criar a infraestrutura digital partilhada de África para as qualificações: uma resposta continental a sistemas fragmentados e a uma visibilidade limitada dos dados.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No seu cerne, proporciona uma plataforma central onde os dados podem ser agregados, comparados e tornados acessíveis.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Mas, fundamentalmente, não é um sistema de tamanho único.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Cada país participante tem o seu próprio espaço virtual dentro da plataforma, onde mantém o controlo total sobre os seus dados - o que é carregado, quem o gere e como é apresentado.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Este modelo federado assegura a apropriação nacional, beneficiando simultaneamente de normas partilhadas e do alcance continental.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O QCP foi concebido para servir tanto os utilizadores institucionais como o público em geral. Os ministérios, as autoridades competentes em matéria de qualificações, as agências de garantia da qualidade e os prestadores de formação podem utilizar a plataforma para gerir, validar e partilhar dados estruturados.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>Ao mesmo tempo, os estudantes, os empregadores e o público em geral têm acesso a uma interface multilingue e convivial que melhora a transparência e a confiança. Trata-se de uma plataforma criada não só para os dados, mas também para as políticas, a mobilidade e as oportunidades.</a:t>
            </a:r>
          </a:p>
        </p:txBody>
      </p:sp>
      <p:sp>
        <p:nvSpPr>
          <p:cNvPr id="99" name="Google Shape;99;g37e4e0e45e2_1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e4e0e45e2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37e4e0e45e2_1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37e4e0e45e2_1_2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2575d28cf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2575d28cfc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32575d28cfc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6644f842ca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36644f842c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6644f842ca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36644f842ca_1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36644f842ca_1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644f842ca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36644f842ca_1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36644f842ca_1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2575d28cf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32575d28c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cument start page">
  <p:cSld name="Document start p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4051005"/>
            <a:ext cx="12192000" cy="2806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6000" y="395309"/>
            <a:ext cx="1699192" cy="8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6826101" y="1614642"/>
            <a:ext cx="5007933" cy="210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cxnSp>
        <p:nvCxnSpPr>
          <p:cNvPr id="22" name="Google Shape;22;p25"/>
          <p:cNvCxnSpPr/>
          <p:nvPr/>
        </p:nvCxnSpPr>
        <p:spPr>
          <a:xfrm>
            <a:off x="6551693" y="1573618"/>
            <a:ext cx="0" cy="2147777"/>
          </a:xfrm>
          <a:prstGeom prst="straightConnector1">
            <a:avLst/>
          </a:prstGeom>
          <a:noFill/>
          <a:ln w="92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6456363" y="4249738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cxnSp>
        <p:nvCxnSpPr>
          <p:cNvPr id="24" name="Google Shape;24;p25"/>
          <p:cNvCxnSpPr/>
          <p:nvPr/>
        </p:nvCxnSpPr>
        <p:spPr>
          <a:xfrm>
            <a:off x="6456000" y="4715931"/>
            <a:ext cx="537803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5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 rot="5400000">
            <a:off x="4120270" y="-1631494"/>
            <a:ext cx="3939749" cy="1147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9"/>
          <p:cNvSpPr txBox="1">
            <a:spLocks noGrp="1"/>
          </p:cNvSpPr>
          <p:nvPr>
            <p:ph type="title"/>
          </p:nvPr>
        </p:nvSpPr>
        <p:spPr>
          <a:xfrm rot="5400000">
            <a:off x="7824998" y="2071562"/>
            <a:ext cx="5454032" cy="2557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body" idx="1"/>
          </p:nvPr>
        </p:nvSpPr>
        <p:spPr>
          <a:xfrm rot="5400000">
            <a:off x="2089721" y="-1106633"/>
            <a:ext cx="5454032" cy="891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ing">
  <p:cSld name="1_Section Heading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8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Página </a:t>
            </a: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>
            <a:spLocks noGrp="1"/>
          </p:cNvSpPr>
          <p:nvPr>
            <p:ph type="title"/>
          </p:nvPr>
        </p:nvSpPr>
        <p:spPr>
          <a:xfrm>
            <a:off x="360000" y="633497"/>
            <a:ext cx="1147864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1"/>
          </p:nvPr>
        </p:nvSpPr>
        <p:spPr>
          <a:xfrm>
            <a:off x="359999" y="4393975"/>
            <a:ext cx="11478647" cy="167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B"/>
              </a:buClr>
              <a:buSzPts val="2400"/>
              <a:buNone/>
              <a:defRPr sz="2400">
                <a:solidFill>
                  <a:srgbClr val="8A8B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2000"/>
              <a:buNone/>
              <a:defRPr sz="2000">
                <a:solidFill>
                  <a:srgbClr val="8A8B8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800"/>
              <a:buNone/>
              <a:defRPr sz="1800">
                <a:solidFill>
                  <a:srgbClr val="8A8B8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ing">
  <p:cSld name="Section Heading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ing">
  <p:cSld name="2_Section Head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>
            <a:spLocks noGrp="1"/>
          </p:cNvSpPr>
          <p:nvPr>
            <p:ph type="title"/>
          </p:nvPr>
        </p:nvSpPr>
        <p:spPr>
          <a:xfrm>
            <a:off x="360000" y="624069"/>
            <a:ext cx="1147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1"/>
          </p:nvPr>
        </p:nvSpPr>
        <p:spPr>
          <a:xfrm>
            <a:off x="360000" y="1940107"/>
            <a:ext cx="56375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2"/>
          </p:nvPr>
        </p:nvSpPr>
        <p:spPr>
          <a:xfrm>
            <a:off x="360000" y="2764019"/>
            <a:ext cx="5637575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3"/>
          </p:nvPr>
        </p:nvSpPr>
        <p:spPr>
          <a:xfrm>
            <a:off x="6172200" y="1940107"/>
            <a:ext cx="5659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4"/>
          </p:nvPr>
        </p:nvSpPr>
        <p:spPr>
          <a:xfrm>
            <a:off x="6172200" y="2764019"/>
            <a:ext cx="5659800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>
            <a:spLocks noGrp="1"/>
          </p:cNvSpPr>
          <p:nvPr>
            <p:ph type="title"/>
          </p:nvPr>
        </p:nvSpPr>
        <p:spPr>
          <a:xfrm>
            <a:off x="360000" y="627132"/>
            <a:ext cx="4412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body" idx="1"/>
          </p:nvPr>
        </p:nvSpPr>
        <p:spPr>
          <a:xfrm>
            <a:off x="5183188" y="627133"/>
            <a:ext cx="6648812" cy="544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body" idx="2"/>
          </p:nvPr>
        </p:nvSpPr>
        <p:spPr>
          <a:xfrm>
            <a:off x="360000" y="2227332"/>
            <a:ext cx="4412025" cy="384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7"/>
          <p:cNvSpPr txBox="1">
            <a:spLocks noGrp="1"/>
          </p:cNvSpPr>
          <p:nvPr>
            <p:ph type="title"/>
          </p:nvPr>
        </p:nvSpPr>
        <p:spPr>
          <a:xfrm>
            <a:off x="360000" y="635224"/>
            <a:ext cx="534488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7"/>
          <p:cNvSpPr txBox="1">
            <a:spLocks noGrp="1"/>
          </p:cNvSpPr>
          <p:nvPr>
            <p:ph type="body" idx="1"/>
          </p:nvPr>
        </p:nvSpPr>
        <p:spPr>
          <a:xfrm>
            <a:off x="360000" y="2235423"/>
            <a:ext cx="5344885" cy="38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24276" y="6775449"/>
            <a:ext cx="12251342" cy="115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  <a:defRPr sz="4400" b="1" i="0" u="none" strike="noStrike" cap="non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Página </a:t>
            </a:r>
            <a:fld id="{00000000-1234-1234-1234-123412341234}" type="slidenum">
              <a:rPr lang="en-GB"/>
              <a:t>‹nº›</a:t>
            </a:fld>
            <a:endParaRPr lang="en-GB"/>
          </a:p>
        </p:txBody>
      </p:sp>
      <p:cxnSp>
        <p:nvCxnSpPr>
          <p:cNvPr id="15" name="Google Shape;15;p24"/>
          <p:cNvCxnSpPr/>
          <p:nvPr/>
        </p:nvCxnSpPr>
        <p:spPr>
          <a:xfrm>
            <a:off x="360000" y="6496826"/>
            <a:ext cx="3519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0000" y="183852"/>
            <a:ext cx="1065600" cy="3599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cqf.academy.knowledgeinnovation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" descr="A globe with a map on it  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500" b="125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84" name="Google Shape;84;p1"/>
          <p:cNvSpPr txBox="1">
            <a:spLocks noGrp="1"/>
          </p:cNvSpPr>
          <p:nvPr>
            <p:ph type="ftr" idx="11"/>
          </p:nvPr>
        </p:nvSpPr>
        <p:spPr>
          <a:xfrm>
            <a:off x="6826101" y="1503680"/>
            <a:ext cx="5150309" cy="241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u="sng">
                <a:solidFill>
                  <a:srgbClr val="C00000"/>
                </a:solidFill>
              </a:defRPr>
            </a:pPr>
            <a:r>
              <a:rPr lang="pt-PT" noProof="0" dirty="0"/>
              <a:t>Plataforma de Qualificações e Credenciais do ACQF (QCP)</a:t>
            </a:r>
            <a:endParaRPr lang="pt-PT" sz="2000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pPr>
            <a:r>
              <a:rPr lang="pt-PT" noProof="0" dirty="0"/>
              <a:t>Reforço das capacidades</a:t>
            </a:r>
            <a:endParaRPr lang="pt-PT" sz="2000" noProof="0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6454775" y="4084373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pt-PT" noProof="0" dirty="0"/>
              <a:t>6º Fórum Continental do ACQF</a:t>
            </a:r>
            <a:endParaRPr lang="pt-PT" sz="2800" noProof="0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pt-PT" sz="2800" noProof="0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lang="pt-PT" sz="1600" noProof="0" dirty="0">
              <a:solidFill>
                <a:schemeClr val="accent1"/>
              </a:solidFill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PT" noProof="0"/>
              <a:t>1 de outubro de 2025</a:t>
            </a:r>
          </a:p>
        </p:txBody>
      </p:sp>
      <p:pic>
        <p:nvPicPr>
          <p:cNvPr id="87" name="Google Shape;87;p1" descr="A close-up of a logo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945" y="268951"/>
            <a:ext cx="4584109" cy="69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5958" y="6035040"/>
            <a:ext cx="3507294" cy="44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e4e0e45e2_1_266"/>
          <p:cNvSpPr txBox="1">
            <a:spLocks noGrp="1"/>
          </p:cNvSpPr>
          <p:nvPr>
            <p:ph type="title"/>
          </p:nvPr>
        </p:nvSpPr>
        <p:spPr>
          <a:xfrm>
            <a:off x="360000" y="615426"/>
            <a:ext cx="114678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 noProof="0"/>
              <a:t>Atividade de aprendizagem entre pares de Joanesburgo</a:t>
            </a:r>
          </a:p>
        </p:txBody>
      </p:sp>
      <p:sp>
        <p:nvSpPr>
          <p:cNvPr id="196" name="Google Shape;196;g37e4e0e45e2_1_266"/>
          <p:cNvSpPr txBox="1">
            <a:spLocks noGrp="1"/>
          </p:cNvSpPr>
          <p:nvPr>
            <p:ph type="body" idx="1"/>
          </p:nvPr>
        </p:nvSpPr>
        <p:spPr>
          <a:xfrm>
            <a:off x="352475" y="1531926"/>
            <a:ext cx="114753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600"/>
            </a:pPr>
            <a:r>
              <a:rPr lang="pt-PT" b="1" noProof="0"/>
              <a:t>Objectivo</a:t>
            </a:r>
            <a:r>
              <a:rPr lang="pt-PT" noProof="0"/>
              <a:t>: relançar o aprofundamento da nossa compreensão estratégica do QCP e promover um diálogo entre pares sobre as realidades práticas da sua aplicação nos nossos contextos nacionais</a:t>
            </a:r>
            <a:endParaRPr lang="pt-PT" sz="2600" noProof="0"/>
          </a:p>
        </p:txBody>
      </p:sp>
      <p:sp>
        <p:nvSpPr>
          <p:cNvPr id="197" name="Google Shape;197;g37e4e0e45e2_1_26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>Página </a:t>
            </a:r>
            <a:fld id="{00000000-1234-1234-1234-123412341234}" type="slidenum">
              <a:rPr lang="en-GB"/>
              <a:t>10</a:t>
            </a:fld>
            <a:endParaRPr lang="en-GB"/>
          </a:p>
        </p:txBody>
      </p:sp>
      <p:sp>
        <p:nvSpPr>
          <p:cNvPr id="198" name="Google Shape;198;g37e4e0e45e2_1_266"/>
          <p:cNvSpPr txBox="1"/>
          <p:nvPr/>
        </p:nvSpPr>
        <p:spPr>
          <a:xfrm>
            <a:off x="352475" y="2821025"/>
            <a:ext cx="5527800" cy="3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u="sng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lang="pt-PT" noProof="0" dirty="0"/>
              <a:t>Seminário 1</a:t>
            </a:r>
            <a:endParaRPr lang="pt-PT" sz="2600" b="0" i="0" u="sng" strike="noStrike" cap="none" noProof="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●"/>
              <a:defRPr sz="2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lang="pt-PT" noProof="0" dirty="0"/>
              <a:t>Atividade: Stakeholder Mapping &amp; System Readiness Canvas (não traduzido para português).</a:t>
            </a:r>
            <a:endParaRPr lang="pt-PT" sz="2000" b="0" i="0" u="none" strike="noStrike" cap="none" noProof="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●"/>
              <a:defRPr sz="2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lang="pt-PT" noProof="0" dirty="0"/>
              <a:t>O nosso objetivo: Identificar, de forma colaborativa, as principais partes interessadas nacionais envolvidas na execução do QCP, as suas funções, o seu nível de influência e a nossa disponibilidade institucional global.</a:t>
            </a:r>
            <a:endParaRPr lang="pt-PT" sz="2000" b="0" i="0" u="none" strike="noStrike" cap="none" noProof="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lang="pt-PT" sz="2700" b="0" i="0" u="none" strike="noStrike" cap="none" noProof="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99" name="Google Shape;199;g37e4e0e45e2_1_266"/>
          <p:cNvSpPr txBox="1"/>
          <p:nvPr/>
        </p:nvSpPr>
        <p:spPr>
          <a:xfrm>
            <a:off x="6484175" y="2821025"/>
            <a:ext cx="5343600" cy="3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u="sng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lang="pt-PT" noProof="0"/>
              <a:t>Seminário 2</a:t>
            </a:r>
            <a:endParaRPr lang="pt-PT" sz="2600" b="0" i="0" u="sng" strike="noStrike" cap="none" noProof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●"/>
              <a:defRPr sz="2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lang="pt-PT" noProof="0" dirty="0"/>
              <a:t>Atividade: Laboratórios do Desafio: Abordar as principais barreiras para a integração do QCP.</a:t>
            </a:r>
            <a:endParaRPr lang="pt-PT" sz="2000" b="0" i="0" u="none" strike="noStrike" cap="none" noProof="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●"/>
              <a:defRPr sz="2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lang="pt-PT" noProof="0" dirty="0"/>
              <a:t>O nosso objetivo: Identificar os riscos e obstáculos mais significativos que podemos enfrentar na adoção do QCP e debater, de forma colaborativa, soluções práticas para superá-los.</a:t>
            </a:r>
            <a:endParaRPr lang="pt-PT" sz="2000" b="0" i="0" u="none" strike="noStrike" cap="none" noProof="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"/>
          <p:cNvSpPr txBox="1">
            <a:spLocks noGrp="1"/>
          </p:cNvSpPr>
          <p:nvPr>
            <p:ph type="body" idx="1"/>
          </p:nvPr>
        </p:nvSpPr>
        <p:spPr>
          <a:xfrm>
            <a:off x="294322" y="217736"/>
            <a:ext cx="7346100" cy="3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dirty="0"/>
              <a:t>04</a:t>
            </a:r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79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pt-PT" noProof="0"/>
              <a:t>Desenvolvimento do roteiro QCP</a:t>
            </a:r>
          </a:p>
        </p:txBody>
      </p:sp>
      <p:sp>
        <p:nvSpPr>
          <p:cNvPr id="206" name="Google Shape;206;p4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101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e4e0e45e2_1_387"/>
          <p:cNvSpPr txBox="1">
            <a:spLocks noGrp="1"/>
          </p:cNvSpPr>
          <p:nvPr>
            <p:ph type="title"/>
          </p:nvPr>
        </p:nvSpPr>
        <p:spPr>
          <a:xfrm>
            <a:off x="360000" y="615427"/>
            <a:ext cx="11467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pt-PT" noProof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Atividade de desenvolvimento do roteiro</a:t>
            </a:r>
            <a:r>
              <a:rPr lang="pt-PT" noProof="0"/>
              <a:t> - 1</a:t>
            </a:r>
          </a:p>
        </p:txBody>
      </p:sp>
      <p:sp>
        <p:nvSpPr>
          <p:cNvPr id="213" name="Google Shape;213;g37e4e0e45e2_1_387"/>
          <p:cNvSpPr txBox="1">
            <a:spLocks noGrp="1"/>
          </p:cNvSpPr>
          <p:nvPr>
            <p:ph type="body" idx="1"/>
          </p:nvPr>
        </p:nvSpPr>
        <p:spPr>
          <a:xfrm>
            <a:off x="358350" y="1303625"/>
            <a:ext cx="11475300" cy="50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  <a:defRPr sz="1800"/>
            </a:pPr>
            <a:r>
              <a:rPr lang="pt-PT" b="1" noProof="0" dirty="0"/>
              <a:t>Avalie o seu ponto de partida: </a:t>
            </a:r>
            <a:r>
              <a:rPr lang="pt-PT" noProof="0" dirty="0"/>
              <a:t>Refletir sobre os progressos realizados até à data com o QCP (por exemplo, já nomeou uma equipa responsável pelo QCP, testou a plataforma, carregou qualificações, etc.).</a:t>
            </a:r>
            <a:endParaRPr lang="pt-PT" sz="1800" noProof="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endParaRPr lang="pt-PT" sz="1800" noProof="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  <a:defRPr sz="1800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defRPr>
            </a:pPr>
            <a:r>
              <a:rPr lang="pt-PT" noProof="0" dirty="0"/>
              <a:t>Três fases a serem concluídas:</a:t>
            </a:r>
            <a:endParaRPr lang="pt-PT" sz="1800" b="1" noProof="0"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pPr>
            <a:r>
              <a:rPr lang="pt-PT" noProof="0" dirty="0"/>
              <a:t>Longo prazo (julho de 2026 – dezembro de 2026 e seguintes): Defina os seus objetivos e estratégias a longo prazo para o QCP. Pense na escala, na sustentabilidade e na plena integração do sistema.</a:t>
            </a:r>
            <a:endParaRPr lang="pt-PT" sz="1800" noProof="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pPr>
            <a:r>
              <a:rPr lang="pt-PT" noProof="0" dirty="0"/>
              <a:t>Médio prazo (janeiro a junho de 2026): Principais metas para o mapeamento de dados, a formação em QCP e os primeiros carregamentos de dados.</a:t>
            </a:r>
            <a:endParaRPr lang="pt-PT" sz="1800" noProof="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pPr>
            <a:r>
              <a:rPr lang="pt-PT" noProof="0" dirty="0"/>
              <a:t>Curto prazo (até dezembro de 2025): Ações imediatas para avançar.</a:t>
            </a:r>
            <a:endParaRPr lang="pt-PT" sz="1800" noProof="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pPr>
            <a:r>
              <a:rPr lang="pt-PT" b="1" noProof="0" dirty="0"/>
              <a:t>Nota:</a:t>
            </a:r>
            <a:r>
              <a:rPr lang="pt-PT" noProof="0" dirty="0"/>
              <a:t> À medida que avançamos em cada fase, certifique-se</a:t>
            </a:r>
            <a:r>
              <a:rPr lang="pt-PT" b="1" noProof="0" dirty="0"/>
              <a:t> de que todas as fases estão interligadas.</a:t>
            </a:r>
            <a:r>
              <a:rPr lang="pt-PT" noProof="0" dirty="0"/>
              <a:t> </a:t>
            </a:r>
            <a:r>
              <a:rPr lang="pt-PT" b="1" noProof="0" dirty="0"/>
              <a:t>Pense na forma como a estratégia a longo prazo estabelecida se traduzirá em ações a médio e a curto prazo.</a:t>
            </a:r>
            <a:endParaRPr lang="pt-PT" sz="1800" b="1" noProof="0" dirty="0"/>
          </a:p>
        </p:txBody>
      </p:sp>
      <p:sp>
        <p:nvSpPr>
          <p:cNvPr id="214" name="Google Shape;214;g37e4e0e45e2_1_38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>Página </a:t>
            </a:r>
            <a:fld id="{00000000-1234-1234-1234-123412341234}" type="slidenum">
              <a:rPr lang="en-GB"/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6644f842ca_1_61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4000" noProof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Atividade de desenvolvimento do roteiro</a:t>
            </a:r>
            <a:r>
              <a:rPr lang="pt-PT" sz="4000" noProof="0"/>
              <a:t> - 2</a:t>
            </a:r>
          </a:p>
        </p:txBody>
      </p:sp>
      <p:sp>
        <p:nvSpPr>
          <p:cNvPr id="221" name="Google Shape;221;g36644f842ca_1_61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  <a:defRPr sz="2000" b="1"/>
            </a:pPr>
            <a:r>
              <a:rPr lang="pt-PT" noProof="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Trabalhar </a:t>
            </a:r>
            <a:r>
              <a:rPr lang="pt-PT" noProof="0" dirty="0"/>
              <a:t>de forma iterativa:</a:t>
            </a:r>
            <a:endParaRPr lang="pt-PT" sz="2000" noProof="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unito Sans"/>
              <a:buChar char="•"/>
              <a:defRPr sz="2000"/>
            </a:pPr>
            <a:r>
              <a:rPr lang="pt-PT" noProof="0" dirty="0"/>
              <a:t>Concentre-se em uma fase de cada vez durante o workshop.</a:t>
            </a:r>
            <a:endParaRPr lang="pt-PT" sz="2000" noProof="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Char char="•"/>
              <a:defRPr sz="20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defRPr>
            </a:pPr>
            <a:r>
              <a:rPr lang="pt-PT" noProof="0" dirty="0"/>
              <a:t>Certifique-se de que os seus objetivos são SMART (específicos, mensuráveis, atribuíveis, realistas, calendarizados).</a:t>
            </a:r>
            <a:endParaRPr lang="pt-PT" sz="2000" noProof="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pPr>
            <a:r>
              <a:rPr lang="pt-PT" noProof="0" dirty="0"/>
              <a:t>O facilitador irá manter o tempo e informá-lo quando estivermos a passar para a próxima fase.</a:t>
            </a:r>
            <a:endParaRPr lang="pt-PT" sz="2000" noProof="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  <a:defRPr sz="2000" b="1"/>
            </a:pPr>
            <a:r>
              <a:rPr lang="pt-PT" noProof="0" dirty="0"/>
              <a:t>Estrutura do roteiro</a:t>
            </a:r>
            <a:endParaRPr lang="pt-PT" sz="2000" noProof="0" dirty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arenR"/>
              <a:defRPr sz="2000"/>
            </a:pPr>
            <a:r>
              <a:rPr lang="pt-PT" noProof="0" dirty="0"/>
              <a:t>Cada fase tem um campo para o seu objetivo principal a ser alcançado até o final do período. Comece aqui todas as vezes.</a:t>
            </a:r>
            <a:endParaRPr lang="pt-PT" sz="2000" noProof="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  <a:defRPr sz="2000"/>
            </a:pPr>
            <a:r>
              <a:rPr lang="pt-PT" noProof="0" dirty="0"/>
              <a:t>Cada fase tem fluxos de trabalho ou categorias de atividades fundamentais, como a participação das partes interessadas, o reforço das capacidades técnicas, o levantamento de dados, a garantia da qualidade, etc. </a:t>
            </a:r>
            <a:endParaRPr lang="pt-PT" sz="2000" noProof="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  <a:defRPr sz="2000"/>
            </a:pPr>
            <a:r>
              <a:rPr lang="pt-PT" noProof="0" dirty="0"/>
              <a:t>Depois de definir as suas principais categorias de atividade, faça um brainstorming de ações específicas em cada área, utilizando as orientações fornecidas.</a:t>
            </a:r>
            <a:endParaRPr lang="pt-PT" sz="3200" noProof="0" dirty="0"/>
          </a:p>
        </p:txBody>
      </p:sp>
      <p:sp>
        <p:nvSpPr>
          <p:cNvPr id="222" name="Google Shape;222;g36644f842ca_1_61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>Página </a:t>
            </a:r>
            <a:fld id="{00000000-1234-1234-1234-123412341234}" type="slidenum">
              <a:rPr lang="en-GB"/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6644f842ca_1_54"/>
          <p:cNvSpPr txBox="1">
            <a:spLocks noGrp="1"/>
          </p:cNvSpPr>
          <p:nvPr>
            <p:ph type="title"/>
          </p:nvPr>
        </p:nvSpPr>
        <p:spPr>
          <a:xfrm>
            <a:off x="362100" y="408351"/>
            <a:ext cx="114678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  <a:defRPr sz="3559"/>
            </a:pPr>
            <a:r>
              <a:rPr lang="pt-PT" noProof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Fase de longo prazo – </a:t>
            </a:r>
            <a:r>
              <a:rPr lang="pt-PT" noProof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exemplos de</a:t>
            </a:r>
            <a:r>
              <a:rPr lang="pt-PT" noProof="0"/>
              <a:t> objetivos e ações</a:t>
            </a:r>
            <a:endParaRPr lang="pt-PT" sz="3559" noProof="0"/>
          </a:p>
        </p:txBody>
      </p:sp>
      <p:sp>
        <p:nvSpPr>
          <p:cNvPr id="229" name="Google Shape;229;g36644f842ca_1_54"/>
          <p:cNvSpPr txBox="1">
            <a:spLocks noGrp="1"/>
          </p:cNvSpPr>
          <p:nvPr>
            <p:ph type="body" idx="1"/>
          </p:nvPr>
        </p:nvSpPr>
        <p:spPr>
          <a:xfrm>
            <a:off x="352475" y="1293650"/>
            <a:ext cx="11475300" cy="5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  <a:defRPr b="1"/>
            </a:pPr>
            <a:r>
              <a:rPr lang="pt-PT" noProof="0" dirty="0"/>
              <a:t>Objetivos potenciais a longo prazo:</a:t>
            </a:r>
            <a:endParaRPr lang="pt-PT" b="1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Estabelecer o QCP como o portal nacional oficial das qualificações para os dados relativos às qualificações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Alcançar a integração técnica entre o QCP e a base de dados nacional (por exemplo, comunicação automatizada através de uma API)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Integrar formalmente a utilização do QCP nos procedimentos nacionais de reconhecimento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  <a:defRPr b="1"/>
            </a:pPr>
            <a:r>
              <a:rPr lang="pt-PT" noProof="0" dirty="0"/>
              <a:t>Categoria de atividade: Integração das políticas e governação</a:t>
            </a:r>
            <a:endParaRPr lang="pt-PT" b="1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Incorporar indicadores-chave de desempenho relacionados com o QCP no planeamento anual das empresas (por exemplo, % das qualificações captadas no QCP)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Elaborar e apresentar um documento de orientação à sua entidade competente, recomendando a integração formal dos dados QCP nos procedimentos nacionais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•Incorporar formalmente o QCP em procedimentos operacionais específicos (por exemplo, reconhecimento de qualificações estrangeiras, elaboração de relatórios de informação sobre competências, etc.)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16883"/>
              <a:buNone/>
              <a:defRPr b="1"/>
            </a:pPr>
            <a:r>
              <a:rPr lang="pt-PT" noProof="0" dirty="0"/>
              <a:t>Categoria de atividade: Aumente a conscientização e a utilização do QCP</a:t>
            </a:r>
            <a:endParaRPr lang="pt-PT" b="1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Conceber e lançar uma campanha de sensibilização nacional (por exemplo, com um número específico de seminários, partes interessadas envolvidas)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Garantir a aprovação das principais partes interessadas a nível nacional (por exemplo, serviços públicos de emprego, associações industriais, etc.) para reconhecer o QCP como uma fonte de informação fidedigna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Estabelecer e operacionalizar um processo de tratamento das reações dos utilizadores no portal público;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16883"/>
              <a:buNone/>
              <a:defRPr b="1"/>
            </a:pPr>
            <a:r>
              <a:rPr lang="pt-PT" noProof="0" dirty="0"/>
              <a:t>Categoria de atividade: Governação dos dados e garantia da qualidade</a:t>
            </a:r>
            <a:endParaRPr lang="pt-PT" b="1" noProof="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Formalizar e publicar um procedimento operacional normalizado (</a:t>
            </a:r>
            <a:r>
              <a:rPr lang="pt-PT" noProof="0" dirty="0" err="1"/>
              <a:t>PON</a:t>
            </a:r>
            <a:r>
              <a:rPr lang="pt-PT" noProof="0" dirty="0"/>
              <a:t>) para o controlo da qualidade dos dados relativos às qualificações no QCP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•Aplicar e fazer cumprir um protocolo de controlo de versões obrigatório para todas as qualificações no QCP</a:t>
            </a:r>
          </a:p>
        </p:txBody>
      </p:sp>
      <p:sp>
        <p:nvSpPr>
          <p:cNvPr id="230" name="Google Shape;230;g36644f842ca_1_5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6644f842ca_1_47"/>
          <p:cNvSpPr txBox="1">
            <a:spLocks noGrp="1"/>
          </p:cNvSpPr>
          <p:nvPr>
            <p:ph type="title"/>
          </p:nvPr>
        </p:nvSpPr>
        <p:spPr>
          <a:xfrm>
            <a:off x="360000" y="615426"/>
            <a:ext cx="11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 noProof="0"/>
              <a:t>Menu de acções a médio prazo - exemplos</a:t>
            </a:r>
          </a:p>
        </p:txBody>
      </p:sp>
      <p:sp>
        <p:nvSpPr>
          <p:cNvPr id="237" name="Google Shape;237;g36644f842ca_1_47"/>
          <p:cNvSpPr txBox="1">
            <a:spLocks noGrp="1"/>
          </p:cNvSpPr>
          <p:nvPr>
            <p:ph type="body" idx="1"/>
          </p:nvPr>
        </p:nvSpPr>
        <p:spPr>
          <a:xfrm>
            <a:off x="352475" y="1500700"/>
            <a:ext cx="11475300" cy="48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  <a:defRPr b="1"/>
            </a:pPr>
            <a:r>
              <a:rPr lang="pt-PT" noProof="0"/>
              <a:t>Categoria de atividade: Implementação técnica e gestão de dados</a:t>
            </a:r>
            <a:endParaRPr lang="pt-PT" b="1" noProof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Teste o portal do Curador QCP e a sua facilidade de utilização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Ganhar e/ou conceder acesso QCP ao pessoal designado.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Mapear os campos de dados das qualificações nacionais para o Modelo Africano de Aprendizagem (ALM).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Desenvolver um manual ou guia nacional para traduzir os dados para a ALM de forma consistente.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Harmonizar os dados relativos às qualificações provenientes de várias fontes nacionais antes do carregamento.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Preparar dados nacionais para importação automatizada para o QCP.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  <a:defRPr b="1"/>
            </a:pPr>
            <a:r>
              <a:rPr lang="pt-PT" noProof="0" dirty="0"/>
              <a:t>Categoria de atividade: Pilotagem do QCP</a:t>
            </a:r>
            <a:endParaRPr lang="pt-PT" b="1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Definir e carregar um conjunto-piloto de qualificações para o QCP (por exemplo, de um setor específico ou de um determinado tipo).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Formar os membros da equipa nacional que atuarão como curadores manuais do QCP.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  <a:defRPr b="1"/>
            </a:pPr>
            <a:r>
              <a:rPr lang="pt-PT" noProof="0" dirty="0"/>
              <a:t>Categoria de atividade: Processos de garantia da qualidade</a:t>
            </a:r>
            <a:endParaRPr lang="pt-PT" b="1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Realizar uma auditoria de garantia da qualidade (GQ) das qualificações iniciais do piloto carregadas.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Resolver quaisquer estrangulamentos técnicos ou processuais identificados durante a fase-piloto.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  <a:defRPr b="1"/>
            </a:pPr>
            <a:r>
              <a:rPr lang="pt-PT" noProof="0" dirty="0"/>
              <a:t>Categoria de atividade: Intensificar a adoção do QCP</a:t>
            </a:r>
            <a:endParaRPr lang="pt-PT" b="1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Após um projeto-piloto bem-sucedido, carregar um conjunto mais vasto de qualificações nacionais para o </a:t>
            </a:r>
            <a:r>
              <a:rPr lang="pt-PT" noProof="0" dirty="0" err="1"/>
              <a:t>PCQ</a:t>
            </a:r>
            <a:r>
              <a:rPr lang="pt-PT" noProof="0" dirty="0"/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Treinar curadores manuais QCP, outros tipos de pessoal que utilizam QCP.</a:t>
            </a:r>
          </a:p>
        </p:txBody>
      </p:sp>
      <p:sp>
        <p:nvSpPr>
          <p:cNvPr id="238" name="Google Shape;238;g36644f842ca_1_4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6644f842ca_1_0"/>
          <p:cNvSpPr txBox="1">
            <a:spLocks noGrp="1"/>
          </p:cNvSpPr>
          <p:nvPr>
            <p:ph type="title"/>
          </p:nvPr>
        </p:nvSpPr>
        <p:spPr>
          <a:xfrm>
            <a:off x="360000" y="615426"/>
            <a:ext cx="114678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 noProof="0"/>
              <a:t>Menu de acções a curto prazo - exemplos</a:t>
            </a:r>
          </a:p>
        </p:txBody>
      </p:sp>
      <p:sp>
        <p:nvSpPr>
          <p:cNvPr id="245" name="Google Shape;245;g36644f842ca_1_0"/>
          <p:cNvSpPr txBox="1">
            <a:spLocks noGrp="1"/>
          </p:cNvSpPr>
          <p:nvPr>
            <p:ph type="body" idx="1"/>
          </p:nvPr>
        </p:nvSpPr>
        <p:spPr>
          <a:xfrm>
            <a:off x="352475" y="1617200"/>
            <a:ext cx="11475300" cy="47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  <a:defRPr b="1"/>
            </a:pPr>
            <a:r>
              <a:rPr lang="pt-PT" noProof="0"/>
              <a:t>Categoria de atividade: Governação e participação das partes interessadas</a:t>
            </a:r>
            <a:endParaRPr lang="pt-PT" b="1" noProof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Formar uma equipa nacional específica para a implementação do QCP.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Envolver as partes interessadas nacionais pertinentes (por exemplo, ministérios, organismos de garantia da qualidade, prestadores).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Criar um grupo de trabalho interinstitucional para assegurar a coordenação.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Garantir um mandato institucional de alto nível para a participação no QCP.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Obter as aprovações internas ou ministeriais necessárias para proceder à partilha de dados.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Desenvolver um plano de comunicação interna para aumentar a sensibilização e a adesão.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  <a:defRPr b="1"/>
            </a:pPr>
            <a:r>
              <a:rPr lang="pt-PT" noProof="0" dirty="0"/>
              <a:t>Categoria de atividade: Alcançar a prontidão técnica e em matéria de dados</a:t>
            </a:r>
            <a:endParaRPr lang="pt-PT" b="1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Inventário das bases de dados nacionais de qualificações existentes e avaliação do seu estado.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Realizar uma revisão pormenorizada do Modelo Africano de Aprendizagem (ALM) e dos seus vocabulários controlados.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Realizar uma avaliação da prontidão dos dados das qualificações prioritárias para identificar lacunas.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Criar os quadros de governação nacionais necessários para a qualidade e a partilha dos dados.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  <a:defRPr b="1"/>
            </a:pPr>
            <a:r>
              <a:rPr lang="pt-PT" noProof="0" dirty="0"/>
              <a:t>Categoria de atividade: Reforço das capacidades</a:t>
            </a:r>
            <a:endParaRPr lang="pt-PT" b="1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Revisão dos materiais de aprendizagem QCP desenvolvidos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6883"/>
              <a:buNone/>
            </a:pPr>
            <a:r>
              <a:rPr lang="pt-PT" noProof="0" dirty="0"/>
              <a:t>• Organizar sessões de formação internas para a equipa nacional utilizando os materiais e manuais de apoio QCP existentes.</a:t>
            </a:r>
          </a:p>
        </p:txBody>
      </p:sp>
      <p:sp>
        <p:nvSpPr>
          <p:cNvPr id="246" name="Google Shape;246;g36644f842ca_1_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>Página </a:t>
            </a:r>
            <a:fld id="{00000000-1234-1234-1234-123412341234}" type="slidenum">
              <a:rPr lang="en-GB"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7e4e0e45e2_1_380"/>
          <p:cNvSpPr txBox="1">
            <a:spLocks noGrp="1"/>
          </p:cNvSpPr>
          <p:nvPr>
            <p:ph type="title"/>
          </p:nvPr>
        </p:nvSpPr>
        <p:spPr>
          <a:xfrm>
            <a:off x="360000" y="615427"/>
            <a:ext cx="114678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 noProof="0"/>
              <a:t>Avaliação pelos pares</a:t>
            </a:r>
          </a:p>
        </p:txBody>
      </p:sp>
      <p:sp>
        <p:nvSpPr>
          <p:cNvPr id="253" name="Google Shape;253;g37e4e0e45e2_1_380"/>
          <p:cNvSpPr txBox="1">
            <a:spLocks noGrp="1"/>
          </p:cNvSpPr>
          <p:nvPr>
            <p:ph type="body" idx="1"/>
          </p:nvPr>
        </p:nvSpPr>
        <p:spPr>
          <a:xfrm>
            <a:off x="352475" y="1537527"/>
            <a:ext cx="11475300" cy="4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92903"/>
              <a:buNone/>
              <a:defRPr sz="2500"/>
            </a:pPr>
            <a:r>
              <a:rPr lang="pt-PT" b="1" noProof="0" dirty="0"/>
              <a:t>Tarefa:</a:t>
            </a:r>
            <a:r>
              <a:rPr lang="pt-PT" noProof="0" dirty="0"/>
              <a:t> rever o roteiro QCP do seu país parceiro e apresentar observações em domínios fundamentais para ajudar a melhorar a clareza, identificar os riscos e assegurar um planeamento eficaz. </a:t>
            </a:r>
            <a:endParaRPr lang="pt-PT" sz="2500" noProof="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92903"/>
              <a:buNone/>
              <a:defRPr sz="2500"/>
            </a:pPr>
            <a:r>
              <a:rPr lang="pt-PT" noProof="0" dirty="0"/>
              <a:t>Concentre-se no seguinte:</a:t>
            </a:r>
            <a:endParaRPr lang="pt-PT" sz="2500" noProof="0" dirty="0"/>
          </a:p>
          <a:p>
            <a:pPr marL="457200" lvl="0" indent="-35166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arenR"/>
              <a:defRPr sz="2500" b="1"/>
            </a:pPr>
            <a:r>
              <a:rPr lang="pt-PT" noProof="0" dirty="0"/>
              <a:t>Clareza e especificidade</a:t>
            </a:r>
            <a:endParaRPr lang="pt-PT" sz="2500" b="1" noProof="0" dirty="0"/>
          </a:p>
          <a:p>
            <a:pPr marL="457200" lvl="0" indent="-3516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defRPr sz="2500"/>
            </a:pPr>
            <a:r>
              <a:rPr lang="pt-PT" noProof="0" dirty="0"/>
              <a:t>Curto prazo: Os objetivos e as ações são SMART? Consegue identificar claramente objetivos alcançáveis até dezembro de 2025?</a:t>
            </a:r>
            <a:endParaRPr lang="pt-PT" sz="2500" noProof="0" dirty="0"/>
          </a:p>
          <a:p>
            <a:pPr marL="457200" lvl="0" indent="-3516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defRPr sz="2500"/>
            </a:pPr>
            <a:r>
              <a:rPr lang="pt-PT" noProof="0" dirty="0"/>
              <a:t>Médio prazo (fase 2): Os objetivos para 2026 são claros, exequíveis e mensuráveis? Os prazos são realistas? Estes estão alinhados com os objetivos de longo prazo do país?</a:t>
            </a:r>
            <a:endParaRPr lang="pt-PT" sz="2500" noProof="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92903"/>
              <a:buNone/>
            </a:pPr>
            <a:endParaRPr lang="pt-PT" sz="2500" noProof="0" dirty="0"/>
          </a:p>
          <a:p>
            <a:pPr marL="457200" lvl="0" indent="-35166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arenR" startAt="2"/>
              <a:defRPr sz="2500" b="1"/>
            </a:pPr>
            <a:r>
              <a:rPr lang="pt-PT" noProof="0" dirty="0"/>
              <a:t>Potenciais pontos cegos</a:t>
            </a:r>
            <a:endParaRPr lang="pt-PT" sz="2500" b="1" noProof="0" dirty="0"/>
          </a:p>
          <a:p>
            <a:pPr marL="457200" lvl="0" indent="-3516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defRPr sz="2500"/>
            </a:pPr>
            <a:r>
              <a:rPr lang="pt-PT" noProof="0" dirty="0"/>
              <a:t>Identificar os riscos: Existem medidas ou desafios críticos que o país possa ter ignorado (por exemplo, apoio político, capacidade técnica, disponibilidade de dados, limitações de recursos)?</a:t>
            </a:r>
            <a:endParaRPr lang="pt-PT" sz="2500" noProof="0" dirty="0"/>
          </a:p>
          <a:p>
            <a:pPr marL="457200" lvl="0" indent="-3516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defRPr sz="2500"/>
            </a:pPr>
            <a:r>
              <a:rPr lang="pt-PT" noProof="0" dirty="0"/>
              <a:t>Fornecer soluções: Sugerir melhorias ou ações para mitigar os riscos.</a:t>
            </a:r>
            <a:endParaRPr lang="pt-PT" sz="2500" noProof="0" dirty="0"/>
          </a:p>
        </p:txBody>
      </p:sp>
      <p:sp>
        <p:nvSpPr>
          <p:cNvPr id="254" name="Google Shape;254;g37e4e0e45e2_1_38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>Página </a:t>
            </a:r>
            <a:fld id="{00000000-1234-1234-1234-123412341234}" type="slidenum">
              <a:rPr lang="en-GB"/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 txBox="1">
            <a:spLocks noGrp="1"/>
          </p:cNvSpPr>
          <p:nvPr>
            <p:ph type="body" idx="1"/>
          </p:nvPr>
        </p:nvSpPr>
        <p:spPr>
          <a:xfrm>
            <a:off x="994699" y="1963490"/>
            <a:ext cx="382614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400" b="1">
                <a:solidFill>
                  <a:schemeClr val="accent1"/>
                </a:solidFill>
              </a:defRPr>
            </a:pPr>
            <a:r>
              <a:t>Obrigado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400" b="1">
              <a:solidFill>
                <a:schemeClr val="accent1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400" b="1">
                <a:solidFill>
                  <a:schemeClr val="accent1"/>
                </a:solidFill>
              </a:defRPr>
            </a:pPr>
            <a:r>
              <a:t>Obrigado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400" b="1">
              <a:solidFill>
                <a:schemeClr val="accent1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400" b="1">
                <a:solidFill>
                  <a:schemeClr val="accent1"/>
                </a:solidFill>
              </a:defRPr>
            </a:pPr>
            <a:r>
              <a:t>Merci</a:t>
            </a:r>
          </a:p>
        </p:txBody>
      </p:sp>
      <p:sp>
        <p:nvSpPr>
          <p:cNvPr id="260" name="Google Shape;260;p22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18</a:t>
            </a:fld>
            <a:endParaRPr lang="en-GB"/>
          </a:p>
        </p:txBody>
      </p:sp>
      <p:pic>
        <p:nvPicPr>
          <p:cNvPr id="261" name="Google Shape;26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3821" y="370051"/>
            <a:ext cx="4116691" cy="558853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2"/>
          <p:cNvSpPr txBox="1"/>
          <p:nvPr/>
        </p:nvSpPr>
        <p:spPr>
          <a:xfrm>
            <a:off x="6533821" y="6053140"/>
            <a:ext cx="411669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Crédito: Eduarda Castel Branco </a:t>
            </a:r>
            <a:endParaRPr sz="11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5"/>
          <p:cNvSpPr txBox="1">
            <a:spLocks noGrp="1"/>
          </p:cNvSpPr>
          <p:nvPr>
            <p:ph type="body" idx="1"/>
          </p:nvPr>
        </p:nvSpPr>
        <p:spPr>
          <a:xfrm>
            <a:off x="116522" y="146050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dirty="0"/>
              <a:t>01</a:t>
            </a:r>
          </a:p>
        </p:txBody>
      </p:sp>
      <p:sp>
        <p:nvSpPr>
          <p:cNvPr id="94" name="Google Shape;94;p65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600"/>
              <a:buNone/>
            </a:pPr>
            <a:r>
              <a:rPr lang="pt-PT" noProof="0" dirty="0"/>
              <a:t>Introdução ao QCP</a:t>
            </a:r>
          </a:p>
        </p:txBody>
      </p:sp>
      <p:sp>
        <p:nvSpPr>
          <p:cNvPr id="95" name="Google Shape;95;p65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2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e4e0e45e2_1_85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>Página </a:t>
            </a:r>
            <a:fld id="{00000000-1234-1234-1234-123412341234}" type="slidenum">
              <a:rPr lang="en-GB"/>
              <a:t>3</a:t>
            </a:fld>
            <a:endParaRPr lang="en-GB"/>
          </a:p>
        </p:txBody>
      </p:sp>
      <p:sp>
        <p:nvSpPr>
          <p:cNvPr id="102" name="Google Shape;102;g37e4e0e45e2_1_85"/>
          <p:cNvSpPr/>
          <p:nvPr/>
        </p:nvSpPr>
        <p:spPr>
          <a:xfrm>
            <a:off x="4070326" y="834434"/>
            <a:ext cx="3062400" cy="3049200"/>
          </a:xfrm>
          <a:prstGeom prst="ellipse">
            <a:avLst/>
          </a:prstGeom>
          <a:solidFill>
            <a:srgbClr val="47639D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2800" b="1" noProof="0" dirty="0"/>
              <a:t>QCP do ACQF</a:t>
            </a:r>
            <a:r>
              <a:rPr lang="pt-PT" sz="2000" noProof="0" dirty="0"/>
              <a:t> </a:t>
            </a:r>
            <a:br>
              <a:rPr lang="pt-PT" sz="2000" noProof="0" dirty="0"/>
            </a:br>
            <a:r>
              <a:rPr lang="pt-PT" sz="2000" noProof="0" dirty="0"/>
              <a:t>Infraestrutura Continental</a:t>
            </a:r>
            <a:endParaRPr lang="pt-PT" sz="20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37e4e0e45e2_1_85"/>
          <p:cNvSpPr/>
          <p:nvPr/>
        </p:nvSpPr>
        <p:spPr>
          <a:xfrm>
            <a:off x="1517904" y="938213"/>
            <a:ext cx="1475100" cy="14208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Espaço virtual nacional </a:t>
            </a:r>
            <a:r>
              <a:rPr lang="pt-PT" b="1" noProof="0" dirty="0"/>
              <a:t>do Quénia</a:t>
            </a:r>
            <a:endParaRPr lang="pt-PT" sz="14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37e4e0e45e2_1_85"/>
          <p:cNvSpPr/>
          <p:nvPr/>
        </p:nvSpPr>
        <p:spPr>
          <a:xfrm>
            <a:off x="8400289" y="2886413"/>
            <a:ext cx="1597200" cy="15624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Espaço Virtual Nacional </a:t>
            </a:r>
            <a:r>
              <a:rPr lang="pt-PT" b="1" noProof="0" dirty="0"/>
              <a:t>de Angola</a:t>
            </a:r>
            <a:endParaRPr lang="pt-PT" sz="14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37e4e0e45e2_1_85"/>
          <p:cNvSpPr/>
          <p:nvPr/>
        </p:nvSpPr>
        <p:spPr>
          <a:xfrm>
            <a:off x="8400289" y="834434"/>
            <a:ext cx="1597200" cy="15624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Espaço virtual nacional </a:t>
            </a:r>
            <a:r>
              <a:rPr lang="pt-PT" b="1" noProof="0" dirty="0"/>
              <a:t>das Seychelles </a:t>
            </a:r>
            <a:endParaRPr lang="pt-PT" sz="14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37e4e0e45e2_1_85"/>
          <p:cNvSpPr/>
          <p:nvPr/>
        </p:nvSpPr>
        <p:spPr>
          <a:xfrm>
            <a:off x="3593593" y="4412556"/>
            <a:ext cx="1475100" cy="14208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Espaço Virtual Nacional </a:t>
            </a:r>
            <a:r>
              <a:rPr lang="pt-PT" b="1" noProof="0" dirty="0"/>
              <a:t>do Senegal</a:t>
            </a:r>
            <a:endParaRPr lang="pt-PT" sz="14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37e4e0e45e2_1_85"/>
          <p:cNvSpPr/>
          <p:nvPr/>
        </p:nvSpPr>
        <p:spPr>
          <a:xfrm>
            <a:off x="1517904" y="2991764"/>
            <a:ext cx="1475100" cy="1420800"/>
          </a:xfrm>
          <a:prstGeom prst="flowChartConnector">
            <a:avLst/>
          </a:prstGeom>
          <a:solidFill>
            <a:schemeClr val="accent1"/>
          </a:solidFill>
          <a:ln w="25400" cap="flat" cmpd="sng">
            <a:solidFill>
              <a:srgbClr val="004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Espaço virtual nacional </a:t>
            </a:r>
            <a:r>
              <a:rPr lang="pt-PT" b="1" noProof="0" dirty="0"/>
              <a:t>da Namíbia</a:t>
            </a:r>
            <a:endParaRPr lang="pt-PT" sz="14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g37e4e0e45e2_1_85"/>
          <p:cNvCxnSpPr/>
          <p:nvPr/>
        </p:nvCxnSpPr>
        <p:spPr>
          <a:xfrm flipH="1">
            <a:off x="7013414" y="1648609"/>
            <a:ext cx="1655100" cy="197700"/>
          </a:xfrm>
          <a:prstGeom prst="straightConnector1">
            <a:avLst/>
          </a:prstGeom>
          <a:noFill/>
          <a:ln w="9525" cap="flat" cmpd="sng">
            <a:solidFill>
              <a:srgbClr val="00A64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9" name="Google Shape;109;g37e4e0e45e2_1_85"/>
          <p:cNvCxnSpPr>
            <a:stCxn id="103" idx="6"/>
          </p:cNvCxnSpPr>
          <p:nvPr/>
        </p:nvCxnSpPr>
        <p:spPr>
          <a:xfrm>
            <a:off x="2993004" y="1648613"/>
            <a:ext cx="1077300" cy="223200"/>
          </a:xfrm>
          <a:prstGeom prst="straightConnector1">
            <a:avLst/>
          </a:prstGeom>
          <a:noFill/>
          <a:ln w="9525" cap="flat" cmpd="sng">
            <a:solidFill>
              <a:srgbClr val="00A64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0" name="Google Shape;110;g37e4e0e45e2_1_85"/>
          <p:cNvSpPr/>
          <p:nvPr/>
        </p:nvSpPr>
        <p:spPr>
          <a:xfrm>
            <a:off x="6275913" y="4412556"/>
            <a:ext cx="1475100" cy="1420800"/>
          </a:xfrm>
          <a:prstGeom prst="flowChartConnector">
            <a:avLst/>
          </a:prstGeom>
          <a:solidFill>
            <a:schemeClr val="accent2"/>
          </a:solidFill>
          <a:ln w="25400" cap="flat" cmpd="sng">
            <a:solidFill>
              <a:srgbClr val="0D11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b="1" noProof="0" dirty="0"/>
              <a:t>...</a:t>
            </a:r>
            <a:r>
              <a:rPr lang="pt-PT" noProof="0" dirty="0"/>
              <a:t> Espaço Virtual Nacional</a:t>
            </a:r>
            <a:endParaRPr lang="pt-PT" sz="14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g37e4e0e45e2_1_85"/>
          <p:cNvCxnSpPr>
            <a:stCxn id="104" idx="2"/>
          </p:cNvCxnSpPr>
          <p:nvPr/>
        </p:nvCxnSpPr>
        <p:spPr>
          <a:xfrm rot="10800000">
            <a:off x="7013389" y="3028013"/>
            <a:ext cx="1386900" cy="639600"/>
          </a:xfrm>
          <a:prstGeom prst="straightConnector1">
            <a:avLst/>
          </a:prstGeom>
          <a:noFill/>
          <a:ln w="9525" cap="flat" cmpd="sng">
            <a:solidFill>
              <a:srgbClr val="00A64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2" name="Google Shape;112;g37e4e0e45e2_1_85"/>
          <p:cNvCxnSpPr>
            <a:stCxn id="107" idx="6"/>
          </p:cNvCxnSpPr>
          <p:nvPr/>
        </p:nvCxnSpPr>
        <p:spPr>
          <a:xfrm rot="10800000" flipH="1">
            <a:off x="2993004" y="3027764"/>
            <a:ext cx="1237500" cy="674400"/>
          </a:xfrm>
          <a:prstGeom prst="straightConnector1">
            <a:avLst/>
          </a:prstGeom>
          <a:noFill/>
          <a:ln w="9525" cap="flat" cmpd="sng">
            <a:solidFill>
              <a:srgbClr val="00A64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3" name="Google Shape;113;g37e4e0e45e2_1_85"/>
          <p:cNvCxnSpPr>
            <a:stCxn id="106" idx="0"/>
          </p:cNvCxnSpPr>
          <p:nvPr/>
        </p:nvCxnSpPr>
        <p:spPr>
          <a:xfrm rot="10800000" flipH="1">
            <a:off x="4331143" y="3702156"/>
            <a:ext cx="618600" cy="710400"/>
          </a:xfrm>
          <a:prstGeom prst="straightConnector1">
            <a:avLst/>
          </a:prstGeom>
          <a:noFill/>
          <a:ln w="9525" cap="flat" cmpd="sng">
            <a:solidFill>
              <a:srgbClr val="00A64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4" name="Google Shape;114;g37e4e0e45e2_1_85"/>
          <p:cNvCxnSpPr>
            <a:stCxn id="110" idx="0"/>
          </p:cNvCxnSpPr>
          <p:nvPr/>
        </p:nvCxnSpPr>
        <p:spPr>
          <a:xfrm rot="10800000">
            <a:off x="6254463" y="3702156"/>
            <a:ext cx="759000" cy="710400"/>
          </a:xfrm>
          <a:prstGeom prst="straightConnector1">
            <a:avLst/>
          </a:prstGeom>
          <a:noFill/>
          <a:ln w="9525" cap="flat" cmpd="sng">
            <a:solidFill>
              <a:srgbClr val="00A64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5" name="Google Shape;115;g37e4e0e45e2_1_85"/>
          <p:cNvSpPr/>
          <p:nvPr/>
        </p:nvSpPr>
        <p:spPr>
          <a:xfrm>
            <a:off x="359999" y="5023104"/>
            <a:ext cx="2419800" cy="1072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Utilizadores </a:t>
            </a:r>
            <a:r>
              <a:rPr lang="pt-PT" sz="1200" b="1" noProof="0" dirty="0"/>
              <a:t>públicos:</a:t>
            </a:r>
            <a:br>
              <a:rPr lang="pt-PT" sz="1200" b="1" noProof="0" dirty="0"/>
            </a:br>
            <a:r>
              <a:rPr lang="pt-PT" sz="1200" noProof="0" dirty="0"/>
              <a:t>Estudantes, candidatos ao emprego, pais</a:t>
            </a:r>
            <a:endParaRPr lang="pt-PT" sz="1200" b="0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37e4e0e45e2_1_85"/>
          <p:cNvSpPr/>
          <p:nvPr/>
        </p:nvSpPr>
        <p:spPr>
          <a:xfrm>
            <a:off x="8958233" y="5023104"/>
            <a:ext cx="2419800" cy="1072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Utilizadores institucionais:</a:t>
            </a:r>
            <a:endParaRPr lang="pt-PT" sz="12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Ministérios, organismos de garantia da qualidade, empregadores, prestadores de ensino</a:t>
            </a:r>
            <a:endParaRPr lang="pt-PT" sz="1200" b="0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e4e0e45e2_1_273"/>
          <p:cNvSpPr txBox="1">
            <a:spLocks noGrp="1"/>
          </p:cNvSpPr>
          <p:nvPr>
            <p:ph type="title"/>
          </p:nvPr>
        </p:nvSpPr>
        <p:spPr>
          <a:xfrm>
            <a:off x="1505069" y="287656"/>
            <a:ext cx="10436206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 noProof="0" dirty="0"/>
              <a:t>Desenvolvimento QCP</a:t>
            </a:r>
          </a:p>
        </p:txBody>
      </p:sp>
      <p:sp>
        <p:nvSpPr>
          <p:cNvPr id="123" name="Google Shape;123;g37e4e0e45e2_1_273"/>
          <p:cNvSpPr txBox="1">
            <a:spLocks noGrp="1"/>
          </p:cNvSpPr>
          <p:nvPr>
            <p:ph type="sldNum" idx="12"/>
          </p:nvPr>
        </p:nvSpPr>
        <p:spPr>
          <a:xfrm>
            <a:off x="355949" y="6543601"/>
            <a:ext cx="3261300" cy="1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>Página </a:t>
            </a:r>
            <a:fld id="{00000000-1234-1234-1234-123412341234}" type="slidenum">
              <a:rPr lang="en-GB"/>
              <a:t>4</a:t>
            </a:fld>
            <a:endParaRPr lang="en-GB"/>
          </a:p>
        </p:txBody>
      </p:sp>
      <p:sp>
        <p:nvSpPr>
          <p:cNvPr id="124" name="Google Shape;124;g37e4e0e45e2_1_273"/>
          <p:cNvSpPr/>
          <p:nvPr/>
        </p:nvSpPr>
        <p:spPr>
          <a:xfrm>
            <a:off x="7133431" y="2450868"/>
            <a:ext cx="2498100" cy="1069800"/>
          </a:xfrm>
          <a:prstGeom prst="chevron">
            <a:avLst>
              <a:gd name="adj" fmla="val 20758"/>
            </a:avLst>
          </a:prstGeom>
          <a:solidFill>
            <a:srgbClr val="5B0F00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Lançamento do QCP 2.0</a:t>
            </a:r>
            <a:endParaRPr lang="pt-PT" sz="13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37e4e0e45e2_1_273"/>
          <p:cNvSpPr/>
          <p:nvPr/>
        </p:nvSpPr>
        <p:spPr>
          <a:xfrm>
            <a:off x="4740869" y="2442262"/>
            <a:ext cx="2498100" cy="1069800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Recolha e carregamento de dados</a:t>
            </a:r>
            <a:endParaRPr lang="pt-PT" sz="13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7e4e0e45e2_1_273"/>
          <p:cNvSpPr/>
          <p:nvPr/>
        </p:nvSpPr>
        <p:spPr>
          <a:xfrm>
            <a:off x="2320719" y="2435572"/>
            <a:ext cx="2498100" cy="1069800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Arquitectura &amp; Lançamento do QCP 1.0</a:t>
            </a:r>
            <a:endParaRPr lang="pt-PT" sz="12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37e4e0e45e2_1_273"/>
          <p:cNvSpPr/>
          <p:nvPr/>
        </p:nvSpPr>
        <p:spPr>
          <a:xfrm>
            <a:off x="289101" y="2435572"/>
            <a:ext cx="2099400" cy="1058700"/>
          </a:xfrm>
          <a:prstGeom prst="homePlate">
            <a:avLst>
              <a:gd name="adj" fmla="val 221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Etapas preparatórias</a:t>
            </a:r>
            <a:endParaRPr lang="pt-PT" sz="13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g37e4e0e45e2_1_273"/>
          <p:cNvCxnSpPr/>
          <p:nvPr/>
        </p:nvCxnSpPr>
        <p:spPr>
          <a:xfrm>
            <a:off x="2117418" y="3887124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00A6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" name="Google Shape;129;g37e4e0e45e2_1_273"/>
          <p:cNvCxnSpPr/>
          <p:nvPr/>
        </p:nvCxnSpPr>
        <p:spPr>
          <a:xfrm>
            <a:off x="6930131" y="3934152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g37e4e0e45e2_1_273"/>
          <p:cNvCxnSpPr/>
          <p:nvPr/>
        </p:nvCxnSpPr>
        <p:spPr>
          <a:xfrm>
            <a:off x="118295" y="3875876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g37e4e0e45e2_1_273"/>
          <p:cNvCxnSpPr/>
          <p:nvPr/>
        </p:nvCxnSpPr>
        <p:spPr>
          <a:xfrm>
            <a:off x="4571521" y="392362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" name="Google Shape;132;g37e4e0e45e2_1_273"/>
          <p:cNvCxnSpPr/>
          <p:nvPr/>
        </p:nvCxnSpPr>
        <p:spPr>
          <a:xfrm rot="10800000" flipH="1">
            <a:off x="8382584" y="4074582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" name="Google Shape;133;g37e4e0e45e2_1_273"/>
          <p:cNvCxnSpPr/>
          <p:nvPr/>
        </p:nvCxnSpPr>
        <p:spPr>
          <a:xfrm rot="10800000" flipH="1">
            <a:off x="14571165" y="7132836"/>
            <a:ext cx="300" cy="4434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" name="Google Shape;134;g37e4e0e45e2_1_273"/>
          <p:cNvSpPr/>
          <p:nvPr/>
        </p:nvSpPr>
        <p:spPr>
          <a:xfrm>
            <a:off x="7132525" y="4191195"/>
            <a:ext cx="2498100" cy="19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000" tIns="45700" rIns="487675" bIns="121900" anchor="t" anchorCtr="0">
            <a:noAutofit/>
          </a:bodyPr>
          <a:lstStyle/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Lançamento de funcionalidades viradas para o público (pesquisa, comparação)</a:t>
            </a:r>
            <a:endParaRPr lang="pt-PT" sz="12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Publicação automatizada de qualificações</a:t>
            </a: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7e4e0e45e2_1_273"/>
          <p:cNvSpPr/>
          <p:nvPr/>
        </p:nvSpPr>
        <p:spPr>
          <a:xfrm>
            <a:off x="17936635" y="10345928"/>
            <a:ext cx="20394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4"/>
              <a:buFont typeface="Arial"/>
              <a:buNone/>
              <a:defRPr sz="2934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Lorem ipsum dolor sit amet, consectetur adipiscing elit</a:t>
            </a:r>
            <a:endParaRPr sz="2934" b="0" i="0" u="none" strike="noStrike" cap="non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g37e4e0e45e2_1_273"/>
          <p:cNvCxnSpPr/>
          <p:nvPr/>
        </p:nvCxnSpPr>
        <p:spPr>
          <a:xfrm rot="10800000" flipH="1">
            <a:off x="5990022" y="4074582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g37e4e0e45e2_1_273"/>
          <p:cNvSpPr/>
          <p:nvPr/>
        </p:nvSpPr>
        <p:spPr>
          <a:xfrm>
            <a:off x="4819027" y="4191199"/>
            <a:ext cx="2314200" cy="1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Recolha e validação iniciais de dados</a:t>
            </a:r>
            <a:endParaRPr lang="pt-PT" sz="12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PT" sz="12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Laboratórios Nacionais das Partes Interessadas</a:t>
            </a:r>
            <a:endParaRPr lang="pt-PT" sz="12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PT" sz="12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g37e4e0e45e2_1_273"/>
          <p:cNvCxnSpPr/>
          <p:nvPr/>
        </p:nvCxnSpPr>
        <p:spPr>
          <a:xfrm rot="10800000" flipH="1">
            <a:off x="3532011" y="4040408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g37e4e0e45e2_1_273"/>
          <p:cNvSpPr/>
          <p:nvPr/>
        </p:nvSpPr>
        <p:spPr>
          <a:xfrm>
            <a:off x="2388501" y="4156549"/>
            <a:ext cx="261900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Desenho técnico</a:t>
            </a:r>
            <a:endParaRPr lang="pt-PT" sz="12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Validação técnica</a:t>
            </a:r>
            <a:endParaRPr lang="pt-PT" sz="12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Formação e Integração para o pessoal do QCP</a:t>
            </a:r>
            <a:endParaRPr lang="pt-PT" sz="12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g37e4e0e45e2_1_273"/>
          <p:cNvCxnSpPr/>
          <p:nvPr/>
        </p:nvCxnSpPr>
        <p:spPr>
          <a:xfrm rot="10800000" flipH="1">
            <a:off x="1245469" y="4040408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g37e4e0e45e2_1_273"/>
          <p:cNvSpPr/>
          <p:nvPr/>
        </p:nvSpPr>
        <p:spPr>
          <a:xfrm>
            <a:off x="89751" y="4156549"/>
            <a:ext cx="249810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Conceção de políticas</a:t>
            </a:r>
            <a:endParaRPr lang="pt-PT" sz="12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Consulta</a:t>
            </a: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37e4e0e45e2_1_273"/>
          <p:cNvSpPr/>
          <p:nvPr/>
        </p:nvSpPr>
        <p:spPr>
          <a:xfrm rot="5400000">
            <a:off x="2299080" y="-43590"/>
            <a:ext cx="262500" cy="4282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7e4e0e45e2_1_273"/>
          <p:cNvSpPr/>
          <p:nvPr/>
        </p:nvSpPr>
        <p:spPr>
          <a:xfrm>
            <a:off x="380655" y="1622670"/>
            <a:ext cx="41907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Setembro – dezembro de 2024</a:t>
            </a:r>
            <a:endParaRPr lang="pt-PT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37e4e0e45e2_1_273"/>
          <p:cNvSpPr/>
          <p:nvPr/>
        </p:nvSpPr>
        <p:spPr>
          <a:xfrm rot="5400000">
            <a:off x="7001933" y="-263195"/>
            <a:ext cx="280500" cy="47037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37e4e0e45e2_1_273"/>
          <p:cNvSpPr/>
          <p:nvPr/>
        </p:nvSpPr>
        <p:spPr>
          <a:xfrm>
            <a:off x="4841819" y="1636330"/>
            <a:ext cx="47037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Janeiro – agosto de 2025</a:t>
            </a:r>
            <a:endParaRPr lang="pt-PT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37e4e0e45e2_1_273"/>
          <p:cNvSpPr/>
          <p:nvPr/>
        </p:nvSpPr>
        <p:spPr>
          <a:xfrm>
            <a:off x="9591356" y="2450868"/>
            <a:ext cx="2498100" cy="1069800"/>
          </a:xfrm>
          <a:prstGeom prst="chevron">
            <a:avLst>
              <a:gd name="adj" fmla="val 2075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365750" tIns="0" rIns="9142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Implantação do QCP</a:t>
            </a:r>
            <a:endParaRPr lang="pt-PT" sz="12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7e4e0e45e2_1_273"/>
          <p:cNvSpPr/>
          <p:nvPr/>
        </p:nvSpPr>
        <p:spPr>
          <a:xfrm>
            <a:off x="9392400" y="1491777"/>
            <a:ext cx="27996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75" tIns="45700" rIns="487675" bIns="12190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noProof="0" dirty="0"/>
              <a:t>Setembro de 2025 e seguintes</a:t>
            </a:r>
            <a:endParaRPr lang="pt-PT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7e4e0e45e2_1_273"/>
          <p:cNvSpPr/>
          <p:nvPr/>
        </p:nvSpPr>
        <p:spPr>
          <a:xfrm rot="5400000">
            <a:off x="10646175" y="933795"/>
            <a:ext cx="280500" cy="23097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7e4e0e45e2_1_273"/>
          <p:cNvSpPr/>
          <p:nvPr/>
        </p:nvSpPr>
        <p:spPr>
          <a:xfrm>
            <a:off x="9629925" y="4191195"/>
            <a:ext cx="2498100" cy="19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000" tIns="45700" rIns="487675" bIns="121900" anchor="t" anchorCtr="0">
            <a:noAutofit/>
          </a:bodyPr>
          <a:lstStyle/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Os países começam a usar o QCP</a:t>
            </a:r>
            <a:endParaRPr lang="pt-PT" sz="12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Aprendizagem contínua entre pares de países QCP</a:t>
            </a:r>
            <a:endParaRPr lang="pt-PT" sz="12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 sz="1400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PT" sz="1200" noProof="0" dirty="0"/>
              <a:t>Desenvolvimento de funcionalidades avançadas</a:t>
            </a:r>
            <a:endParaRPr lang="pt-PT" sz="1200" b="0" i="0" u="none" strike="noStrike" cap="none" noProof="0" dirty="0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g37e4e0e45e2_1_273"/>
          <p:cNvCxnSpPr/>
          <p:nvPr/>
        </p:nvCxnSpPr>
        <p:spPr>
          <a:xfrm rot="10800000" flipH="1">
            <a:off x="10734584" y="4074582"/>
            <a:ext cx="3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575d28cfc_0_21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>Página </a:t>
            </a:r>
            <a:fld id="{00000000-1234-1234-1234-123412341234}" type="slidenum">
              <a:rPr lang="en-GB"/>
              <a:t>5</a:t>
            </a:fld>
            <a:endParaRPr lang="en-GB"/>
          </a:p>
        </p:txBody>
      </p:sp>
      <p:graphicFrame>
        <p:nvGraphicFramePr>
          <p:cNvPr id="157" name="Google Shape;157;g32575d28cfc_0_21"/>
          <p:cNvGraphicFramePr/>
          <p:nvPr/>
        </p:nvGraphicFramePr>
        <p:xfrm>
          <a:off x="1032888" y="935450"/>
          <a:ext cx="10126225" cy="5215257"/>
        </p:xfrm>
        <a:graphic>
          <a:graphicData uri="http://schemas.openxmlformats.org/drawingml/2006/table">
            <a:tbl>
              <a:tblPr>
                <a:noFill/>
                <a:tableStyleId>{2C9CC516-ABF2-4364-A5E6-854A9F99A40A}</a:tableStyleId>
              </a:tblPr>
              <a:tblGrid>
                <a:gridCol w="57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0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0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0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0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0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09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09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09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2024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2025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2026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Activ.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Grupo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Tarefa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Q1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Q2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Q3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Q4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Q1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Q2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Q3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Q4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Q1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Q2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Q3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 b="1"/>
                      </a:pPr>
                      <a:r>
                        <a:t>Q4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OF1-1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POC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Relatório POC, Relatório de Arquitetura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OF1-2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Base de referência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Consulta, relatório de base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OF2-3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Lançar ACQF QCP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Versão 1a: Parcial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OF3-5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Lançar ACQF QCP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Versão 1: demonstração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OF3-6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Lançar ACQF QCP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Dev 2: PO funcional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Lançar ACQF QCP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Dev 3a final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Lançar ACQF QCP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Versão 3b: teste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OF3-7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Operacionalizar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Coordenação da recolha de dados (a)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Operacionalizar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Coordenação da recolha de dados (b)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Operacionalizar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Documento de orientação nacional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Operacionalizar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Sistema de recolha de opiniões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Operacionalizar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manual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OF2-4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Desenvolvimento de capacidades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Fase preparatória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OF3-8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Desenvolvimento de capacidades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Programa de formação ministrada (a)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Desenvolvimento de capacidades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Programa de formação ministrada (b)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Desenvolvimento de capacidades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Relatório de observações dos aprendentes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Transferência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/>
                      </a:pPr>
                      <a:r>
                        <a:t>Protocolo de transferência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defRPr sz="1000">
                          <a:solidFill>
                            <a:srgbClr val="B7E1CD"/>
                          </a:solidFill>
                        </a:defRPr>
                      </a:pPr>
                      <a:r>
                        <a:t>1</a:t>
                      </a:r>
                      <a:endParaRPr sz="1000" u="none" strike="noStrike" cap="none">
                        <a:solidFill>
                          <a:srgbClr val="B7E1C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cxnSp>
        <p:nvCxnSpPr>
          <p:cNvPr id="158" name="Google Shape;158;g32575d28cfc_0_21"/>
          <p:cNvCxnSpPr/>
          <p:nvPr/>
        </p:nvCxnSpPr>
        <p:spPr>
          <a:xfrm>
            <a:off x="8386384" y="648074"/>
            <a:ext cx="0" cy="5289755"/>
          </a:xfrm>
          <a:prstGeom prst="straightConnector1">
            <a:avLst/>
          </a:prstGeom>
          <a:noFill/>
          <a:ln w="28575" cap="flat" cmpd="sng">
            <a:solidFill>
              <a:srgbClr val="405389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59" name="Google Shape;159;g32575d28cfc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644f842ca_1_27"/>
          <p:cNvSpPr txBox="1">
            <a:spLocks noGrp="1"/>
          </p:cNvSpPr>
          <p:nvPr>
            <p:ph type="body" idx="1"/>
          </p:nvPr>
        </p:nvSpPr>
        <p:spPr>
          <a:xfrm>
            <a:off x="116522" y="145987"/>
            <a:ext cx="7346100" cy="3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dirty="0"/>
              <a:t>02</a:t>
            </a:r>
          </a:p>
        </p:txBody>
      </p:sp>
      <p:sp>
        <p:nvSpPr>
          <p:cNvPr id="165" name="Google Shape;165;g36644f842ca_1_27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79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t>eLearning</a:t>
            </a:r>
          </a:p>
        </p:txBody>
      </p:sp>
      <p:sp>
        <p:nvSpPr>
          <p:cNvPr id="166" name="Google Shape;166;g36644f842ca_1_27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101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644f842ca_1_33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pt-PT" noProof="0" dirty="0"/>
              <a:t>Um programa de formação em ritmo próprio concebido para todo o pessoal que trabalha com o QCP: ministérios; agências; peritos em qualificações</a:t>
            </a: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pt-PT" noProof="0" dirty="0"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u="sng">
                <a:solidFill>
                  <a:schemeClr val="hlink"/>
                </a:solidFill>
                <a:hlinkClick r:id="rId3"/>
              </a:defRPr>
            </a:pPr>
            <a:r>
              <a:rPr lang="pt-PT" noProof="0" dirty="0"/>
              <a:t>https://acqf.academy.knowledgeinnovation.eu/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pt-PT" noProof="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pt-PT" noProof="0" dirty="0"/>
              <a:t>Comece hoje: explorar como o QCP funciona para ajudá-lo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pt-PT" noProof="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pt-PT" noProof="0" dirty="0"/>
              <a:t>O seu feedback é importante → utilize esta primeira versão e partilhe as suas necessidades para futuras atualizações.</a:t>
            </a:r>
          </a:p>
        </p:txBody>
      </p:sp>
      <p:sp>
        <p:nvSpPr>
          <p:cNvPr id="173" name="Google Shape;173;g36644f842ca_1_33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 noProof="0"/>
              <a:t>Desenvolvimento de capacidades em ritmo próprio</a:t>
            </a:r>
          </a:p>
        </p:txBody>
      </p:sp>
      <p:sp>
        <p:nvSpPr>
          <p:cNvPr id="174" name="Google Shape;174;g36644f842ca_1_3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>Página </a:t>
            </a:r>
            <a:fld id="{00000000-1234-1234-1234-123412341234}" type="slidenum">
              <a:rPr lang="en-GB"/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644f842ca_1_4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8</a:t>
            </a:fld>
            <a:endParaRPr lang="en-GB"/>
          </a:p>
        </p:txBody>
      </p:sp>
      <p:sp>
        <p:nvSpPr>
          <p:cNvPr id="181" name="Google Shape;181;g36644f842ca_1_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>5 Módulos</a:t>
            </a:r>
          </a:p>
        </p:txBody>
      </p:sp>
      <p:graphicFrame>
        <p:nvGraphicFramePr>
          <p:cNvPr id="182" name="Google Shape;182;g36644f842ca_1_40"/>
          <p:cNvGraphicFramePr/>
          <p:nvPr/>
        </p:nvGraphicFramePr>
        <p:xfrm>
          <a:off x="952500" y="111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{A9DA425A-CFA5-406B-A158-00661FCC5580}</a:tableStyleId>
              </a:tblPr>
              <a:tblGrid>
                <a:gridCol w="71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defRPr sz="2000"/>
                      </a:pPr>
                      <a:r>
                        <a:t>1</a:t>
                      </a:r>
                      <a:endParaRPr sz="20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defRPr sz="2000"/>
                      </a:pPr>
                      <a:r>
                        <a:t>Conhecimento Fundacional</a:t>
                      </a:r>
                      <a:endParaRPr sz="20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marR="0" lvl="0" indent="-336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  <a:defRPr sz="1700"/>
                      </a:pPr>
                      <a:r>
                        <a:t>Finalidade e utilizadores das Bases de Dados de Qualificações</a:t>
                      </a:r>
                      <a:endParaRPr sz="1700" u="none" strike="noStrike" cap="none"/>
                    </a:p>
                    <a:p>
                      <a:pPr marL="457200" marR="0" lvl="0" indent="-336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  <a:defRPr sz="1700"/>
                      </a:pPr>
                      <a:r>
                        <a:t>Evolução das listas em papel para plataformas interoperáveis</a:t>
                      </a:r>
                      <a:endParaRPr sz="17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defRPr sz="2000"/>
                      </a:pPr>
                      <a:r>
                        <a:t>2</a:t>
                      </a:r>
                      <a:endParaRPr sz="20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defRPr sz="2000"/>
                      </a:pPr>
                      <a:r>
                        <a:t>Quadro estratégico do ACQF e QCP</a:t>
                      </a:r>
                      <a:endParaRPr sz="20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marR="0" lvl="0" indent="-336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  <a:defRPr sz="1700"/>
                      </a:pPr>
                      <a:r>
                        <a:t>Papel do ACQF e do QCP na integração nacional e continental</a:t>
                      </a:r>
                      <a:endParaRPr sz="1700" u="none" strike="noStrike" cap="none"/>
                    </a:p>
                    <a:p>
                      <a:pPr marL="457200" marR="0" lvl="0" indent="-336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  <a:defRPr sz="1700"/>
                      </a:pPr>
                      <a:r>
                        <a:t>Benefícios políticos e casos de utilização</a:t>
                      </a:r>
                      <a:endParaRPr sz="1700" u="none" strike="noStrike" cap="none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defRPr sz="2000"/>
                      </a:pPr>
                      <a:r>
                        <a:t>3</a:t>
                      </a:r>
                      <a:endParaRPr sz="20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defRPr sz="2000"/>
                      </a:pPr>
                      <a:r>
                        <a:t>Visão geral da plataforma QCP</a:t>
                      </a:r>
                      <a:endParaRPr sz="20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marR="0" lvl="0" indent="-336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  <a:defRPr sz="1700"/>
                      </a:pPr>
                      <a:r>
                        <a:t>Demonstração prática das funcionalidades da plataforma QCP &amp;</a:t>
                      </a:r>
                      <a:endParaRPr sz="1700" u="none" strike="noStrike" cap="none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defRPr sz="2000"/>
                      </a:pPr>
                      <a:r>
                        <a:t>4</a:t>
                      </a:r>
                      <a:endParaRPr sz="20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defRPr sz="2000"/>
                      </a:pPr>
                      <a:r>
                        <a:t>Aplicação prática </a:t>
                      </a:r>
                      <a:endParaRPr sz="20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marR="0" lvl="0" indent="-336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  <a:defRPr sz="1700"/>
                      </a:pPr>
                      <a:r>
                        <a:t>Cartografia e normalização dos dados relativos às qualificações</a:t>
                      </a:r>
                      <a:endParaRPr sz="1700" u="none" strike="noStrike" cap="none"/>
                    </a:p>
                    <a:p>
                      <a:pPr marL="457200" marR="0" lvl="0" indent="-336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  <a:defRPr sz="1700"/>
                      </a:pPr>
                      <a:r>
                        <a:t>Entrada manual de dados através da interface do curador</a:t>
                      </a:r>
                      <a:endParaRPr sz="1700" u="none" strike="noStrike" cap="none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defRPr sz="2000"/>
                      </a:pPr>
                      <a:r>
                        <a:t>5</a:t>
                      </a:r>
                      <a:endParaRPr sz="20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defRPr sz="2000"/>
                      </a:pPr>
                      <a:r>
                        <a:t>Importação automática de dados</a:t>
                      </a:r>
                      <a:endParaRPr sz="2000" u="none" strike="noStrike" cap="none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marR="0" lvl="0" indent="-336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-"/>
                        <a:defRPr sz="1700"/>
                      </a:pPr>
                      <a:r>
                        <a:t>Importação em massa e automatização da partilha de dados com a QCP</a:t>
                      </a:r>
                      <a:endParaRPr sz="1700" u="none" strike="noStrike" cap="none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2575d28cfc_0_0"/>
          <p:cNvSpPr txBox="1">
            <a:spLocks noGrp="1"/>
          </p:cNvSpPr>
          <p:nvPr>
            <p:ph type="body" idx="1"/>
          </p:nvPr>
        </p:nvSpPr>
        <p:spPr>
          <a:xfrm>
            <a:off x="184256" y="145987"/>
            <a:ext cx="7346100" cy="3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dirty="0"/>
              <a:t>03</a:t>
            </a:r>
          </a:p>
        </p:txBody>
      </p:sp>
      <p:sp>
        <p:nvSpPr>
          <p:cNvPr id="188" name="Google Shape;188;g32575d28cfc_0_0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96279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pt-PT" noProof="0"/>
              <a:t>Resumo da sessão de Joanesburgo</a:t>
            </a:r>
          </a:p>
        </p:txBody>
      </p:sp>
      <p:sp>
        <p:nvSpPr>
          <p:cNvPr id="189" name="Google Shape;189;g32575d28cfc_0_0"/>
          <p:cNvSpPr txBox="1">
            <a:spLocks noGrp="1"/>
          </p:cNvSpPr>
          <p:nvPr>
            <p:ph type="sldNum" idx="4294967295"/>
          </p:nvPr>
        </p:nvSpPr>
        <p:spPr>
          <a:xfrm>
            <a:off x="0" y="6538913"/>
            <a:ext cx="37101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>Página </a:t>
            </a:r>
            <a:fld id="{00000000-1234-1234-1234-123412341234}" type="slidenum">
              <a:rPr lang="en-GB"/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QF Powerpoint Template">
  <a:themeElements>
    <a:clrScheme name="ACQF Brand Colours">
      <a:dk1>
        <a:srgbClr val="24282A"/>
      </a:dk1>
      <a:lt1>
        <a:srgbClr val="FFFFFF"/>
      </a:lt1>
      <a:dk2>
        <a:srgbClr val="24282A"/>
      </a:dk2>
      <a:lt2>
        <a:srgbClr val="E7E6E6"/>
      </a:lt2>
      <a:accent1>
        <a:srgbClr val="00A643"/>
      </a:accent1>
      <a:accent2>
        <a:srgbClr val="202A44"/>
      </a:accent2>
      <a:accent3>
        <a:srgbClr val="CEB37E"/>
      </a:accent3>
      <a:accent4>
        <a:srgbClr val="971B2F"/>
      </a:accent4>
      <a:accent5>
        <a:srgbClr val="D3FFE5"/>
      </a:accent5>
      <a:accent6>
        <a:srgbClr val="DCE2EF"/>
      </a:accent6>
      <a:hlink>
        <a:srgbClr val="00A642"/>
      </a:hlink>
      <a:folHlink>
        <a:srgbClr val="003E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A8C846-478A-4A3F-ADFF-17ACE8ED1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04DBED-0877-4748-B5EF-8E434A8F54E8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customXml/itemProps3.xml><?xml version="1.0" encoding="utf-8"?>
<ds:datastoreItem xmlns:ds="http://schemas.openxmlformats.org/officeDocument/2006/customXml" ds:itemID="{932E538A-3D38-46DE-9BA3-218205C764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2194</Words>
  <Application>Microsoft Office PowerPoint</Application>
  <PresentationFormat>Ecrã Panorâmico</PresentationFormat>
  <Paragraphs>316</Paragraphs>
  <Slides>18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6" baseType="lpstr">
      <vt:lpstr>Nunito Sans Light</vt:lpstr>
      <vt:lpstr>Times New Roman</vt:lpstr>
      <vt:lpstr>Nunito Sans Black</vt:lpstr>
      <vt:lpstr>Nunito Sans ExtraBold</vt:lpstr>
      <vt:lpstr>Nunito Sans</vt:lpstr>
      <vt:lpstr>Calibri</vt:lpstr>
      <vt:lpstr>Arial</vt:lpstr>
      <vt:lpstr>ACQF Powerpoint Template</vt:lpstr>
      <vt:lpstr>Apresentação do PowerPoint</vt:lpstr>
      <vt:lpstr>Apresentação do PowerPoint</vt:lpstr>
      <vt:lpstr>Apresentação do PowerPoint</vt:lpstr>
      <vt:lpstr>Desenvolvimento QCP</vt:lpstr>
      <vt:lpstr>Apresentação do PowerPoint</vt:lpstr>
      <vt:lpstr>Apresentação do PowerPoint</vt:lpstr>
      <vt:lpstr>Desenvolvimento de capacidades em ritmo próprio</vt:lpstr>
      <vt:lpstr>5 Módulos</vt:lpstr>
      <vt:lpstr>Apresentação do PowerPoint</vt:lpstr>
      <vt:lpstr>Atividade de aprendizagem entre pares de Joanesburgo</vt:lpstr>
      <vt:lpstr>Apresentação do PowerPoint</vt:lpstr>
      <vt:lpstr>Atividade de desenvolvimento do roteiro - 1</vt:lpstr>
      <vt:lpstr>Atividade de desenvolvimento do roteiro - 2</vt:lpstr>
      <vt:lpstr>Fase de longo prazo – exemplos de objetivos e ações</vt:lpstr>
      <vt:lpstr>Menu de acções a médio prazo - exemplos</vt:lpstr>
      <vt:lpstr>Menu de acções a curto prazo - exemplos</vt:lpstr>
      <vt:lpstr>Avaliação pelos pares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Andrea Bateman</dc:creator>
  <cp:lastModifiedBy>Olavo Delgado Correia</cp:lastModifiedBy>
  <cp:revision>2</cp:revision>
  <dcterms:created xsi:type="dcterms:W3CDTF">2022-04-01T01:06:26Z</dcterms:created>
  <dcterms:modified xsi:type="dcterms:W3CDTF">2025-09-26T19:05:56Z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1.11.0.5407</vt:lpwstr>
  </property>
  <property fmtid="{D5CDD505-2E9C-101B-9397-08002B2CF9AE}" pid="3" name="ContentTypeId">
    <vt:lpwstr>0x0101009B2203B17F16D040A1E444A021DFF119</vt:lpwstr>
  </property>
  <property fmtid="{D5CDD505-2E9C-101B-9397-08002B2CF9AE}" pid="4" name="MediaServiceImageTags">
    <vt:lpwstr/>
  </property>
</Properties>
</file>