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notesMasterIdLst>
    <p:notesMasterId r:id="rId20"/>
  </p:notesMasterIdLst>
  <p:sldIdLst>
    <p:sldId id="317" r:id="rId5"/>
    <p:sldId id="319" r:id="rId6"/>
    <p:sldId id="328" r:id="rId7"/>
    <p:sldId id="333" r:id="rId8"/>
    <p:sldId id="329" r:id="rId9"/>
    <p:sldId id="331" r:id="rId10"/>
    <p:sldId id="339" r:id="rId11"/>
    <p:sldId id="338" r:id="rId12"/>
    <p:sldId id="342" r:id="rId13"/>
    <p:sldId id="343" r:id="rId14"/>
    <p:sldId id="346" r:id="rId15"/>
    <p:sldId id="341" r:id="rId16"/>
    <p:sldId id="335" r:id="rId17"/>
    <p:sldId id="337" r:id="rId18"/>
    <p:sldId id="326" r:id="rId1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83946" autoAdjust="0"/>
  </p:normalViewPr>
  <p:slideViewPr>
    <p:cSldViewPr>
      <p:cViewPr varScale="1">
        <p:scale>
          <a:sx n="62" d="100"/>
          <a:sy n="62" d="100"/>
        </p:scale>
        <p:origin x="752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5E6E972D-F9E8-4ADC-B722-D50301FF16B5}" type="datetimeFigureOut">
              <a:rPr lang="en-KE" smtClean="0"/>
              <a:t>10/13/2025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3166F65D-1DB8-46A2-A716-67618727340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4206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E5A63F-0AC8-4573-A6F5-00C8BDABE568}" type="slidenum">
              <a:rPr lang="en-KE" smtClean="0"/>
              <a:t>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1299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Doutoramento em Djibouti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8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215836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15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6109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Patrick Werquin, «Assessment in the Context of RPL with a Focus on Portfolio», 6º Fórum do ACQF, Maurícia, 30 de Setembro – 2 de Outubro de 2025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2C78A-43DD-469F-915F-BCE43CBFE723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Patrick Werquin, «Assessment in the Context of RPL with a Focus on Portfolio», 6º Fórum do ACQF, Maurícia, 30 de Setembro – 2 de Outubro de 2025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9C12A-8598-4BD8-B5A5-A653C58411B7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Página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796151" y="1776412"/>
            <a:ext cx="5038725" cy="4581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Patrick Werquin, «Assessment in the Context of RPL with a Focus on Portfolio», 6º Fórum do ACQF, Maurícia, 30 de Setembro – 2 de Outubro de 2025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A81AA-4C76-4E0A-88AB-BB417E010D37}" type="datetime1">
              <a:rPr lang="en-US" smtClean="0"/>
              <a:t>10/13/2025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Patrick Werquin, «Assessment in the Context of RPL with a Focus on Portfolio», 6º Fórum do ACQF, Maurícia, 30 de Setembro – 2 de Outubro de 2025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7F7FF-9959-48E4-B96A-FDD239D4E16D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Patrick Werquin, «Assessment in the Context of RPL with a Focus on Portfolio», 6º Fórum do ACQF, Maurícia, 30 de Setembro – 2 de Outubro de 2025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FDE4-70D4-4C8A-B4DE-EACA339578B3}" type="datetime1">
              <a:rPr lang="en-US" smtClean="0"/>
              <a:t>10/13/2025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61950" y="6496050"/>
            <a:ext cx="3519804" cy="0"/>
          </a:xfrm>
          <a:custGeom>
            <a:avLst/>
            <a:gdLst/>
            <a:ahLst/>
            <a:cxnLst/>
            <a:rect l="l" t="t" r="r" b="b"/>
            <a:pathLst>
              <a:path w="3519804">
                <a:moveTo>
                  <a:pt x="0" y="0"/>
                </a:moveTo>
                <a:lnTo>
                  <a:pt x="3519804" y="0"/>
                </a:lnTo>
              </a:path>
            </a:pathLst>
          </a:custGeom>
          <a:ln w="19050">
            <a:solidFill>
              <a:srgbClr val="23282A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39583" y="290169"/>
            <a:ext cx="180975" cy="169545"/>
          </a:xfrm>
          <a:custGeom>
            <a:avLst/>
            <a:gdLst/>
            <a:ahLst/>
            <a:cxnLst/>
            <a:rect l="l" t="t" r="r" b="b"/>
            <a:pathLst>
              <a:path w="180975" h="169545">
                <a:moveTo>
                  <a:pt x="180644" y="0"/>
                </a:moveTo>
                <a:lnTo>
                  <a:pt x="0" y="0"/>
                </a:lnTo>
                <a:lnTo>
                  <a:pt x="0" y="55892"/>
                </a:lnTo>
                <a:lnTo>
                  <a:pt x="0" y="168935"/>
                </a:lnTo>
                <a:lnTo>
                  <a:pt x="69430" y="168935"/>
                </a:lnTo>
                <a:lnTo>
                  <a:pt x="69430" y="55892"/>
                </a:lnTo>
                <a:lnTo>
                  <a:pt x="180644" y="55892"/>
                </a:lnTo>
                <a:lnTo>
                  <a:pt x="180644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2900" y="181686"/>
            <a:ext cx="834840" cy="36054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39583" y="184746"/>
            <a:ext cx="188595" cy="106045"/>
          </a:xfrm>
          <a:custGeom>
            <a:avLst/>
            <a:gdLst/>
            <a:ahLst/>
            <a:cxnLst/>
            <a:rect l="l" t="t" r="r" b="b"/>
            <a:pathLst>
              <a:path w="188594" h="106045">
                <a:moveTo>
                  <a:pt x="188315" y="0"/>
                </a:moveTo>
                <a:lnTo>
                  <a:pt x="0" y="0"/>
                </a:lnTo>
                <a:lnTo>
                  <a:pt x="0" y="55880"/>
                </a:lnTo>
                <a:lnTo>
                  <a:pt x="0" y="105422"/>
                </a:lnTo>
                <a:lnTo>
                  <a:pt x="69430" y="105422"/>
                </a:lnTo>
                <a:lnTo>
                  <a:pt x="69430" y="55880"/>
                </a:lnTo>
                <a:lnTo>
                  <a:pt x="188315" y="55880"/>
                </a:lnTo>
                <a:lnTo>
                  <a:pt x="188315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353" y="121602"/>
            <a:ext cx="11353292" cy="80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147" y="1333563"/>
            <a:ext cx="6537007" cy="469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Patrick Werquin, «Assessment in the Context of RPL with a Focus on Portfolio», 6º Fórum do ACQF, Maurícia, 30 de Setembro – 2 de Outubro de 2025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C838-7E8D-4355-A3C9-66C5255BC72B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9102" y="6541461"/>
            <a:ext cx="44640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Página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2900" y="181686"/>
            <a:ext cx="1065530" cy="360680"/>
            <a:chOff x="362900" y="181686"/>
            <a:chExt cx="1065530" cy="360680"/>
          </a:xfrm>
        </p:grpSpPr>
        <p:sp>
          <p:nvSpPr>
            <p:cNvPr id="3" name="object 3"/>
            <p:cNvSpPr/>
            <p:nvPr/>
          </p:nvSpPr>
          <p:spPr>
            <a:xfrm>
              <a:off x="1239583" y="290169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5">
                  <a:moveTo>
                    <a:pt x="180644" y="0"/>
                  </a:moveTo>
                  <a:lnTo>
                    <a:pt x="0" y="0"/>
                  </a:lnTo>
                  <a:lnTo>
                    <a:pt x="0" y="55892"/>
                  </a:lnTo>
                  <a:lnTo>
                    <a:pt x="0" y="168935"/>
                  </a:lnTo>
                  <a:lnTo>
                    <a:pt x="69430" y="168935"/>
                  </a:lnTo>
                  <a:lnTo>
                    <a:pt x="69430" y="55892"/>
                  </a:lnTo>
                  <a:lnTo>
                    <a:pt x="180644" y="55892"/>
                  </a:lnTo>
                  <a:lnTo>
                    <a:pt x="180644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900" y="181686"/>
              <a:ext cx="834840" cy="36054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39583" y="184746"/>
              <a:ext cx="188595" cy="106045"/>
            </a:xfrm>
            <a:custGeom>
              <a:avLst/>
              <a:gdLst/>
              <a:ahLst/>
              <a:cxnLst/>
              <a:rect l="l" t="t" r="r" b="b"/>
              <a:pathLst>
                <a:path w="188594" h="106045">
                  <a:moveTo>
                    <a:pt x="188315" y="0"/>
                  </a:moveTo>
                  <a:lnTo>
                    <a:pt x="0" y="0"/>
                  </a:lnTo>
                  <a:lnTo>
                    <a:pt x="0" y="55880"/>
                  </a:lnTo>
                  <a:lnTo>
                    <a:pt x="0" y="105422"/>
                  </a:lnTo>
                  <a:lnTo>
                    <a:pt x="69430" y="105422"/>
                  </a:lnTo>
                  <a:lnTo>
                    <a:pt x="69430" y="55880"/>
                  </a:lnTo>
                  <a:lnTo>
                    <a:pt x="188315" y="55880"/>
                  </a:lnTo>
                  <a:lnTo>
                    <a:pt x="188315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0" y="4048125"/>
            <a:ext cx="12192000" cy="2809875"/>
          </a:xfrm>
          <a:custGeom>
            <a:avLst/>
            <a:gdLst/>
            <a:ahLst/>
            <a:cxnLst/>
            <a:rect l="l" t="t" r="r" b="b"/>
            <a:pathLst>
              <a:path w="12192000" h="2809875">
                <a:moveTo>
                  <a:pt x="12192000" y="0"/>
                </a:moveTo>
                <a:lnTo>
                  <a:pt x="0" y="0"/>
                </a:lnTo>
                <a:lnTo>
                  <a:pt x="0" y="2809875"/>
                </a:lnTo>
                <a:lnTo>
                  <a:pt x="12192000" y="2809875"/>
                </a:lnTo>
                <a:lnTo>
                  <a:pt x="12192000" y="0"/>
                </a:lnTo>
                <a:close/>
              </a:path>
            </a:pathLst>
          </a:custGeom>
          <a:solidFill>
            <a:srgbClr val="1F2A44"/>
          </a:solidFill>
        </p:spPr>
        <p:txBody>
          <a:bodyPr wrap="square" lIns="0" tIns="0" rIns="0" bIns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6459909" y="401164"/>
            <a:ext cx="1692275" cy="817244"/>
            <a:chOff x="6459909" y="401164"/>
            <a:chExt cx="1692275" cy="817244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62241" y="401806"/>
              <a:ext cx="1466650" cy="81634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459906" y="401167"/>
              <a:ext cx="1692275" cy="438784"/>
            </a:xfrm>
            <a:custGeom>
              <a:avLst/>
              <a:gdLst/>
              <a:ahLst/>
              <a:cxnLst/>
              <a:rect l="l" t="t" r="r" b="b"/>
              <a:pathLst>
                <a:path w="1692275" h="438784">
                  <a:moveTo>
                    <a:pt x="490397" y="438188"/>
                  </a:moveTo>
                  <a:lnTo>
                    <a:pt x="446747" y="344220"/>
                  </a:lnTo>
                  <a:lnTo>
                    <a:pt x="407885" y="260591"/>
                  </a:lnTo>
                  <a:lnTo>
                    <a:pt x="344246" y="123634"/>
                  </a:lnTo>
                  <a:lnTo>
                    <a:pt x="305193" y="39585"/>
                  </a:lnTo>
                  <a:lnTo>
                    <a:pt x="305193" y="260591"/>
                  </a:lnTo>
                  <a:lnTo>
                    <a:pt x="187020" y="260591"/>
                  </a:lnTo>
                  <a:lnTo>
                    <a:pt x="246087" y="123634"/>
                  </a:lnTo>
                  <a:lnTo>
                    <a:pt x="305193" y="260591"/>
                  </a:lnTo>
                  <a:lnTo>
                    <a:pt x="305193" y="39585"/>
                  </a:lnTo>
                  <a:lnTo>
                    <a:pt x="289344" y="5461"/>
                  </a:lnTo>
                  <a:lnTo>
                    <a:pt x="200418" y="5461"/>
                  </a:lnTo>
                  <a:lnTo>
                    <a:pt x="0" y="438188"/>
                  </a:lnTo>
                  <a:lnTo>
                    <a:pt x="112687" y="438188"/>
                  </a:lnTo>
                  <a:lnTo>
                    <a:pt x="151066" y="344220"/>
                  </a:lnTo>
                  <a:lnTo>
                    <a:pt x="341147" y="344220"/>
                  </a:lnTo>
                  <a:lnTo>
                    <a:pt x="379514" y="438188"/>
                  </a:lnTo>
                  <a:lnTo>
                    <a:pt x="490397" y="438188"/>
                  </a:lnTo>
                  <a:close/>
                </a:path>
                <a:path w="1692275" h="438784">
                  <a:moveTo>
                    <a:pt x="858329" y="46583"/>
                  </a:moveTo>
                  <a:lnTo>
                    <a:pt x="812812" y="19519"/>
                  </a:lnTo>
                  <a:lnTo>
                    <a:pt x="774141" y="7086"/>
                  </a:lnTo>
                  <a:lnTo>
                    <a:pt x="733386" y="749"/>
                  </a:lnTo>
                  <a:lnTo>
                    <a:pt x="712724" y="0"/>
                  </a:lnTo>
                  <a:lnTo>
                    <a:pt x="680313" y="1714"/>
                  </a:lnTo>
                  <a:lnTo>
                    <a:pt x="621982" y="15341"/>
                  </a:lnTo>
                  <a:lnTo>
                    <a:pt x="572909" y="42075"/>
                  </a:lnTo>
                  <a:lnTo>
                    <a:pt x="534530" y="80721"/>
                  </a:lnTo>
                  <a:lnTo>
                    <a:pt x="508330" y="129616"/>
                  </a:lnTo>
                  <a:lnTo>
                    <a:pt x="495084" y="187045"/>
                  </a:lnTo>
                  <a:lnTo>
                    <a:pt x="493420" y="218770"/>
                  </a:lnTo>
                  <a:lnTo>
                    <a:pt x="495084" y="250520"/>
                  </a:lnTo>
                  <a:lnTo>
                    <a:pt x="508330" y="308102"/>
                  </a:lnTo>
                  <a:lnTo>
                    <a:pt x="534479" y="357238"/>
                  </a:lnTo>
                  <a:lnTo>
                    <a:pt x="572871" y="396049"/>
                  </a:lnTo>
                  <a:lnTo>
                    <a:pt x="621969" y="422833"/>
                  </a:lnTo>
                  <a:lnTo>
                    <a:pt x="680300" y="436473"/>
                  </a:lnTo>
                  <a:lnTo>
                    <a:pt x="712724" y="438188"/>
                  </a:lnTo>
                  <a:lnTo>
                    <a:pt x="733386" y="437451"/>
                  </a:lnTo>
                  <a:lnTo>
                    <a:pt x="774141" y="431114"/>
                  </a:lnTo>
                  <a:lnTo>
                    <a:pt x="812812" y="418604"/>
                  </a:lnTo>
                  <a:lnTo>
                    <a:pt x="858329" y="391629"/>
                  </a:lnTo>
                  <a:lnTo>
                    <a:pt x="823607" y="312813"/>
                  </a:lnTo>
                  <a:lnTo>
                    <a:pt x="796950" y="328993"/>
                  </a:lnTo>
                  <a:lnTo>
                    <a:pt x="769988" y="340550"/>
                  </a:lnTo>
                  <a:lnTo>
                    <a:pt x="742721" y="347484"/>
                  </a:lnTo>
                  <a:lnTo>
                    <a:pt x="715162" y="349796"/>
                  </a:lnTo>
                  <a:lnTo>
                    <a:pt x="690499" y="347713"/>
                  </a:lnTo>
                  <a:lnTo>
                    <a:pt x="650455" y="331203"/>
                  </a:lnTo>
                  <a:lnTo>
                    <a:pt x="622935" y="298259"/>
                  </a:lnTo>
                  <a:lnTo>
                    <a:pt x="609066" y="249313"/>
                  </a:lnTo>
                  <a:lnTo>
                    <a:pt x="607339" y="218884"/>
                  </a:lnTo>
                  <a:lnTo>
                    <a:pt x="609066" y="188455"/>
                  </a:lnTo>
                  <a:lnTo>
                    <a:pt x="622935" y="139661"/>
                  </a:lnTo>
                  <a:lnTo>
                    <a:pt x="650455" y="106997"/>
                  </a:lnTo>
                  <a:lnTo>
                    <a:pt x="690499" y="90627"/>
                  </a:lnTo>
                  <a:lnTo>
                    <a:pt x="715162" y="88582"/>
                  </a:lnTo>
                  <a:lnTo>
                    <a:pt x="742721" y="90893"/>
                  </a:lnTo>
                  <a:lnTo>
                    <a:pt x="769988" y="97802"/>
                  </a:lnTo>
                  <a:lnTo>
                    <a:pt x="796950" y="109321"/>
                  </a:lnTo>
                  <a:lnTo>
                    <a:pt x="823607" y="125425"/>
                  </a:lnTo>
                  <a:lnTo>
                    <a:pt x="858329" y="46583"/>
                  </a:lnTo>
                  <a:close/>
                </a:path>
                <a:path w="1692275" h="438784">
                  <a:moveTo>
                    <a:pt x="1691678" y="6070"/>
                  </a:moveTo>
                  <a:lnTo>
                    <a:pt x="1392555" y="6070"/>
                  </a:lnTo>
                  <a:lnTo>
                    <a:pt x="1392555" y="92202"/>
                  </a:lnTo>
                  <a:lnTo>
                    <a:pt x="1392555" y="172008"/>
                  </a:lnTo>
                  <a:lnTo>
                    <a:pt x="1392555" y="258140"/>
                  </a:lnTo>
                  <a:lnTo>
                    <a:pt x="1392555" y="438023"/>
                  </a:lnTo>
                  <a:lnTo>
                    <a:pt x="1502816" y="438023"/>
                  </a:lnTo>
                  <a:lnTo>
                    <a:pt x="1502816" y="258140"/>
                  </a:lnTo>
                  <a:lnTo>
                    <a:pt x="1679486" y="258140"/>
                  </a:lnTo>
                  <a:lnTo>
                    <a:pt x="1679486" y="172008"/>
                  </a:lnTo>
                  <a:lnTo>
                    <a:pt x="1502816" y="172008"/>
                  </a:lnTo>
                  <a:lnTo>
                    <a:pt x="1502816" y="92202"/>
                  </a:lnTo>
                  <a:lnTo>
                    <a:pt x="1691678" y="92202"/>
                  </a:lnTo>
                  <a:lnTo>
                    <a:pt x="1691678" y="607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6553200" y="1571625"/>
            <a:ext cx="0" cy="2148205"/>
          </a:xfrm>
          <a:custGeom>
            <a:avLst/>
            <a:gdLst/>
            <a:ahLst/>
            <a:cxnLst/>
            <a:rect l="l" t="t" r="r" b="b"/>
            <a:pathLst>
              <a:path h="2148204">
                <a:moveTo>
                  <a:pt x="0" y="0"/>
                </a:moveTo>
                <a:lnTo>
                  <a:pt x="0" y="2147824"/>
                </a:lnTo>
              </a:path>
            </a:pathLst>
          </a:custGeom>
          <a:ln w="92075">
            <a:solidFill>
              <a:srgbClr val="23282A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15404" y="4543425"/>
            <a:ext cx="5378450" cy="0"/>
          </a:xfrm>
          <a:custGeom>
            <a:avLst/>
            <a:gdLst/>
            <a:ahLst/>
            <a:cxnLst/>
            <a:rect l="l" t="t" r="r" b="b"/>
            <a:pathLst>
              <a:path w="5378450">
                <a:moveTo>
                  <a:pt x="0" y="0"/>
                </a:moveTo>
                <a:lnTo>
                  <a:pt x="5378069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1524" y="181686"/>
            <a:ext cx="5591175" cy="1047750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6629400" y="1524000"/>
            <a:ext cx="5528480" cy="2386551"/>
          </a:xfrm>
          <a:prstGeom prst="rect">
            <a:avLst/>
          </a:prstGeom>
        </p:spPr>
        <p:txBody>
          <a:bodyPr vert="horz" wrap="square" lIns="0" tIns="16510" rIns="0" bIns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500" noProof="0" dirty="0"/>
              <a:t>6º Fórum da Rede ACQF</a:t>
            </a:r>
            <a:br>
              <a:rPr lang="pt-PT" sz="3500" noProof="0" dirty="0"/>
            </a:br>
            <a:r>
              <a:rPr lang="pt-PT" sz="3500" noProof="0" dirty="0"/>
              <a:t> </a:t>
            </a:r>
            <a:r>
              <a:rPr lang="pt-PT" sz="2000" noProof="0" dirty="0"/>
              <a:t>30 de Setembro – 2 de Outubro de 2025 </a:t>
            </a:r>
            <a:br>
              <a:rPr lang="pt-PT" sz="2000" noProof="0" dirty="0"/>
            </a:br>
            <a:br>
              <a:rPr lang="pt-PT" sz="2000" noProof="0" dirty="0"/>
            </a:br>
            <a:r>
              <a:rPr lang="pt-PT" sz="3200" noProof="0" dirty="0"/>
              <a:t>Avaliação no Contexto da RPL, com Foco em Portfólios</a:t>
            </a:r>
            <a:endParaRPr lang="pt-PT" sz="32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05600" y="4831347"/>
            <a:ext cx="4869327" cy="891526"/>
          </a:xfrm>
          <a:prstGeom prst="rect">
            <a:avLst/>
          </a:prstGeom>
        </p:spPr>
        <p:txBody>
          <a:bodyPr vert="horz" wrap="square" lIns="0" tIns="11430" rIns="0" bIns="0">
            <a:spAutoFit/>
          </a:bodyPr>
          <a:lstStyle/>
          <a:p>
            <a:pPr marL="1158875" marR="5080" indent="-1146175" algn="ctr">
              <a:lnSpc>
                <a:spcPct val="122900"/>
              </a:lnSpc>
              <a:spcBef>
                <a:spcPts val="90"/>
              </a:spcBef>
              <a:defRPr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Patrick Werquin, Perito da ETF  </a:t>
            </a:r>
          </a:p>
          <a:p>
            <a:pPr marL="1158875" marR="5080" indent="-1146175" algn="ctr">
              <a:lnSpc>
                <a:spcPct val="122900"/>
              </a:lnSpc>
              <a:spcBef>
                <a:spcPts val="90"/>
              </a:spcBef>
              <a:defRPr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Mona Pielorz, DIE, Alemanha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4171D74-A02A-B7D0-368E-B6D68A97C8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1612" y="1897486"/>
            <a:ext cx="4190997" cy="2979314"/>
          </a:xfrm>
          <a:prstGeom prst="rect">
            <a:avLst/>
          </a:prstGeom>
        </p:spPr>
      </p:pic>
      <p:sp>
        <p:nvSpPr>
          <p:cNvPr id="19" name="Marcador de Posição do Número do Diapositivo 18">
            <a:extLst>
              <a:ext uri="{FF2B5EF4-FFF2-40B4-BE49-F238E27FC236}">
                <a16:creationId xmlns:a16="http://schemas.microsoft.com/office/drawing/2014/main" id="{373EFA9E-5BB6-B17F-04C1-3E418F4A638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rPr lang="pt-PT"/>
              <a:t>Página </a:t>
            </a:r>
            <a:fld id="{81D60167-4931-47E6-BA6A-407CBD079E47}" type="slidenum">
              <a:rPr sz="500" spc="-50" smtClean="0"/>
              <a:t>1</a:t>
            </a:fld>
            <a:endParaRPr sz="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E0661-B855-E919-33D6-8ECE2EE66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91B56-FC48-930B-912F-C6C6B12FD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142" y="9906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 dirty="0"/>
              <a:t>Princípios </a:t>
            </a:r>
            <a:r>
              <a:rPr lang="pt-PT" sz="3600" noProof="0" dirty="0">
                <a:sym typeface="Wingdings" pitchFamily="2" charset="2"/>
              </a:rPr>
              <a:t>⁇ O Caminho Certo</a:t>
            </a:r>
            <a:endParaRPr lang="pt-PT" sz="36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75BDF-8F60-17A8-263E-F4C1ADD0A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2100" y="2150489"/>
            <a:ext cx="3733800" cy="2185214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Autenticidade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Validade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Suficiência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Moeda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FACE8DC5-C998-95D7-8763-C0224D584CC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ADE1F35-24B8-D1B1-65D3-F03516D8A183}"/>
              </a:ext>
            </a:extLst>
          </p:cNvPr>
          <p:cNvSpPr txBox="1">
            <a:spLocks/>
          </p:cNvSpPr>
          <p:nvPr/>
        </p:nvSpPr>
        <p:spPr>
          <a:xfrm>
            <a:off x="4800600" y="2150489"/>
            <a:ext cx="6868795" cy="2185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600" b="0" i="0">
                <a:solidFill>
                  <a:srgbClr val="23282A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Adequação à finalidade/ autenticidade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Fiabilidade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Equidade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Transparência</a:t>
            </a:r>
          </a:p>
        </p:txBody>
      </p:sp>
    </p:spTree>
    <p:extLst>
      <p:ext uri="{BB962C8B-B14F-4D97-AF65-F5344CB8AC3E}">
        <p14:creationId xmlns:p14="http://schemas.microsoft.com/office/powerpoint/2010/main" val="3422089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15C42-1F3C-2366-A98D-E8C4E0FE5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3094D-D664-C220-59AF-15372A6E3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142" y="9906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 dirty="0"/>
              <a:t>Princípios </a:t>
            </a:r>
            <a:r>
              <a:rPr lang="pt-PT" sz="3600" noProof="0" dirty="0">
                <a:sym typeface="Wingdings" pitchFamily="2" charset="2"/>
              </a:rPr>
              <a:t>⁇ O Caminho Certo</a:t>
            </a:r>
            <a:endParaRPr lang="pt-PT" sz="36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E7679-05C5-E486-ACC4-BECDA7451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667000"/>
            <a:ext cx="3733800" cy="2185214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Autenticidade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Validade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Suficiência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Moeda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9FD51F4E-3DA6-0491-4072-6E72980B074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1733A86-0036-6345-026F-E1D4043776CE}"/>
              </a:ext>
            </a:extLst>
          </p:cNvPr>
          <p:cNvSpPr txBox="1">
            <a:spLocks/>
          </p:cNvSpPr>
          <p:nvPr/>
        </p:nvSpPr>
        <p:spPr>
          <a:xfrm>
            <a:off x="5562600" y="2667000"/>
            <a:ext cx="6868795" cy="2185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600" b="0" i="0">
                <a:solidFill>
                  <a:srgbClr val="23282A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Adequação à finalidade/ autenticidade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Fiabilidade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Equidade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Transparência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F2CFA83-E91F-9A79-FA2D-7861B28EEB17}"/>
              </a:ext>
            </a:extLst>
          </p:cNvPr>
          <p:cNvSpPr txBox="1"/>
          <p:nvPr/>
        </p:nvSpPr>
        <p:spPr>
          <a:xfrm>
            <a:off x="1295400" y="1828800"/>
            <a:ext cx="4648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kumimoji="0" lang="pt-PT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Elementos de prova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1402D9-5CDC-085C-EB15-F0C777BA120C}"/>
              </a:ext>
            </a:extLst>
          </p:cNvPr>
          <p:cNvSpPr txBox="1"/>
          <p:nvPr/>
        </p:nvSpPr>
        <p:spPr>
          <a:xfrm>
            <a:off x="5562600" y="1781273"/>
            <a:ext cx="349166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Processo de avaliação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A8A4143A-0CA9-7DD2-E083-B191B8E615FD}"/>
              </a:ext>
            </a:extLst>
          </p:cNvPr>
          <p:cNvSpPr txBox="1"/>
          <p:nvPr/>
        </p:nvSpPr>
        <p:spPr>
          <a:xfrm>
            <a:off x="1295400" y="5032761"/>
            <a:ext cx="82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200" noProof="0"/>
              <a:t>Nenhuma confissão</a:t>
            </a:r>
          </a:p>
          <a:p>
            <a:pPr algn="ctr"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200" noProof="0" dirty="0">
                <a:sym typeface="Wingdings" pitchFamily="2" charset="2"/>
              </a:rPr>
              <a:t>⁇ </a:t>
            </a:r>
            <a:r>
              <a:rPr lang="pt-PT" sz="3200" noProof="0" dirty="0"/>
              <a:t>Segredo #2 </a:t>
            </a:r>
            <a:r>
              <a:rPr lang="pt-PT" sz="3200" noProof="0" dirty="0">
                <a:sym typeface="Wingdings" pitchFamily="2" charset="2"/>
              </a:rPr>
              <a:t>⁇</a:t>
            </a:r>
            <a:endParaRPr lang="pt-PT" sz="3200" b="1" noProof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8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47D3F-20C6-E810-31C8-E7C15705B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5E4DD-2198-E72C-6FBA-9AF8EE70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963346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 dirty="0"/>
              <a:t>Princípios </a:t>
            </a:r>
            <a:endParaRPr lang="pt-PT" sz="36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FD249-8023-3D2C-797A-0C8C0435A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11811000" cy="4401205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b="1" noProof="0" dirty="0"/>
              <a:t>Autenticidade:</a:t>
            </a:r>
            <a:r>
              <a:rPr lang="pt-PT" sz="2400" noProof="0" dirty="0"/>
              <a:t> Garante que as provas </a:t>
            </a:r>
            <a:r>
              <a:rPr lang="pt-PT" sz="2400" u="sng" noProof="0" dirty="0"/>
              <a:t>pertencem</a:t>
            </a:r>
            <a:r>
              <a:rPr lang="pt-PT" sz="2400" noProof="0" dirty="0"/>
              <a:t> genuinamente ao aluno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b="1" noProof="0" dirty="0"/>
              <a:t>Validade:</a:t>
            </a:r>
            <a:r>
              <a:rPr lang="pt-PT" sz="2400" noProof="0" dirty="0"/>
              <a:t> Os dados devem estar alinhados com os resultados de aprendizagem </a:t>
            </a:r>
            <a:r>
              <a:rPr lang="pt-PT" sz="2400" u="sng" noProof="0" dirty="0"/>
              <a:t>exigidos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b="1" noProof="0" dirty="0"/>
              <a:t>Suficiência:</a:t>
            </a:r>
            <a:r>
              <a:rPr lang="pt-PT" sz="2400" noProof="0" dirty="0"/>
              <a:t> </a:t>
            </a:r>
            <a:r>
              <a:rPr lang="pt-PT" sz="2400" u="sng" noProof="0" dirty="0"/>
              <a:t>Provas suficientes</a:t>
            </a:r>
            <a:r>
              <a:rPr lang="pt-PT" sz="2400" noProof="0" dirty="0"/>
              <a:t> para fazer um juízo sólido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b="1" noProof="0" dirty="0"/>
              <a:t>Valor:</a:t>
            </a:r>
            <a:r>
              <a:rPr lang="pt-PT" sz="2400" noProof="0" dirty="0"/>
              <a:t> Os dados factuais refletem conhecimentos, aptidões e competências </a:t>
            </a:r>
            <a:r>
              <a:rPr lang="pt-PT" sz="2400" u="sng" noProof="0" dirty="0"/>
              <a:t>atualizados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b="1" noProof="0" dirty="0"/>
              <a:t>Adequação ao fim a que se destina/autenticidade:</a:t>
            </a:r>
            <a:r>
              <a:rPr lang="pt-PT" sz="2400" noProof="0" dirty="0"/>
              <a:t> O método deve </a:t>
            </a:r>
            <a:r>
              <a:rPr lang="pt-PT" sz="2400" b="1" u="sng" noProof="0" dirty="0"/>
              <a:t>corresponder</a:t>
            </a:r>
            <a:r>
              <a:rPr lang="pt-PT" sz="2400" noProof="0" dirty="0"/>
              <a:t> ao resultado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b="1" noProof="0" dirty="0"/>
              <a:t>Fiabilidade:</a:t>
            </a:r>
            <a:r>
              <a:rPr lang="pt-PT" sz="2400" noProof="0" dirty="0"/>
              <a:t> </a:t>
            </a:r>
            <a:r>
              <a:rPr lang="pt-PT" sz="2400" u="sng" noProof="0" dirty="0"/>
              <a:t>Coerência</a:t>
            </a:r>
            <a:r>
              <a:rPr lang="pt-PT" sz="2400" noProof="0" dirty="0"/>
              <a:t> das apreciações entre avaliadores e contextos (regiões)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b="1" noProof="0" dirty="0"/>
              <a:t>Equidade:</a:t>
            </a:r>
            <a:r>
              <a:rPr lang="pt-PT" sz="2400" noProof="0" dirty="0"/>
              <a:t> Tratamento equitativo de </a:t>
            </a:r>
            <a:r>
              <a:rPr lang="pt-PT" sz="2400" u="sng" noProof="0" dirty="0"/>
              <a:t>todos os</a:t>
            </a:r>
            <a:r>
              <a:rPr lang="pt-PT" sz="2400" noProof="0" dirty="0"/>
              <a:t> requerentes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b="1" noProof="0" dirty="0"/>
              <a:t>Transparência:</a:t>
            </a:r>
            <a:r>
              <a:rPr lang="pt-PT" sz="2400" noProof="0" dirty="0"/>
              <a:t> </a:t>
            </a:r>
            <a:r>
              <a:rPr lang="pt-PT" sz="2400" u="sng" noProof="0" dirty="0"/>
              <a:t>Clareza dos</a:t>
            </a:r>
            <a:r>
              <a:rPr lang="pt-PT" sz="2400" noProof="0" dirty="0"/>
              <a:t> critérios, procedimentos e feedback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24FC73D6-53A1-D56F-AA22-30A7F60220C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7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809E8-0EC1-B73A-763F-C9703F54C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76B2F-48A1-59AF-F175-864E590E6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728" y="749617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 dirty="0"/>
              <a:t>Métodos de avaliação (seleção) </a:t>
            </a:r>
            <a:endParaRPr lang="pt-PT" sz="36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B862B-8AC1-D018-37E7-DEFCC3224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676400"/>
            <a:ext cx="11582400" cy="4431983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Avaliação da carteira (provas de experiência, </a:t>
            </a:r>
            <a:r>
              <a:rPr lang="pt-PT" sz="2400" b="1" u="sng" noProof="0" dirty="0"/>
              <a:t>reflexão,</a:t>
            </a:r>
            <a:r>
              <a:rPr lang="pt-PT" sz="2400" noProof="0" dirty="0"/>
              <a:t> artefactos).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(</a:t>
            </a:r>
            <a:r>
              <a:rPr lang="pt-PT" sz="2400" b="1" noProof="0" dirty="0">
                <a:solidFill>
                  <a:srgbClr val="FF0000"/>
                </a:solidFill>
              </a:rPr>
              <a:t>Inteligente</a:t>
            </a:r>
            <a:r>
              <a:rPr lang="pt-PT" sz="2400" noProof="0" dirty="0"/>
              <a:t>) portfólios </a:t>
            </a:r>
            <a:r>
              <a:rPr lang="pt-PT" sz="2400" noProof="0" dirty="0" err="1">
                <a:solidFill>
                  <a:srgbClr val="FF0000"/>
                </a:solidFill>
              </a:rPr>
              <a:t>Secret</a:t>
            </a:r>
            <a:r>
              <a:rPr lang="pt-PT" sz="2400" noProof="0" dirty="0">
                <a:solidFill>
                  <a:srgbClr val="FF0000"/>
                </a:solidFill>
              </a:rPr>
              <a:t> #3: para efeitos de elegibilidade </a:t>
            </a:r>
            <a:r>
              <a:rPr lang="pt-PT" sz="2400" b="1" noProof="0" dirty="0">
                <a:solidFill>
                  <a:srgbClr val="FF0000"/>
                </a:solidFill>
              </a:rPr>
              <a:t>e</a:t>
            </a:r>
            <a:r>
              <a:rPr lang="pt-PT" sz="2400" noProof="0" dirty="0">
                <a:solidFill>
                  <a:srgbClr val="FF0000"/>
                </a:solidFill>
              </a:rPr>
              <a:t> de avaliação final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Exames de contestação (testes escritos ou online).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Demonstrações práticas (competências em contextos reais ou simulados).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Provas orais ou escritas (resposta curta, caso a caso).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Entrevistas e interrogatórios (estruturados, baseados em critérios).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b="1" u="sng" noProof="0" dirty="0"/>
              <a:t>Combinação</a:t>
            </a:r>
            <a:r>
              <a:rPr lang="pt-PT" sz="2400" noProof="0" dirty="0"/>
              <a:t> de métodos para a triangulação e a equidade.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6C121064-E1DC-D2C4-382A-393435576DB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76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35EB0-BA87-4531-52B4-91FA3CF71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88D2C-35FD-3F3D-B571-EA5ADCD91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/>
              <a:t>Os meus conselhos</a:t>
            </a:r>
            <a:endParaRPr lang="pt-PT" sz="3600" noProof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6C5F8-E371-0238-4D87-853BF8827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05000"/>
            <a:ext cx="10287000" cy="2769989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Abordagens mistas... para que a aleatoriedade seja minimizada (ausente)...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                 ... e detratores sem palavras </a:t>
            </a:r>
            <a:r>
              <a:rPr lang="pt-PT" sz="2800" noProof="0" dirty="0">
                <a:sym typeface="Wingdings" pitchFamily="2" charset="2"/>
              </a:rPr>
              <a:t>⁇ ⁇ ⁇ 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defRPr sz="320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defRPr>
            </a:pPr>
            <a:r>
              <a:rPr lang="pt-PT" sz="2800" noProof="0" dirty="0"/>
              <a:t>Neste contexto, as carteiras são instrumentos fundamentais (mais uma vez para a elegibilidade e a avaliação completa). </a:t>
            </a:r>
            <a:endParaRPr lang="pt-PT" sz="28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4CB3CE4B-DE41-2646-5126-80EB320F378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89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114B7E-1E6B-E096-BD47-FFBF4A265C31}"/>
              </a:ext>
            </a:extLst>
          </p:cNvPr>
          <p:cNvSpPr txBox="1"/>
          <p:nvPr/>
        </p:nvSpPr>
        <p:spPr>
          <a:xfrm>
            <a:off x="228600" y="1905000"/>
            <a:ext cx="11811000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12700" algn="ctr">
              <a:spcBef>
                <a:spcPts val="130"/>
              </a:spcBef>
              <a:defRPr sz="8000" b="1">
                <a:solidFill>
                  <a:srgbClr val="00A643"/>
                </a:solidFill>
                <a:latin typeface="Baguet Script" panose="00000500000000000000" pitchFamily="2" charset="0"/>
                <a:ea typeface="+mj-ea"/>
                <a:cs typeface="Arial"/>
              </a:defRPr>
            </a:pPr>
            <a:r>
              <a:rPr lang="pt-PT" noProof="0"/>
              <a:t>Obrigado </a:t>
            </a:r>
            <a:endParaRPr lang="pt-PT" sz="8000" b="1" noProof="0">
              <a:solidFill>
                <a:srgbClr val="00A643"/>
              </a:solidFill>
              <a:latin typeface="Baguet Script" panose="00000500000000000000" pitchFamily="2" charset="0"/>
              <a:ea typeface="+mj-ea"/>
              <a:cs typeface="Arial"/>
            </a:endParaRPr>
          </a:p>
        </p:txBody>
      </p:sp>
      <p:sp>
        <p:nvSpPr>
          <p:cNvPr id="2" name="object 19">
            <a:extLst>
              <a:ext uri="{FF2B5EF4-FFF2-40B4-BE49-F238E27FC236}">
                <a16:creationId xmlns:a16="http://schemas.microsoft.com/office/drawing/2014/main" id="{62745974-F499-BCB8-9987-8B6D2F09D609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74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271F6-458B-BB74-D899-D626DAC49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8382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 dirty="0"/>
              <a:t>Ordem do dia desta sessão sobre a RPL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5A5C2-DED2-D340-4D20-D904D9AB7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0600" y="1930021"/>
            <a:ext cx="9448800" cy="1723549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Com base em apresentações anteriores 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Não RPL em geral: apenas avaliação (betão, com </a:t>
            </a:r>
            <a:r>
              <a:rPr lang="pt-PT" sz="2400" noProof="0" dirty="0">
                <a:solidFill>
                  <a:srgbClr val="FF0000"/>
                </a:solidFill>
              </a:rPr>
              <a:t>alguns segredos </a:t>
            </a:r>
            <a:r>
              <a:rPr lang="pt-PT" sz="2400" noProof="0" dirty="0">
                <a:solidFill>
                  <a:srgbClr val="FF0000"/>
                </a:solidFill>
                <a:sym typeface="Wingdings" pitchFamily="2" charset="2"/>
              </a:rPr>
              <a:t>⁇</a:t>
            </a:r>
            <a:r>
              <a:rPr lang="pt-PT" sz="2400" noProof="0" dirty="0"/>
              <a:t>)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Concentração nas carteiras (Mona Pielorz, DIE, Alemanha) 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7432F90D-5CFF-11BC-AB9F-DCEE7129A48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35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6E0A3-FF1B-E3DA-DCC2-F3DEBF894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C6575-3806-6719-A6F6-3E7869E1F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70104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 dirty="0"/>
              <a:t>Lembretes rápidos … rápidos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7A4CF-285D-94BF-CB4C-B37D83ED2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1828800"/>
            <a:ext cx="10363200" cy="4124206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RPL é um </a:t>
            </a:r>
            <a:r>
              <a:rPr lang="pt-PT" sz="2400" u="sng" noProof="0" dirty="0"/>
              <a:t>processo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RPL é uma segunda oportunidade de </a:t>
            </a:r>
            <a:r>
              <a:rPr lang="pt-PT" sz="2400" u="sng" noProof="0" dirty="0"/>
              <a:t>qualificação</a:t>
            </a:r>
            <a:r>
              <a:rPr lang="pt-PT" sz="2400" noProof="0" dirty="0"/>
              <a:t> (certificação em francês)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RPL é sobre o reconhecimento de </a:t>
            </a:r>
            <a:r>
              <a:rPr lang="pt-PT" sz="2400" u="sng" noProof="0" dirty="0"/>
              <a:t>todos os</a:t>
            </a:r>
            <a:r>
              <a:rPr lang="pt-PT" sz="2400" noProof="0" dirty="0"/>
              <a:t> resultados de aprendizagem (seja formal, não formal ou informal)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A questão fundamental é o reconhecimento </a:t>
            </a:r>
            <a:r>
              <a:rPr lang="pt-PT" sz="2400" u="sng" noProof="0" dirty="0"/>
              <a:t>social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Uma qualificação é uma moeda </a:t>
            </a:r>
            <a:r>
              <a:rPr lang="pt-PT" sz="2400" u="sng" noProof="0" dirty="0"/>
              <a:t>no</a:t>
            </a:r>
            <a:r>
              <a:rPr lang="pt-PT" sz="2400" noProof="0" dirty="0"/>
              <a:t> mercado de trabalho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A RPL é uma companhia chave para as </a:t>
            </a:r>
            <a:r>
              <a:rPr lang="pt-PT" sz="2400" u="sng" noProof="0" dirty="0"/>
              <a:t>microcredenciais (já</a:t>
            </a:r>
            <a:r>
              <a:rPr lang="pt-PT" sz="2400" noProof="0" dirty="0"/>
              <a:t> não é um segredo)</a:t>
            </a:r>
            <a:endParaRPr lang="pt-PT" sz="2400" noProof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9DDA65A7-F10C-340A-08BF-D486C61A435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91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6D1A7-1296-84D6-B1E8-E8D62EE7D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879FF-882E-7711-E983-C33897DF8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0668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/>
              <a:t>Lembrete-chave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9E16A-18F1-423C-623C-6C4DF964A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209800"/>
            <a:ext cx="10287000" cy="861774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A RPL concentra-se no que os alunos/candidatos sabem e podem fazer, não em onde ou como aprenderam.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467CFDD2-CDCF-9FB1-DC21-4E617FB9BB1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32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C4038-7293-9AD2-37FD-767140ED9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B443E-D113-6ACF-E5E8-4E8D9B959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928" y="8382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 dirty="0"/>
              <a:t>Avaliação no contexto da RPL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B07616-27F8-F2CD-E233-39A87886A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752600"/>
            <a:ext cx="10439400" cy="3816429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Tudo isto significa que </a:t>
            </a:r>
            <a:r>
              <a:rPr lang="pt-PT" sz="2800" b="1" u="sng" noProof="0" dirty="0"/>
              <a:t>a avaliação</a:t>
            </a:r>
            <a:r>
              <a:rPr lang="pt-PT" sz="2800" noProof="0" dirty="0"/>
              <a:t> é fundamental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Para a confiança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Significa garantia da qualidade 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Por conseguinte, alguns princípios têm de ser respeitados.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Conclusão: a avaliação na RPL </a:t>
            </a:r>
            <a:r>
              <a:rPr lang="pt-PT" sz="2800" u="sng" noProof="0" dirty="0"/>
              <a:t>não</a:t>
            </a:r>
            <a:r>
              <a:rPr lang="pt-PT" sz="2800" noProof="0" dirty="0"/>
              <a:t> é diferente, no </a:t>
            </a:r>
            <a:r>
              <a:rPr lang="pt-PT" sz="2800" u="sng" noProof="0" dirty="0"/>
              <a:t>essencial,</a:t>
            </a:r>
            <a:r>
              <a:rPr lang="pt-PT" sz="2800" noProof="0" dirty="0"/>
              <a:t> da avaliação no Sistema Formal de Educação e Formação (SFEF)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3B7FA5BE-0EE2-CEE5-AD95-40D37B95CF4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5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4467D-1F69-BF48-5D25-8EA31EC85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0D99B-5A04-1FBB-B07D-535FB159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8382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/>
              <a:t>Avaliação no RPL vs. </a:t>
            </a:r>
            <a:r>
              <a:rPr lang="pt-PT" sz="3600" noProof="0" dirty="0"/>
              <a:t>no ET formal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D3B4B-D75A-739C-C087-E00FF1D41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0600" y="1828800"/>
            <a:ext cx="9525000" cy="3508653"/>
          </a:xfrm>
        </p:spPr>
        <p:txBody>
          <a:bodyPr/>
          <a:lstStyle/>
          <a:p>
            <a:pPr algn="l">
              <a:spcBef>
                <a:spcPts val="1200"/>
              </a:spcBef>
              <a:spcAft>
                <a:spcPts val="1200"/>
              </a:spcAft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Sejamos muito concretos, ouvirão, que a RPL é:</a:t>
            </a:r>
          </a:p>
          <a:p>
            <a:pPr marL="914400" lvl="1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Rápido? Mais depressa?</a:t>
            </a:r>
          </a:p>
          <a:p>
            <a:pPr marL="914400" lvl="1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Aleatório? Mais aleatório?</a:t>
            </a:r>
          </a:p>
          <a:p>
            <a:pPr marL="914400" lvl="1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Fácil? Mais fácil?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		... do que a educação e a formação formais 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D6A9DD30-5D18-1CFE-F1E1-EFAC8821931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18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246D3-ED42-382C-F333-97BDC1C77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9146C-0850-9DCA-749B-E149C6B4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1430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/>
              <a:t>Avaliação no RPL vs. </a:t>
            </a:r>
            <a:r>
              <a:rPr lang="pt-PT" sz="3600" noProof="0" dirty="0"/>
              <a:t>no ET formal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305B0-5E8B-3750-E04F-2543C6759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95500" y="1752600"/>
            <a:ext cx="8534400" cy="2646878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PT" sz="28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Rápido? Mais depressa? </a:t>
            </a:r>
            <a:r>
              <a:rPr lang="pt-PT" sz="2800" noProof="0" dirty="0">
                <a:solidFill>
                  <a:srgbClr val="FF0000"/>
                </a:solidFill>
              </a:rPr>
              <a:t>NÃO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Aleatório? Mais aleatório? </a:t>
            </a:r>
            <a:r>
              <a:rPr lang="pt-PT" sz="2800" noProof="0" dirty="0">
                <a:solidFill>
                  <a:srgbClr val="FF0000"/>
                </a:solidFill>
              </a:rPr>
              <a:t>NÃO</a:t>
            </a:r>
            <a:endParaRPr lang="pt-PT" sz="2800" noProof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800" noProof="0" dirty="0"/>
              <a:t>Fácil? Mais fácil? </a:t>
            </a:r>
            <a:r>
              <a:rPr lang="pt-PT" sz="2800" noProof="0" dirty="0">
                <a:solidFill>
                  <a:srgbClr val="FF0000"/>
                </a:solidFill>
              </a:rPr>
              <a:t>NÃO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546DFB9D-0AC5-7B75-F7B2-395502098D0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71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928AE-39DC-AC14-CB3E-6239A0B69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DA586-96C4-E209-E82A-B6BBA450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 dirty="0"/>
              <a:t>Avaliação no RPL vs. no ET Formal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B9EB4-8114-F6E6-2FAF-5A3BFA34D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10134600" cy="4770537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Rápido? Mais depressa? </a:t>
            </a:r>
            <a:r>
              <a:rPr lang="pt-PT" sz="2400" noProof="0" dirty="0">
                <a:solidFill>
                  <a:srgbClr val="FF0000"/>
                </a:solidFill>
              </a:rPr>
              <a:t>NÃO: o processo de aprendizagem é um «</a:t>
            </a:r>
            <a:r>
              <a:rPr lang="pt-PT" sz="2400" noProof="0" dirty="0" err="1">
                <a:solidFill>
                  <a:srgbClr val="FF0000"/>
                </a:solidFill>
              </a:rPr>
              <a:t>loooooooooot</a:t>
            </a:r>
            <a:r>
              <a:rPr lang="pt-PT" sz="2400" noProof="0" dirty="0">
                <a:solidFill>
                  <a:srgbClr val="FF0000"/>
                </a:solidFill>
              </a:rPr>
              <a:t>» mais longo, avaliação também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Aleatório? Mais aleatório? </a:t>
            </a:r>
            <a:r>
              <a:rPr lang="pt-PT" sz="2400" noProof="0" dirty="0">
                <a:solidFill>
                  <a:srgbClr val="FF0000"/>
                </a:solidFill>
              </a:rPr>
              <a:t>NÃO: abordagens mistas permitem cobrir todos os resultados </a:t>
            </a:r>
            <a:r>
              <a:rPr lang="pt-PT" sz="2400" b="1" noProof="0" dirty="0">
                <a:solidFill>
                  <a:srgbClr val="FF0000"/>
                </a:solidFill>
                <a:sym typeface="Wingdings" pitchFamily="2" charset="2"/>
              </a:rPr>
              <a:t>de aprendizagem ⁇ </a:t>
            </a:r>
            <a:r>
              <a:rPr lang="pt-PT" sz="2400" b="1" noProof="0" dirty="0" err="1">
                <a:solidFill>
                  <a:srgbClr val="FF0000"/>
                </a:solidFill>
                <a:sym typeface="Wingdings" pitchFamily="2" charset="2"/>
              </a:rPr>
              <a:t>Secret</a:t>
            </a:r>
            <a:r>
              <a:rPr lang="pt-PT" sz="2400" b="1" noProof="0" dirty="0">
                <a:solidFill>
                  <a:srgbClr val="FF0000"/>
                </a:solidFill>
                <a:sym typeface="Wingdings" pitchFamily="2" charset="2"/>
              </a:rPr>
              <a:t> #1</a:t>
            </a:r>
            <a:endParaRPr lang="pt-PT" sz="24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Fácil? Mais fácil? </a:t>
            </a:r>
            <a:r>
              <a:rPr lang="pt-PT" sz="2400" noProof="0" dirty="0">
                <a:solidFill>
                  <a:srgbClr val="FF0000"/>
                </a:solidFill>
              </a:rPr>
              <a:t>NÃO: as mesmas normas (processo de avaliação diferente)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600"/>
              </a:spcBef>
              <a:buFont typeface="Arial" panose="020B0604020202020204" pitchFamily="34" charset="0"/>
              <a:buChar char="•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Regras-chave: </a:t>
            </a:r>
          </a:p>
          <a:p>
            <a:pPr marL="642937" lvl="1" indent="-457200" algn="l">
              <a:spcBef>
                <a:spcPts val="600"/>
              </a:spcBef>
              <a:buFont typeface="Times New Roman" panose="02020603050405020304" pitchFamily="18" charset="0"/>
              <a:buChar char="‾"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Normas de qualificação: </a:t>
            </a:r>
            <a:r>
              <a:rPr lang="pt-PT" sz="2400" b="1" u="sng" noProof="0" dirty="0"/>
              <a:t>deve</a:t>
            </a:r>
            <a:r>
              <a:rPr lang="pt-PT" sz="2400" noProof="0" dirty="0"/>
              <a:t> ser o mesmo que para o sistema formal de educação e formação (paridade de estima) </a:t>
            </a:r>
          </a:p>
          <a:p>
            <a:pPr marL="642937" lvl="1" indent="-457200" algn="l">
              <a:spcBef>
                <a:spcPts val="600"/>
              </a:spcBef>
              <a:buFont typeface="Times New Roman" panose="02020603050405020304" pitchFamily="18" charset="0"/>
              <a:buChar char="‾"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Princípios: </a:t>
            </a:r>
            <a:r>
              <a:rPr lang="pt-PT" sz="2400" b="1" u="sng" noProof="0" dirty="0"/>
              <a:t>deve</a:t>
            </a:r>
            <a:r>
              <a:rPr lang="pt-PT" sz="2400" noProof="0" dirty="0"/>
              <a:t> ser a mesma</a:t>
            </a:r>
          </a:p>
          <a:p>
            <a:pPr marL="642937" lvl="1" indent="-457200" algn="l">
              <a:spcBef>
                <a:spcPts val="600"/>
              </a:spcBef>
              <a:buFont typeface="Times New Roman" panose="02020603050405020304" pitchFamily="18" charset="0"/>
              <a:buChar char="‾"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Processo: </a:t>
            </a:r>
            <a:r>
              <a:rPr lang="pt-PT" sz="2400" b="1" u="sng" noProof="0" dirty="0"/>
              <a:t>podem</a:t>
            </a:r>
            <a:r>
              <a:rPr lang="pt-PT" sz="2400" noProof="0" dirty="0"/>
              <a:t> ser diferentes 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4520AF87-8480-35EF-9581-65FE7D9E54C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7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DBFFE-1887-E78D-A158-B56B1A788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9ECCC-03E4-4504-9E53-4DB349B04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685800"/>
            <a:ext cx="10287000" cy="553998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600" noProof="0" dirty="0"/>
              <a:t>Princípios: Irá ler este livro: </a:t>
            </a:r>
            <a:endParaRPr lang="pt-PT" sz="36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DFA02-ED78-AE0A-9EC1-7DE2255D1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4943" y="1447800"/>
            <a:ext cx="10134600" cy="4862870"/>
          </a:xfrm>
        </p:spPr>
        <p:txBody>
          <a:bodyPr/>
          <a:lstStyle/>
          <a:p>
            <a:pPr marL="1371600" lvl="2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Validade</a:t>
            </a:r>
          </a:p>
          <a:p>
            <a:pPr marL="1371600" lvl="2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Autenticidade</a:t>
            </a:r>
          </a:p>
          <a:p>
            <a:pPr marL="1371600" lvl="2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Adequação ao fim a que se destina</a:t>
            </a:r>
          </a:p>
          <a:p>
            <a:pPr marL="1371600" lvl="2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Fiabilidade</a:t>
            </a:r>
          </a:p>
          <a:p>
            <a:pPr marL="1371600" lvl="2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Equidade</a:t>
            </a:r>
          </a:p>
          <a:p>
            <a:pPr marL="1371600" lvl="2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Suficiência</a:t>
            </a:r>
          </a:p>
          <a:p>
            <a:pPr marL="1371600" lvl="2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Valor</a:t>
            </a:r>
          </a:p>
          <a:p>
            <a:pPr marL="1371600" lvl="2" indent="-457200" algn="l">
              <a:spcBef>
                <a:spcPts val="1200"/>
              </a:spcBef>
              <a:buFont typeface="Arial" panose="020B0604020202020204" pitchFamily="34" charset="0"/>
              <a:buChar char="•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Transparência </a:t>
            </a:r>
          </a:p>
          <a:p>
            <a:pPr algn="ctr">
              <a:spcBef>
                <a:spcPts val="1200"/>
              </a:spcBef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3200" noProof="0" dirty="0">
                <a:sym typeface="Wingdings" pitchFamily="2" charset="2"/>
              </a:rPr>
              <a:t>⚡ ⁇ </a:t>
            </a:r>
            <a:r>
              <a:rPr lang="pt-PT" sz="3200" noProof="0" dirty="0"/>
              <a:t>Conclusão </a:t>
            </a:r>
            <a:r>
              <a:rPr lang="pt-PT" sz="3200" noProof="0" dirty="0">
                <a:sym typeface="Wingdings" pitchFamily="2" charset="2"/>
              </a:rPr>
              <a:t>⁇ ⁇ ⁇ ⁇ ⁇ ⁇ ⁇ ⁇ ⁇ ⁇ ⁇ ⁇ ⁇</a:t>
            </a:r>
            <a:endParaRPr lang="pt-PT" sz="3200" b="1" noProof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149A7971-E27F-FC3D-4E29-516B777D27B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Página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69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DEEB1-2BEC-40BE-B446-6F006FB7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04C8DC-9FAD-47E3-8ADE-A3D2D0FD707D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3.xml><?xml version="1.0" encoding="utf-8"?>
<ds:datastoreItem xmlns:ds="http://schemas.openxmlformats.org/officeDocument/2006/customXml" ds:itemID="{B02ABC81-97B5-4AB7-9B93-B9E3F41D7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738</Words>
  <Application>Microsoft Office PowerPoint</Application>
  <PresentationFormat>Widescreen</PresentationFormat>
  <Paragraphs>114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Arial MT</vt:lpstr>
      <vt:lpstr>Baguet Script</vt:lpstr>
      <vt:lpstr>Calibri</vt:lpstr>
      <vt:lpstr>Times New Roman</vt:lpstr>
      <vt:lpstr>Wingdings</vt:lpstr>
      <vt:lpstr>Office Theme</vt:lpstr>
      <vt:lpstr>6º Fórum da Rede ACQF  30 de Setembro – 2 de Outubro de 2025   Avaliação no Contexto da RPL, com Foco em Portfólios</vt:lpstr>
      <vt:lpstr>Ordem do dia desta sessão sobre a RPL</vt:lpstr>
      <vt:lpstr>Lembretes rápidos … rápidos </vt:lpstr>
      <vt:lpstr>Lembrete-chave</vt:lpstr>
      <vt:lpstr>Avaliação no contexto da RPL</vt:lpstr>
      <vt:lpstr>Avaliação no RPL vs. no ET formal</vt:lpstr>
      <vt:lpstr>Avaliação no RPL vs. no ET formal</vt:lpstr>
      <vt:lpstr>Avaliação no RPL vs. no ET Formal</vt:lpstr>
      <vt:lpstr>Princípios: Irá ler este livro: </vt:lpstr>
      <vt:lpstr>Princípios ⁇ O Caminho Certo</vt:lpstr>
      <vt:lpstr>Princípios ⁇ O Caminho Certo</vt:lpstr>
      <vt:lpstr>Princípios </vt:lpstr>
      <vt:lpstr>Métodos de avaliação (seleção) </vt:lpstr>
      <vt:lpstr>Os meus conselhos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Kande</dc:creator>
  <cp:lastModifiedBy>Amaya Lyne (ETF)</cp:lastModifiedBy>
  <cp:revision>63</cp:revision>
  <dcterms:created xsi:type="dcterms:W3CDTF">2025-06-04T12:59:39Z</dcterms:created>
  <dcterms:modified xsi:type="dcterms:W3CDTF">2025-10-13T13:48:01Z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2024-12-20T00:00:00Z</vt:filetime>
  </property>
  <property fmtid="{D5CDD505-2E9C-101B-9397-08002B2CF9AE}" pid="3" name="LastSaved">
    <vt:filetime>2025-06-04T00:00:00Z</vt:filetime>
  </property>
  <property fmtid="{D5CDD505-2E9C-101B-9397-08002B2CF9AE}" pid="4" name="ContentTypeId">
    <vt:lpwstr>0x0101009B2203B17F16D040A1E444A021DFF119</vt:lpwstr>
  </property>
  <property fmtid="{D5CDD505-2E9C-101B-9397-08002B2CF9AE}" pid="5" name="MediaServiceImageTags">
    <vt:lpwstr/>
  </property>
</Properties>
</file>