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1" r:id="rId2"/>
    <p:sldId id="1639" r:id="rId3"/>
    <p:sldId id="1640" r:id="rId4"/>
    <p:sldId id="1633" r:id="rId5"/>
    <p:sldId id="1632" r:id="rId6"/>
    <p:sldId id="1614" r:id="rId7"/>
    <p:sldId id="1613" r:id="rId8"/>
    <p:sldId id="1635" r:id="rId9"/>
    <p:sldId id="1641" r:id="rId10"/>
    <p:sldId id="1642" r:id="rId11"/>
    <p:sldId id="1643" r:id="rId12"/>
    <p:sldId id="1606" r:id="rId13"/>
    <p:sldId id="1637" r:id="rId14"/>
    <p:sldId id="1644" r:id="rId15"/>
    <p:sldId id="1645" r:id="rId16"/>
    <p:sldId id="1638" r:id="rId17"/>
    <p:sldId id="1646" r:id="rId18"/>
    <p:sldId id="374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BFD8-E5C5-48F4-B74F-3888996891B9}" type="datetimeFigureOut">
              <a:rPr lang="pt-PT" smtClean="0"/>
              <a:t>09/10/2025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1D297-4294-40CA-9944-443D8E3390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16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/>
              <a:t>Finalidade:</a:t>
            </a:r>
            <a:r>
              <a:t> não «tudo», mas especificamente recolhido.</a:t>
            </a:r>
          </a:p>
          <a:p>
            <a:r>
              <a:rPr b="1"/>
              <a:t>Com base em dados concretos:</a:t>
            </a:r>
            <a:r>
              <a:t> Provas de resultados de aprendizagem e competências.</a:t>
            </a:r>
          </a:p>
          <a:p>
            <a:r>
              <a:rPr b="1"/>
              <a:t>Reflexivo:</a:t>
            </a:r>
            <a:r>
              <a:t> explicação, pelos próprios candidatos, da forma como as suas experiências demonstram competências.</a:t>
            </a:r>
          </a:p>
          <a:p>
            <a:r>
              <a:rPr b="1"/>
              <a:t>Orientação para a avaliação:</a:t>
            </a:r>
            <a:r>
              <a:t> adequado para avaliação de acordo com as normas (especialmente no contexto da RPL).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4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«Considerando que a carteira de avaliação se centra em elementos de prova contra normas, a carteira biográfico-sistemática começa com a história de vida da pessoa. É especialmente poderoso na RPL, uma vez que antecipa competências que, de outro modo, permaneceriam ocultas.»</a:t>
            </a:r>
          </a:p>
          <a:p>
            <a:endParaRPr/>
          </a:p>
          <a:p>
            <a:pPr>
              <a:spcBef>
                <a:spcPts val="400"/>
              </a:spcBef>
              <a:defRPr sz="2400" b="1"/>
            </a:pPr>
            <a:r>
              <a:t>Definir o objetivo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Estabelecer a função principal: Reconstruir uma biografia de competências que revele a aprendizagem em todos os domínios da vida.</a:t>
            </a:r>
          </a:p>
          <a:p>
            <a:pPr>
              <a:spcBef>
                <a:spcPts val="400"/>
              </a:spcBef>
              <a:defRPr sz="2400"/>
            </a:pPr>
            <a:r>
              <a:t>Delimitação: não só provas contra normas, mas também ligações narrativas e competências ocultas.</a:t>
            </a:r>
          </a:p>
          <a:p>
            <a:pPr>
              <a:spcBef>
                <a:spcPts val="400"/>
              </a:spcBef>
              <a:defRPr sz="2400" b="1"/>
            </a:pPr>
            <a:r>
              <a:t>Alinhar com o contexto de reconhecimento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Decida como as experiências de vida serão ligadas a quadros de competência ou padrões de qualificação.</a:t>
            </a:r>
          </a:p>
          <a:p>
            <a:pPr>
              <a:spcBef>
                <a:spcPts val="400"/>
              </a:spcBef>
              <a:defRPr sz="2400"/>
            </a:pPr>
            <a:r>
              <a:t>Assegurar a flexibilidade para que as diferentes trajetórias (trabalho, família, voluntariado, comunidade) possam ser representadas.</a:t>
            </a:r>
          </a:p>
          <a:p>
            <a:pPr>
              <a:spcBef>
                <a:spcPts val="400"/>
              </a:spcBef>
              <a:defRPr sz="2400" b="1"/>
            </a:pPr>
            <a:r>
              <a:t>Especificar os requisitos em matéria de provas e descritiva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Aceitar documentos tradicionais (certificados, referências) e formulários alternativos (fotografias, áudio, narração de histórias).</a:t>
            </a:r>
          </a:p>
          <a:p>
            <a:pPr>
              <a:spcBef>
                <a:spcPts val="400"/>
              </a:spcBef>
              <a:defRPr sz="2400"/>
            </a:pPr>
            <a:r>
              <a:t>Incentivar explicações narrativas que acompanhem as provas.</a:t>
            </a:r>
          </a:p>
          <a:p>
            <a:pPr>
              <a:spcBef>
                <a:spcPts val="400"/>
              </a:spcBef>
              <a:defRPr sz="2400" b="1"/>
            </a:pPr>
            <a:r>
              <a:t>Estrutura e modelos de conceção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Fornecer um quadro biográfico: calendário, fases de vida, pontos de viragem, grupos de competências.</a:t>
            </a:r>
          </a:p>
          <a:p>
            <a:pPr>
              <a:spcBef>
                <a:spcPts val="400"/>
              </a:spcBef>
              <a:defRPr sz="2400"/>
            </a:pPr>
            <a:r>
              <a:t>Use planilhas ou perguntas orientadoras para ajudar os participantes a capturar experiências sistematicamente.</a:t>
            </a:r>
          </a:p>
          <a:p>
            <a:pPr>
              <a:defRPr sz="2400" b="1"/>
            </a:pPr>
            <a:r>
              <a:t>Desenvolver alertas reflexivos</a:t>
            </a:r>
            <a:endParaRPr sz="2400"/>
          </a:p>
          <a:p>
            <a:pPr>
              <a:defRPr sz="2400"/>
            </a:pPr>
            <a:r>
              <a:t>Inclua perguntas que associem experiências a competências:</a:t>
            </a:r>
            <a:br/>
            <a:r>
              <a:rPr i="1"/>
              <a:t>«O que aprendeu com este evento?» </a:t>
            </a:r>
            <a:br>
              <a:rPr i="1"/>
            </a:br>
            <a:r>
              <a:rPr i="1"/>
              <a:t>«Que competências foram reforçadas?» </a:t>
            </a:r>
            <a:br>
              <a:rPr i="1"/>
            </a:br>
            <a:r>
              <a:rPr i="1"/>
              <a:t>«Como é que isto se relaciona com o seu trabalho ou a sua vida atual?»</a:t>
            </a:r>
            <a:endParaRPr sz="2400"/>
          </a:p>
          <a:p>
            <a:pPr>
              <a:defRPr sz="2400" b="1"/>
            </a:pPr>
            <a:r>
              <a:t>Integre o modelo de facilitação</a:t>
            </a:r>
            <a:endParaRPr sz="2400"/>
          </a:p>
          <a:p>
            <a:pPr>
              <a:defRPr sz="2400"/>
            </a:pPr>
            <a:r>
              <a:t>Atribuir facilitadores para apoiar os candidatos a contar suas histórias, especialmente aqueles com alfabetização limitada.</a:t>
            </a:r>
          </a:p>
          <a:p>
            <a:pPr>
              <a:defRPr sz="2400"/>
            </a:pPr>
            <a:r>
              <a:t>Fornecer alternativas (gravação de áudio, entrevistas em vídeo) onde a escrita é difícil.</a:t>
            </a:r>
          </a:p>
          <a:p>
            <a:pPr>
              <a:defRPr sz="2400" b="1"/>
            </a:pPr>
            <a:r>
              <a:t>Procedimento de desenvolvimento de carteiras</a:t>
            </a:r>
            <a:endParaRPr sz="2400"/>
          </a:p>
          <a:p>
            <a:pPr>
              <a:defRPr sz="2400"/>
            </a:pPr>
            <a:r>
              <a:t>Sequência: história de vida → mapeamento de competências → recolha de provas → reflexão → compilação.</a:t>
            </a:r>
          </a:p>
          <a:p>
            <a:pPr>
              <a:defRPr sz="2400"/>
            </a:pPr>
            <a:r>
              <a:t>Permitir o desenvolvimento iterativo com feedback e orientação.</a:t>
            </a:r>
          </a:p>
          <a:p>
            <a:pPr>
              <a:defRPr sz="2400" b="1"/>
            </a:pPr>
            <a:r>
              <a:t>Garantia de qualidade</a:t>
            </a:r>
            <a:endParaRPr sz="2400"/>
          </a:p>
          <a:p>
            <a:pPr>
              <a:defRPr sz="2400"/>
            </a:pPr>
            <a:r>
              <a:t>Formar avaliadores para valorizar tanto a narrativa como as provas.</a:t>
            </a:r>
          </a:p>
          <a:p>
            <a:pPr>
              <a:defRPr sz="2400"/>
            </a:pPr>
            <a:r>
              <a:t>Utilizar a moderação para garantir a equidade nos casos em que as carteiras diferem fortemente em termos de formato (por exemplo, escrita versus oral).</a:t>
            </a:r>
          </a:p>
          <a:p>
            <a:pPr>
              <a:defRPr sz="2400"/>
            </a:pPr>
            <a:r>
              <a:t>Documente como as evidências biográficas são julgadas de acordo com os padrões.</a:t>
            </a:r>
          </a:p>
          <a:p>
            <a:pPr>
              <a:spcBef>
                <a:spcPts val="400"/>
              </a:spcBef>
            </a:pPr>
            <a:endParaRPr sz="2400"/>
          </a:p>
          <a:p>
            <a:endParaRPr sz="2400"/>
          </a:p>
          <a:p>
            <a:endParaRPr sz="2400"/>
          </a:p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633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 sz="2000" b="1"/>
            </a:pPr>
            <a:r>
              <a:t>Papel da orientação</a:t>
            </a:r>
            <a:endParaRPr sz="2000"/>
          </a:p>
          <a:p>
            <a:pPr lvl="1" indent="0">
              <a:spcBef>
                <a:spcPts val="600"/>
              </a:spcBef>
              <a:buNone/>
              <a:defRPr sz="2000"/>
            </a:pPr>
            <a:r>
              <a:t>As carteiras não são autoexplicativas. Os candidatos necessitam frequentemente de aconselhamento sobre o que conta como prova, como organizá-la e como associá-la às normas.</a:t>
            </a:r>
          </a:p>
          <a:p>
            <a:pPr lvl="1" indent="0">
              <a:spcBef>
                <a:spcPts val="600"/>
              </a:spcBef>
              <a:buNone/>
            </a:pPr>
            <a:endParaRPr sz="2000"/>
          </a:p>
          <a:p>
            <a:pPr lvl="1" indent="0">
              <a:spcBef>
                <a:spcPts val="600"/>
              </a:spcBef>
              <a:buNone/>
              <a:defRPr sz="2000"/>
            </a:pPr>
            <a:r>
              <a:rPr b="1"/>
              <a:t>Sessões de orientação:</a:t>
            </a:r>
            <a:r>
              <a:t> explicar o objetivo e o processo da carteira.</a:t>
            </a:r>
          </a:p>
          <a:p>
            <a:pPr lvl="1" indent="0">
              <a:spcBef>
                <a:spcPts val="600"/>
              </a:spcBef>
              <a:buNone/>
              <a:defRPr sz="2000"/>
            </a:pPr>
            <a:r>
              <a:rPr b="1"/>
              <a:t>Aconselhamento individual:</a:t>
            </a:r>
            <a:r>
              <a:t> ajudar os candidatos a identificar competências e a selecionar elementos de prova pertinentes.</a:t>
            </a:r>
          </a:p>
          <a:p>
            <a:pPr>
              <a:defRPr sz="2000"/>
            </a:pPr>
            <a:r>
              <a:rPr b="1"/>
              <a:t>Seminários:</a:t>
            </a:r>
            <a:r>
              <a:t> Agrupar configurações para trocar experiências e desmistificar a tarefa do portfólio.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pPr>
            <a:r>
              <a:rPr b="1"/>
              <a:t>Ciclos de retorno de informação:</a:t>
            </a:r>
            <a:r>
              <a:t> avaliações iterativas antes da submissão.</a:t>
            </a:r>
          </a:p>
          <a:p>
            <a:endParaRPr sz="2000"/>
          </a:p>
          <a:p>
            <a:pPr>
              <a:spcBef>
                <a:spcPts val="400"/>
              </a:spcBef>
              <a:defRPr sz="2000" b="1"/>
            </a:pPr>
            <a:r>
              <a:t>Papel do facilitador na RPL</a:t>
            </a:r>
            <a:endParaRPr sz="2000"/>
          </a:p>
          <a:p>
            <a:pPr lvl="1">
              <a:spcBef>
                <a:spcPts val="400"/>
              </a:spcBef>
              <a:defRPr sz="2000"/>
            </a:pPr>
            <a:r>
              <a:t>Funcionar como ponte entre a narrativa biográfica do candidato e os critérios formais do avaliador.</a:t>
            </a:r>
          </a:p>
          <a:p>
            <a:pPr lvl="1">
              <a:spcBef>
                <a:spcPts val="400"/>
              </a:spcBef>
              <a:defRPr sz="2000"/>
            </a:pPr>
            <a:r>
              <a:t>Encorajar a reflexão, não apenas a recolha.</a:t>
            </a:r>
          </a:p>
          <a:p>
            <a:pPr lvl="1">
              <a:spcBef>
                <a:spcPts val="400"/>
              </a:spcBef>
              <a:defRPr sz="2000"/>
            </a:pPr>
            <a:r>
              <a:t>Garantir a autenticidade e a coerência da carteira.</a:t>
            </a:r>
          </a:p>
          <a:p>
            <a:pPr lvl="1">
              <a:spcBef>
                <a:spcPts val="400"/>
              </a:spcBef>
            </a:pPr>
            <a:endParaRPr sz="2000"/>
          </a:p>
          <a:p>
            <a:pPr>
              <a:spcBef>
                <a:spcPts val="400"/>
              </a:spcBef>
              <a:defRPr sz="2000" b="1"/>
            </a:pPr>
            <a:r>
              <a:t>Valor acrescentado</a:t>
            </a:r>
            <a:endParaRPr sz="2000"/>
          </a:p>
          <a:p>
            <a:pPr lvl="1">
              <a:spcBef>
                <a:spcPts val="400"/>
              </a:spcBef>
              <a:defRPr sz="2000"/>
            </a:pPr>
            <a:r>
              <a:t>Aumenta a </a:t>
            </a:r>
            <a:r>
              <a:rPr b="1"/>
              <a:t>qualidade</a:t>
            </a:r>
            <a:r>
              <a:t> das carteiras (elementos de prova mais claros e pertinentes).</a:t>
            </a:r>
          </a:p>
          <a:p>
            <a:pPr lvl="1">
              <a:spcBef>
                <a:spcPts val="400"/>
              </a:spcBef>
              <a:defRPr sz="2000"/>
            </a:pPr>
            <a:r>
              <a:t>Reforça </a:t>
            </a:r>
            <a:r>
              <a:rPr b="1"/>
              <a:t>a equidade</a:t>
            </a:r>
            <a:r>
              <a:t> na avaliação, uma vez que nem todos os candidatos têm as mesmas competências de literacia ou documentação.</a:t>
            </a:r>
          </a:p>
          <a:p>
            <a:pPr lvl="1">
              <a:spcBef>
                <a:spcPts val="400"/>
              </a:spcBef>
              <a:defRPr sz="2000"/>
            </a:pPr>
            <a:r>
              <a:t>Promove a </a:t>
            </a:r>
            <a:r>
              <a:rPr b="1"/>
              <a:t>capacitação,</a:t>
            </a:r>
            <a:r>
              <a:t> uma vez que os candidatos veem as suas próprias competências de forma mais clara.</a:t>
            </a:r>
          </a:p>
          <a:p>
            <a:pPr lvl="1">
              <a:spcBef>
                <a:spcPts val="400"/>
              </a:spcBef>
            </a:pPr>
            <a:endParaRPr sz="2000"/>
          </a:p>
          <a:p>
            <a:endParaRPr sz="2000"/>
          </a:p>
          <a:p>
            <a:pPr lvl="1" indent="0">
              <a:spcBef>
                <a:spcPts val="600"/>
              </a:spcBef>
              <a:buNone/>
            </a:pPr>
            <a:endParaRPr sz="2000"/>
          </a:p>
          <a:p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1600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81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/>
              <a:t>Documentação do processo:</a:t>
            </a:r>
            <a:r>
              <a:t> Passos, métodos e procedimentos usados para trabalhar em uma tarefa ou projeto.</a:t>
            </a:r>
          </a:p>
          <a:p>
            <a:r>
              <a:rPr b="1"/>
              <a:t>Experiências de aprendizagem:</a:t>
            </a:r>
            <a:r>
              <a:t> Reflexão sobre o que foi aprendido durante o projecto ou curso, incluindo dificuldades, soluções e momentos de insight.</a:t>
            </a:r>
          </a:p>
          <a:p>
            <a:r>
              <a:rPr b="1"/>
              <a:t>Provas de desenvolvimento:</a:t>
            </a:r>
            <a:r>
              <a:t> Progressos na construção das suas próprias competências, por exemplo, novos conhecimentos, capacidades ou desenvolvimento pessoal.</a:t>
            </a:r>
          </a:p>
          <a:p>
            <a:r>
              <a:rPr b="1"/>
              <a:t>Documentos comprovativos:</a:t>
            </a:r>
            <a:r>
              <a:t> Amostras de trabalho, esboços, rascunhos, comentários, textos reflexivos.</a:t>
            </a:r>
          </a:p>
          <a:p>
            <a:r>
              <a:rPr b="1"/>
              <a:t>Perspetivas:</a:t>
            </a:r>
            <a:r>
              <a:t> Que passos estão planeados e como o que aprendeu pode ser aplicado no futuro.</a:t>
            </a:r>
          </a:p>
          <a:p>
            <a:endParaRPr/>
          </a:p>
          <a:p>
            <a:pPr>
              <a:defRPr b="1"/>
            </a:pPr>
            <a:r>
              <a:t>Índice da amostra</a:t>
            </a:r>
          </a:p>
          <a:p>
            <a:pPr>
              <a:defRPr b="1"/>
            </a:pPr>
            <a:r>
              <a:t>Introdução</a:t>
            </a:r>
          </a:p>
          <a:p>
            <a:pPr lvl="1"/>
            <a:r>
              <a:t>Objetivo da carteira</a:t>
            </a:r>
          </a:p>
          <a:p>
            <a:pPr lvl="1"/>
            <a:r>
              <a:t>Contexto (projeto, curso, situação profissional)</a:t>
            </a:r>
          </a:p>
          <a:p>
            <a:pPr>
              <a:defRPr b="1"/>
            </a:pPr>
            <a:r>
              <a:t>Ponto de partida</a:t>
            </a:r>
          </a:p>
          <a:p>
            <a:pPr lvl="1"/>
            <a:r>
              <a:t>Experiência e expectativas pessoais anteriores</a:t>
            </a:r>
          </a:p>
          <a:p>
            <a:pPr lvl="1"/>
            <a:r>
              <a:t>Ideias e perguntas iniciais</a:t>
            </a:r>
          </a:p>
          <a:p>
            <a:pPr>
              <a:defRPr b="1"/>
            </a:pPr>
            <a:r>
              <a:t>Documentação do processo</a:t>
            </a:r>
          </a:p>
          <a:p>
            <a:pPr lvl="1"/>
            <a:r>
              <a:t>Etapas e abordagem do trabalho</a:t>
            </a:r>
          </a:p>
          <a:p>
            <a:pPr lvl="1"/>
            <a:r>
              <a:t>Métodos e ferramentas utilizados</a:t>
            </a:r>
          </a:p>
          <a:p>
            <a:pPr lvl="1"/>
            <a:r>
              <a:t>Desafios e estratégias de solução</a:t>
            </a:r>
          </a:p>
          <a:p>
            <a:pPr>
              <a:defRPr b="1"/>
            </a:pPr>
            <a:r>
              <a:t>Experiências de aprendizagem</a:t>
            </a:r>
          </a:p>
          <a:p>
            <a:pPr lvl="1"/>
            <a:r>
              <a:t>Informações técnicas</a:t>
            </a:r>
          </a:p>
          <a:p>
            <a:pPr lvl="1"/>
            <a:r>
              <a:t>Momentos de aprendizagem pessoal (por exemplo, momentos «aha», mudança de perspetiva)</a:t>
            </a:r>
          </a:p>
          <a:p>
            <a:pPr lvl="1"/>
            <a:r>
              <a:t>Comentários de outros</a:t>
            </a:r>
          </a:p>
          <a:p>
            <a:pPr>
              <a:defRPr b="1"/>
            </a:pPr>
            <a:r>
              <a:t>Desenvolvimento e competências</a:t>
            </a:r>
          </a:p>
          <a:p>
            <a:pPr lvl="1"/>
            <a:r>
              <a:t>Que novos conhecimentos/competências foram adquiridos?</a:t>
            </a:r>
          </a:p>
          <a:p>
            <a:pPr lvl="1"/>
            <a:r>
              <a:t>Reflexão: Mudanças no próprio pensamento e comportamento</a:t>
            </a:r>
          </a:p>
          <a:p>
            <a:pPr lvl="1"/>
            <a:r>
              <a:t>Elementos de prova (por exemplo, amostras de trabalho, produtos intermédios, capturas de ecrã)</a:t>
            </a:r>
          </a:p>
          <a:p>
            <a:pPr>
              <a:defRPr b="1"/>
            </a:pPr>
            <a:r>
              <a:t>Resultados e resultados intercalares</a:t>
            </a:r>
          </a:p>
          <a:p>
            <a:pPr lvl="1"/>
            <a:r>
              <a:t>Apresentação dos resultados parciais</a:t>
            </a:r>
          </a:p>
          <a:p>
            <a:pPr lvl="1"/>
            <a:r>
              <a:t>Comparação: Situação inicial vs. situação atual</a:t>
            </a:r>
          </a:p>
          <a:p>
            <a:pPr>
              <a:defRPr b="1"/>
            </a:pPr>
            <a:r>
              <a:t>Perspetivas</a:t>
            </a:r>
          </a:p>
          <a:p>
            <a:pPr lvl="1"/>
            <a:r>
              <a:t>Próximas etapas ou desenvolvimento futuro</a:t>
            </a:r>
          </a:p>
          <a:p>
            <a:pPr lvl="1"/>
            <a:r>
              <a:t>Transferência para outros contextos (por exemplo, estudos, carreira, outros projetos)</a:t>
            </a:r>
          </a:p>
          <a:p>
            <a:pPr>
              <a:defRPr b="1"/>
            </a:pPr>
            <a:r>
              <a:t>apêndice</a:t>
            </a:r>
          </a:p>
          <a:p>
            <a:pPr lvl="1"/>
            <a:r>
              <a:t>Documentos, esboços, fotografias, formulários de retorno de informação</a:t>
            </a:r>
          </a:p>
          <a:p>
            <a:pPr lvl="1"/>
            <a:r>
              <a:t>Literatura ou fontes</a:t>
            </a:r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39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/>
            </a:pPr>
            <a:r>
              <a:t>Elementos-chave de uma Mostra/Apresentação/Carteira Profissional</a:t>
            </a:r>
          </a:p>
          <a:p>
            <a:r>
              <a:rPr b="1"/>
              <a:t>Realizações selecionadas:</a:t>
            </a:r>
            <a:r>
              <a:t> Melhores projectos ou resultados apresentados de forma clara e visual.</a:t>
            </a:r>
          </a:p>
          <a:p>
            <a:r>
              <a:rPr b="1"/>
              <a:t>Competências profissionais:</a:t>
            </a:r>
            <a:r>
              <a:t> Provas de competências e pontos fortes essenciais.</a:t>
            </a:r>
          </a:p>
          <a:p>
            <a:r>
              <a:rPr b="1"/>
              <a:t>Materiais de apoio:</a:t>
            </a:r>
            <a:r>
              <a:t> Certificados, referências, depoimentos, amostras de trabalho.</a:t>
            </a:r>
          </a:p>
          <a:p>
            <a:r>
              <a:rPr b="1"/>
              <a:t>Qualidade da apresentação:</a:t>
            </a:r>
            <a:r>
              <a:t> Formato estruturado, conciso e visualmente apelativo.</a:t>
            </a:r>
          </a:p>
          <a:p>
            <a:r>
              <a:rPr b="1"/>
              <a:t>Orientação para o futuro:</a:t>
            </a:r>
            <a:r>
              <a:t> Objetivos de carreira, oportunidades e aplicação de competências.</a:t>
            </a:r>
          </a:p>
          <a:p>
            <a:endParaRPr b="1"/>
          </a:p>
          <a:p>
            <a:pPr>
              <a:defRPr b="1"/>
            </a:pPr>
            <a:r>
              <a:t>Conteúdo típico de uma montra/apresentação/carteira profissional:</a:t>
            </a:r>
          </a:p>
          <a:p>
            <a:pPr>
              <a:defRPr b="1"/>
            </a:pPr>
            <a:r>
              <a:t>Introdução/perfil</a:t>
            </a:r>
          </a:p>
          <a:p>
            <a:r>
              <a:t>Breve descrição de si próprio, do seu papel ou do seu contexto profissional</a:t>
            </a:r>
          </a:p>
          <a:p>
            <a:r>
              <a:t>Declaração profissional ou breve biografia</a:t>
            </a:r>
          </a:p>
          <a:p>
            <a:pPr>
              <a:defRPr b="1"/>
            </a:pPr>
            <a:r>
              <a:t>Melhores obras/mostras</a:t>
            </a:r>
          </a:p>
          <a:p>
            <a:r>
              <a:t>Selecção dos seus melhores projectos, produtos ou resultados</a:t>
            </a:r>
          </a:p>
          <a:p>
            <a:r>
              <a:t>Imagens, capturas de ecrã, vídeos ou relatórios que demonstrem qualidade</a:t>
            </a:r>
          </a:p>
          <a:p>
            <a:r>
              <a:t>Breves descrições: objetivos, métodos, resultados, impacto</a:t>
            </a:r>
          </a:p>
          <a:p>
            <a:pPr>
              <a:defRPr b="1"/>
            </a:pPr>
            <a:r>
              <a:t>Competências e pontos fortes</a:t>
            </a:r>
          </a:p>
          <a:p>
            <a:r>
              <a:t>Panorâmica das competências essenciais (técnicas, metodológicas, sociais)</a:t>
            </a:r>
          </a:p>
          <a:p>
            <a:r>
              <a:t>Certificados ou provas, se aplicável</a:t>
            </a:r>
          </a:p>
          <a:p>
            <a:pPr>
              <a:defRPr b="1"/>
            </a:pPr>
            <a:r>
              <a:t>Referências</a:t>
            </a:r>
          </a:p>
          <a:p>
            <a:r>
              <a:t>Comentários de clientes, empregadores e colegas</a:t>
            </a:r>
          </a:p>
          <a:p>
            <a:r>
              <a:t>Depoimentos ou cartas de recomendação, se aplicável</a:t>
            </a:r>
          </a:p>
          <a:p>
            <a:pPr>
              <a:defRPr b="1"/>
            </a:pPr>
            <a:r>
              <a:t>Formato de apresentação</a:t>
            </a:r>
          </a:p>
          <a:p>
            <a:r>
              <a:t>Desenho visualmente atraente (por exemplo, com gráficos, layout, storytelling)</a:t>
            </a:r>
          </a:p>
          <a:p>
            <a:r>
              <a:t>Muitas vezes destinado a aplicações de emprego, desenvolvimento de carreira ou aquisição de projetos</a:t>
            </a:r>
          </a:p>
          <a:p>
            <a:pPr>
              <a:defRPr b="1"/>
            </a:pPr>
            <a:r>
              <a:t>Contacto/perfil</a:t>
            </a:r>
          </a:p>
          <a:p>
            <a:r>
              <a:t>Dados de contacto, redes profissionais (LinkedIn, sítio Web, página do portfólio)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49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/>
            </a:pPr>
            <a:r>
              <a:t>Elementos-chave de uma carteira de avaliação/desempenho</a:t>
            </a:r>
          </a:p>
          <a:p>
            <a:r>
              <a:rPr b="1"/>
              <a:t>Prova de competência:</a:t>
            </a:r>
            <a:r>
              <a:t> Demonstração de conhecimentos, competências e atitudes face a normas definidas.</a:t>
            </a:r>
          </a:p>
          <a:p>
            <a:r>
              <a:rPr b="1"/>
              <a:t>Critérios de avaliação:</a:t>
            </a:r>
            <a:r>
              <a:t> Ligação clara a índices de referência, rubricas ou quadros de qualificação.</a:t>
            </a:r>
          </a:p>
          <a:p>
            <a:r>
              <a:rPr b="1"/>
              <a:t>Amostras de trabalho autênticas:</a:t>
            </a:r>
            <a:r>
              <a:t> Atribuições, projectos, testes ou demonstrações práticas.</a:t>
            </a:r>
          </a:p>
          <a:p>
            <a:r>
              <a:rPr b="1"/>
              <a:t>Comentários do avaliador:</a:t>
            </a:r>
            <a:r>
              <a:t> Comentários, notas, avaliações pelos pares ou pelas autoridades de supervisão.</a:t>
            </a:r>
          </a:p>
          <a:p>
            <a:r>
              <a:rPr b="1"/>
              <a:t>Registo de progressos:</a:t>
            </a:r>
            <a:r>
              <a:t> Documentação das realizações e áreas a melhorar.</a:t>
            </a:r>
          </a:p>
          <a:p>
            <a:br>
              <a:rPr lang="en-US" dirty="0"/>
            </a:br>
            <a:endParaRPr lang="en-US" dirty="0"/>
          </a:p>
          <a:p>
            <a:pPr>
              <a:defRPr b="1"/>
            </a:pPr>
            <a:r>
              <a:t>Exemplo de índice</a:t>
            </a:r>
          </a:p>
          <a:p>
            <a:pPr>
              <a:defRPr b="1"/>
            </a:pPr>
            <a:r>
              <a:t>Introdução</a:t>
            </a:r>
          </a:p>
          <a:p>
            <a:pPr lvl="1"/>
            <a:r>
              <a:t>Finalidade da carteira de avaliação</a:t>
            </a:r>
          </a:p>
          <a:p>
            <a:pPr lvl="1"/>
            <a:r>
              <a:t>Contexto (curso, programa, qualificação)</a:t>
            </a:r>
          </a:p>
          <a:p>
            <a:pPr>
              <a:defRPr b="1"/>
            </a:pPr>
            <a:r>
              <a:t>Quadro de avaliação</a:t>
            </a:r>
          </a:p>
          <a:p>
            <a:pPr lvl="1"/>
            <a:r>
              <a:t>Normas, critérios ou resultados de aprendizagem</a:t>
            </a:r>
          </a:p>
          <a:p>
            <a:pPr lvl="1"/>
            <a:r>
              <a:t>Explicação do método de avaliação</a:t>
            </a:r>
          </a:p>
          <a:p>
            <a:pPr>
              <a:defRPr b="1"/>
            </a:pPr>
            <a:r>
              <a:t>Provas recolhidas</a:t>
            </a:r>
          </a:p>
          <a:p>
            <a:pPr lvl="1"/>
            <a:r>
              <a:t>Amostras de trabalho, tarefas, projectos</a:t>
            </a:r>
          </a:p>
          <a:p>
            <a:pPr lvl="1"/>
            <a:r>
              <a:t>Documentação do desempenho prático</a:t>
            </a:r>
          </a:p>
          <a:p>
            <a:pPr>
              <a:defRPr b="1"/>
            </a:pPr>
            <a:r>
              <a:t>Resultados da avaliação</a:t>
            </a:r>
          </a:p>
          <a:p>
            <a:pPr lvl="1"/>
            <a:r>
              <a:t>Comentários de professores, pares ou supervisores</a:t>
            </a:r>
          </a:p>
          <a:p>
            <a:pPr lvl="1"/>
            <a:r>
              <a:t>Classificação, rubricas, folhas de pontuação</a:t>
            </a:r>
          </a:p>
          <a:p>
            <a:pPr>
              <a:defRPr b="1"/>
            </a:pPr>
            <a:r>
              <a:t>Reflexão sobre o desempenho</a:t>
            </a:r>
          </a:p>
          <a:p>
            <a:pPr lvl="1"/>
            <a:r>
              <a:t>Autoavaliação dos pontos fortes e fracos</a:t>
            </a:r>
          </a:p>
          <a:p>
            <a:pPr lvl="1"/>
            <a:r>
              <a:t>Lições aprendidas</a:t>
            </a:r>
          </a:p>
          <a:p>
            <a:pPr>
              <a:defRPr b="1"/>
            </a:pPr>
            <a:r>
              <a:t>Plano de desenvolvimento</a:t>
            </a:r>
          </a:p>
          <a:p>
            <a:pPr lvl="1"/>
            <a:r>
              <a:t>Lacunas identificadas</a:t>
            </a:r>
          </a:p>
          <a:p>
            <a:pPr lvl="1"/>
            <a:r>
              <a:t>Próximas etapas para a melhoria</a:t>
            </a:r>
          </a:p>
          <a:p>
            <a:pPr>
              <a:defRPr b="1"/>
            </a:pPr>
            <a:r>
              <a:t>apêndices</a:t>
            </a:r>
          </a:p>
          <a:p>
            <a:pPr lvl="1"/>
            <a:r>
              <a:t>Certificados, transcrições, documentos complementares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70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/>
            </a:pPr>
            <a:r>
              <a:t>Elementos-chave de uma carteira híbrida/mista</a:t>
            </a:r>
          </a:p>
          <a:p>
            <a:r>
              <a:rPr b="1"/>
              <a:t>Combinação de finalidades:</a:t>
            </a:r>
            <a:r>
              <a:t> Integra elementos dos portfólios de processo, exibição e avaliação.</a:t>
            </a:r>
          </a:p>
          <a:p>
            <a:r>
              <a:rPr b="1"/>
              <a:t>Públicos múltiplos:</a:t>
            </a:r>
            <a:r>
              <a:t> Concebido para autorreflexão, apresentação profissional e avaliação externa.</a:t>
            </a:r>
          </a:p>
          <a:p>
            <a:r>
              <a:rPr b="1"/>
              <a:t>Diversos elementos de prova:</a:t>
            </a:r>
            <a:r>
              <a:t> Mistura de reflexões, amostras de trabalho, feedback, certificados e realizações.</a:t>
            </a:r>
          </a:p>
          <a:p>
            <a:r>
              <a:rPr b="1"/>
              <a:t>Estrutura flexível:</a:t>
            </a:r>
            <a:r>
              <a:t> Adaptável ao contexto, curso ou objetivos de carreira.</a:t>
            </a:r>
          </a:p>
          <a:p>
            <a:r>
              <a:rPr b="1"/>
              <a:t>Visão holística:</a:t>
            </a:r>
            <a:r>
              <a:t> Demonstra o percurso de aprendizagem e o desempenho final.</a:t>
            </a:r>
          </a:p>
          <a:p>
            <a:br>
              <a:rPr lang="en-US" dirty="0"/>
            </a:br>
            <a:endParaRPr lang="en-US" dirty="0"/>
          </a:p>
          <a:p>
            <a:pPr>
              <a:defRPr b="1"/>
            </a:pPr>
            <a:r>
              <a:t>Exemplo de índice</a:t>
            </a:r>
          </a:p>
          <a:p>
            <a:pPr>
              <a:defRPr b="1"/>
            </a:pPr>
            <a:r>
              <a:t>Introdução</a:t>
            </a:r>
          </a:p>
          <a:p>
            <a:pPr lvl="1"/>
            <a:r>
              <a:t>Objetivo da carteira híbrida</a:t>
            </a:r>
          </a:p>
          <a:p>
            <a:pPr lvl="1"/>
            <a:r>
              <a:t>Públicos-alvo (próprios, pares, empregadores, avaliadores)</a:t>
            </a:r>
          </a:p>
          <a:p>
            <a:pPr>
              <a:defRPr b="1"/>
            </a:pPr>
            <a:r>
              <a:t>Aprendizagem e processo</a:t>
            </a:r>
          </a:p>
          <a:p>
            <a:pPr lvl="1"/>
            <a:r>
              <a:t>Documentação de etapas, métodos e experiências</a:t>
            </a:r>
          </a:p>
          <a:p>
            <a:pPr lvl="1"/>
            <a:r>
              <a:t>Reflexão sobre desafios e perspetivas</a:t>
            </a:r>
          </a:p>
          <a:p>
            <a:pPr>
              <a:defRPr b="1"/>
            </a:pPr>
            <a:r>
              <a:t>Demonstração das realizações</a:t>
            </a:r>
          </a:p>
          <a:p>
            <a:pPr lvl="1"/>
            <a:r>
              <a:t>Destaques selecionados, melhor trabalho, resultados</a:t>
            </a:r>
          </a:p>
          <a:p>
            <a:pPr lvl="1"/>
            <a:r>
              <a:t>Apresentação profissional das competências</a:t>
            </a:r>
          </a:p>
          <a:p>
            <a:pPr>
              <a:defRPr b="1"/>
            </a:pPr>
            <a:r>
              <a:t>Apreciação e elementos de prova</a:t>
            </a:r>
          </a:p>
          <a:p>
            <a:pPr lvl="1"/>
            <a:r>
              <a:t>Amostras de trabalho conformes com as normas</a:t>
            </a:r>
          </a:p>
          <a:p>
            <a:pPr lvl="1"/>
            <a:r>
              <a:t>Comentários e resultados da avaliação</a:t>
            </a:r>
          </a:p>
          <a:p>
            <a:pPr>
              <a:defRPr b="1"/>
            </a:pPr>
            <a:r>
              <a:t>Desenvolvimento pessoal</a:t>
            </a:r>
          </a:p>
          <a:p>
            <a:pPr lvl="1"/>
            <a:r>
              <a:t>Competências adquiridas e crescimento ao longo do tempo</a:t>
            </a:r>
          </a:p>
          <a:p>
            <a:pPr lvl="1"/>
            <a:r>
              <a:t>Autoavaliação e reflexão</a:t>
            </a:r>
          </a:p>
          <a:p>
            <a:pPr>
              <a:defRPr b="1"/>
            </a:pPr>
            <a:r>
              <a:t>Perspetivas para o futuro</a:t>
            </a:r>
          </a:p>
          <a:p>
            <a:pPr lvl="1"/>
            <a:r>
              <a:t>Objetivos de carreira ou de aprendizagem</a:t>
            </a:r>
          </a:p>
          <a:p>
            <a:pPr lvl="1"/>
            <a:r>
              <a:t>Aplicação das competências em novos contextos</a:t>
            </a:r>
          </a:p>
          <a:p>
            <a:pPr>
              <a:defRPr b="1"/>
            </a:pPr>
            <a:r>
              <a:t>anexos</a:t>
            </a:r>
          </a:p>
          <a:p>
            <a:pPr lvl="1"/>
            <a:r>
              <a:t>Certificados, transcrições, referências, documentos complementares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59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/>
            </a:pPr>
            <a:r>
              <a:t>Elementos-chave de uma carteira biográfica – sistemática</a:t>
            </a:r>
          </a:p>
          <a:p>
            <a:r>
              <a:rPr b="1"/>
              <a:t>Orientação ao longo da vida:</a:t>
            </a:r>
            <a:r>
              <a:t> Estruturado em torno de fases pessoais e profissionais da vida.</a:t>
            </a:r>
          </a:p>
          <a:p>
            <a:r>
              <a:rPr b="1"/>
              <a:t>Documentação holística:</a:t>
            </a:r>
            <a:r>
              <a:t> Capta experiências de aprendizagem formal, não formal e informal.</a:t>
            </a:r>
          </a:p>
          <a:p>
            <a:r>
              <a:rPr b="1"/>
              <a:t>Abordagem sistemática:</a:t>
            </a:r>
            <a:r>
              <a:t> Segue um processo guiado com perguntas, avisos e categorias.</a:t>
            </a:r>
          </a:p>
          <a:p>
            <a:r>
              <a:rPr b="1"/>
              <a:t>Auto-reflexão:</a:t>
            </a:r>
            <a:r>
              <a:t> Concentrar-se nos pontos fortes, motivações e competências individuais.</a:t>
            </a:r>
          </a:p>
          <a:p>
            <a:r>
              <a:rPr b="1"/>
              <a:t>Transmissibilidade:</a:t>
            </a:r>
            <a:r>
              <a:t> Os resultados podem estar associados a quadros de qualificações, planeamento de carreira ou aconselhamento.</a:t>
            </a:r>
          </a:p>
          <a:p>
            <a:br>
              <a:rPr lang="en-US" dirty="0"/>
            </a:br>
            <a:endParaRPr lang="en-US" dirty="0"/>
          </a:p>
          <a:p>
            <a:pPr>
              <a:defRPr b="1"/>
            </a:pPr>
            <a:r>
              <a:t>Exemplo de índice (inspirado na estrutura do ProfilPASS)</a:t>
            </a:r>
          </a:p>
          <a:p>
            <a:pPr>
              <a:defRPr b="1"/>
            </a:pPr>
            <a:r>
              <a:t>Introdução</a:t>
            </a:r>
          </a:p>
          <a:p>
            <a:pPr lvl="1"/>
            <a:r>
              <a:t>Finalidade da carteira</a:t>
            </a:r>
          </a:p>
          <a:p>
            <a:pPr lvl="1"/>
            <a:r>
              <a:t>Como trabalhar com ele</a:t>
            </a:r>
          </a:p>
          <a:p>
            <a:pPr>
              <a:defRPr b="1"/>
            </a:pPr>
            <a:r>
              <a:t>Antecedentes pessoais</a:t>
            </a:r>
          </a:p>
          <a:p>
            <a:pPr lvl="1"/>
            <a:r>
              <a:t>Dados biográficos</a:t>
            </a:r>
          </a:p>
          <a:p>
            <a:pPr lvl="1"/>
            <a:r>
              <a:t>Principais experiências de vida</a:t>
            </a:r>
          </a:p>
          <a:p>
            <a:pPr>
              <a:defRPr b="1"/>
            </a:pPr>
            <a:r>
              <a:t>Biografia de aprendizagem</a:t>
            </a:r>
          </a:p>
          <a:p>
            <a:pPr lvl="1"/>
            <a:r>
              <a:rPr b="1"/>
              <a:t>Aprendizagem formal:</a:t>
            </a:r>
            <a:r>
              <a:t> Escolaridade, ensino profissional, ensino superior</a:t>
            </a:r>
          </a:p>
          <a:p>
            <a:pPr lvl="1"/>
            <a:r>
              <a:rPr b="1"/>
              <a:t>Aprendizagem não formal:</a:t>
            </a:r>
            <a:r>
              <a:t> Cursos, formação, workshops</a:t>
            </a:r>
          </a:p>
          <a:p>
            <a:pPr lvl="1"/>
            <a:r>
              <a:rPr b="1"/>
              <a:t>Aprendizagem informal:</a:t>
            </a:r>
            <a:r>
              <a:t> Trabalho voluntário, passatempos, responsabilidades familiares, aprendizagem quotidiana</a:t>
            </a:r>
          </a:p>
          <a:p>
            <a:pPr>
              <a:defRPr b="1"/>
            </a:pPr>
            <a:r>
              <a:t>Identificação das competências</a:t>
            </a:r>
          </a:p>
          <a:p>
            <a:pPr lvl="1"/>
            <a:r>
              <a:t>Competências, conhecimentos e capacidades de todas as áreas da vida</a:t>
            </a:r>
          </a:p>
          <a:p>
            <a:pPr lvl="1"/>
            <a:r>
              <a:t>Avisos de reflexão: «O que fiz eu? O que aprendi? Como é que a utilizei?»</a:t>
            </a:r>
          </a:p>
          <a:p>
            <a:pPr>
              <a:defRPr b="1"/>
            </a:pPr>
            <a:r>
              <a:t>Documentação sistemática</a:t>
            </a:r>
          </a:p>
          <a:p>
            <a:pPr lvl="1"/>
            <a:r>
              <a:t>Quadros ou matrizes para registar provas de competências</a:t>
            </a:r>
          </a:p>
          <a:p>
            <a:pPr lvl="1"/>
            <a:r>
              <a:t>Associar experiências a domínios ou quadros de competências</a:t>
            </a:r>
          </a:p>
          <a:p>
            <a:pPr>
              <a:defRPr b="1"/>
            </a:pPr>
            <a:r>
              <a:t>Perfil dos pontos fortes pessoais</a:t>
            </a:r>
          </a:p>
          <a:p>
            <a:pPr lvl="1"/>
            <a:r>
              <a:t>Resumo das competências e motivações</a:t>
            </a:r>
          </a:p>
          <a:p>
            <a:pPr lvl="1"/>
            <a:r>
              <a:t>Autoavaliação e integração das reações</a:t>
            </a:r>
          </a:p>
          <a:p>
            <a:pPr>
              <a:defRPr b="1"/>
            </a:pPr>
            <a:r>
              <a:t>Perspetivas e planeamento</a:t>
            </a:r>
          </a:p>
          <a:p>
            <a:pPr lvl="1"/>
            <a:r>
              <a:t>Próximas etapas na carreira, na educação ou no desenvolvimento pessoal</a:t>
            </a:r>
          </a:p>
          <a:p>
            <a:pPr lvl="1"/>
            <a:r>
              <a:t>Objetivos e plano de ação</a:t>
            </a:r>
          </a:p>
          <a:p>
            <a:pPr>
              <a:defRPr b="1"/>
            </a:pPr>
            <a:r>
              <a:t>apêndices</a:t>
            </a:r>
          </a:p>
          <a:p>
            <a:pPr lvl="1"/>
            <a:r>
              <a:t>Certificados, referências, documentos, amostras de trabalho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52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/>
              <a:t>Mais do que recolher documentos:</a:t>
            </a:r>
            <a:r>
              <a:t> A reflexão explica o significado de cada elemento de prova, mostrando como demonstra a aprendizagem.</a:t>
            </a:r>
          </a:p>
          <a:p>
            <a:r>
              <a:rPr b="1"/>
              <a:t>Tornar a aprendizagem tácita visível:</a:t>
            </a:r>
            <a:r>
              <a:t> A reflexão ajuda as pessoas a conectar as experiências de vida e de trabalho com competências que, de outra forma, estariam ocultas.</a:t>
            </a:r>
          </a:p>
          <a:p>
            <a:r>
              <a:rPr b="1"/>
              <a:t>Dar voz ao candidato:</a:t>
            </a:r>
            <a:r>
              <a:t> Através da reflexão, os candidatos descrevem o seu próprio percurso de aprendizagem nas suas próprias palavras.</a:t>
            </a:r>
          </a:p>
          <a:p>
            <a:r>
              <a:rPr b="1"/>
              <a:t>Garantir a pertinência da avaliação:</a:t>
            </a:r>
            <a:r>
              <a:t> A reflexão liga diretamente os artefactos aos resultados e às normas de aprendizagem, tornando a tarefa do avaliador mais clara.</a:t>
            </a:r>
          </a:p>
          <a:p>
            <a:r>
              <a:rPr b="1"/>
              <a:t>Capacitar os aprendentes:</a:t>
            </a:r>
            <a:r>
              <a:t> A reflexão fortalece a confiança, à medida que os candidatos reconhecem o valor de suas experiências e realizações.</a:t>
            </a:r>
          </a:p>
          <a:p>
            <a:r>
              <a:rPr b="1"/>
              <a:t>Uma nova competência para muitos:</a:t>
            </a:r>
            <a:r>
              <a:t> Muitos candidatos têm pouca ou nenhuma experiência prévia em refletir sobre a sua própria aprendizagem, razão pela qual a orientação e a facilitação são essenciais.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94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defRPr sz="2400"/>
            </a:pPr>
            <a:r>
              <a:rPr b="1"/>
              <a:t>Definir</a:t>
            </a:r>
            <a:r>
              <a:t> </a:t>
            </a:r>
            <a:r>
              <a:rPr b="1"/>
              <a:t>o objetivo</a:t>
            </a:r>
            <a:r>
              <a:t> </a:t>
            </a:r>
            <a:r>
              <a:rPr b="1"/>
              <a:t>da avaliação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Estabelecer uma função clara: verificação dos resultados de aprendizagem para efeitos de RPL ou qualificação formal.</a:t>
            </a:r>
          </a:p>
          <a:p>
            <a:pPr>
              <a:spcBef>
                <a:spcPts val="400"/>
              </a:spcBef>
              <a:defRPr sz="2400"/>
            </a:pPr>
            <a:r>
              <a:t>Delimitação: não se trata apenas de autorreflexão, mas de provas válidas.</a:t>
            </a:r>
          </a:p>
          <a:p>
            <a:pPr>
              <a:spcBef>
                <a:spcPts val="400"/>
              </a:spcBef>
              <a:defRPr sz="2400"/>
            </a:pPr>
            <a:r>
              <a:rPr b="1"/>
              <a:t>Alinhamento</a:t>
            </a:r>
            <a:r>
              <a:t> </a:t>
            </a:r>
            <a:r>
              <a:rPr b="1"/>
              <a:t>com</a:t>
            </a:r>
            <a:r>
              <a:t> </a:t>
            </a:r>
            <a:r>
              <a:rPr b="1"/>
              <a:t>as normas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Determinar o quadro de referência (por exemplo, normas nacionais de qualificação, perfis profissionais, resultados de aprendizagem).</a:t>
            </a:r>
          </a:p>
          <a:p>
            <a:pPr>
              <a:spcBef>
                <a:spcPts val="400"/>
              </a:spcBef>
              <a:defRPr sz="2400"/>
            </a:pPr>
            <a:r>
              <a:t>Cada categoria de carteira deve estar alinhada com estas normas.</a:t>
            </a:r>
          </a:p>
          <a:p>
            <a:pPr>
              <a:spcBef>
                <a:spcPts val="400"/>
              </a:spcBef>
              <a:defRPr sz="2400"/>
            </a:pPr>
            <a:r>
              <a:rPr b="1"/>
              <a:t>Especificar</a:t>
            </a:r>
            <a:r>
              <a:t> </a:t>
            </a:r>
            <a:r>
              <a:rPr b="1"/>
              <a:t>os requisitos em matéria</a:t>
            </a:r>
            <a:r>
              <a:t> </a:t>
            </a:r>
            <a:r>
              <a:rPr b="1"/>
              <a:t>de provas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Definir os tipos de provas que serão aceites (documentos, amostras de trabalho, depoimentos, meios de comunicação digitais).</a:t>
            </a:r>
          </a:p>
          <a:p>
            <a:pPr>
              <a:spcBef>
                <a:spcPts val="400"/>
              </a:spcBef>
              <a:defRPr sz="2400"/>
            </a:pPr>
            <a:r>
              <a:t>Critérios de operacionalização: </a:t>
            </a:r>
            <a:r>
              <a:rPr i="1"/>
              <a:t>autenticidade, validade, suficiência, moeda.</a:t>
            </a:r>
          </a:p>
          <a:p>
            <a:pPr>
              <a:spcBef>
                <a:spcPts val="400"/>
              </a:spcBef>
              <a:defRPr sz="2400" b="1"/>
            </a:pPr>
            <a:r>
              <a:t>Estrutura e modelos de conceção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Especificar uma estrutura uniforme (por exemplo, uma secção por norma: Resultado – Elementos de prova – Reflexão).</a:t>
            </a:r>
          </a:p>
          <a:p>
            <a:pPr>
              <a:spcBef>
                <a:spcPts val="400"/>
              </a:spcBef>
              <a:defRPr sz="2400"/>
            </a:pPr>
            <a:r>
              <a:t>Forneça modelos ou listas de verificação para que os candidatos saibam como atribuir provas.</a:t>
            </a:r>
          </a:p>
          <a:p>
            <a:pPr>
              <a:spcBef>
                <a:spcPts val="400"/>
              </a:spcBef>
              <a:defRPr sz="2400"/>
            </a:pPr>
            <a:r>
              <a:rPr b="1"/>
              <a:t>Desenvolver</a:t>
            </a:r>
            <a:r>
              <a:t> </a:t>
            </a:r>
            <a:r>
              <a:rPr b="1"/>
              <a:t>alertas reflexivos </a:t>
            </a:r>
          </a:p>
          <a:p>
            <a:pPr>
              <a:spcBef>
                <a:spcPts val="400"/>
              </a:spcBef>
              <a:defRPr sz="2400"/>
            </a:pPr>
            <a:r>
              <a:t>Incorporar perguntas normalizadas que destaquem a ligação entre experiência e competência.</a:t>
            </a:r>
          </a:p>
          <a:p>
            <a:pPr>
              <a:spcBef>
                <a:spcPts val="400"/>
              </a:spcBef>
              <a:defRPr sz="2400"/>
            </a:pPr>
            <a:r>
              <a:t>Exemplo: </a:t>
            </a:r>
            <a:r>
              <a:rPr i="1"/>
              <a:t>«O</a:t>
            </a:r>
            <a:r>
              <a:t> </a:t>
            </a:r>
            <a:r>
              <a:rPr i="1"/>
              <a:t>que</a:t>
            </a:r>
            <a:r>
              <a:t> </a:t>
            </a:r>
            <a:r>
              <a:rPr i="1"/>
              <a:t>aprendeu?  Como é que isto</a:t>
            </a:r>
            <a:r>
              <a:t> </a:t>
            </a:r>
            <a:r>
              <a:rPr i="1"/>
              <a:t>demonstra</a:t>
            </a:r>
            <a:r>
              <a:t> </a:t>
            </a:r>
            <a:r>
              <a:rPr i="1"/>
              <a:t>a</a:t>
            </a:r>
            <a:r>
              <a:t> </a:t>
            </a:r>
            <a:r>
              <a:rPr i="1"/>
              <a:t>norma exigida?» 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rPr b="1"/>
              <a:t>Integre o</a:t>
            </a:r>
            <a:r>
              <a:t> </a:t>
            </a:r>
            <a:r>
              <a:rPr b="1"/>
              <a:t>modelo</a:t>
            </a:r>
            <a:r>
              <a:t> </a:t>
            </a:r>
            <a:r>
              <a:rPr b="1"/>
              <a:t>de facilitação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Definir funções: Quem aconselha, quem acompanha, quem avalia?</a:t>
            </a:r>
          </a:p>
          <a:p>
            <a:pPr>
              <a:spcBef>
                <a:spcPts val="400"/>
              </a:spcBef>
              <a:defRPr sz="2400"/>
            </a:pPr>
            <a:r>
              <a:t>Orientações para os facilitadores: como apoiar a recolha, a estruturação e a reflexão.</a:t>
            </a:r>
          </a:p>
          <a:p>
            <a:pPr>
              <a:spcBef>
                <a:spcPts val="400"/>
              </a:spcBef>
              <a:defRPr sz="2400" b="1"/>
            </a:pPr>
            <a:r>
              <a:t>Procedimento de avaliação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Regulação do processo: apresentação, avaliação preliminar, revisão da carteira, eventual entrevista de validação.</a:t>
            </a:r>
          </a:p>
          <a:p>
            <a:pPr>
              <a:spcBef>
                <a:spcPts val="400"/>
              </a:spcBef>
              <a:defRPr sz="2400"/>
            </a:pPr>
            <a:r>
              <a:t>Desenvolver grelhas de avaliação para garantir a coerência.</a:t>
            </a:r>
          </a:p>
          <a:p>
            <a:pPr>
              <a:spcBef>
                <a:spcPts val="400"/>
              </a:spcBef>
              <a:defRPr sz="2400" b="1"/>
            </a:pPr>
            <a:r>
              <a:t>Garantia de qualidade</a:t>
            </a:r>
            <a:endParaRPr sz="2400"/>
          </a:p>
          <a:p>
            <a:pPr>
              <a:spcBef>
                <a:spcPts val="400"/>
              </a:spcBef>
              <a:defRPr sz="2400"/>
            </a:pPr>
            <a:r>
              <a:t>Moderação, segunda classificação, revisão pelos pares, calibragem dos avaliadores.</a:t>
            </a:r>
          </a:p>
          <a:p>
            <a:pPr>
              <a:spcBef>
                <a:spcPts val="400"/>
              </a:spcBef>
              <a:defRPr sz="2400"/>
            </a:pPr>
            <a:r>
              <a:t>Documentação e arquivo de carteiras.</a:t>
            </a:r>
          </a:p>
          <a:p>
            <a:pPr>
              <a:spcBef>
                <a:spcPts val="400"/>
              </a:spcBef>
            </a:pPr>
            <a:endParaRPr sz="2400"/>
          </a:p>
          <a:p>
            <a:pPr>
              <a:spcBef>
                <a:spcPts val="400"/>
              </a:spcBef>
            </a:pPr>
            <a:endParaRPr sz="2400"/>
          </a:p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357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138467D-A437-4B2D-AD18-86659A2F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35603"/>
            <a:ext cx="11522307" cy="712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t>Mastertitelformat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AE1DDB1-2741-4F3B-A0C3-5FD15EF17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10" y="4933653"/>
            <a:ext cx="1671871" cy="1380096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17ADCC9-BFCB-AB9B-04FD-71D8C540596E}"/>
              </a:ext>
            </a:extLst>
          </p:cNvPr>
          <p:cNvGrpSpPr/>
          <p:nvPr userDrawn="1"/>
        </p:nvGrpSpPr>
        <p:grpSpPr>
          <a:xfrm>
            <a:off x="0" y="3094075"/>
            <a:ext cx="7985051" cy="3771877"/>
            <a:chOff x="0" y="3094075"/>
            <a:chExt cx="7985051" cy="3771877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E7F80EF3-371E-8B2C-FF3B-0E58BAEFA1BF}"/>
                </a:ext>
              </a:extLst>
            </p:cNvPr>
            <p:cNvSpPr/>
            <p:nvPr userDrawn="1"/>
          </p:nvSpPr>
          <p:spPr>
            <a:xfrm>
              <a:off x="0" y="3094075"/>
              <a:ext cx="7293935" cy="3771877"/>
            </a:xfrm>
            <a:custGeom>
              <a:avLst/>
              <a:gdLst>
                <a:gd name="connsiteX0" fmla="*/ 0 w 7293935"/>
                <a:gd name="connsiteY0" fmla="*/ 0 h 3771877"/>
                <a:gd name="connsiteX1" fmla="*/ 6509965 w 7293935"/>
                <a:gd name="connsiteY1" fmla="*/ 0 h 3771877"/>
                <a:gd name="connsiteX2" fmla="*/ 7293935 w 7293935"/>
                <a:gd name="connsiteY2" fmla="*/ 783970 h 3771877"/>
                <a:gd name="connsiteX3" fmla="*/ 7293935 w 7293935"/>
                <a:gd name="connsiteY3" fmla="*/ 3771877 h 3771877"/>
                <a:gd name="connsiteX4" fmla="*/ 0 w 7293935"/>
                <a:gd name="connsiteY4" fmla="*/ 3771877 h 377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3935" h="3771877">
                  <a:moveTo>
                    <a:pt x="0" y="0"/>
                  </a:moveTo>
                  <a:lnTo>
                    <a:pt x="6509965" y="0"/>
                  </a:lnTo>
                  <a:cubicBezTo>
                    <a:pt x="6942940" y="0"/>
                    <a:pt x="7293935" y="350995"/>
                    <a:pt x="7293935" y="783970"/>
                  </a:cubicBezTo>
                  <a:lnTo>
                    <a:pt x="7293935" y="3771877"/>
                  </a:lnTo>
                  <a:lnTo>
                    <a:pt x="0" y="37718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90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80EFA8E-C168-F767-556F-962A62527296}"/>
                </a:ext>
              </a:extLst>
            </p:cNvPr>
            <p:cNvSpPr/>
            <p:nvPr userDrawn="1"/>
          </p:nvSpPr>
          <p:spPr>
            <a:xfrm>
              <a:off x="0" y="3436950"/>
              <a:ext cx="7985051" cy="3429001"/>
            </a:xfrm>
            <a:custGeom>
              <a:avLst/>
              <a:gdLst>
                <a:gd name="connsiteX0" fmla="*/ 0 w 7985051"/>
                <a:gd name="connsiteY0" fmla="*/ 0 h 3429001"/>
                <a:gd name="connsiteX1" fmla="*/ 7256903 w 7985051"/>
                <a:gd name="connsiteY1" fmla="*/ 0 h 3429001"/>
                <a:gd name="connsiteX2" fmla="*/ 7985051 w 7985051"/>
                <a:gd name="connsiteY2" fmla="*/ 728148 h 3429001"/>
                <a:gd name="connsiteX3" fmla="*/ 7985051 w 7985051"/>
                <a:gd name="connsiteY3" fmla="*/ 3429001 h 3429001"/>
                <a:gd name="connsiteX4" fmla="*/ 0 w 7985051"/>
                <a:gd name="connsiteY4" fmla="*/ 3429001 h 342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051" h="3429001">
                  <a:moveTo>
                    <a:pt x="0" y="0"/>
                  </a:moveTo>
                  <a:lnTo>
                    <a:pt x="7256903" y="0"/>
                  </a:lnTo>
                  <a:cubicBezTo>
                    <a:pt x="7659048" y="0"/>
                    <a:pt x="7985051" y="326003"/>
                    <a:pt x="7985051" y="728148"/>
                  </a:cubicBezTo>
                  <a:lnTo>
                    <a:pt x="7985051" y="3429001"/>
                  </a:lnTo>
                  <a:lnTo>
                    <a:pt x="0" y="34290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90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" name="Rechteck: diagonal liegende Ecken abgerundet 4">
              <a:extLst>
                <a:ext uri="{FF2B5EF4-FFF2-40B4-BE49-F238E27FC236}">
                  <a16:creationId xmlns:a16="http://schemas.microsoft.com/office/drawing/2014/main" id="{BDB1E15C-B80F-A7E5-161E-3B1B610EBDF4}"/>
                </a:ext>
              </a:extLst>
            </p:cNvPr>
            <p:cNvSpPr/>
            <p:nvPr userDrawn="1"/>
          </p:nvSpPr>
          <p:spPr>
            <a:xfrm>
              <a:off x="540058" y="4043375"/>
              <a:ext cx="5210378" cy="2195291"/>
            </a:xfrm>
            <a:prstGeom prst="round2DiagRect">
              <a:avLst/>
            </a:prstGeom>
            <a:solidFill>
              <a:schemeClr val="accent1"/>
            </a:solidFill>
            <a:ln w="190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5F3364-EE2A-4AA9-9659-BA21381F7D39}"/>
                </a:ext>
              </a:extLst>
            </p:cNvPr>
            <p:cNvSpPr txBox="1"/>
            <p:nvPr userDrawn="1"/>
          </p:nvSpPr>
          <p:spPr>
            <a:xfrm>
              <a:off x="1377858" y="5883061"/>
              <a:ext cx="1654298" cy="31835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anchor="ctr">
              <a:spAutoFit/>
            </a:bodyPr>
            <a:lstStyle/>
            <a:p>
              <a:pPr marL="0" marR="0" indent="0" algn="l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pPr>
              <a:r>
                <a:t>www.die-bonn.de</a:t>
              </a: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39B10E6-E446-475D-AA0D-1138D1FD4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7858" y="4485540"/>
              <a:ext cx="3534778" cy="1071422"/>
            </a:xfrm>
            <a:prstGeom prst="rect">
              <a:avLst/>
            </a:prstGeom>
          </p:spPr>
        </p:pic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480D0AC-368A-AD66-D54F-2D5E3789B9D6}"/>
              </a:ext>
            </a:extLst>
          </p:cNvPr>
          <p:cNvCxnSpPr>
            <a:cxnSpLocks/>
          </p:cNvCxnSpPr>
          <p:nvPr userDrawn="1"/>
        </p:nvCxnSpPr>
        <p:spPr>
          <a:xfrm>
            <a:off x="521993" y="790374"/>
            <a:ext cx="1115407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825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b Text halb Bild bla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8E6A00A-4A45-47D0-7B91-08E0E9499313}"/>
              </a:ext>
            </a:extLst>
          </p:cNvPr>
          <p:cNvSpPr/>
          <p:nvPr userDrawn="1"/>
        </p:nvSpPr>
        <p:spPr>
          <a:xfrm flipV="1">
            <a:off x="0" y="6305941"/>
            <a:ext cx="12209244" cy="559944"/>
          </a:xfrm>
          <a:prstGeom prst="rect">
            <a:avLst/>
          </a:prstGeom>
          <a:solidFill>
            <a:schemeClr val="accent4">
              <a:alpha val="10000"/>
            </a:schemeClr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4E4F54F2-A0D8-68FD-DC1C-E91F18EECD5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-1"/>
            <a:ext cx="6096000" cy="6305942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ctr" anchorCtr="0"/>
          <a:lstStyle>
            <a:lvl1pPr algn="ctr">
              <a:defRPr sz="2200" b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de-DE" dirty="0"/>
              <a:t>Hier kann ein Zitat oder eine wichtige Aussage stehen. Die Schriftgröße kann angepasst werden.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9AA00C2-D7EB-3971-B994-102CA94B0A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-7885"/>
            <a:ext cx="6077164" cy="6305942"/>
          </a:xfrm>
          <a:prstGeom prst="rect">
            <a:avLst/>
          </a:prstGeom>
        </p:spPr>
        <p:txBody>
          <a:bodyPr tIns="0" anchor="ctr" anchorCtr="0"/>
          <a:lstStyle>
            <a:lvl1pPr algn="ctr">
              <a:defRPr sz="2200" b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de-DE" dirty="0"/>
              <a:t>Bild oder Grafik einfügen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05C7D390-A9DE-50E2-182F-E24275052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2005ED-509E-4485-8906-764A9FDA5023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623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b Text halb Bild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74C8C7F-44DC-5E01-5E2B-75E01F2F39F0}"/>
              </a:ext>
            </a:extLst>
          </p:cNvPr>
          <p:cNvSpPr/>
          <p:nvPr userDrawn="1"/>
        </p:nvSpPr>
        <p:spPr>
          <a:xfrm flipV="1">
            <a:off x="0" y="6305941"/>
            <a:ext cx="12209244" cy="559944"/>
          </a:xfrm>
          <a:prstGeom prst="rect">
            <a:avLst/>
          </a:prstGeom>
          <a:solidFill>
            <a:schemeClr val="accent4">
              <a:alpha val="10000"/>
            </a:schemeClr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A1AB945B-D91B-E697-57DD-34348479D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2005ED-509E-4485-8906-764A9FDA5023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378BD20-079F-7904-1CD1-B7B155DF59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-1"/>
            <a:ext cx="6096000" cy="6305942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 anchorCtr="0"/>
          <a:lstStyle>
            <a:lvl1pPr algn="ctr">
              <a:defRPr sz="2200" b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de-DE" dirty="0"/>
              <a:t>Hier kann ein Zitat oder eine wichtige Aussage stehen. Die Schriftgröße kann angepasst werden.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E2C75110-7DB4-2067-E801-21C8B1CD429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-7885"/>
            <a:ext cx="6077164" cy="6305942"/>
          </a:xfrm>
          <a:prstGeom prst="rect">
            <a:avLst/>
          </a:prstGeom>
        </p:spPr>
        <p:txBody>
          <a:bodyPr tIns="0" anchor="ctr" anchorCtr="0"/>
          <a:lstStyle>
            <a:lvl1pPr algn="ctr">
              <a:defRPr sz="2200" b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de-DE" dirty="0"/>
              <a:t>Bild oder Grafik einfügen</a:t>
            </a:r>
          </a:p>
        </p:txBody>
      </p:sp>
    </p:spTree>
    <p:extLst>
      <p:ext uri="{BB962C8B-B14F-4D97-AF65-F5344CB8AC3E}">
        <p14:creationId xmlns:p14="http://schemas.microsoft.com/office/powerpoint/2010/main" val="4726366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b Text halb Bild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57DD79C-A5EB-20C4-4C9F-C5110C595AE6}"/>
              </a:ext>
            </a:extLst>
          </p:cNvPr>
          <p:cNvSpPr/>
          <p:nvPr userDrawn="1"/>
        </p:nvSpPr>
        <p:spPr>
          <a:xfrm flipV="1">
            <a:off x="0" y="6305941"/>
            <a:ext cx="12209244" cy="559944"/>
          </a:xfrm>
          <a:prstGeom prst="rect">
            <a:avLst/>
          </a:prstGeom>
          <a:solidFill>
            <a:schemeClr val="accent4">
              <a:alpha val="10000"/>
            </a:schemeClr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Foliennummernplatzhalter 7">
            <a:extLst>
              <a:ext uri="{FF2B5EF4-FFF2-40B4-BE49-F238E27FC236}">
                <a16:creationId xmlns:a16="http://schemas.microsoft.com/office/drawing/2014/main" id="{678E4238-E5C6-FFBB-252F-7140C2331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2005ED-509E-4485-8906-764A9FDA5023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ED272A23-5816-26B2-9D8B-8882D5EEDD4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-1"/>
            <a:ext cx="6096000" cy="6298058"/>
          </a:xfrm>
          <a:prstGeom prst="rect">
            <a:avLst/>
          </a:prstGeom>
          <a:solidFill>
            <a:schemeClr val="accent4"/>
          </a:solidFill>
        </p:spPr>
        <p:txBody>
          <a:bodyPr lIns="360000" tIns="360000" rIns="360000" bIns="360000" anchor="ctr" anchorCtr="0"/>
          <a:lstStyle>
            <a:lvl1pPr algn="ctr">
              <a:defRPr sz="2200" b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de-DE" dirty="0"/>
              <a:t>Hier kann ein Zitat oder eine wichtige Aussage stehen. Die Schriftgröße kann angepasst werden.</a:t>
            </a:r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FF6FFD5C-3737-C69B-DB42-EE52923ADB1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-7885"/>
            <a:ext cx="6077164" cy="6305942"/>
          </a:xfrm>
          <a:prstGeom prst="rect">
            <a:avLst/>
          </a:prstGeom>
        </p:spPr>
        <p:txBody>
          <a:bodyPr tIns="0" anchor="ctr" anchorCtr="0"/>
          <a:lstStyle>
            <a:lvl1pPr algn="ctr">
              <a:defRPr sz="2200" b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/>
            </a:lvl3pPr>
          </a:lstStyle>
          <a:p>
            <a:pPr lvl="0"/>
            <a:r>
              <a:rPr lang="de-DE" dirty="0"/>
              <a:t>Bild oder Grafik einfügen</a:t>
            </a:r>
          </a:p>
        </p:txBody>
      </p:sp>
    </p:spTree>
    <p:extLst>
      <p:ext uri="{BB962C8B-B14F-4D97-AF65-F5344CB8AC3E}">
        <p14:creationId xmlns:p14="http://schemas.microsoft.com/office/powerpoint/2010/main" val="2164951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rahm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2635A39-EE57-4259-A8FE-2163B99AE0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1994" y="1125538"/>
            <a:ext cx="10615194" cy="5003801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t>Mastertextformat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BCECA99-968F-4E74-128F-4EFACDFF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6853"/>
            <a:ext cx="10511496" cy="46364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Mastertitelformat bearbeiten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164F19A-96A4-3301-9A97-FEC5213C6884}"/>
              </a:ext>
            </a:extLst>
          </p:cNvPr>
          <p:cNvCxnSpPr>
            <a:cxnSpLocks/>
          </p:cNvCxnSpPr>
          <p:nvPr userDrawn="1"/>
        </p:nvCxnSpPr>
        <p:spPr>
          <a:xfrm>
            <a:off x="521993" y="790374"/>
            <a:ext cx="1115407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F3569CC5-C4BE-D543-41AB-84DB6565BD7A}"/>
              </a:ext>
            </a:extLst>
          </p:cNvPr>
          <p:cNvSpPr/>
          <p:nvPr userDrawn="1"/>
        </p:nvSpPr>
        <p:spPr>
          <a:xfrm flipV="1">
            <a:off x="0" y="6305941"/>
            <a:ext cx="12209244" cy="559944"/>
          </a:xfrm>
          <a:prstGeom prst="rect">
            <a:avLst/>
          </a:prstGeom>
          <a:solidFill>
            <a:schemeClr val="accent4">
              <a:alpha val="10000"/>
            </a:schemeClr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66E0435D-C8DD-286D-0A3D-D259E9405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2005ED-509E-4485-8906-764A9FDA5023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90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rahm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182C864-A9F9-952A-CEBE-C75F8B6765B6}"/>
              </a:ext>
            </a:extLst>
          </p:cNvPr>
          <p:cNvSpPr/>
          <p:nvPr userDrawn="1"/>
        </p:nvSpPr>
        <p:spPr>
          <a:xfrm flipV="1">
            <a:off x="-8622" y="6321175"/>
            <a:ext cx="12209244" cy="559943"/>
          </a:xfrm>
          <a:prstGeom prst="rect">
            <a:avLst/>
          </a:prstGeom>
          <a:solidFill>
            <a:schemeClr val="accent4">
              <a:alpha val="10000"/>
            </a:schemeClr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CE9144-2454-4155-B1AB-33C2D56A4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924" y="1125538"/>
            <a:ext cx="5400000" cy="5003800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t>Mastertextformat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EAFFF63D-2B89-4544-BBD9-C44B0FE8CE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5447" y="1125537"/>
            <a:ext cx="5400000" cy="5007117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t>Mastertextformat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47C5E5-590C-B972-D2FB-99144C3B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6853"/>
            <a:ext cx="10511496" cy="46364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Mastertitelformat bearbeiten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6971B8E-109A-9B87-4665-10E144897929}"/>
              </a:ext>
            </a:extLst>
          </p:cNvPr>
          <p:cNvCxnSpPr>
            <a:cxnSpLocks/>
          </p:cNvCxnSpPr>
          <p:nvPr userDrawn="1"/>
        </p:nvCxnSpPr>
        <p:spPr>
          <a:xfrm>
            <a:off x="521993" y="790374"/>
            <a:ext cx="1115407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90C6CC9A-D275-61BC-8A4F-55E2292A4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2005ED-509E-4485-8906-764A9FDA5023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43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ahmen Bild hoch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64EACC1-B123-12A5-F81E-5502CEDB4138}"/>
              </a:ext>
            </a:extLst>
          </p:cNvPr>
          <p:cNvSpPr/>
          <p:nvPr userDrawn="1"/>
        </p:nvSpPr>
        <p:spPr>
          <a:xfrm flipV="1">
            <a:off x="0" y="6321176"/>
            <a:ext cx="12209244" cy="559942"/>
          </a:xfrm>
          <a:prstGeom prst="rect">
            <a:avLst/>
          </a:prstGeom>
          <a:solidFill>
            <a:schemeClr val="accent4">
              <a:alpha val="10000"/>
            </a:schemeClr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CE9144-2454-4155-B1AB-33C2D56A4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1125538"/>
            <a:ext cx="6970712" cy="5003802"/>
          </a:xfrm>
          <a:prstGeom prst="rect">
            <a:avLst/>
          </a:prstGeom>
        </p:spPr>
        <p:txBody>
          <a:bodyPr tIns="0"/>
          <a:lstStyle>
            <a:lvl1pPr>
              <a:defRPr sz="2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5C202E0-47A3-4AF7-B4E4-CCF2A1DA56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24788" y="1125538"/>
            <a:ext cx="4367212" cy="5195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9529B49-E5CD-A445-1083-DCE40231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6853"/>
            <a:ext cx="10511496" cy="46364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C0B0D5D-1B8D-EFA4-87EE-C364FF7169EE}"/>
              </a:ext>
            </a:extLst>
          </p:cNvPr>
          <p:cNvCxnSpPr>
            <a:cxnSpLocks/>
          </p:cNvCxnSpPr>
          <p:nvPr userDrawn="1"/>
        </p:nvCxnSpPr>
        <p:spPr>
          <a:xfrm>
            <a:off x="521993" y="790374"/>
            <a:ext cx="1115407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279922EB-270A-E9EB-FD11-468413926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2005ED-509E-4485-8906-764A9FDA5023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03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56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ahmen Bild quer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64EACC1-B123-12A5-F81E-5502CEDB4138}"/>
              </a:ext>
            </a:extLst>
          </p:cNvPr>
          <p:cNvSpPr/>
          <p:nvPr userDrawn="1"/>
        </p:nvSpPr>
        <p:spPr>
          <a:xfrm flipV="1">
            <a:off x="0" y="6321176"/>
            <a:ext cx="12209244" cy="559942"/>
          </a:xfrm>
          <a:prstGeom prst="rect">
            <a:avLst/>
          </a:prstGeom>
          <a:solidFill>
            <a:schemeClr val="accent4">
              <a:alpha val="10000"/>
            </a:schemeClr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CE9144-2454-4155-B1AB-33C2D56A4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7" y="1125538"/>
            <a:ext cx="5293191" cy="5003802"/>
          </a:xfrm>
          <a:prstGeom prst="rect">
            <a:avLst/>
          </a:prstGeom>
        </p:spPr>
        <p:txBody>
          <a:bodyPr tIns="0"/>
          <a:lstStyle>
            <a:lvl1pPr>
              <a:defRPr sz="2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5C202E0-47A3-4AF7-B4E4-CCF2A1DA56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5294" y="1125538"/>
            <a:ext cx="5916706" cy="38409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9529B49-E5CD-A445-1083-DCE40231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6853"/>
            <a:ext cx="10511496" cy="46364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C0B0D5D-1B8D-EFA4-87EE-C364FF7169EE}"/>
              </a:ext>
            </a:extLst>
          </p:cNvPr>
          <p:cNvCxnSpPr>
            <a:cxnSpLocks/>
          </p:cNvCxnSpPr>
          <p:nvPr userDrawn="1"/>
        </p:nvCxnSpPr>
        <p:spPr>
          <a:xfrm>
            <a:off x="521993" y="790374"/>
            <a:ext cx="1115407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279922EB-270A-E9EB-FD11-468413926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2005ED-509E-4485-8906-764A9FDA5023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29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pos="56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67280D61-A3D7-CAA3-FC65-F833242467F2}"/>
              </a:ext>
            </a:extLst>
          </p:cNvPr>
          <p:cNvSpPr/>
          <p:nvPr userDrawn="1"/>
        </p:nvSpPr>
        <p:spPr>
          <a:xfrm>
            <a:off x="11082238" y="6313748"/>
            <a:ext cx="755266" cy="544252"/>
          </a:xfrm>
          <a:prstGeom prst="rect">
            <a:avLst/>
          </a:prstGeom>
          <a:solidFill>
            <a:schemeClr val="tx1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71E7C98-5415-8807-653D-1506D1C3FA43}"/>
              </a:ext>
            </a:extLst>
          </p:cNvPr>
          <p:cNvGrpSpPr/>
          <p:nvPr userDrawn="1"/>
        </p:nvGrpSpPr>
        <p:grpSpPr>
          <a:xfrm>
            <a:off x="0" y="3094075"/>
            <a:ext cx="7985051" cy="3771877"/>
            <a:chOff x="0" y="3094075"/>
            <a:chExt cx="7985051" cy="3771877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7E7878A-3E92-812D-48B8-553F92649A8B}"/>
                </a:ext>
              </a:extLst>
            </p:cNvPr>
            <p:cNvSpPr/>
            <p:nvPr userDrawn="1"/>
          </p:nvSpPr>
          <p:spPr>
            <a:xfrm>
              <a:off x="0" y="3094075"/>
              <a:ext cx="7293935" cy="3771877"/>
            </a:xfrm>
            <a:custGeom>
              <a:avLst/>
              <a:gdLst>
                <a:gd name="connsiteX0" fmla="*/ 0 w 7293935"/>
                <a:gd name="connsiteY0" fmla="*/ 0 h 3771877"/>
                <a:gd name="connsiteX1" fmla="*/ 6509965 w 7293935"/>
                <a:gd name="connsiteY1" fmla="*/ 0 h 3771877"/>
                <a:gd name="connsiteX2" fmla="*/ 7293935 w 7293935"/>
                <a:gd name="connsiteY2" fmla="*/ 783970 h 3771877"/>
                <a:gd name="connsiteX3" fmla="*/ 7293935 w 7293935"/>
                <a:gd name="connsiteY3" fmla="*/ 3771877 h 3771877"/>
                <a:gd name="connsiteX4" fmla="*/ 0 w 7293935"/>
                <a:gd name="connsiteY4" fmla="*/ 3771877 h 377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3935" h="3771877">
                  <a:moveTo>
                    <a:pt x="0" y="0"/>
                  </a:moveTo>
                  <a:lnTo>
                    <a:pt x="6509965" y="0"/>
                  </a:lnTo>
                  <a:cubicBezTo>
                    <a:pt x="6942940" y="0"/>
                    <a:pt x="7293935" y="350995"/>
                    <a:pt x="7293935" y="783970"/>
                  </a:cubicBezTo>
                  <a:lnTo>
                    <a:pt x="7293935" y="3771877"/>
                  </a:lnTo>
                  <a:lnTo>
                    <a:pt x="0" y="37718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90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57767D0-D736-FB56-B59C-92C0BA2489AD}"/>
                </a:ext>
              </a:extLst>
            </p:cNvPr>
            <p:cNvSpPr/>
            <p:nvPr userDrawn="1"/>
          </p:nvSpPr>
          <p:spPr>
            <a:xfrm>
              <a:off x="0" y="3436950"/>
              <a:ext cx="7985051" cy="3429001"/>
            </a:xfrm>
            <a:custGeom>
              <a:avLst/>
              <a:gdLst>
                <a:gd name="connsiteX0" fmla="*/ 0 w 7985051"/>
                <a:gd name="connsiteY0" fmla="*/ 0 h 3429001"/>
                <a:gd name="connsiteX1" fmla="*/ 7256903 w 7985051"/>
                <a:gd name="connsiteY1" fmla="*/ 0 h 3429001"/>
                <a:gd name="connsiteX2" fmla="*/ 7985051 w 7985051"/>
                <a:gd name="connsiteY2" fmla="*/ 728148 h 3429001"/>
                <a:gd name="connsiteX3" fmla="*/ 7985051 w 7985051"/>
                <a:gd name="connsiteY3" fmla="*/ 3429001 h 3429001"/>
                <a:gd name="connsiteX4" fmla="*/ 0 w 7985051"/>
                <a:gd name="connsiteY4" fmla="*/ 3429001 h 342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051" h="3429001">
                  <a:moveTo>
                    <a:pt x="0" y="0"/>
                  </a:moveTo>
                  <a:lnTo>
                    <a:pt x="7256903" y="0"/>
                  </a:lnTo>
                  <a:cubicBezTo>
                    <a:pt x="7659048" y="0"/>
                    <a:pt x="7985051" y="326003"/>
                    <a:pt x="7985051" y="728148"/>
                  </a:cubicBezTo>
                  <a:lnTo>
                    <a:pt x="7985051" y="3429001"/>
                  </a:lnTo>
                  <a:lnTo>
                    <a:pt x="0" y="34290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90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Rechteck: diagonal liegende Ecken abgerundet 9">
              <a:extLst>
                <a:ext uri="{FF2B5EF4-FFF2-40B4-BE49-F238E27FC236}">
                  <a16:creationId xmlns:a16="http://schemas.microsoft.com/office/drawing/2014/main" id="{738314CF-E97F-6691-E6AE-24C79672D5A6}"/>
                </a:ext>
              </a:extLst>
            </p:cNvPr>
            <p:cNvSpPr/>
            <p:nvPr userDrawn="1"/>
          </p:nvSpPr>
          <p:spPr>
            <a:xfrm>
              <a:off x="540058" y="4043375"/>
              <a:ext cx="5210378" cy="2195291"/>
            </a:xfrm>
            <a:prstGeom prst="round2DiagRect">
              <a:avLst/>
            </a:prstGeom>
            <a:solidFill>
              <a:schemeClr val="accent1"/>
            </a:solidFill>
            <a:ln w="190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2D3BE57-9D2B-3594-885D-6764B9C497C7}"/>
                </a:ext>
              </a:extLst>
            </p:cNvPr>
            <p:cNvSpPr txBox="1"/>
            <p:nvPr userDrawn="1"/>
          </p:nvSpPr>
          <p:spPr>
            <a:xfrm>
              <a:off x="1377858" y="5883061"/>
              <a:ext cx="1654298" cy="31835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8" tIns="35718" rIns="35718" bIns="35718" numCol="1" spcCol="38100" anchor="ctr">
              <a:spAutoFit/>
            </a:bodyPr>
            <a:lstStyle/>
            <a:p>
              <a:pPr marL="0" marR="0" indent="0" algn="l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pPr>
              <a:r>
                <a:t>www.die-bonn.de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F14DB65-4A10-3CD0-64E4-FE87B1619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7858" y="4485540"/>
              <a:ext cx="3534778" cy="1071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3277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0389FC-0037-4141-AD9D-63F9B4253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941" y="1125541"/>
            <a:ext cx="7515367" cy="5020128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/>
            <a:r>
              <a:t>Mastertextformat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E82F0B-9775-C279-9EEC-3556FF98908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45042" y="6311902"/>
            <a:ext cx="730590" cy="546097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777CB47-BA8D-4D47-0BBC-2F7643203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82005ED-509E-4485-8906-764A9FDA5023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7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hf hdr="0" ftr="0" dt="0"/>
  <p:txStyles>
    <p:titleStyle>
      <a:lvl1pPr marL="0" marR="0" indent="0" algn="l" defTabSz="41076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410765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410765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410765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410765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410765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410765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410765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410765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0765" eaLnBrk="1" latinLnBrk="0" hangingPunct="1">
        <a:lnSpc>
          <a:spcPct val="100000"/>
        </a:lnSpc>
        <a:spcBef>
          <a:spcPts val="1125"/>
        </a:spcBef>
        <a:spcAft>
          <a:spcPts val="0"/>
        </a:spcAft>
        <a:buClr>
          <a:schemeClr val="accent1"/>
        </a:buClr>
        <a:buSzPct val="120000"/>
        <a:buFontTx/>
        <a:buNone/>
        <a:tabLst/>
        <a:defRPr sz="2200" b="0" i="0" u="none" strike="noStrike" cap="none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-355600" algn="l" defTabSz="410765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2200" b="0" i="0" u="none" strike="noStrike" cap="none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Arial"/>
        </a:defRPr>
      </a:lvl2pPr>
      <a:lvl3pPr marL="720000" marR="0" indent="-342900" algn="l" defTabSz="410765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2000" b="0" i="0" u="none" strike="noStrike" cap="none" baseline="0">
          <a:ln>
            <a:noFill/>
          </a:ln>
          <a:solidFill>
            <a:schemeClr val="bg1"/>
          </a:solidFill>
          <a:uFillTx/>
          <a:latin typeface="+mn-lt"/>
          <a:ea typeface="+mn-ea"/>
          <a:cs typeface="+mn-cs"/>
          <a:sym typeface="Arial"/>
        </a:defRPr>
      </a:lvl3pPr>
      <a:lvl4pPr marL="1080000" marR="0" indent="-342900" algn="l" defTabSz="410765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Symbol" panose="05050102010706020507" pitchFamily="18" charset="2"/>
        <a:buChar char="-"/>
        <a:tabLst>
          <a:tab pos="804863" algn="l"/>
        </a:tabLst>
        <a:defRPr sz="2000" b="0" i="0" u="none" strike="noStrike" cap="none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4pPr>
      <a:lvl5pPr marL="447675" marR="0" indent="0" algn="l" defTabSz="410765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410765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410765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410765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410765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410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pos="325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178">
          <p15:clr>
            <a:srgbClr val="F26B43"/>
          </p15:clr>
        </p15:guide>
        <p15:guide id="5" pos="73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988C429-EAF0-4D55-AF9E-15B9E9E3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/>
              <a:t>Carteira – Formas, Estruturas e Conceção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A8D35533-2A35-4F1B-9D6A-0201287125AD}"/>
              </a:ext>
            </a:extLst>
          </p:cNvPr>
          <p:cNvSpPr txBox="1">
            <a:spLocks/>
          </p:cNvSpPr>
          <p:nvPr/>
        </p:nvSpPr>
        <p:spPr>
          <a:xfrm>
            <a:off x="515938" y="378397"/>
            <a:ext cx="11522307" cy="712772"/>
          </a:xfrm>
          <a:prstGeom prst="rect">
            <a:avLst/>
          </a:prstGeom>
        </p:spPr>
        <p:txBody>
          <a:bodyPr vert="horz" lIns="0" tIns="45720" rIns="0" bIns="45720" anchor="t" anchorCtr="0">
            <a:noAutofit/>
          </a:bodyPr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00000"/>
                </a:solidFill>
              </a:defRPr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Mona Pielorz 02.10.2025</a:t>
            </a:r>
          </a:p>
        </p:txBody>
      </p:sp>
    </p:spTree>
    <p:extLst>
      <p:ext uri="{BB962C8B-B14F-4D97-AF65-F5344CB8AC3E}">
        <p14:creationId xmlns:p14="http://schemas.microsoft.com/office/powerpoint/2010/main" val="285573455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41A643-A854-79DB-EAB4-A30567A0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 dirty="0"/>
              <a:t>Chave para a RPL: Reflexão</a:t>
            </a:r>
            <a:endParaRPr lang="pt-PT" sz="28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900EE-CF9D-D7C2-F0E0-29C11A3A1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3EAF82-5C10-DDDA-395D-60D55D1A43A5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 bwMode="auto">
          <a:xfrm>
            <a:off x="515938" y="1167383"/>
            <a:ext cx="10995337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Mais do que recolher documentos:</a:t>
            </a:r>
            <a:r>
              <a:rPr lang="pt-PT" sz="2000" noProof="0" dirty="0"/>
              <a:t> A reflexão explica o significado de cada elemento de prova, mostrando como demonstra a aprendizagem.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Tornar a aprendizagem tácita visível:</a:t>
            </a:r>
            <a:r>
              <a:rPr lang="pt-PT" sz="2000" noProof="0" dirty="0"/>
              <a:t> A reflexão ajuda as pessoas a conectar as experiências de vida e de trabalho com competências que, de outra forma, estariam ocultas.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Dar voz ao candidato:</a:t>
            </a:r>
            <a:r>
              <a:rPr lang="pt-PT" sz="2000" noProof="0" dirty="0"/>
              <a:t> Através da reflexão, os candidatos descrevem o seu próprio percurso de aprendizagem nas suas próprias palavras.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Garantir a pertinência da avaliação:</a:t>
            </a:r>
            <a:r>
              <a:rPr lang="pt-PT" sz="2000" noProof="0" dirty="0"/>
              <a:t> A reflexão liga diretamente os artefactos aos resultados e às normas de aprendizagem, tornando a tarefa do avaliador mais clara.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Capacitar os aprendentes:</a:t>
            </a:r>
            <a:r>
              <a:rPr lang="pt-PT" sz="2000" noProof="0" dirty="0"/>
              <a:t> A reflexão fortalece a confiança, à medida que os candidatos reconhecem o valor de suas experiências e realizações.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effectLst/>
                <a:latin typeface="Arial" panose="020B0604020202020204" pitchFamily="34" charset="0"/>
              </a:defRPr>
            </a:pPr>
            <a:r>
              <a:rPr lang="pt-PT" sz="2000" b="1" noProof="0" dirty="0">
                <a:solidFill>
                  <a:schemeClr val="bg2"/>
                </a:solidFill>
              </a:rPr>
              <a:t>Uma nova competência para muitos:</a:t>
            </a:r>
            <a:r>
              <a:rPr lang="pt-PT" sz="2000" noProof="0" dirty="0">
                <a:solidFill>
                  <a:schemeClr val="bg2"/>
                </a:solidFill>
              </a:rPr>
              <a:t> Muitos candidatos têm pouca ou nenhuma experiência prévia em refletir sobre a sua própria aprendizagem, razão pela qual a orientação e a facilitação são essenciais.</a:t>
            </a:r>
          </a:p>
        </p:txBody>
      </p:sp>
    </p:spTree>
    <p:extLst>
      <p:ext uri="{BB962C8B-B14F-4D97-AF65-F5344CB8AC3E}">
        <p14:creationId xmlns:p14="http://schemas.microsoft.com/office/powerpoint/2010/main" val="2535695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368445-1D8F-4602-5218-976FC80A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55633"/>
            <a:ext cx="10511496" cy="463645"/>
          </a:xfrm>
        </p:spPr>
        <p:txBody>
          <a:bodyPr/>
          <a:lstStyle/>
          <a:p>
            <a:pPr>
              <a:defRPr sz="2800"/>
            </a:pPr>
            <a:r>
              <a:rPr lang="pt-PT" noProof="0" dirty="0"/>
              <a:t>Conceção de portfólios: tendo em conta o grupo-alvo</a:t>
            </a:r>
            <a:br>
              <a:rPr lang="pt-PT" noProof="0" dirty="0"/>
            </a:br>
            <a:endParaRPr lang="pt-PT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715F7-EE4C-9E91-4408-477734669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B1E6654-3502-A15F-5F19-8B04F1DDB6F3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 bwMode="auto">
          <a:xfrm>
            <a:off x="670251" y="1056227"/>
            <a:ext cx="10851498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Comece com o aluno, não com o modelo:</a:t>
            </a:r>
            <a:r>
              <a:rPr lang="pt-PT" sz="2000" noProof="0" dirty="0"/>
              <a:t> O desenho do portfólio deve começar com uma compreensão clara de quem o utilizará.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Níveis de alfabetização e numeracia:</a:t>
            </a:r>
            <a:r>
              <a:rPr lang="pt-PT" sz="2000" noProof="0" dirty="0"/>
              <a:t> Alguns candidatos podem ter competências limitadas de escrita ou numeracia; a conceção deve, por conseguinte, incluir formas orais, visuais ou práticas de documentar as competências.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Acessibilidade e inclusividade:</a:t>
            </a:r>
            <a:r>
              <a:rPr lang="pt-PT" sz="2000" noProof="0" dirty="0"/>
              <a:t> As carteiras devem permitir diferentes línguas, competências digitais e antecedentes culturais.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Formas alternativas de prova:</a:t>
            </a:r>
            <a:r>
              <a:rPr lang="pt-PT" sz="2000" noProof="0" dirty="0"/>
              <a:t> Gravações de áudio, fotografias, demonstrações ou narrativas podem substituir textos escritos.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Estruturas de apoio:</a:t>
            </a:r>
            <a:r>
              <a:rPr lang="pt-PT" sz="2000" noProof="0" dirty="0"/>
              <a:t> A orientação, a facilitação e o intercâmbio entre pares são fundamentais para os candidatos com menos competências formais.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Respeitar a dignidade:</a:t>
            </a:r>
            <a:r>
              <a:rPr lang="pt-PT" sz="2000" noProof="0" dirty="0"/>
              <a:t> O processo deve capacitar os aprendentes, reconhecendo os pontos fortes em vez de destacar os défices.</a:t>
            </a:r>
          </a:p>
        </p:txBody>
      </p:sp>
    </p:spTree>
    <p:extLst>
      <p:ext uri="{BB962C8B-B14F-4D97-AF65-F5344CB8AC3E}">
        <p14:creationId xmlns:p14="http://schemas.microsoft.com/office/powerpoint/2010/main" val="3358129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standing and talking  AI-generated content may be incorrect.">
            <a:extLst>
              <a:ext uri="{FF2B5EF4-FFF2-40B4-BE49-F238E27FC236}">
                <a16:creationId xmlns:a16="http://schemas.microsoft.com/office/drawing/2014/main" id="{AF9D6E72-B5AD-7161-D07D-984C41F2A0D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65" y="974033"/>
            <a:ext cx="1633668" cy="223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F55D6B-1298-4466-34A0-BEDFB64D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 dirty="0" err="1"/>
              <a:t>ProfilPASS</a:t>
            </a:r>
            <a:r>
              <a:rPr lang="pt-PT" noProof="0" dirty="0"/>
              <a:t> – uma ideia, muitos grupos-alvo, muitas línguas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FDA71-C2C6-5643-64B6-6BEDD07BD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pt-P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P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 descr="A blue and white card with a couple of people  AI-generated content may be incorrect.">
            <a:extLst>
              <a:ext uri="{FF2B5EF4-FFF2-40B4-BE49-F238E27FC236}">
                <a16:creationId xmlns:a16="http://schemas.microsoft.com/office/drawing/2014/main" id="{DC7F3530-407A-DD04-63C1-6C773A650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7" y="3706764"/>
            <a:ext cx="1633669" cy="2232000"/>
          </a:xfrm>
          <a:prstGeom prst="rect">
            <a:avLst/>
          </a:prstGeom>
        </p:spPr>
      </p:pic>
      <p:pic>
        <p:nvPicPr>
          <p:cNvPr id="10" name="Picture 9" descr="A group of people standing in a line  AI-generated content may be incorrect.">
            <a:extLst>
              <a:ext uri="{FF2B5EF4-FFF2-40B4-BE49-F238E27FC236}">
                <a16:creationId xmlns:a16="http://schemas.microsoft.com/office/drawing/2014/main" id="{9D911C43-FEE7-22DB-9A42-B5E9E6F2C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66" y="974033"/>
            <a:ext cx="1633669" cy="2232000"/>
          </a:xfrm>
          <a:prstGeom prst="rect">
            <a:avLst/>
          </a:prstGeom>
        </p:spPr>
      </p:pic>
      <p:pic>
        <p:nvPicPr>
          <p:cNvPr id="12" name="Picture 11" descr="A group of people walking  AI-generated content may be incorrect.">
            <a:extLst>
              <a:ext uri="{FF2B5EF4-FFF2-40B4-BE49-F238E27FC236}">
                <a16:creationId xmlns:a16="http://schemas.microsoft.com/office/drawing/2014/main" id="{B9D2002A-4480-9006-3B1F-C2B561394B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974034"/>
            <a:ext cx="1633668" cy="2232000"/>
          </a:xfrm>
          <a:prstGeom prst="rect">
            <a:avLst/>
          </a:prstGeom>
        </p:spPr>
      </p:pic>
      <p:pic>
        <p:nvPicPr>
          <p:cNvPr id="14" name="Picture 13" descr="A group of people standing in different colors  AI-generated content may be incorrect.">
            <a:extLst>
              <a:ext uri="{FF2B5EF4-FFF2-40B4-BE49-F238E27FC236}">
                <a16:creationId xmlns:a16="http://schemas.microsoft.com/office/drawing/2014/main" id="{F7755D57-8E97-406D-F041-E27D8C845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98" y="974034"/>
            <a:ext cx="1633669" cy="2232000"/>
          </a:xfrm>
          <a:prstGeom prst="rect">
            <a:avLst/>
          </a:prstGeom>
        </p:spPr>
      </p:pic>
      <p:pic>
        <p:nvPicPr>
          <p:cNvPr id="16" name="Picture 15" descr="A blue and white poster with people walking  AI-generated content may be incorrect.">
            <a:extLst>
              <a:ext uri="{FF2B5EF4-FFF2-40B4-BE49-F238E27FC236}">
                <a16:creationId xmlns:a16="http://schemas.microsoft.com/office/drawing/2014/main" id="{F705A341-B3C1-7CE7-A6CD-3D4844AD7F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45" y="974034"/>
            <a:ext cx="1633669" cy="2232000"/>
          </a:xfrm>
          <a:prstGeom prst="rect">
            <a:avLst/>
          </a:prstGeom>
        </p:spPr>
      </p:pic>
      <p:pic>
        <p:nvPicPr>
          <p:cNvPr id="18" name="Picture 17" descr="A group of people standing in a room  AI-generated content may be incorrect.">
            <a:extLst>
              <a:ext uri="{FF2B5EF4-FFF2-40B4-BE49-F238E27FC236}">
                <a16:creationId xmlns:a16="http://schemas.microsoft.com/office/drawing/2014/main" id="{8BF11CA4-49B7-3EE6-34BA-8A9C667CFD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65" y="3733652"/>
            <a:ext cx="1633669" cy="2232000"/>
          </a:xfrm>
          <a:prstGeom prst="rect">
            <a:avLst/>
          </a:prstGeom>
        </p:spPr>
      </p:pic>
      <p:pic>
        <p:nvPicPr>
          <p:cNvPr id="20" name="Picture 19" descr="A group of people standing in front of a globe  AI-generated content may be incorrect.">
            <a:extLst>
              <a:ext uri="{FF2B5EF4-FFF2-40B4-BE49-F238E27FC236}">
                <a16:creationId xmlns:a16="http://schemas.microsoft.com/office/drawing/2014/main" id="{9920E342-7A62-C1B1-3FFF-E102C4718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21" y="3733652"/>
            <a:ext cx="1576589" cy="2232000"/>
          </a:xfrm>
          <a:prstGeom prst="rect">
            <a:avLst/>
          </a:prstGeom>
        </p:spPr>
      </p:pic>
      <p:pic>
        <p:nvPicPr>
          <p:cNvPr id="22" name="Picture 21" descr="A group of people walking  AI-generated content may be incorrect.">
            <a:extLst>
              <a:ext uri="{FF2B5EF4-FFF2-40B4-BE49-F238E27FC236}">
                <a16:creationId xmlns:a16="http://schemas.microsoft.com/office/drawing/2014/main" id="{73F62F33-1D08-9839-0D11-91655CA744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97" y="3733652"/>
            <a:ext cx="1633669" cy="2232000"/>
          </a:xfrm>
          <a:prstGeom prst="rect">
            <a:avLst/>
          </a:prstGeom>
        </p:spPr>
      </p:pic>
      <p:pic>
        <p:nvPicPr>
          <p:cNvPr id="24" name="Picture 23" descr="A group of women standing in a room  AI-generated content may be incorrect.">
            <a:extLst>
              <a:ext uri="{FF2B5EF4-FFF2-40B4-BE49-F238E27FC236}">
                <a16:creationId xmlns:a16="http://schemas.microsoft.com/office/drawing/2014/main" id="{A1DF6F14-1C9F-C644-B2C0-FEB4729BF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65" y="3733652"/>
            <a:ext cx="1586758" cy="2232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0A52FB-55A5-34A1-356A-B1D412A780ED}"/>
              </a:ext>
            </a:extLst>
          </p:cNvPr>
          <p:cNvSpPr/>
          <p:nvPr/>
        </p:nvSpPr>
        <p:spPr>
          <a:xfrm>
            <a:off x="397565" y="2480441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Adultos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Inglês/francês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329DBE-B5EC-45EF-ED3B-AE6C1CB01D21}"/>
              </a:ext>
            </a:extLst>
          </p:cNvPr>
          <p:cNvSpPr/>
          <p:nvPr/>
        </p:nvSpPr>
        <p:spPr>
          <a:xfrm>
            <a:off x="2686876" y="2503634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Jovens 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(12-18 anos)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Inglês/francês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F0A5EFA-9D31-66C7-7143-9D497AA1173F}"/>
              </a:ext>
            </a:extLst>
          </p:cNvPr>
          <p:cNvSpPr/>
          <p:nvPr/>
        </p:nvSpPr>
        <p:spPr>
          <a:xfrm>
            <a:off x="5015944" y="2497010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Adultos recém-imigrados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3E81BD7-5B5E-503A-E4DC-6FE9F8F6954B}"/>
              </a:ext>
            </a:extLst>
          </p:cNvPr>
          <p:cNvSpPr/>
          <p:nvPr/>
        </p:nvSpPr>
        <p:spPr>
          <a:xfrm>
            <a:off x="7220427" y="2500549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Aspirantes a empreendedores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319D2C-660A-28AE-99E8-5CB42BA78896}"/>
              </a:ext>
            </a:extLst>
          </p:cNvPr>
          <p:cNvSpPr/>
          <p:nvPr/>
        </p:nvSpPr>
        <p:spPr>
          <a:xfrm>
            <a:off x="9499347" y="2548549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Jovens NEET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Inglês/francês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FC5B4E-A216-3908-4887-F877D7CBC975}"/>
              </a:ext>
            </a:extLst>
          </p:cNvPr>
          <p:cNvSpPr/>
          <p:nvPr/>
        </p:nvSpPr>
        <p:spPr>
          <a:xfrm>
            <a:off x="9470990" y="5378609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Migrantes do sexo feminino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Inglês/francês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1FE5C46-CC06-20E2-44D5-1C39E51E7FB7}"/>
              </a:ext>
            </a:extLst>
          </p:cNvPr>
          <p:cNvSpPr/>
          <p:nvPr/>
        </p:nvSpPr>
        <p:spPr>
          <a:xfrm>
            <a:off x="7241696" y="5382151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Mulheres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D4129A-FBF0-33D3-49A6-155B0F43F2E8}"/>
              </a:ext>
            </a:extLst>
          </p:cNvPr>
          <p:cNvSpPr/>
          <p:nvPr/>
        </p:nvSpPr>
        <p:spPr>
          <a:xfrm>
            <a:off x="4980501" y="5396326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Trabalhadores humanitários de regresso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B418880-1F27-1814-2EDD-11CEF888E42C}"/>
              </a:ext>
            </a:extLst>
          </p:cNvPr>
          <p:cNvSpPr/>
          <p:nvPr/>
        </p:nvSpPr>
        <p:spPr>
          <a:xfrm>
            <a:off x="2727637" y="5409580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Adultos que se aproximam da reforma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 + 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3A1542F-1A9D-D50A-75EB-6FDC990AC616}"/>
              </a:ext>
            </a:extLst>
          </p:cNvPr>
          <p:cNvSpPr/>
          <p:nvPr/>
        </p:nvSpPr>
        <p:spPr>
          <a:xfrm>
            <a:off x="397565" y="5382151"/>
            <a:ext cx="1893829" cy="1013791"/>
          </a:xfrm>
          <a:prstGeom prst="roundRect">
            <a:avLst/>
          </a:prstGeom>
          <a:solidFill>
            <a:schemeClr val="accent5"/>
          </a:solidFill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/>
              </a:rPr>
              <a:t>Alunos com dificuldades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rPr>
              <a:t>Inglês +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1381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0C9C6-1D4C-EBC2-FC29-7BD601D9E47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4912" y="900605"/>
            <a:ext cx="5574006" cy="5430526"/>
          </a:xfr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lang="pt-PT" sz="1800" b="1" noProof="0" dirty="0"/>
              <a:t>Definir</a:t>
            </a:r>
            <a:r>
              <a:rPr lang="pt-PT" sz="1800" noProof="0" dirty="0"/>
              <a:t> </a:t>
            </a:r>
            <a:r>
              <a:rPr lang="pt-PT" sz="1800" b="1" noProof="0" dirty="0"/>
              <a:t>o objetivo</a:t>
            </a:r>
            <a:r>
              <a:rPr lang="pt-PT" sz="1800" noProof="0" dirty="0"/>
              <a:t> </a:t>
            </a:r>
            <a:r>
              <a:rPr lang="pt-PT" sz="1800" b="1" noProof="0" dirty="0"/>
              <a:t>da avaliação</a:t>
            </a:r>
            <a:endParaRPr lang="pt-PT" sz="1800" noProof="0" dirty="0"/>
          </a:p>
          <a:p>
            <a:pPr>
              <a:spcBef>
                <a:spcPts val="400"/>
              </a:spcBef>
              <a:defRPr sz="2000"/>
            </a:pPr>
            <a:r>
              <a:rPr lang="pt-PT" sz="1800" noProof="0" dirty="0"/>
              <a:t>Estabelecer uma função clara: verificação dos resultados de aprendizagem para efeitos de RPL ou qualificação formal.</a:t>
            </a:r>
          </a:p>
          <a:p>
            <a:pPr>
              <a:spcBef>
                <a:spcPts val="400"/>
              </a:spcBef>
              <a:defRPr sz="2000"/>
            </a:pPr>
            <a:r>
              <a:rPr lang="pt-PT" sz="1800" noProof="0" dirty="0"/>
              <a:t>Delimitação – elementos de prova válidos</a:t>
            </a:r>
          </a:p>
          <a:p>
            <a:pPr>
              <a:spcBef>
                <a:spcPts val="400"/>
              </a:spcBef>
            </a:pPr>
            <a:endParaRPr lang="pt-PT" sz="300" noProof="0" dirty="0"/>
          </a:p>
          <a:p>
            <a:pPr>
              <a:spcBef>
                <a:spcPts val="400"/>
              </a:spcBef>
              <a:defRPr sz="2000"/>
            </a:pPr>
            <a:r>
              <a:rPr lang="pt-PT" sz="1800" b="1" noProof="0" dirty="0"/>
              <a:t>Alinhamento</a:t>
            </a:r>
            <a:r>
              <a:rPr lang="pt-PT" sz="1800" noProof="0" dirty="0"/>
              <a:t> </a:t>
            </a:r>
            <a:r>
              <a:rPr lang="pt-PT" sz="1800" b="1" noProof="0" dirty="0"/>
              <a:t>com</a:t>
            </a:r>
            <a:r>
              <a:rPr lang="pt-PT" sz="1800" noProof="0" dirty="0"/>
              <a:t> </a:t>
            </a:r>
            <a:r>
              <a:rPr lang="pt-PT" sz="1800" b="1" noProof="0" dirty="0"/>
              <a:t>as normas</a:t>
            </a:r>
            <a:endParaRPr lang="pt-PT" sz="1800" noProof="0" dirty="0"/>
          </a:p>
          <a:p>
            <a:pPr>
              <a:spcBef>
                <a:spcPts val="400"/>
              </a:spcBef>
              <a:defRPr sz="2000"/>
            </a:pPr>
            <a:r>
              <a:rPr lang="pt-PT" sz="1800" noProof="0" dirty="0"/>
              <a:t>Determinar o quadro de referência </a:t>
            </a:r>
          </a:p>
          <a:p>
            <a:pPr>
              <a:spcBef>
                <a:spcPts val="400"/>
              </a:spcBef>
              <a:defRPr sz="2000"/>
            </a:pPr>
            <a:r>
              <a:rPr lang="pt-PT" sz="1800" noProof="0" dirty="0"/>
              <a:t>Cada categoria de carteira deve estar alinhada com estas normas.</a:t>
            </a:r>
          </a:p>
          <a:p>
            <a:pPr>
              <a:spcBef>
                <a:spcPts val="400"/>
              </a:spcBef>
            </a:pPr>
            <a:endParaRPr lang="pt-PT" sz="300" noProof="0" dirty="0"/>
          </a:p>
          <a:p>
            <a:pPr>
              <a:spcBef>
                <a:spcPts val="400"/>
              </a:spcBef>
              <a:defRPr sz="2000"/>
            </a:pPr>
            <a:r>
              <a:rPr lang="pt-PT" sz="1800" b="1" noProof="0" dirty="0"/>
              <a:t>Especificar</a:t>
            </a:r>
            <a:r>
              <a:rPr lang="pt-PT" sz="1800" noProof="0" dirty="0"/>
              <a:t> </a:t>
            </a:r>
            <a:r>
              <a:rPr lang="pt-PT" sz="1800" b="1" noProof="0" dirty="0"/>
              <a:t>os requisitos em matéria</a:t>
            </a:r>
            <a:r>
              <a:rPr lang="pt-PT" sz="1800" noProof="0" dirty="0"/>
              <a:t> </a:t>
            </a:r>
            <a:r>
              <a:rPr lang="pt-PT" sz="1800" b="1" noProof="0" dirty="0"/>
              <a:t>de provas</a:t>
            </a:r>
            <a:endParaRPr lang="pt-PT" sz="1800" noProof="0" dirty="0"/>
          </a:p>
          <a:p>
            <a:pPr>
              <a:spcBef>
                <a:spcPts val="400"/>
              </a:spcBef>
              <a:defRPr sz="2000"/>
            </a:pPr>
            <a:r>
              <a:rPr lang="pt-PT" sz="1800" noProof="0" dirty="0"/>
              <a:t>Definir os tipos de provas que serão aceites </a:t>
            </a:r>
          </a:p>
          <a:p>
            <a:pPr>
              <a:spcBef>
                <a:spcPts val="400"/>
              </a:spcBef>
              <a:defRPr sz="2000"/>
            </a:pPr>
            <a:r>
              <a:rPr lang="pt-PT" sz="1800" noProof="0" dirty="0"/>
              <a:t>Critérios de operacionalização: </a:t>
            </a:r>
            <a:r>
              <a:rPr lang="pt-PT" sz="1800" i="1" noProof="0" dirty="0"/>
              <a:t>autenticidade, validade, suficiência, valor.</a:t>
            </a:r>
          </a:p>
          <a:p>
            <a:pPr>
              <a:spcBef>
                <a:spcPts val="400"/>
              </a:spcBef>
            </a:pPr>
            <a:endParaRPr lang="pt-PT" sz="300" noProof="0" dirty="0"/>
          </a:p>
          <a:p>
            <a:pPr>
              <a:spcBef>
                <a:spcPts val="400"/>
              </a:spcBef>
              <a:defRPr sz="2000" b="1"/>
            </a:pPr>
            <a:r>
              <a:rPr lang="pt-PT" sz="1800" noProof="0" dirty="0"/>
              <a:t>Estrutura e modelos de conceção</a:t>
            </a:r>
          </a:p>
          <a:p>
            <a:pPr>
              <a:spcBef>
                <a:spcPts val="400"/>
              </a:spcBef>
              <a:defRPr sz="2000"/>
            </a:pPr>
            <a:r>
              <a:rPr lang="pt-PT" sz="1800" noProof="0" dirty="0"/>
              <a:t>Especificar uma estrutura uniforme </a:t>
            </a:r>
          </a:p>
          <a:p>
            <a:pPr>
              <a:spcBef>
                <a:spcPts val="400"/>
              </a:spcBef>
              <a:defRPr sz="2000"/>
            </a:pPr>
            <a:r>
              <a:rPr lang="pt-PT" sz="1800" noProof="0" dirty="0"/>
              <a:t>Fornecer modelos ou listas de verificação </a:t>
            </a:r>
          </a:p>
          <a:p>
            <a:pPr>
              <a:spcBef>
                <a:spcPts val="400"/>
              </a:spcBef>
            </a:pPr>
            <a:endParaRPr lang="pt-PT" sz="1800" noProof="0" dirty="0"/>
          </a:p>
          <a:p>
            <a:endParaRPr lang="pt-PT" sz="18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C82B1F-F41C-F0D8-290D-5CE3FFE5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13609"/>
            <a:ext cx="10511496" cy="463645"/>
          </a:xfrm>
        </p:spPr>
        <p:txBody>
          <a:bodyPr/>
          <a:lstStyle/>
          <a:p>
            <a:pPr>
              <a:defRPr sz="2800"/>
            </a:pPr>
            <a:r>
              <a:rPr lang="pt-PT" noProof="0" dirty="0"/>
              <a:t>Carteira de avaliação – Designerperspektive</a:t>
            </a:r>
            <a:br>
              <a:rPr lang="pt-PT" noProof="0" dirty="0"/>
            </a:br>
            <a:endParaRPr lang="pt-PT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0328B-83AA-2819-9C95-1BF502739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E1EE208-FA87-F131-C788-AD5DD9680AC0}"/>
              </a:ext>
            </a:extLst>
          </p:cNvPr>
          <p:cNvSpPr txBox="1">
            <a:spLocks/>
          </p:cNvSpPr>
          <p:nvPr/>
        </p:nvSpPr>
        <p:spPr>
          <a:xfrm>
            <a:off x="6426404" y="978983"/>
            <a:ext cx="5574006" cy="500380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accent1"/>
              </a:buClr>
              <a:buSzPct val="120000"/>
              <a:buFontTx/>
              <a:buNone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-355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72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08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804863" algn="l"/>
              </a:tabLst>
              <a:defRPr sz="2000" b="0" i="0" u="none" strike="noStrike" cap="none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47675" marR="0" indent="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Desenvolver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alertas reflexivos 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Incorporar perguntas normalizadas que destaquem a ligação entre experiência e competência.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endParaRPr kumimoji="0" lang="pt-PT" sz="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Integre o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modelo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 facilitação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Definir funções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Orientações para os facilitadores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endParaRPr kumimoji="0" lang="pt-PT" sz="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 b="1"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Procedimento de avaliação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Regular o processo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Desenvolver grelhas de avaliação para garantir a coerência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endParaRPr kumimoji="0" lang="pt-PT" sz="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 b="1"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Garantia de qualidade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Moderação, segunda classificação, revisão pelos pares, calibração dos avaliadores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000"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Documentação e arquivo de carteiras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3459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708053-F895-61F0-DF2B-4F6FBA7B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/>
              <a:t>Perspetiva de conceção: Biográfico - Portfólio Sistemático</a:t>
            </a:r>
            <a:endParaRPr lang="pt-PT" sz="2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A1EE-D331-54DE-E4D4-F59AF1599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489FEB1-B0FE-836E-E99B-689FE2D52627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 bwMode="auto">
          <a:xfrm>
            <a:off x="161107" y="1012476"/>
            <a:ext cx="6100354" cy="536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00"/>
              </a:spcBef>
              <a:defRPr sz="1800" b="1"/>
            </a:pPr>
            <a:r>
              <a:rPr lang="pt-PT" noProof="0" dirty="0"/>
              <a:t>Definir o objetivo</a:t>
            </a:r>
            <a:endParaRPr lang="pt-PT" sz="1800" noProof="0" dirty="0"/>
          </a:p>
          <a:p>
            <a:pPr>
              <a:spcBef>
                <a:spcPts val="400"/>
              </a:spcBef>
              <a:defRPr sz="1800"/>
            </a:pPr>
            <a:r>
              <a:rPr lang="pt-PT" noProof="0" dirty="0"/>
              <a:t>Função principal: Biografia de competência que revela aprendizagem em todos os domínios da vida.</a:t>
            </a:r>
          </a:p>
          <a:p>
            <a:pPr>
              <a:spcBef>
                <a:spcPts val="400"/>
              </a:spcBef>
              <a:defRPr sz="1800"/>
            </a:pPr>
            <a:r>
              <a:rPr lang="pt-PT" noProof="0" dirty="0"/>
              <a:t>Delimitação: provas contra normas e ligações narrativas e competências ocultas.</a:t>
            </a:r>
          </a:p>
          <a:p>
            <a:pPr>
              <a:spcBef>
                <a:spcPts val="400"/>
              </a:spcBef>
              <a:defRPr sz="1800" b="1"/>
            </a:pPr>
            <a:r>
              <a:rPr lang="pt-PT" noProof="0" dirty="0"/>
              <a:t>Alinhar com o contexto de reconhecimento</a:t>
            </a:r>
            <a:endParaRPr lang="pt-PT" sz="1800" noProof="0" dirty="0"/>
          </a:p>
          <a:p>
            <a:pPr>
              <a:spcBef>
                <a:spcPts val="400"/>
              </a:spcBef>
              <a:defRPr sz="1800"/>
            </a:pPr>
            <a:r>
              <a:rPr lang="pt-PT" noProof="0" dirty="0"/>
              <a:t>Decida como as experiências de vida serão ligadas a quadros de competência ou padrões de qualificação.</a:t>
            </a:r>
          </a:p>
          <a:p>
            <a:pPr>
              <a:spcBef>
                <a:spcPts val="400"/>
              </a:spcBef>
              <a:defRPr sz="1800"/>
            </a:pPr>
            <a:r>
              <a:rPr lang="pt-PT" noProof="0" dirty="0"/>
              <a:t>Assegurar a flexibilidade: Representação de diversas</a:t>
            </a:r>
          </a:p>
          <a:p>
            <a:pPr>
              <a:spcBef>
                <a:spcPts val="400"/>
              </a:spcBef>
              <a:defRPr sz="1800" b="1"/>
            </a:pPr>
            <a:r>
              <a:rPr lang="pt-PT" noProof="0" dirty="0"/>
              <a:t>Especificar os requisitos em matéria de provas e descritiva</a:t>
            </a:r>
            <a:endParaRPr lang="pt-PT" sz="1800" noProof="0" dirty="0"/>
          </a:p>
          <a:p>
            <a:pPr>
              <a:spcBef>
                <a:spcPts val="400"/>
              </a:spcBef>
              <a:defRPr sz="1800"/>
            </a:pPr>
            <a:r>
              <a:rPr lang="pt-PT" noProof="0" dirty="0"/>
              <a:t>Aceitar documentos tradicionais e formulários alternativos </a:t>
            </a:r>
          </a:p>
          <a:p>
            <a:pPr>
              <a:spcBef>
                <a:spcPts val="400"/>
              </a:spcBef>
              <a:defRPr sz="1800"/>
            </a:pPr>
            <a:r>
              <a:rPr lang="pt-PT" noProof="0" dirty="0"/>
              <a:t>Incentivar explicações narrativas que acompanhem as provas.</a:t>
            </a:r>
          </a:p>
          <a:p>
            <a:pPr>
              <a:spcBef>
                <a:spcPts val="400"/>
              </a:spcBef>
              <a:defRPr sz="1800" b="1"/>
            </a:pPr>
            <a:r>
              <a:rPr lang="pt-PT" noProof="0" dirty="0"/>
              <a:t>Estrutura e modelos de conceção</a:t>
            </a:r>
            <a:endParaRPr lang="pt-PT" sz="1800" noProof="0" dirty="0"/>
          </a:p>
          <a:p>
            <a:pPr>
              <a:spcBef>
                <a:spcPts val="400"/>
              </a:spcBef>
              <a:defRPr sz="1800"/>
            </a:pPr>
            <a:r>
              <a:rPr lang="pt-PT" noProof="0" dirty="0"/>
              <a:t>Fornecer um quadro biográfico</a:t>
            </a:r>
          </a:p>
          <a:p>
            <a:pPr>
              <a:spcBef>
                <a:spcPts val="400"/>
              </a:spcBef>
              <a:defRPr sz="1800"/>
            </a:pPr>
            <a:r>
              <a:rPr lang="pt-PT" noProof="0" dirty="0"/>
              <a:t>Use planilhas ou perguntas orientadoras para ajudar os participantes a capturar experiências sistematicamente.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E1CB9-9562-FC3F-09C1-EB5B2703B779}"/>
              </a:ext>
            </a:extLst>
          </p:cNvPr>
          <p:cNvSpPr txBox="1"/>
          <p:nvPr/>
        </p:nvSpPr>
        <p:spPr>
          <a:xfrm>
            <a:off x="6358257" y="823772"/>
            <a:ext cx="5907768" cy="54120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anchor="ctr">
            <a:spAutoFit/>
          </a:bodyPr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/>
            </a:pPr>
            <a:r>
              <a:rPr kumimoji="0" lang="pt-PT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Desenvolver alertas reflexivos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pt-P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Incluir perguntas que liguem experiências → competências</a:t>
            </a:r>
            <a:br>
              <a:rPr kumimoji="0" lang="pt-P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Integre o modelo de facilitação</a:t>
            </a:r>
            <a:endParaRPr kumimoji="0" lang="pt-PT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pt-P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Atribuir facilitadores para apoiar os candidatos 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pt-P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Fornecer alternativas (gravação de áudio, entrevistas em vídeo) 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/>
            </a:pPr>
            <a:r>
              <a:rPr kumimoji="0" lang="pt-PT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Procedimento de desenvolvimento de carteiras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pt-P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Sequência: história de vida → mapeamento de competências → recolha de provas → reflexão → compilação.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pt-P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Permitir o desenvolvimento iterativo: feedback e orientação.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/>
            </a:pPr>
            <a:r>
              <a:rPr kumimoji="0" lang="pt-PT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Garantia de qualidade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pt-P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Formar avaliadores para valorizar tanto a narrativa como as provas.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pt-P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Utilizar a moderação para garantir a equidade nos casos em que as carteiras diferem fortemente em termos de formato 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pt-PT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Documente como as evidências biográficas são julgadas de acordo com os padrões.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4020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783BE-1FED-E6A7-2153-D3E7F3BA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 dirty="0"/>
              <a:t>Tornar as carteiras acessíveis e pertinentes</a:t>
            </a:r>
            <a:endParaRPr lang="pt-PT" sz="28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4A9BA-BBA7-85D6-C48A-DBB372844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AB74478-4005-654D-0750-C6A1040ABE80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 bwMode="auto">
          <a:xfrm>
            <a:off x="521994" y="1112975"/>
            <a:ext cx="10707981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b="1" noProof="0" dirty="0"/>
              <a:t>Utilizar exemplos de grupos-alvo:</a:t>
            </a:r>
            <a:r>
              <a:rPr lang="pt-PT" noProof="0" dirty="0"/>
              <a:t> Os exercícios devem basear-se em situações, papéis e contextos familiares da vida quotidiana dos participantes.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b="1" noProof="0" dirty="0"/>
              <a:t>Contar histórias e experiências vividas:</a:t>
            </a:r>
            <a:r>
              <a:rPr lang="pt-PT" noProof="0" dirty="0"/>
              <a:t> Exemplos de colegas ou membros da comunidade tornam a reflexão mais fácil e significativa.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b="1" noProof="0" dirty="0"/>
              <a:t>Elementos de prova multimodais:</a:t>
            </a:r>
            <a:r>
              <a:rPr lang="pt-PT" noProof="0" dirty="0"/>
              <a:t> Vídeos, fotografias ou gravações de áudio podem substituir ou complementar textos escritos.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b="1" noProof="0" dirty="0"/>
              <a:t>Modelos de papel em vídeo:</a:t>
            </a:r>
            <a:r>
              <a:rPr lang="pt-PT" noProof="0" dirty="0"/>
              <a:t> Pequenos vídeos de pessoas da mesma origem que contam as suas histórias de competências fornecem orientação e encorajamento.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b="1" noProof="0" dirty="0"/>
              <a:t>Pratique através de exercícios guiados:</a:t>
            </a:r>
            <a:r>
              <a:rPr lang="pt-PT" noProof="0" dirty="0"/>
              <a:t> As atividades passo a passo ajudam os participantes a aprender a refletir, mesmo sem fortes habilidades de alfabetização.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b="1" noProof="0" dirty="0"/>
              <a:t>Reforçar a confiança:</a:t>
            </a:r>
            <a:r>
              <a:rPr lang="pt-PT" noProof="0" dirty="0"/>
              <a:t> Ver e ouvir histórias «como a minha» motiva os participantes a partilharem e documentarem as suas experiências.</a:t>
            </a:r>
          </a:p>
        </p:txBody>
      </p:sp>
    </p:spTree>
    <p:extLst>
      <p:ext uri="{BB962C8B-B14F-4D97-AF65-F5344CB8AC3E}">
        <p14:creationId xmlns:p14="http://schemas.microsoft.com/office/powerpoint/2010/main" val="29716292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42A7-8A09-72BF-B596-039AE78C3D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319" y="1120226"/>
            <a:ext cx="5574006" cy="5003801"/>
          </a:xfrm>
        </p:spPr>
        <p:txBody>
          <a:bodyPr/>
          <a:lstStyle/>
          <a:p>
            <a:pPr>
              <a:spcBef>
                <a:spcPts val="600"/>
              </a:spcBef>
              <a:defRPr sz="2400" b="1"/>
            </a:pPr>
            <a:r>
              <a:rPr lang="pt-PT" sz="2000" noProof="0" dirty="0"/>
              <a:t>Papel da orientação</a:t>
            </a:r>
          </a:p>
          <a:p>
            <a:pPr lvl="1" indent="0">
              <a:spcBef>
                <a:spcPts val="600"/>
              </a:spcBef>
              <a:buNone/>
              <a:defRPr sz="2400"/>
            </a:pPr>
            <a:r>
              <a:rPr lang="pt-PT" sz="2000" noProof="0" dirty="0"/>
              <a:t>- As carteiras não são autoexplicativas. </a:t>
            </a:r>
          </a:p>
          <a:p>
            <a:pPr lvl="1" indent="0">
              <a:spcBef>
                <a:spcPts val="600"/>
              </a:spcBef>
              <a:buNone/>
              <a:defRPr sz="2400"/>
            </a:pPr>
            <a:r>
              <a:rPr lang="pt-PT" sz="2000" noProof="0" dirty="0"/>
              <a:t>- Conselheiros ou facilitadores diminuem a     </a:t>
            </a:r>
          </a:p>
          <a:p>
            <a:pPr lvl="1" indent="0">
              <a:spcBef>
                <a:spcPts val="600"/>
              </a:spcBef>
              <a:buNone/>
              <a:defRPr sz="2400"/>
            </a:pPr>
            <a:r>
              <a:rPr lang="pt-PT" sz="2000" noProof="0" dirty="0"/>
              <a:t>limiar de participação e reduzir o risco de abandono dos candidatos.</a:t>
            </a:r>
          </a:p>
          <a:p>
            <a:pPr lvl="1" indent="0">
              <a:spcBef>
                <a:spcPts val="600"/>
              </a:spcBef>
              <a:buNone/>
            </a:pPr>
            <a:endParaRPr lang="pt-PT" sz="2000" noProof="0" dirty="0"/>
          </a:p>
          <a:p>
            <a:pPr>
              <a:spcBef>
                <a:spcPts val="600"/>
              </a:spcBef>
              <a:defRPr sz="2400" b="1"/>
            </a:pPr>
            <a:r>
              <a:rPr lang="pt-PT" sz="2000" noProof="0" dirty="0"/>
              <a:t>Formas de apoio</a:t>
            </a:r>
          </a:p>
          <a:p>
            <a:pPr lvl="1" indent="0">
              <a:spcBef>
                <a:spcPts val="600"/>
              </a:spcBef>
              <a:buNone/>
              <a:defRPr sz="2400"/>
            </a:pPr>
            <a:r>
              <a:rPr lang="pt-PT" sz="2000" noProof="0" dirty="0"/>
              <a:t>Sessões de orientação</a:t>
            </a:r>
          </a:p>
          <a:p>
            <a:pPr lvl="1" indent="0">
              <a:spcBef>
                <a:spcPts val="600"/>
              </a:spcBef>
              <a:buNone/>
              <a:defRPr sz="2400"/>
            </a:pPr>
            <a:r>
              <a:rPr lang="pt-PT" sz="2000" noProof="0" dirty="0"/>
              <a:t>- Aconselhamento individual</a:t>
            </a:r>
          </a:p>
          <a:p>
            <a:pPr lvl="1" indent="0">
              <a:spcBef>
                <a:spcPts val="600"/>
              </a:spcBef>
              <a:buNone/>
              <a:defRPr sz="2400"/>
            </a:pPr>
            <a:r>
              <a:rPr lang="pt-PT" sz="2000" noProof="0" dirty="0"/>
              <a:t>- Workshops</a:t>
            </a:r>
          </a:p>
          <a:p>
            <a:pPr lvl="1" indent="0">
              <a:spcBef>
                <a:spcPts val="600"/>
              </a:spcBef>
              <a:buNone/>
              <a:defRPr sz="2400"/>
            </a:pPr>
            <a:r>
              <a:rPr lang="pt-PT" sz="2000" noProof="0" dirty="0"/>
              <a:t>- Ciclos de retorno de informação</a:t>
            </a:r>
          </a:p>
          <a:p>
            <a:pPr marL="342900" lvl="1" indent="-342900">
              <a:spcBef>
                <a:spcPts val="600"/>
              </a:spcBef>
              <a:buFontTx/>
              <a:buChar char="-"/>
            </a:pPr>
            <a:endParaRPr lang="pt-PT" sz="20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6019A9-E516-4F0F-9EAF-5A636380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12967"/>
            <a:ext cx="10511496" cy="463645"/>
          </a:xfrm>
        </p:spPr>
        <p:txBody>
          <a:bodyPr/>
          <a:lstStyle/>
          <a:p>
            <a:pPr>
              <a:defRPr sz="2800"/>
            </a:pPr>
            <a:r>
              <a:rPr lang="pt-PT" noProof="0"/>
              <a:t>Orientação e aconselhamento em relação a carteiras</a:t>
            </a:r>
            <a:br>
              <a:rPr lang="pt-PT" noProof="0"/>
            </a:br>
            <a:endParaRPr lang="pt-PT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5415-9394-ADAA-9FF6-816F5E0DE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BB974-4FC1-5CAD-52BB-58B5D9FD9E3D}"/>
              </a:ext>
            </a:extLst>
          </p:cNvPr>
          <p:cNvSpPr txBox="1"/>
          <p:nvPr/>
        </p:nvSpPr>
        <p:spPr>
          <a:xfrm>
            <a:off x="6243506" y="980070"/>
            <a:ext cx="5743569" cy="39193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anchor="ctr">
            <a:spAutoFit/>
          </a:bodyPr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Papel do facilitador na RPL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 Ponte entre a narrativa biográfica do candidato e os critérios formais do avaliador.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Encorajar a reflexão, não apenas a recolha.</a:t>
            </a:r>
          </a:p>
          <a:p>
            <a:pPr marL="342900" marR="0" lvl="0" indent="-34290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Garantir a autenticidade e a coerência da carteira.</a:t>
            </a: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Valor acrescentado</a:t>
            </a:r>
          </a:p>
          <a:p>
            <a:pPr marL="342900" marR="0" lvl="0" indent="-34290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Aumenta a 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qualidade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dos portfólios </a:t>
            </a:r>
          </a:p>
          <a:p>
            <a:pPr marL="342900" marR="0" lvl="0" indent="-34290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Reforçar a 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equidade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na avaliação</a:t>
            </a:r>
          </a:p>
          <a:p>
            <a:pPr marL="342900" marR="0" lvl="0" indent="-342900" algn="l" defTabSz="410765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Promove a 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capacitação</a:t>
            </a: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17957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7A16F1-BB34-AC6B-B42B-0EA9FC3C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/>
              <a:t>Resultados dos Portfólios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6A244-47B3-6E2B-128C-E152ADAE7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6020187-864B-C235-7BC3-5E0ADC743A73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 bwMode="auto">
          <a:xfrm>
            <a:off x="521994" y="1125538"/>
            <a:ext cx="1050544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sz="240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Tornar as competências visíveis</a:t>
            </a:r>
            <a:br>
              <a:rPr lang="pt-PT" sz="2000" b="1" noProof="0" dirty="0"/>
            </a:br>
            <a:r>
              <a:rPr lang="pt-PT" sz="2000" noProof="0" dirty="0"/>
              <a:t>→ As experiências e competências são documentadas de forma estruturada e verificável.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sz="240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endParaRPr lang="pt-PT" sz="2000" b="1" noProof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sz="240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Reforçar a reflexão e a autoconfiança</a:t>
            </a:r>
            <a:br>
              <a:rPr lang="pt-PT" sz="2000" b="1" noProof="0" dirty="0"/>
            </a:br>
            <a:r>
              <a:rPr lang="pt-PT" sz="2000" noProof="0" dirty="0"/>
              <a:t>→ O processo incentiva a autorreflexão e aumenta a confiança nas capacidades de cada 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sz="240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endParaRPr lang="pt-PT" sz="2000" b="1" noProof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sz="240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pPr>
            <a:r>
              <a:rPr lang="pt-PT" sz="2000" b="1" noProof="0" dirty="0"/>
              <a:t>Provas e reconhecimento</a:t>
            </a:r>
            <a:br>
              <a:rPr lang="pt-PT" sz="2000" b="1" noProof="0" dirty="0"/>
            </a:br>
            <a:r>
              <a:rPr lang="pt-PT" sz="2000" noProof="0" dirty="0"/>
              <a:t>→ O reconhecimento requer provas verificáveis. A carteira fornece esta informação, mas – dependendo do contexto – pode ser complementada por outros procedimentos (por exemplo, entrevista profissional, demonstração prática).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sz="2400">
                <a:effectLst/>
                <a:latin typeface="Arial" panose="020B0604020202020204" pitchFamily="34" charset="0"/>
              </a:defRPr>
            </a:pPr>
            <a:endParaRPr lang="pt-PT" sz="2000" b="1" noProof="0" dirty="0">
              <a:solidFill>
                <a:schemeClr val="bg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sz="2400">
                <a:effectLst/>
                <a:latin typeface="Arial" panose="020B0604020202020204" pitchFamily="34" charset="0"/>
              </a:defRPr>
            </a:pPr>
            <a:r>
              <a:rPr lang="pt-PT" sz="2000" b="1" noProof="0" dirty="0">
                <a:solidFill>
                  <a:schemeClr val="bg2"/>
                </a:solidFill>
              </a:rPr>
              <a:t>Diálogo e orientação</a:t>
            </a:r>
            <a:br>
              <a:rPr lang="pt-PT" sz="2000" b="1" noProof="0" dirty="0">
                <a:solidFill>
                  <a:schemeClr val="bg2"/>
                </a:solidFill>
              </a:rPr>
            </a:br>
            <a:r>
              <a:rPr lang="pt-PT" sz="2000" noProof="0" dirty="0">
                <a:solidFill>
                  <a:schemeClr val="bg2"/>
                </a:solidFill>
              </a:rPr>
              <a:t>→ As carteiras servem de base para o diálogo com avaliadores, empregadores ou conselheiros e abrem percursos de aprendizagem e de carreira.</a:t>
            </a:r>
          </a:p>
        </p:txBody>
      </p:sp>
    </p:spTree>
    <p:extLst>
      <p:ext uri="{BB962C8B-B14F-4D97-AF65-F5344CB8AC3E}">
        <p14:creationId xmlns:p14="http://schemas.microsoft.com/office/powerpoint/2010/main" val="10653403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7">
            <a:extLst>
              <a:ext uri="{FF2B5EF4-FFF2-40B4-BE49-F238E27FC236}">
                <a16:creationId xmlns:a16="http://schemas.microsoft.com/office/drawing/2014/main" id="{447E36CE-5617-7C51-9316-EFB9B33993EA}"/>
              </a:ext>
            </a:extLst>
          </p:cNvPr>
          <p:cNvSpPr txBox="1">
            <a:spLocks/>
          </p:cNvSpPr>
          <p:nvPr/>
        </p:nvSpPr>
        <p:spPr>
          <a:xfrm>
            <a:off x="515938" y="1135603"/>
            <a:ext cx="11522307" cy="71277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2286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4572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6858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9144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0" i="0" u="none" strike="noStrike" kern="0" cap="none" spc="0" normalizeH="0" baseline="0" noProof="0">
                <a:ln>
                  <a:noFill/>
                </a:ln>
                <a:solidFill>
                  <a:srgbClr val="008DD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Muito obrigado pela vossa atenção.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53" y="4621000"/>
            <a:ext cx="1851662" cy="37936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0B34225-BE46-48CE-A699-601CCEFD5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854" y="5587437"/>
            <a:ext cx="1112209" cy="79025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D7F8C33-340E-B8DB-F88B-6A5AA1BAF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2" y="2974294"/>
            <a:ext cx="1112209" cy="918106"/>
          </a:xfrm>
          <a:prstGeom prst="rect">
            <a:avLst/>
          </a:prstGeom>
        </p:spPr>
      </p:pic>
      <p:pic>
        <p:nvPicPr>
          <p:cNvPr id="5" name="Picture 4" descr="Blue text on a black background  AI-generated content may be incorrect.">
            <a:extLst>
              <a:ext uri="{FF2B5EF4-FFF2-40B4-BE49-F238E27FC236}">
                <a16:creationId xmlns:a16="http://schemas.microsoft.com/office/drawing/2014/main" id="{4E0305B3-C567-F378-785F-C68B4A8598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65" y="6216306"/>
            <a:ext cx="2500037" cy="5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244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532CF-87C1-F417-305D-8C7B25B5BD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8900" y="924816"/>
            <a:ext cx="10615194" cy="5003801"/>
          </a:xfrm>
        </p:spPr>
        <p:txBody>
          <a:bodyPr/>
          <a:lstStyle/>
          <a:p>
            <a:pPr>
              <a:defRPr sz="1900" b="1"/>
            </a:pPr>
            <a:r>
              <a:rPr lang="pt-PT" noProof="0" dirty="0"/>
              <a:t>Educação geral / avaliação</a:t>
            </a:r>
            <a:endParaRPr lang="pt-PT" sz="1900" noProof="0" dirty="0"/>
          </a:p>
          <a:p>
            <a:pPr>
              <a:defRPr sz="1900"/>
            </a:pPr>
            <a:r>
              <a:rPr lang="pt-PT" i="1" noProof="0" dirty="0"/>
              <a:t>«Uma coleção </a:t>
            </a:r>
            <a:r>
              <a:rPr lang="pt-PT" i="1" noProof="0" dirty="0">
                <a:highlight>
                  <a:srgbClr val="FFFF00"/>
                </a:highlight>
              </a:rPr>
              <a:t>propositada</a:t>
            </a:r>
            <a:r>
              <a:rPr lang="pt-PT" i="1" noProof="0" dirty="0"/>
              <a:t> de trabalho estudantil que exiba os esforços, progressos e realizações do estudante num ou mais domínios. A coleção deve incluir a participação dos estudantes na seleção dos conteúdos, os critérios para avaliar o mérito e provas de autorreflexão dos estudantes.»</a:t>
            </a:r>
            <a:br>
              <a:rPr lang="pt-PT" i="1" noProof="0" dirty="0"/>
            </a:br>
            <a:r>
              <a:rPr lang="pt-PT" noProof="0" dirty="0"/>
              <a:t>Paulson, Paulson &amp; Meyer (1991), amplamente citado na literatura de avaliação de carteiras.</a:t>
            </a:r>
          </a:p>
          <a:p>
            <a:pPr>
              <a:defRPr sz="1900" b="1"/>
            </a:pPr>
            <a:r>
              <a:rPr lang="pt-PT" noProof="0" dirty="0"/>
              <a:t>OCDE (Reconhecimento da Aprendizagem Prévia)</a:t>
            </a:r>
            <a:endParaRPr lang="pt-PT" sz="1900" noProof="0" dirty="0"/>
          </a:p>
          <a:p>
            <a:pPr>
              <a:defRPr sz="1900"/>
            </a:pPr>
            <a:r>
              <a:rPr lang="pt-PT" i="1" noProof="0" dirty="0"/>
              <a:t>«Uma carteira é uma coleção </a:t>
            </a:r>
            <a:r>
              <a:rPr lang="pt-PT" i="1" noProof="0" dirty="0">
                <a:highlight>
                  <a:srgbClr val="FFFF00"/>
                </a:highlight>
              </a:rPr>
              <a:t>estruturada </a:t>
            </a:r>
            <a:r>
              <a:rPr lang="pt-PT" i="1" noProof="0" dirty="0"/>
              <a:t>de documentos e outros </a:t>
            </a:r>
            <a:r>
              <a:rPr lang="pt-PT" i="1" noProof="0" dirty="0">
                <a:highlight>
                  <a:srgbClr val="FFFF00"/>
                </a:highlight>
              </a:rPr>
              <a:t>elementos de prova</a:t>
            </a:r>
            <a:r>
              <a:rPr lang="pt-PT" i="1" noProof="0" dirty="0"/>
              <a:t> que demonstram os resultados, as competências e as realizações de aprendizagem de uma pessoa, compilada para efeitos de reconhecimento.»</a:t>
            </a:r>
            <a:br>
              <a:rPr lang="pt-PT" i="1" noProof="0" dirty="0"/>
            </a:br>
            <a:r>
              <a:rPr lang="pt-PT" noProof="0" dirty="0"/>
              <a:t>— OCDE, </a:t>
            </a:r>
            <a:r>
              <a:rPr lang="pt-PT" i="1" noProof="0" dirty="0"/>
              <a:t>Reconhecimento da aprendizagem não formal e informal: Resultados, Políticas e Práticas</a:t>
            </a:r>
            <a:r>
              <a:rPr lang="pt-PT" noProof="0" dirty="0"/>
              <a:t> (2010).</a:t>
            </a:r>
          </a:p>
          <a:p>
            <a:pPr>
              <a:defRPr sz="1900" b="1"/>
            </a:pPr>
            <a:r>
              <a:rPr lang="pt-PT" noProof="0" dirty="0"/>
              <a:t>Fundação Europeia para a Formação (ETF)</a:t>
            </a:r>
            <a:endParaRPr lang="pt-PT" sz="1900" noProof="0" dirty="0"/>
          </a:p>
          <a:p>
            <a:pPr>
              <a:defRPr sz="1900"/>
            </a:pPr>
            <a:r>
              <a:rPr lang="pt-PT" i="1" noProof="0" dirty="0"/>
              <a:t>«O método da carteira exige que o indivíduo compila um ficheiro de </a:t>
            </a:r>
            <a:r>
              <a:rPr lang="pt-PT" i="1" noProof="0" dirty="0">
                <a:highlight>
                  <a:srgbClr val="FFFF00"/>
                </a:highlight>
              </a:rPr>
              <a:t>provas</a:t>
            </a:r>
            <a:r>
              <a:rPr lang="pt-PT" i="1" noProof="0" dirty="0"/>
              <a:t> de competências e resultados de aprendizagem, acompanhado de </a:t>
            </a:r>
            <a:r>
              <a:rPr lang="pt-PT" i="1" noProof="0" dirty="0">
                <a:highlight>
                  <a:srgbClr val="FFFF00"/>
                </a:highlight>
              </a:rPr>
              <a:t>declarações reflexivas,</a:t>
            </a:r>
            <a:r>
              <a:rPr lang="pt-PT" i="1" noProof="0" dirty="0"/>
              <a:t> que é </a:t>
            </a:r>
            <a:r>
              <a:rPr lang="pt-PT" i="1" noProof="0" dirty="0">
                <a:highlight>
                  <a:srgbClr val="FFFF00"/>
                </a:highlight>
              </a:rPr>
              <a:t>avaliado </a:t>
            </a:r>
            <a:r>
              <a:rPr lang="pt-PT" i="1" noProof="0" dirty="0"/>
              <a:t>em função das normas estabelecidas.»</a:t>
            </a:r>
            <a:br>
              <a:rPr lang="pt-PT" i="1" noProof="0" dirty="0"/>
            </a:br>
            <a:r>
              <a:rPr lang="pt-PT" noProof="0" dirty="0"/>
              <a:t>— FEF (2022), Validação da aprendizagem não formal e informal na prática.</a:t>
            </a:r>
          </a:p>
          <a:p>
            <a:endParaRPr lang="pt-P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6C260A-A5C9-19D0-E3E2-1F158228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/>
              <a:t>Definições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FA03B-0FB6-55A1-7658-C13415E18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647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website  AI-generated content may be incorrect.">
            <a:extLst>
              <a:ext uri="{FF2B5EF4-FFF2-40B4-BE49-F238E27FC236}">
                <a16:creationId xmlns:a16="http://schemas.microsoft.com/office/drawing/2014/main" id="{1F2B5BC8-CA10-66F7-3618-45708090F5F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7"/>
          <a:stretch>
            <a:fillRect/>
          </a:stretch>
        </p:blipFill>
        <p:spPr>
          <a:xfrm>
            <a:off x="415584" y="896582"/>
            <a:ext cx="3582833" cy="24233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73C432-1EE1-B42D-024B-D1132840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 dirty="0"/>
              <a:t>As cinco versões «principais» das carteiras</a:t>
            </a:r>
            <a:endParaRPr lang="pt-PT" sz="28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17B4F-79D4-A312-3514-B1852C088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A42282-BB55-6F5F-74CC-A0B6DFE42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0" y="1005606"/>
            <a:ext cx="3617777" cy="2025955"/>
          </a:xfrm>
          <a:prstGeom prst="rect">
            <a:avLst/>
          </a:prstGeom>
        </p:spPr>
      </p:pic>
      <p:pic>
        <p:nvPicPr>
          <p:cNvPr id="2054" name="Picture 6" descr="Hybrid Portfolio Management: towards ...">
            <a:extLst>
              <a:ext uri="{FF2B5EF4-FFF2-40B4-BE49-F238E27FC236}">
                <a16:creationId xmlns:a16="http://schemas.microsoft.com/office/drawing/2014/main" id="{0C89ACDF-BBEE-5A99-CE60-FCE2985E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22" y="1150057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789047-8D04-E1CD-3E56-12D41FEBFF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315" t="17245" r="36874" b="3521"/>
          <a:stretch>
            <a:fillRect/>
          </a:stretch>
        </p:blipFill>
        <p:spPr>
          <a:xfrm rot="5400000">
            <a:off x="7044787" y="3300808"/>
            <a:ext cx="2206099" cy="3115122"/>
          </a:xfrm>
          <a:prstGeom prst="rect">
            <a:avLst/>
          </a:prstGeom>
        </p:spPr>
      </p:pic>
      <p:pic>
        <p:nvPicPr>
          <p:cNvPr id="2056" name="Picture 8" descr="Creative Interior Design Portfolio Showcase Presentation PowerPoint  Template and Google Slides Theme">
            <a:extLst>
              <a:ext uri="{FF2B5EF4-FFF2-40B4-BE49-F238E27FC236}">
                <a16:creationId xmlns:a16="http://schemas.microsoft.com/office/drawing/2014/main" id="{BE42EB0C-B031-986A-3641-D652994F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7" y="3755317"/>
            <a:ext cx="3921957" cy="22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231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E4DDB-8BF4-F79E-9955-20141E4B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/>
              <a:t>Carteira de Processos/Aprendizagem/Desenvolvimento</a:t>
            </a:r>
            <a:endParaRPr lang="pt-PT" sz="2800" noProof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C0970-E16F-DBAD-0B67-785AEA80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76DEBD-4188-09D6-028C-EF81DF66A6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1993" y="2839280"/>
            <a:ext cx="5408544" cy="3258772"/>
          </a:xfrm>
        </p:spPr>
        <p:txBody>
          <a:bodyPr/>
          <a:lstStyle/>
          <a:p>
            <a:pPr>
              <a:defRPr sz="2400" b="1"/>
            </a:pPr>
            <a:r>
              <a:rPr lang="pt-PT" sz="2000" noProof="0" dirty="0"/>
              <a:t>Finalidade/sublinhado:</a:t>
            </a:r>
          </a:p>
          <a:p>
            <a:pPr>
              <a:defRPr sz="2400"/>
            </a:pPr>
            <a:r>
              <a:rPr lang="pt-PT" sz="2000" noProof="0" dirty="0"/>
              <a:t>Para documentar a aprendizagem contínua, o desenvolvimento e o crescimento ao longo do tempo</a:t>
            </a:r>
          </a:p>
          <a:p>
            <a:pPr>
              <a:defRPr sz="2400" b="1"/>
            </a:pPr>
            <a:r>
              <a:rPr lang="pt-PT" sz="2000" noProof="0" dirty="0"/>
              <a:t>Principais características:</a:t>
            </a:r>
            <a:endParaRPr lang="pt-PT" sz="2000" b="1" noProof="0" dirty="0"/>
          </a:p>
          <a:p>
            <a:pPr>
              <a:defRPr sz="2400"/>
            </a:pPr>
            <a:r>
              <a:rPr lang="pt-PT" sz="2000" noProof="0" dirty="0"/>
              <a:t>Contém projetos, trabalhos intermédios, reflexões, revisões, «trabalhos em curso»</a:t>
            </a:r>
          </a:p>
          <a:p>
            <a:endParaRPr lang="pt-PT" sz="2000" noProof="0" dirty="0"/>
          </a:p>
          <a:p>
            <a:endParaRPr lang="pt-PT" sz="2000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447631D-E346-1BB5-7F7E-A0760A604604}"/>
              </a:ext>
            </a:extLst>
          </p:cNvPr>
          <p:cNvSpPr txBox="1">
            <a:spLocks/>
          </p:cNvSpPr>
          <p:nvPr/>
        </p:nvSpPr>
        <p:spPr>
          <a:xfrm>
            <a:off x="6939914" y="1455698"/>
            <a:ext cx="4900238" cy="415539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accent1"/>
              </a:buClr>
              <a:buSzPct val="120000"/>
              <a:buFontTx/>
              <a:buNone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-355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72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08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804863" algn="l"/>
              </a:tabLst>
              <a:defRPr sz="2000" b="0" i="0" u="none" strike="noStrike" cap="none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47675" marR="0" indent="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400"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Vantagens e desafios (em contextos de reconhecimento)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sz="2400"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 Bom para mostrar trajetórias de aprendizagem e profundidade de crescimento.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 Facilita a autorreflexão e a metacognição.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– Pode incluir artefactos “messy”; Menos polido.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– É mais difícil relacionar directamente com critérios externos fixos.</a:t>
            </a:r>
          </a:p>
        </p:txBody>
      </p:sp>
      <p:pic>
        <p:nvPicPr>
          <p:cNvPr id="2" name="Content Placeholder 10" descr="A screenshot of a website  AI-generated content may be incorrect.">
            <a:extLst>
              <a:ext uri="{FF2B5EF4-FFF2-40B4-BE49-F238E27FC236}">
                <a16:creationId xmlns:a16="http://schemas.microsoft.com/office/drawing/2014/main" id="{FDF143BF-7FB3-895A-3B7A-9002B28A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7"/>
          <a:stretch>
            <a:fillRect/>
          </a:stretch>
        </p:blipFill>
        <p:spPr>
          <a:xfrm>
            <a:off x="3689281" y="838835"/>
            <a:ext cx="2857542" cy="193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440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C4450D04-D237-000B-9558-4CBFA8D6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6853"/>
            <a:ext cx="10511496" cy="463645"/>
          </a:xfrm>
        </p:spPr>
        <p:txBody>
          <a:bodyPr/>
          <a:lstStyle/>
          <a:p>
            <a:pPr>
              <a:defRPr sz="2800"/>
            </a:pPr>
            <a:r>
              <a:rPr lang="pt-PT" noProof="0"/>
              <a:t>Mostrar/Apresentar/Carteira Profissional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A7B33-AFDC-94B4-8114-0324DAC82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93" y="6439494"/>
            <a:ext cx="552085" cy="296692"/>
          </a:xfrm>
        </p:spPr>
        <p:txBody>
          <a:bodyPr anchor="ctr">
            <a:normAutofit/>
          </a:bodyPr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8C58B-D8C0-D2FB-2776-839F4232951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 b="1"/>
            </a:pPr>
            <a:r>
              <a:rPr lang="pt-PT" sz="2000" noProof="0" dirty="0"/>
              <a:t>Vantagens e desafios (em contextos de reconhecimento)</a:t>
            </a:r>
          </a:p>
          <a:p>
            <a:endParaRPr lang="pt-PT" sz="2000" noProof="0" dirty="0"/>
          </a:p>
          <a:p>
            <a:r>
              <a:rPr lang="pt-PT" sz="2000" noProof="0" dirty="0"/>
              <a:t>+ Eficiente para os verificadores externos: destaca as provas mais fortes. </a:t>
            </a:r>
            <a:br>
              <a:rPr lang="pt-PT" sz="2000" noProof="0" dirty="0"/>
            </a:br>
            <a:r>
              <a:rPr lang="pt-PT" sz="2000" noProof="0" dirty="0"/>
              <a:t>+ É mais fácil «vender» competências/competências de forma sucinta. </a:t>
            </a:r>
            <a:br>
              <a:rPr lang="pt-PT" sz="2000" noProof="0" dirty="0"/>
            </a:br>
            <a:r>
              <a:rPr lang="pt-PT" sz="2000" noProof="0" dirty="0"/>
              <a:t>– Risco de viés de seleção (apenas sucessos). </a:t>
            </a:r>
            <a:br>
              <a:rPr lang="pt-PT" sz="2000" noProof="0" dirty="0"/>
            </a:br>
            <a:r>
              <a:rPr lang="pt-PT" sz="2000" noProof="0" dirty="0"/>
              <a:t>– Potencial para ocultar lacunas ou desafios em matéria de desenvolvimento.</a:t>
            </a:r>
          </a:p>
          <a:p>
            <a:endParaRPr lang="pt-PT" sz="2000" noProof="0" dirty="0"/>
          </a:p>
          <a:p>
            <a:endParaRPr lang="pt-PT" sz="2000" noProof="0" dirty="0"/>
          </a:p>
          <a:p>
            <a:endParaRPr lang="pt-PT" sz="2000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B8F73D1-D778-50B8-CA25-A97AF23994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2275" y="3393718"/>
            <a:ext cx="5678488" cy="2728005"/>
          </a:xfrm>
        </p:spPr>
        <p:txBody>
          <a:bodyPr/>
          <a:lstStyle/>
          <a:p>
            <a:pPr>
              <a:defRPr b="1"/>
            </a:pPr>
            <a:r>
              <a:rPr lang="pt-PT" sz="2000" noProof="0" dirty="0"/>
              <a:t>Finalidade/sublinhado:</a:t>
            </a:r>
          </a:p>
          <a:p>
            <a:r>
              <a:rPr lang="pt-PT" sz="2000" noProof="0" dirty="0"/>
              <a:t>Apresentar o trabalho mais forte, as realizações e os êxitos</a:t>
            </a:r>
          </a:p>
          <a:p>
            <a:pPr>
              <a:defRPr b="1"/>
            </a:pPr>
            <a:r>
              <a:rPr lang="pt-PT" sz="2000" noProof="0" dirty="0"/>
              <a:t>Principais características:</a:t>
            </a:r>
            <a:endParaRPr lang="pt-PT" sz="2000" b="1" noProof="0" dirty="0"/>
          </a:p>
          <a:p>
            <a:r>
              <a:rPr lang="pt-PT" sz="2000" noProof="0" dirty="0"/>
              <a:t>Selecionar «melhores» artefactos; estruturados para um público externo (avaliadores, empregadores)</a:t>
            </a:r>
          </a:p>
          <a:p>
            <a:endParaRPr lang="pt-PT" sz="2000" noProof="0" dirty="0"/>
          </a:p>
        </p:txBody>
      </p:sp>
      <p:pic>
        <p:nvPicPr>
          <p:cNvPr id="3074" name="Picture 2" descr="Creative Interior Design Portfolio Showcase Presentation PowerPoint  Template and Google Slides Theme">
            <a:extLst>
              <a:ext uri="{FF2B5EF4-FFF2-40B4-BE49-F238E27FC236}">
                <a16:creationId xmlns:a16="http://schemas.microsoft.com/office/drawing/2014/main" id="{7E7908AF-95A8-3A16-65F6-23CC811E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43" y="1012016"/>
            <a:ext cx="3669211" cy="20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593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498435-94A5-20A3-0E57-6FEE9BA1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 dirty="0"/>
              <a:t>Carteira de avaliação/desempenho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A5447-8868-8CB7-7179-F5583253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F425C7-56EC-2365-E5AF-C419110F2FE1}"/>
              </a:ext>
            </a:extLst>
          </p:cNvPr>
          <p:cNvSpPr txBox="1">
            <a:spLocks/>
          </p:cNvSpPr>
          <p:nvPr/>
        </p:nvSpPr>
        <p:spPr>
          <a:xfrm>
            <a:off x="606959" y="2457950"/>
            <a:ext cx="5678488" cy="3577091"/>
          </a:xfrm>
          <a:prstGeom prst="rect">
            <a:avLst/>
          </a:prstGeom>
        </p:spPr>
        <p:txBody>
          <a:bodyPr/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accent1"/>
              </a:buClr>
              <a:buSzPct val="120000"/>
              <a:buFontTx/>
              <a:buNone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-355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72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08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804863" algn="l"/>
              </a:tabLst>
              <a:defRPr sz="2000" b="0" i="0" u="none" strike="noStrike" cap="none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47675" marR="0" indent="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Finalidade/sublinhado: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Concebido explicitamente para avaliação — para demonstrar o alinhamento com critérios, resultados ou normas predefinidos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Principais características: 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Os artefactos são escolhidos ou estruturados de forma a corresponderem ao quadro de avaliação; muitas vezes inclui provas diretas, rubricas, comentários reflexivos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CCF873A-7200-B3B9-986D-B1F9FB512D33}"/>
              </a:ext>
            </a:extLst>
          </p:cNvPr>
          <p:cNvSpPr txBox="1">
            <a:spLocks/>
          </p:cNvSpPr>
          <p:nvPr/>
        </p:nvSpPr>
        <p:spPr>
          <a:xfrm>
            <a:off x="6625081" y="1918329"/>
            <a:ext cx="5400000" cy="4211009"/>
          </a:xfrm>
          <a:prstGeom prst="rect">
            <a:avLst/>
          </a:prstGeom>
        </p:spPr>
        <p:txBody>
          <a:bodyPr/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accent1"/>
              </a:buClr>
              <a:buSzPct val="120000"/>
              <a:buFontTx/>
              <a:buNone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-355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72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08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804863" algn="l"/>
              </a:tabLst>
              <a:defRPr sz="2000" b="0" i="0" u="none" strike="noStrike" cap="none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47675" marR="0" indent="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Vantagens e desafios (em contextos de reconhecimento)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 Mais directamente utilizável para credenciação/reconhecimento.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 Mais fácil validar o alinhamento com os resultados.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– Exige que o candidato compreenda bem os critérios de avaliação.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– Pode limitar a inclusão de outras dimensões da aprendizagem (por exemplo, competências «ocultas»).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66FB6C-82E5-9244-D9C5-B65A828C0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42" y="990866"/>
            <a:ext cx="2923039" cy="163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992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A5D48-01D1-3531-B2AF-38933389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/>
              <a:t>Carteira híbrida/mista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4A7E4-1780-4828-09B0-BBB34F02C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B7515-3870-6C54-A153-C2E970480D6B}"/>
              </a:ext>
            </a:extLst>
          </p:cNvPr>
          <p:cNvSpPr txBox="1">
            <a:spLocks/>
          </p:cNvSpPr>
          <p:nvPr/>
        </p:nvSpPr>
        <p:spPr>
          <a:xfrm>
            <a:off x="521993" y="3111092"/>
            <a:ext cx="5678488" cy="2819445"/>
          </a:xfrm>
          <a:prstGeom prst="rect">
            <a:avLst/>
          </a:prstGeom>
        </p:spPr>
        <p:txBody>
          <a:bodyPr/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accent1"/>
              </a:buClr>
              <a:buSzPct val="120000"/>
              <a:buFontTx/>
              <a:buNone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-355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72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08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804863" algn="l"/>
              </a:tabLst>
              <a:defRPr sz="2000" b="0" i="0" u="none" strike="noStrike" cap="none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47675" marR="0" indent="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Finalidade/sublinhado: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Combina as características dos portfólios de processo, exibição e avaliação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Principais características: 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Contém artefactos de desenvolvimento (processo) e peças polidas (mostra), além de alinhamento/comentário aos critérios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E73E02B-A08A-9922-42AE-7298D6EC9E13}"/>
              </a:ext>
            </a:extLst>
          </p:cNvPr>
          <p:cNvSpPr txBox="1">
            <a:spLocks/>
          </p:cNvSpPr>
          <p:nvPr/>
        </p:nvSpPr>
        <p:spPr>
          <a:xfrm>
            <a:off x="6638144" y="2457949"/>
            <a:ext cx="5400000" cy="3144830"/>
          </a:xfrm>
          <a:prstGeom prst="rect">
            <a:avLst/>
          </a:prstGeom>
        </p:spPr>
        <p:txBody>
          <a:bodyPr/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accent1"/>
              </a:buClr>
              <a:buSzPct val="120000"/>
              <a:buFontTx/>
              <a:buNone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-355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72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08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804863" algn="l"/>
              </a:tabLst>
              <a:defRPr sz="2000" b="0" i="0" u="none" strike="noStrike" cap="none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47675" marR="0" indent="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Vantagens e desafios (em contextos de reconhecimento)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 Oferece um saldo: mostra a trajetória </a:t>
            </a:r>
            <a:r>
              <a:rPr kumimoji="0" lang="pt-PT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cumpre o critério externo.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– Mais complexo de conceber e orientar.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– Risco de sobrecarga do candidato ou avaliador.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6" descr="Hybrid Portfolio Management: towards ...">
            <a:extLst>
              <a:ext uri="{FF2B5EF4-FFF2-40B4-BE49-F238E27FC236}">
                <a16:creationId xmlns:a16="http://schemas.microsoft.com/office/drawing/2014/main" id="{62E2E635-E580-51C2-ABCB-AE6FE726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54" y="927463"/>
            <a:ext cx="2839244" cy="23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34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0CFB24-2DD0-8F00-3997-2E5CE908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/>
              <a:t>Biográfico - Portfólio Sistemático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0ACC2-07BD-FA9E-A7FF-DD5573A86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AD212D-9AFC-A324-3A50-6D37CCE169B9}"/>
              </a:ext>
            </a:extLst>
          </p:cNvPr>
          <p:cNvSpPr txBox="1">
            <a:spLocks/>
          </p:cNvSpPr>
          <p:nvPr/>
        </p:nvSpPr>
        <p:spPr>
          <a:xfrm>
            <a:off x="606959" y="3429000"/>
            <a:ext cx="5678488" cy="2303462"/>
          </a:xfrm>
          <a:prstGeom prst="rect">
            <a:avLst/>
          </a:prstGeom>
        </p:spPr>
        <p:txBody>
          <a:bodyPr/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accent1"/>
              </a:buClr>
              <a:buSzPct val="120000"/>
              <a:buFontTx/>
              <a:buNone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-355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72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08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804863" algn="l"/>
              </a:tabLst>
              <a:defRPr sz="2000" b="0" i="0" u="none" strike="noStrike" cap="none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47675" marR="0" indent="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Finalidade/sublinhado: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Mapear a vida e o histórico de carreira para as competências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Principais características/características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Cronologia, pontos de viragem, grupos de experiência, reflexão, provas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2A9E53-8CF0-67DA-1B68-7478CEC05E5A}"/>
              </a:ext>
            </a:extLst>
          </p:cNvPr>
          <p:cNvSpPr txBox="1">
            <a:spLocks/>
          </p:cNvSpPr>
          <p:nvPr/>
        </p:nvSpPr>
        <p:spPr>
          <a:xfrm>
            <a:off x="6792000" y="2640829"/>
            <a:ext cx="5400000" cy="2429935"/>
          </a:xfrm>
          <a:prstGeom prst="rect">
            <a:avLst/>
          </a:prstGeom>
        </p:spPr>
        <p:txBody>
          <a:bodyPr/>
          <a:lstStyle>
            <a:lvl1pPr marL="0" marR="0" indent="0" algn="l" defTabSz="410765" eaLnBrk="1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accent1"/>
              </a:buClr>
              <a:buSzPct val="120000"/>
              <a:buFontTx/>
              <a:buNone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-355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2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72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 i="0" u="none" strike="noStrike" cap="none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080000" marR="0" indent="-3429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804863" algn="l"/>
              </a:tabLst>
              <a:defRPr sz="2000" b="0" i="0" u="none" strike="noStrike" cap="none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447675" marR="0" indent="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11430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13716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6002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l" defTabSz="410765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 b="1"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Vantagens e desafios (em contextos de reconhecimento)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008DD0"/>
              </a:buClr>
              <a:buSzPct val="120000"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 Torna visíveis as competências tácitas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 Forte ponte entre a biografia e o reconhecimento </a:t>
            </a:r>
            <a:b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</a:b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– Exige orientação e apoio cuidadosos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7D88B-66E3-49A0-526E-3980427FFE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15" t="17245" r="36874" b="3521"/>
          <a:stretch>
            <a:fillRect/>
          </a:stretch>
        </p:blipFill>
        <p:spPr>
          <a:xfrm rot="5400000">
            <a:off x="3878113" y="517188"/>
            <a:ext cx="2206099" cy="3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89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5052-B377-2242-CAB4-B3FF8E8B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rPr lang="pt-PT" noProof="0" dirty="0"/>
              <a:t>Tipos de carteira nos procedimentos de reconhecimento</a:t>
            </a:r>
            <a:endParaRPr lang="pt-PT" sz="28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91E0F-5DA2-FCE0-220F-1C23EA60B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005ED-509E-4485-8906-764A9FDA5023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41076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A69351-02EE-38BB-7ECC-523109571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15049"/>
              </p:ext>
            </p:extLst>
          </p:nvPr>
        </p:nvGraphicFramePr>
        <p:xfrm>
          <a:off x="85720" y="942978"/>
          <a:ext cx="11977685" cy="5482084"/>
        </p:xfrm>
        <a:graphic>
          <a:graphicData uri="http://schemas.openxmlformats.org/drawingml/2006/table">
            <a:tbl>
              <a:tblPr firstRow="1" firstCol="1" bandRow="1"/>
              <a:tblGrid>
                <a:gridCol w="1651041">
                  <a:extLst>
                    <a:ext uri="{9D8B030D-6E8A-4147-A177-3AD203B41FA5}">
                      <a16:colId xmlns:a16="http://schemas.microsoft.com/office/drawing/2014/main" val="41170682"/>
                    </a:ext>
                  </a:extLst>
                </a:gridCol>
                <a:gridCol w="2050458">
                  <a:extLst>
                    <a:ext uri="{9D8B030D-6E8A-4147-A177-3AD203B41FA5}">
                      <a16:colId xmlns:a16="http://schemas.microsoft.com/office/drawing/2014/main" val="1782149665"/>
                    </a:ext>
                  </a:extLst>
                </a:gridCol>
                <a:gridCol w="2050458">
                  <a:extLst>
                    <a:ext uri="{9D8B030D-6E8A-4147-A177-3AD203B41FA5}">
                      <a16:colId xmlns:a16="http://schemas.microsoft.com/office/drawing/2014/main" val="111856668"/>
                    </a:ext>
                  </a:extLst>
                </a:gridCol>
                <a:gridCol w="2051294">
                  <a:extLst>
                    <a:ext uri="{9D8B030D-6E8A-4147-A177-3AD203B41FA5}">
                      <a16:colId xmlns:a16="http://schemas.microsoft.com/office/drawing/2014/main" val="106793851"/>
                    </a:ext>
                  </a:extLst>
                </a:gridCol>
                <a:gridCol w="2050458">
                  <a:extLst>
                    <a:ext uri="{9D8B030D-6E8A-4147-A177-3AD203B41FA5}">
                      <a16:colId xmlns:a16="http://schemas.microsoft.com/office/drawing/2014/main" val="3168917578"/>
                    </a:ext>
                  </a:extLst>
                </a:gridCol>
                <a:gridCol w="2123976">
                  <a:extLst>
                    <a:ext uri="{9D8B030D-6E8A-4147-A177-3AD203B41FA5}">
                      <a16:colId xmlns:a16="http://schemas.microsoft.com/office/drawing/2014/main" val="1024238115"/>
                    </a:ext>
                  </a:extLst>
                </a:gridCol>
              </a:tblGrid>
              <a:tr h="687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Tipo de carteira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Reflexão (experiências de auto-aprendizagem)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Provas (normas, documentação)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Apresentação (para empregadores/públicos)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Orientação (aconselhamento, orientação)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Avaliação/Avaliação (reconhecimento formal)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extLst>
                  <a:ext uri="{0D108BD9-81ED-4DB2-BD59-A6C34878D82A}">
                    <a16:rowId xmlns:a16="http://schemas.microsoft.com/office/drawing/2014/main" val="3617584842"/>
                  </a:ext>
                </a:extLst>
              </a:tr>
              <a:tr h="84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Processo/Aprendizagem/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Desenvolvimento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Elevada – ênfase nos percursos de aprendizagem, nos desafios e nas perspetivas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Médio – provas muitas vezes não sistemáticas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Baixo – não se destina principalmente a apresentação externa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Elevado – útil para aconselhamento no âmbito dos procedimentos de reconhecimento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Baixo – apenas indiretamente aplicável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extLst>
                  <a:ext uri="{0D108BD9-81ED-4DB2-BD59-A6C34878D82A}">
                    <a16:rowId xmlns:a16="http://schemas.microsoft.com/office/drawing/2014/main" val="3519575461"/>
                  </a:ext>
                </a:extLst>
              </a:tr>
              <a:tr h="84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Mostrador/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Profissional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Baixa – pouca reflexão sistemática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Médio – destaca os resultados, mas nem sempre baseados em normas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Muito elevado – forte para apresentação externa e melhor trabalho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Baixo – não orientado principalmente para o aconselhamento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Médio – pode servir de amostra de trabalho nas avaliações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extLst>
                  <a:ext uri="{0D108BD9-81ED-4DB2-BD59-A6C34878D82A}">
                    <a16:rowId xmlns:a16="http://schemas.microsoft.com/office/drawing/2014/main" val="3837752973"/>
                  </a:ext>
                </a:extLst>
              </a:tr>
              <a:tr h="84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Avaliação/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Desempenho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Baixo – reflexão não central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Muito elevado – alinhamento explícito com as normas/critérios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Médio – apresentação formal possível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Médio – pode ser integrado no aconselhamento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Muito elevado – instrumento fundamental para o reconhecimento formal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extLst>
                  <a:ext uri="{0D108BD9-81ED-4DB2-BD59-A6C34878D82A}">
                    <a16:rowId xmlns:a16="http://schemas.microsoft.com/office/drawing/2014/main" val="1904993671"/>
                  </a:ext>
                </a:extLst>
              </a:tr>
              <a:tr h="1117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Híbrido/Misto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Elevado – inclui elementos refletores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Elevado – integra elementos de prova e normas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Elevado – também permite a apresentação externa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Elevado – adaptável ao aconselhamento e orientação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Elevado – apoia a avaliação e o reconhecimento baseado em normas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extLst>
                  <a:ext uri="{0D108BD9-81ED-4DB2-BD59-A6C34878D82A}">
                    <a16:rowId xmlns:a16="http://schemas.microsoft.com/office/drawing/2014/main" val="3629978139"/>
                  </a:ext>
                </a:extLst>
              </a:tr>
              <a:tr h="1134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Biográfica/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b="1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sistemática</a:t>
                      </a:r>
                      <a:endParaRPr lang="pt-PT" sz="1200" b="1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Muito elevado – curso de vida, experiências, competências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Elevada – documentação sistemática da aprendizagem e das provas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Médio – pode ser adaptado para efeitos de apresentação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Muito elevado – forte papel no aconselhamento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defRPr sz="1400" kern="100">
                          <a:solidFill>
                            <a:schemeClr val="bg1"/>
                          </a:solidFill>
                          <a:effectLst/>
                        </a:defRPr>
                      </a:pPr>
                      <a:r>
                        <a:rPr lang="pt-PT" sz="1200" noProof="0" dirty="0"/>
                        <a:t>Médio – apoio nas avaliações, mas geralmente não suficiente por si só</a:t>
                      </a:r>
                      <a:endParaRPr lang="pt-PT" sz="1200" kern="1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50" marR="56850" marT="0" marB="0"/>
                </a:tc>
                <a:extLst>
                  <a:ext uri="{0D108BD9-81ED-4DB2-BD59-A6C34878D82A}">
                    <a16:rowId xmlns:a16="http://schemas.microsoft.com/office/drawing/2014/main" val="220418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380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DIE-Farben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08DD0"/>
      </a:accent1>
      <a:accent2>
        <a:srgbClr val="B82841"/>
      </a:accent2>
      <a:accent3>
        <a:srgbClr val="A7BE39"/>
      </a:accent3>
      <a:accent4>
        <a:srgbClr val="8A867A"/>
      </a:accent4>
      <a:accent5>
        <a:srgbClr val="5B9BD5"/>
      </a:accent5>
      <a:accent6>
        <a:srgbClr val="70AD47"/>
      </a:accent6>
      <a:hlink>
        <a:srgbClr val="008DD0"/>
      </a:hlink>
      <a:folHlink>
        <a:srgbClr val="B82841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19050" cap="flat">
          <a:noFill/>
          <a:miter lim="400000"/>
        </a:ln>
        <a:effectLst/>
      </a:spPr>
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l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IE-Präsentation_deutsch_2023.potx" id="{FB525D25-0565-4374-B426-A582B4E73405}" vid="{22CB1EC4-CA3E-4D67-9E1A-CA1F579586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C256E21A-A536-4687-9C9C-E316A7EA7111}"/>
</file>

<file path=customXml/itemProps2.xml><?xml version="1.0" encoding="utf-8"?>
<ds:datastoreItem xmlns:ds="http://schemas.openxmlformats.org/officeDocument/2006/customXml" ds:itemID="{90A9E468-E00A-4157-B673-1D7230B61B5D}"/>
</file>

<file path=customXml/itemProps3.xml><?xml version="1.0" encoding="utf-8"?>
<ds:datastoreItem xmlns:ds="http://schemas.openxmlformats.org/officeDocument/2006/customXml" ds:itemID="{58870A14-490E-45A9-B6B5-AADD3540C25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4241</Words>
  <Application>Microsoft Office PowerPoint</Application>
  <PresentationFormat>Ecrã Panorâmico</PresentationFormat>
  <Paragraphs>462</Paragraphs>
  <Slides>18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Helvetica Light</vt:lpstr>
      <vt:lpstr>Symbol</vt:lpstr>
      <vt:lpstr>White</vt:lpstr>
      <vt:lpstr>Carteira – Formas, Estruturas e Conceção</vt:lpstr>
      <vt:lpstr>Definições</vt:lpstr>
      <vt:lpstr>As cinco versões «principais» das carteiras</vt:lpstr>
      <vt:lpstr>Carteira de Processos/Aprendizagem/Desenvolvimento</vt:lpstr>
      <vt:lpstr>Mostrar/Apresentar/Carteira Profissional</vt:lpstr>
      <vt:lpstr>Carteira de avaliação/desempenho</vt:lpstr>
      <vt:lpstr>Carteira híbrida/mista</vt:lpstr>
      <vt:lpstr>Biográfico - Portfólio Sistemático</vt:lpstr>
      <vt:lpstr>Tipos de carteira nos procedimentos de reconhecimento</vt:lpstr>
      <vt:lpstr>Chave para a RPL: Reflexão</vt:lpstr>
      <vt:lpstr>Conceção de portfólios: tendo em conta o grupo-alvo </vt:lpstr>
      <vt:lpstr>ProfilPASS – uma ideia, muitos grupos-alvo, muitas línguas</vt:lpstr>
      <vt:lpstr>Carteira de avaliação – Designerperspektive </vt:lpstr>
      <vt:lpstr>Perspetiva de conceção: Biográfico - Portfólio Sistemático</vt:lpstr>
      <vt:lpstr>Tornar as carteiras acessíveis e pertinentes</vt:lpstr>
      <vt:lpstr>Orientação e aconselhamento em relação a carteiras </vt:lpstr>
      <vt:lpstr>Resultados dos Portfólios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Olavo Delgado Correia</dc:creator>
  <cp:lastModifiedBy>Olavo Delgado Correia</cp:lastModifiedBy>
  <cp:revision>1</cp:revision>
  <dcterms:created xsi:type="dcterms:W3CDTF">2025-10-09T15:05:29Z</dcterms:created>
  <dcterms:modified xsi:type="dcterms:W3CDTF">2025-10-09T16:36:02Z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