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64" r:id="rId6"/>
    <p:sldId id="258" r:id="rId7"/>
    <p:sldId id="259" r:id="rId8"/>
    <p:sldId id="257" r:id="rId9"/>
    <p:sldId id="261" r:id="rId10"/>
    <p:sldId id="260" r:id="rId11"/>
    <p:sldId id="262" r:id="rId12"/>
  </p:sldIdLst>
  <p:sldSz cx="12192000" cy="6858000"/>
  <p:notesSz cx="6858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2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QCP Cluster 2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6C064A-D61B-4B21-B757-51A9B82445B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(c) 6th ACQF Forum: Mauritius 30/9 - 1/10 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05E07-67EA-4042-A3F6-853A8AD8D20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r>
              <a:t>Apresentação do Cluster 2 do QCP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t>Clique para editar os estilos de texto mestre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r>
              <a:t>c) Sexto Fórum ACQF: Maurícia 30/9 - 1/10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t>c) Sexto Fórum ACQF: Maurícia 30/9 - 1/10 2025</a:t>
            </a: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t>Apresentação do Cluster 2 do QCP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t>c) Sexto Fórum ACQF: Maurícia 30/9 - 1/10 2025</a:t>
            </a: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t>Apresentação do Cluster 2 do QCP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t>c) Sexto Fórum ACQF: Maurícia 30/9 - 1/10 2025</a:t>
            </a: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t>Apresentação do Cluster 2 do QCP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t>c) Sexto Fórum ACQF: Maurícia 30/9 - 1/10 2025</a:t>
            </a: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t>Apresentação do Cluster 2 do QCP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t>c) Sexto Fórum ACQF: Maurícia 30/9 - 1/10 2025</a:t>
            </a: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t>Apresentação do Cluster 2 do QCP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t>c) Sexto Fórum ACQF: Maurícia 30/9 - 1/10 2025</a:t>
            </a: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t>Apresentação do Cluster 2 do QCP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t>c) Sexto Fórum ACQF: Maurícia 30/9 - 1/10 2025</a:t>
            </a: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t>Apresentação do Cluster 2 do QCP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t>c) Sexto Fórum ACQF: Maurícia 30/9 - 1/10 2025</a:t>
            </a: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t>Apresentação do Cluster 2 do QCP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t>Clique para editar o estilo do título Master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Clique para editar o estilo de legenda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FDCEE2-2909-4FB1-9437-4EAD6FA9A90F}" type="datetimeFigureOut">
              <a:rPr lang="en-ZA" smtClean="0"/>
              <a:t>2025/10/08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AF9A04-670F-4930-940F-F6C083D4B53D}" type="slidenum">
              <a:rPr lang="en-ZA" smtClean="0"/>
              <a:t>‹nº›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FDCEE2-2909-4FB1-9437-4EAD6FA9A90F}" type="datetimeFigureOut">
              <a:rPr lang="en-ZA" smtClean="0"/>
              <a:t>2025/10/08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AF9A04-670F-4930-940F-F6C083D4B53D}" type="slidenum">
              <a:rPr lang="en-ZA" smtClean="0"/>
              <a:t>‹nº›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FDCEE2-2909-4FB1-9437-4EAD6FA9A90F}" type="datetimeFigureOut">
              <a:rPr lang="en-ZA" smtClean="0"/>
              <a:t>2025/10/08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AF9A04-670F-4930-940F-F6C083D4B53D}" type="slidenum">
              <a:rPr lang="en-ZA" smtClean="0"/>
              <a:t>‹nº›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Clique para editar o estilo do título Master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Clique para editar os estilos de texto mestre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FDCEE2-2909-4FB1-9437-4EAD6FA9A90F}" type="datetimeFigureOut">
              <a:rPr lang="en-ZA" smtClean="0"/>
              <a:t>2025/10/08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AF9A04-670F-4930-940F-F6C083D4B53D}" type="slidenum">
              <a:rPr lang="en-ZA" smtClean="0"/>
              <a:t>‹nº›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FDCEE2-2909-4FB1-9437-4EAD6FA9A90F}" type="datetimeFigureOut">
              <a:rPr lang="en-ZA" smtClean="0"/>
              <a:t>2025/10/08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AF9A04-670F-4930-940F-F6C083D4B53D}" type="slidenum">
              <a:rPr lang="en-ZA" smtClean="0"/>
              <a:t>‹nº›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FDCEE2-2909-4FB1-9437-4EAD6FA9A90F}" type="datetimeFigureOut">
              <a:rPr lang="en-ZA" smtClean="0"/>
              <a:t>2025/10/08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AF9A04-670F-4930-940F-F6C083D4B53D}" type="slidenum">
              <a:rPr lang="en-ZA" smtClean="0"/>
              <a:t>‹nº›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FDCEE2-2909-4FB1-9437-4EAD6FA9A90F}" type="datetimeFigureOut">
              <a:rPr lang="en-ZA" smtClean="0"/>
              <a:t>2025/10/08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AF9A04-670F-4930-940F-F6C083D4B53D}" type="slidenum">
              <a:rPr lang="en-ZA" smtClean="0"/>
              <a:t>‹nº›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FDCEE2-2909-4FB1-9437-4EAD6FA9A90F}" type="datetimeFigureOut">
              <a:rPr lang="en-ZA" smtClean="0"/>
              <a:t>2025/10/08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AF9A04-670F-4930-940F-F6C083D4B53D}" type="slidenum">
              <a:rPr lang="en-ZA" smtClean="0"/>
              <a:t>‹nº›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FDCEE2-2909-4FB1-9437-4EAD6FA9A90F}" type="datetimeFigureOut">
              <a:rPr lang="en-ZA" smtClean="0"/>
              <a:t>2025/10/08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AF9A04-670F-4930-940F-F6C083D4B53D}" type="slidenum">
              <a:rPr lang="en-ZA" smtClean="0"/>
              <a:t>‹nº›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FDCEE2-2909-4FB1-9437-4EAD6FA9A90F}" type="datetimeFigureOut">
              <a:rPr lang="en-ZA" smtClean="0"/>
              <a:t>2025/10/08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AF9A04-670F-4930-940F-F6C083D4B53D}" type="slidenum">
              <a:rPr lang="en-ZA" smtClean="0"/>
              <a:t>‹nº›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FDCEE2-2909-4FB1-9437-4EAD6FA9A90F}" type="datetimeFigureOut">
              <a:rPr lang="en-ZA" smtClean="0"/>
              <a:t>2025/10/08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AF9A04-670F-4930-940F-F6C083D4B53D}" type="slidenum">
              <a:rPr lang="en-ZA" smtClean="0"/>
              <a:t>‹nº›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7648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r>
              <a:t>Clique para editar o estilo do título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544716"/>
            <a:ext cx="10515600" cy="5060270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t>Clique para editar os estilos de texto mestre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aqacoza-my.sharepoint.com/:w:/g/personal/takindolani_saqa_org_za/EUSD5nJqYIhNv6Sest7xR2YBf0gtgEnj-yK4PJBSJfBgNw?e=apMrB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9648" y="334502"/>
            <a:ext cx="8333433" cy="2387600"/>
          </a:xfrm>
        </p:spPr>
        <p:txBody>
          <a:bodyPr>
            <a:normAutofit/>
          </a:bodyPr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6</a:t>
            </a:r>
            <a:r>
              <a:rPr lang="pt-PT" dirty="0"/>
              <a:t>º</a:t>
            </a:r>
            <a:r>
              <a:rPr dirty="0"/>
              <a:t> </a:t>
            </a:r>
            <a:r>
              <a:rPr lang="pt-PT" dirty="0"/>
              <a:t>Fórum Continental </a:t>
            </a:r>
            <a:r>
              <a:rPr dirty="0"/>
              <a:t>ACQF 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2768" y="3254815"/>
            <a:ext cx="9144000" cy="1804202"/>
          </a:xfrm>
        </p:spPr>
        <p:txBody>
          <a:bodyPr>
            <a:noAutofit/>
          </a:bodyPr>
          <a:lstStyle/>
          <a:p>
            <a:pPr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Actualização e Planos de Trabalho para </a:t>
            </a:r>
            <a:endParaRPr lang="pt-PT" sz="32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 Agregado técnico 2: </a:t>
            </a:r>
            <a:endParaRPr lang="pt-PT" sz="32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Plataforma de Qualificações e Credenciais (QCP) e Digitalização</a:t>
            </a:r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A screenshot of a phone  AI-generated content may be incorrect."/>
          <p:cNvPicPr/>
          <p:nvPr/>
        </p:nvPicPr>
        <p:blipFill>
          <a:blip r:embed="rId3"/>
          <a:srcRect l="32141" t="31087" r="34564" b="46217"/>
          <a:stretch>
            <a:fillRect/>
          </a:stretch>
        </p:blipFill>
        <p:spPr>
          <a:xfrm>
            <a:off x="9057788" y="20098"/>
            <a:ext cx="3059650" cy="251439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9462052" y="6218944"/>
            <a:ext cx="255067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Quarta-feira, 1 de outubro de 2025</a:t>
            </a:r>
            <a:endParaRPr sz="1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/>
            </a:pPr>
            <a:r>
              <a:rPr lang="pt-PT" noProof="0"/>
              <a:t>Sobre o QCP</a:t>
            </a:r>
            <a:endParaRPr lang="pt-PT" b="1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  <a:defRPr b="1"/>
            </a:pPr>
            <a:r>
              <a:rPr lang="pt-PT" noProof="0" dirty="0"/>
              <a:t>Fundamentação</a:t>
            </a:r>
            <a:endParaRPr lang="pt-PT" b="1" noProof="0" dirty="0"/>
          </a:p>
          <a:p>
            <a:r>
              <a:rPr lang="pt-PT" noProof="0" dirty="0"/>
              <a:t>O Quadro Continental Africano de Qualificações (ACQF) é o </a:t>
            </a:r>
            <a:r>
              <a:rPr lang="pt-PT" b="1" noProof="0" dirty="0"/>
              <a:t>quadro de metaqualificações</a:t>
            </a:r>
            <a:r>
              <a:rPr lang="pt-PT" noProof="0" dirty="0"/>
              <a:t> para todos os Estados-Membros da União Africana (UA). O documento estratégico e as orientações técnicas do ACQF foram validados em julho de 2023 na conferência do ACQF realizada na sede da UA. O QCP é um dos </a:t>
            </a:r>
            <a:r>
              <a:rPr lang="pt-PT" b="1" noProof="0" dirty="0"/>
              <a:t>principais sete (7) domínios de atividade do ACQF,</a:t>
            </a:r>
            <a:r>
              <a:rPr lang="pt-PT" noProof="0" dirty="0"/>
              <a:t> tal como descrito no documento estratégico do ACQF, que também define os principais objetivos e componentes essenciais do modelo de dados QCP.</a:t>
            </a:r>
          </a:p>
          <a:p>
            <a:r>
              <a:rPr lang="pt-PT" noProof="0" dirty="0"/>
              <a:t>O ACQF, criado para promover a transparência, a comparabilidade e o reconhecimento mútuo das qualificações em África, é executado com o apoio de um projeto da União Europeia designado «ACQF-II» (04/2024 a 12/2026). Este projeto de apoio desenvolveu o QCP como um instrumento inovador para o registo de qualificações nacionais</a:t>
            </a:r>
            <a:r>
              <a:rPr lang="pt-PT" b="1" noProof="0" dirty="0"/>
              <a:t> com garantia de qualidade,</a:t>
            </a:r>
            <a:r>
              <a:rPr lang="pt-PT" noProof="0" dirty="0"/>
              <a:t> a partilha de </a:t>
            </a:r>
            <a:r>
              <a:rPr lang="pt-PT" b="1" noProof="0" dirty="0"/>
              <a:t>dados fiáveis sobre qualificações</a:t>
            </a:r>
            <a:r>
              <a:rPr lang="pt-PT" noProof="0" dirty="0"/>
              <a:t> e </a:t>
            </a:r>
            <a:r>
              <a:rPr lang="pt-PT" b="1" noProof="0" dirty="0"/>
              <a:t>o apoio ao desenvolvimento de ferramentas, interfaces</a:t>
            </a:r>
            <a:r>
              <a:rPr lang="pt-PT" noProof="0" dirty="0"/>
              <a:t> e </a:t>
            </a:r>
            <a:r>
              <a:rPr lang="pt-PT" b="1" noProof="0" dirty="0"/>
              <a:t>capacidades</a:t>
            </a:r>
            <a:r>
              <a:rPr lang="pt-PT" noProof="0" dirty="0"/>
              <a:t> para</a:t>
            </a:r>
            <a:r>
              <a:rPr lang="pt-PT" b="1" noProof="0" dirty="0"/>
              <a:t> a gestão das bases de dados nacionais de qualificações</a:t>
            </a:r>
            <a:r>
              <a:rPr lang="pt-PT" noProof="0" dirty="0"/>
              <a:t> pelos </a:t>
            </a:r>
            <a:r>
              <a:rPr lang="pt-PT" b="1" noProof="0" dirty="0"/>
              <a:t>organismos competentes.</a:t>
            </a:r>
            <a:r>
              <a:rPr lang="pt-PT" noProof="0" dirty="0"/>
              <a:t> O QCP é um sistema de</a:t>
            </a:r>
            <a:r>
              <a:rPr lang="pt-PT" b="1" noProof="0" dirty="0"/>
              <a:t> bases de dados interoperáveis,</a:t>
            </a:r>
            <a:r>
              <a:rPr lang="pt-PT" noProof="0" dirty="0"/>
              <a:t> baseado em tecnologias de ponta e num modelo comum de dados (ALM).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6568" y="127461"/>
            <a:ext cx="7478864" cy="957648"/>
          </a:xfrm>
        </p:spPr>
        <p:txBody>
          <a:bodyPr>
            <a:normAutofit/>
          </a:bodyPr>
          <a:lstStyle/>
          <a:p>
            <a:pPr algn="ctr"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/>
              <a:t>Mais sobre o Cluster 2 &amp; O QCP</a:t>
            </a:r>
            <a:endParaRPr lang="pt-PT" b="1" noProof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182" y="1422167"/>
            <a:ext cx="11489635" cy="482954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A Plataforma de Qualificações e Credenciais (QCP) é uma iniciativa fundamental do ACQF, destinada a modernizar a forma como as qualificações são </a:t>
            </a:r>
            <a:r>
              <a:rPr lang="pt-PT" b="1" noProof="0" dirty="0"/>
              <a:t>armazenadas, verificadas, partilhadas e reconhecidas além-fronteiras.</a:t>
            </a:r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Os objetivos do Agrupamento são os seguintes:</a:t>
            </a:r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 Impulsionar a implementação do QCP a nível nacional, regional e continental.</a:t>
            </a:r>
            <a:endParaRPr lang="pt-PT" sz="24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Apoiar a finalização do desenvolvimento técnico realizado pelo Consórcio (COGNIZONE) contratado pelo projeto ACQF-II</a:t>
            </a:r>
            <a:endParaRPr lang="pt-PT" sz="24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Apoiar os países no desenvolvimento de </a:t>
            </a:r>
            <a:r>
              <a:rPr lang="pt-PT" b="1" noProof="0" dirty="0"/>
              <a:t>plataformas digitais interoperáveis</a:t>
            </a:r>
            <a:endParaRPr lang="pt-PT" sz="24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Apoiar a colaboração entre os Estados-Membros e as regiões.</a:t>
            </a:r>
            <a:endParaRPr lang="pt-PT" sz="24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7501" y="226853"/>
            <a:ext cx="5556998" cy="957648"/>
          </a:xfrm>
        </p:spPr>
        <p:txBody>
          <a:bodyPr>
            <a:normAutofit/>
          </a:bodyPr>
          <a:lstStyle/>
          <a:p>
            <a:pPr algn="ctr">
              <a:defRPr b="1"/>
            </a:pPr>
            <a:r>
              <a:rPr lang="pt-PT" noProof="0"/>
              <a:t>Atualizações a partir de julho</a:t>
            </a:r>
            <a:endParaRPr lang="pt-PT" b="1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8811"/>
            <a:ext cx="10515600" cy="4388945"/>
          </a:xfrm>
        </p:spPr>
        <p:txBody>
          <a:bodyPr>
            <a:normAutofit fontScale="92500" lnSpcReduction="10000"/>
          </a:bodyPr>
          <a:lstStyle/>
          <a:p>
            <a:pPr lvl="0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1ª reunião do grupo de capítulos em 11 de agosto de 2025</a:t>
            </a:r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Mandato do agrupamento revisto e finalizado</a:t>
            </a:r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pt-PT" noProof="0" dirty="0"/>
          </a:p>
          <a:p>
            <a:pPr lvl="0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Demonstração de 15 minutos da Plataforma de Qualificações e Credenciais (QCP)</a:t>
            </a:r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Elaboração de um relatório pormenorizado sobre o plano de trabalho anual</a:t>
            </a:r>
            <a:endParaRPr lang="pt-PT" b="1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5557" y="3170583"/>
            <a:ext cx="3200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defRPr>
            </a:pPr>
            <a:r>
              <a:t>Projeto de caderno de encargos – Grupo 2 – agosto de 2025</a:t>
            </a:r>
            <a:endParaRPr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474" y="37521"/>
            <a:ext cx="11397052" cy="783312"/>
          </a:xfrm>
        </p:spPr>
        <p:txBody>
          <a:bodyPr>
            <a:normAutofit fontScale="90000"/>
          </a:bodyPr>
          <a:lstStyle/>
          <a:p>
            <a:pPr algn="ctr"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/>
              <a:t>Projeto de plano de trabalho*: Outubro de 2025 a setembro de 2026</a:t>
            </a:r>
            <a:endParaRPr lang="pt-PT" b="1" noProof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7"/>
          <p:cNvGrpSpPr/>
          <p:nvPr/>
        </p:nvGrpSpPr>
        <p:grpSpPr>
          <a:xfrm>
            <a:off x="734470" y="1189990"/>
            <a:ext cx="2207512" cy="4695294"/>
            <a:chOff x="539552" y="1772816"/>
            <a:chExt cx="2088232" cy="3960440"/>
          </a:xfrm>
        </p:grpSpPr>
        <p:sp>
          <p:nvSpPr>
            <p:cNvPr id="11" name="Rounded Rectangle 3"/>
            <p:cNvSpPr/>
            <p:nvPr/>
          </p:nvSpPr>
          <p:spPr>
            <a:xfrm>
              <a:off x="539552" y="1772816"/>
              <a:ext cx="2088232" cy="3960440"/>
            </a:xfrm>
            <a:prstGeom prst="roundRect">
              <a:avLst>
                <a:gd name="adj" fmla="val 3866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ounded Rectangle 4"/>
            <p:cNvSpPr/>
            <p:nvPr/>
          </p:nvSpPr>
          <p:spPr>
            <a:xfrm>
              <a:off x="539552" y="1772816"/>
              <a:ext cx="2088232" cy="956295"/>
            </a:xfrm>
            <a:custGeom>
              <a:avLst/>
              <a:gdLst/>
              <a:ahLst/>
              <a:cxnLst/>
              <a:rect l="l" t="t" r="r" b="b"/>
              <a:pathLst>
                <a:path w="2232248" h="956295">
                  <a:moveTo>
                    <a:pt x="86299" y="0"/>
                  </a:moveTo>
                  <a:lnTo>
                    <a:pt x="2145949" y="0"/>
                  </a:lnTo>
                  <a:cubicBezTo>
                    <a:pt x="2193611" y="0"/>
                    <a:pt x="2232248" y="38637"/>
                    <a:pt x="2232248" y="86299"/>
                  </a:cubicBezTo>
                  <a:lnTo>
                    <a:pt x="2232248" y="956295"/>
                  </a:lnTo>
                  <a:lnTo>
                    <a:pt x="0" y="956295"/>
                  </a:lnTo>
                  <a:lnTo>
                    <a:pt x="0" y="86299"/>
                  </a:lnTo>
                  <a:cubicBezTo>
                    <a:pt x="0" y="38637"/>
                    <a:pt x="38637" y="0"/>
                    <a:pt x="862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" name="그룹 6"/>
          <p:cNvGrpSpPr/>
          <p:nvPr/>
        </p:nvGrpSpPr>
        <p:grpSpPr>
          <a:xfrm>
            <a:off x="854252" y="2409600"/>
            <a:ext cx="2062585" cy="3307503"/>
            <a:chOff x="981862" y="3402216"/>
            <a:chExt cx="2062585" cy="2653865"/>
          </a:xfrm>
        </p:grpSpPr>
        <p:sp>
          <p:nvSpPr>
            <p:cNvPr id="14" name="TextBox 13"/>
            <p:cNvSpPr txBox="1"/>
            <p:nvPr/>
          </p:nvSpPr>
          <p:spPr>
            <a:xfrm>
              <a:off x="981862" y="4648450"/>
              <a:ext cx="1967947" cy="14076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 sz="1200" b="1" u="sng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pPr>
              <a:r>
                <a:rPr lang="pt-PT" noProof="0"/>
                <a:t>Algumas actividades-chave:  </a:t>
              </a:r>
              <a:endParaRPr lang="pt-PT" sz="1200" b="1" u="sng" noProof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 sz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Colaborações com a </a:t>
              </a:r>
              <a:r>
                <a:rPr lang="pt-PT" noProof="0" dirty="0" err="1"/>
                <a:t>Cognizone</a:t>
              </a:r>
              <a:r>
                <a:rPr lang="pt-PT" noProof="0" dirty="0"/>
                <a:t> e o Cluster 4</a:t>
              </a:r>
              <a:endParaRPr lang="pt-PT" sz="120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 sz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Distribuição do manual QCP </a:t>
              </a:r>
              <a:endParaRPr lang="pt-PT" sz="120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 sz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organizar uma mesa-redonda virtual com instituições do QNQ de 10 países. </a:t>
              </a:r>
              <a:endParaRPr lang="pt-PT" sz="120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81862" y="3402216"/>
              <a:ext cx="2062585" cy="1111289"/>
            </a:xfrm>
            <a:prstGeom prst="rect">
              <a:avLst/>
            </a:prstGeom>
            <a:noFill/>
          </p:spPr>
          <p:txBody>
            <a:bodyPr wrap="square" lIns="108000" rIns="108000">
              <a:spAutoFit/>
            </a:bodyPr>
            <a:lstStyle/>
            <a:p>
              <a:pPr>
                <a:defRPr sz="1400" b="1" u="sng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pPr>
              <a:r>
                <a:rPr lang="pt-PT" noProof="0"/>
                <a:t>Ênfase: </a:t>
              </a:r>
              <a:endParaRPr lang="pt-PT" sz="1400" b="1" u="sng" noProof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defRPr sz="140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pPr>
              <a:r>
                <a:rPr lang="pt-PT" noProof="0" dirty="0"/>
                <a:t>Avaliar a prontidão da plataforma e iniciar ações de sensibilização específicas para compreender os benefícios do ACQF</a:t>
              </a:r>
              <a:endParaRPr lang="pt-PT" sz="1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854252" y="1272295"/>
            <a:ext cx="1801101" cy="307777"/>
          </a:xfrm>
          <a:prstGeom prst="rect">
            <a:avLst/>
          </a:prstGeom>
          <a:noFill/>
        </p:spPr>
        <p:txBody>
          <a:bodyPr wrap="square" lIns="108000" rIns="108000">
            <a:spAutoFit/>
          </a:bodyPr>
          <a:lstStyle/>
          <a:p>
            <a:pPr algn="ctr">
              <a:defRPr sz="1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 err="1"/>
              <a:t>Q1</a:t>
            </a:r>
            <a:r>
              <a:rPr dirty="0"/>
              <a:t>: </a:t>
            </a:r>
            <a:r>
              <a:rPr dirty="0" err="1"/>
              <a:t>outubro</a:t>
            </a:r>
            <a:r>
              <a:rPr dirty="0"/>
              <a:t> a dezembro de 2025</a:t>
            </a:r>
            <a:endParaRPr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" name="Group 53"/>
          <p:cNvGrpSpPr/>
          <p:nvPr/>
        </p:nvGrpSpPr>
        <p:grpSpPr>
          <a:xfrm>
            <a:off x="3534483" y="1189991"/>
            <a:ext cx="2367049" cy="4738231"/>
            <a:chOff x="539552" y="1772816"/>
            <a:chExt cx="2088232" cy="3960440"/>
          </a:xfrm>
        </p:grpSpPr>
        <p:sp>
          <p:nvSpPr>
            <p:cNvPr id="18" name="Rounded Rectangle 55"/>
            <p:cNvSpPr/>
            <p:nvPr/>
          </p:nvSpPr>
          <p:spPr>
            <a:xfrm>
              <a:off x="539552" y="1772816"/>
              <a:ext cx="2088232" cy="3960440"/>
            </a:xfrm>
            <a:prstGeom prst="roundRect">
              <a:avLst>
                <a:gd name="adj" fmla="val 3866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pt-PT" sz="1600" noProof="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ounded Rectangle 4"/>
            <p:cNvSpPr/>
            <p:nvPr/>
          </p:nvSpPr>
          <p:spPr>
            <a:xfrm>
              <a:off x="539552" y="1772816"/>
              <a:ext cx="2088232" cy="956295"/>
            </a:xfrm>
            <a:custGeom>
              <a:avLst/>
              <a:gdLst/>
              <a:ahLst/>
              <a:cxnLst/>
              <a:rect l="l" t="t" r="r" b="b"/>
              <a:pathLst>
                <a:path w="2232248" h="956295">
                  <a:moveTo>
                    <a:pt x="86299" y="0"/>
                  </a:moveTo>
                  <a:lnTo>
                    <a:pt x="2145949" y="0"/>
                  </a:lnTo>
                  <a:cubicBezTo>
                    <a:pt x="2193611" y="0"/>
                    <a:pt x="2232248" y="38637"/>
                    <a:pt x="2232248" y="86299"/>
                  </a:cubicBezTo>
                  <a:lnTo>
                    <a:pt x="2232248" y="956295"/>
                  </a:lnTo>
                  <a:lnTo>
                    <a:pt x="0" y="956295"/>
                  </a:lnTo>
                  <a:lnTo>
                    <a:pt x="0" y="86299"/>
                  </a:lnTo>
                  <a:cubicBezTo>
                    <a:pt x="0" y="38637"/>
                    <a:pt x="38637" y="0"/>
                    <a:pt x="8629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pt-PT" sz="2700" noProof="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737689" y="1290339"/>
            <a:ext cx="1801101" cy="307777"/>
          </a:xfrm>
          <a:prstGeom prst="rect">
            <a:avLst/>
          </a:prstGeom>
          <a:noFill/>
        </p:spPr>
        <p:txBody>
          <a:bodyPr wrap="square" lIns="108000" rIns="108000">
            <a:spAutoFit/>
          </a:bodyPr>
          <a:lstStyle/>
          <a:p>
            <a:pPr algn="ctr">
              <a:defRPr sz="1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Q1: De janeiro a março de 2026</a:t>
            </a:r>
            <a:endParaRPr sz="14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1" name="Group 62"/>
          <p:cNvGrpSpPr/>
          <p:nvPr/>
        </p:nvGrpSpPr>
        <p:grpSpPr>
          <a:xfrm>
            <a:off x="6203499" y="1189991"/>
            <a:ext cx="2342379" cy="4781170"/>
            <a:chOff x="539552" y="1772816"/>
            <a:chExt cx="2088232" cy="3960440"/>
          </a:xfrm>
        </p:grpSpPr>
        <p:sp>
          <p:nvSpPr>
            <p:cNvPr id="22" name="Rounded Rectangle 64"/>
            <p:cNvSpPr/>
            <p:nvPr/>
          </p:nvSpPr>
          <p:spPr>
            <a:xfrm>
              <a:off x="539552" y="1772816"/>
              <a:ext cx="2088232" cy="3960440"/>
            </a:xfrm>
            <a:prstGeom prst="roundRect">
              <a:avLst>
                <a:gd name="adj" fmla="val 3866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Rounded Rectangle 4"/>
            <p:cNvSpPr/>
            <p:nvPr/>
          </p:nvSpPr>
          <p:spPr>
            <a:xfrm>
              <a:off x="539552" y="1772816"/>
              <a:ext cx="2088232" cy="956295"/>
            </a:xfrm>
            <a:custGeom>
              <a:avLst/>
              <a:gdLst/>
              <a:ahLst/>
              <a:cxnLst/>
              <a:rect l="l" t="t" r="r" b="b"/>
              <a:pathLst>
                <a:path w="2232248" h="956295">
                  <a:moveTo>
                    <a:pt x="86299" y="0"/>
                  </a:moveTo>
                  <a:lnTo>
                    <a:pt x="2145949" y="0"/>
                  </a:lnTo>
                  <a:cubicBezTo>
                    <a:pt x="2193611" y="0"/>
                    <a:pt x="2232248" y="38637"/>
                    <a:pt x="2232248" y="86299"/>
                  </a:cubicBezTo>
                  <a:lnTo>
                    <a:pt x="2232248" y="956295"/>
                  </a:lnTo>
                  <a:lnTo>
                    <a:pt x="0" y="956295"/>
                  </a:lnTo>
                  <a:lnTo>
                    <a:pt x="0" y="86299"/>
                  </a:lnTo>
                  <a:cubicBezTo>
                    <a:pt x="0" y="38637"/>
                    <a:pt x="38637" y="0"/>
                    <a:pt x="8629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6439154" y="1290339"/>
            <a:ext cx="1801101" cy="307777"/>
          </a:xfrm>
          <a:prstGeom prst="rect">
            <a:avLst/>
          </a:prstGeom>
          <a:noFill/>
        </p:spPr>
        <p:txBody>
          <a:bodyPr wrap="square" lIns="108000" rIns="108000">
            <a:spAutoFit/>
          </a:bodyPr>
          <a:lstStyle/>
          <a:p>
            <a:pPr algn="ctr">
              <a:defRPr sz="1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Q3: Abr a Jun 2026</a:t>
            </a:r>
            <a:endParaRPr sz="14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5" name="Group 71"/>
          <p:cNvGrpSpPr/>
          <p:nvPr/>
        </p:nvGrpSpPr>
        <p:grpSpPr>
          <a:xfrm>
            <a:off x="8872516" y="1147051"/>
            <a:ext cx="2342378" cy="4824110"/>
            <a:chOff x="539552" y="1772816"/>
            <a:chExt cx="2088232" cy="3960440"/>
          </a:xfrm>
        </p:grpSpPr>
        <p:sp>
          <p:nvSpPr>
            <p:cNvPr id="26" name="Rounded Rectangle 73"/>
            <p:cNvSpPr/>
            <p:nvPr/>
          </p:nvSpPr>
          <p:spPr>
            <a:xfrm>
              <a:off x="539552" y="1772816"/>
              <a:ext cx="2088232" cy="3960440"/>
            </a:xfrm>
            <a:prstGeom prst="roundRect">
              <a:avLst>
                <a:gd name="adj" fmla="val 3866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ounded Rectangle 4"/>
            <p:cNvSpPr/>
            <p:nvPr/>
          </p:nvSpPr>
          <p:spPr>
            <a:xfrm>
              <a:off x="539552" y="1772816"/>
              <a:ext cx="2088232" cy="956295"/>
            </a:xfrm>
            <a:custGeom>
              <a:avLst/>
              <a:gdLst/>
              <a:ahLst/>
              <a:cxnLst/>
              <a:rect l="l" t="t" r="r" b="b"/>
              <a:pathLst>
                <a:path w="2232248" h="956295">
                  <a:moveTo>
                    <a:pt x="86299" y="0"/>
                  </a:moveTo>
                  <a:lnTo>
                    <a:pt x="2145949" y="0"/>
                  </a:lnTo>
                  <a:cubicBezTo>
                    <a:pt x="2193611" y="0"/>
                    <a:pt x="2232248" y="38637"/>
                    <a:pt x="2232248" y="86299"/>
                  </a:cubicBezTo>
                  <a:lnTo>
                    <a:pt x="2232248" y="956295"/>
                  </a:lnTo>
                  <a:lnTo>
                    <a:pt x="0" y="956295"/>
                  </a:lnTo>
                  <a:lnTo>
                    <a:pt x="0" y="86299"/>
                  </a:lnTo>
                  <a:cubicBezTo>
                    <a:pt x="0" y="38637"/>
                    <a:pt x="38637" y="0"/>
                    <a:pt x="8629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9143154" y="1272294"/>
            <a:ext cx="1801101" cy="307777"/>
          </a:xfrm>
          <a:prstGeom prst="rect">
            <a:avLst/>
          </a:prstGeom>
          <a:noFill/>
        </p:spPr>
        <p:txBody>
          <a:bodyPr wrap="square" lIns="108000" rIns="108000">
            <a:spAutoFit/>
          </a:bodyPr>
          <a:lstStyle/>
          <a:p>
            <a:pPr algn="ctr">
              <a:defRPr sz="1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Q4: julho a setembro de 2026</a:t>
            </a:r>
            <a:endParaRPr sz="14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654265" y="3597518"/>
            <a:ext cx="1967947" cy="2292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1" u="sng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1100" noProof="0" dirty="0"/>
              <a:t>Algumas actividades-chave:  </a:t>
            </a:r>
            <a:endParaRPr lang="pt-PT" sz="1100" b="1" u="sng" noProof="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1100" noProof="0" dirty="0"/>
              <a:t>Organizar dois seminários regionais sobre as normas de dados do &amp; para a navegação nas plataformas</a:t>
            </a:r>
            <a:endParaRPr lang="pt-PT" sz="1100" noProof="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1100" noProof="0" dirty="0"/>
              <a:t>Países do QNQ estabelecidos para carregar conjuntos de dados de amostras</a:t>
            </a:r>
            <a:endParaRPr lang="pt-PT" sz="1100" noProof="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1100" noProof="0" dirty="0"/>
              <a:t>Colaborar e monitorizar o piloto através de check-ins, fornecer feedback para refinar a plataforma.</a:t>
            </a:r>
            <a:endParaRPr lang="pt-PT" sz="1100" noProof="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606948" y="2467450"/>
            <a:ext cx="2062585" cy="954107"/>
          </a:xfrm>
          <a:prstGeom prst="rect">
            <a:avLst/>
          </a:prstGeom>
          <a:noFill/>
        </p:spPr>
        <p:txBody>
          <a:bodyPr wrap="square" lIns="108000" rIns="108000">
            <a:spAutoFit/>
          </a:bodyPr>
          <a:lstStyle/>
          <a:p>
            <a:pPr>
              <a:defRPr sz="1400" b="1" u="sng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Ênfase: </a:t>
            </a:r>
            <a:endParaRPr lang="pt-PT" sz="1400" b="1" u="sng" noProof="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Construir know-how técnico e testar dados com os early adopters</a:t>
            </a:r>
            <a:endParaRPr lang="pt-PT" sz="1400" noProof="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389775" y="3559106"/>
            <a:ext cx="196794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1" u="sng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/>
              <a:t>Algumas actividades-chave:  </a:t>
            </a:r>
            <a:endParaRPr lang="pt-PT" sz="1200" b="1" u="sng" noProof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Implantar incentivos</a:t>
            </a:r>
            <a:endParaRPr lang="pt-PT" sz="1200" noProof="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Histórias de sucesso dos pilotos do </a:t>
            </a:r>
            <a:r>
              <a:rPr lang="pt-PT" noProof="0" dirty="0" err="1"/>
              <a:t>Q2</a:t>
            </a:r>
            <a:endParaRPr lang="pt-PT" sz="1200" noProof="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Sensibilização bilateral (reuniões virtuais)</a:t>
            </a:r>
            <a:endParaRPr lang="pt-PT" sz="1200" noProof="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Integrar a plataforma com sistemas regionais e globais (por exemplo, CTDL)</a:t>
            </a:r>
            <a:endParaRPr lang="pt-PT" sz="1200" noProof="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355732" y="2418622"/>
            <a:ext cx="2062585" cy="954107"/>
          </a:xfrm>
          <a:prstGeom prst="rect">
            <a:avLst/>
          </a:prstGeom>
          <a:noFill/>
        </p:spPr>
        <p:txBody>
          <a:bodyPr wrap="square" lIns="108000" rIns="108000">
            <a:spAutoFit/>
          </a:bodyPr>
          <a:lstStyle/>
          <a:p>
            <a:pPr>
              <a:defRPr sz="1400" b="1" u="sng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/>
              <a:t>Ênfase: </a:t>
            </a:r>
            <a:endParaRPr lang="pt-PT" sz="1400" b="1" u="sng" noProof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Acelerar a adoção através de incentivos e da criação de redes</a:t>
            </a:r>
            <a:endParaRPr lang="pt-PT" sz="1400" noProof="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9075723" y="3379732"/>
            <a:ext cx="196794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1" u="sng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/>
              <a:t>Algumas actividades-chave:  </a:t>
            </a:r>
            <a:endParaRPr lang="pt-PT" sz="1200" b="1" u="sng" noProof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Realizar a avaliação de fim de ano</a:t>
            </a:r>
            <a:endParaRPr lang="pt-PT" sz="1200" noProof="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Elaborar um roteiro para a sustentabilidade</a:t>
            </a:r>
            <a:endParaRPr lang="pt-PT" sz="1200" noProof="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Publicar estudos de casos e organizar um seminário de encerramento</a:t>
            </a:r>
            <a:endParaRPr lang="pt-PT" sz="1200" noProof="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Plano para o </a:t>
            </a:r>
            <a:r>
              <a:rPr lang="pt-PT" noProof="0" dirty="0" err="1"/>
              <a:t>2o</a:t>
            </a:r>
            <a:r>
              <a:rPr lang="pt-PT" noProof="0" dirty="0"/>
              <a:t> ano </a:t>
            </a:r>
            <a:endParaRPr lang="pt-PT" sz="1200" noProof="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9075723" y="2427644"/>
            <a:ext cx="2062585" cy="738664"/>
          </a:xfrm>
          <a:prstGeom prst="rect">
            <a:avLst/>
          </a:prstGeom>
          <a:noFill/>
        </p:spPr>
        <p:txBody>
          <a:bodyPr wrap="square" lIns="108000" rIns="108000">
            <a:spAutoFit/>
          </a:bodyPr>
          <a:lstStyle/>
          <a:p>
            <a:pPr>
              <a:defRPr sz="1400" b="1" u="sng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/>
              <a:t>Ênfase: </a:t>
            </a:r>
            <a:endParaRPr lang="pt-PT" sz="1400" b="1" u="sng" noProof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Avaliar o impacto e incorporar mecanismos a longo prazo</a:t>
            </a:r>
            <a:endParaRPr lang="pt-PT" sz="1400" noProof="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34470" y="1674165"/>
            <a:ext cx="22075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1200" noProof="0"/>
              <a:t>Desenvolvimento da Sensibilização do &amp; Fundacional</a:t>
            </a:r>
            <a:endParaRPr lang="pt-PT" sz="1200" b="1" noProof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585783" y="1665868"/>
            <a:ext cx="22075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1200" noProof="0"/>
              <a:t>Desenvolvimento de capacidades &amp; Envolvimento do piloto</a:t>
            </a:r>
            <a:endParaRPr lang="pt-PT" sz="1200" b="1" noProof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269994" y="1698464"/>
            <a:ext cx="220751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1200" noProof="0"/>
              <a:t>Escalar os incentivos do &amp;</a:t>
            </a:r>
            <a:endParaRPr lang="pt-PT" sz="1200" b="1" noProof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9007383" y="1729470"/>
            <a:ext cx="220751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1200" noProof="0"/>
              <a:t>Avaliação &amp; Sustentabilidade</a:t>
            </a:r>
            <a:endParaRPr lang="pt-PT" sz="1200" b="1" noProof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56592" y="6297379"/>
            <a:ext cx="10853530" cy="306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*Este ainda é um trabalho em andamento. Projeto de relatório completo aqui: </a:t>
            </a:r>
            <a:r>
              <a:rPr lang="pt-PT" noProof="0" dirty="0">
                <a:solidFill>
                  <a:srgbClr val="0000CC"/>
                </a:solidFill>
              </a:rPr>
              <a:t>https://bit.ly/3VKeCWC</a:t>
            </a:r>
            <a:endParaRPr lang="pt-PT" sz="1400" noProof="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487" y="288235"/>
            <a:ext cx="4137148" cy="957648"/>
          </a:xfrm>
        </p:spPr>
        <p:txBody>
          <a:bodyPr>
            <a:normAutofit/>
          </a:bodyPr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/>
              <a:t>Relatório de situação:</a:t>
            </a:r>
            <a:endParaRPr lang="pt-PT" b="1" noProof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096" y="752968"/>
            <a:ext cx="5893904" cy="557541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079450"/>
              </p:ext>
            </p:extLst>
          </p:nvPr>
        </p:nvGraphicFramePr>
        <p:xfrm>
          <a:off x="6311349" y="288235"/>
          <a:ext cx="5486400" cy="6142391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559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68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7551">
                <a:tc>
                  <a:txBody>
                    <a:bodyPr/>
                    <a:lstStyle/>
                    <a:p>
                      <a:pPr algn="l" fontAlgn="ctr">
                        <a:buNone/>
                        <a:defRPr b="1">
                          <a:effectLst/>
                        </a:defRPr>
                      </a:pPr>
                      <a:r>
                        <a:rPr lang="pt-PT" noProof="0" dirty="0"/>
                        <a:t>País</a:t>
                      </a:r>
                      <a:endParaRPr lang="pt-PT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  <a:defRPr b="1">
                          <a:effectLst/>
                        </a:defRPr>
                      </a:pPr>
                      <a:r>
                        <a:rPr lang="pt-PT" noProof="0" dirty="0"/>
                        <a:t>Número criado</a:t>
                      </a:r>
                      <a:endParaRPr lang="pt-PT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rPr lang="pt-PT" noProof="0" dirty="0"/>
                        <a:t>Angola</a:t>
                      </a:r>
                      <a:endParaRPr lang="pt-PT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rPr lang="pt-PT" noProof="0" dirty="0"/>
                        <a:t>1</a:t>
                      </a:r>
                      <a:endParaRPr lang="pt-PT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rPr lang="pt-PT" noProof="0" dirty="0"/>
                        <a:t>Cabo Verde</a:t>
                      </a:r>
                      <a:endParaRPr lang="pt-PT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rPr lang="pt-PT" noProof="0" dirty="0"/>
                        <a:t>0</a:t>
                      </a:r>
                      <a:endParaRPr lang="pt-PT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rPr lang="pt-PT" noProof="0" dirty="0"/>
                        <a:t>República Democrática do Congo</a:t>
                      </a:r>
                      <a:endParaRPr lang="pt-PT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rPr lang="pt-PT" noProof="0" dirty="0"/>
                        <a:t>0</a:t>
                      </a:r>
                      <a:endParaRPr lang="pt-PT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rPr lang="pt-PT" noProof="0" dirty="0"/>
                        <a:t>Djibuti</a:t>
                      </a:r>
                      <a:endParaRPr lang="pt-PT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rPr lang="pt-PT" noProof="0" dirty="0"/>
                        <a:t>0</a:t>
                      </a:r>
                      <a:endParaRPr lang="pt-PT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rPr lang="pt-PT" noProof="0" dirty="0"/>
                        <a:t>Essuatíni</a:t>
                      </a:r>
                      <a:endParaRPr lang="pt-PT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rPr lang="pt-PT" noProof="0" dirty="0"/>
                        <a:t>0</a:t>
                      </a:r>
                      <a:endParaRPr lang="pt-PT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rPr lang="pt-PT" noProof="0" dirty="0"/>
                        <a:t>Gana</a:t>
                      </a:r>
                      <a:endParaRPr lang="pt-PT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rPr lang="pt-PT" noProof="0" dirty="0"/>
                        <a:t>0</a:t>
                      </a:r>
                      <a:endParaRPr lang="pt-PT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rPr lang="pt-PT" noProof="0" dirty="0"/>
                        <a:t>Guiné-Bissau</a:t>
                      </a:r>
                      <a:endParaRPr lang="pt-PT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rPr lang="pt-PT" noProof="0" dirty="0"/>
                        <a:t>0</a:t>
                      </a:r>
                      <a:endParaRPr lang="pt-PT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rPr lang="pt-PT" noProof="0" dirty="0"/>
                        <a:t>Quénia</a:t>
                      </a:r>
                      <a:endParaRPr lang="pt-PT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rPr lang="pt-PT" noProof="0" dirty="0"/>
                        <a:t>22</a:t>
                      </a:r>
                      <a:endParaRPr lang="pt-PT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rPr lang="pt-PT" noProof="0" dirty="0"/>
                        <a:t>Maurícia</a:t>
                      </a:r>
                      <a:endParaRPr lang="pt-PT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rPr lang="pt-PT" noProof="0" dirty="0"/>
                        <a:t>0</a:t>
                      </a:r>
                      <a:endParaRPr lang="pt-PT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rPr lang="pt-PT" noProof="0" dirty="0"/>
                        <a:t>Marrocos</a:t>
                      </a:r>
                      <a:endParaRPr lang="pt-PT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rPr lang="pt-PT" noProof="0" dirty="0"/>
                        <a:t>1</a:t>
                      </a:r>
                      <a:endParaRPr lang="pt-PT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rPr lang="pt-PT" noProof="0" dirty="0"/>
                        <a:t>Moçambique</a:t>
                      </a:r>
                      <a:endParaRPr lang="pt-PT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rPr lang="pt-PT" noProof="0" dirty="0"/>
                        <a:t>1</a:t>
                      </a:r>
                      <a:endParaRPr lang="pt-PT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rPr lang="pt-PT" noProof="0" dirty="0"/>
                        <a:t>Namíbia</a:t>
                      </a:r>
                      <a:endParaRPr lang="pt-PT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rPr lang="pt-PT" noProof="0" dirty="0"/>
                        <a:t>6</a:t>
                      </a:r>
                      <a:endParaRPr lang="pt-PT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rPr lang="pt-PT" noProof="0" dirty="0"/>
                        <a:t>Senegal</a:t>
                      </a:r>
                      <a:endParaRPr lang="pt-PT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rPr lang="pt-PT" noProof="0" dirty="0"/>
                        <a:t>0</a:t>
                      </a:r>
                      <a:endParaRPr lang="pt-PT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rPr lang="pt-PT" noProof="0" dirty="0"/>
                        <a:t>Seicheles</a:t>
                      </a:r>
                      <a:endParaRPr lang="pt-PT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rPr lang="pt-PT" noProof="0" dirty="0"/>
                        <a:t>5</a:t>
                      </a:r>
                      <a:endParaRPr lang="pt-PT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rPr lang="pt-PT" noProof="0" dirty="0"/>
                        <a:t>Serra Leoa</a:t>
                      </a:r>
                      <a:endParaRPr lang="pt-PT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rPr lang="pt-PT" noProof="0" dirty="0"/>
                        <a:t>0</a:t>
                      </a:r>
                      <a:endParaRPr lang="pt-PT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rPr lang="pt-PT" noProof="0" dirty="0"/>
                        <a:t>Somália</a:t>
                      </a:r>
                      <a:endParaRPr lang="pt-PT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rPr lang="pt-PT" noProof="0" dirty="0"/>
                        <a:t>1</a:t>
                      </a:r>
                      <a:endParaRPr lang="pt-PT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rPr lang="pt-PT" noProof="0" dirty="0"/>
                        <a:t>África do Sul</a:t>
                      </a:r>
                      <a:endParaRPr lang="pt-PT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rPr lang="pt-PT" noProof="0" dirty="0"/>
                        <a:t>0</a:t>
                      </a:r>
                      <a:endParaRPr lang="pt-PT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rPr lang="pt-PT" noProof="0" dirty="0"/>
                        <a:t>Sudão do Sul</a:t>
                      </a:r>
                      <a:endParaRPr lang="pt-PT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rPr lang="pt-PT" noProof="0" dirty="0"/>
                        <a:t>0</a:t>
                      </a:r>
                      <a:endParaRPr lang="pt-PT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rPr lang="pt-PT" noProof="0" dirty="0"/>
                        <a:t>Tunísia</a:t>
                      </a:r>
                      <a:endParaRPr lang="pt-PT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rPr lang="pt-PT" noProof="0" dirty="0"/>
                        <a:t>0</a:t>
                      </a:r>
                      <a:endParaRPr lang="pt-PT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rPr lang="pt-PT" noProof="0" dirty="0"/>
                        <a:t>Zimbabué</a:t>
                      </a:r>
                      <a:endParaRPr lang="pt-PT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rPr lang="pt-PT" noProof="0" dirty="0"/>
                        <a:t>0</a:t>
                      </a:r>
                      <a:endParaRPr lang="pt-PT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1487" y="1401416"/>
            <a:ext cx="484367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/>
              <a:t>Trata-se do número de qualificações criadas no QCP a partir de </a:t>
            </a:r>
            <a:r>
              <a:rPr lang="pt-PT" b="1" u="sng" noProof="0"/>
              <a:t>julho de 2025.</a:t>
            </a:r>
            <a:r>
              <a:rPr lang="pt-PT" u="sng" noProof="0"/>
              <a:t> </a:t>
            </a:r>
            <a:endParaRPr lang="pt-PT" u="sng" noProof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Com a implementação do projeto de plano nos próximos meses, estes números deverão aumentar à medida que os países começarem a publicar suas informações de qualificação na Plataforma. </a:t>
            </a:r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 dirty="0"/>
              <a:t>O grupo espera que sejam realizados progressos substanciais até ao próximo ciclo de apresentação de relatórios. </a:t>
            </a:r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PT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604" y="223088"/>
            <a:ext cx="4281356" cy="738117"/>
          </a:xfrm>
        </p:spPr>
        <p:txBody>
          <a:bodyPr>
            <a:normAutofit/>
          </a:bodyPr>
          <a:lstStyle/>
          <a:p>
            <a:pPr>
              <a:defRPr b="1"/>
            </a:pPr>
            <a:r>
              <a:t>Próximas etapas</a:t>
            </a:r>
            <a:endParaRPr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866" y="1428706"/>
            <a:ext cx="9557106" cy="3800000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Rever e finalizar o projeto de plano de trabalho</a:t>
            </a:r>
            <a:endParaRPr lang="pt-PT" sz="24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lang="pt-PT" sz="24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Pilotar pelo menos duas iniciativas do plano de trabalho</a:t>
            </a:r>
            <a:endParaRPr lang="pt-PT" sz="24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lang="pt-PT" sz="24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Colaborar com outros Cluster (Cluster 4) em iniciativas de promoção e marketing</a:t>
            </a:r>
            <a:endParaRPr lang="pt-PT" sz="24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lang="pt-PT" sz="24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sz="2400" noProof="0" dirty="0"/>
              <a:t>Projeto de relatório intercalar antes do próximo Fórum ACQF.</a:t>
            </a:r>
            <a:endParaRPr lang="pt-PT" sz="24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sz="24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pt-PT" sz="24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0584" y="2276062"/>
            <a:ext cx="6698972" cy="1769166"/>
          </a:xfrm>
        </p:spPr>
        <p:txBody>
          <a:bodyPr>
            <a:noAutofit/>
          </a:bodyPr>
          <a:lstStyle/>
          <a:p>
            <a:pPr>
              <a:defRPr sz="72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PT" noProof="0"/>
              <a:t>Obrigado. </a:t>
            </a:r>
            <a:endParaRPr lang="pt-PT" sz="7200" b="1" noProof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2203B17F16D040A1E444A021DFF119" ma:contentTypeVersion="13" ma:contentTypeDescription="Create a new document." ma:contentTypeScope="" ma:versionID="a4477b7aaefebf49d9f3fa8c19f258ff">
  <xsd:schema xmlns:xsd="http://www.w3.org/2001/XMLSchema" xmlns:xs="http://www.w3.org/2001/XMLSchema" xmlns:p="http://schemas.microsoft.com/office/2006/metadata/properties" xmlns:ns2="05ef24fd-2dda-45b0-83fd-a9e6f5cd7406" xmlns:ns3="9cf1f23c-94c0-4dcc-a7fa-999e323c9245" targetNamespace="http://schemas.microsoft.com/office/2006/metadata/properties" ma:root="true" ma:fieldsID="b45f155593f15e42cc3a772c45272010" ns2:_="" ns3:_="">
    <xsd:import namespace="05ef24fd-2dda-45b0-83fd-a9e6f5cd7406"/>
    <xsd:import namespace="9cf1f23c-94c0-4dcc-a7fa-999e323c92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f24fd-2dda-45b0-83fd-a9e6f5cd74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1f23c-94c0-4dcc-a7fa-999e323c924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c3438c5-9aa0-4ee5-85a2-9e811049bc4c}" ma:internalName="TaxCatchAll" ma:showField="CatchAllData" ma:web="9cf1f23c-94c0-4dcc-a7fa-999e323c92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f24fd-2dda-45b0-83fd-a9e6f5cd7406">
      <Terms xmlns="http://schemas.microsoft.com/office/infopath/2007/PartnerControls"/>
    </lcf76f155ced4ddcb4097134ff3c332f>
    <TaxCatchAll xmlns="9cf1f23c-94c0-4dcc-a7fa-999e323c9245" xsi:nil="true"/>
  </documentManagement>
</p:properties>
</file>

<file path=customXml/itemProps1.xml><?xml version="1.0" encoding="utf-8"?>
<ds:datastoreItem xmlns:ds="http://schemas.openxmlformats.org/officeDocument/2006/customXml" ds:itemID="{AE2BC7B5-2456-46E5-B6A6-BE24078549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DB18A1-99EC-4D91-BA2D-D8449779DC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ef24fd-2dda-45b0-83fd-a9e6f5cd7406"/>
    <ds:schemaRef ds:uri="9cf1f23c-94c0-4dcc-a7fa-999e323c92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EF55B90-B1FC-4D6F-BFC8-6AD74CD22847}">
  <ds:schemaRefs>
    <ds:schemaRef ds:uri="http://schemas.microsoft.com/office/2006/metadata/properties"/>
    <ds:schemaRef ds:uri="http://schemas.microsoft.com/office/infopath/2007/PartnerControls"/>
    <ds:schemaRef ds:uri="05ef24fd-2dda-45b0-83fd-a9e6f5cd7406"/>
    <ds:schemaRef ds:uri="9cf1f23c-94c0-4dcc-a7fa-999e323c924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978</Words>
  <Application>Microsoft Office PowerPoint</Application>
  <PresentationFormat>Ecrã Panorâmico</PresentationFormat>
  <Paragraphs>139</Paragraphs>
  <Slides>8</Slides>
  <Notes>8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Times New Roman</vt:lpstr>
      <vt:lpstr>Wingdings</vt:lpstr>
      <vt:lpstr>Office Theme</vt:lpstr>
      <vt:lpstr>6º Fórum Continental ACQF </vt:lpstr>
      <vt:lpstr>Sobre o QCP</vt:lpstr>
      <vt:lpstr>Mais sobre o Cluster 2 &amp; O QCP</vt:lpstr>
      <vt:lpstr>Atualizações a partir de julho</vt:lpstr>
      <vt:lpstr>Projeto de plano de trabalho*: Outubro de 2025 a setembro de 2026</vt:lpstr>
      <vt:lpstr>Relatório de situação:</vt:lpstr>
      <vt:lpstr>Próximas etapas</vt:lpstr>
      <vt:lpstr>Obrigado.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Tola Akindolani</dc:creator>
  <cp:lastModifiedBy>Olavo Delgado Correia</cp:lastModifiedBy>
  <cp:revision>4</cp:revision>
  <dcterms:created xsi:type="dcterms:W3CDTF">2025-09-25T23:14:00Z</dcterms:created>
  <dcterms:modified xsi:type="dcterms:W3CDTF">2025-10-08T22:57:31Z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8F0BB36D1B09491187828E5443369676_13</vt:lpwstr>
  </property>
  <property fmtid="{D5CDD505-2E9C-101B-9397-08002B2CF9AE}" pid="3" name="KSOProductBuildVer">
    <vt:lpwstr>1033-12.2.0.22549</vt:lpwstr>
  </property>
  <property fmtid="{D5CDD505-2E9C-101B-9397-08002B2CF9AE}" pid="4" name="ContentTypeId">
    <vt:lpwstr>0x0101009B2203B17F16D040A1E444A021DFF119</vt:lpwstr>
  </property>
  <property fmtid="{D5CDD505-2E9C-101B-9397-08002B2CF9AE}" pid="5" name="MediaServiceImageTags">
    <vt:lpwstr/>
  </property>
</Properties>
</file>