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4" r:id="rId3"/>
    <p:sldId id="281" r:id="rId4"/>
    <p:sldId id="279" r:id="rId5"/>
    <p:sldId id="280" r:id="rId6"/>
    <p:sldId id="288" r:id="rId7"/>
    <p:sldId id="289" r:id="rId8"/>
    <p:sldId id="282" r:id="rId9"/>
    <p:sldId id="293" r:id="rId10"/>
    <p:sldId id="283" r:id="rId11"/>
    <p:sldId id="285" r:id="rId12"/>
    <p:sldId id="284" r:id="rId13"/>
    <p:sldId id="292" r:id="rId14"/>
    <p:sldId id="290" r:id="rId15"/>
    <p:sldId id="286" r:id="rId16"/>
    <p:sldId id="265" r:id="rId17"/>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showGuides="1">
      <p:cViewPr varScale="1">
        <p:scale>
          <a:sx n="77" d="100"/>
          <a:sy n="77" d="100"/>
        </p:scale>
        <p:origin x="19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816647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548283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4050948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73560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44686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888407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475434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4091869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10/9/2025</a:t>
            </a:fld>
            <a:endParaRPr lang="en-US"/>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‹nº›</a:t>
            </a:fld>
            <a:endParaRPr lang="en-US"/>
          </a:p>
        </p:txBody>
      </p:sp>
    </p:spTree>
    <p:extLst>
      <p:ext uri="{BB962C8B-B14F-4D97-AF65-F5344CB8AC3E}">
        <p14:creationId xmlns:p14="http://schemas.microsoft.com/office/powerpoint/2010/main" val="174220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737119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974184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anchor="ctr">
            <a:normAutofit/>
          </a:bodyPr>
          <a:lstStyle/>
          <a:p>
            <a:r>
              <a:t>Clique para editar o estilo do título Master</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a:normAutofit/>
          </a:bodyPr>
          <a:lstStyle/>
          <a:p>
            <a:pPr lvl="0"/>
            <a:r>
              <a:t>Clique para editar os estilos de texto mestre</a:t>
            </a:r>
          </a:p>
          <a:p>
            <a:pPr lvl="1"/>
            <a:r>
              <a:t>Segundo nível</a:t>
            </a:r>
          </a:p>
          <a:p>
            <a:pPr lvl="2"/>
            <a:r>
              <a:t>Terceiro nível</a:t>
            </a:r>
          </a:p>
          <a:p>
            <a:pPr lvl="3"/>
            <a:r>
              <a:t>Quarto nível</a:t>
            </a:r>
          </a:p>
          <a:p>
            <a:pPr lvl="4"/>
            <a:r>
              <a:t>Quinto nível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anchor="ctr"/>
          <a:lstStyle>
            <a:lvl1pPr algn="l">
              <a:defRPr sz="800">
                <a:solidFill>
                  <a:schemeClr val="tx1">
                    <a:tint val="75000"/>
                  </a:schemeClr>
                </a:solidFill>
              </a:defRPr>
            </a:lvl1pPr>
          </a:lstStyle>
          <a:p>
            <a:fld id="{1D8BD707-D9CF-40AE-B4C6-C98DA3205C09}" type="datetimeFigureOut">
              <a:rPr lang="en-US" smtClean="0"/>
              <a:t>10/9/2025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anchor="ctr"/>
          <a:lstStyle>
            <a:lvl1pPr algn="ctr">
              <a:defRPr sz="8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anchor="ctr"/>
          <a:lstStyle>
            <a:lvl1pPr algn="r">
              <a:defRPr sz="800">
                <a:solidFill>
                  <a:schemeClr val="tx1">
                    <a:tint val="75000"/>
                  </a:schemeClr>
                </a:solidFill>
              </a:defRPr>
            </a:lvl1pPr>
          </a:lstStyle>
          <a:p>
            <a:fld id="{B6F15528-21DE-4FAA-801E-634DDDAF4B2B}" type="slidenum">
              <a:rPr lang="en-US" smtClean="0"/>
              <a:t>‹nº›</a:t>
            </a:fld>
            <a:endParaRPr lang="en-US"/>
          </a:p>
        </p:txBody>
      </p:sp>
    </p:spTree>
    <p:extLst>
      <p:ext uri="{BB962C8B-B14F-4D97-AF65-F5344CB8AC3E}">
        <p14:creationId xmlns:p14="http://schemas.microsoft.com/office/powerpoint/2010/main" val="435480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871" y="1983684"/>
            <a:ext cx="12192000" cy="4196523"/>
            <a:chOff x="0" y="0"/>
            <a:chExt cx="4816593" cy="1657885"/>
          </a:xfrm>
        </p:grpSpPr>
        <p:sp>
          <p:nvSpPr>
            <p:cNvPr id="5" name="Freeform 5"/>
            <p:cNvSpPr/>
            <p:nvPr/>
          </p:nvSpPr>
          <p:spPr>
            <a:xfrm>
              <a:off x="0" y="0"/>
              <a:ext cx="4816592" cy="1657885"/>
            </a:xfrm>
            <a:custGeom>
              <a:avLst/>
              <a:gdLst/>
              <a:ahLst/>
              <a:cxnLst/>
              <a:rect l="l" t="t" r="r" b="b"/>
              <a:pathLst>
                <a:path w="4816592" h="1657885">
                  <a:moveTo>
                    <a:pt x="0" y="0"/>
                  </a:moveTo>
                  <a:lnTo>
                    <a:pt x="4816592" y="0"/>
                  </a:lnTo>
                  <a:lnTo>
                    <a:pt x="4816592" y="1657885"/>
                  </a:lnTo>
                  <a:lnTo>
                    <a:pt x="0" y="1657885"/>
                  </a:lnTo>
                  <a:close/>
                </a:path>
              </a:pathLst>
            </a:custGeom>
            <a:solidFill>
              <a:srgbClr val="007000"/>
            </a:solidFill>
            <a:ln>
              <a:solidFill>
                <a:srgbClr val="007000"/>
              </a:solidFill>
            </a:ln>
          </p:spPr>
          <p:txBody>
            <a:bodyPr/>
            <a:lstStyle/>
            <a:p>
              <a:pPr defTabSz="609630"/>
              <a:endParaRPr sz="1200">
                <a:solidFill>
                  <a:prstClr val="black"/>
                </a:solidFill>
                <a:latin typeface="Calibri"/>
              </a:endParaRPr>
            </a:p>
          </p:txBody>
        </p:sp>
        <p:sp>
          <p:nvSpPr>
            <p:cNvPr id="6" name="TextBox 6"/>
            <p:cNvSpPr txBox="1"/>
            <p:nvPr/>
          </p:nvSpPr>
          <p:spPr>
            <a:xfrm>
              <a:off x="0" y="-38100"/>
              <a:ext cx="4816593" cy="1695985"/>
            </a:xfrm>
            <a:prstGeom prst="rect">
              <a:avLst/>
            </a:prstGeom>
            <a:ln>
              <a:solidFill>
                <a:srgbClr val="007000"/>
              </a:solidFill>
            </a:ln>
          </p:spPr>
          <p:txBody>
            <a:bodyPr lIns="33867" tIns="33867" rIns="33867" bIns="33867" anchor="ctr"/>
            <a:lstStyle/>
            <a:p>
              <a:pPr algn="ctr" defTabSz="609630">
                <a:lnSpc>
                  <a:spcPts val="1773"/>
                </a:lnSpc>
                <a:spcBef>
                  <a:spcPct val="0"/>
                </a:spcBef>
              </a:pPr>
              <a:endParaRPr sz="1200">
                <a:solidFill>
                  <a:prstClr val="black"/>
                </a:solidFill>
                <a:latin typeface="Calibri"/>
              </a:endParaRPr>
            </a:p>
          </p:txBody>
        </p:sp>
      </p:grpSp>
      <p:sp>
        <p:nvSpPr>
          <p:cNvPr id="7" name="TextBox 7"/>
          <p:cNvSpPr txBox="1"/>
          <p:nvPr/>
        </p:nvSpPr>
        <p:spPr>
          <a:xfrm>
            <a:off x="685800" y="2384621"/>
            <a:ext cx="10820400" cy="2894575"/>
          </a:xfrm>
          <a:prstGeom prst="rect">
            <a:avLst/>
          </a:prstGeom>
          <a:solidFill>
            <a:srgbClr val="007000"/>
          </a:solidFill>
        </p:spPr>
        <p:txBody>
          <a:bodyPr lIns="0" tIns="0" rIns="0" bIns="0" anchor="t">
            <a:spAutoFit/>
          </a:bodyPr>
          <a:lstStyle/>
          <a:p>
            <a:pPr algn="ctr" defTabSz="609630">
              <a:lnSpc>
                <a:spcPts val="3826"/>
              </a:lnSpc>
              <a:spcBef>
                <a:spcPct val="0"/>
              </a:spcBef>
              <a:defRPr sz="4099" b="1">
                <a:solidFill>
                  <a:srgbClr val="FFFFFF"/>
                </a:solidFill>
                <a:latin typeface="Montserrat Medium"/>
                <a:ea typeface="Montserrat Medium"/>
                <a:cs typeface="Montserrat Medium"/>
                <a:sym typeface="Montserrat Medium"/>
              </a:defRPr>
            </a:pPr>
            <a:r>
              <a:rPr lang="pt-PT" sz="2733" b="1" noProof="0" dirty="0">
                <a:solidFill>
                  <a:srgbClr val="FFFFFF"/>
                </a:solidFill>
                <a:latin typeface="Montserrat Medium"/>
                <a:sym typeface="Montserrat Medium"/>
              </a:rPr>
              <a:t>Cluster 4: COLABORAÇÃO, COMUNICAÇÃO &amp; PARTILHA DE CONHECIMENTOS</a:t>
            </a:r>
          </a:p>
          <a:p>
            <a:pPr algn="ctr" defTabSz="609630">
              <a:lnSpc>
                <a:spcPts val="3826"/>
              </a:lnSpc>
              <a:spcBef>
                <a:spcPct val="0"/>
              </a:spcBef>
            </a:pPr>
            <a:endParaRPr lang="pt-PT" sz="2733" b="1" noProof="0" dirty="0">
              <a:solidFill>
                <a:srgbClr val="FFFFFF"/>
              </a:solidFill>
              <a:latin typeface="Montserrat Medium"/>
              <a:ea typeface="Montserrat Medium"/>
              <a:cs typeface="Montserrat Medium"/>
              <a:sym typeface="Montserrat Medium"/>
            </a:endParaRPr>
          </a:p>
          <a:p>
            <a:pPr algn="ctr" defTabSz="609630">
              <a:lnSpc>
                <a:spcPts val="3826"/>
              </a:lnSpc>
              <a:spcBef>
                <a:spcPct val="0"/>
              </a:spcBef>
              <a:defRPr sz="4099" b="1">
                <a:solidFill>
                  <a:srgbClr val="FFFFFF"/>
                </a:solidFill>
                <a:latin typeface="Montserrat Medium"/>
                <a:ea typeface="Montserrat Medium"/>
                <a:cs typeface="Montserrat Medium"/>
                <a:sym typeface="Montserrat Medium"/>
              </a:defRPr>
            </a:pPr>
            <a:r>
              <a:rPr lang="pt-PT" sz="2733" b="1" noProof="0" dirty="0">
                <a:solidFill>
                  <a:srgbClr val="FFFFFF"/>
                </a:solidFill>
                <a:latin typeface="Montserrat Medium"/>
                <a:sym typeface="Montserrat Medium"/>
              </a:rPr>
              <a:t>APRESENTADO POR: Ex.ma Senhora Ivey Koin</a:t>
            </a:r>
          </a:p>
          <a:p>
            <a:pPr algn="ctr" defTabSz="609630">
              <a:lnSpc>
                <a:spcPts val="3826"/>
              </a:lnSpc>
              <a:spcBef>
                <a:spcPct val="0"/>
              </a:spcBef>
            </a:pPr>
            <a:endParaRPr lang="pt-PT" sz="2733" b="1" noProof="0" dirty="0">
              <a:solidFill>
                <a:srgbClr val="FFFFFF"/>
              </a:solidFill>
              <a:latin typeface="Montserrat Medium"/>
              <a:ea typeface="Montserrat Medium"/>
              <a:cs typeface="Montserrat Medium"/>
              <a:sym typeface="Montserrat Medium"/>
            </a:endParaRPr>
          </a:p>
          <a:p>
            <a:pPr algn="ctr" defTabSz="609630">
              <a:lnSpc>
                <a:spcPts val="3826"/>
              </a:lnSpc>
              <a:spcBef>
                <a:spcPct val="0"/>
              </a:spcBef>
              <a:defRPr sz="4099" b="1">
                <a:solidFill>
                  <a:srgbClr val="FFFFFF"/>
                </a:solidFill>
                <a:latin typeface="Montserrat Medium"/>
                <a:ea typeface="Montserrat Medium"/>
                <a:cs typeface="Montserrat Medium"/>
                <a:sym typeface="Montserrat Medium"/>
              </a:defRPr>
            </a:pPr>
            <a:r>
              <a:rPr lang="pt-PT" sz="2733" b="1" noProof="0" dirty="0">
                <a:solidFill>
                  <a:srgbClr val="FFFFFF"/>
                </a:solidFill>
                <a:latin typeface="Montserrat Medium"/>
                <a:sym typeface="Montserrat Medium"/>
              </a:rPr>
              <a:t>DATA: 1 de Outubro de 2025</a:t>
            </a:r>
          </a:p>
        </p:txBody>
      </p:sp>
      <p:grpSp>
        <p:nvGrpSpPr>
          <p:cNvPr id="8" name="Group 8"/>
          <p:cNvGrpSpPr/>
          <p:nvPr/>
        </p:nvGrpSpPr>
        <p:grpSpPr>
          <a:xfrm>
            <a:off x="0" y="6421215"/>
            <a:ext cx="12198350" cy="185666"/>
            <a:chOff x="0" y="0"/>
            <a:chExt cx="24396700" cy="371332"/>
          </a:xfrm>
        </p:grpSpPr>
        <p:grpSp>
          <p:nvGrpSpPr>
            <p:cNvPr id="9" name="Group 9"/>
            <p:cNvGrpSpPr/>
            <p:nvPr/>
          </p:nvGrpSpPr>
          <p:grpSpPr>
            <a:xfrm>
              <a:off x="0" y="0"/>
              <a:ext cx="24384000" cy="96766"/>
              <a:chOff x="0" y="0"/>
              <a:chExt cx="4816593" cy="19114"/>
            </a:xfrm>
          </p:grpSpPr>
          <p:sp>
            <p:nvSpPr>
              <p:cNvPr id="10" name="Freeform 10"/>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1D1A1B"/>
              </a:solidFill>
            </p:spPr>
            <p:txBody>
              <a:bodyPr/>
              <a:lstStyle/>
              <a:p>
                <a:pPr defTabSz="609630"/>
                <a:endParaRPr sz="1200">
                  <a:solidFill>
                    <a:prstClr val="black"/>
                  </a:solidFill>
                  <a:latin typeface="Calibri"/>
                </a:endParaRPr>
              </a:p>
            </p:txBody>
          </p:sp>
          <p:sp>
            <p:nvSpPr>
              <p:cNvPr id="11" name="TextBox 11"/>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nvGrpSpPr>
            <p:cNvPr id="12" name="Group 12"/>
            <p:cNvGrpSpPr/>
            <p:nvPr/>
          </p:nvGrpSpPr>
          <p:grpSpPr>
            <a:xfrm>
              <a:off x="12700" y="139700"/>
              <a:ext cx="24384000" cy="96766"/>
              <a:chOff x="0" y="0"/>
              <a:chExt cx="4816593" cy="19114"/>
            </a:xfrm>
          </p:grpSpPr>
          <p:sp>
            <p:nvSpPr>
              <p:cNvPr id="13" name="Freeform 13"/>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A7220C"/>
              </a:solidFill>
            </p:spPr>
            <p:txBody>
              <a:bodyPr/>
              <a:lstStyle/>
              <a:p>
                <a:pPr defTabSz="609630"/>
                <a:endParaRPr sz="1200">
                  <a:solidFill>
                    <a:prstClr val="black"/>
                  </a:solidFill>
                  <a:latin typeface="Calibri"/>
                </a:endParaRPr>
              </a:p>
            </p:txBody>
          </p:sp>
          <p:sp>
            <p:nvSpPr>
              <p:cNvPr id="14" name="TextBox 14"/>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nvGrpSpPr>
            <p:cNvPr id="15" name="Group 15"/>
            <p:cNvGrpSpPr/>
            <p:nvPr/>
          </p:nvGrpSpPr>
          <p:grpSpPr>
            <a:xfrm>
              <a:off x="0" y="274566"/>
              <a:ext cx="24384000" cy="96766"/>
              <a:chOff x="0" y="0"/>
              <a:chExt cx="4816593" cy="19114"/>
            </a:xfrm>
          </p:grpSpPr>
          <p:sp>
            <p:nvSpPr>
              <p:cNvPr id="16" name="Freeform 16"/>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276E35"/>
              </a:solidFill>
            </p:spPr>
            <p:txBody>
              <a:bodyPr/>
              <a:lstStyle/>
              <a:p>
                <a:pPr defTabSz="609630"/>
                <a:endParaRPr sz="1200">
                  <a:solidFill>
                    <a:prstClr val="black"/>
                  </a:solidFill>
                  <a:latin typeface="Calibri"/>
                </a:endParaRPr>
              </a:p>
            </p:txBody>
          </p:sp>
          <p:sp>
            <p:nvSpPr>
              <p:cNvPr id="17" name="TextBox 17"/>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pic>
        <p:nvPicPr>
          <p:cNvPr id="22" name="Picture 21" descr="A green and black text with a globe and letters  AI-generated content may be incorrect.">
            <a:extLst>
              <a:ext uri="{FF2B5EF4-FFF2-40B4-BE49-F238E27FC236}">
                <a16:creationId xmlns:a16="http://schemas.microsoft.com/office/drawing/2014/main" id="{6F9B7E82-ED30-D1F1-85F7-1651D584A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6401" y="14410"/>
            <a:ext cx="3098800" cy="18379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EE7F7-3740-9EB1-1637-EAEFC93D209A}"/>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8AF9B0B6-D40F-A9D4-D659-FD476FFCC5FD}"/>
              </a:ext>
            </a:extLst>
          </p:cNvPr>
          <p:cNvGrpSpPr/>
          <p:nvPr/>
        </p:nvGrpSpPr>
        <p:grpSpPr>
          <a:xfrm>
            <a:off x="0" y="6402716"/>
            <a:ext cx="12198350" cy="185666"/>
            <a:chOff x="0" y="0"/>
            <a:chExt cx="24396700" cy="371332"/>
          </a:xfrm>
        </p:grpSpPr>
        <p:grpSp>
          <p:nvGrpSpPr>
            <p:cNvPr id="4" name="Group 4">
              <a:extLst>
                <a:ext uri="{FF2B5EF4-FFF2-40B4-BE49-F238E27FC236}">
                  <a16:creationId xmlns:a16="http://schemas.microsoft.com/office/drawing/2014/main" id="{F805A107-570C-EAFE-6BED-EB1DB132E5A2}"/>
                </a:ext>
              </a:extLst>
            </p:cNvPr>
            <p:cNvGrpSpPr/>
            <p:nvPr/>
          </p:nvGrpSpPr>
          <p:grpSpPr>
            <a:xfrm>
              <a:off x="0" y="0"/>
              <a:ext cx="24384000" cy="96766"/>
              <a:chOff x="0" y="0"/>
              <a:chExt cx="4816593" cy="19114"/>
            </a:xfrm>
          </p:grpSpPr>
          <p:sp>
            <p:nvSpPr>
              <p:cNvPr id="5" name="Freeform 5">
                <a:extLst>
                  <a:ext uri="{FF2B5EF4-FFF2-40B4-BE49-F238E27FC236}">
                    <a16:creationId xmlns:a16="http://schemas.microsoft.com/office/drawing/2014/main" id="{DD1A0119-D79C-6EC2-D5FE-59D277F7A8BF}"/>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1D1A1B"/>
              </a:solidFill>
            </p:spPr>
            <p:txBody>
              <a:bodyPr/>
              <a:lstStyle/>
              <a:p>
                <a:pPr defTabSz="609630"/>
                <a:endParaRPr sz="1200">
                  <a:solidFill>
                    <a:prstClr val="black"/>
                  </a:solidFill>
                  <a:latin typeface="Calibri"/>
                </a:endParaRPr>
              </a:p>
            </p:txBody>
          </p:sp>
          <p:sp>
            <p:nvSpPr>
              <p:cNvPr id="6" name="TextBox 6">
                <a:extLst>
                  <a:ext uri="{FF2B5EF4-FFF2-40B4-BE49-F238E27FC236}">
                    <a16:creationId xmlns:a16="http://schemas.microsoft.com/office/drawing/2014/main" id="{A6A2FDA8-8A53-232D-7B63-5814AEAB0876}"/>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nvGrpSpPr>
            <p:cNvPr id="7" name="Group 7">
              <a:extLst>
                <a:ext uri="{FF2B5EF4-FFF2-40B4-BE49-F238E27FC236}">
                  <a16:creationId xmlns:a16="http://schemas.microsoft.com/office/drawing/2014/main" id="{574289E9-A55F-899C-483E-B74CD230ECAF}"/>
                </a:ext>
              </a:extLst>
            </p:cNvPr>
            <p:cNvGrpSpPr/>
            <p:nvPr/>
          </p:nvGrpSpPr>
          <p:grpSpPr>
            <a:xfrm>
              <a:off x="12700" y="139700"/>
              <a:ext cx="24384000" cy="96766"/>
              <a:chOff x="0" y="0"/>
              <a:chExt cx="4816593" cy="19114"/>
            </a:xfrm>
          </p:grpSpPr>
          <p:sp>
            <p:nvSpPr>
              <p:cNvPr id="8" name="Freeform 8">
                <a:extLst>
                  <a:ext uri="{FF2B5EF4-FFF2-40B4-BE49-F238E27FC236}">
                    <a16:creationId xmlns:a16="http://schemas.microsoft.com/office/drawing/2014/main" id="{213FFE3E-BF05-074D-0D66-EA31709BEB2C}"/>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A7220C"/>
              </a:solidFill>
            </p:spPr>
            <p:txBody>
              <a:bodyPr/>
              <a:lstStyle/>
              <a:p>
                <a:pPr defTabSz="609630"/>
                <a:endParaRPr sz="1200">
                  <a:solidFill>
                    <a:prstClr val="black"/>
                  </a:solidFill>
                  <a:latin typeface="Calibri"/>
                </a:endParaRPr>
              </a:p>
            </p:txBody>
          </p:sp>
          <p:sp>
            <p:nvSpPr>
              <p:cNvPr id="9" name="TextBox 9">
                <a:extLst>
                  <a:ext uri="{FF2B5EF4-FFF2-40B4-BE49-F238E27FC236}">
                    <a16:creationId xmlns:a16="http://schemas.microsoft.com/office/drawing/2014/main" id="{215B53CE-3ABC-0B92-6420-0FB43736553C}"/>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nvGrpSpPr>
            <p:cNvPr id="10" name="Group 10">
              <a:extLst>
                <a:ext uri="{FF2B5EF4-FFF2-40B4-BE49-F238E27FC236}">
                  <a16:creationId xmlns:a16="http://schemas.microsoft.com/office/drawing/2014/main" id="{7977E858-C645-FE70-CDB7-43B7B0552B58}"/>
                </a:ext>
              </a:extLst>
            </p:cNvPr>
            <p:cNvGrpSpPr/>
            <p:nvPr/>
          </p:nvGrpSpPr>
          <p:grpSpPr>
            <a:xfrm>
              <a:off x="0" y="274566"/>
              <a:ext cx="24384000" cy="96766"/>
              <a:chOff x="0" y="0"/>
              <a:chExt cx="4816593" cy="19114"/>
            </a:xfrm>
          </p:grpSpPr>
          <p:sp>
            <p:nvSpPr>
              <p:cNvPr id="11" name="Freeform 11">
                <a:extLst>
                  <a:ext uri="{FF2B5EF4-FFF2-40B4-BE49-F238E27FC236}">
                    <a16:creationId xmlns:a16="http://schemas.microsoft.com/office/drawing/2014/main" id="{A0FD209F-DD3A-C03A-0D2F-31C70DBC4EF5}"/>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276E35"/>
              </a:solidFill>
            </p:spPr>
            <p:txBody>
              <a:bodyPr/>
              <a:lstStyle/>
              <a:p>
                <a:pPr defTabSz="609630"/>
                <a:endParaRPr sz="1200">
                  <a:solidFill>
                    <a:prstClr val="black"/>
                  </a:solidFill>
                  <a:latin typeface="Calibri"/>
                </a:endParaRPr>
              </a:p>
            </p:txBody>
          </p:sp>
          <p:sp>
            <p:nvSpPr>
              <p:cNvPr id="12" name="TextBox 12">
                <a:extLst>
                  <a:ext uri="{FF2B5EF4-FFF2-40B4-BE49-F238E27FC236}">
                    <a16:creationId xmlns:a16="http://schemas.microsoft.com/office/drawing/2014/main" id="{9EEB7ECF-DF7C-8B3B-C30F-06FE3E7C2FF7}"/>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sp>
        <p:nvSpPr>
          <p:cNvPr id="191" name="AutoShape 191">
            <a:extLst>
              <a:ext uri="{FF2B5EF4-FFF2-40B4-BE49-F238E27FC236}">
                <a16:creationId xmlns:a16="http://schemas.microsoft.com/office/drawing/2014/main" id="{65CC5016-80D8-92A0-0BFC-E1652A8483A3}"/>
              </a:ext>
            </a:extLst>
          </p:cNvPr>
          <p:cNvSpPr/>
          <p:nvPr/>
        </p:nvSpPr>
        <p:spPr>
          <a:xfrm>
            <a:off x="914400" y="704929"/>
            <a:ext cx="4808681" cy="0"/>
          </a:xfrm>
          <a:prstGeom prst="line">
            <a:avLst/>
          </a:prstGeom>
          <a:ln w="57150" cap="flat">
            <a:solidFill>
              <a:srgbClr val="E0B125"/>
            </a:solidFill>
            <a:prstDash val="solid"/>
            <a:headEnd type="none" w="sm" len="sm"/>
            <a:tailEnd type="none" w="sm" len="sm"/>
          </a:ln>
        </p:spPr>
        <p:txBody>
          <a:bodyPr/>
          <a:lstStyle/>
          <a:p>
            <a:pPr defTabSz="609630"/>
            <a:endParaRPr sz="1200">
              <a:solidFill>
                <a:prstClr val="black"/>
              </a:solidFill>
              <a:latin typeface="Calibri"/>
            </a:endParaRPr>
          </a:p>
        </p:txBody>
      </p:sp>
      <p:sp>
        <p:nvSpPr>
          <p:cNvPr id="195" name="TextBox 195">
            <a:extLst>
              <a:ext uri="{FF2B5EF4-FFF2-40B4-BE49-F238E27FC236}">
                <a16:creationId xmlns:a16="http://schemas.microsoft.com/office/drawing/2014/main" id="{A28266D8-7C39-BDCB-0F70-DF46F61BF5CF}"/>
              </a:ext>
            </a:extLst>
          </p:cNvPr>
          <p:cNvSpPr txBox="1"/>
          <p:nvPr/>
        </p:nvSpPr>
        <p:spPr>
          <a:xfrm>
            <a:off x="6299514" y="5969055"/>
            <a:ext cx="378305" cy="433661"/>
          </a:xfrm>
          <a:prstGeom prst="rect">
            <a:avLst/>
          </a:prstGeom>
        </p:spPr>
        <p:txBody>
          <a:bodyPr lIns="33867" tIns="33867" rIns="33867" bIns="33867" anchor="ctr"/>
          <a:lstStyle/>
          <a:p>
            <a:pPr algn="ctr" defTabSz="609630">
              <a:lnSpc>
                <a:spcPts val="1773"/>
              </a:lnSpc>
            </a:pPr>
            <a:endParaRPr sz="1266" b="1">
              <a:solidFill>
                <a:srgbClr val="00286E"/>
              </a:solidFill>
              <a:latin typeface="Canva Sans Bold"/>
              <a:ea typeface="Canva Sans Bold"/>
              <a:cs typeface="Canva Sans Bold"/>
              <a:sym typeface="Canva Sans Bold"/>
            </a:endParaRPr>
          </a:p>
        </p:txBody>
      </p:sp>
      <p:sp>
        <p:nvSpPr>
          <p:cNvPr id="196" name="TextBox 196">
            <a:extLst>
              <a:ext uri="{FF2B5EF4-FFF2-40B4-BE49-F238E27FC236}">
                <a16:creationId xmlns:a16="http://schemas.microsoft.com/office/drawing/2014/main" id="{C6725E41-9DC0-9F4B-B93E-1B480AE9DC6B}"/>
              </a:ext>
            </a:extLst>
          </p:cNvPr>
          <p:cNvSpPr txBox="1"/>
          <p:nvPr/>
        </p:nvSpPr>
        <p:spPr>
          <a:xfrm>
            <a:off x="914400" y="175652"/>
            <a:ext cx="6018680" cy="440377"/>
          </a:xfrm>
          <a:prstGeom prst="rect">
            <a:avLst/>
          </a:prstGeom>
        </p:spPr>
        <p:txBody>
          <a:bodyPr lIns="0" tIns="0" rIns="0" bIns="0" anchor="t">
            <a:spAutoFit/>
          </a:bodyPr>
          <a:lstStyle/>
          <a:p>
            <a:pPr defTabSz="609630">
              <a:lnSpc>
                <a:spcPts val="3733"/>
              </a:lnSpc>
              <a:spcBef>
                <a:spcPct val="0"/>
              </a:spcBef>
              <a:defRPr sz="4000" b="1">
                <a:solidFill>
                  <a:srgbClr val="007000"/>
                </a:solidFill>
                <a:latin typeface="Montserrat" pitchFamily="2" charset="77"/>
                <a:ea typeface="Montserrat Medium"/>
                <a:cs typeface="Times New Roman" panose="02020603050405020304" pitchFamily="18" charset="0"/>
                <a:sym typeface="Montserrat Medium"/>
              </a:defRPr>
            </a:pPr>
            <a:r>
              <a:rPr lang="pt-PT" sz="2667" b="1" noProof="0" dirty="0">
                <a:solidFill>
                  <a:srgbClr val="007000"/>
                </a:solidFill>
                <a:latin typeface="Montserrat" pitchFamily="2" charset="77"/>
                <a:cs typeface="Times New Roman" panose="02020603050405020304" pitchFamily="18" charset="0"/>
                <a:sym typeface="Montserrat Medium"/>
              </a:rPr>
              <a:t>Revisão do Website</a:t>
            </a:r>
            <a:endParaRPr lang="pt-PT" sz="2666" b="1" noProof="0" dirty="0">
              <a:solidFill>
                <a:srgbClr val="00286E"/>
              </a:solidFill>
              <a:latin typeface="Montserrat Bold"/>
              <a:ea typeface="Montserrat Bold"/>
              <a:cs typeface="Montserrat Bold"/>
              <a:sym typeface="Montserrat Bold"/>
            </a:endParaRPr>
          </a:p>
        </p:txBody>
      </p:sp>
      <p:sp>
        <p:nvSpPr>
          <p:cNvPr id="197" name="TextBox 197">
            <a:extLst>
              <a:ext uri="{FF2B5EF4-FFF2-40B4-BE49-F238E27FC236}">
                <a16:creationId xmlns:a16="http://schemas.microsoft.com/office/drawing/2014/main" id="{F061A6FA-4279-98F2-29CF-863C2947A801}"/>
              </a:ext>
            </a:extLst>
          </p:cNvPr>
          <p:cNvSpPr txBox="1"/>
          <p:nvPr/>
        </p:nvSpPr>
        <p:spPr>
          <a:xfrm>
            <a:off x="680954" y="1251230"/>
            <a:ext cx="10842787" cy="3257623"/>
          </a:xfrm>
          <a:prstGeom prst="rect">
            <a:avLst/>
          </a:prstGeom>
        </p:spPr>
        <p:txBody>
          <a:bodyPr wrap="square" lIns="0" tIns="0" rIns="0" bIns="0" anchor="t">
            <a:spAutoFit/>
          </a:bodyPr>
          <a:lstStyle/>
          <a:p>
            <a:pPr marL="914446" lvl="3" algn="just" defTabSz="609630">
              <a:lnSpc>
                <a:spcPct val="150000"/>
              </a:lnSpc>
              <a:defRPr sz="4400">
                <a:solidFill>
                  <a:srgbClr val="000000"/>
                </a:solidFill>
                <a:latin typeface="Times New Roman" panose="02020603050405020304" pitchFamily="18" charset="0"/>
                <a:ea typeface="Montserrat Medium"/>
                <a:cs typeface="Times New Roman" panose="02020603050405020304" pitchFamily="18" charset="0"/>
                <a:sym typeface="Montserrat Medium"/>
              </a:defRPr>
            </a:pPr>
            <a:r>
              <a:rPr lang="pt-PT" sz="2400" noProof="0" dirty="0">
                <a:solidFill>
                  <a:srgbClr val="000000"/>
                </a:solidFill>
                <a:latin typeface="Times New Roman" panose="02020603050405020304" pitchFamily="18" charset="0"/>
                <a:cs typeface="Times New Roman" panose="02020603050405020304" pitchFamily="18" charset="0"/>
                <a:sym typeface="Montserrat Medium"/>
              </a:rPr>
              <a:t>O Cluster 4, em colaboração com o Cluster 2, criou o seguinte:</a:t>
            </a:r>
          </a:p>
          <a:p>
            <a:pPr marL="914446" lvl="3" algn="just" defTabSz="609630">
              <a:lnSpc>
                <a:spcPct val="150000"/>
              </a:lnSpc>
              <a:defRPr sz="4400">
                <a:solidFill>
                  <a:srgbClr val="000000"/>
                </a:solidFill>
                <a:latin typeface="Times New Roman" panose="02020603050405020304" pitchFamily="18" charset="0"/>
                <a:ea typeface="Montserrat Medium"/>
                <a:cs typeface="Times New Roman" panose="02020603050405020304" pitchFamily="18" charset="0"/>
                <a:sym typeface="Montserrat Medium"/>
              </a:defRPr>
            </a:pPr>
            <a:endParaRPr lang="pt-PT" sz="2400" noProof="0" dirty="0">
              <a:solidFill>
                <a:srgbClr val="000000"/>
              </a:solidFill>
              <a:latin typeface="Times New Roman" panose="02020603050405020304" pitchFamily="18" charset="0"/>
              <a:cs typeface="Times New Roman" panose="02020603050405020304" pitchFamily="18" charset="0"/>
              <a:sym typeface="Montserrat Medium"/>
            </a:endParaRPr>
          </a:p>
          <a:p>
            <a:pPr marL="1295465" lvl="3" indent="-381019" algn="just" defTabSz="609630">
              <a:lnSpc>
                <a:spcPct val="150000"/>
              </a:lnSpc>
              <a:buFont typeface="Wingdings" pitchFamily="2" charset="2"/>
              <a:buChar char="Ø"/>
              <a:defRPr sz="4400">
                <a:solidFill>
                  <a:srgbClr val="000000"/>
                </a:solidFill>
                <a:latin typeface="Times New Roman" panose="02020603050405020304" pitchFamily="18" charset="0"/>
                <a:ea typeface="Montserrat Medium"/>
                <a:cs typeface="Times New Roman" panose="02020603050405020304" pitchFamily="18" charset="0"/>
                <a:sym typeface="Montserrat Medium"/>
              </a:defRPr>
            </a:pPr>
            <a:r>
              <a:rPr lang="pt-PT" sz="2400" noProof="0" dirty="0">
                <a:solidFill>
                  <a:srgbClr val="000000"/>
                </a:solidFill>
                <a:latin typeface="Times New Roman" panose="02020603050405020304" pitchFamily="18" charset="0"/>
                <a:cs typeface="Times New Roman" panose="02020603050405020304" pitchFamily="18" charset="0"/>
                <a:sym typeface="Montserrat Medium"/>
              </a:rPr>
              <a:t>Fique ligado ao bot/linguagem para traduzir idiomas no Website </a:t>
            </a:r>
          </a:p>
          <a:p>
            <a:pPr marL="1295465" lvl="3" indent="-381019" algn="just" defTabSz="609630">
              <a:lnSpc>
                <a:spcPct val="150000"/>
              </a:lnSpc>
              <a:buFont typeface="Wingdings" pitchFamily="2" charset="2"/>
              <a:buChar char="Ø"/>
              <a:defRPr sz="4400">
                <a:solidFill>
                  <a:srgbClr val="000000"/>
                </a:solidFill>
                <a:latin typeface="Times New Roman" panose="02020603050405020304" pitchFamily="18" charset="0"/>
                <a:ea typeface="Montserrat Medium"/>
                <a:cs typeface="Times New Roman" panose="02020603050405020304" pitchFamily="18" charset="0"/>
                <a:sym typeface="Montserrat Medium"/>
              </a:defRPr>
            </a:pPr>
            <a:r>
              <a:rPr lang="pt-PT" sz="2400" noProof="0" dirty="0">
                <a:solidFill>
                  <a:srgbClr val="000000"/>
                </a:solidFill>
                <a:latin typeface="Times New Roman" panose="02020603050405020304" pitchFamily="18" charset="0"/>
                <a:cs typeface="Times New Roman" panose="02020603050405020304" pitchFamily="18" charset="0"/>
                <a:sym typeface="Montserrat Medium"/>
              </a:rPr>
              <a:t>Publicações/Newsletters atualizados – traduzidos para as línguas</a:t>
            </a:r>
          </a:p>
          <a:p>
            <a:pPr marL="1295465" lvl="3" indent="-381019" algn="just" defTabSz="609630">
              <a:lnSpc>
                <a:spcPct val="150000"/>
              </a:lnSpc>
              <a:buFont typeface="Wingdings" pitchFamily="2" charset="2"/>
              <a:buChar char="Ø"/>
              <a:defRPr sz="4400">
                <a:solidFill>
                  <a:srgbClr val="000000"/>
                </a:solidFill>
                <a:latin typeface="Times New Roman" panose="02020603050405020304" pitchFamily="18" charset="0"/>
                <a:ea typeface="Montserrat Medium"/>
                <a:cs typeface="Times New Roman" panose="02020603050405020304" pitchFamily="18" charset="0"/>
                <a:sym typeface="Montserrat Medium"/>
              </a:defRPr>
            </a:pPr>
            <a:r>
              <a:rPr lang="pt-PT" sz="2400" noProof="0" dirty="0">
                <a:solidFill>
                  <a:srgbClr val="000000"/>
                </a:solidFill>
                <a:latin typeface="Times New Roman" panose="02020603050405020304" pitchFamily="18" charset="0"/>
                <a:cs typeface="Times New Roman" panose="02020603050405020304" pitchFamily="18" charset="0"/>
                <a:sym typeface="Montserrat Medium"/>
              </a:rPr>
              <a:t> Website interativo/convivial (menos linguagem técnica)</a:t>
            </a:r>
          </a:p>
          <a:p>
            <a:pPr marL="1295465" lvl="3" indent="-381019" algn="just" defTabSz="609630">
              <a:lnSpc>
                <a:spcPct val="150000"/>
              </a:lnSpc>
              <a:buFont typeface="Wingdings" pitchFamily="2" charset="2"/>
              <a:buChar char="Ø"/>
              <a:defRPr sz="4400">
                <a:latin typeface="Times New Roman" panose="02020603050405020304" pitchFamily="18" charset="0"/>
                <a:cs typeface="Times New Roman" panose="02020603050405020304" pitchFamily="18" charset="0"/>
              </a:defRPr>
            </a:pPr>
            <a:r>
              <a:rPr lang="pt-PT" sz="2400" noProof="0" dirty="0">
                <a:solidFill>
                  <a:prstClr val="black"/>
                </a:solidFill>
                <a:latin typeface="Times New Roman" panose="02020603050405020304" pitchFamily="18" charset="0"/>
                <a:cs typeface="Times New Roman" panose="02020603050405020304" pitchFamily="18" charset="0"/>
              </a:rPr>
              <a:t>Secção «Necessidade de meios de comunicação social/galeria» </a:t>
            </a:r>
            <a:endParaRPr lang="pt-PT" sz="2800" noProof="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p:txBody>
      </p:sp>
    </p:spTree>
    <p:extLst>
      <p:ext uri="{BB962C8B-B14F-4D97-AF65-F5344CB8AC3E}">
        <p14:creationId xmlns:p14="http://schemas.microsoft.com/office/powerpoint/2010/main" val="1412504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51111-4364-E46A-A4CB-BD9F904AAAC3}"/>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5C107F89-DDBF-3EF3-EA5C-53D5EDF2D4C3}"/>
              </a:ext>
            </a:extLst>
          </p:cNvPr>
          <p:cNvGrpSpPr/>
          <p:nvPr/>
        </p:nvGrpSpPr>
        <p:grpSpPr>
          <a:xfrm>
            <a:off x="0" y="6402716"/>
            <a:ext cx="12198350" cy="185666"/>
            <a:chOff x="0" y="0"/>
            <a:chExt cx="24396700" cy="371332"/>
          </a:xfrm>
        </p:grpSpPr>
        <p:grpSp>
          <p:nvGrpSpPr>
            <p:cNvPr id="4" name="Group 4">
              <a:extLst>
                <a:ext uri="{FF2B5EF4-FFF2-40B4-BE49-F238E27FC236}">
                  <a16:creationId xmlns:a16="http://schemas.microsoft.com/office/drawing/2014/main" id="{CDD50DC0-E121-5D1E-75D2-254058A570FE}"/>
                </a:ext>
              </a:extLst>
            </p:cNvPr>
            <p:cNvGrpSpPr/>
            <p:nvPr/>
          </p:nvGrpSpPr>
          <p:grpSpPr>
            <a:xfrm>
              <a:off x="0" y="0"/>
              <a:ext cx="24384000" cy="96766"/>
              <a:chOff x="0" y="0"/>
              <a:chExt cx="4816593" cy="19114"/>
            </a:xfrm>
          </p:grpSpPr>
          <p:sp>
            <p:nvSpPr>
              <p:cNvPr id="5" name="Freeform 5">
                <a:extLst>
                  <a:ext uri="{FF2B5EF4-FFF2-40B4-BE49-F238E27FC236}">
                    <a16:creationId xmlns:a16="http://schemas.microsoft.com/office/drawing/2014/main" id="{B14EA9AA-B850-79DC-129D-5474F72CB9F5}"/>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1D1A1B"/>
              </a:solidFill>
            </p:spPr>
            <p:txBody>
              <a:bodyPr/>
              <a:lstStyle/>
              <a:p>
                <a:pPr defTabSz="609630"/>
                <a:endParaRPr sz="1200">
                  <a:solidFill>
                    <a:prstClr val="black"/>
                  </a:solidFill>
                  <a:latin typeface="Calibri"/>
                </a:endParaRPr>
              </a:p>
            </p:txBody>
          </p:sp>
          <p:sp>
            <p:nvSpPr>
              <p:cNvPr id="6" name="TextBox 6">
                <a:extLst>
                  <a:ext uri="{FF2B5EF4-FFF2-40B4-BE49-F238E27FC236}">
                    <a16:creationId xmlns:a16="http://schemas.microsoft.com/office/drawing/2014/main" id="{6D770E0E-42B0-CDA6-6F82-CEFF89888810}"/>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nvGrpSpPr>
            <p:cNvPr id="7" name="Group 7">
              <a:extLst>
                <a:ext uri="{FF2B5EF4-FFF2-40B4-BE49-F238E27FC236}">
                  <a16:creationId xmlns:a16="http://schemas.microsoft.com/office/drawing/2014/main" id="{2D805119-41FB-B309-048C-7079F26AC570}"/>
                </a:ext>
              </a:extLst>
            </p:cNvPr>
            <p:cNvGrpSpPr/>
            <p:nvPr/>
          </p:nvGrpSpPr>
          <p:grpSpPr>
            <a:xfrm>
              <a:off x="12700" y="139700"/>
              <a:ext cx="24384000" cy="96766"/>
              <a:chOff x="0" y="0"/>
              <a:chExt cx="4816593" cy="19114"/>
            </a:xfrm>
          </p:grpSpPr>
          <p:sp>
            <p:nvSpPr>
              <p:cNvPr id="8" name="Freeform 8">
                <a:extLst>
                  <a:ext uri="{FF2B5EF4-FFF2-40B4-BE49-F238E27FC236}">
                    <a16:creationId xmlns:a16="http://schemas.microsoft.com/office/drawing/2014/main" id="{8BA666ED-20AB-83A4-CBDE-E396209AE09E}"/>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A7220C"/>
              </a:solidFill>
            </p:spPr>
            <p:txBody>
              <a:bodyPr/>
              <a:lstStyle/>
              <a:p>
                <a:pPr defTabSz="609630"/>
                <a:endParaRPr sz="1200">
                  <a:solidFill>
                    <a:prstClr val="black"/>
                  </a:solidFill>
                  <a:latin typeface="Calibri"/>
                </a:endParaRPr>
              </a:p>
            </p:txBody>
          </p:sp>
          <p:sp>
            <p:nvSpPr>
              <p:cNvPr id="9" name="TextBox 9">
                <a:extLst>
                  <a:ext uri="{FF2B5EF4-FFF2-40B4-BE49-F238E27FC236}">
                    <a16:creationId xmlns:a16="http://schemas.microsoft.com/office/drawing/2014/main" id="{BDEB2398-4520-189B-703A-F14B4F474AB9}"/>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nvGrpSpPr>
            <p:cNvPr id="10" name="Group 10">
              <a:extLst>
                <a:ext uri="{FF2B5EF4-FFF2-40B4-BE49-F238E27FC236}">
                  <a16:creationId xmlns:a16="http://schemas.microsoft.com/office/drawing/2014/main" id="{1558258E-E503-3958-02C0-EA610743C48F}"/>
                </a:ext>
              </a:extLst>
            </p:cNvPr>
            <p:cNvGrpSpPr/>
            <p:nvPr/>
          </p:nvGrpSpPr>
          <p:grpSpPr>
            <a:xfrm>
              <a:off x="0" y="274566"/>
              <a:ext cx="24384000" cy="96766"/>
              <a:chOff x="0" y="0"/>
              <a:chExt cx="4816593" cy="19114"/>
            </a:xfrm>
          </p:grpSpPr>
          <p:sp>
            <p:nvSpPr>
              <p:cNvPr id="11" name="Freeform 11">
                <a:extLst>
                  <a:ext uri="{FF2B5EF4-FFF2-40B4-BE49-F238E27FC236}">
                    <a16:creationId xmlns:a16="http://schemas.microsoft.com/office/drawing/2014/main" id="{50F59719-27EC-9CA6-E42E-7FFD15B57DED}"/>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276E35"/>
              </a:solidFill>
            </p:spPr>
            <p:txBody>
              <a:bodyPr/>
              <a:lstStyle/>
              <a:p>
                <a:pPr defTabSz="609630"/>
                <a:endParaRPr sz="1200">
                  <a:solidFill>
                    <a:prstClr val="black"/>
                  </a:solidFill>
                  <a:latin typeface="Calibri"/>
                </a:endParaRPr>
              </a:p>
            </p:txBody>
          </p:sp>
          <p:sp>
            <p:nvSpPr>
              <p:cNvPr id="12" name="TextBox 12">
                <a:extLst>
                  <a:ext uri="{FF2B5EF4-FFF2-40B4-BE49-F238E27FC236}">
                    <a16:creationId xmlns:a16="http://schemas.microsoft.com/office/drawing/2014/main" id="{0BC1A372-D424-94BA-6299-2509DE39399D}"/>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sp>
        <p:nvSpPr>
          <p:cNvPr id="191" name="AutoShape 191">
            <a:extLst>
              <a:ext uri="{FF2B5EF4-FFF2-40B4-BE49-F238E27FC236}">
                <a16:creationId xmlns:a16="http://schemas.microsoft.com/office/drawing/2014/main" id="{9BA78D0D-7323-2AA4-20A0-34AB6D9F696B}"/>
              </a:ext>
            </a:extLst>
          </p:cNvPr>
          <p:cNvSpPr/>
          <p:nvPr/>
        </p:nvSpPr>
        <p:spPr>
          <a:xfrm>
            <a:off x="914400" y="704929"/>
            <a:ext cx="4808681" cy="0"/>
          </a:xfrm>
          <a:prstGeom prst="line">
            <a:avLst/>
          </a:prstGeom>
          <a:ln w="57150" cap="flat">
            <a:solidFill>
              <a:srgbClr val="E0B125"/>
            </a:solidFill>
            <a:prstDash val="solid"/>
            <a:headEnd type="none" w="sm" len="sm"/>
            <a:tailEnd type="none" w="sm" len="sm"/>
          </a:ln>
        </p:spPr>
        <p:txBody>
          <a:bodyPr/>
          <a:lstStyle/>
          <a:p>
            <a:pPr defTabSz="609630"/>
            <a:endParaRPr sz="1200">
              <a:solidFill>
                <a:prstClr val="black"/>
              </a:solidFill>
              <a:latin typeface="Calibri"/>
            </a:endParaRPr>
          </a:p>
        </p:txBody>
      </p:sp>
      <p:sp>
        <p:nvSpPr>
          <p:cNvPr id="195" name="TextBox 195">
            <a:extLst>
              <a:ext uri="{FF2B5EF4-FFF2-40B4-BE49-F238E27FC236}">
                <a16:creationId xmlns:a16="http://schemas.microsoft.com/office/drawing/2014/main" id="{BE299089-7A4F-5F14-655B-588C68B79272}"/>
              </a:ext>
            </a:extLst>
          </p:cNvPr>
          <p:cNvSpPr txBox="1"/>
          <p:nvPr/>
        </p:nvSpPr>
        <p:spPr>
          <a:xfrm>
            <a:off x="6299514" y="5969055"/>
            <a:ext cx="378305" cy="433661"/>
          </a:xfrm>
          <a:prstGeom prst="rect">
            <a:avLst/>
          </a:prstGeom>
        </p:spPr>
        <p:txBody>
          <a:bodyPr lIns="33867" tIns="33867" rIns="33867" bIns="33867" anchor="ctr"/>
          <a:lstStyle/>
          <a:p>
            <a:pPr algn="ctr" defTabSz="609630">
              <a:lnSpc>
                <a:spcPts val="1773"/>
              </a:lnSpc>
            </a:pPr>
            <a:endParaRPr sz="1266" b="1">
              <a:solidFill>
                <a:srgbClr val="00286E"/>
              </a:solidFill>
              <a:latin typeface="Canva Sans Bold"/>
              <a:ea typeface="Canva Sans Bold"/>
              <a:cs typeface="Canva Sans Bold"/>
              <a:sym typeface="Canva Sans Bold"/>
            </a:endParaRPr>
          </a:p>
        </p:txBody>
      </p:sp>
      <p:sp>
        <p:nvSpPr>
          <p:cNvPr id="196" name="TextBox 196">
            <a:extLst>
              <a:ext uri="{FF2B5EF4-FFF2-40B4-BE49-F238E27FC236}">
                <a16:creationId xmlns:a16="http://schemas.microsoft.com/office/drawing/2014/main" id="{F3A47295-182F-382D-FAD5-9FB813D36815}"/>
              </a:ext>
            </a:extLst>
          </p:cNvPr>
          <p:cNvSpPr txBox="1"/>
          <p:nvPr/>
        </p:nvSpPr>
        <p:spPr>
          <a:xfrm>
            <a:off x="914400" y="194702"/>
            <a:ext cx="7390015" cy="440377"/>
          </a:xfrm>
          <a:prstGeom prst="rect">
            <a:avLst/>
          </a:prstGeom>
        </p:spPr>
        <p:txBody>
          <a:bodyPr wrap="square" lIns="0" tIns="0" rIns="0" bIns="0" anchor="t">
            <a:spAutoFit/>
          </a:bodyPr>
          <a:lstStyle/>
          <a:p>
            <a:pPr defTabSz="609630">
              <a:lnSpc>
                <a:spcPts val="3733"/>
              </a:lnSpc>
              <a:spcBef>
                <a:spcPct val="0"/>
              </a:spcBef>
              <a:defRPr sz="4000" b="1">
                <a:solidFill>
                  <a:srgbClr val="007000"/>
                </a:solidFill>
                <a:latin typeface="Montserrat" pitchFamily="2" charset="77"/>
                <a:ea typeface="Montserrat Medium"/>
                <a:cs typeface="Times New Roman" panose="02020603050405020304" pitchFamily="18" charset="0"/>
                <a:sym typeface="Montserrat Medium"/>
              </a:defRPr>
            </a:pPr>
            <a:r>
              <a:rPr lang="pt-PT" sz="2667" b="1" noProof="0" dirty="0">
                <a:solidFill>
                  <a:srgbClr val="007000"/>
                </a:solidFill>
                <a:latin typeface="Montserrat" pitchFamily="2" charset="77"/>
                <a:cs typeface="Times New Roman" panose="02020603050405020304" pitchFamily="18" charset="0"/>
                <a:sym typeface="Montserrat Medium"/>
              </a:rPr>
              <a:t>Cartografia das partes interessadas</a:t>
            </a:r>
            <a:endParaRPr lang="pt-PT" sz="2666" b="1" noProof="0" dirty="0">
              <a:solidFill>
                <a:srgbClr val="00286E"/>
              </a:solidFill>
              <a:latin typeface="Montserrat Bold"/>
              <a:ea typeface="Montserrat Bold"/>
              <a:cs typeface="Montserrat Bold"/>
              <a:sym typeface="Montserrat Bold"/>
            </a:endParaRPr>
          </a:p>
        </p:txBody>
      </p:sp>
      <p:sp>
        <p:nvSpPr>
          <p:cNvPr id="197" name="TextBox 197">
            <a:extLst>
              <a:ext uri="{FF2B5EF4-FFF2-40B4-BE49-F238E27FC236}">
                <a16:creationId xmlns:a16="http://schemas.microsoft.com/office/drawing/2014/main" id="{F4298F3B-F2F4-98ED-F8F2-7F3A57BA5659}"/>
              </a:ext>
            </a:extLst>
          </p:cNvPr>
          <p:cNvSpPr txBox="1"/>
          <p:nvPr/>
        </p:nvSpPr>
        <p:spPr>
          <a:xfrm>
            <a:off x="680954" y="1179345"/>
            <a:ext cx="10842787" cy="4365619"/>
          </a:xfrm>
          <a:prstGeom prst="rect">
            <a:avLst/>
          </a:prstGeom>
        </p:spPr>
        <p:txBody>
          <a:bodyPr wrap="square" lIns="0" tIns="0" rIns="0" bIns="0" anchor="t">
            <a:spAutoFit/>
          </a:bodyPr>
          <a:lstStyle/>
          <a:p>
            <a:pPr marL="914446" lvl="3" defTabSz="609630">
              <a:lnSpc>
                <a:spcPct val="150000"/>
              </a:lnSpc>
              <a:defRPr sz="4400">
                <a:solidFill>
                  <a:srgbClr val="000000"/>
                </a:solidFill>
                <a:latin typeface="Times New Roman" panose="02020603050405020304" pitchFamily="18" charset="0"/>
                <a:ea typeface="Montserrat Medium"/>
                <a:cs typeface="Times New Roman" panose="02020603050405020304" pitchFamily="18" charset="0"/>
                <a:sym typeface="Montserrat Medium"/>
              </a:defRPr>
            </a:pPr>
            <a:r>
              <a:rPr lang="pt-PT" sz="2400" noProof="0" dirty="0">
                <a:solidFill>
                  <a:srgbClr val="000000"/>
                </a:solidFill>
                <a:latin typeface="Times New Roman" panose="02020603050405020304" pitchFamily="18" charset="0"/>
                <a:cs typeface="Times New Roman" panose="02020603050405020304" pitchFamily="18" charset="0"/>
                <a:sym typeface="Montserrat Medium"/>
              </a:rPr>
              <a:t>O mapeamento das partes interessadas destina-se a:</a:t>
            </a:r>
          </a:p>
          <a:p>
            <a:pPr marL="914446" lvl="3" defTabSz="609630">
              <a:lnSpc>
                <a:spcPct val="150000"/>
              </a:lnSpc>
              <a:defRPr sz="4400">
                <a:solidFill>
                  <a:srgbClr val="000000"/>
                </a:solidFill>
                <a:latin typeface="Times New Roman" panose="02020603050405020304" pitchFamily="18" charset="0"/>
                <a:ea typeface="Montserrat Medium"/>
                <a:cs typeface="Times New Roman" panose="02020603050405020304" pitchFamily="18" charset="0"/>
                <a:sym typeface="Montserrat Medium"/>
              </a:defRPr>
            </a:pPr>
            <a:endParaRPr lang="pt-PT" sz="2400" noProof="0" dirty="0">
              <a:solidFill>
                <a:srgbClr val="000000"/>
              </a:solidFill>
              <a:latin typeface="Times New Roman" panose="02020603050405020304" pitchFamily="18" charset="0"/>
              <a:cs typeface="Times New Roman" panose="02020603050405020304" pitchFamily="18" charset="0"/>
              <a:sym typeface="Montserrat Medium"/>
            </a:endParaRPr>
          </a:p>
          <a:p>
            <a:pPr marL="1295465" lvl="3" indent="-381019" defTabSz="609630">
              <a:lnSpc>
                <a:spcPct val="150000"/>
              </a:lnSpc>
              <a:buFont typeface="Wingdings" pitchFamily="2" charset="2"/>
              <a:buChar char="Ø"/>
              <a:defRPr sz="4400">
                <a:solidFill>
                  <a:srgbClr val="000000"/>
                </a:solidFill>
                <a:latin typeface="Times New Roman" panose="02020603050405020304" pitchFamily="18" charset="0"/>
                <a:ea typeface="Montserrat Medium"/>
                <a:cs typeface="Times New Roman" panose="02020603050405020304" pitchFamily="18" charset="0"/>
                <a:sym typeface="Montserrat Medium"/>
              </a:defRPr>
            </a:pPr>
            <a:r>
              <a:rPr lang="pt-PT" sz="2400" noProof="0" dirty="0">
                <a:solidFill>
                  <a:srgbClr val="000000"/>
                </a:solidFill>
                <a:latin typeface="Times New Roman" panose="02020603050405020304" pitchFamily="18" charset="0"/>
                <a:cs typeface="Times New Roman" panose="02020603050405020304" pitchFamily="18" charset="0"/>
                <a:sym typeface="Montserrat Medium"/>
              </a:rPr>
              <a:t>Identificar pessoas dos pontos focais de comunicação para países e regiões</a:t>
            </a:r>
          </a:p>
          <a:p>
            <a:pPr marL="1295465" lvl="3" indent="-381019" defTabSz="609630">
              <a:lnSpc>
                <a:spcPct val="150000"/>
              </a:lnSpc>
              <a:buFont typeface="Wingdings" pitchFamily="2" charset="2"/>
              <a:buChar char="Ø"/>
              <a:defRPr sz="4400">
                <a:solidFill>
                  <a:srgbClr val="000000"/>
                </a:solidFill>
                <a:latin typeface="Times New Roman" panose="02020603050405020304" pitchFamily="18" charset="0"/>
                <a:ea typeface="Montserrat Medium"/>
                <a:cs typeface="Times New Roman" panose="02020603050405020304" pitchFamily="18" charset="0"/>
                <a:sym typeface="Montserrat Medium"/>
              </a:defRPr>
            </a:pPr>
            <a:r>
              <a:rPr lang="pt-PT" sz="2400" noProof="0" dirty="0">
                <a:solidFill>
                  <a:srgbClr val="000000"/>
                </a:solidFill>
                <a:latin typeface="Times New Roman" panose="02020603050405020304" pitchFamily="18" charset="0"/>
                <a:cs typeface="Times New Roman" panose="02020603050405020304" pitchFamily="18" charset="0"/>
                <a:sym typeface="Montserrat Medium"/>
              </a:rPr>
              <a:t>Trabalhar com os respetivos países/instituições para desenvolver uma cadeia de valor de transmissão de comunicações</a:t>
            </a:r>
          </a:p>
          <a:p>
            <a:pPr marL="1295465" lvl="3" indent="-381019" defTabSz="609630">
              <a:lnSpc>
                <a:spcPct val="150000"/>
              </a:lnSpc>
              <a:buFont typeface="Wingdings" pitchFamily="2" charset="2"/>
              <a:buChar char="Ø"/>
              <a:defRPr sz="4400">
                <a:solidFill>
                  <a:srgbClr val="000000"/>
                </a:solidFill>
                <a:latin typeface="Times New Roman" panose="02020603050405020304" pitchFamily="18" charset="0"/>
                <a:ea typeface="Montserrat Medium"/>
                <a:cs typeface="Times New Roman" panose="02020603050405020304" pitchFamily="18" charset="0"/>
                <a:sym typeface="Montserrat Medium"/>
              </a:defRPr>
            </a:pPr>
            <a:r>
              <a:rPr lang="pt-PT" sz="2400" noProof="0" dirty="0">
                <a:solidFill>
                  <a:srgbClr val="000000"/>
                </a:solidFill>
                <a:latin typeface="Times New Roman" panose="02020603050405020304" pitchFamily="18" charset="0"/>
                <a:cs typeface="Times New Roman" panose="02020603050405020304" pitchFamily="18" charset="0"/>
                <a:sym typeface="Montserrat Medium"/>
              </a:rPr>
              <a:t>Aumentar a sensibilização do público através das cadeias de valor das comunicações existentes</a:t>
            </a:r>
          </a:p>
          <a:p>
            <a:pPr marL="1295465" lvl="3" indent="-381019" defTabSz="609630">
              <a:lnSpc>
                <a:spcPct val="150000"/>
              </a:lnSpc>
              <a:buFont typeface="Wingdings" pitchFamily="2" charset="2"/>
              <a:buChar char="Ø"/>
              <a:defRPr sz="4400">
                <a:solidFill>
                  <a:srgbClr val="000000"/>
                </a:solidFill>
                <a:latin typeface="Times New Roman" panose="02020603050405020304" pitchFamily="18" charset="0"/>
                <a:ea typeface="Montserrat Medium"/>
                <a:cs typeface="Times New Roman" panose="02020603050405020304" pitchFamily="18" charset="0"/>
                <a:sym typeface="Montserrat Medium"/>
              </a:defRPr>
            </a:pPr>
            <a:r>
              <a:rPr lang="pt-PT" sz="2400" noProof="0" dirty="0">
                <a:solidFill>
                  <a:srgbClr val="000000"/>
                </a:solidFill>
                <a:latin typeface="Times New Roman" panose="02020603050405020304" pitchFamily="18" charset="0"/>
                <a:cs typeface="Times New Roman" panose="02020603050405020304" pitchFamily="18" charset="0"/>
                <a:sym typeface="Montserrat Medium"/>
              </a:rPr>
              <a:t>Monitorar e avaliar a eficácia das cadeias de valor das comunicações</a:t>
            </a:r>
            <a:endParaRPr lang="pt-PT" sz="2400" noProof="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p:txBody>
      </p:sp>
    </p:spTree>
    <p:extLst>
      <p:ext uri="{BB962C8B-B14F-4D97-AF65-F5344CB8AC3E}">
        <p14:creationId xmlns:p14="http://schemas.microsoft.com/office/powerpoint/2010/main" val="78871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C1946-1CD1-4812-BE49-167EDB4B26BA}"/>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0DDFD57E-1652-3DC2-654E-EE0C75BDD6A5}"/>
              </a:ext>
            </a:extLst>
          </p:cNvPr>
          <p:cNvGrpSpPr/>
          <p:nvPr/>
        </p:nvGrpSpPr>
        <p:grpSpPr>
          <a:xfrm>
            <a:off x="0" y="6402716"/>
            <a:ext cx="12198350" cy="185666"/>
            <a:chOff x="0" y="0"/>
            <a:chExt cx="24396700" cy="371332"/>
          </a:xfrm>
        </p:grpSpPr>
        <p:grpSp>
          <p:nvGrpSpPr>
            <p:cNvPr id="4" name="Group 4">
              <a:extLst>
                <a:ext uri="{FF2B5EF4-FFF2-40B4-BE49-F238E27FC236}">
                  <a16:creationId xmlns:a16="http://schemas.microsoft.com/office/drawing/2014/main" id="{23C4855A-DB65-3EBE-58C3-4375D0FFBC57}"/>
                </a:ext>
              </a:extLst>
            </p:cNvPr>
            <p:cNvGrpSpPr/>
            <p:nvPr/>
          </p:nvGrpSpPr>
          <p:grpSpPr>
            <a:xfrm>
              <a:off x="0" y="0"/>
              <a:ext cx="24384000" cy="96766"/>
              <a:chOff x="0" y="0"/>
              <a:chExt cx="4816593" cy="19114"/>
            </a:xfrm>
          </p:grpSpPr>
          <p:sp>
            <p:nvSpPr>
              <p:cNvPr id="5" name="Freeform 5">
                <a:extLst>
                  <a:ext uri="{FF2B5EF4-FFF2-40B4-BE49-F238E27FC236}">
                    <a16:creationId xmlns:a16="http://schemas.microsoft.com/office/drawing/2014/main" id="{BE85AE1B-DD74-824D-4B6E-7AD0B42A3C53}"/>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1D1A1B"/>
              </a:solidFill>
            </p:spPr>
            <p:txBody>
              <a:bodyPr/>
              <a:lstStyle/>
              <a:p>
                <a:pPr defTabSz="609630"/>
                <a:endParaRPr sz="1200">
                  <a:solidFill>
                    <a:prstClr val="black"/>
                  </a:solidFill>
                  <a:latin typeface="Calibri"/>
                </a:endParaRPr>
              </a:p>
            </p:txBody>
          </p:sp>
          <p:sp>
            <p:nvSpPr>
              <p:cNvPr id="6" name="TextBox 6">
                <a:extLst>
                  <a:ext uri="{FF2B5EF4-FFF2-40B4-BE49-F238E27FC236}">
                    <a16:creationId xmlns:a16="http://schemas.microsoft.com/office/drawing/2014/main" id="{122E9760-C0CC-A68C-5EBB-61C5FA8B1F3A}"/>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nvGrpSpPr>
            <p:cNvPr id="7" name="Group 7">
              <a:extLst>
                <a:ext uri="{FF2B5EF4-FFF2-40B4-BE49-F238E27FC236}">
                  <a16:creationId xmlns:a16="http://schemas.microsoft.com/office/drawing/2014/main" id="{E5821959-FEAD-2612-409A-A7E4EF73E174}"/>
                </a:ext>
              </a:extLst>
            </p:cNvPr>
            <p:cNvGrpSpPr/>
            <p:nvPr/>
          </p:nvGrpSpPr>
          <p:grpSpPr>
            <a:xfrm>
              <a:off x="12700" y="139700"/>
              <a:ext cx="24384000" cy="96766"/>
              <a:chOff x="0" y="0"/>
              <a:chExt cx="4816593" cy="19114"/>
            </a:xfrm>
          </p:grpSpPr>
          <p:sp>
            <p:nvSpPr>
              <p:cNvPr id="8" name="Freeform 8">
                <a:extLst>
                  <a:ext uri="{FF2B5EF4-FFF2-40B4-BE49-F238E27FC236}">
                    <a16:creationId xmlns:a16="http://schemas.microsoft.com/office/drawing/2014/main" id="{148E19B7-2756-77A2-45C0-88EF28CEC99C}"/>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A7220C"/>
              </a:solidFill>
            </p:spPr>
            <p:txBody>
              <a:bodyPr/>
              <a:lstStyle/>
              <a:p>
                <a:pPr defTabSz="609630"/>
                <a:endParaRPr sz="1200">
                  <a:solidFill>
                    <a:prstClr val="black"/>
                  </a:solidFill>
                  <a:latin typeface="Calibri"/>
                </a:endParaRPr>
              </a:p>
            </p:txBody>
          </p:sp>
          <p:sp>
            <p:nvSpPr>
              <p:cNvPr id="9" name="TextBox 9">
                <a:extLst>
                  <a:ext uri="{FF2B5EF4-FFF2-40B4-BE49-F238E27FC236}">
                    <a16:creationId xmlns:a16="http://schemas.microsoft.com/office/drawing/2014/main" id="{F9F95067-1E64-056F-C684-446D5AC464E2}"/>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nvGrpSpPr>
            <p:cNvPr id="10" name="Group 10">
              <a:extLst>
                <a:ext uri="{FF2B5EF4-FFF2-40B4-BE49-F238E27FC236}">
                  <a16:creationId xmlns:a16="http://schemas.microsoft.com/office/drawing/2014/main" id="{4FC6516E-05D2-C795-E685-DBA71C26E481}"/>
                </a:ext>
              </a:extLst>
            </p:cNvPr>
            <p:cNvGrpSpPr/>
            <p:nvPr/>
          </p:nvGrpSpPr>
          <p:grpSpPr>
            <a:xfrm>
              <a:off x="0" y="274566"/>
              <a:ext cx="24384000" cy="96766"/>
              <a:chOff x="0" y="0"/>
              <a:chExt cx="4816593" cy="19114"/>
            </a:xfrm>
          </p:grpSpPr>
          <p:sp>
            <p:nvSpPr>
              <p:cNvPr id="11" name="Freeform 11">
                <a:extLst>
                  <a:ext uri="{FF2B5EF4-FFF2-40B4-BE49-F238E27FC236}">
                    <a16:creationId xmlns:a16="http://schemas.microsoft.com/office/drawing/2014/main" id="{75B540A5-37DC-F56A-1CD1-558631E822DC}"/>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276E35"/>
              </a:solidFill>
            </p:spPr>
            <p:txBody>
              <a:bodyPr/>
              <a:lstStyle/>
              <a:p>
                <a:pPr defTabSz="609630"/>
                <a:endParaRPr sz="1200">
                  <a:solidFill>
                    <a:prstClr val="black"/>
                  </a:solidFill>
                  <a:latin typeface="Calibri"/>
                </a:endParaRPr>
              </a:p>
            </p:txBody>
          </p:sp>
          <p:sp>
            <p:nvSpPr>
              <p:cNvPr id="12" name="TextBox 12">
                <a:extLst>
                  <a:ext uri="{FF2B5EF4-FFF2-40B4-BE49-F238E27FC236}">
                    <a16:creationId xmlns:a16="http://schemas.microsoft.com/office/drawing/2014/main" id="{0B51055C-F900-602A-2F32-09DE53E51274}"/>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sp>
        <p:nvSpPr>
          <p:cNvPr id="191" name="AutoShape 191">
            <a:extLst>
              <a:ext uri="{FF2B5EF4-FFF2-40B4-BE49-F238E27FC236}">
                <a16:creationId xmlns:a16="http://schemas.microsoft.com/office/drawing/2014/main" id="{3676D487-5BB0-F243-B761-FDB9A867F9AC}"/>
              </a:ext>
            </a:extLst>
          </p:cNvPr>
          <p:cNvSpPr/>
          <p:nvPr/>
        </p:nvSpPr>
        <p:spPr>
          <a:xfrm>
            <a:off x="914400" y="704929"/>
            <a:ext cx="4808681" cy="0"/>
          </a:xfrm>
          <a:prstGeom prst="line">
            <a:avLst/>
          </a:prstGeom>
          <a:ln w="57150" cap="flat">
            <a:solidFill>
              <a:srgbClr val="E0B125"/>
            </a:solidFill>
            <a:prstDash val="solid"/>
            <a:headEnd type="none" w="sm" len="sm"/>
            <a:tailEnd type="none" w="sm" len="sm"/>
          </a:ln>
        </p:spPr>
        <p:txBody>
          <a:bodyPr/>
          <a:lstStyle/>
          <a:p>
            <a:pPr defTabSz="609630"/>
            <a:endParaRPr sz="1200">
              <a:solidFill>
                <a:prstClr val="black"/>
              </a:solidFill>
              <a:latin typeface="Calibri"/>
            </a:endParaRPr>
          </a:p>
        </p:txBody>
      </p:sp>
      <p:sp>
        <p:nvSpPr>
          <p:cNvPr id="195" name="TextBox 195">
            <a:extLst>
              <a:ext uri="{FF2B5EF4-FFF2-40B4-BE49-F238E27FC236}">
                <a16:creationId xmlns:a16="http://schemas.microsoft.com/office/drawing/2014/main" id="{1AE7BE19-9EDE-E543-6229-8441F01EA528}"/>
              </a:ext>
            </a:extLst>
          </p:cNvPr>
          <p:cNvSpPr txBox="1"/>
          <p:nvPr/>
        </p:nvSpPr>
        <p:spPr>
          <a:xfrm>
            <a:off x="6299514" y="5969055"/>
            <a:ext cx="378305" cy="433661"/>
          </a:xfrm>
          <a:prstGeom prst="rect">
            <a:avLst/>
          </a:prstGeom>
        </p:spPr>
        <p:txBody>
          <a:bodyPr lIns="33867" tIns="33867" rIns="33867" bIns="33867" anchor="ctr"/>
          <a:lstStyle/>
          <a:p>
            <a:pPr algn="ctr" defTabSz="609630">
              <a:lnSpc>
                <a:spcPts val="1773"/>
              </a:lnSpc>
            </a:pPr>
            <a:endParaRPr sz="1266" b="1">
              <a:solidFill>
                <a:srgbClr val="00286E"/>
              </a:solidFill>
              <a:latin typeface="Canva Sans Bold"/>
              <a:ea typeface="Canva Sans Bold"/>
              <a:cs typeface="Canva Sans Bold"/>
              <a:sym typeface="Canva Sans Bold"/>
            </a:endParaRPr>
          </a:p>
        </p:txBody>
      </p:sp>
      <p:sp>
        <p:nvSpPr>
          <p:cNvPr id="196" name="TextBox 196">
            <a:extLst>
              <a:ext uri="{FF2B5EF4-FFF2-40B4-BE49-F238E27FC236}">
                <a16:creationId xmlns:a16="http://schemas.microsoft.com/office/drawing/2014/main" id="{3E7FF271-723C-B96D-DE71-0FA88E623B6F}"/>
              </a:ext>
            </a:extLst>
          </p:cNvPr>
          <p:cNvSpPr txBox="1"/>
          <p:nvPr/>
        </p:nvSpPr>
        <p:spPr>
          <a:xfrm>
            <a:off x="914400" y="186712"/>
            <a:ext cx="8969433" cy="440377"/>
          </a:xfrm>
          <a:prstGeom prst="rect">
            <a:avLst/>
          </a:prstGeom>
        </p:spPr>
        <p:txBody>
          <a:bodyPr wrap="square" lIns="0" tIns="0" rIns="0" bIns="0" anchor="t">
            <a:spAutoFit/>
          </a:bodyPr>
          <a:lstStyle/>
          <a:p>
            <a:pPr defTabSz="609630">
              <a:lnSpc>
                <a:spcPts val="3733"/>
              </a:lnSpc>
              <a:spcBef>
                <a:spcPct val="0"/>
              </a:spcBef>
              <a:defRPr sz="4000" b="1">
                <a:solidFill>
                  <a:srgbClr val="007000"/>
                </a:solidFill>
                <a:latin typeface="Montserrat" pitchFamily="2" charset="77"/>
                <a:ea typeface="Montserrat Medium"/>
                <a:cs typeface="Times New Roman" panose="02020603050405020304" pitchFamily="18" charset="0"/>
                <a:sym typeface="Montserrat Medium"/>
              </a:defRPr>
            </a:pPr>
            <a:r>
              <a:rPr lang="pt-PT" sz="2667" b="1" noProof="0" dirty="0">
                <a:solidFill>
                  <a:srgbClr val="007000"/>
                </a:solidFill>
                <a:latin typeface="Montserrat" pitchFamily="2" charset="77"/>
                <a:cs typeface="Times New Roman" panose="02020603050405020304" pitchFamily="18" charset="0"/>
                <a:sym typeface="Montserrat Medium"/>
              </a:rPr>
              <a:t>Mapeamento das «partes interessadas»</a:t>
            </a:r>
            <a:endParaRPr lang="pt-PT" sz="2666" b="1" noProof="0" dirty="0">
              <a:solidFill>
                <a:srgbClr val="00286E"/>
              </a:solidFill>
              <a:latin typeface="Montserrat Bold"/>
              <a:ea typeface="Montserrat Bold"/>
              <a:cs typeface="Montserrat Bold"/>
              <a:sym typeface="Montserrat Bold"/>
            </a:endParaRPr>
          </a:p>
        </p:txBody>
      </p:sp>
      <p:sp>
        <p:nvSpPr>
          <p:cNvPr id="197" name="TextBox 197">
            <a:extLst>
              <a:ext uri="{FF2B5EF4-FFF2-40B4-BE49-F238E27FC236}">
                <a16:creationId xmlns:a16="http://schemas.microsoft.com/office/drawing/2014/main" id="{00F1E146-25F8-14A5-757B-78182110E0C3}"/>
              </a:ext>
            </a:extLst>
          </p:cNvPr>
          <p:cNvSpPr txBox="1"/>
          <p:nvPr/>
        </p:nvSpPr>
        <p:spPr>
          <a:xfrm>
            <a:off x="3200400" y="3073400"/>
            <a:ext cx="7944075" cy="2239459"/>
          </a:xfrm>
          <a:prstGeom prst="rect">
            <a:avLst/>
          </a:prstGeom>
        </p:spPr>
        <p:txBody>
          <a:bodyPr wrap="square" lIns="0" tIns="0" rIns="0" bIns="0" anchor="t">
            <a:spAutoFit/>
          </a:bodyPr>
          <a:lstStyle/>
          <a:p>
            <a:pPr marL="1295465" lvl="3" indent="-381019" algn="just" defTabSz="609630">
              <a:lnSpc>
                <a:spcPct val="150000"/>
              </a:lnSpc>
              <a:buFont typeface="Wingdings" pitchFamily="2" charset="2"/>
              <a:buChar char="Ø"/>
            </a:pPr>
            <a:endParaRPr sz="2933">
              <a:solidFill>
                <a:srgbClr val="000000"/>
              </a:solidFill>
              <a:latin typeface="Times New Roman" panose="02020603050405020304" pitchFamily="18" charset="0"/>
              <a:ea typeface="Montserrat Medium"/>
              <a:cs typeface="Times New Roman" panose="02020603050405020304" pitchFamily="18" charset="0"/>
              <a:sym typeface="Montserrat Medium"/>
            </a:endParaRPr>
          </a:p>
          <a:p>
            <a:pPr marL="1295465" lvl="3" indent="-381019" algn="just" defTabSz="609630">
              <a:lnSpc>
                <a:spcPct val="150000"/>
              </a:lnSpc>
              <a:buFont typeface="Wingdings" pitchFamily="2" charset="2"/>
              <a:buChar char="Ø"/>
            </a:pPr>
            <a:endParaRPr sz="3600">
              <a:solidFill>
                <a:srgbClr val="000000"/>
              </a:solidFill>
              <a:latin typeface="Times New Roman" panose="02020603050405020304" pitchFamily="18" charset="0"/>
              <a:ea typeface="Montserrat Medium"/>
              <a:cs typeface="Times New Roman" panose="02020603050405020304" pitchFamily="18" charset="0"/>
              <a:sym typeface="Montserrat Medium"/>
            </a:endParaRPr>
          </a:p>
          <a:p>
            <a:pPr marL="914446" lvl="3" algn="just" defTabSz="609630">
              <a:lnSpc>
                <a:spcPct val="150000"/>
              </a:lnSpc>
            </a:pPr>
            <a:endParaRPr sz="3600">
              <a:solidFill>
                <a:srgbClr val="000000"/>
              </a:solidFill>
              <a:latin typeface="Times New Roman" panose="02020603050405020304" pitchFamily="18" charset="0"/>
              <a:ea typeface="Montserrat Medium"/>
              <a:cs typeface="Times New Roman" panose="02020603050405020304" pitchFamily="18" charset="0"/>
              <a:sym typeface="Montserrat Medium"/>
            </a:endParaRPr>
          </a:p>
        </p:txBody>
      </p:sp>
      <p:graphicFrame>
        <p:nvGraphicFramePr>
          <p:cNvPr id="13" name="Table 12">
            <a:extLst>
              <a:ext uri="{FF2B5EF4-FFF2-40B4-BE49-F238E27FC236}">
                <a16:creationId xmlns:a16="http://schemas.microsoft.com/office/drawing/2014/main" id="{039CF539-F9B9-C7F8-66E3-0C8739840236}"/>
              </a:ext>
            </a:extLst>
          </p:cNvPr>
          <p:cNvGraphicFramePr>
            <a:graphicFrameLocks noGrp="1"/>
          </p:cNvGraphicFramePr>
          <p:nvPr>
            <p:extLst>
              <p:ext uri="{D42A27DB-BD31-4B8C-83A1-F6EECF244321}">
                <p14:modId xmlns:p14="http://schemas.microsoft.com/office/powerpoint/2010/main" val="1533729387"/>
              </p:ext>
            </p:extLst>
          </p:nvPr>
        </p:nvGraphicFramePr>
        <p:xfrm>
          <a:off x="642849" y="1138044"/>
          <a:ext cx="10906298" cy="4401316"/>
        </p:xfrm>
        <a:graphic>
          <a:graphicData uri="http://schemas.openxmlformats.org/drawingml/2006/table">
            <a:tbl>
              <a:tblPr firstRow="1" bandRow="1">
                <a:tableStyleId>{F5AB1C69-6EDB-4FF4-983F-18BD219EF322}</a:tableStyleId>
              </a:tblPr>
              <a:tblGrid>
                <a:gridCol w="713967">
                  <a:extLst>
                    <a:ext uri="{9D8B030D-6E8A-4147-A177-3AD203B41FA5}">
                      <a16:colId xmlns:a16="http://schemas.microsoft.com/office/drawing/2014/main" val="4200148340"/>
                    </a:ext>
                  </a:extLst>
                </a:gridCol>
                <a:gridCol w="3103847">
                  <a:extLst>
                    <a:ext uri="{9D8B030D-6E8A-4147-A177-3AD203B41FA5}">
                      <a16:colId xmlns:a16="http://schemas.microsoft.com/office/drawing/2014/main" val="3808466514"/>
                    </a:ext>
                  </a:extLst>
                </a:gridCol>
                <a:gridCol w="3544242">
                  <a:extLst>
                    <a:ext uri="{9D8B030D-6E8A-4147-A177-3AD203B41FA5}">
                      <a16:colId xmlns:a16="http://schemas.microsoft.com/office/drawing/2014/main" val="2772056869"/>
                    </a:ext>
                  </a:extLst>
                </a:gridCol>
                <a:gridCol w="3544242">
                  <a:extLst>
                    <a:ext uri="{9D8B030D-6E8A-4147-A177-3AD203B41FA5}">
                      <a16:colId xmlns:a16="http://schemas.microsoft.com/office/drawing/2014/main" val="652279146"/>
                    </a:ext>
                  </a:extLst>
                </a:gridCol>
              </a:tblGrid>
              <a:tr h="257040">
                <a:tc>
                  <a:txBody>
                    <a:bodyPr/>
                    <a:lstStyle/>
                    <a:p>
                      <a:endParaRPr lang="pt-PT" sz="1600" noProof="0" dirty="0">
                        <a:latin typeface="Montserrat" pitchFamily="2" charset="77"/>
                      </a:endParaRPr>
                    </a:p>
                  </a:txBody>
                  <a:tcPr marL="60960" marR="60960" marT="30480" marB="30480"/>
                </a:tc>
                <a:tc>
                  <a:txBody>
                    <a:bodyPr/>
                    <a:lstStyle/>
                    <a:p>
                      <a:pPr>
                        <a:defRPr sz="2400">
                          <a:latin typeface="Montserrat" pitchFamily="2" charset="77"/>
                        </a:defRPr>
                      </a:pPr>
                      <a:r>
                        <a:rPr lang="pt-PT" sz="1600" noProof="0" dirty="0"/>
                        <a:t>Tipo de parte interessada</a:t>
                      </a:r>
                    </a:p>
                  </a:txBody>
                  <a:tcPr marL="60960" marR="60960" marT="30480" marB="30480"/>
                </a:tc>
                <a:tc>
                  <a:txBody>
                    <a:bodyPr/>
                    <a:lstStyle/>
                    <a:p>
                      <a:pPr>
                        <a:defRPr sz="2400">
                          <a:latin typeface="Montserrat" pitchFamily="2" charset="77"/>
                        </a:defRPr>
                      </a:pPr>
                      <a:r>
                        <a:rPr lang="pt-PT" sz="1600" noProof="0" dirty="0"/>
                        <a:t>Lista</a:t>
                      </a:r>
                    </a:p>
                  </a:txBody>
                  <a:tcPr marL="60960" marR="60960" marT="30480" marB="30480"/>
                </a:tc>
                <a:tc>
                  <a:txBody>
                    <a:bodyPr/>
                    <a:lstStyle/>
                    <a:p>
                      <a:pPr>
                        <a:defRPr sz="2400">
                          <a:latin typeface="Montserrat" pitchFamily="2" charset="77"/>
                        </a:defRPr>
                      </a:pPr>
                      <a:r>
                        <a:rPr lang="pt-PT" sz="1600" noProof="0" dirty="0"/>
                        <a:t>Observações</a:t>
                      </a:r>
                    </a:p>
                  </a:txBody>
                  <a:tcPr marL="60960" marR="60960" marT="30480" marB="30480"/>
                </a:tc>
                <a:extLst>
                  <a:ext uri="{0D108BD9-81ED-4DB2-BD59-A6C34878D82A}">
                    <a16:rowId xmlns:a16="http://schemas.microsoft.com/office/drawing/2014/main" val="3472679524"/>
                  </a:ext>
                </a:extLst>
              </a:tr>
              <a:tr h="499876">
                <a:tc>
                  <a:txBody>
                    <a:bodyPr/>
                    <a:lstStyle/>
                    <a:p>
                      <a:pPr marL="0" indent="0" algn="ctr">
                        <a:buFontTx/>
                        <a:buNone/>
                        <a:defRPr sz="2400">
                          <a:latin typeface="Montserrat" pitchFamily="2" charset="77"/>
                        </a:defRPr>
                      </a:pPr>
                      <a:r>
                        <a:rPr lang="pt-PT" sz="1600" noProof="0" dirty="0"/>
                        <a:t>1.</a:t>
                      </a:r>
                    </a:p>
                  </a:txBody>
                  <a:tcPr marL="60960" marR="60960" marT="30480" marB="30480" anchor="ctr"/>
                </a:tc>
                <a:tc>
                  <a:txBody>
                    <a:bodyPr/>
                    <a:lstStyle/>
                    <a:p>
                      <a:pPr>
                        <a:defRPr sz="2400">
                          <a:latin typeface="Montserrat" pitchFamily="2" charset="77"/>
                        </a:defRPr>
                      </a:pPr>
                      <a:r>
                        <a:rPr lang="pt-PT" sz="1600" noProof="0" dirty="0"/>
                        <a:t>Continental </a:t>
                      </a:r>
                    </a:p>
                  </a:txBody>
                  <a:tcPr marL="60960" marR="60960" marT="30480" marB="30480" anchor="ctr"/>
                </a:tc>
                <a:tc>
                  <a:txBody>
                    <a:bodyPr/>
                    <a:lstStyle/>
                    <a:p>
                      <a:pPr>
                        <a:defRPr sz="2400">
                          <a:latin typeface="Montserrat" pitchFamily="2" charset="77"/>
                        </a:defRPr>
                      </a:pPr>
                      <a:r>
                        <a:rPr lang="pt-PT" sz="1600" noProof="0" dirty="0"/>
                        <a:t>Secretariado da UA</a:t>
                      </a:r>
                    </a:p>
                  </a:txBody>
                  <a:tcPr marL="60960" marR="60960" marT="30480" marB="30480" anchor="ctr"/>
                </a:tc>
                <a:tc>
                  <a:txBody>
                    <a:bodyPr/>
                    <a:lstStyle/>
                    <a:p>
                      <a:pPr>
                        <a:defRPr sz="2400">
                          <a:latin typeface="Montserrat" pitchFamily="2" charset="77"/>
                        </a:defRPr>
                      </a:pPr>
                      <a:r>
                        <a:rPr lang="pt-PT" sz="1600" noProof="0" dirty="0"/>
                        <a:t>Supervisão</a:t>
                      </a:r>
                    </a:p>
                  </a:txBody>
                  <a:tcPr marL="60960" marR="60960" marT="30480" marB="30480" anchor="ctr"/>
                </a:tc>
                <a:extLst>
                  <a:ext uri="{0D108BD9-81ED-4DB2-BD59-A6C34878D82A}">
                    <a16:rowId xmlns:a16="http://schemas.microsoft.com/office/drawing/2014/main" val="3534482560"/>
                  </a:ext>
                </a:extLst>
              </a:tr>
              <a:tr h="1079566">
                <a:tc>
                  <a:txBody>
                    <a:bodyPr/>
                    <a:lstStyle/>
                    <a:p>
                      <a:pPr marL="0" indent="0" algn="ctr">
                        <a:buFont typeface="+mj-lt"/>
                        <a:buNone/>
                        <a:defRPr sz="2400">
                          <a:latin typeface="Montserrat" pitchFamily="2" charset="77"/>
                        </a:defRPr>
                      </a:pPr>
                      <a:r>
                        <a:rPr lang="pt-PT" sz="1600" noProof="0" dirty="0"/>
                        <a:t>2.  </a:t>
                      </a:r>
                    </a:p>
                  </a:txBody>
                  <a:tcPr marL="60960" marR="60960" marT="30480" marB="30480" anchor="ctr"/>
                </a:tc>
                <a:tc>
                  <a:txBody>
                    <a:bodyPr/>
                    <a:lstStyle/>
                    <a:p>
                      <a:pPr>
                        <a:defRPr sz="2400">
                          <a:latin typeface="Montserrat" pitchFamily="2" charset="77"/>
                        </a:defRPr>
                      </a:pPr>
                      <a:r>
                        <a:rPr lang="pt-PT" sz="1600" noProof="0" dirty="0"/>
                        <a:t>Regionais</a:t>
                      </a:r>
                    </a:p>
                  </a:txBody>
                  <a:tcPr marL="60960" marR="60960" marT="30480" marB="304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2400">
                          <a:latin typeface="Montserrat" pitchFamily="2" charset="77"/>
                        </a:defRPr>
                      </a:pPr>
                      <a:r>
                        <a:rPr lang="pt-PT" sz="1600" noProof="0" dirty="0"/>
                        <a:t>Comunidades Económicas Regionais</a:t>
                      </a:r>
                    </a:p>
                    <a:p>
                      <a:pPr marL="0" marR="0" lvl="0" indent="0" algn="l" defTabSz="914400" rtl="0" eaLnBrk="1" fontAlgn="auto" latinLnBrk="0" hangingPunct="1">
                        <a:lnSpc>
                          <a:spcPct val="100000"/>
                        </a:lnSpc>
                        <a:spcBef>
                          <a:spcPts val="0"/>
                        </a:spcBef>
                        <a:spcAft>
                          <a:spcPts val="0"/>
                        </a:spcAft>
                        <a:buClrTx/>
                        <a:buSzTx/>
                        <a:buFontTx/>
                        <a:buNone/>
                        <a:tabLst/>
                      </a:pPr>
                      <a:endParaRPr lang="pt-PT" sz="1600" noProof="0" dirty="0">
                        <a:latin typeface="Montserrat" pitchFamily="2" charset="77"/>
                      </a:endParaRPr>
                    </a:p>
                    <a:p>
                      <a:pPr>
                        <a:defRPr sz="2400">
                          <a:latin typeface="Montserrat" pitchFamily="2" charset="77"/>
                        </a:defRPr>
                      </a:pPr>
                      <a:r>
                        <a:rPr lang="pt-PT" sz="1600" noProof="0" dirty="0"/>
                        <a:t>Governos (55) países</a:t>
                      </a:r>
                    </a:p>
                  </a:txBody>
                  <a:tcPr marL="60960" marR="60960" marT="30480" marB="30480" anchor="ctr"/>
                </a:tc>
                <a:tc>
                  <a:txBody>
                    <a:bodyPr/>
                    <a:lstStyle/>
                    <a:p>
                      <a:pPr>
                        <a:defRPr sz="2400">
                          <a:solidFill>
                            <a:schemeClr val="dk1"/>
                          </a:solidFill>
                          <a:effectLst/>
                          <a:latin typeface="Montserrat" pitchFamily="2" charset="77"/>
                        </a:defRPr>
                      </a:pPr>
                      <a:r>
                        <a:rPr lang="pt-PT" sz="1600" noProof="0" dirty="0"/>
                        <a:t>Seis Comunidades Económicas Regionais (CER) em África, reconhecidas pela UA, por exemplo, EAC, CEDEAO, SADC e COMESA</a:t>
                      </a:r>
                      <a:endParaRPr lang="pt-PT" sz="1600" noProof="0" dirty="0">
                        <a:latin typeface="Montserrat" pitchFamily="2" charset="77"/>
                      </a:endParaRPr>
                    </a:p>
                  </a:txBody>
                  <a:tcPr marL="60960" marR="60960" marT="30480" marB="30480" anchor="ctr"/>
                </a:tc>
                <a:extLst>
                  <a:ext uri="{0D108BD9-81ED-4DB2-BD59-A6C34878D82A}">
                    <a16:rowId xmlns:a16="http://schemas.microsoft.com/office/drawing/2014/main" val="3604042626"/>
                  </a:ext>
                </a:extLst>
              </a:tr>
              <a:tr h="1079566">
                <a:tc>
                  <a:txBody>
                    <a:bodyPr/>
                    <a:lstStyle/>
                    <a:p>
                      <a:pPr marL="0" indent="0" algn="ctr">
                        <a:buFont typeface="+mj-lt"/>
                        <a:buNone/>
                        <a:defRPr sz="2400">
                          <a:latin typeface="Montserrat" pitchFamily="2" charset="77"/>
                        </a:defRPr>
                      </a:pPr>
                      <a:r>
                        <a:rPr lang="pt-PT" sz="1600" noProof="0" dirty="0"/>
                        <a:t>3.</a:t>
                      </a:r>
                    </a:p>
                  </a:txBody>
                  <a:tcPr marL="60960" marR="60960" marT="30480" marB="30480" anchor="ctr"/>
                </a:tc>
                <a:tc>
                  <a:txBody>
                    <a:bodyPr/>
                    <a:lstStyle/>
                    <a:p>
                      <a:pPr>
                        <a:defRPr sz="2400">
                          <a:latin typeface="Montserrat" pitchFamily="2" charset="77"/>
                        </a:defRPr>
                      </a:pPr>
                      <a:r>
                        <a:rPr lang="pt-PT" sz="1600" noProof="0" dirty="0"/>
                        <a:t>Nacional</a:t>
                      </a:r>
                    </a:p>
                  </a:txBody>
                  <a:tcPr marL="60960" marR="60960" marT="30480" marB="30480" anchor="ctr"/>
                </a:tc>
                <a:tc>
                  <a:txBody>
                    <a:bodyPr/>
                    <a:lstStyle/>
                    <a:p>
                      <a:pPr>
                        <a:defRPr sz="2400">
                          <a:latin typeface="Montserrat" pitchFamily="2" charset="77"/>
                        </a:defRPr>
                      </a:pPr>
                      <a:r>
                        <a:rPr lang="pt-PT" sz="1600" noProof="0" dirty="0"/>
                        <a:t>Ministérios do Trabalho/Educação/NQA</a:t>
                      </a:r>
                    </a:p>
                    <a:p>
                      <a:pPr>
                        <a:defRPr sz="2400">
                          <a:latin typeface="Montserrat" pitchFamily="2" charset="77"/>
                        </a:defRPr>
                      </a:pPr>
                      <a:r>
                        <a:rPr lang="pt-PT" sz="1600" noProof="0" dirty="0"/>
                        <a:t>Entidades reguladoras, setor privado, setor público, OCB, instituições de ensino e formação</a:t>
                      </a:r>
                    </a:p>
                  </a:txBody>
                  <a:tcPr marL="60960" marR="60960" marT="30480" marB="30480" anchor="ctr"/>
                </a:tc>
                <a:tc>
                  <a:txBody>
                    <a:bodyPr/>
                    <a:lstStyle/>
                    <a:p>
                      <a:pPr>
                        <a:defRPr sz="2400">
                          <a:latin typeface="Montserrat" pitchFamily="2" charset="77"/>
                        </a:defRPr>
                      </a:pPr>
                      <a:r>
                        <a:rPr lang="pt-PT" sz="1600" noProof="0" dirty="0"/>
                        <a:t>Comunicação em cascata ao público em geral no país</a:t>
                      </a:r>
                    </a:p>
                  </a:txBody>
                  <a:tcPr marL="60960" marR="60960" marT="30480" marB="30480" anchor="ctr"/>
                </a:tc>
                <a:extLst>
                  <a:ext uri="{0D108BD9-81ED-4DB2-BD59-A6C34878D82A}">
                    <a16:rowId xmlns:a16="http://schemas.microsoft.com/office/drawing/2014/main" val="1682387799"/>
                  </a:ext>
                </a:extLst>
              </a:tr>
              <a:tr h="873935">
                <a:tc>
                  <a:txBody>
                    <a:bodyPr/>
                    <a:lstStyle/>
                    <a:p>
                      <a:pPr marL="0" indent="0" algn="ctr">
                        <a:buFont typeface="+mj-lt"/>
                        <a:buNone/>
                        <a:defRPr sz="2400">
                          <a:latin typeface="Montserrat" pitchFamily="2" charset="77"/>
                        </a:defRPr>
                      </a:pPr>
                      <a:r>
                        <a:rPr lang="pt-PT" sz="1600" noProof="0" dirty="0"/>
                        <a:t>4.</a:t>
                      </a:r>
                    </a:p>
                  </a:txBody>
                  <a:tcPr marL="60960" marR="60960" marT="30480" marB="30480" anchor="ctr"/>
                </a:tc>
                <a:tc>
                  <a:txBody>
                    <a:bodyPr/>
                    <a:lstStyle/>
                    <a:p>
                      <a:pPr>
                        <a:defRPr sz="2400">
                          <a:latin typeface="Montserrat" pitchFamily="2" charset="77"/>
                        </a:defRPr>
                      </a:pPr>
                      <a:r>
                        <a:rPr lang="pt-PT" sz="1600" noProof="0" dirty="0"/>
                        <a:t>Parceiros Técnicos e de Desenvolvimento</a:t>
                      </a:r>
                    </a:p>
                  </a:txBody>
                  <a:tcPr marL="60960" marR="60960" marT="30480" marB="30480" anchor="ctr"/>
                </a:tc>
                <a:tc>
                  <a:txBody>
                    <a:bodyPr/>
                    <a:lstStyle/>
                    <a:p>
                      <a:pPr>
                        <a:defRPr sz="2400">
                          <a:latin typeface="Montserrat" pitchFamily="2" charset="77"/>
                        </a:defRPr>
                      </a:pPr>
                      <a:r>
                        <a:rPr lang="pt-PT" sz="1600" noProof="0" dirty="0"/>
                        <a:t>UE através da FEF</a:t>
                      </a:r>
                    </a:p>
                    <a:p>
                      <a:pPr>
                        <a:defRPr sz="2400">
                          <a:latin typeface="Montserrat" pitchFamily="2" charset="77"/>
                        </a:defRPr>
                      </a:pPr>
                      <a:r>
                        <a:rPr lang="pt-PT" sz="1600" noProof="0" dirty="0"/>
                        <a:t>World Bank e o BAD</a:t>
                      </a:r>
                    </a:p>
                    <a:p>
                      <a:pPr>
                        <a:defRPr sz="2400">
                          <a:latin typeface="Montserrat" pitchFamily="2" charset="77"/>
                        </a:defRPr>
                      </a:pPr>
                      <a:r>
                        <a:rPr lang="pt-PT" sz="1600" noProof="0" dirty="0"/>
                        <a:t>UNESCO, OIT</a:t>
                      </a:r>
                    </a:p>
                    <a:p>
                      <a:pPr>
                        <a:defRPr sz="2400">
                          <a:latin typeface="Montserrat" pitchFamily="2" charset="77"/>
                        </a:defRPr>
                      </a:pPr>
                      <a:r>
                        <a:rPr lang="pt-PT" sz="1600" noProof="0" dirty="0"/>
                        <a:t>GiZ, Conselho Britânico</a:t>
                      </a:r>
                    </a:p>
                  </a:txBody>
                  <a:tcPr marL="60960" marR="60960" marT="30480" marB="30480" anchor="ctr"/>
                </a:tc>
                <a:tc>
                  <a:txBody>
                    <a:bodyPr/>
                    <a:lstStyle/>
                    <a:p>
                      <a:pPr>
                        <a:defRPr sz="2400">
                          <a:latin typeface="Montserrat" pitchFamily="2" charset="77"/>
                        </a:defRPr>
                      </a:pPr>
                      <a:r>
                        <a:rPr lang="pt-PT" sz="1600" noProof="0" dirty="0"/>
                        <a:t>Apoiar a instituição do ACQF</a:t>
                      </a:r>
                    </a:p>
                  </a:txBody>
                  <a:tcPr marL="60960" marR="60960" marT="30480" marB="30480" anchor="ctr"/>
                </a:tc>
                <a:extLst>
                  <a:ext uri="{0D108BD9-81ED-4DB2-BD59-A6C34878D82A}">
                    <a16:rowId xmlns:a16="http://schemas.microsoft.com/office/drawing/2014/main" val="1136979680"/>
                  </a:ext>
                </a:extLst>
              </a:tr>
            </a:tbl>
          </a:graphicData>
        </a:graphic>
      </p:graphicFrame>
    </p:spTree>
    <p:extLst>
      <p:ext uri="{BB962C8B-B14F-4D97-AF65-F5344CB8AC3E}">
        <p14:creationId xmlns:p14="http://schemas.microsoft.com/office/powerpoint/2010/main" val="2808865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B2A053-E734-6D42-1336-F83A4069F931}"/>
              </a:ext>
            </a:extLst>
          </p:cNvPr>
          <p:cNvPicPr>
            <a:picLocks noChangeAspect="1"/>
          </p:cNvPicPr>
          <p:nvPr/>
        </p:nvPicPr>
        <p:blipFill>
          <a:blip r:embed="rId2"/>
          <a:stretch>
            <a:fillRect/>
          </a:stretch>
        </p:blipFill>
        <p:spPr>
          <a:xfrm>
            <a:off x="16257" y="76200"/>
            <a:ext cx="5265703" cy="6705600"/>
          </a:xfrm>
          <a:prstGeom prst="rect">
            <a:avLst/>
          </a:prstGeom>
        </p:spPr>
      </p:pic>
      <p:pic>
        <p:nvPicPr>
          <p:cNvPr id="13" name="Picture 12">
            <a:extLst>
              <a:ext uri="{FF2B5EF4-FFF2-40B4-BE49-F238E27FC236}">
                <a16:creationId xmlns:a16="http://schemas.microsoft.com/office/drawing/2014/main" id="{865DFB2B-1C1D-89F9-66EB-B5A019D604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8344" y="279400"/>
            <a:ext cx="3327400" cy="4580467"/>
          </a:xfrm>
          <a:prstGeom prst="rect">
            <a:avLst/>
          </a:prstGeom>
        </p:spPr>
      </p:pic>
      <p:pic>
        <p:nvPicPr>
          <p:cNvPr id="15" name="Picture 14" descr="A newspaper article with people speaking  AI-generated content may be incorrect.">
            <a:extLst>
              <a:ext uri="{FF2B5EF4-FFF2-40B4-BE49-F238E27FC236}">
                <a16:creationId xmlns:a16="http://schemas.microsoft.com/office/drawing/2014/main" id="{89858B63-00AF-A8B0-C285-5F7B876EC9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3531" y="1998133"/>
            <a:ext cx="3327400" cy="4631267"/>
          </a:xfrm>
          <a:prstGeom prst="rect">
            <a:avLst/>
          </a:prstGeom>
        </p:spPr>
      </p:pic>
    </p:spTree>
    <p:extLst>
      <p:ext uri="{BB962C8B-B14F-4D97-AF65-F5344CB8AC3E}">
        <p14:creationId xmlns:p14="http://schemas.microsoft.com/office/powerpoint/2010/main" val="889936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AB004-823F-57D6-DC13-CC65D4D6D6F6}"/>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9DDEE2D3-50F7-9CF1-FA81-D459CD867812}"/>
              </a:ext>
            </a:extLst>
          </p:cNvPr>
          <p:cNvGrpSpPr/>
          <p:nvPr/>
        </p:nvGrpSpPr>
        <p:grpSpPr>
          <a:xfrm>
            <a:off x="0" y="6402716"/>
            <a:ext cx="12198350" cy="185666"/>
            <a:chOff x="0" y="0"/>
            <a:chExt cx="24396700" cy="371332"/>
          </a:xfrm>
        </p:grpSpPr>
        <p:grpSp>
          <p:nvGrpSpPr>
            <p:cNvPr id="4" name="Group 4">
              <a:extLst>
                <a:ext uri="{FF2B5EF4-FFF2-40B4-BE49-F238E27FC236}">
                  <a16:creationId xmlns:a16="http://schemas.microsoft.com/office/drawing/2014/main" id="{C7DDCAF9-80B0-10E7-DFA5-9E77B6DBAC00}"/>
                </a:ext>
              </a:extLst>
            </p:cNvPr>
            <p:cNvGrpSpPr/>
            <p:nvPr/>
          </p:nvGrpSpPr>
          <p:grpSpPr>
            <a:xfrm>
              <a:off x="0" y="0"/>
              <a:ext cx="24384000" cy="96766"/>
              <a:chOff x="0" y="0"/>
              <a:chExt cx="4816593" cy="19114"/>
            </a:xfrm>
          </p:grpSpPr>
          <p:sp>
            <p:nvSpPr>
              <p:cNvPr id="5" name="Freeform 5">
                <a:extLst>
                  <a:ext uri="{FF2B5EF4-FFF2-40B4-BE49-F238E27FC236}">
                    <a16:creationId xmlns:a16="http://schemas.microsoft.com/office/drawing/2014/main" id="{FE585A3A-6D28-149E-F17F-AE71CA9AAFD6}"/>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1D1A1B"/>
              </a:solidFill>
            </p:spPr>
            <p:txBody>
              <a:bodyPr/>
              <a:lstStyle/>
              <a:p>
                <a:pPr defTabSz="609630"/>
                <a:endParaRPr sz="1200">
                  <a:solidFill>
                    <a:prstClr val="black"/>
                  </a:solidFill>
                  <a:latin typeface="Calibri"/>
                </a:endParaRPr>
              </a:p>
            </p:txBody>
          </p:sp>
          <p:sp>
            <p:nvSpPr>
              <p:cNvPr id="6" name="TextBox 6">
                <a:extLst>
                  <a:ext uri="{FF2B5EF4-FFF2-40B4-BE49-F238E27FC236}">
                    <a16:creationId xmlns:a16="http://schemas.microsoft.com/office/drawing/2014/main" id="{25F6B823-0CAA-089E-CFD4-48796BFFC487}"/>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nvGrpSpPr>
            <p:cNvPr id="7" name="Group 7">
              <a:extLst>
                <a:ext uri="{FF2B5EF4-FFF2-40B4-BE49-F238E27FC236}">
                  <a16:creationId xmlns:a16="http://schemas.microsoft.com/office/drawing/2014/main" id="{5B62CF18-806C-8C0D-065F-D11091BAD185}"/>
                </a:ext>
              </a:extLst>
            </p:cNvPr>
            <p:cNvGrpSpPr/>
            <p:nvPr/>
          </p:nvGrpSpPr>
          <p:grpSpPr>
            <a:xfrm>
              <a:off x="12700" y="139700"/>
              <a:ext cx="24384000" cy="96766"/>
              <a:chOff x="0" y="0"/>
              <a:chExt cx="4816593" cy="19114"/>
            </a:xfrm>
          </p:grpSpPr>
          <p:sp>
            <p:nvSpPr>
              <p:cNvPr id="8" name="Freeform 8">
                <a:extLst>
                  <a:ext uri="{FF2B5EF4-FFF2-40B4-BE49-F238E27FC236}">
                    <a16:creationId xmlns:a16="http://schemas.microsoft.com/office/drawing/2014/main" id="{81E74A06-E392-64E9-8098-4BBB0850F050}"/>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A7220C"/>
              </a:solidFill>
            </p:spPr>
            <p:txBody>
              <a:bodyPr/>
              <a:lstStyle/>
              <a:p>
                <a:pPr defTabSz="609630"/>
                <a:endParaRPr sz="1200">
                  <a:solidFill>
                    <a:prstClr val="black"/>
                  </a:solidFill>
                  <a:latin typeface="Calibri"/>
                </a:endParaRPr>
              </a:p>
            </p:txBody>
          </p:sp>
          <p:sp>
            <p:nvSpPr>
              <p:cNvPr id="9" name="TextBox 9">
                <a:extLst>
                  <a:ext uri="{FF2B5EF4-FFF2-40B4-BE49-F238E27FC236}">
                    <a16:creationId xmlns:a16="http://schemas.microsoft.com/office/drawing/2014/main" id="{FC25C92C-1058-92C5-6D0E-6769E87D23A5}"/>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nvGrpSpPr>
            <p:cNvPr id="10" name="Group 10">
              <a:extLst>
                <a:ext uri="{FF2B5EF4-FFF2-40B4-BE49-F238E27FC236}">
                  <a16:creationId xmlns:a16="http://schemas.microsoft.com/office/drawing/2014/main" id="{03DBA016-E80C-4CFF-5932-8427931B46CB}"/>
                </a:ext>
              </a:extLst>
            </p:cNvPr>
            <p:cNvGrpSpPr/>
            <p:nvPr/>
          </p:nvGrpSpPr>
          <p:grpSpPr>
            <a:xfrm>
              <a:off x="0" y="274566"/>
              <a:ext cx="24384000" cy="96766"/>
              <a:chOff x="0" y="0"/>
              <a:chExt cx="4816593" cy="19114"/>
            </a:xfrm>
          </p:grpSpPr>
          <p:sp>
            <p:nvSpPr>
              <p:cNvPr id="11" name="Freeform 11">
                <a:extLst>
                  <a:ext uri="{FF2B5EF4-FFF2-40B4-BE49-F238E27FC236}">
                    <a16:creationId xmlns:a16="http://schemas.microsoft.com/office/drawing/2014/main" id="{2C9BCC84-3AC5-8C8B-B375-6D717B94BDA3}"/>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276E35"/>
              </a:solidFill>
            </p:spPr>
            <p:txBody>
              <a:bodyPr/>
              <a:lstStyle/>
              <a:p>
                <a:pPr defTabSz="609630"/>
                <a:endParaRPr sz="1200">
                  <a:solidFill>
                    <a:prstClr val="black"/>
                  </a:solidFill>
                  <a:latin typeface="Calibri"/>
                </a:endParaRPr>
              </a:p>
            </p:txBody>
          </p:sp>
          <p:sp>
            <p:nvSpPr>
              <p:cNvPr id="12" name="TextBox 12">
                <a:extLst>
                  <a:ext uri="{FF2B5EF4-FFF2-40B4-BE49-F238E27FC236}">
                    <a16:creationId xmlns:a16="http://schemas.microsoft.com/office/drawing/2014/main" id="{4C69F822-03F7-67CF-AFE4-63AB7196390A}"/>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sp>
        <p:nvSpPr>
          <p:cNvPr id="191" name="AutoShape 191">
            <a:extLst>
              <a:ext uri="{FF2B5EF4-FFF2-40B4-BE49-F238E27FC236}">
                <a16:creationId xmlns:a16="http://schemas.microsoft.com/office/drawing/2014/main" id="{7A878FCA-126C-58E3-76FD-584582F90152}"/>
              </a:ext>
            </a:extLst>
          </p:cNvPr>
          <p:cNvSpPr/>
          <p:nvPr/>
        </p:nvSpPr>
        <p:spPr>
          <a:xfrm>
            <a:off x="914400" y="704929"/>
            <a:ext cx="4808681" cy="0"/>
          </a:xfrm>
          <a:prstGeom prst="line">
            <a:avLst/>
          </a:prstGeom>
          <a:ln w="57150" cap="flat">
            <a:solidFill>
              <a:srgbClr val="E0B125"/>
            </a:solidFill>
            <a:prstDash val="solid"/>
            <a:headEnd type="none" w="sm" len="sm"/>
            <a:tailEnd type="none" w="sm" len="sm"/>
          </a:ln>
        </p:spPr>
        <p:txBody>
          <a:bodyPr/>
          <a:lstStyle/>
          <a:p>
            <a:pPr defTabSz="609630"/>
            <a:endParaRPr sz="1200">
              <a:solidFill>
                <a:prstClr val="black"/>
              </a:solidFill>
              <a:latin typeface="Calibri"/>
            </a:endParaRPr>
          </a:p>
        </p:txBody>
      </p:sp>
      <p:sp>
        <p:nvSpPr>
          <p:cNvPr id="195" name="TextBox 195">
            <a:extLst>
              <a:ext uri="{FF2B5EF4-FFF2-40B4-BE49-F238E27FC236}">
                <a16:creationId xmlns:a16="http://schemas.microsoft.com/office/drawing/2014/main" id="{DFFB5091-F32E-46F0-59ED-BA9D283230BD}"/>
              </a:ext>
            </a:extLst>
          </p:cNvPr>
          <p:cNvSpPr txBox="1"/>
          <p:nvPr/>
        </p:nvSpPr>
        <p:spPr>
          <a:xfrm>
            <a:off x="6299514" y="5969055"/>
            <a:ext cx="378305" cy="433661"/>
          </a:xfrm>
          <a:prstGeom prst="rect">
            <a:avLst/>
          </a:prstGeom>
        </p:spPr>
        <p:txBody>
          <a:bodyPr lIns="33867" tIns="33867" rIns="33867" bIns="33867" anchor="ctr"/>
          <a:lstStyle/>
          <a:p>
            <a:pPr algn="ctr" defTabSz="609630">
              <a:lnSpc>
                <a:spcPts val="1773"/>
              </a:lnSpc>
            </a:pPr>
            <a:endParaRPr sz="1266" b="1">
              <a:solidFill>
                <a:srgbClr val="00286E"/>
              </a:solidFill>
              <a:latin typeface="Canva Sans Bold"/>
              <a:ea typeface="Canva Sans Bold"/>
              <a:cs typeface="Canva Sans Bold"/>
              <a:sym typeface="Canva Sans Bold"/>
            </a:endParaRPr>
          </a:p>
        </p:txBody>
      </p:sp>
      <p:sp>
        <p:nvSpPr>
          <p:cNvPr id="196" name="TextBox 196">
            <a:extLst>
              <a:ext uri="{FF2B5EF4-FFF2-40B4-BE49-F238E27FC236}">
                <a16:creationId xmlns:a16="http://schemas.microsoft.com/office/drawing/2014/main" id="{E80D334B-3BFE-24B5-E4A0-6BD46C68E38D}"/>
              </a:ext>
            </a:extLst>
          </p:cNvPr>
          <p:cNvSpPr txBox="1"/>
          <p:nvPr/>
        </p:nvSpPr>
        <p:spPr>
          <a:xfrm>
            <a:off x="914400" y="216331"/>
            <a:ext cx="7780713" cy="440377"/>
          </a:xfrm>
          <a:prstGeom prst="rect">
            <a:avLst/>
          </a:prstGeom>
        </p:spPr>
        <p:txBody>
          <a:bodyPr wrap="square" lIns="0" tIns="0" rIns="0" bIns="0" anchor="t">
            <a:spAutoFit/>
          </a:bodyPr>
          <a:lstStyle/>
          <a:p>
            <a:pPr defTabSz="609630">
              <a:lnSpc>
                <a:spcPts val="3733"/>
              </a:lnSpc>
              <a:spcBef>
                <a:spcPct val="0"/>
              </a:spcBef>
              <a:defRPr sz="4000" b="1">
                <a:solidFill>
                  <a:srgbClr val="007000"/>
                </a:solidFill>
                <a:latin typeface="Montserrat" pitchFamily="2" charset="77"/>
                <a:ea typeface="Montserrat Medium"/>
                <a:cs typeface="Times New Roman" panose="02020603050405020304" pitchFamily="18" charset="0"/>
                <a:sym typeface="Montserrat Medium"/>
              </a:defRPr>
            </a:pPr>
            <a:r>
              <a:rPr lang="pt-PT" sz="2667" b="1" noProof="0" dirty="0">
                <a:solidFill>
                  <a:srgbClr val="007000"/>
                </a:solidFill>
                <a:latin typeface="Montserrat" pitchFamily="2" charset="77"/>
                <a:cs typeface="Times New Roman" panose="02020603050405020304" pitchFamily="18" charset="0"/>
                <a:sym typeface="Montserrat Medium"/>
              </a:rPr>
              <a:t>Em que mais estamos a trabalhar?</a:t>
            </a:r>
            <a:endParaRPr lang="pt-PT" sz="2666" b="1" noProof="0" dirty="0">
              <a:solidFill>
                <a:srgbClr val="00286E"/>
              </a:solidFill>
              <a:latin typeface="Montserrat Bold"/>
              <a:ea typeface="Montserrat Bold"/>
              <a:cs typeface="Montserrat Bold"/>
              <a:sym typeface="Montserrat Bold"/>
            </a:endParaRPr>
          </a:p>
        </p:txBody>
      </p:sp>
      <p:sp>
        <p:nvSpPr>
          <p:cNvPr id="197" name="TextBox 197">
            <a:extLst>
              <a:ext uri="{FF2B5EF4-FFF2-40B4-BE49-F238E27FC236}">
                <a16:creationId xmlns:a16="http://schemas.microsoft.com/office/drawing/2014/main" id="{CA033640-583C-55AC-1A92-60C3D647712E}"/>
              </a:ext>
            </a:extLst>
          </p:cNvPr>
          <p:cNvSpPr txBox="1"/>
          <p:nvPr/>
        </p:nvSpPr>
        <p:spPr>
          <a:xfrm>
            <a:off x="334992" y="1407071"/>
            <a:ext cx="11534712" cy="3811621"/>
          </a:xfrm>
          <a:prstGeom prst="rect">
            <a:avLst/>
          </a:prstGeom>
        </p:spPr>
        <p:txBody>
          <a:bodyPr wrap="square" lIns="0" tIns="0" rIns="0" bIns="0" anchor="t">
            <a:spAutoFit/>
          </a:bodyPr>
          <a:lstStyle/>
          <a:p>
            <a:pPr marL="914446" lvl="3" algn="just" defTabSz="609630">
              <a:lnSpc>
                <a:spcPct val="150000"/>
              </a:lnSpc>
              <a:defRPr sz="4400">
                <a:solidFill>
                  <a:srgbClr val="000000"/>
                </a:solidFill>
                <a:latin typeface="Times New Roman" panose="02020603050405020304" pitchFamily="18" charset="0"/>
                <a:ea typeface="Montserrat Medium"/>
                <a:cs typeface="Times New Roman" panose="02020603050405020304" pitchFamily="18" charset="0"/>
                <a:sym typeface="Montserrat Medium"/>
              </a:defRPr>
            </a:pPr>
            <a:r>
              <a:rPr lang="pt-PT" sz="2400" noProof="0" dirty="0">
                <a:solidFill>
                  <a:srgbClr val="000000"/>
                </a:solidFill>
                <a:latin typeface="Times New Roman" panose="02020603050405020304" pitchFamily="18" charset="0"/>
                <a:cs typeface="Times New Roman" panose="02020603050405020304" pitchFamily="18" charset="0"/>
                <a:sym typeface="Montserrat Medium"/>
              </a:rPr>
              <a:t>O Cluster 4 está a trabalhar em:</a:t>
            </a:r>
          </a:p>
          <a:p>
            <a:pPr marL="914446" lvl="3" algn="just" defTabSz="609630">
              <a:lnSpc>
                <a:spcPct val="150000"/>
              </a:lnSpc>
              <a:defRPr sz="4400">
                <a:solidFill>
                  <a:srgbClr val="000000"/>
                </a:solidFill>
                <a:latin typeface="Times New Roman" panose="02020603050405020304" pitchFamily="18" charset="0"/>
                <a:ea typeface="Montserrat Medium"/>
                <a:cs typeface="Times New Roman" panose="02020603050405020304" pitchFamily="18" charset="0"/>
                <a:sym typeface="Montserrat Medium"/>
              </a:defRPr>
            </a:pPr>
            <a:endParaRPr lang="pt-PT" sz="2400" noProof="0" dirty="0">
              <a:solidFill>
                <a:srgbClr val="000000"/>
              </a:solidFill>
              <a:latin typeface="Times New Roman" panose="02020603050405020304" pitchFamily="18" charset="0"/>
              <a:cs typeface="Times New Roman" panose="02020603050405020304" pitchFamily="18" charset="0"/>
              <a:sym typeface="Montserrat Medium"/>
            </a:endParaRPr>
          </a:p>
          <a:p>
            <a:pPr marL="1295465" lvl="3" indent="-381019" algn="just" defTabSz="609630">
              <a:lnSpc>
                <a:spcPct val="150000"/>
              </a:lnSpc>
              <a:buFont typeface="Wingdings" pitchFamily="2" charset="2"/>
              <a:buChar char="Ø"/>
              <a:defRPr sz="4400">
                <a:solidFill>
                  <a:srgbClr val="000000"/>
                </a:solidFill>
                <a:latin typeface="Times New Roman" panose="02020603050405020304" pitchFamily="18" charset="0"/>
                <a:ea typeface="Montserrat Medium"/>
                <a:cs typeface="Times New Roman" panose="02020603050405020304" pitchFamily="18" charset="0"/>
                <a:sym typeface="Montserrat Medium"/>
              </a:defRPr>
            </a:pPr>
            <a:r>
              <a:rPr lang="pt-PT" sz="2400" noProof="0" dirty="0">
                <a:solidFill>
                  <a:srgbClr val="000000"/>
                </a:solidFill>
                <a:latin typeface="Times New Roman" panose="02020603050405020304" pitchFamily="18" charset="0"/>
                <a:cs typeface="Times New Roman" panose="02020603050405020304" pitchFamily="18" charset="0"/>
                <a:sym typeface="Montserrat Medium"/>
              </a:rPr>
              <a:t>Um plano de sensibilização de alto nível para 2026 que descreva o calendário anual proposto para a reunião e o Webinar, os temas principais e outras atividades de sensibilização recomendadas para o ano.</a:t>
            </a:r>
          </a:p>
          <a:p>
            <a:pPr marL="1295465" lvl="3" indent="-381019" algn="just" defTabSz="609630">
              <a:lnSpc>
                <a:spcPct val="150000"/>
              </a:lnSpc>
              <a:buFont typeface="Wingdings" pitchFamily="2" charset="2"/>
              <a:buChar char="Ø"/>
              <a:defRPr sz="4400">
                <a:solidFill>
                  <a:srgbClr val="000000"/>
                </a:solidFill>
                <a:latin typeface="Times New Roman" panose="02020603050405020304" pitchFamily="18" charset="0"/>
                <a:ea typeface="Montserrat Medium"/>
                <a:cs typeface="Times New Roman" panose="02020603050405020304" pitchFamily="18" charset="0"/>
                <a:sym typeface="Montserrat Medium"/>
              </a:defRPr>
            </a:pPr>
            <a:endParaRPr lang="pt-PT" sz="2400" noProof="0" dirty="0">
              <a:solidFill>
                <a:srgbClr val="000000"/>
              </a:solidFill>
              <a:latin typeface="Times New Roman" panose="02020603050405020304" pitchFamily="18" charset="0"/>
              <a:cs typeface="Times New Roman" panose="02020603050405020304" pitchFamily="18" charset="0"/>
              <a:sym typeface="Montserrat Medium"/>
            </a:endParaRPr>
          </a:p>
          <a:p>
            <a:pPr marL="1295465" lvl="3" indent="-381019" algn="just" defTabSz="609630">
              <a:lnSpc>
                <a:spcPct val="150000"/>
              </a:lnSpc>
              <a:buFont typeface="Wingdings" pitchFamily="2" charset="2"/>
              <a:buChar char="Ø"/>
              <a:defRPr sz="4400">
                <a:solidFill>
                  <a:srgbClr val="000000"/>
                </a:solidFill>
                <a:latin typeface="Times New Roman" panose="02020603050405020304" pitchFamily="18" charset="0"/>
                <a:ea typeface="Montserrat Medium"/>
                <a:cs typeface="Times New Roman" panose="02020603050405020304" pitchFamily="18" charset="0"/>
                <a:sym typeface="Montserrat Medium"/>
              </a:defRPr>
            </a:pPr>
            <a:r>
              <a:rPr lang="pt-PT" sz="2400" noProof="0" dirty="0">
                <a:solidFill>
                  <a:srgbClr val="000000"/>
                </a:solidFill>
                <a:latin typeface="Times New Roman" panose="02020603050405020304" pitchFamily="18" charset="0"/>
                <a:cs typeface="Times New Roman" panose="02020603050405020304" pitchFamily="18" charset="0"/>
                <a:sym typeface="Montserrat Medium"/>
              </a:rPr>
              <a:t>Divulgação dos resultados da investigação de inquéritos recentes.</a:t>
            </a:r>
            <a:endParaRPr lang="pt-PT" sz="2400" noProof="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p:txBody>
      </p:sp>
    </p:spTree>
    <p:extLst>
      <p:ext uri="{BB962C8B-B14F-4D97-AF65-F5344CB8AC3E}">
        <p14:creationId xmlns:p14="http://schemas.microsoft.com/office/powerpoint/2010/main" val="329642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8DA9E-AC32-E7EA-8B2C-FF3C48E785F4}"/>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036B8D2E-C89C-DB53-296D-5138C176AD2F}"/>
              </a:ext>
            </a:extLst>
          </p:cNvPr>
          <p:cNvGrpSpPr/>
          <p:nvPr/>
        </p:nvGrpSpPr>
        <p:grpSpPr>
          <a:xfrm>
            <a:off x="0" y="6402716"/>
            <a:ext cx="12198350" cy="185666"/>
            <a:chOff x="0" y="0"/>
            <a:chExt cx="24396700" cy="371332"/>
          </a:xfrm>
        </p:grpSpPr>
        <p:grpSp>
          <p:nvGrpSpPr>
            <p:cNvPr id="4" name="Group 4">
              <a:extLst>
                <a:ext uri="{FF2B5EF4-FFF2-40B4-BE49-F238E27FC236}">
                  <a16:creationId xmlns:a16="http://schemas.microsoft.com/office/drawing/2014/main" id="{60212246-EFA9-36DF-0255-BF7F8D34AE37}"/>
                </a:ext>
              </a:extLst>
            </p:cNvPr>
            <p:cNvGrpSpPr/>
            <p:nvPr/>
          </p:nvGrpSpPr>
          <p:grpSpPr>
            <a:xfrm>
              <a:off x="0" y="0"/>
              <a:ext cx="24384000" cy="96766"/>
              <a:chOff x="0" y="0"/>
              <a:chExt cx="4816593" cy="19114"/>
            </a:xfrm>
          </p:grpSpPr>
          <p:sp>
            <p:nvSpPr>
              <p:cNvPr id="5" name="Freeform 5">
                <a:extLst>
                  <a:ext uri="{FF2B5EF4-FFF2-40B4-BE49-F238E27FC236}">
                    <a16:creationId xmlns:a16="http://schemas.microsoft.com/office/drawing/2014/main" id="{86C79C99-76D6-9239-6C44-346DAC57E2DD}"/>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1D1A1B"/>
              </a:solidFill>
            </p:spPr>
            <p:txBody>
              <a:bodyPr/>
              <a:lstStyle/>
              <a:p>
                <a:pPr defTabSz="609630"/>
                <a:endParaRPr sz="1200">
                  <a:solidFill>
                    <a:prstClr val="black"/>
                  </a:solidFill>
                  <a:latin typeface="Calibri"/>
                </a:endParaRPr>
              </a:p>
            </p:txBody>
          </p:sp>
          <p:sp>
            <p:nvSpPr>
              <p:cNvPr id="6" name="TextBox 6">
                <a:extLst>
                  <a:ext uri="{FF2B5EF4-FFF2-40B4-BE49-F238E27FC236}">
                    <a16:creationId xmlns:a16="http://schemas.microsoft.com/office/drawing/2014/main" id="{F3423118-416B-E0D8-7A78-82D20CCDB50C}"/>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nvGrpSpPr>
            <p:cNvPr id="7" name="Group 7">
              <a:extLst>
                <a:ext uri="{FF2B5EF4-FFF2-40B4-BE49-F238E27FC236}">
                  <a16:creationId xmlns:a16="http://schemas.microsoft.com/office/drawing/2014/main" id="{E4AC7D2C-255E-B9B8-F367-0B6329426093}"/>
                </a:ext>
              </a:extLst>
            </p:cNvPr>
            <p:cNvGrpSpPr/>
            <p:nvPr/>
          </p:nvGrpSpPr>
          <p:grpSpPr>
            <a:xfrm>
              <a:off x="12700" y="139700"/>
              <a:ext cx="24384000" cy="96766"/>
              <a:chOff x="0" y="0"/>
              <a:chExt cx="4816593" cy="19114"/>
            </a:xfrm>
          </p:grpSpPr>
          <p:sp>
            <p:nvSpPr>
              <p:cNvPr id="8" name="Freeform 8">
                <a:extLst>
                  <a:ext uri="{FF2B5EF4-FFF2-40B4-BE49-F238E27FC236}">
                    <a16:creationId xmlns:a16="http://schemas.microsoft.com/office/drawing/2014/main" id="{63171135-24F4-9E80-19E5-CD0865C59B4C}"/>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A7220C"/>
              </a:solidFill>
            </p:spPr>
            <p:txBody>
              <a:bodyPr/>
              <a:lstStyle/>
              <a:p>
                <a:pPr defTabSz="609630"/>
                <a:endParaRPr sz="1200">
                  <a:solidFill>
                    <a:prstClr val="black"/>
                  </a:solidFill>
                  <a:latin typeface="Calibri"/>
                </a:endParaRPr>
              </a:p>
            </p:txBody>
          </p:sp>
          <p:sp>
            <p:nvSpPr>
              <p:cNvPr id="9" name="TextBox 9">
                <a:extLst>
                  <a:ext uri="{FF2B5EF4-FFF2-40B4-BE49-F238E27FC236}">
                    <a16:creationId xmlns:a16="http://schemas.microsoft.com/office/drawing/2014/main" id="{C26D28C4-426A-3332-8B51-8E17A098AF29}"/>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nvGrpSpPr>
            <p:cNvPr id="10" name="Group 10">
              <a:extLst>
                <a:ext uri="{FF2B5EF4-FFF2-40B4-BE49-F238E27FC236}">
                  <a16:creationId xmlns:a16="http://schemas.microsoft.com/office/drawing/2014/main" id="{D053EC03-B09E-09CE-CF27-C9B5A9F011B5}"/>
                </a:ext>
              </a:extLst>
            </p:cNvPr>
            <p:cNvGrpSpPr/>
            <p:nvPr/>
          </p:nvGrpSpPr>
          <p:grpSpPr>
            <a:xfrm>
              <a:off x="0" y="274566"/>
              <a:ext cx="24384000" cy="96766"/>
              <a:chOff x="0" y="0"/>
              <a:chExt cx="4816593" cy="19114"/>
            </a:xfrm>
          </p:grpSpPr>
          <p:sp>
            <p:nvSpPr>
              <p:cNvPr id="11" name="Freeform 11">
                <a:extLst>
                  <a:ext uri="{FF2B5EF4-FFF2-40B4-BE49-F238E27FC236}">
                    <a16:creationId xmlns:a16="http://schemas.microsoft.com/office/drawing/2014/main" id="{E2C07816-BBAB-F598-6A22-7482527FF3CB}"/>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276E35"/>
              </a:solidFill>
            </p:spPr>
            <p:txBody>
              <a:bodyPr/>
              <a:lstStyle/>
              <a:p>
                <a:pPr defTabSz="609630"/>
                <a:endParaRPr sz="1200">
                  <a:solidFill>
                    <a:prstClr val="black"/>
                  </a:solidFill>
                  <a:latin typeface="Calibri"/>
                </a:endParaRPr>
              </a:p>
            </p:txBody>
          </p:sp>
          <p:sp>
            <p:nvSpPr>
              <p:cNvPr id="12" name="TextBox 12">
                <a:extLst>
                  <a:ext uri="{FF2B5EF4-FFF2-40B4-BE49-F238E27FC236}">
                    <a16:creationId xmlns:a16="http://schemas.microsoft.com/office/drawing/2014/main" id="{121EEB9B-A9EE-8E81-C7DF-448B7FFEC169}"/>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sp>
        <p:nvSpPr>
          <p:cNvPr id="191" name="AutoShape 191">
            <a:extLst>
              <a:ext uri="{FF2B5EF4-FFF2-40B4-BE49-F238E27FC236}">
                <a16:creationId xmlns:a16="http://schemas.microsoft.com/office/drawing/2014/main" id="{2CFA8B54-1A65-0ED4-4630-148CF207506A}"/>
              </a:ext>
            </a:extLst>
          </p:cNvPr>
          <p:cNvSpPr/>
          <p:nvPr/>
        </p:nvSpPr>
        <p:spPr>
          <a:xfrm>
            <a:off x="914400" y="704929"/>
            <a:ext cx="4808681" cy="0"/>
          </a:xfrm>
          <a:prstGeom prst="line">
            <a:avLst/>
          </a:prstGeom>
          <a:ln w="57150" cap="flat">
            <a:solidFill>
              <a:srgbClr val="E0B125"/>
            </a:solidFill>
            <a:prstDash val="solid"/>
            <a:headEnd type="none" w="sm" len="sm"/>
            <a:tailEnd type="none" w="sm" len="sm"/>
          </a:ln>
        </p:spPr>
        <p:txBody>
          <a:bodyPr/>
          <a:lstStyle/>
          <a:p>
            <a:pPr defTabSz="609630"/>
            <a:endParaRPr sz="1200">
              <a:solidFill>
                <a:prstClr val="black"/>
              </a:solidFill>
              <a:latin typeface="Calibri"/>
            </a:endParaRPr>
          </a:p>
        </p:txBody>
      </p:sp>
      <p:sp>
        <p:nvSpPr>
          <p:cNvPr id="195" name="TextBox 195">
            <a:extLst>
              <a:ext uri="{FF2B5EF4-FFF2-40B4-BE49-F238E27FC236}">
                <a16:creationId xmlns:a16="http://schemas.microsoft.com/office/drawing/2014/main" id="{AF6CCEFB-C3BE-9944-281E-C9911AD1F1E7}"/>
              </a:ext>
            </a:extLst>
          </p:cNvPr>
          <p:cNvSpPr txBox="1"/>
          <p:nvPr/>
        </p:nvSpPr>
        <p:spPr>
          <a:xfrm>
            <a:off x="6299514" y="5969055"/>
            <a:ext cx="378305" cy="433661"/>
          </a:xfrm>
          <a:prstGeom prst="rect">
            <a:avLst/>
          </a:prstGeom>
        </p:spPr>
        <p:txBody>
          <a:bodyPr lIns="33867" tIns="33867" rIns="33867" bIns="33867" anchor="ctr"/>
          <a:lstStyle/>
          <a:p>
            <a:pPr algn="ctr" defTabSz="609630">
              <a:lnSpc>
                <a:spcPts val="1773"/>
              </a:lnSpc>
            </a:pPr>
            <a:endParaRPr sz="1266" b="1">
              <a:solidFill>
                <a:srgbClr val="00286E"/>
              </a:solidFill>
              <a:latin typeface="Canva Sans Bold"/>
              <a:ea typeface="Canva Sans Bold"/>
              <a:cs typeface="Canva Sans Bold"/>
              <a:sym typeface="Canva Sans Bold"/>
            </a:endParaRPr>
          </a:p>
        </p:txBody>
      </p:sp>
      <p:sp>
        <p:nvSpPr>
          <p:cNvPr id="196" name="TextBox 196">
            <a:extLst>
              <a:ext uri="{FF2B5EF4-FFF2-40B4-BE49-F238E27FC236}">
                <a16:creationId xmlns:a16="http://schemas.microsoft.com/office/drawing/2014/main" id="{8057FD03-5F36-2FC9-731B-CF0B77865854}"/>
              </a:ext>
            </a:extLst>
          </p:cNvPr>
          <p:cNvSpPr txBox="1"/>
          <p:nvPr/>
        </p:nvSpPr>
        <p:spPr>
          <a:xfrm>
            <a:off x="914400" y="205248"/>
            <a:ext cx="6018680" cy="440377"/>
          </a:xfrm>
          <a:prstGeom prst="rect">
            <a:avLst/>
          </a:prstGeom>
        </p:spPr>
        <p:txBody>
          <a:bodyPr lIns="0" tIns="0" rIns="0" bIns="0" anchor="t">
            <a:spAutoFit/>
          </a:bodyPr>
          <a:lstStyle/>
          <a:p>
            <a:pPr defTabSz="609630">
              <a:lnSpc>
                <a:spcPts val="3733"/>
              </a:lnSpc>
              <a:spcBef>
                <a:spcPct val="0"/>
              </a:spcBef>
              <a:defRPr sz="4000" b="1">
                <a:solidFill>
                  <a:srgbClr val="007000"/>
                </a:solidFill>
                <a:latin typeface="Montserrat" pitchFamily="2" charset="77"/>
                <a:ea typeface="Montserrat Bold"/>
                <a:cs typeface="Times New Roman" panose="02020603050405020304" pitchFamily="18" charset="0"/>
                <a:sym typeface="Montserrat Medium"/>
              </a:defRPr>
            </a:pPr>
            <a:r>
              <a:rPr lang="pt-PT" sz="2667" b="1" noProof="0" dirty="0">
                <a:solidFill>
                  <a:srgbClr val="007000"/>
                </a:solidFill>
                <a:latin typeface="Montserrat" pitchFamily="2" charset="77"/>
                <a:cs typeface="Times New Roman" panose="02020603050405020304" pitchFamily="18" charset="0"/>
                <a:sym typeface="Montserrat Medium"/>
              </a:rPr>
              <a:t>Retorno de informação</a:t>
            </a:r>
            <a:endParaRPr lang="pt-PT" sz="2666" b="1" noProof="0" dirty="0">
              <a:solidFill>
                <a:srgbClr val="00286E"/>
              </a:solidFill>
              <a:latin typeface="Montserrat Bold"/>
              <a:ea typeface="Montserrat Bold"/>
              <a:cs typeface="Montserrat Bold"/>
              <a:sym typeface="Montserrat Bold"/>
            </a:endParaRPr>
          </a:p>
        </p:txBody>
      </p:sp>
      <p:sp>
        <p:nvSpPr>
          <p:cNvPr id="197" name="TextBox 197">
            <a:extLst>
              <a:ext uri="{FF2B5EF4-FFF2-40B4-BE49-F238E27FC236}">
                <a16:creationId xmlns:a16="http://schemas.microsoft.com/office/drawing/2014/main" id="{7B2E403B-A205-13C6-A6AA-924AADA5E608}"/>
              </a:ext>
            </a:extLst>
          </p:cNvPr>
          <p:cNvSpPr txBox="1"/>
          <p:nvPr/>
        </p:nvSpPr>
        <p:spPr>
          <a:xfrm>
            <a:off x="674606" y="1232920"/>
            <a:ext cx="10842787" cy="3811621"/>
          </a:xfrm>
          <a:prstGeom prst="rect">
            <a:avLst/>
          </a:prstGeom>
        </p:spPr>
        <p:txBody>
          <a:bodyPr wrap="square" lIns="0" tIns="0" rIns="0" bIns="0" anchor="t">
            <a:spAutoFit/>
          </a:bodyPr>
          <a:lstStyle/>
          <a:p>
            <a:pPr marL="914446" lvl="3" defTabSz="609630">
              <a:lnSpc>
                <a:spcPct val="150000"/>
              </a:lnSpc>
              <a:defRPr sz="4400">
                <a:solidFill>
                  <a:srgbClr val="000000"/>
                </a:solidFill>
                <a:latin typeface="Times New Roman" panose="02020603050405020304" pitchFamily="18" charset="0"/>
                <a:ea typeface="Montserrat Medium"/>
                <a:cs typeface="Times New Roman" panose="02020603050405020304" pitchFamily="18" charset="0"/>
                <a:sym typeface="Montserrat Medium"/>
              </a:defRPr>
            </a:pPr>
            <a:r>
              <a:rPr lang="pt-PT" sz="2400" noProof="0" dirty="0">
                <a:solidFill>
                  <a:srgbClr val="000000"/>
                </a:solidFill>
                <a:latin typeface="Times New Roman" panose="02020603050405020304" pitchFamily="18" charset="0"/>
                <a:cs typeface="Times New Roman" panose="02020603050405020304" pitchFamily="18" charset="0"/>
                <a:sym typeface="Montserrat Medium"/>
              </a:rPr>
              <a:t>O Cluster 4 observa o seguinte:</a:t>
            </a:r>
          </a:p>
          <a:p>
            <a:pPr marL="914446" lvl="3" defTabSz="609630">
              <a:lnSpc>
                <a:spcPct val="150000"/>
              </a:lnSpc>
              <a:defRPr sz="4400">
                <a:solidFill>
                  <a:srgbClr val="000000"/>
                </a:solidFill>
                <a:latin typeface="Times New Roman" panose="02020603050405020304" pitchFamily="18" charset="0"/>
                <a:ea typeface="Montserrat Medium"/>
                <a:cs typeface="Times New Roman" panose="02020603050405020304" pitchFamily="18" charset="0"/>
                <a:sym typeface="Montserrat Medium"/>
              </a:defRPr>
            </a:pPr>
            <a:endParaRPr lang="pt-PT" sz="2400" noProof="0" dirty="0">
              <a:solidFill>
                <a:srgbClr val="000000"/>
              </a:solidFill>
              <a:latin typeface="Times New Roman" panose="02020603050405020304" pitchFamily="18" charset="0"/>
              <a:cs typeface="Times New Roman" panose="02020603050405020304" pitchFamily="18" charset="0"/>
              <a:sym typeface="Montserrat Medium"/>
            </a:endParaRPr>
          </a:p>
          <a:p>
            <a:pPr marL="1295465" lvl="3" indent="-381019" defTabSz="609630">
              <a:lnSpc>
                <a:spcPct val="150000"/>
              </a:lnSpc>
              <a:buFont typeface="Wingdings" pitchFamily="2" charset="2"/>
              <a:buChar char="Ø"/>
              <a:defRPr sz="4400">
                <a:solidFill>
                  <a:srgbClr val="000000"/>
                </a:solidFill>
                <a:latin typeface="Times New Roman" panose="02020603050405020304" pitchFamily="18" charset="0"/>
                <a:ea typeface="Montserrat Medium"/>
                <a:cs typeface="Times New Roman" panose="02020603050405020304" pitchFamily="18" charset="0"/>
                <a:sym typeface="Montserrat Medium"/>
              </a:defRPr>
            </a:pPr>
            <a:r>
              <a:rPr lang="pt-PT" sz="2400" noProof="0" dirty="0">
                <a:solidFill>
                  <a:srgbClr val="000000"/>
                </a:solidFill>
                <a:latin typeface="Times New Roman" panose="02020603050405020304" pitchFamily="18" charset="0"/>
                <a:cs typeface="Times New Roman" panose="02020603050405020304" pitchFamily="18" charset="0"/>
                <a:sym typeface="Montserrat Medium"/>
              </a:rPr>
              <a:t>Os serviços de tradução e coordenação foram utilizados de forma espectacular</a:t>
            </a:r>
          </a:p>
          <a:p>
            <a:pPr marL="1295465" lvl="3" indent="-381019" defTabSz="609630">
              <a:lnSpc>
                <a:spcPct val="150000"/>
              </a:lnSpc>
              <a:buFont typeface="Wingdings" pitchFamily="2" charset="2"/>
              <a:buChar char="Ø"/>
              <a:defRPr sz="4400">
                <a:solidFill>
                  <a:srgbClr val="000000"/>
                </a:solidFill>
                <a:latin typeface="Times New Roman" panose="02020603050405020304" pitchFamily="18" charset="0"/>
                <a:ea typeface="Montserrat Medium"/>
                <a:cs typeface="Times New Roman" panose="02020603050405020304" pitchFamily="18" charset="0"/>
                <a:sym typeface="Montserrat Medium"/>
              </a:defRPr>
            </a:pPr>
            <a:r>
              <a:rPr lang="pt-PT" sz="2400" noProof="0" dirty="0">
                <a:solidFill>
                  <a:srgbClr val="000000"/>
                </a:solidFill>
                <a:latin typeface="Times New Roman" panose="02020603050405020304" pitchFamily="18" charset="0"/>
                <a:cs typeface="Times New Roman" panose="02020603050405020304" pitchFamily="18" charset="0"/>
                <a:sym typeface="Montserrat Medium"/>
              </a:rPr>
              <a:t>O trabalho em equipa permitiu o progresso feito pela equipa</a:t>
            </a:r>
          </a:p>
          <a:p>
            <a:pPr marL="1295465" lvl="3" indent="-381019" defTabSz="609630">
              <a:lnSpc>
                <a:spcPct val="150000"/>
              </a:lnSpc>
              <a:buFont typeface="Wingdings" pitchFamily="2" charset="2"/>
              <a:buChar char="Ø"/>
              <a:defRPr sz="4400">
                <a:latin typeface="Times New Roman" panose="02020603050405020304" pitchFamily="18" charset="0"/>
                <a:cs typeface="Times New Roman" panose="02020603050405020304" pitchFamily="18" charset="0"/>
              </a:defRPr>
            </a:pPr>
            <a:r>
              <a:rPr lang="pt-PT" sz="2400" noProof="0" dirty="0">
                <a:solidFill>
                  <a:prstClr val="black"/>
                </a:solidFill>
                <a:latin typeface="Times New Roman" panose="02020603050405020304" pitchFamily="18" charset="0"/>
                <a:cs typeface="Times New Roman" panose="02020603050405020304" pitchFamily="18" charset="0"/>
              </a:rPr>
              <a:t>Que os membros atuais (GQN, autoridades de GQ, decisores políticos, etc.) forneçam os seus dados de contacto para compilação numa base de dados formal para simplificar as cadeias de valor das comunicações.</a:t>
            </a:r>
            <a:endParaRPr lang="pt-PT" sz="2400" noProof="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p:txBody>
      </p:sp>
    </p:spTree>
    <p:extLst>
      <p:ext uri="{BB962C8B-B14F-4D97-AF65-F5344CB8AC3E}">
        <p14:creationId xmlns:p14="http://schemas.microsoft.com/office/powerpoint/2010/main" val="1825643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96848" y="6472581"/>
            <a:ext cx="12198350" cy="185666"/>
            <a:chOff x="0" y="0"/>
            <a:chExt cx="24396700" cy="371332"/>
          </a:xfrm>
        </p:grpSpPr>
        <p:grpSp>
          <p:nvGrpSpPr>
            <p:cNvPr id="4" name="Group 4"/>
            <p:cNvGrpSpPr/>
            <p:nvPr/>
          </p:nvGrpSpPr>
          <p:grpSpPr>
            <a:xfrm>
              <a:off x="0" y="0"/>
              <a:ext cx="24384000" cy="96766"/>
              <a:chOff x="0" y="0"/>
              <a:chExt cx="4816593" cy="19114"/>
            </a:xfrm>
          </p:grpSpPr>
          <p:sp>
            <p:nvSpPr>
              <p:cNvPr id="5" name="Freeform 5"/>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1D1A1B"/>
              </a:solidFill>
            </p:spPr>
            <p:txBody>
              <a:bodyPr/>
              <a:lstStyle/>
              <a:p>
                <a:pPr defTabSz="609630"/>
                <a:endParaRPr sz="1200">
                  <a:solidFill>
                    <a:prstClr val="black"/>
                  </a:solidFill>
                  <a:latin typeface="Calibri"/>
                </a:endParaRPr>
              </a:p>
            </p:txBody>
          </p:sp>
          <p:sp>
            <p:nvSpPr>
              <p:cNvPr id="6" name="TextBox 6"/>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nvGrpSpPr>
            <p:cNvPr id="7" name="Group 7"/>
            <p:cNvGrpSpPr/>
            <p:nvPr/>
          </p:nvGrpSpPr>
          <p:grpSpPr>
            <a:xfrm>
              <a:off x="12700" y="139700"/>
              <a:ext cx="24384000" cy="96766"/>
              <a:chOff x="0" y="0"/>
              <a:chExt cx="4816593" cy="19114"/>
            </a:xfrm>
          </p:grpSpPr>
          <p:sp>
            <p:nvSpPr>
              <p:cNvPr id="8" name="Freeform 8"/>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A7220C"/>
              </a:solidFill>
            </p:spPr>
            <p:txBody>
              <a:bodyPr/>
              <a:lstStyle/>
              <a:p>
                <a:pPr defTabSz="609630"/>
                <a:endParaRPr sz="1200">
                  <a:solidFill>
                    <a:prstClr val="black"/>
                  </a:solidFill>
                  <a:latin typeface="Calibri"/>
                </a:endParaRPr>
              </a:p>
            </p:txBody>
          </p:sp>
          <p:sp>
            <p:nvSpPr>
              <p:cNvPr id="9" name="TextBox 9"/>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nvGrpSpPr>
            <p:cNvPr id="10" name="Group 10"/>
            <p:cNvGrpSpPr/>
            <p:nvPr/>
          </p:nvGrpSpPr>
          <p:grpSpPr>
            <a:xfrm>
              <a:off x="0" y="274566"/>
              <a:ext cx="24384000" cy="96766"/>
              <a:chOff x="0" y="0"/>
              <a:chExt cx="4816593" cy="19114"/>
            </a:xfrm>
          </p:grpSpPr>
          <p:sp>
            <p:nvSpPr>
              <p:cNvPr id="11" name="Freeform 11"/>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276E35"/>
              </a:solidFill>
            </p:spPr>
            <p:txBody>
              <a:bodyPr/>
              <a:lstStyle/>
              <a:p>
                <a:pPr defTabSz="609630"/>
                <a:endParaRPr sz="1200">
                  <a:solidFill>
                    <a:prstClr val="black"/>
                  </a:solidFill>
                  <a:latin typeface="Calibri"/>
                </a:endParaRPr>
              </a:p>
            </p:txBody>
          </p:sp>
          <p:sp>
            <p:nvSpPr>
              <p:cNvPr id="12" name="TextBox 12"/>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grpSp>
        <p:nvGrpSpPr>
          <p:cNvPr id="14" name="Group 14"/>
          <p:cNvGrpSpPr/>
          <p:nvPr/>
        </p:nvGrpSpPr>
        <p:grpSpPr>
          <a:xfrm>
            <a:off x="203200" y="1996521"/>
            <a:ext cx="12192000" cy="4196523"/>
            <a:chOff x="0" y="0"/>
            <a:chExt cx="4816593" cy="1657885"/>
          </a:xfrm>
          <a:solidFill>
            <a:srgbClr val="007000"/>
          </a:solidFill>
        </p:grpSpPr>
        <p:sp>
          <p:nvSpPr>
            <p:cNvPr id="15" name="Freeform 15"/>
            <p:cNvSpPr/>
            <p:nvPr/>
          </p:nvSpPr>
          <p:spPr>
            <a:xfrm>
              <a:off x="0" y="0"/>
              <a:ext cx="4816592" cy="1657885"/>
            </a:xfrm>
            <a:custGeom>
              <a:avLst/>
              <a:gdLst/>
              <a:ahLst/>
              <a:cxnLst/>
              <a:rect l="l" t="t" r="r" b="b"/>
              <a:pathLst>
                <a:path w="4816592" h="1657885">
                  <a:moveTo>
                    <a:pt x="0" y="0"/>
                  </a:moveTo>
                  <a:lnTo>
                    <a:pt x="4816592" y="0"/>
                  </a:lnTo>
                  <a:lnTo>
                    <a:pt x="4816592" y="1657885"/>
                  </a:lnTo>
                  <a:lnTo>
                    <a:pt x="0" y="1657885"/>
                  </a:lnTo>
                  <a:close/>
                </a:path>
              </a:pathLst>
            </a:custGeom>
            <a:grpFill/>
          </p:spPr>
          <p:txBody>
            <a:bodyPr/>
            <a:lstStyle/>
            <a:p>
              <a:pPr defTabSz="609630"/>
              <a:endParaRPr sz="1200">
                <a:solidFill>
                  <a:prstClr val="black"/>
                </a:solidFill>
                <a:latin typeface="Calibri"/>
              </a:endParaRPr>
            </a:p>
          </p:txBody>
        </p:sp>
        <p:sp>
          <p:nvSpPr>
            <p:cNvPr id="16" name="TextBox 16"/>
            <p:cNvSpPr txBox="1"/>
            <p:nvPr/>
          </p:nvSpPr>
          <p:spPr>
            <a:xfrm>
              <a:off x="0" y="-38100"/>
              <a:ext cx="4816593" cy="1695985"/>
            </a:xfrm>
            <a:prstGeom prst="rect">
              <a:avLst/>
            </a:prstGeom>
            <a:grpFill/>
          </p:spPr>
          <p:txBody>
            <a:bodyPr lIns="33867" tIns="33867" rIns="33867" bIns="33867" anchor="ctr"/>
            <a:lstStyle/>
            <a:p>
              <a:pPr algn="ctr" defTabSz="609630">
                <a:lnSpc>
                  <a:spcPts val="1773"/>
                </a:lnSpc>
                <a:spcBef>
                  <a:spcPct val="0"/>
                </a:spcBef>
              </a:pPr>
              <a:endParaRPr sz="1200">
                <a:solidFill>
                  <a:prstClr val="black"/>
                </a:solidFill>
                <a:latin typeface="Calibri"/>
              </a:endParaRPr>
            </a:p>
          </p:txBody>
        </p:sp>
      </p:grpSp>
      <p:sp>
        <p:nvSpPr>
          <p:cNvPr id="17" name="TextBox 17"/>
          <p:cNvSpPr txBox="1"/>
          <p:nvPr/>
        </p:nvSpPr>
        <p:spPr>
          <a:xfrm>
            <a:off x="682625" y="2368891"/>
            <a:ext cx="10848975" cy="3492174"/>
          </a:xfrm>
          <a:prstGeom prst="rect">
            <a:avLst/>
          </a:prstGeom>
        </p:spPr>
        <p:txBody>
          <a:bodyPr wrap="square" lIns="0" tIns="0" rIns="0" bIns="0" anchor="t">
            <a:spAutoFit/>
          </a:bodyPr>
          <a:lstStyle/>
          <a:p>
            <a:pPr algn="ctr" defTabSz="609630">
              <a:lnSpc>
                <a:spcPts val="3826"/>
              </a:lnSpc>
              <a:spcBef>
                <a:spcPct val="0"/>
              </a:spcBef>
            </a:pPr>
            <a:endParaRPr sz="6400" b="1" dirty="0">
              <a:solidFill>
                <a:srgbClr val="FFFFFF"/>
              </a:solidFill>
              <a:latin typeface="Montserrat Medium"/>
              <a:ea typeface="Montserrat Medium"/>
              <a:cs typeface="Montserrat Medium"/>
              <a:sym typeface="Montserrat Medium"/>
            </a:endParaRPr>
          </a:p>
          <a:p>
            <a:pPr algn="ctr" defTabSz="609630">
              <a:lnSpc>
                <a:spcPts val="3826"/>
              </a:lnSpc>
              <a:spcBef>
                <a:spcPct val="0"/>
              </a:spcBef>
            </a:pPr>
            <a:endParaRPr sz="6400" b="1" dirty="0">
              <a:solidFill>
                <a:srgbClr val="FFFFFF"/>
              </a:solidFill>
              <a:latin typeface="Montserrat Medium"/>
              <a:ea typeface="Montserrat Medium"/>
              <a:cs typeface="Montserrat Medium"/>
              <a:sym typeface="Montserrat Medium"/>
            </a:endParaRPr>
          </a:p>
          <a:p>
            <a:pPr algn="ctr" defTabSz="609630">
              <a:lnSpc>
                <a:spcPts val="3826"/>
              </a:lnSpc>
              <a:spcBef>
                <a:spcPct val="0"/>
              </a:spcBef>
              <a:defRPr sz="9600" b="1">
                <a:solidFill>
                  <a:srgbClr val="FFFFFF"/>
                </a:solidFill>
                <a:latin typeface="Montserrat Medium"/>
                <a:ea typeface="Montserrat Medium"/>
                <a:cs typeface="Montserrat Medium"/>
                <a:sym typeface="Montserrat Medium"/>
              </a:defRPr>
            </a:pPr>
            <a:r>
              <a:rPr lang="pt-PT" sz="6400" b="1" noProof="0" dirty="0">
                <a:solidFill>
                  <a:srgbClr val="FFFFFF"/>
                </a:solidFill>
                <a:latin typeface="Montserrat Medium"/>
                <a:sym typeface="Montserrat Medium"/>
              </a:rPr>
              <a:t>OBRIGADO! </a:t>
            </a:r>
          </a:p>
          <a:p>
            <a:pPr algn="ctr" defTabSz="609630">
              <a:lnSpc>
                <a:spcPts val="3826"/>
              </a:lnSpc>
              <a:spcBef>
                <a:spcPct val="0"/>
              </a:spcBef>
            </a:pPr>
            <a:endParaRPr lang="pt-PT" sz="6400" b="1" noProof="0" dirty="0">
              <a:solidFill>
                <a:srgbClr val="FFFFFF"/>
              </a:solidFill>
              <a:latin typeface="Montserrat Medium"/>
              <a:ea typeface="Montserrat Medium"/>
              <a:cs typeface="Montserrat Medium"/>
              <a:sym typeface="Montserrat Medium"/>
            </a:endParaRPr>
          </a:p>
          <a:p>
            <a:pPr algn="ctr" defTabSz="609630">
              <a:lnSpc>
                <a:spcPts val="3826"/>
              </a:lnSpc>
              <a:spcBef>
                <a:spcPct val="0"/>
              </a:spcBef>
            </a:pPr>
            <a:endParaRPr lang="pt-PT" sz="6400" b="1" noProof="0" dirty="0">
              <a:solidFill>
                <a:srgbClr val="FFFFFF"/>
              </a:solidFill>
              <a:latin typeface="Montserrat Medium"/>
              <a:ea typeface="Montserrat Medium"/>
              <a:cs typeface="Montserrat Medium"/>
              <a:sym typeface="Montserrat Medium"/>
            </a:endParaRPr>
          </a:p>
          <a:p>
            <a:pPr algn="ctr" defTabSz="609630">
              <a:lnSpc>
                <a:spcPts val="3826"/>
              </a:lnSpc>
              <a:spcBef>
                <a:spcPct val="0"/>
              </a:spcBef>
            </a:pPr>
            <a:endParaRPr sz="6400" b="1" dirty="0">
              <a:solidFill>
                <a:srgbClr val="FFFFFF"/>
              </a:solidFill>
              <a:latin typeface="Montserrat Medium"/>
              <a:ea typeface="Montserrat Medium"/>
              <a:cs typeface="Montserrat Medium"/>
              <a:sym typeface="Montserrat Medium"/>
            </a:endParaRPr>
          </a:p>
          <a:p>
            <a:pPr algn="ctr" defTabSz="609630">
              <a:lnSpc>
                <a:spcPts val="3826"/>
              </a:lnSpc>
              <a:spcBef>
                <a:spcPct val="0"/>
              </a:spcBef>
              <a:defRPr sz="9600" b="1">
                <a:solidFill>
                  <a:srgbClr val="FFFFFF"/>
                </a:solidFill>
                <a:latin typeface="Montserrat Medium"/>
                <a:ea typeface="Montserrat Medium"/>
                <a:cs typeface="Montserrat Medium"/>
                <a:sym typeface="Montserrat Medium"/>
              </a:defRPr>
            </a:pPr>
            <a:r>
              <a:rPr sz="6400" b="1" dirty="0">
                <a:solidFill>
                  <a:srgbClr val="FFFFFF"/>
                </a:solidFill>
                <a:latin typeface="Montserrat Medium"/>
                <a:sym typeface="Montserrat Medium"/>
              </a:rPr>
              <a:t>Q &amp; A</a:t>
            </a:r>
          </a:p>
        </p:txBody>
      </p:sp>
      <p:pic>
        <p:nvPicPr>
          <p:cNvPr id="20" name="Picture 19">
            <a:extLst>
              <a:ext uri="{FF2B5EF4-FFF2-40B4-BE49-F238E27FC236}">
                <a16:creationId xmlns:a16="http://schemas.microsoft.com/office/drawing/2014/main" id="{18F3B9BC-6B6C-1918-91F9-85DF089A05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2449" y="192602"/>
            <a:ext cx="2743199" cy="16270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34A36-F8BA-022E-DC27-371FC13972C7}"/>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38AF27B4-432A-575E-A2AD-232D8DEAA035}"/>
              </a:ext>
            </a:extLst>
          </p:cNvPr>
          <p:cNvGrpSpPr/>
          <p:nvPr/>
        </p:nvGrpSpPr>
        <p:grpSpPr>
          <a:xfrm>
            <a:off x="0" y="6402716"/>
            <a:ext cx="12198350" cy="185666"/>
            <a:chOff x="0" y="0"/>
            <a:chExt cx="24396700" cy="371332"/>
          </a:xfrm>
        </p:grpSpPr>
        <p:grpSp>
          <p:nvGrpSpPr>
            <p:cNvPr id="4" name="Group 4">
              <a:extLst>
                <a:ext uri="{FF2B5EF4-FFF2-40B4-BE49-F238E27FC236}">
                  <a16:creationId xmlns:a16="http://schemas.microsoft.com/office/drawing/2014/main" id="{EF2B2BF7-5C76-D692-0579-9C034ECF2247}"/>
                </a:ext>
              </a:extLst>
            </p:cNvPr>
            <p:cNvGrpSpPr/>
            <p:nvPr/>
          </p:nvGrpSpPr>
          <p:grpSpPr>
            <a:xfrm>
              <a:off x="0" y="0"/>
              <a:ext cx="24384000" cy="96766"/>
              <a:chOff x="0" y="0"/>
              <a:chExt cx="4816593" cy="19114"/>
            </a:xfrm>
          </p:grpSpPr>
          <p:sp>
            <p:nvSpPr>
              <p:cNvPr id="5" name="Freeform 5">
                <a:extLst>
                  <a:ext uri="{FF2B5EF4-FFF2-40B4-BE49-F238E27FC236}">
                    <a16:creationId xmlns:a16="http://schemas.microsoft.com/office/drawing/2014/main" id="{664917C5-FA3A-305D-5332-F6AA0915DEFB}"/>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1D1A1B"/>
              </a:solidFill>
            </p:spPr>
            <p:txBody>
              <a:bodyPr/>
              <a:lstStyle/>
              <a:p>
                <a:pPr defTabSz="609630"/>
                <a:endParaRPr sz="1200">
                  <a:solidFill>
                    <a:prstClr val="black"/>
                  </a:solidFill>
                  <a:latin typeface="Calibri"/>
                </a:endParaRPr>
              </a:p>
            </p:txBody>
          </p:sp>
          <p:sp>
            <p:nvSpPr>
              <p:cNvPr id="6" name="TextBox 6">
                <a:extLst>
                  <a:ext uri="{FF2B5EF4-FFF2-40B4-BE49-F238E27FC236}">
                    <a16:creationId xmlns:a16="http://schemas.microsoft.com/office/drawing/2014/main" id="{42C10CC8-39A4-442F-A700-66EBC1921BD5}"/>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nvGrpSpPr>
            <p:cNvPr id="7" name="Group 7">
              <a:extLst>
                <a:ext uri="{FF2B5EF4-FFF2-40B4-BE49-F238E27FC236}">
                  <a16:creationId xmlns:a16="http://schemas.microsoft.com/office/drawing/2014/main" id="{09C627D2-C279-B7C3-D1F5-2852A68454B4}"/>
                </a:ext>
              </a:extLst>
            </p:cNvPr>
            <p:cNvGrpSpPr/>
            <p:nvPr/>
          </p:nvGrpSpPr>
          <p:grpSpPr>
            <a:xfrm>
              <a:off x="12700" y="139700"/>
              <a:ext cx="24384000" cy="96766"/>
              <a:chOff x="0" y="0"/>
              <a:chExt cx="4816593" cy="19114"/>
            </a:xfrm>
          </p:grpSpPr>
          <p:sp>
            <p:nvSpPr>
              <p:cNvPr id="8" name="Freeform 8">
                <a:extLst>
                  <a:ext uri="{FF2B5EF4-FFF2-40B4-BE49-F238E27FC236}">
                    <a16:creationId xmlns:a16="http://schemas.microsoft.com/office/drawing/2014/main" id="{921E9770-A409-DA9C-EEBB-9085EA4A6E68}"/>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A7220C"/>
              </a:solidFill>
            </p:spPr>
            <p:txBody>
              <a:bodyPr/>
              <a:lstStyle/>
              <a:p>
                <a:pPr defTabSz="609630"/>
                <a:endParaRPr sz="1200">
                  <a:solidFill>
                    <a:prstClr val="black"/>
                  </a:solidFill>
                  <a:latin typeface="Calibri"/>
                </a:endParaRPr>
              </a:p>
            </p:txBody>
          </p:sp>
          <p:sp>
            <p:nvSpPr>
              <p:cNvPr id="9" name="TextBox 9">
                <a:extLst>
                  <a:ext uri="{FF2B5EF4-FFF2-40B4-BE49-F238E27FC236}">
                    <a16:creationId xmlns:a16="http://schemas.microsoft.com/office/drawing/2014/main" id="{100D3DCE-43BC-F668-B5A8-14E617E48FF3}"/>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nvGrpSpPr>
            <p:cNvPr id="10" name="Group 10">
              <a:extLst>
                <a:ext uri="{FF2B5EF4-FFF2-40B4-BE49-F238E27FC236}">
                  <a16:creationId xmlns:a16="http://schemas.microsoft.com/office/drawing/2014/main" id="{7E5C216F-80B0-984C-E40D-5477CFBE0146}"/>
                </a:ext>
              </a:extLst>
            </p:cNvPr>
            <p:cNvGrpSpPr/>
            <p:nvPr/>
          </p:nvGrpSpPr>
          <p:grpSpPr>
            <a:xfrm>
              <a:off x="0" y="274566"/>
              <a:ext cx="24384000" cy="96766"/>
              <a:chOff x="0" y="0"/>
              <a:chExt cx="4816593" cy="19114"/>
            </a:xfrm>
          </p:grpSpPr>
          <p:sp>
            <p:nvSpPr>
              <p:cNvPr id="11" name="Freeform 11">
                <a:extLst>
                  <a:ext uri="{FF2B5EF4-FFF2-40B4-BE49-F238E27FC236}">
                    <a16:creationId xmlns:a16="http://schemas.microsoft.com/office/drawing/2014/main" id="{7D081139-1ED4-2EC5-2C03-539F4876FC24}"/>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276E35"/>
              </a:solidFill>
            </p:spPr>
            <p:txBody>
              <a:bodyPr/>
              <a:lstStyle/>
              <a:p>
                <a:pPr defTabSz="609630"/>
                <a:endParaRPr sz="1200">
                  <a:solidFill>
                    <a:prstClr val="black"/>
                  </a:solidFill>
                  <a:latin typeface="Calibri"/>
                </a:endParaRPr>
              </a:p>
            </p:txBody>
          </p:sp>
          <p:sp>
            <p:nvSpPr>
              <p:cNvPr id="12" name="TextBox 12">
                <a:extLst>
                  <a:ext uri="{FF2B5EF4-FFF2-40B4-BE49-F238E27FC236}">
                    <a16:creationId xmlns:a16="http://schemas.microsoft.com/office/drawing/2014/main" id="{B8EE1662-9C42-DEBC-3794-2B2036BB4DAE}"/>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sp>
        <p:nvSpPr>
          <p:cNvPr id="191" name="AutoShape 191">
            <a:extLst>
              <a:ext uri="{FF2B5EF4-FFF2-40B4-BE49-F238E27FC236}">
                <a16:creationId xmlns:a16="http://schemas.microsoft.com/office/drawing/2014/main" id="{36596891-3CC2-64CD-2E2C-761C31C571CD}"/>
              </a:ext>
            </a:extLst>
          </p:cNvPr>
          <p:cNvSpPr/>
          <p:nvPr/>
        </p:nvSpPr>
        <p:spPr>
          <a:xfrm>
            <a:off x="914400" y="704929"/>
            <a:ext cx="4808681" cy="0"/>
          </a:xfrm>
          <a:prstGeom prst="line">
            <a:avLst/>
          </a:prstGeom>
          <a:ln w="57150" cap="flat">
            <a:solidFill>
              <a:srgbClr val="E0B125"/>
            </a:solidFill>
            <a:prstDash val="solid"/>
            <a:headEnd type="none" w="sm" len="sm"/>
            <a:tailEnd type="none" w="sm" len="sm"/>
          </a:ln>
        </p:spPr>
        <p:txBody>
          <a:bodyPr/>
          <a:lstStyle/>
          <a:p>
            <a:pPr defTabSz="609630"/>
            <a:endParaRPr sz="1200">
              <a:solidFill>
                <a:prstClr val="black"/>
              </a:solidFill>
              <a:latin typeface="Calibri"/>
            </a:endParaRPr>
          </a:p>
        </p:txBody>
      </p:sp>
      <p:sp>
        <p:nvSpPr>
          <p:cNvPr id="196" name="TextBox 196">
            <a:extLst>
              <a:ext uri="{FF2B5EF4-FFF2-40B4-BE49-F238E27FC236}">
                <a16:creationId xmlns:a16="http://schemas.microsoft.com/office/drawing/2014/main" id="{3FEEF2EF-4E96-C771-8275-D57FB46CEF55}"/>
              </a:ext>
            </a:extLst>
          </p:cNvPr>
          <p:cNvSpPr txBox="1"/>
          <p:nvPr/>
        </p:nvSpPr>
        <p:spPr>
          <a:xfrm>
            <a:off x="914400" y="175716"/>
            <a:ext cx="6018680" cy="440313"/>
          </a:xfrm>
          <a:prstGeom prst="rect">
            <a:avLst/>
          </a:prstGeom>
        </p:spPr>
        <p:txBody>
          <a:bodyPr lIns="0" tIns="0" rIns="0" bIns="0" anchor="t">
            <a:spAutoFit/>
          </a:bodyPr>
          <a:lstStyle/>
          <a:p>
            <a:pPr defTabSz="609630">
              <a:lnSpc>
                <a:spcPts val="3733"/>
              </a:lnSpc>
              <a:spcBef>
                <a:spcPct val="0"/>
              </a:spcBef>
              <a:defRPr sz="3999" b="1">
                <a:solidFill>
                  <a:srgbClr val="007000"/>
                </a:solidFill>
                <a:latin typeface="Montserrat Bold"/>
                <a:ea typeface="Montserrat Bold"/>
                <a:cs typeface="Montserrat Bold"/>
                <a:sym typeface="Montserrat Bold"/>
              </a:defRPr>
            </a:pPr>
            <a:r>
              <a:rPr lang="pt-PT" sz="2666" b="1" noProof="0" dirty="0">
                <a:solidFill>
                  <a:srgbClr val="007000"/>
                </a:solidFill>
                <a:latin typeface="Montserrat Bold"/>
                <a:sym typeface="Montserrat Bold"/>
              </a:rPr>
              <a:t>O papel do Cluster 4:</a:t>
            </a:r>
            <a:endParaRPr lang="pt-PT" sz="2666" b="1" noProof="0" dirty="0">
              <a:solidFill>
                <a:srgbClr val="00286E"/>
              </a:solidFill>
              <a:latin typeface="Montserrat Bold"/>
              <a:ea typeface="Montserrat Bold"/>
              <a:cs typeface="Montserrat Bold"/>
              <a:sym typeface="Montserrat Bold"/>
            </a:endParaRPr>
          </a:p>
        </p:txBody>
      </p:sp>
      <p:sp>
        <p:nvSpPr>
          <p:cNvPr id="197" name="TextBox 197">
            <a:extLst>
              <a:ext uri="{FF2B5EF4-FFF2-40B4-BE49-F238E27FC236}">
                <a16:creationId xmlns:a16="http://schemas.microsoft.com/office/drawing/2014/main" id="{C3BDF5DD-A3D5-0BA7-3E4C-E17117273D6F}"/>
              </a:ext>
            </a:extLst>
          </p:cNvPr>
          <p:cNvSpPr txBox="1"/>
          <p:nvPr/>
        </p:nvSpPr>
        <p:spPr>
          <a:xfrm>
            <a:off x="465513" y="1429806"/>
            <a:ext cx="10687275" cy="2703625"/>
          </a:xfrm>
          <a:prstGeom prst="rect">
            <a:avLst/>
          </a:prstGeom>
        </p:spPr>
        <p:txBody>
          <a:bodyPr wrap="square" lIns="0" tIns="0" rIns="0" bIns="0" anchor="t">
            <a:spAutoFit/>
          </a:bodyPr>
          <a:lstStyle/>
          <a:p>
            <a:pPr marL="914446" lvl="3" defTabSz="609630">
              <a:lnSpc>
                <a:spcPct val="150000"/>
              </a:lnSpc>
              <a:defRPr sz="4400"/>
            </a:pPr>
            <a:r>
              <a:rPr lang="pt-PT" sz="2400" noProof="0" dirty="0">
                <a:solidFill>
                  <a:prstClr val="black"/>
                </a:solidFill>
                <a:latin typeface="Times New Roman" panose="02020603050405020304" pitchFamily="18" charset="0"/>
                <a:cs typeface="Times New Roman" panose="02020603050405020304" pitchFamily="18" charset="0"/>
              </a:rPr>
              <a:t>O Cluster 4 aumenta a eficácia e a visibilidade do ACQF através do reforço da comunicação, da partilha de conhecimentos e da colaboração entre as partes interessadas. Garante um fluxo de informação atempado, promove boas práticas através de plataformas como Webinars e boletins informativos e promove parcerias para promover os objetivos do ACQF.</a:t>
            </a:r>
            <a:endParaRPr lang="pt-PT" sz="2400" noProof="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p:txBody>
      </p:sp>
    </p:spTree>
    <p:extLst>
      <p:ext uri="{BB962C8B-B14F-4D97-AF65-F5344CB8AC3E}">
        <p14:creationId xmlns:p14="http://schemas.microsoft.com/office/powerpoint/2010/main" val="1050206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347C9-718E-0567-70EE-5C9065C3D3EF}"/>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7AF18483-0CBB-F026-05EE-CFE7F49F6512}"/>
              </a:ext>
            </a:extLst>
          </p:cNvPr>
          <p:cNvGrpSpPr/>
          <p:nvPr/>
        </p:nvGrpSpPr>
        <p:grpSpPr>
          <a:xfrm>
            <a:off x="0" y="6402716"/>
            <a:ext cx="12198350" cy="185666"/>
            <a:chOff x="0" y="0"/>
            <a:chExt cx="24396700" cy="371332"/>
          </a:xfrm>
        </p:grpSpPr>
        <p:grpSp>
          <p:nvGrpSpPr>
            <p:cNvPr id="4" name="Group 4">
              <a:extLst>
                <a:ext uri="{FF2B5EF4-FFF2-40B4-BE49-F238E27FC236}">
                  <a16:creationId xmlns:a16="http://schemas.microsoft.com/office/drawing/2014/main" id="{32233C2E-7CD1-3475-1AF8-E96F5CEEC5C9}"/>
                </a:ext>
              </a:extLst>
            </p:cNvPr>
            <p:cNvGrpSpPr/>
            <p:nvPr/>
          </p:nvGrpSpPr>
          <p:grpSpPr>
            <a:xfrm>
              <a:off x="0" y="0"/>
              <a:ext cx="24384000" cy="96766"/>
              <a:chOff x="0" y="0"/>
              <a:chExt cx="4816593" cy="19114"/>
            </a:xfrm>
          </p:grpSpPr>
          <p:sp>
            <p:nvSpPr>
              <p:cNvPr id="5" name="Freeform 5">
                <a:extLst>
                  <a:ext uri="{FF2B5EF4-FFF2-40B4-BE49-F238E27FC236}">
                    <a16:creationId xmlns:a16="http://schemas.microsoft.com/office/drawing/2014/main" id="{D751F035-E605-4AB2-BD3B-CB47CA273AC6}"/>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1D1A1B"/>
              </a:solidFill>
            </p:spPr>
            <p:txBody>
              <a:bodyPr/>
              <a:lstStyle/>
              <a:p>
                <a:pPr defTabSz="609630"/>
                <a:endParaRPr sz="1200">
                  <a:solidFill>
                    <a:prstClr val="black"/>
                  </a:solidFill>
                  <a:latin typeface="Calibri"/>
                </a:endParaRPr>
              </a:p>
            </p:txBody>
          </p:sp>
          <p:sp>
            <p:nvSpPr>
              <p:cNvPr id="6" name="TextBox 6">
                <a:extLst>
                  <a:ext uri="{FF2B5EF4-FFF2-40B4-BE49-F238E27FC236}">
                    <a16:creationId xmlns:a16="http://schemas.microsoft.com/office/drawing/2014/main" id="{65352BFD-7C44-4DC2-7178-8CF949948560}"/>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nvGrpSpPr>
            <p:cNvPr id="7" name="Group 7">
              <a:extLst>
                <a:ext uri="{FF2B5EF4-FFF2-40B4-BE49-F238E27FC236}">
                  <a16:creationId xmlns:a16="http://schemas.microsoft.com/office/drawing/2014/main" id="{6892871E-F83F-5128-90E8-0438A9467B3A}"/>
                </a:ext>
              </a:extLst>
            </p:cNvPr>
            <p:cNvGrpSpPr/>
            <p:nvPr/>
          </p:nvGrpSpPr>
          <p:grpSpPr>
            <a:xfrm>
              <a:off x="12700" y="139700"/>
              <a:ext cx="24384000" cy="96766"/>
              <a:chOff x="0" y="0"/>
              <a:chExt cx="4816593" cy="19114"/>
            </a:xfrm>
          </p:grpSpPr>
          <p:sp>
            <p:nvSpPr>
              <p:cNvPr id="8" name="Freeform 8">
                <a:extLst>
                  <a:ext uri="{FF2B5EF4-FFF2-40B4-BE49-F238E27FC236}">
                    <a16:creationId xmlns:a16="http://schemas.microsoft.com/office/drawing/2014/main" id="{9D0EBE26-0A75-7180-184E-4EC1BB00022D}"/>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A7220C"/>
              </a:solidFill>
            </p:spPr>
            <p:txBody>
              <a:bodyPr/>
              <a:lstStyle/>
              <a:p>
                <a:pPr defTabSz="609630"/>
                <a:endParaRPr sz="1200">
                  <a:solidFill>
                    <a:prstClr val="black"/>
                  </a:solidFill>
                  <a:latin typeface="Calibri"/>
                </a:endParaRPr>
              </a:p>
            </p:txBody>
          </p:sp>
          <p:sp>
            <p:nvSpPr>
              <p:cNvPr id="9" name="TextBox 9">
                <a:extLst>
                  <a:ext uri="{FF2B5EF4-FFF2-40B4-BE49-F238E27FC236}">
                    <a16:creationId xmlns:a16="http://schemas.microsoft.com/office/drawing/2014/main" id="{E79AD45C-F401-B6C3-A8FC-035178C4DFFC}"/>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nvGrpSpPr>
            <p:cNvPr id="10" name="Group 10">
              <a:extLst>
                <a:ext uri="{FF2B5EF4-FFF2-40B4-BE49-F238E27FC236}">
                  <a16:creationId xmlns:a16="http://schemas.microsoft.com/office/drawing/2014/main" id="{4A67263E-A078-46DD-8C14-FBF50B1D4780}"/>
                </a:ext>
              </a:extLst>
            </p:cNvPr>
            <p:cNvGrpSpPr/>
            <p:nvPr/>
          </p:nvGrpSpPr>
          <p:grpSpPr>
            <a:xfrm>
              <a:off x="0" y="274566"/>
              <a:ext cx="24384000" cy="96766"/>
              <a:chOff x="0" y="0"/>
              <a:chExt cx="4816593" cy="19114"/>
            </a:xfrm>
          </p:grpSpPr>
          <p:sp>
            <p:nvSpPr>
              <p:cNvPr id="11" name="Freeform 11">
                <a:extLst>
                  <a:ext uri="{FF2B5EF4-FFF2-40B4-BE49-F238E27FC236}">
                    <a16:creationId xmlns:a16="http://schemas.microsoft.com/office/drawing/2014/main" id="{A4EEA622-EB16-24F1-DA41-F5620A1DCD62}"/>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276E35"/>
              </a:solidFill>
            </p:spPr>
            <p:txBody>
              <a:bodyPr/>
              <a:lstStyle/>
              <a:p>
                <a:pPr defTabSz="609630"/>
                <a:endParaRPr sz="1200">
                  <a:solidFill>
                    <a:prstClr val="black"/>
                  </a:solidFill>
                  <a:latin typeface="Calibri"/>
                </a:endParaRPr>
              </a:p>
            </p:txBody>
          </p:sp>
          <p:sp>
            <p:nvSpPr>
              <p:cNvPr id="12" name="TextBox 12">
                <a:extLst>
                  <a:ext uri="{FF2B5EF4-FFF2-40B4-BE49-F238E27FC236}">
                    <a16:creationId xmlns:a16="http://schemas.microsoft.com/office/drawing/2014/main" id="{15591D43-00AA-1D46-40EE-72D0DC51E87B}"/>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sp>
        <p:nvSpPr>
          <p:cNvPr id="191" name="AutoShape 191">
            <a:extLst>
              <a:ext uri="{FF2B5EF4-FFF2-40B4-BE49-F238E27FC236}">
                <a16:creationId xmlns:a16="http://schemas.microsoft.com/office/drawing/2014/main" id="{ED5BF5C5-9508-CCB9-CBC9-4D525EE3E056}"/>
              </a:ext>
            </a:extLst>
          </p:cNvPr>
          <p:cNvSpPr/>
          <p:nvPr/>
        </p:nvSpPr>
        <p:spPr>
          <a:xfrm>
            <a:off x="914400" y="704929"/>
            <a:ext cx="4808681" cy="0"/>
          </a:xfrm>
          <a:prstGeom prst="line">
            <a:avLst/>
          </a:prstGeom>
          <a:ln w="57150" cap="flat">
            <a:solidFill>
              <a:srgbClr val="E0B125"/>
            </a:solidFill>
            <a:prstDash val="solid"/>
            <a:headEnd type="none" w="sm" len="sm"/>
            <a:tailEnd type="none" w="sm" len="sm"/>
          </a:ln>
        </p:spPr>
        <p:txBody>
          <a:bodyPr/>
          <a:lstStyle/>
          <a:p>
            <a:pPr defTabSz="609630"/>
            <a:endParaRPr sz="1200">
              <a:solidFill>
                <a:prstClr val="black"/>
              </a:solidFill>
              <a:latin typeface="Calibri"/>
            </a:endParaRPr>
          </a:p>
        </p:txBody>
      </p:sp>
      <p:sp>
        <p:nvSpPr>
          <p:cNvPr id="196" name="TextBox 196">
            <a:extLst>
              <a:ext uri="{FF2B5EF4-FFF2-40B4-BE49-F238E27FC236}">
                <a16:creationId xmlns:a16="http://schemas.microsoft.com/office/drawing/2014/main" id="{D8D949AC-FA70-8E63-797A-04A11CC2D2AC}"/>
              </a:ext>
            </a:extLst>
          </p:cNvPr>
          <p:cNvSpPr txBox="1"/>
          <p:nvPr/>
        </p:nvSpPr>
        <p:spPr>
          <a:xfrm>
            <a:off x="914400" y="229691"/>
            <a:ext cx="6018680" cy="440313"/>
          </a:xfrm>
          <a:prstGeom prst="rect">
            <a:avLst/>
          </a:prstGeom>
        </p:spPr>
        <p:txBody>
          <a:bodyPr lIns="0" tIns="0" rIns="0" bIns="0" anchor="t">
            <a:spAutoFit/>
          </a:bodyPr>
          <a:lstStyle/>
          <a:p>
            <a:pPr defTabSz="609630">
              <a:lnSpc>
                <a:spcPts val="3733"/>
              </a:lnSpc>
              <a:spcBef>
                <a:spcPct val="0"/>
              </a:spcBef>
              <a:defRPr sz="3999" b="1">
                <a:solidFill>
                  <a:srgbClr val="007000"/>
                </a:solidFill>
                <a:latin typeface="Montserrat Bold"/>
                <a:ea typeface="Montserrat Bold"/>
                <a:cs typeface="Montserrat Bold"/>
                <a:sym typeface="Montserrat Bold"/>
              </a:defRPr>
            </a:pPr>
            <a:r>
              <a:rPr lang="pt-PT" sz="2666" b="1" noProof="0" dirty="0">
                <a:solidFill>
                  <a:srgbClr val="007000"/>
                </a:solidFill>
                <a:latin typeface="Montserrat Bold"/>
                <a:sym typeface="Montserrat Bold"/>
              </a:rPr>
              <a:t>Objectivos do Cluster 4</a:t>
            </a:r>
            <a:endParaRPr lang="pt-PT" sz="2666" b="1" noProof="0" dirty="0">
              <a:solidFill>
                <a:srgbClr val="00286E"/>
              </a:solidFill>
              <a:latin typeface="Montserrat Bold"/>
              <a:ea typeface="Montserrat Bold"/>
              <a:cs typeface="Montserrat Bold"/>
              <a:sym typeface="Montserrat Bold"/>
            </a:endParaRPr>
          </a:p>
        </p:txBody>
      </p:sp>
      <p:sp>
        <p:nvSpPr>
          <p:cNvPr id="197" name="TextBox 197">
            <a:extLst>
              <a:ext uri="{FF2B5EF4-FFF2-40B4-BE49-F238E27FC236}">
                <a16:creationId xmlns:a16="http://schemas.microsoft.com/office/drawing/2014/main" id="{2E5AE791-AA76-F54A-6867-E0EC2AED0EE7}"/>
              </a:ext>
            </a:extLst>
          </p:cNvPr>
          <p:cNvSpPr txBox="1"/>
          <p:nvPr/>
        </p:nvSpPr>
        <p:spPr>
          <a:xfrm>
            <a:off x="914400" y="1361536"/>
            <a:ext cx="10842787" cy="2585323"/>
          </a:xfrm>
          <a:prstGeom prst="rect">
            <a:avLst/>
          </a:prstGeom>
        </p:spPr>
        <p:txBody>
          <a:bodyPr wrap="square" lIns="0" tIns="0" rIns="0" bIns="0" anchor="t">
            <a:spAutoFit/>
          </a:bodyPr>
          <a:lstStyle/>
          <a:p>
            <a:pPr marL="1295465" lvl="3" indent="-381019" defTabSz="609630">
              <a:buFont typeface="Wingdings" pitchFamily="2" charset="2"/>
              <a:buChar char="Ø"/>
              <a:defRPr sz="5400">
                <a:solidFill>
                  <a:srgbClr val="000000"/>
                </a:solidFill>
                <a:latin typeface="Times New Roman" panose="02020603050405020304" pitchFamily="18" charset="0"/>
                <a:ea typeface="Montserrat Medium"/>
                <a:cs typeface="Times New Roman" panose="02020603050405020304" pitchFamily="18" charset="0"/>
                <a:sym typeface="Montserrat Medium"/>
              </a:defRPr>
            </a:pPr>
            <a:r>
              <a:rPr lang="pt-PT" sz="2800" noProof="0" dirty="0">
                <a:solidFill>
                  <a:srgbClr val="000000"/>
                </a:solidFill>
                <a:latin typeface="Times New Roman" panose="02020603050405020304" pitchFamily="18" charset="0"/>
                <a:cs typeface="Times New Roman" panose="02020603050405020304" pitchFamily="18" charset="0"/>
                <a:sym typeface="Montserrat Medium"/>
              </a:rPr>
              <a:t>Aumentar a visibilidade e a defesa do ACQF</a:t>
            </a:r>
          </a:p>
          <a:p>
            <a:pPr marL="1295465" lvl="3" indent="-381019" defTabSz="609630">
              <a:buFont typeface="Wingdings" pitchFamily="2" charset="2"/>
              <a:buChar char="Ø"/>
              <a:defRPr sz="5400">
                <a:solidFill>
                  <a:srgbClr val="000000"/>
                </a:solidFill>
                <a:latin typeface="Times New Roman" panose="02020603050405020304" pitchFamily="18" charset="0"/>
                <a:ea typeface="Montserrat Medium"/>
                <a:cs typeface="Times New Roman" panose="02020603050405020304" pitchFamily="18" charset="0"/>
                <a:sym typeface="Montserrat Medium"/>
              </a:defRPr>
            </a:pPr>
            <a:endParaRPr lang="pt-PT" sz="2800" noProof="0" dirty="0">
              <a:solidFill>
                <a:srgbClr val="000000"/>
              </a:solidFill>
              <a:latin typeface="Times New Roman" panose="02020603050405020304" pitchFamily="18" charset="0"/>
              <a:cs typeface="Times New Roman" panose="02020603050405020304" pitchFamily="18" charset="0"/>
              <a:sym typeface="Montserrat Medium"/>
            </a:endParaRPr>
          </a:p>
          <a:p>
            <a:pPr marL="1295465" lvl="3" indent="-381019" defTabSz="609630">
              <a:buFont typeface="Wingdings" pitchFamily="2" charset="2"/>
              <a:buChar char="Ø"/>
              <a:defRPr sz="5400">
                <a:solidFill>
                  <a:srgbClr val="000000"/>
                </a:solidFill>
                <a:latin typeface="Times New Roman" panose="02020603050405020304" pitchFamily="18" charset="0"/>
                <a:ea typeface="Montserrat Medium"/>
                <a:cs typeface="Times New Roman" panose="02020603050405020304" pitchFamily="18" charset="0"/>
                <a:sym typeface="Montserrat Medium"/>
              </a:defRPr>
            </a:pPr>
            <a:r>
              <a:rPr lang="pt-PT" sz="2800" noProof="0" dirty="0">
                <a:solidFill>
                  <a:srgbClr val="000000"/>
                </a:solidFill>
                <a:latin typeface="Times New Roman" panose="02020603050405020304" pitchFamily="18" charset="0"/>
                <a:cs typeface="Times New Roman" panose="02020603050405020304" pitchFamily="18" charset="0"/>
                <a:sym typeface="Montserrat Medium"/>
              </a:rPr>
              <a:t>Promover a aprendizagem mútua</a:t>
            </a:r>
          </a:p>
          <a:p>
            <a:pPr marL="1295465" lvl="3" indent="-381019" defTabSz="609630">
              <a:buFont typeface="Wingdings" pitchFamily="2" charset="2"/>
              <a:buChar char="Ø"/>
              <a:defRPr sz="5400">
                <a:solidFill>
                  <a:srgbClr val="000000"/>
                </a:solidFill>
                <a:latin typeface="Times New Roman" panose="02020603050405020304" pitchFamily="18" charset="0"/>
                <a:ea typeface="Montserrat Medium"/>
                <a:cs typeface="Times New Roman" panose="02020603050405020304" pitchFamily="18" charset="0"/>
                <a:sym typeface="Montserrat Medium"/>
              </a:defRPr>
            </a:pPr>
            <a:endParaRPr lang="pt-PT" sz="2800" noProof="0" dirty="0">
              <a:solidFill>
                <a:srgbClr val="000000"/>
              </a:solidFill>
              <a:latin typeface="Times New Roman" panose="02020603050405020304" pitchFamily="18" charset="0"/>
              <a:cs typeface="Times New Roman" panose="02020603050405020304" pitchFamily="18" charset="0"/>
              <a:sym typeface="Montserrat Medium"/>
            </a:endParaRPr>
          </a:p>
          <a:p>
            <a:pPr marL="1295465" lvl="3" indent="-381019" defTabSz="609630">
              <a:buFont typeface="Wingdings" pitchFamily="2" charset="2"/>
              <a:buChar char="Ø"/>
              <a:defRPr sz="5400">
                <a:solidFill>
                  <a:srgbClr val="000000"/>
                </a:solidFill>
                <a:latin typeface="Times New Roman" panose="02020603050405020304" pitchFamily="18" charset="0"/>
                <a:ea typeface="Montserrat Medium"/>
                <a:cs typeface="Times New Roman" panose="02020603050405020304" pitchFamily="18" charset="0"/>
                <a:sym typeface="Montserrat Medium"/>
              </a:defRPr>
            </a:pPr>
            <a:r>
              <a:rPr lang="pt-PT" sz="2800" noProof="0" dirty="0">
                <a:solidFill>
                  <a:srgbClr val="000000"/>
                </a:solidFill>
                <a:latin typeface="Times New Roman" panose="02020603050405020304" pitchFamily="18" charset="0"/>
                <a:cs typeface="Times New Roman" panose="02020603050405020304" pitchFamily="18" charset="0"/>
                <a:sym typeface="Montserrat Medium"/>
              </a:rPr>
              <a:t>Reforçar a comunicação &amp; coordenação entre as partes interessadas do ACQF</a:t>
            </a:r>
            <a:endParaRPr lang="pt-PT" sz="2800" noProof="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p:txBody>
      </p:sp>
    </p:spTree>
    <p:extLst>
      <p:ext uri="{BB962C8B-B14F-4D97-AF65-F5344CB8AC3E}">
        <p14:creationId xmlns:p14="http://schemas.microsoft.com/office/powerpoint/2010/main" val="4195852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8FC77-E542-7EEF-D79D-F17EBD7574A7}"/>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45A53210-8183-5868-1824-75A81EA2D256}"/>
              </a:ext>
            </a:extLst>
          </p:cNvPr>
          <p:cNvGrpSpPr/>
          <p:nvPr/>
        </p:nvGrpSpPr>
        <p:grpSpPr>
          <a:xfrm>
            <a:off x="0" y="6402716"/>
            <a:ext cx="12198350" cy="185666"/>
            <a:chOff x="0" y="0"/>
            <a:chExt cx="24396700" cy="371332"/>
          </a:xfrm>
        </p:grpSpPr>
        <p:grpSp>
          <p:nvGrpSpPr>
            <p:cNvPr id="4" name="Group 4">
              <a:extLst>
                <a:ext uri="{FF2B5EF4-FFF2-40B4-BE49-F238E27FC236}">
                  <a16:creationId xmlns:a16="http://schemas.microsoft.com/office/drawing/2014/main" id="{513B9DB2-17B7-1DBE-43DE-A67B9ABFE507}"/>
                </a:ext>
              </a:extLst>
            </p:cNvPr>
            <p:cNvGrpSpPr/>
            <p:nvPr/>
          </p:nvGrpSpPr>
          <p:grpSpPr>
            <a:xfrm>
              <a:off x="0" y="0"/>
              <a:ext cx="24384000" cy="96766"/>
              <a:chOff x="0" y="0"/>
              <a:chExt cx="4816593" cy="19114"/>
            </a:xfrm>
          </p:grpSpPr>
          <p:sp>
            <p:nvSpPr>
              <p:cNvPr id="5" name="Freeform 5">
                <a:extLst>
                  <a:ext uri="{FF2B5EF4-FFF2-40B4-BE49-F238E27FC236}">
                    <a16:creationId xmlns:a16="http://schemas.microsoft.com/office/drawing/2014/main" id="{0D93BB67-1E88-F7E4-3A72-6F5D0E51D254}"/>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1D1A1B"/>
              </a:solidFill>
            </p:spPr>
            <p:txBody>
              <a:bodyPr/>
              <a:lstStyle/>
              <a:p>
                <a:pPr defTabSz="609630"/>
                <a:endParaRPr sz="1200">
                  <a:solidFill>
                    <a:prstClr val="black"/>
                  </a:solidFill>
                  <a:latin typeface="Calibri"/>
                </a:endParaRPr>
              </a:p>
            </p:txBody>
          </p:sp>
          <p:sp>
            <p:nvSpPr>
              <p:cNvPr id="6" name="TextBox 6">
                <a:extLst>
                  <a:ext uri="{FF2B5EF4-FFF2-40B4-BE49-F238E27FC236}">
                    <a16:creationId xmlns:a16="http://schemas.microsoft.com/office/drawing/2014/main" id="{A69B4B51-1B7A-1336-FDDF-9372CEBB8CC7}"/>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nvGrpSpPr>
            <p:cNvPr id="7" name="Group 7">
              <a:extLst>
                <a:ext uri="{FF2B5EF4-FFF2-40B4-BE49-F238E27FC236}">
                  <a16:creationId xmlns:a16="http://schemas.microsoft.com/office/drawing/2014/main" id="{E563E1C8-A4CB-F6FD-388A-E7E259DC9215}"/>
                </a:ext>
              </a:extLst>
            </p:cNvPr>
            <p:cNvGrpSpPr/>
            <p:nvPr/>
          </p:nvGrpSpPr>
          <p:grpSpPr>
            <a:xfrm>
              <a:off x="12700" y="139700"/>
              <a:ext cx="24384000" cy="96766"/>
              <a:chOff x="0" y="0"/>
              <a:chExt cx="4816593" cy="19114"/>
            </a:xfrm>
          </p:grpSpPr>
          <p:sp>
            <p:nvSpPr>
              <p:cNvPr id="8" name="Freeform 8">
                <a:extLst>
                  <a:ext uri="{FF2B5EF4-FFF2-40B4-BE49-F238E27FC236}">
                    <a16:creationId xmlns:a16="http://schemas.microsoft.com/office/drawing/2014/main" id="{C7CCF991-DF92-FC6B-0194-12DE84587A6F}"/>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A7220C"/>
              </a:solidFill>
            </p:spPr>
            <p:txBody>
              <a:bodyPr/>
              <a:lstStyle/>
              <a:p>
                <a:pPr defTabSz="609630"/>
                <a:endParaRPr sz="1200">
                  <a:solidFill>
                    <a:prstClr val="black"/>
                  </a:solidFill>
                  <a:latin typeface="Calibri"/>
                </a:endParaRPr>
              </a:p>
            </p:txBody>
          </p:sp>
          <p:sp>
            <p:nvSpPr>
              <p:cNvPr id="9" name="TextBox 9">
                <a:extLst>
                  <a:ext uri="{FF2B5EF4-FFF2-40B4-BE49-F238E27FC236}">
                    <a16:creationId xmlns:a16="http://schemas.microsoft.com/office/drawing/2014/main" id="{2803ADDB-55A3-2CAC-44B5-005CF3A349C3}"/>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nvGrpSpPr>
            <p:cNvPr id="10" name="Group 10">
              <a:extLst>
                <a:ext uri="{FF2B5EF4-FFF2-40B4-BE49-F238E27FC236}">
                  <a16:creationId xmlns:a16="http://schemas.microsoft.com/office/drawing/2014/main" id="{4E94801D-D270-FD9E-C5CF-B837095D5D7A}"/>
                </a:ext>
              </a:extLst>
            </p:cNvPr>
            <p:cNvGrpSpPr/>
            <p:nvPr/>
          </p:nvGrpSpPr>
          <p:grpSpPr>
            <a:xfrm>
              <a:off x="0" y="274566"/>
              <a:ext cx="24384000" cy="96766"/>
              <a:chOff x="0" y="0"/>
              <a:chExt cx="4816593" cy="19114"/>
            </a:xfrm>
          </p:grpSpPr>
          <p:sp>
            <p:nvSpPr>
              <p:cNvPr id="11" name="Freeform 11">
                <a:extLst>
                  <a:ext uri="{FF2B5EF4-FFF2-40B4-BE49-F238E27FC236}">
                    <a16:creationId xmlns:a16="http://schemas.microsoft.com/office/drawing/2014/main" id="{3A04354B-87BF-CC9E-DC10-022DCEE2ADB6}"/>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276E35"/>
              </a:solidFill>
            </p:spPr>
            <p:txBody>
              <a:bodyPr/>
              <a:lstStyle/>
              <a:p>
                <a:pPr defTabSz="609630"/>
                <a:endParaRPr sz="1200">
                  <a:solidFill>
                    <a:prstClr val="black"/>
                  </a:solidFill>
                  <a:latin typeface="Calibri"/>
                </a:endParaRPr>
              </a:p>
            </p:txBody>
          </p:sp>
          <p:sp>
            <p:nvSpPr>
              <p:cNvPr id="12" name="TextBox 12">
                <a:extLst>
                  <a:ext uri="{FF2B5EF4-FFF2-40B4-BE49-F238E27FC236}">
                    <a16:creationId xmlns:a16="http://schemas.microsoft.com/office/drawing/2014/main" id="{A8FD6C91-CAED-6D2B-DA5A-5DF2B02BEC6C}"/>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sp>
        <p:nvSpPr>
          <p:cNvPr id="191" name="AutoShape 191">
            <a:extLst>
              <a:ext uri="{FF2B5EF4-FFF2-40B4-BE49-F238E27FC236}">
                <a16:creationId xmlns:a16="http://schemas.microsoft.com/office/drawing/2014/main" id="{B4322D6D-6C4A-253C-AEF3-8417996C9064}"/>
              </a:ext>
            </a:extLst>
          </p:cNvPr>
          <p:cNvSpPr/>
          <p:nvPr/>
        </p:nvSpPr>
        <p:spPr>
          <a:xfrm>
            <a:off x="914400" y="704929"/>
            <a:ext cx="4808681" cy="0"/>
          </a:xfrm>
          <a:prstGeom prst="line">
            <a:avLst/>
          </a:prstGeom>
          <a:ln w="57150" cap="flat">
            <a:solidFill>
              <a:srgbClr val="E0B125"/>
            </a:solidFill>
            <a:prstDash val="solid"/>
            <a:headEnd type="none" w="sm" len="sm"/>
            <a:tailEnd type="none" w="sm" len="sm"/>
          </a:ln>
        </p:spPr>
        <p:txBody>
          <a:bodyPr/>
          <a:lstStyle/>
          <a:p>
            <a:pPr defTabSz="609630"/>
            <a:endParaRPr sz="1200">
              <a:solidFill>
                <a:prstClr val="black"/>
              </a:solidFill>
              <a:latin typeface="Calibri"/>
            </a:endParaRPr>
          </a:p>
        </p:txBody>
      </p:sp>
      <p:sp>
        <p:nvSpPr>
          <p:cNvPr id="195" name="TextBox 195">
            <a:extLst>
              <a:ext uri="{FF2B5EF4-FFF2-40B4-BE49-F238E27FC236}">
                <a16:creationId xmlns:a16="http://schemas.microsoft.com/office/drawing/2014/main" id="{0F6A1B16-62A3-8815-E272-1DACD5B4BA82}"/>
              </a:ext>
            </a:extLst>
          </p:cNvPr>
          <p:cNvSpPr txBox="1"/>
          <p:nvPr/>
        </p:nvSpPr>
        <p:spPr>
          <a:xfrm>
            <a:off x="6299514" y="5969055"/>
            <a:ext cx="378305" cy="433661"/>
          </a:xfrm>
          <a:prstGeom prst="rect">
            <a:avLst/>
          </a:prstGeom>
        </p:spPr>
        <p:txBody>
          <a:bodyPr lIns="33867" tIns="33867" rIns="33867" bIns="33867" anchor="ctr"/>
          <a:lstStyle/>
          <a:p>
            <a:pPr algn="ctr" defTabSz="609630">
              <a:lnSpc>
                <a:spcPts val="1773"/>
              </a:lnSpc>
            </a:pPr>
            <a:endParaRPr sz="1266" b="1">
              <a:solidFill>
                <a:srgbClr val="00286E"/>
              </a:solidFill>
              <a:latin typeface="Canva Sans Bold"/>
              <a:ea typeface="Canva Sans Bold"/>
              <a:cs typeface="Canva Sans Bold"/>
              <a:sym typeface="Canva Sans Bold"/>
            </a:endParaRPr>
          </a:p>
        </p:txBody>
      </p:sp>
      <p:sp>
        <p:nvSpPr>
          <p:cNvPr id="196" name="TextBox 196">
            <a:extLst>
              <a:ext uri="{FF2B5EF4-FFF2-40B4-BE49-F238E27FC236}">
                <a16:creationId xmlns:a16="http://schemas.microsoft.com/office/drawing/2014/main" id="{443C363A-C2C7-37B3-BE32-2E67B926D74B}"/>
              </a:ext>
            </a:extLst>
          </p:cNvPr>
          <p:cNvSpPr txBox="1"/>
          <p:nvPr/>
        </p:nvSpPr>
        <p:spPr>
          <a:xfrm>
            <a:off x="914400" y="208340"/>
            <a:ext cx="6018680" cy="440313"/>
          </a:xfrm>
          <a:prstGeom prst="rect">
            <a:avLst/>
          </a:prstGeom>
        </p:spPr>
        <p:txBody>
          <a:bodyPr lIns="0" tIns="0" rIns="0" bIns="0" anchor="t">
            <a:spAutoFit/>
          </a:bodyPr>
          <a:lstStyle/>
          <a:p>
            <a:pPr defTabSz="609630">
              <a:lnSpc>
                <a:spcPts val="3733"/>
              </a:lnSpc>
              <a:spcBef>
                <a:spcPct val="0"/>
              </a:spcBef>
              <a:defRPr sz="3999" b="1">
                <a:solidFill>
                  <a:srgbClr val="007000"/>
                </a:solidFill>
                <a:latin typeface="Montserrat Bold"/>
                <a:ea typeface="Montserrat Bold"/>
                <a:cs typeface="Montserrat Bold"/>
                <a:sym typeface="Montserrat Bold"/>
              </a:defRPr>
            </a:pPr>
            <a:r>
              <a:rPr lang="pt-PT" sz="2666" b="1" noProof="0" dirty="0">
                <a:solidFill>
                  <a:srgbClr val="007000"/>
                </a:solidFill>
                <a:latin typeface="Montserrat Bold"/>
                <a:sym typeface="Montserrat Bold"/>
              </a:rPr>
              <a:t>Composição do Cluster 4</a:t>
            </a:r>
            <a:endParaRPr lang="pt-PT" sz="2666" b="1" noProof="0" dirty="0">
              <a:solidFill>
                <a:srgbClr val="00286E"/>
              </a:solidFill>
              <a:latin typeface="Montserrat Bold"/>
              <a:ea typeface="Montserrat Bold"/>
              <a:cs typeface="Montserrat Bold"/>
              <a:sym typeface="Montserrat Bold"/>
            </a:endParaRPr>
          </a:p>
        </p:txBody>
      </p:sp>
      <p:sp>
        <p:nvSpPr>
          <p:cNvPr id="197" name="TextBox 197">
            <a:extLst>
              <a:ext uri="{FF2B5EF4-FFF2-40B4-BE49-F238E27FC236}">
                <a16:creationId xmlns:a16="http://schemas.microsoft.com/office/drawing/2014/main" id="{ECC43092-F041-5F59-2464-065AF4F39EC1}"/>
              </a:ext>
            </a:extLst>
          </p:cNvPr>
          <p:cNvSpPr txBox="1"/>
          <p:nvPr/>
        </p:nvSpPr>
        <p:spPr>
          <a:xfrm>
            <a:off x="1279179" y="1137058"/>
            <a:ext cx="9199759" cy="4062651"/>
          </a:xfrm>
          <a:prstGeom prst="rect">
            <a:avLst/>
          </a:prstGeom>
        </p:spPr>
        <p:txBody>
          <a:bodyPr wrap="square" lIns="0" tIns="0" rIns="0" bIns="0" anchor="t">
            <a:spAutoFit/>
          </a:bodyPr>
          <a:lstStyle/>
          <a:p>
            <a:pPr marL="914446" lvl="3" algn="just" defTabSz="609630">
              <a:defRPr sz="4400"/>
            </a:pPr>
            <a:r>
              <a:rPr lang="pt-PT" sz="2400" noProof="0" dirty="0">
                <a:solidFill>
                  <a:prstClr val="black"/>
                </a:solidFill>
                <a:latin typeface="Times New Roman" panose="02020603050405020304" pitchFamily="18" charset="0"/>
                <a:cs typeface="Times New Roman" panose="02020603050405020304" pitchFamily="18" charset="0"/>
              </a:rPr>
              <a:t>A composição do Cluster 4 é a seguinte:</a:t>
            </a:r>
          </a:p>
          <a:p>
            <a:pPr marL="914446" lvl="3" algn="just" defTabSz="609630">
              <a:defRPr sz="4400"/>
            </a:pPr>
            <a:endParaRPr lang="pt-PT" sz="2000" noProof="0" dirty="0">
              <a:solidFill>
                <a:prstClr val="black"/>
              </a:solidFill>
              <a:latin typeface="Calibri"/>
            </a:endParaRPr>
          </a:p>
          <a:p>
            <a:pPr marL="1295465" lvl="3" indent="-381019" algn="just" defTabSz="609630">
              <a:buFont typeface="Wingdings" pitchFamily="2" charset="2"/>
              <a:buChar char="Ø"/>
              <a:defRPr sz="4400">
                <a:solidFill>
                  <a:srgbClr val="000000"/>
                </a:solidFill>
                <a:latin typeface="Times New Roman" panose="02020603050405020304" pitchFamily="18" charset="0"/>
                <a:ea typeface="Montserrat Medium"/>
                <a:cs typeface="Times New Roman" panose="02020603050405020304" pitchFamily="18" charset="0"/>
                <a:sym typeface="Montserrat Medium"/>
              </a:defRPr>
            </a:pPr>
            <a:r>
              <a:rPr lang="pt-PT" sz="2000" noProof="0" dirty="0">
                <a:solidFill>
                  <a:srgbClr val="000000"/>
                </a:solidFill>
                <a:latin typeface="Times New Roman" panose="02020603050405020304" pitchFamily="18" charset="0"/>
                <a:cs typeface="Times New Roman" panose="02020603050405020304" pitchFamily="18" charset="0"/>
                <a:sym typeface="Montserrat Medium"/>
              </a:rPr>
              <a:t>Seicheles (2)</a:t>
            </a:r>
          </a:p>
          <a:p>
            <a:pPr marL="1295465" lvl="3" indent="-381019" algn="just" defTabSz="609630">
              <a:buFont typeface="Wingdings" pitchFamily="2" charset="2"/>
              <a:buChar char="Ø"/>
              <a:defRPr sz="4400">
                <a:solidFill>
                  <a:srgbClr val="000000"/>
                </a:solidFill>
                <a:latin typeface="Times New Roman" panose="02020603050405020304" pitchFamily="18" charset="0"/>
                <a:ea typeface="Montserrat Medium"/>
                <a:cs typeface="Times New Roman" panose="02020603050405020304" pitchFamily="18" charset="0"/>
                <a:sym typeface="Montserrat Medium"/>
              </a:defRPr>
            </a:pPr>
            <a:endParaRPr lang="pt-PT" sz="2000" noProof="0" dirty="0">
              <a:solidFill>
                <a:srgbClr val="000000"/>
              </a:solidFill>
              <a:latin typeface="Times New Roman" panose="02020603050405020304" pitchFamily="18" charset="0"/>
              <a:cs typeface="Times New Roman" panose="02020603050405020304" pitchFamily="18" charset="0"/>
              <a:sym typeface="Montserrat Medium"/>
            </a:endParaRPr>
          </a:p>
          <a:p>
            <a:pPr marL="1295465" lvl="3" indent="-381019" algn="just" defTabSz="609630">
              <a:buFont typeface="Wingdings" pitchFamily="2" charset="2"/>
              <a:buChar char="Ø"/>
              <a:defRPr sz="4400">
                <a:solidFill>
                  <a:srgbClr val="000000"/>
                </a:solidFill>
                <a:latin typeface="Times New Roman" panose="02020603050405020304" pitchFamily="18" charset="0"/>
                <a:ea typeface="Montserrat Medium"/>
                <a:cs typeface="Times New Roman" panose="02020603050405020304" pitchFamily="18" charset="0"/>
                <a:sym typeface="Montserrat Medium"/>
              </a:defRPr>
            </a:pPr>
            <a:r>
              <a:rPr lang="pt-PT" sz="2000" noProof="0" dirty="0">
                <a:solidFill>
                  <a:srgbClr val="000000"/>
                </a:solidFill>
                <a:latin typeface="Times New Roman" panose="02020603050405020304" pitchFamily="18" charset="0"/>
                <a:cs typeface="Times New Roman" panose="02020603050405020304" pitchFamily="18" charset="0"/>
                <a:sym typeface="Montserrat Medium"/>
              </a:rPr>
              <a:t>África do Sul (1)</a:t>
            </a:r>
          </a:p>
          <a:p>
            <a:pPr marL="1295465" lvl="3" indent="-381019" algn="just" defTabSz="609630">
              <a:buFont typeface="Wingdings" pitchFamily="2" charset="2"/>
              <a:buChar char="Ø"/>
              <a:defRPr sz="4400">
                <a:solidFill>
                  <a:srgbClr val="000000"/>
                </a:solidFill>
                <a:latin typeface="Times New Roman" panose="02020603050405020304" pitchFamily="18" charset="0"/>
                <a:ea typeface="Montserrat Medium"/>
                <a:cs typeface="Times New Roman" panose="02020603050405020304" pitchFamily="18" charset="0"/>
                <a:sym typeface="Montserrat Medium"/>
              </a:defRPr>
            </a:pPr>
            <a:endParaRPr lang="pt-PT" sz="2000" noProof="0" dirty="0">
              <a:solidFill>
                <a:srgbClr val="000000"/>
              </a:solidFill>
              <a:latin typeface="Times New Roman" panose="02020603050405020304" pitchFamily="18" charset="0"/>
              <a:cs typeface="Times New Roman" panose="02020603050405020304" pitchFamily="18" charset="0"/>
              <a:sym typeface="Montserrat Medium"/>
            </a:endParaRPr>
          </a:p>
          <a:p>
            <a:pPr marL="1295465" lvl="3" indent="-381019" algn="just" defTabSz="609630">
              <a:buFont typeface="Wingdings" pitchFamily="2" charset="2"/>
              <a:buChar char="Ø"/>
              <a:defRPr sz="4400">
                <a:solidFill>
                  <a:srgbClr val="000000"/>
                </a:solidFill>
                <a:latin typeface="Times New Roman" panose="02020603050405020304" pitchFamily="18" charset="0"/>
                <a:ea typeface="Montserrat Medium"/>
                <a:cs typeface="Times New Roman" panose="02020603050405020304" pitchFamily="18" charset="0"/>
                <a:sym typeface="Montserrat Medium"/>
              </a:defRPr>
            </a:pPr>
            <a:r>
              <a:rPr lang="pt-PT" sz="2000" noProof="0" dirty="0">
                <a:solidFill>
                  <a:srgbClr val="000000"/>
                </a:solidFill>
                <a:latin typeface="Times New Roman" panose="02020603050405020304" pitchFamily="18" charset="0"/>
                <a:cs typeface="Times New Roman" panose="02020603050405020304" pitchFamily="18" charset="0"/>
                <a:sym typeface="Montserrat Medium"/>
              </a:rPr>
              <a:t>Moçambique (1)</a:t>
            </a:r>
          </a:p>
          <a:p>
            <a:pPr marL="1295465" lvl="3" indent="-381019" algn="just" defTabSz="609630">
              <a:buFont typeface="Wingdings" pitchFamily="2" charset="2"/>
              <a:buChar char="Ø"/>
              <a:defRPr sz="4400">
                <a:solidFill>
                  <a:srgbClr val="000000"/>
                </a:solidFill>
                <a:latin typeface="Times New Roman" panose="02020603050405020304" pitchFamily="18" charset="0"/>
                <a:ea typeface="Montserrat Medium"/>
                <a:cs typeface="Times New Roman" panose="02020603050405020304" pitchFamily="18" charset="0"/>
                <a:sym typeface="Montserrat Medium"/>
              </a:defRPr>
            </a:pPr>
            <a:endParaRPr lang="pt-PT" sz="2000" noProof="0" dirty="0">
              <a:solidFill>
                <a:srgbClr val="000000"/>
              </a:solidFill>
              <a:latin typeface="Times New Roman" panose="02020603050405020304" pitchFamily="18" charset="0"/>
              <a:cs typeface="Times New Roman" panose="02020603050405020304" pitchFamily="18" charset="0"/>
              <a:sym typeface="Montserrat Medium"/>
            </a:endParaRPr>
          </a:p>
          <a:p>
            <a:pPr marL="1295465" lvl="3" indent="-381019" algn="just" defTabSz="609630">
              <a:buFont typeface="Wingdings" pitchFamily="2" charset="2"/>
              <a:buChar char="Ø"/>
              <a:defRPr sz="4400">
                <a:solidFill>
                  <a:srgbClr val="000000"/>
                </a:solidFill>
                <a:latin typeface="Times New Roman" panose="02020603050405020304" pitchFamily="18" charset="0"/>
                <a:ea typeface="Montserrat Medium"/>
                <a:cs typeface="Times New Roman" panose="02020603050405020304" pitchFamily="18" charset="0"/>
                <a:sym typeface="Montserrat Medium"/>
              </a:defRPr>
            </a:pPr>
            <a:r>
              <a:rPr lang="pt-PT" sz="2000" noProof="0" dirty="0">
                <a:solidFill>
                  <a:srgbClr val="000000"/>
                </a:solidFill>
                <a:latin typeface="Times New Roman" panose="02020603050405020304" pitchFamily="18" charset="0"/>
                <a:cs typeface="Times New Roman" panose="02020603050405020304" pitchFamily="18" charset="0"/>
                <a:sym typeface="Montserrat Medium"/>
              </a:rPr>
              <a:t>Malawi (1)</a:t>
            </a:r>
          </a:p>
          <a:p>
            <a:pPr marL="1295465" lvl="3" indent="-381019" algn="just" defTabSz="609630">
              <a:buFont typeface="Wingdings" pitchFamily="2" charset="2"/>
              <a:buChar char="Ø"/>
              <a:defRPr sz="4400">
                <a:solidFill>
                  <a:srgbClr val="000000"/>
                </a:solidFill>
                <a:latin typeface="Times New Roman" panose="02020603050405020304" pitchFamily="18" charset="0"/>
                <a:ea typeface="Montserrat Medium"/>
                <a:cs typeface="Times New Roman" panose="02020603050405020304" pitchFamily="18" charset="0"/>
                <a:sym typeface="Montserrat Medium"/>
              </a:defRPr>
            </a:pPr>
            <a:endParaRPr lang="pt-PT" sz="2000" noProof="0" dirty="0">
              <a:solidFill>
                <a:srgbClr val="000000"/>
              </a:solidFill>
              <a:latin typeface="Times New Roman" panose="02020603050405020304" pitchFamily="18" charset="0"/>
              <a:cs typeface="Times New Roman" panose="02020603050405020304" pitchFamily="18" charset="0"/>
              <a:sym typeface="Montserrat Medium"/>
            </a:endParaRPr>
          </a:p>
          <a:p>
            <a:pPr marL="1295465" lvl="3" indent="-381019" algn="just" defTabSz="609630">
              <a:buFont typeface="Wingdings" pitchFamily="2" charset="2"/>
              <a:buChar char="Ø"/>
              <a:defRPr sz="4400">
                <a:solidFill>
                  <a:srgbClr val="000000"/>
                </a:solidFill>
                <a:latin typeface="Times New Roman" panose="02020603050405020304" pitchFamily="18" charset="0"/>
                <a:ea typeface="Montserrat Medium"/>
                <a:cs typeface="Times New Roman" panose="02020603050405020304" pitchFamily="18" charset="0"/>
                <a:sym typeface="Montserrat Medium"/>
              </a:defRPr>
            </a:pPr>
            <a:r>
              <a:rPr lang="pt-PT" sz="2000" noProof="0" dirty="0">
                <a:solidFill>
                  <a:srgbClr val="000000"/>
                </a:solidFill>
                <a:latin typeface="Times New Roman" panose="02020603050405020304" pitchFamily="18" charset="0"/>
                <a:cs typeface="Times New Roman" panose="02020603050405020304" pitchFamily="18" charset="0"/>
                <a:sym typeface="Montserrat Medium"/>
              </a:rPr>
              <a:t>Burkina Faso (1)</a:t>
            </a:r>
          </a:p>
          <a:p>
            <a:pPr marL="1295465" lvl="3" indent="-381019" algn="just" defTabSz="609630">
              <a:buFont typeface="Wingdings" pitchFamily="2" charset="2"/>
              <a:buChar char="Ø"/>
              <a:defRPr sz="4400">
                <a:solidFill>
                  <a:srgbClr val="000000"/>
                </a:solidFill>
                <a:latin typeface="Times New Roman" panose="02020603050405020304" pitchFamily="18" charset="0"/>
                <a:ea typeface="Montserrat Medium"/>
                <a:cs typeface="Times New Roman" panose="02020603050405020304" pitchFamily="18" charset="0"/>
                <a:sym typeface="Montserrat Medium"/>
              </a:defRPr>
            </a:pPr>
            <a:endParaRPr lang="pt-PT" sz="2000" noProof="0" dirty="0">
              <a:solidFill>
                <a:srgbClr val="000000"/>
              </a:solidFill>
              <a:latin typeface="Times New Roman" panose="02020603050405020304" pitchFamily="18" charset="0"/>
              <a:cs typeface="Times New Roman" panose="02020603050405020304" pitchFamily="18" charset="0"/>
              <a:sym typeface="Montserrat Medium"/>
            </a:endParaRPr>
          </a:p>
          <a:p>
            <a:pPr marL="1295465" lvl="3" indent="-381019" algn="just" defTabSz="609630">
              <a:buFont typeface="Wingdings" pitchFamily="2" charset="2"/>
              <a:buChar char="Ø"/>
              <a:defRPr sz="4400">
                <a:solidFill>
                  <a:srgbClr val="000000"/>
                </a:solidFill>
                <a:latin typeface="Times New Roman" panose="02020603050405020304" pitchFamily="18" charset="0"/>
                <a:ea typeface="Montserrat Medium"/>
                <a:cs typeface="Times New Roman" panose="02020603050405020304" pitchFamily="18" charset="0"/>
                <a:sym typeface="Montserrat Medium"/>
              </a:defRPr>
            </a:pPr>
            <a:r>
              <a:rPr lang="pt-PT" sz="2000" noProof="0" dirty="0">
                <a:solidFill>
                  <a:srgbClr val="000000"/>
                </a:solidFill>
                <a:latin typeface="Times New Roman" panose="02020603050405020304" pitchFamily="18" charset="0"/>
                <a:cs typeface="Times New Roman" panose="02020603050405020304" pitchFamily="18" charset="0"/>
                <a:sym typeface="Montserrat Medium"/>
              </a:rPr>
              <a:t>Quénia (2)</a:t>
            </a:r>
          </a:p>
        </p:txBody>
      </p:sp>
    </p:spTree>
    <p:extLst>
      <p:ext uri="{BB962C8B-B14F-4D97-AF65-F5344CB8AC3E}">
        <p14:creationId xmlns:p14="http://schemas.microsoft.com/office/powerpoint/2010/main" val="2811455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BD071-2842-AF9A-DA70-91214D3E95A8}"/>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5C366C4D-7840-A380-EC10-57C74E7739E1}"/>
              </a:ext>
            </a:extLst>
          </p:cNvPr>
          <p:cNvGrpSpPr/>
          <p:nvPr/>
        </p:nvGrpSpPr>
        <p:grpSpPr>
          <a:xfrm>
            <a:off x="0" y="6402716"/>
            <a:ext cx="12198350" cy="185666"/>
            <a:chOff x="0" y="0"/>
            <a:chExt cx="24396700" cy="371332"/>
          </a:xfrm>
        </p:grpSpPr>
        <p:grpSp>
          <p:nvGrpSpPr>
            <p:cNvPr id="4" name="Group 4">
              <a:extLst>
                <a:ext uri="{FF2B5EF4-FFF2-40B4-BE49-F238E27FC236}">
                  <a16:creationId xmlns:a16="http://schemas.microsoft.com/office/drawing/2014/main" id="{D0275D3E-317E-C30D-52EF-9D23805215E7}"/>
                </a:ext>
              </a:extLst>
            </p:cNvPr>
            <p:cNvGrpSpPr/>
            <p:nvPr/>
          </p:nvGrpSpPr>
          <p:grpSpPr>
            <a:xfrm>
              <a:off x="0" y="0"/>
              <a:ext cx="24384000" cy="96766"/>
              <a:chOff x="0" y="0"/>
              <a:chExt cx="4816593" cy="19114"/>
            </a:xfrm>
          </p:grpSpPr>
          <p:sp>
            <p:nvSpPr>
              <p:cNvPr id="5" name="Freeform 5">
                <a:extLst>
                  <a:ext uri="{FF2B5EF4-FFF2-40B4-BE49-F238E27FC236}">
                    <a16:creationId xmlns:a16="http://schemas.microsoft.com/office/drawing/2014/main" id="{D7932C1E-D049-CFB8-BF88-709BA29704FA}"/>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1D1A1B"/>
              </a:solidFill>
            </p:spPr>
            <p:txBody>
              <a:bodyPr/>
              <a:lstStyle/>
              <a:p>
                <a:pPr defTabSz="609630"/>
                <a:endParaRPr sz="1200">
                  <a:solidFill>
                    <a:prstClr val="black"/>
                  </a:solidFill>
                  <a:latin typeface="Calibri"/>
                </a:endParaRPr>
              </a:p>
            </p:txBody>
          </p:sp>
          <p:sp>
            <p:nvSpPr>
              <p:cNvPr id="6" name="TextBox 6">
                <a:extLst>
                  <a:ext uri="{FF2B5EF4-FFF2-40B4-BE49-F238E27FC236}">
                    <a16:creationId xmlns:a16="http://schemas.microsoft.com/office/drawing/2014/main" id="{7C91DC04-80D3-8091-4BDD-4C78D0650A21}"/>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nvGrpSpPr>
            <p:cNvPr id="7" name="Group 7">
              <a:extLst>
                <a:ext uri="{FF2B5EF4-FFF2-40B4-BE49-F238E27FC236}">
                  <a16:creationId xmlns:a16="http://schemas.microsoft.com/office/drawing/2014/main" id="{E8BB5393-C2B3-5E12-9FD0-5E9A2034220F}"/>
                </a:ext>
              </a:extLst>
            </p:cNvPr>
            <p:cNvGrpSpPr/>
            <p:nvPr/>
          </p:nvGrpSpPr>
          <p:grpSpPr>
            <a:xfrm>
              <a:off x="12700" y="139700"/>
              <a:ext cx="24384000" cy="96766"/>
              <a:chOff x="0" y="0"/>
              <a:chExt cx="4816593" cy="19114"/>
            </a:xfrm>
          </p:grpSpPr>
          <p:sp>
            <p:nvSpPr>
              <p:cNvPr id="8" name="Freeform 8">
                <a:extLst>
                  <a:ext uri="{FF2B5EF4-FFF2-40B4-BE49-F238E27FC236}">
                    <a16:creationId xmlns:a16="http://schemas.microsoft.com/office/drawing/2014/main" id="{CCA05072-50B4-8382-9288-397227A555B7}"/>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A7220C"/>
              </a:solidFill>
            </p:spPr>
            <p:txBody>
              <a:bodyPr/>
              <a:lstStyle/>
              <a:p>
                <a:pPr defTabSz="609630"/>
                <a:endParaRPr sz="1200">
                  <a:solidFill>
                    <a:prstClr val="black"/>
                  </a:solidFill>
                  <a:latin typeface="Calibri"/>
                </a:endParaRPr>
              </a:p>
            </p:txBody>
          </p:sp>
          <p:sp>
            <p:nvSpPr>
              <p:cNvPr id="9" name="TextBox 9">
                <a:extLst>
                  <a:ext uri="{FF2B5EF4-FFF2-40B4-BE49-F238E27FC236}">
                    <a16:creationId xmlns:a16="http://schemas.microsoft.com/office/drawing/2014/main" id="{1EE70521-0CB5-0A0D-1851-E87F20B6D6CA}"/>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nvGrpSpPr>
            <p:cNvPr id="10" name="Group 10">
              <a:extLst>
                <a:ext uri="{FF2B5EF4-FFF2-40B4-BE49-F238E27FC236}">
                  <a16:creationId xmlns:a16="http://schemas.microsoft.com/office/drawing/2014/main" id="{70AD3AE8-933C-A6B4-6DEF-391AEAC4357B}"/>
                </a:ext>
              </a:extLst>
            </p:cNvPr>
            <p:cNvGrpSpPr/>
            <p:nvPr/>
          </p:nvGrpSpPr>
          <p:grpSpPr>
            <a:xfrm>
              <a:off x="0" y="274566"/>
              <a:ext cx="24384000" cy="96766"/>
              <a:chOff x="0" y="0"/>
              <a:chExt cx="4816593" cy="19114"/>
            </a:xfrm>
          </p:grpSpPr>
          <p:sp>
            <p:nvSpPr>
              <p:cNvPr id="11" name="Freeform 11">
                <a:extLst>
                  <a:ext uri="{FF2B5EF4-FFF2-40B4-BE49-F238E27FC236}">
                    <a16:creationId xmlns:a16="http://schemas.microsoft.com/office/drawing/2014/main" id="{B9AF99F7-DB5A-038E-7597-6584F3B91F7C}"/>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276E35"/>
              </a:solidFill>
            </p:spPr>
            <p:txBody>
              <a:bodyPr/>
              <a:lstStyle/>
              <a:p>
                <a:pPr defTabSz="609630"/>
                <a:endParaRPr sz="1200">
                  <a:solidFill>
                    <a:prstClr val="black"/>
                  </a:solidFill>
                  <a:latin typeface="Calibri"/>
                </a:endParaRPr>
              </a:p>
            </p:txBody>
          </p:sp>
          <p:sp>
            <p:nvSpPr>
              <p:cNvPr id="12" name="TextBox 12">
                <a:extLst>
                  <a:ext uri="{FF2B5EF4-FFF2-40B4-BE49-F238E27FC236}">
                    <a16:creationId xmlns:a16="http://schemas.microsoft.com/office/drawing/2014/main" id="{0681FFBF-DBAF-678D-B7D8-F0642B1E86AD}"/>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sp>
        <p:nvSpPr>
          <p:cNvPr id="191" name="AutoShape 191">
            <a:extLst>
              <a:ext uri="{FF2B5EF4-FFF2-40B4-BE49-F238E27FC236}">
                <a16:creationId xmlns:a16="http://schemas.microsoft.com/office/drawing/2014/main" id="{0975A67A-635F-A75F-9635-B565EEB34B09}"/>
              </a:ext>
            </a:extLst>
          </p:cNvPr>
          <p:cNvSpPr/>
          <p:nvPr/>
        </p:nvSpPr>
        <p:spPr>
          <a:xfrm>
            <a:off x="914400" y="704929"/>
            <a:ext cx="4808681" cy="0"/>
          </a:xfrm>
          <a:prstGeom prst="line">
            <a:avLst/>
          </a:prstGeom>
          <a:ln w="57150" cap="flat">
            <a:solidFill>
              <a:srgbClr val="E0B125"/>
            </a:solidFill>
            <a:prstDash val="solid"/>
            <a:headEnd type="none" w="sm" len="sm"/>
            <a:tailEnd type="none" w="sm" len="sm"/>
          </a:ln>
        </p:spPr>
        <p:txBody>
          <a:bodyPr/>
          <a:lstStyle/>
          <a:p>
            <a:pPr defTabSz="609630"/>
            <a:endParaRPr sz="1200">
              <a:solidFill>
                <a:prstClr val="black"/>
              </a:solidFill>
              <a:latin typeface="Calibri"/>
            </a:endParaRPr>
          </a:p>
        </p:txBody>
      </p:sp>
      <p:sp>
        <p:nvSpPr>
          <p:cNvPr id="195" name="TextBox 195">
            <a:extLst>
              <a:ext uri="{FF2B5EF4-FFF2-40B4-BE49-F238E27FC236}">
                <a16:creationId xmlns:a16="http://schemas.microsoft.com/office/drawing/2014/main" id="{72292E82-AA04-3C33-FD6F-15BE15883CF6}"/>
              </a:ext>
            </a:extLst>
          </p:cNvPr>
          <p:cNvSpPr txBox="1"/>
          <p:nvPr/>
        </p:nvSpPr>
        <p:spPr>
          <a:xfrm>
            <a:off x="6299514" y="5969055"/>
            <a:ext cx="378305" cy="433661"/>
          </a:xfrm>
          <a:prstGeom prst="rect">
            <a:avLst/>
          </a:prstGeom>
        </p:spPr>
        <p:txBody>
          <a:bodyPr lIns="33867" tIns="33867" rIns="33867" bIns="33867" anchor="ctr"/>
          <a:lstStyle/>
          <a:p>
            <a:pPr algn="ctr" defTabSz="609630">
              <a:lnSpc>
                <a:spcPts val="1773"/>
              </a:lnSpc>
            </a:pPr>
            <a:endParaRPr sz="1266" b="1">
              <a:solidFill>
                <a:srgbClr val="00286E"/>
              </a:solidFill>
              <a:latin typeface="Canva Sans Bold"/>
              <a:ea typeface="Canva Sans Bold"/>
              <a:cs typeface="Canva Sans Bold"/>
              <a:sym typeface="Canva Sans Bold"/>
            </a:endParaRPr>
          </a:p>
        </p:txBody>
      </p:sp>
      <p:sp>
        <p:nvSpPr>
          <p:cNvPr id="196" name="TextBox 196">
            <a:extLst>
              <a:ext uri="{FF2B5EF4-FFF2-40B4-BE49-F238E27FC236}">
                <a16:creationId xmlns:a16="http://schemas.microsoft.com/office/drawing/2014/main" id="{327D7CB0-A3F6-668F-A685-35DE644F9837}"/>
              </a:ext>
            </a:extLst>
          </p:cNvPr>
          <p:cNvSpPr txBox="1"/>
          <p:nvPr/>
        </p:nvSpPr>
        <p:spPr>
          <a:xfrm>
            <a:off x="914400" y="194766"/>
            <a:ext cx="6018680" cy="440313"/>
          </a:xfrm>
          <a:prstGeom prst="rect">
            <a:avLst/>
          </a:prstGeom>
        </p:spPr>
        <p:txBody>
          <a:bodyPr lIns="0" tIns="0" rIns="0" bIns="0" anchor="t">
            <a:spAutoFit/>
          </a:bodyPr>
          <a:lstStyle/>
          <a:p>
            <a:pPr defTabSz="609630">
              <a:lnSpc>
                <a:spcPts val="3733"/>
              </a:lnSpc>
              <a:spcBef>
                <a:spcPct val="0"/>
              </a:spcBef>
              <a:defRPr sz="3999" b="1">
                <a:solidFill>
                  <a:srgbClr val="007000"/>
                </a:solidFill>
                <a:latin typeface="Montserrat Bold"/>
                <a:ea typeface="Montserrat Bold"/>
                <a:cs typeface="Montserrat Bold"/>
                <a:sym typeface="Montserrat Bold"/>
              </a:defRPr>
            </a:pPr>
            <a:r>
              <a:rPr lang="pt-PT" sz="2666" b="1" noProof="0" dirty="0">
                <a:solidFill>
                  <a:srgbClr val="007000"/>
                </a:solidFill>
                <a:latin typeface="Montserrat Bold"/>
                <a:sym typeface="Montserrat Bold"/>
              </a:rPr>
              <a:t>Principais acções em curso: </a:t>
            </a:r>
            <a:endParaRPr lang="pt-PT" sz="2666" b="1" noProof="0" dirty="0">
              <a:solidFill>
                <a:srgbClr val="00286E"/>
              </a:solidFill>
              <a:latin typeface="Montserrat Bold"/>
              <a:ea typeface="Montserrat Bold"/>
              <a:cs typeface="Montserrat Bold"/>
              <a:sym typeface="Montserrat Bold"/>
            </a:endParaRPr>
          </a:p>
        </p:txBody>
      </p:sp>
      <p:sp>
        <p:nvSpPr>
          <p:cNvPr id="197" name="TextBox 197">
            <a:extLst>
              <a:ext uri="{FF2B5EF4-FFF2-40B4-BE49-F238E27FC236}">
                <a16:creationId xmlns:a16="http://schemas.microsoft.com/office/drawing/2014/main" id="{B47E9248-3071-E58C-E795-A85198C1A794}"/>
              </a:ext>
            </a:extLst>
          </p:cNvPr>
          <p:cNvSpPr txBox="1"/>
          <p:nvPr/>
        </p:nvSpPr>
        <p:spPr>
          <a:xfrm>
            <a:off x="878120" y="1285369"/>
            <a:ext cx="9745545" cy="3323987"/>
          </a:xfrm>
          <a:prstGeom prst="rect">
            <a:avLst/>
          </a:prstGeom>
        </p:spPr>
        <p:txBody>
          <a:bodyPr wrap="square" lIns="0" tIns="0" rIns="0" bIns="0" anchor="t">
            <a:spAutoFit/>
          </a:bodyPr>
          <a:lstStyle/>
          <a:p>
            <a:pPr marL="1295465" lvl="3" indent="-381019" algn="just" defTabSz="609630">
              <a:buFont typeface="Wingdings" pitchFamily="2" charset="2"/>
              <a:buChar char="Ø"/>
              <a:defRPr sz="5400">
                <a:solidFill>
                  <a:srgbClr val="000000"/>
                </a:solidFill>
                <a:latin typeface="Times New Roman" panose="02020603050405020304" pitchFamily="18" charset="0"/>
                <a:ea typeface="Montserrat Medium"/>
                <a:cs typeface="Times New Roman" panose="02020603050405020304" pitchFamily="18" charset="0"/>
                <a:sym typeface="Montserrat Medium"/>
              </a:defRPr>
            </a:pPr>
            <a:r>
              <a:rPr lang="pt-PT" sz="2400" noProof="0" dirty="0">
                <a:solidFill>
                  <a:srgbClr val="000000"/>
                </a:solidFill>
                <a:latin typeface="Times New Roman" panose="02020603050405020304" pitchFamily="18" charset="0"/>
                <a:cs typeface="Times New Roman" panose="02020603050405020304" pitchFamily="18" charset="0"/>
                <a:sym typeface="Montserrat Medium"/>
              </a:rPr>
              <a:t>Revisão dos TdR</a:t>
            </a:r>
          </a:p>
          <a:p>
            <a:pPr marL="1295465" lvl="3" indent="-381019" algn="just" defTabSz="609630">
              <a:buFont typeface="Wingdings" pitchFamily="2" charset="2"/>
              <a:buChar char="Ø"/>
              <a:defRPr sz="5400">
                <a:solidFill>
                  <a:srgbClr val="000000"/>
                </a:solidFill>
                <a:latin typeface="Times New Roman" panose="02020603050405020304" pitchFamily="18" charset="0"/>
                <a:ea typeface="Montserrat Medium"/>
                <a:cs typeface="Times New Roman" panose="02020603050405020304" pitchFamily="18" charset="0"/>
                <a:sym typeface="Montserrat Medium"/>
              </a:defRPr>
            </a:pPr>
            <a:endParaRPr lang="pt-PT" sz="2400" noProof="0" dirty="0">
              <a:solidFill>
                <a:srgbClr val="000000"/>
              </a:solidFill>
              <a:latin typeface="Times New Roman" panose="02020603050405020304" pitchFamily="18" charset="0"/>
              <a:cs typeface="Times New Roman" panose="02020603050405020304" pitchFamily="18" charset="0"/>
              <a:sym typeface="Montserrat Medium"/>
            </a:endParaRPr>
          </a:p>
          <a:p>
            <a:pPr marL="1295465" lvl="3" indent="-381019" algn="just" defTabSz="609630">
              <a:buFont typeface="Wingdings" pitchFamily="2" charset="2"/>
              <a:buChar char="Ø"/>
              <a:defRPr sz="5400">
                <a:solidFill>
                  <a:srgbClr val="000000"/>
                </a:solidFill>
                <a:latin typeface="Times New Roman" panose="02020603050405020304" pitchFamily="18" charset="0"/>
                <a:ea typeface="Montserrat Medium"/>
                <a:cs typeface="Times New Roman" panose="02020603050405020304" pitchFamily="18" charset="0"/>
                <a:sym typeface="Montserrat Medium"/>
              </a:defRPr>
            </a:pPr>
            <a:r>
              <a:rPr lang="pt-PT" sz="2400" noProof="0" dirty="0">
                <a:solidFill>
                  <a:srgbClr val="000000"/>
                </a:solidFill>
                <a:latin typeface="Times New Roman" panose="02020603050405020304" pitchFamily="18" charset="0"/>
                <a:cs typeface="Times New Roman" panose="02020603050405020304" pitchFamily="18" charset="0"/>
                <a:sym typeface="Montserrat Medium"/>
              </a:rPr>
              <a:t>Desenvolvimento do plano de trabalho</a:t>
            </a:r>
          </a:p>
          <a:p>
            <a:pPr marL="1295465" lvl="3" indent="-381019" algn="just" defTabSz="609630">
              <a:buFont typeface="Wingdings" pitchFamily="2" charset="2"/>
              <a:buChar char="Ø"/>
              <a:defRPr sz="5400">
                <a:solidFill>
                  <a:srgbClr val="000000"/>
                </a:solidFill>
                <a:latin typeface="Times New Roman" panose="02020603050405020304" pitchFamily="18" charset="0"/>
                <a:ea typeface="Montserrat Medium"/>
                <a:cs typeface="Times New Roman" panose="02020603050405020304" pitchFamily="18" charset="0"/>
                <a:sym typeface="Montserrat Medium"/>
              </a:defRPr>
            </a:pPr>
            <a:endParaRPr lang="pt-PT" sz="2400" noProof="0" dirty="0">
              <a:solidFill>
                <a:srgbClr val="000000"/>
              </a:solidFill>
              <a:latin typeface="Times New Roman" panose="02020603050405020304" pitchFamily="18" charset="0"/>
              <a:cs typeface="Times New Roman" panose="02020603050405020304" pitchFamily="18" charset="0"/>
              <a:sym typeface="Montserrat Medium"/>
            </a:endParaRPr>
          </a:p>
          <a:p>
            <a:pPr marL="1295465" lvl="3" indent="-381019" algn="just" defTabSz="609630">
              <a:buFont typeface="Wingdings" pitchFamily="2" charset="2"/>
              <a:buChar char="Ø"/>
              <a:defRPr sz="5400">
                <a:solidFill>
                  <a:srgbClr val="000000"/>
                </a:solidFill>
                <a:latin typeface="Times New Roman" panose="02020603050405020304" pitchFamily="18" charset="0"/>
                <a:ea typeface="Montserrat Medium"/>
                <a:cs typeface="Times New Roman" panose="02020603050405020304" pitchFamily="18" charset="0"/>
                <a:sym typeface="Montserrat Medium"/>
              </a:defRPr>
            </a:pPr>
            <a:r>
              <a:rPr lang="pt-PT" sz="2400" noProof="0" dirty="0">
                <a:solidFill>
                  <a:srgbClr val="000000"/>
                </a:solidFill>
                <a:latin typeface="Times New Roman" panose="02020603050405020304" pitchFamily="18" charset="0"/>
                <a:cs typeface="Times New Roman" panose="02020603050405020304" pitchFamily="18" charset="0"/>
                <a:sym typeface="Montserrat Medium"/>
              </a:rPr>
              <a:t>Revisão do Website </a:t>
            </a:r>
          </a:p>
          <a:p>
            <a:pPr marL="1295465" lvl="3" indent="-381019" algn="just" defTabSz="609630">
              <a:buFont typeface="Wingdings" pitchFamily="2" charset="2"/>
              <a:buChar char="Ø"/>
              <a:defRPr sz="5400">
                <a:solidFill>
                  <a:srgbClr val="000000"/>
                </a:solidFill>
                <a:latin typeface="Times New Roman" panose="02020603050405020304" pitchFamily="18" charset="0"/>
                <a:ea typeface="Montserrat Medium"/>
                <a:cs typeface="Times New Roman" panose="02020603050405020304" pitchFamily="18" charset="0"/>
                <a:sym typeface="Montserrat Medium"/>
              </a:defRPr>
            </a:pPr>
            <a:endParaRPr lang="pt-PT" sz="2400" noProof="0" dirty="0">
              <a:solidFill>
                <a:srgbClr val="000000"/>
              </a:solidFill>
              <a:latin typeface="Times New Roman" panose="02020603050405020304" pitchFamily="18" charset="0"/>
              <a:cs typeface="Times New Roman" panose="02020603050405020304" pitchFamily="18" charset="0"/>
              <a:sym typeface="Montserrat Medium"/>
            </a:endParaRPr>
          </a:p>
          <a:p>
            <a:pPr marL="1295465" lvl="3" indent="-381019" algn="just" defTabSz="609630">
              <a:buFont typeface="Wingdings" pitchFamily="2" charset="2"/>
              <a:buChar char="Ø"/>
              <a:defRPr sz="5400">
                <a:solidFill>
                  <a:srgbClr val="000000"/>
                </a:solidFill>
                <a:latin typeface="Times New Roman" panose="02020603050405020304" pitchFamily="18" charset="0"/>
                <a:ea typeface="Montserrat Medium"/>
                <a:cs typeface="Times New Roman" panose="02020603050405020304" pitchFamily="18" charset="0"/>
                <a:sym typeface="Montserrat Medium"/>
              </a:defRPr>
            </a:pPr>
            <a:r>
              <a:rPr lang="pt-PT" sz="2400" noProof="0" dirty="0">
                <a:solidFill>
                  <a:srgbClr val="000000"/>
                </a:solidFill>
                <a:latin typeface="Times New Roman" panose="02020603050405020304" pitchFamily="18" charset="0"/>
                <a:cs typeface="Times New Roman" panose="02020603050405020304" pitchFamily="18" charset="0"/>
                <a:sym typeface="Montserrat Medium"/>
              </a:rPr>
              <a:t>Levantamento das partes interessadas </a:t>
            </a:r>
          </a:p>
          <a:p>
            <a:pPr marL="1295465" lvl="3" indent="-381019" algn="just" defTabSz="609630">
              <a:buFont typeface="Wingdings" pitchFamily="2" charset="2"/>
              <a:buChar char="Ø"/>
              <a:defRPr sz="5400">
                <a:solidFill>
                  <a:srgbClr val="000000"/>
                </a:solidFill>
                <a:latin typeface="Times New Roman" panose="02020603050405020304" pitchFamily="18" charset="0"/>
                <a:ea typeface="Montserrat Medium"/>
                <a:cs typeface="Times New Roman" panose="02020603050405020304" pitchFamily="18" charset="0"/>
                <a:sym typeface="Montserrat Medium"/>
              </a:defRPr>
            </a:pPr>
            <a:endParaRPr lang="pt-PT" sz="2400" noProof="0" dirty="0">
              <a:solidFill>
                <a:srgbClr val="000000"/>
              </a:solidFill>
              <a:latin typeface="Times New Roman" panose="02020603050405020304" pitchFamily="18" charset="0"/>
              <a:cs typeface="Times New Roman" panose="02020603050405020304" pitchFamily="18" charset="0"/>
              <a:sym typeface="Montserrat Medium"/>
            </a:endParaRPr>
          </a:p>
          <a:p>
            <a:pPr marL="1295465" lvl="3" indent="-381019" algn="just" defTabSz="609630">
              <a:buFont typeface="Wingdings" pitchFamily="2" charset="2"/>
              <a:buChar char="Ø"/>
              <a:defRPr sz="5400">
                <a:solidFill>
                  <a:srgbClr val="000000"/>
                </a:solidFill>
                <a:latin typeface="Times New Roman" panose="02020603050405020304" pitchFamily="18" charset="0"/>
                <a:ea typeface="Montserrat Medium"/>
                <a:cs typeface="Times New Roman" panose="02020603050405020304" pitchFamily="18" charset="0"/>
                <a:sym typeface="Montserrat Medium"/>
              </a:defRPr>
            </a:pPr>
            <a:r>
              <a:rPr lang="pt-PT" sz="2400" noProof="0" dirty="0">
                <a:solidFill>
                  <a:srgbClr val="000000"/>
                </a:solidFill>
                <a:latin typeface="Times New Roman" panose="02020603050405020304" pitchFamily="18" charset="0"/>
                <a:cs typeface="Times New Roman" panose="02020603050405020304" pitchFamily="18" charset="0"/>
                <a:sym typeface="Montserrat Medium"/>
              </a:rPr>
              <a:t>Desenvolvimento da Newsletter do ACQF</a:t>
            </a:r>
          </a:p>
        </p:txBody>
      </p:sp>
    </p:spTree>
    <p:extLst>
      <p:ext uri="{BB962C8B-B14F-4D97-AF65-F5344CB8AC3E}">
        <p14:creationId xmlns:p14="http://schemas.microsoft.com/office/powerpoint/2010/main" val="2313490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FF85B-A923-8B04-B13B-AE7D86091BB3}"/>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65B70838-5CE3-F89A-9594-B8B9C31EC955}"/>
              </a:ext>
            </a:extLst>
          </p:cNvPr>
          <p:cNvGrpSpPr/>
          <p:nvPr/>
        </p:nvGrpSpPr>
        <p:grpSpPr>
          <a:xfrm>
            <a:off x="0" y="6402716"/>
            <a:ext cx="12198350" cy="185666"/>
            <a:chOff x="0" y="0"/>
            <a:chExt cx="24396700" cy="371332"/>
          </a:xfrm>
        </p:grpSpPr>
        <p:grpSp>
          <p:nvGrpSpPr>
            <p:cNvPr id="4" name="Group 4">
              <a:extLst>
                <a:ext uri="{FF2B5EF4-FFF2-40B4-BE49-F238E27FC236}">
                  <a16:creationId xmlns:a16="http://schemas.microsoft.com/office/drawing/2014/main" id="{2BFD6FBD-E9E8-4BD5-4851-E832CBC7E965}"/>
                </a:ext>
              </a:extLst>
            </p:cNvPr>
            <p:cNvGrpSpPr/>
            <p:nvPr/>
          </p:nvGrpSpPr>
          <p:grpSpPr>
            <a:xfrm>
              <a:off x="0" y="0"/>
              <a:ext cx="24384000" cy="96766"/>
              <a:chOff x="0" y="0"/>
              <a:chExt cx="4816593" cy="19114"/>
            </a:xfrm>
          </p:grpSpPr>
          <p:sp>
            <p:nvSpPr>
              <p:cNvPr id="5" name="Freeform 5">
                <a:extLst>
                  <a:ext uri="{FF2B5EF4-FFF2-40B4-BE49-F238E27FC236}">
                    <a16:creationId xmlns:a16="http://schemas.microsoft.com/office/drawing/2014/main" id="{D3F0DC5F-91A0-4787-B483-E4657A8D203A}"/>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1D1A1B"/>
              </a:solidFill>
            </p:spPr>
            <p:txBody>
              <a:bodyPr/>
              <a:lstStyle/>
              <a:p>
                <a:pPr defTabSz="609630"/>
                <a:endParaRPr sz="1200">
                  <a:solidFill>
                    <a:prstClr val="black"/>
                  </a:solidFill>
                  <a:latin typeface="Calibri"/>
                </a:endParaRPr>
              </a:p>
            </p:txBody>
          </p:sp>
          <p:sp>
            <p:nvSpPr>
              <p:cNvPr id="6" name="TextBox 6">
                <a:extLst>
                  <a:ext uri="{FF2B5EF4-FFF2-40B4-BE49-F238E27FC236}">
                    <a16:creationId xmlns:a16="http://schemas.microsoft.com/office/drawing/2014/main" id="{6BFDE311-0F5C-CE94-3CD4-943CDE96BF1C}"/>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nvGrpSpPr>
            <p:cNvPr id="7" name="Group 7">
              <a:extLst>
                <a:ext uri="{FF2B5EF4-FFF2-40B4-BE49-F238E27FC236}">
                  <a16:creationId xmlns:a16="http://schemas.microsoft.com/office/drawing/2014/main" id="{35BC3380-AB39-4456-CE31-A72FF4663E5C}"/>
                </a:ext>
              </a:extLst>
            </p:cNvPr>
            <p:cNvGrpSpPr/>
            <p:nvPr/>
          </p:nvGrpSpPr>
          <p:grpSpPr>
            <a:xfrm>
              <a:off x="12700" y="139700"/>
              <a:ext cx="24384000" cy="96766"/>
              <a:chOff x="0" y="0"/>
              <a:chExt cx="4816593" cy="19114"/>
            </a:xfrm>
          </p:grpSpPr>
          <p:sp>
            <p:nvSpPr>
              <p:cNvPr id="8" name="Freeform 8">
                <a:extLst>
                  <a:ext uri="{FF2B5EF4-FFF2-40B4-BE49-F238E27FC236}">
                    <a16:creationId xmlns:a16="http://schemas.microsoft.com/office/drawing/2014/main" id="{EF3182C5-99E5-7F99-5F99-18F6A2CC3536}"/>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A7220C"/>
              </a:solidFill>
            </p:spPr>
            <p:txBody>
              <a:bodyPr/>
              <a:lstStyle/>
              <a:p>
                <a:pPr defTabSz="609630"/>
                <a:endParaRPr sz="1200">
                  <a:solidFill>
                    <a:prstClr val="black"/>
                  </a:solidFill>
                  <a:latin typeface="Calibri"/>
                </a:endParaRPr>
              </a:p>
            </p:txBody>
          </p:sp>
          <p:sp>
            <p:nvSpPr>
              <p:cNvPr id="9" name="TextBox 9">
                <a:extLst>
                  <a:ext uri="{FF2B5EF4-FFF2-40B4-BE49-F238E27FC236}">
                    <a16:creationId xmlns:a16="http://schemas.microsoft.com/office/drawing/2014/main" id="{9611925E-9203-81FF-6CCE-31873C9B6DE3}"/>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nvGrpSpPr>
            <p:cNvPr id="10" name="Group 10">
              <a:extLst>
                <a:ext uri="{FF2B5EF4-FFF2-40B4-BE49-F238E27FC236}">
                  <a16:creationId xmlns:a16="http://schemas.microsoft.com/office/drawing/2014/main" id="{DA6DDA17-58E0-ED77-D469-1CACD8CD31F5}"/>
                </a:ext>
              </a:extLst>
            </p:cNvPr>
            <p:cNvGrpSpPr/>
            <p:nvPr/>
          </p:nvGrpSpPr>
          <p:grpSpPr>
            <a:xfrm>
              <a:off x="0" y="274566"/>
              <a:ext cx="24384000" cy="96766"/>
              <a:chOff x="0" y="0"/>
              <a:chExt cx="4816593" cy="19114"/>
            </a:xfrm>
          </p:grpSpPr>
          <p:sp>
            <p:nvSpPr>
              <p:cNvPr id="11" name="Freeform 11">
                <a:extLst>
                  <a:ext uri="{FF2B5EF4-FFF2-40B4-BE49-F238E27FC236}">
                    <a16:creationId xmlns:a16="http://schemas.microsoft.com/office/drawing/2014/main" id="{CCA05AAA-4CF2-3233-90C5-F9A9CEDF9091}"/>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276E35"/>
              </a:solidFill>
            </p:spPr>
            <p:txBody>
              <a:bodyPr/>
              <a:lstStyle/>
              <a:p>
                <a:pPr defTabSz="609630"/>
                <a:endParaRPr sz="1200">
                  <a:solidFill>
                    <a:prstClr val="black"/>
                  </a:solidFill>
                  <a:latin typeface="Calibri"/>
                </a:endParaRPr>
              </a:p>
            </p:txBody>
          </p:sp>
          <p:sp>
            <p:nvSpPr>
              <p:cNvPr id="12" name="TextBox 12">
                <a:extLst>
                  <a:ext uri="{FF2B5EF4-FFF2-40B4-BE49-F238E27FC236}">
                    <a16:creationId xmlns:a16="http://schemas.microsoft.com/office/drawing/2014/main" id="{9536EA15-5413-EAAB-591B-A9D1446FB216}"/>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sp>
        <p:nvSpPr>
          <p:cNvPr id="191" name="AutoShape 191">
            <a:extLst>
              <a:ext uri="{FF2B5EF4-FFF2-40B4-BE49-F238E27FC236}">
                <a16:creationId xmlns:a16="http://schemas.microsoft.com/office/drawing/2014/main" id="{334829C0-2AD1-A06F-B41F-7FCC1B85640B}"/>
              </a:ext>
            </a:extLst>
          </p:cNvPr>
          <p:cNvSpPr/>
          <p:nvPr/>
        </p:nvSpPr>
        <p:spPr>
          <a:xfrm>
            <a:off x="914400" y="704929"/>
            <a:ext cx="4808681" cy="0"/>
          </a:xfrm>
          <a:prstGeom prst="line">
            <a:avLst/>
          </a:prstGeom>
          <a:ln w="57150" cap="flat">
            <a:solidFill>
              <a:srgbClr val="E0B125"/>
            </a:solidFill>
            <a:prstDash val="solid"/>
            <a:headEnd type="none" w="sm" len="sm"/>
            <a:tailEnd type="none" w="sm" len="sm"/>
          </a:ln>
        </p:spPr>
        <p:txBody>
          <a:bodyPr/>
          <a:lstStyle/>
          <a:p>
            <a:pPr defTabSz="609630"/>
            <a:endParaRPr sz="1200">
              <a:solidFill>
                <a:prstClr val="black"/>
              </a:solidFill>
              <a:latin typeface="Calibri"/>
            </a:endParaRPr>
          </a:p>
        </p:txBody>
      </p:sp>
      <p:sp>
        <p:nvSpPr>
          <p:cNvPr id="195" name="TextBox 195">
            <a:extLst>
              <a:ext uri="{FF2B5EF4-FFF2-40B4-BE49-F238E27FC236}">
                <a16:creationId xmlns:a16="http://schemas.microsoft.com/office/drawing/2014/main" id="{F8793B3C-AFBB-6943-D840-17BB63364FD5}"/>
              </a:ext>
            </a:extLst>
          </p:cNvPr>
          <p:cNvSpPr txBox="1"/>
          <p:nvPr/>
        </p:nvSpPr>
        <p:spPr>
          <a:xfrm>
            <a:off x="6299514" y="5969055"/>
            <a:ext cx="378305" cy="433661"/>
          </a:xfrm>
          <a:prstGeom prst="rect">
            <a:avLst/>
          </a:prstGeom>
        </p:spPr>
        <p:txBody>
          <a:bodyPr lIns="33867" tIns="33867" rIns="33867" bIns="33867" anchor="ctr"/>
          <a:lstStyle/>
          <a:p>
            <a:pPr algn="ctr" defTabSz="609630">
              <a:lnSpc>
                <a:spcPts val="1773"/>
              </a:lnSpc>
            </a:pPr>
            <a:endParaRPr sz="1266" b="1">
              <a:solidFill>
                <a:srgbClr val="00286E"/>
              </a:solidFill>
              <a:latin typeface="Canva Sans Bold"/>
              <a:ea typeface="Canva Sans Bold"/>
              <a:cs typeface="Canva Sans Bold"/>
              <a:sym typeface="Canva Sans Bold"/>
            </a:endParaRPr>
          </a:p>
        </p:txBody>
      </p:sp>
      <p:sp>
        <p:nvSpPr>
          <p:cNvPr id="196" name="TextBox 196">
            <a:extLst>
              <a:ext uri="{FF2B5EF4-FFF2-40B4-BE49-F238E27FC236}">
                <a16:creationId xmlns:a16="http://schemas.microsoft.com/office/drawing/2014/main" id="{B5C6635E-2C56-3EEB-EAE2-177523AC1981}"/>
              </a:ext>
            </a:extLst>
          </p:cNvPr>
          <p:cNvSpPr txBox="1"/>
          <p:nvPr/>
        </p:nvSpPr>
        <p:spPr>
          <a:xfrm>
            <a:off x="914400" y="216395"/>
            <a:ext cx="6018680" cy="440313"/>
          </a:xfrm>
          <a:prstGeom prst="rect">
            <a:avLst/>
          </a:prstGeom>
        </p:spPr>
        <p:txBody>
          <a:bodyPr lIns="0" tIns="0" rIns="0" bIns="0" anchor="t">
            <a:spAutoFit/>
          </a:bodyPr>
          <a:lstStyle/>
          <a:p>
            <a:pPr defTabSz="609630">
              <a:lnSpc>
                <a:spcPts val="3733"/>
              </a:lnSpc>
              <a:spcBef>
                <a:spcPct val="0"/>
              </a:spcBef>
              <a:defRPr sz="3999" b="1">
                <a:solidFill>
                  <a:srgbClr val="007000"/>
                </a:solidFill>
                <a:latin typeface="Montserrat Bold"/>
                <a:ea typeface="Montserrat Bold"/>
                <a:cs typeface="Montserrat Bold"/>
                <a:sym typeface="Montserrat Bold"/>
              </a:defRPr>
            </a:pPr>
            <a:r>
              <a:rPr lang="pt-PT" sz="2666" b="1" noProof="0" dirty="0">
                <a:solidFill>
                  <a:srgbClr val="007000"/>
                </a:solidFill>
                <a:latin typeface="Montserrat Bold"/>
                <a:sym typeface="Montserrat Bold"/>
              </a:rPr>
              <a:t>REVISÃO DOS TdR: </a:t>
            </a:r>
            <a:endParaRPr lang="pt-PT" sz="2666" b="1" noProof="0" dirty="0">
              <a:solidFill>
                <a:srgbClr val="00286E"/>
              </a:solidFill>
              <a:latin typeface="Montserrat Bold"/>
              <a:ea typeface="Montserrat Bold"/>
              <a:cs typeface="Montserrat Bold"/>
              <a:sym typeface="Montserrat Bold"/>
            </a:endParaRPr>
          </a:p>
        </p:txBody>
      </p:sp>
      <p:sp>
        <p:nvSpPr>
          <p:cNvPr id="197" name="TextBox 197">
            <a:extLst>
              <a:ext uri="{FF2B5EF4-FFF2-40B4-BE49-F238E27FC236}">
                <a16:creationId xmlns:a16="http://schemas.microsoft.com/office/drawing/2014/main" id="{5C5890A8-D6E2-5C48-B511-8444238A4988}"/>
              </a:ext>
            </a:extLst>
          </p:cNvPr>
          <p:cNvSpPr txBox="1"/>
          <p:nvPr/>
        </p:nvSpPr>
        <p:spPr>
          <a:xfrm>
            <a:off x="402532" y="1865105"/>
            <a:ext cx="10287634" cy="2215991"/>
          </a:xfrm>
          <a:prstGeom prst="rect">
            <a:avLst/>
          </a:prstGeom>
        </p:spPr>
        <p:txBody>
          <a:bodyPr wrap="square" lIns="0" tIns="0" rIns="0" bIns="0" anchor="t">
            <a:spAutoFit/>
          </a:bodyPr>
          <a:lstStyle/>
          <a:p>
            <a:pPr marL="1295465" lvl="3" indent="-381019" algn="just" defTabSz="609630">
              <a:buFont typeface="Wingdings" pitchFamily="2" charset="2"/>
              <a:buChar char="Ø"/>
              <a:defRPr sz="4800">
                <a:solidFill>
                  <a:srgbClr val="000000"/>
                </a:solidFill>
                <a:latin typeface="Times New Roman" panose="02020603050405020304" pitchFamily="18" charset="0"/>
                <a:ea typeface="Montserrat Medium"/>
                <a:cs typeface="Times New Roman" panose="02020603050405020304" pitchFamily="18" charset="0"/>
                <a:sym typeface="Montserrat Medium"/>
              </a:defRPr>
            </a:pPr>
            <a:r>
              <a:rPr lang="pt-PT" sz="2400" noProof="0" dirty="0">
                <a:solidFill>
                  <a:srgbClr val="000000"/>
                </a:solidFill>
                <a:latin typeface="Times New Roman" panose="02020603050405020304" pitchFamily="18" charset="0"/>
                <a:cs typeface="Times New Roman" panose="02020603050405020304" pitchFamily="18" charset="0"/>
                <a:sym typeface="Montserrat Medium"/>
              </a:rPr>
              <a:t>Pedido de aumento do número de membros para o Cluster 4, a fim de abranger todas as regiões </a:t>
            </a:r>
          </a:p>
          <a:p>
            <a:pPr marL="1295465" lvl="3" indent="-381019" algn="just" defTabSz="609630">
              <a:buFont typeface="Wingdings" pitchFamily="2" charset="2"/>
              <a:buChar char="Ø"/>
              <a:defRPr sz="4800">
                <a:solidFill>
                  <a:srgbClr val="000000"/>
                </a:solidFill>
                <a:latin typeface="Times New Roman" panose="02020603050405020304" pitchFamily="18" charset="0"/>
                <a:ea typeface="Montserrat Medium"/>
                <a:cs typeface="Times New Roman" panose="02020603050405020304" pitchFamily="18" charset="0"/>
                <a:sym typeface="Montserrat Medium"/>
              </a:defRPr>
            </a:pPr>
            <a:endParaRPr lang="pt-PT" sz="2400" noProof="0" dirty="0">
              <a:solidFill>
                <a:srgbClr val="000000"/>
              </a:solidFill>
              <a:latin typeface="Times New Roman" panose="02020603050405020304" pitchFamily="18" charset="0"/>
              <a:cs typeface="Times New Roman" panose="02020603050405020304" pitchFamily="18" charset="0"/>
              <a:sym typeface="Montserrat Medium"/>
            </a:endParaRPr>
          </a:p>
          <a:p>
            <a:pPr marL="1295465" lvl="3" indent="-381019" algn="just" defTabSz="609630">
              <a:buFont typeface="Wingdings" pitchFamily="2" charset="2"/>
              <a:buChar char="Ø"/>
              <a:defRPr sz="4800">
                <a:solidFill>
                  <a:srgbClr val="000000"/>
                </a:solidFill>
                <a:latin typeface="Times New Roman" panose="02020603050405020304" pitchFamily="18" charset="0"/>
                <a:ea typeface="Montserrat Medium"/>
                <a:cs typeface="Times New Roman" panose="02020603050405020304" pitchFamily="18" charset="0"/>
                <a:sym typeface="Montserrat Medium"/>
              </a:defRPr>
            </a:pPr>
            <a:r>
              <a:rPr lang="pt-PT" sz="2400" noProof="0" dirty="0">
                <a:solidFill>
                  <a:srgbClr val="000000"/>
                </a:solidFill>
                <a:latin typeface="Times New Roman" panose="02020603050405020304" pitchFamily="18" charset="0"/>
                <a:cs typeface="Times New Roman" panose="02020603050405020304" pitchFamily="18" charset="0"/>
                <a:sym typeface="Montserrat Medium"/>
              </a:rPr>
              <a:t>Pedido de aprovação e financiamento de parte do plano de ação com o objetivo de permitir que o Cluster inicie a sua atividade no terreno.</a:t>
            </a:r>
          </a:p>
          <a:p>
            <a:pPr marL="914446" lvl="3" algn="just" defTabSz="609630"/>
            <a:endParaRPr lang="pt-PT" sz="2400" noProof="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p:txBody>
      </p:sp>
    </p:spTree>
    <p:extLst>
      <p:ext uri="{BB962C8B-B14F-4D97-AF65-F5344CB8AC3E}">
        <p14:creationId xmlns:p14="http://schemas.microsoft.com/office/powerpoint/2010/main" val="2913139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5029D-A4FA-0506-C06A-0653F303611F}"/>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50584B0F-5D7B-1316-4A6D-6AE3034FC556}"/>
              </a:ext>
            </a:extLst>
          </p:cNvPr>
          <p:cNvGrpSpPr/>
          <p:nvPr/>
        </p:nvGrpSpPr>
        <p:grpSpPr>
          <a:xfrm>
            <a:off x="0" y="6402716"/>
            <a:ext cx="12198350" cy="185666"/>
            <a:chOff x="0" y="0"/>
            <a:chExt cx="24396700" cy="371332"/>
          </a:xfrm>
        </p:grpSpPr>
        <p:grpSp>
          <p:nvGrpSpPr>
            <p:cNvPr id="4" name="Group 4">
              <a:extLst>
                <a:ext uri="{FF2B5EF4-FFF2-40B4-BE49-F238E27FC236}">
                  <a16:creationId xmlns:a16="http://schemas.microsoft.com/office/drawing/2014/main" id="{B862459C-C634-4B98-CD76-933F2D37DA15}"/>
                </a:ext>
              </a:extLst>
            </p:cNvPr>
            <p:cNvGrpSpPr/>
            <p:nvPr/>
          </p:nvGrpSpPr>
          <p:grpSpPr>
            <a:xfrm>
              <a:off x="0" y="0"/>
              <a:ext cx="24384000" cy="96766"/>
              <a:chOff x="0" y="0"/>
              <a:chExt cx="4816593" cy="19114"/>
            </a:xfrm>
          </p:grpSpPr>
          <p:sp>
            <p:nvSpPr>
              <p:cNvPr id="5" name="Freeform 5">
                <a:extLst>
                  <a:ext uri="{FF2B5EF4-FFF2-40B4-BE49-F238E27FC236}">
                    <a16:creationId xmlns:a16="http://schemas.microsoft.com/office/drawing/2014/main" id="{56F3E775-0F2E-EA4A-7672-3028743AA9C7}"/>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1D1A1B"/>
              </a:solidFill>
            </p:spPr>
            <p:txBody>
              <a:bodyPr/>
              <a:lstStyle/>
              <a:p>
                <a:pPr defTabSz="609630"/>
                <a:endParaRPr sz="1200">
                  <a:solidFill>
                    <a:prstClr val="black"/>
                  </a:solidFill>
                  <a:latin typeface="Calibri"/>
                </a:endParaRPr>
              </a:p>
            </p:txBody>
          </p:sp>
          <p:sp>
            <p:nvSpPr>
              <p:cNvPr id="6" name="TextBox 6">
                <a:extLst>
                  <a:ext uri="{FF2B5EF4-FFF2-40B4-BE49-F238E27FC236}">
                    <a16:creationId xmlns:a16="http://schemas.microsoft.com/office/drawing/2014/main" id="{8B15677D-8E4D-ABCC-2188-0CE10DF30547}"/>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nvGrpSpPr>
            <p:cNvPr id="7" name="Group 7">
              <a:extLst>
                <a:ext uri="{FF2B5EF4-FFF2-40B4-BE49-F238E27FC236}">
                  <a16:creationId xmlns:a16="http://schemas.microsoft.com/office/drawing/2014/main" id="{FC032EF3-FB0F-CA2F-F785-AB9621DAF5AF}"/>
                </a:ext>
              </a:extLst>
            </p:cNvPr>
            <p:cNvGrpSpPr/>
            <p:nvPr/>
          </p:nvGrpSpPr>
          <p:grpSpPr>
            <a:xfrm>
              <a:off x="12700" y="139700"/>
              <a:ext cx="24384000" cy="96766"/>
              <a:chOff x="0" y="0"/>
              <a:chExt cx="4816593" cy="19114"/>
            </a:xfrm>
          </p:grpSpPr>
          <p:sp>
            <p:nvSpPr>
              <p:cNvPr id="8" name="Freeform 8">
                <a:extLst>
                  <a:ext uri="{FF2B5EF4-FFF2-40B4-BE49-F238E27FC236}">
                    <a16:creationId xmlns:a16="http://schemas.microsoft.com/office/drawing/2014/main" id="{D1566423-CBEF-7447-A794-37640E2D9FEC}"/>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A7220C"/>
              </a:solidFill>
            </p:spPr>
            <p:txBody>
              <a:bodyPr/>
              <a:lstStyle/>
              <a:p>
                <a:pPr defTabSz="609630"/>
                <a:endParaRPr sz="1200">
                  <a:solidFill>
                    <a:prstClr val="black"/>
                  </a:solidFill>
                  <a:latin typeface="Calibri"/>
                </a:endParaRPr>
              </a:p>
            </p:txBody>
          </p:sp>
          <p:sp>
            <p:nvSpPr>
              <p:cNvPr id="9" name="TextBox 9">
                <a:extLst>
                  <a:ext uri="{FF2B5EF4-FFF2-40B4-BE49-F238E27FC236}">
                    <a16:creationId xmlns:a16="http://schemas.microsoft.com/office/drawing/2014/main" id="{26C22AA3-E6D0-37C7-0AE9-E1FF70CBAD7F}"/>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nvGrpSpPr>
            <p:cNvPr id="10" name="Group 10">
              <a:extLst>
                <a:ext uri="{FF2B5EF4-FFF2-40B4-BE49-F238E27FC236}">
                  <a16:creationId xmlns:a16="http://schemas.microsoft.com/office/drawing/2014/main" id="{D5871BB0-449A-9681-E61E-B948D0DA488B}"/>
                </a:ext>
              </a:extLst>
            </p:cNvPr>
            <p:cNvGrpSpPr/>
            <p:nvPr/>
          </p:nvGrpSpPr>
          <p:grpSpPr>
            <a:xfrm>
              <a:off x="0" y="274566"/>
              <a:ext cx="24384000" cy="96766"/>
              <a:chOff x="0" y="0"/>
              <a:chExt cx="4816593" cy="19114"/>
            </a:xfrm>
          </p:grpSpPr>
          <p:sp>
            <p:nvSpPr>
              <p:cNvPr id="11" name="Freeform 11">
                <a:extLst>
                  <a:ext uri="{FF2B5EF4-FFF2-40B4-BE49-F238E27FC236}">
                    <a16:creationId xmlns:a16="http://schemas.microsoft.com/office/drawing/2014/main" id="{34128FDB-CF25-E208-A6A8-1934F16837BF}"/>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276E35"/>
              </a:solidFill>
            </p:spPr>
            <p:txBody>
              <a:bodyPr/>
              <a:lstStyle/>
              <a:p>
                <a:pPr defTabSz="609630"/>
                <a:endParaRPr sz="1200">
                  <a:solidFill>
                    <a:prstClr val="black"/>
                  </a:solidFill>
                  <a:latin typeface="Calibri"/>
                </a:endParaRPr>
              </a:p>
            </p:txBody>
          </p:sp>
          <p:sp>
            <p:nvSpPr>
              <p:cNvPr id="12" name="TextBox 12">
                <a:extLst>
                  <a:ext uri="{FF2B5EF4-FFF2-40B4-BE49-F238E27FC236}">
                    <a16:creationId xmlns:a16="http://schemas.microsoft.com/office/drawing/2014/main" id="{C7F911E7-48B4-21A2-C650-F98AB16982E4}"/>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sp>
        <p:nvSpPr>
          <p:cNvPr id="191" name="AutoShape 191">
            <a:extLst>
              <a:ext uri="{FF2B5EF4-FFF2-40B4-BE49-F238E27FC236}">
                <a16:creationId xmlns:a16="http://schemas.microsoft.com/office/drawing/2014/main" id="{45154C23-25F8-3E0A-31A3-94A820DEA859}"/>
              </a:ext>
            </a:extLst>
          </p:cNvPr>
          <p:cNvSpPr/>
          <p:nvPr/>
        </p:nvSpPr>
        <p:spPr>
          <a:xfrm>
            <a:off x="914400" y="704929"/>
            <a:ext cx="4808681" cy="0"/>
          </a:xfrm>
          <a:prstGeom prst="line">
            <a:avLst/>
          </a:prstGeom>
          <a:ln w="57150" cap="flat">
            <a:solidFill>
              <a:srgbClr val="E0B125"/>
            </a:solidFill>
            <a:prstDash val="solid"/>
            <a:headEnd type="none" w="sm" len="sm"/>
            <a:tailEnd type="none" w="sm" len="sm"/>
          </a:ln>
        </p:spPr>
        <p:txBody>
          <a:bodyPr/>
          <a:lstStyle/>
          <a:p>
            <a:pPr defTabSz="609630"/>
            <a:endParaRPr sz="1200">
              <a:solidFill>
                <a:prstClr val="black"/>
              </a:solidFill>
              <a:latin typeface="Calibri"/>
            </a:endParaRPr>
          </a:p>
        </p:txBody>
      </p:sp>
      <p:sp>
        <p:nvSpPr>
          <p:cNvPr id="195" name="TextBox 195">
            <a:extLst>
              <a:ext uri="{FF2B5EF4-FFF2-40B4-BE49-F238E27FC236}">
                <a16:creationId xmlns:a16="http://schemas.microsoft.com/office/drawing/2014/main" id="{AD465AE7-30C3-64E9-19C2-489A84C01AAA}"/>
              </a:ext>
            </a:extLst>
          </p:cNvPr>
          <p:cNvSpPr txBox="1"/>
          <p:nvPr/>
        </p:nvSpPr>
        <p:spPr>
          <a:xfrm>
            <a:off x="6299514" y="5969055"/>
            <a:ext cx="378305" cy="433661"/>
          </a:xfrm>
          <a:prstGeom prst="rect">
            <a:avLst/>
          </a:prstGeom>
        </p:spPr>
        <p:txBody>
          <a:bodyPr lIns="33867" tIns="33867" rIns="33867" bIns="33867" anchor="ctr"/>
          <a:lstStyle/>
          <a:p>
            <a:pPr algn="ctr" defTabSz="609630">
              <a:lnSpc>
                <a:spcPts val="1773"/>
              </a:lnSpc>
            </a:pPr>
            <a:endParaRPr sz="1266" b="1">
              <a:solidFill>
                <a:srgbClr val="00286E"/>
              </a:solidFill>
              <a:latin typeface="Canva Sans Bold"/>
              <a:ea typeface="Canva Sans Bold"/>
              <a:cs typeface="Canva Sans Bold"/>
              <a:sym typeface="Canva Sans Bold"/>
            </a:endParaRPr>
          </a:p>
        </p:txBody>
      </p:sp>
      <p:sp>
        <p:nvSpPr>
          <p:cNvPr id="196" name="TextBox 196">
            <a:extLst>
              <a:ext uri="{FF2B5EF4-FFF2-40B4-BE49-F238E27FC236}">
                <a16:creationId xmlns:a16="http://schemas.microsoft.com/office/drawing/2014/main" id="{B17FA9D9-99DD-5AB8-384F-44F51CD6D848}"/>
              </a:ext>
            </a:extLst>
          </p:cNvPr>
          <p:cNvSpPr txBox="1"/>
          <p:nvPr/>
        </p:nvSpPr>
        <p:spPr>
          <a:xfrm>
            <a:off x="914400" y="186744"/>
            <a:ext cx="9149508" cy="440313"/>
          </a:xfrm>
          <a:prstGeom prst="rect">
            <a:avLst/>
          </a:prstGeom>
        </p:spPr>
        <p:txBody>
          <a:bodyPr wrap="square" lIns="0" tIns="0" rIns="0" bIns="0" anchor="t">
            <a:spAutoFit/>
          </a:bodyPr>
          <a:lstStyle/>
          <a:p>
            <a:pPr defTabSz="609630">
              <a:lnSpc>
                <a:spcPts val="3733"/>
              </a:lnSpc>
              <a:spcBef>
                <a:spcPct val="0"/>
              </a:spcBef>
              <a:defRPr sz="3999" b="1">
                <a:solidFill>
                  <a:srgbClr val="007000"/>
                </a:solidFill>
                <a:latin typeface="Montserrat Bold"/>
                <a:ea typeface="Montserrat Bold"/>
                <a:cs typeface="Montserrat Bold"/>
                <a:sym typeface="Montserrat Bold"/>
              </a:defRPr>
            </a:pPr>
            <a:r>
              <a:rPr lang="pt-PT" sz="2666" b="1" noProof="0" dirty="0">
                <a:solidFill>
                  <a:srgbClr val="007000"/>
                </a:solidFill>
                <a:latin typeface="Montserrat Bold"/>
                <a:sym typeface="Montserrat Bold"/>
              </a:rPr>
              <a:t>DESENVOLVIMENTO DO PLANO DE TRABALHO:</a:t>
            </a:r>
            <a:endParaRPr lang="pt-PT" sz="2666" b="1" noProof="0" dirty="0">
              <a:solidFill>
                <a:srgbClr val="00286E"/>
              </a:solidFill>
              <a:latin typeface="Montserrat Bold"/>
              <a:ea typeface="Montserrat Bold"/>
              <a:cs typeface="Montserrat Bold"/>
              <a:sym typeface="Montserrat Bold"/>
            </a:endParaRPr>
          </a:p>
        </p:txBody>
      </p:sp>
      <p:sp>
        <p:nvSpPr>
          <p:cNvPr id="197" name="TextBox 197">
            <a:extLst>
              <a:ext uri="{FF2B5EF4-FFF2-40B4-BE49-F238E27FC236}">
                <a16:creationId xmlns:a16="http://schemas.microsoft.com/office/drawing/2014/main" id="{BA95D0F8-3CC5-D7FB-ACBA-5B3829761438}"/>
              </a:ext>
            </a:extLst>
          </p:cNvPr>
          <p:cNvSpPr txBox="1"/>
          <p:nvPr/>
        </p:nvSpPr>
        <p:spPr>
          <a:xfrm>
            <a:off x="693332" y="1368463"/>
            <a:ext cx="10545475" cy="2954655"/>
          </a:xfrm>
          <a:prstGeom prst="rect">
            <a:avLst/>
          </a:prstGeom>
        </p:spPr>
        <p:txBody>
          <a:bodyPr wrap="square" lIns="0" tIns="0" rIns="0" bIns="0" anchor="t">
            <a:spAutoFit/>
          </a:bodyPr>
          <a:lstStyle/>
          <a:p>
            <a:pPr marL="1295465" lvl="3" indent="-381019" defTabSz="609630">
              <a:buFont typeface="Wingdings" pitchFamily="2" charset="2"/>
              <a:buChar char="Ø"/>
              <a:defRPr sz="5400">
                <a:latin typeface="Times New Roman" panose="02020603050405020304" pitchFamily="18" charset="0"/>
                <a:ea typeface="Montserrat Medium"/>
                <a:cs typeface="Times New Roman" panose="02020603050405020304" pitchFamily="18" charset="0"/>
                <a:sym typeface="Montserrat Medium"/>
              </a:defRPr>
            </a:pPr>
            <a:r>
              <a:rPr lang="pt-PT" sz="2800" noProof="0" dirty="0">
                <a:solidFill>
                  <a:prstClr val="black"/>
                </a:solidFill>
                <a:latin typeface="Times New Roman" panose="02020603050405020304" pitchFamily="18" charset="0"/>
                <a:cs typeface="Times New Roman" panose="02020603050405020304" pitchFamily="18" charset="0"/>
                <a:sym typeface="Montserrat Medium"/>
              </a:rPr>
              <a:t>O seu principal objetivo é:</a:t>
            </a:r>
          </a:p>
          <a:p>
            <a:pPr marL="914446" lvl="3" defTabSz="609630">
              <a:defRPr sz="5400">
                <a:latin typeface="Times New Roman" panose="02020603050405020304" pitchFamily="18" charset="0"/>
                <a:ea typeface="Montserrat Medium"/>
                <a:cs typeface="Times New Roman" panose="02020603050405020304" pitchFamily="18" charset="0"/>
                <a:sym typeface="Montserrat Medium"/>
              </a:defRPr>
            </a:pPr>
            <a:endParaRPr lang="pt-PT" sz="2800" noProof="0" dirty="0">
              <a:solidFill>
                <a:prstClr val="black"/>
              </a:solidFill>
              <a:latin typeface="Times New Roman" panose="02020603050405020304" pitchFamily="18" charset="0"/>
              <a:cs typeface="Times New Roman" panose="02020603050405020304" pitchFamily="18" charset="0"/>
              <a:sym typeface="Montserrat Medium"/>
            </a:endParaRPr>
          </a:p>
          <a:p>
            <a:pPr marL="914446" lvl="3" defTabSz="609630">
              <a:defRPr sz="5400">
                <a:latin typeface="Times New Roman" panose="02020603050405020304" pitchFamily="18" charset="0"/>
                <a:ea typeface="Montserrat Medium"/>
                <a:cs typeface="Times New Roman" panose="02020603050405020304" pitchFamily="18" charset="0"/>
                <a:sym typeface="Montserrat Medium"/>
              </a:defRPr>
            </a:pPr>
            <a:r>
              <a:rPr lang="pt-PT" sz="2800" noProof="0" dirty="0">
                <a:solidFill>
                  <a:prstClr val="black"/>
                </a:solidFill>
                <a:latin typeface="Times New Roman" panose="02020603050405020304" pitchFamily="18" charset="0"/>
                <a:cs typeface="Times New Roman" panose="02020603050405020304" pitchFamily="18" charset="0"/>
                <a:sym typeface="Montserrat Medium"/>
              </a:rPr>
              <a:t>Estruturar a cadeia de valor da comunicação para a operacionalização do ACQF. A instituição da cadeia de valor da comunicação através do levantamento das partes interessadas faz parte do processo de execução do plano de trabalho.</a:t>
            </a:r>
          </a:p>
          <a:p>
            <a:pPr marL="1295465" lvl="3" indent="-381019" defTabSz="609630">
              <a:buFont typeface="Wingdings" pitchFamily="2" charset="2"/>
              <a:buChar char="Ø"/>
            </a:pPr>
            <a:endParaRPr lang="pt-PT" sz="2400" noProof="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p:txBody>
      </p:sp>
    </p:spTree>
    <p:extLst>
      <p:ext uri="{BB962C8B-B14F-4D97-AF65-F5344CB8AC3E}">
        <p14:creationId xmlns:p14="http://schemas.microsoft.com/office/powerpoint/2010/main" val="2268188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D6791-7634-F6F9-07FF-CD933639A4DF}"/>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68040AE9-BAAC-341F-1A2A-F499C6CB6218}"/>
              </a:ext>
            </a:extLst>
          </p:cNvPr>
          <p:cNvGrpSpPr/>
          <p:nvPr/>
        </p:nvGrpSpPr>
        <p:grpSpPr>
          <a:xfrm>
            <a:off x="0" y="6402716"/>
            <a:ext cx="12198350" cy="185666"/>
            <a:chOff x="0" y="0"/>
            <a:chExt cx="24396700" cy="371332"/>
          </a:xfrm>
        </p:grpSpPr>
        <p:grpSp>
          <p:nvGrpSpPr>
            <p:cNvPr id="4" name="Group 4">
              <a:extLst>
                <a:ext uri="{FF2B5EF4-FFF2-40B4-BE49-F238E27FC236}">
                  <a16:creationId xmlns:a16="http://schemas.microsoft.com/office/drawing/2014/main" id="{55346754-278F-DBC8-B4B5-D54BC720405E}"/>
                </a:ext>
              </a:extLst>
            </p:cNvPr>
            <p:cNvGrpSpPr/>
            <p:nvPr/>
          </p:nvGrpSpPr>
          <p:grpSpPr>
            <a:xfrm>
              <a:off x="0" y="0"/>
              <a:ext cx="24384000" cy="96766"/>
              <a:chOff x="0" y="0"/>
              <a:chExt cx="4816593" cy="19114"/>
            </a:xfrm>
          </p:grpSpPr>
          <p:sp>
            <p:nvSpPr>
              <p:cNvPr id="5" name="Freeform 5">
                <a:extLst>
                  <a:ext uri="{FF2B5EF4-FFF2-40B4-BE49-F238E27FC236}">
                    <a16:creationId xmlns:a16="http://schemas.microsoft.com/office/drawing/2014/main" id="{95609D30-CD39-4291-3955-EE3F3A67C749}"/>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1D1A1B"/>
              </a:solidFill>
            </p:spPr>
            <p:txBody>
              <a:bodyPr/>
              <a:lstStyle/>
              <a:p>
                <a:pPr defTabSz="609630"/>
                <a:endParaRPr sz="1200">
                  <a:solidFill>
                    <a:prstClr val="black"/>
                  </a:solidFill>
                  <a:latin typeface="Calibri"/>
                </a:endParaRPr>
              </a:p>
            </p:txBody>
          </p:sp>
          <p:sp>
            <p:nvSpPr>
              <p:cNvPr id="6" name="TextBox 6">
                <a:extLst>
                  <a:ext uri="{FF2B5EF4-FFF2-40B4-BE49-F238E27FC236}">
                    <a16:creationId xmlns:a16="http://schemas.microsoft.com/office/drawing/2014/main" id="{4211917F-A6D8-2207-30DF-A19EC9835F35}"/>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nvGrpSpPr>
            <p:cNvPr id="7" name="Group 7">
              <a:extLst>
                <a:ext uri="{FF2B5EF4-FFF2-40B4-BE49-F238E27FC236}">
                  <a16:creationId xmlns:a16="http://schemas.microsoft.com/office/drawing/2014/main" id="{12CB121A-9530-FAAA-310A-815C0E74124A}"/>
                </a:ext>
              </a:extLst>
            </p:cNvPr>
            <p:cNvGrpSpPr/>
            <p:nvPr/>
          </p:nvGrpSpPr>
          <p:grpSpPr>
            <a:xfrm>
              <a:off x="12700" y="139700"/>
              <a:ext cx="24384000" cy="96766"/>
              <a:chOff x="0" y="0"/>
              <a:chExt cx="4816593" cy="19114"/>
            </a:xfrm>
          </p:grpSpPr>
          <p:sp>
            <p:nvSpPr>
              <p:cNvPr id="8" name="Freeform 8">
                <a:extLst>
                  <a:ext uri="{FF2B5EF4-FFF2-40B4-BE49-F238E27FC236}">
                    <a16:creationId xmlns:a16="http://schemas.microsoft.com/office/drawing/2014/main" id="{D3AF5E04-81A0-0934-A05A-6F57AA96B73C}"/>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A7220C"/>
              </a:solidFill>
            </p:spPr>
            <p:txBody>
              <a:bodyPr/>
              <a:lstStyle/>
              <a:p>
                <a:pPr defTabSz="609630"/>
                <a:endParaRPr sz="1200">
                  <a:solidFill>
                    <a:prstClr val="black"/>
                  </a:solidFill>
                  <a:latin typeface="Calibri"/>
                </a:endParaRPr>
              </a:p>
            </p:txBody>
          </p:sp>
          <p:sp>
            <p:nvSpPr>
              <p:cNvPr id="9" name="TextBox 9">
                <a:extLst>
                  <a:ext uri="{FF2B5EF4-FFF2-40B4-BE49-F238E27FC236}">
                    <a16:creationId xmlns:a16="http://schemas.microsoft.com/office/drawing/2014/main" id="{A10DCAEC-AEB1-EA8F-764D-A0C09FFD845E}"/>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nvGrpSpPr>
            <p:cNvPr id="10" name="Group 10">
              <a:extLst>
                <a:ext uri="{FF2B5EF4-FFF2-40B4-BE49-F238E27FC236}">
                  <a16:creationId xmlns:a16="http://schemas.microsoft.com/office/drawing/2014/main" id="{06ABDD2C-4353-9765-49BB-3597BC970D6C}"/>
                </a:ext>
              </a:extLst>
            </p:cNvPr>
            <p:cNvGrpSpPr/>
            <p:nvPr/>
          </p:nvGrpSpPr>
          <p:grpSpPr>
            <a:xfrm>
              <a:off x="0" y="274566"/>
              <a:ext cx="24384000" cy="96766"/>
              <a:chOff x="0" y="0"/>
              <a:chExt cx="4816593" cy="19114"/>
            </a:xfrm>
          </p:grpSpPr>
          <p:sp>
            <p:nvSpPr>
              <p:cNvPr id="11" name="Freeform 11">
                <a:extLst>
                  <a:ext uri="{FF2B5EF4-FFF2-40B4-BE49-F238E27FC236}">
                    <a16:creationId xmlns:a16="http://schemas.microsoft.com/office/drawing/2014/main" id="{EB83FDE3-0304-23B1-3469-21BA6CECD375}"/>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276E35"/>
              </a:solidFill>
            </p:spPr>
            <p:txBody>
              <a:bodyPr/>
              <a:lstStyle/>
              <a:p>
                <a:pPr defTabSz="609630"/>
                <a:endParaRPr sz="1200">
                  <a:solidFill>
                    <a:prstClr val="black"/>
                  </a:solidFill>
                  <a:latin typeface="Calibri"/>
                </a:endParaRPr>
              </a:p>
            </p:txBody>
          </p:sp>
          <p:sp>
            <p:nvSpPr>
              <p:cNvPr id="12" name="TextBox 12">
                <a:extLst>
                  <a:ext uri="{FF2B5EF4-FFF2-40B4-BE49-F238E27FC236}">
                    <a16:creationId xmlns:a16="http://schemas.microsoft.com/office/drawing/2014/main" id="{A33B7112-10DB-4B7F-0325-26CC7183E0EC}"/>
                  </a:ext>
                </a:extLst>
              </p:cNvPr>
              <p:cNvSpPr txBox="1"/>
              <p:nvPr/>
            </p:nvSpPr>
            <p:spPr>
              <a:xfrm>
                <a:off x="0" y="-38100"/>
                <a:ext cx="4816593" cy="57214"/>
              </a:xfrm>
              <a:prstGeom prst="rect">
                <a:avLst/>
              </a:prstGeom>
            </p:spPr>
            <p:txBody>
              <a:bodyPr lIns="33867" tIns="33867" rIns="33867" bIns="33867" anchor="ctr"/>
              <a:lstStyle/>
              <a:p>
                <a:pPr algn="ctr" defTabSz="609630">
                  <a:lnSpc>
                    <a:spcPts val="1773"/>
                  </a:lnSpc>
                </a:pPr>
                <a:endParaRPr sz="1200">
                  <a:solidFill>
                    <a:prstClr val="black"/>
                  </a:solidFill>
                  <a:latin typeface="Calibri"/>
                </a:endParaRPr>
              </a:p>
            </p:txBody>
          </p:sp>
        </p:grpSp>
      </p:grpSp>
      <p:sp>
        <p:nvSpPr>
          <p:cNvPr id="191" name="AutoShape 191">
            <a:extLst>
              <a:ext uri="{FF2B5EF4-FFF2-40B4-BE49-F238E27FC236}">
                <a16:creationId xmlns:a16="http://schemas.microsoft.com/office/drawing/2014/main" id="{3B3BAE28-AC27-C684-F13B-AD086E21C01E}"/>
              </a:ext>
            </a:extLst>
          </p:cNvPr>
          <p:cNvSpPr/>
          <p:nvPr/>
        </p:nvSpPr>
        <p:spPr>
          <a:xfrm>
            <a:off x="914400" y="704929"/>
            <a:ext cx="4808681" cy="0"/>
          </a:xfrm>
          <a:prstGeom prst="line">
            <a:avLst/>
          </a:prstGeom>
          <a:ln w="57150" cap="flat">
            <a:solidFill>
              <a:srgbClr val="E0B125"/>
            </a:solidFill>
            <a:prstDash val="solid"/>
            <a:headEnd type="none" w="sm" len="sm"/>
            <a:tailEnd type="none" w="sm" len="sm"/>
          </a:ln>
        </p:spPr>
        <p:txBody>
          <a:bodyPr/>
          <a:lstStyle/>
          <a:p>
            <a:pPr defTabSz="609630"/>
            <a:endParaRPr sz="1200">
              <a:solidFill>
                <a:prstClr val="black"/>
              </a:solidFill>
              <a:latin typeface="Calibri"/>
            </a:endParaRPr>
          </a:p>
        </p:txBody>
      </p:sp>
      <p:sp>
        <p:nvSpPr>
          <p:cNvPr id="195" name="TextBox 195">
            <a:extLst>
              <a:ext uri="{FF2B5EF4-FFF2-40B4-BE49-F238E27FC236}">
                <a16:creationId xmlns:a16="http://schemas.microsoft.com/office/drawing/2014/main" id="{3B8EA95F-761B-65CC-97E1-4F1E67F9329C}"/>
              </a:ext>
            </a:extLst>
          </p:cNvPr>
          <p:cNvSpPr txBox="1"/>
          <p:nvPr/>
        </p:nvSpPr>
        <p:spPr>
          <a:xfrm>
            <a:off x="6299514" y="5969055"/>
            <a:ext cx="378305" cy="433661"/>
          </a:xfrm>
          <a:prstGeom prst="rect">
            <a:avLst/>
          </a:prstGeom>
        </p:spPr>
        <p:txBody>
          <a:bodyPr lIns="33867" tIns="33867" rIns="33867" bIns="33867" anchor="ctr"/>
          <a:lstStyle/>
          <a:p>
            <a:pPr algn="ctr" defTabSz="609630">
              <a:lnSpc>
                <a:spcPts val="1773"/>
              </a:lnSpc>
            </a:pPr>
            <a:endParaRPr sz="1266" b="1">
              <a:solidFill>
                <a:srgbClr val="00286E"/>
              </a:solidFill>
              <a:latin typeface="Canva Sans Bold"/>
              <a:ea typeface="Canva Sans Bold"/>
              <a:cs typeface="Canva Sans Bold"/>
              <a:sym typeface="Canva Sans Bold"/>
            </a:endParaRPr>
          </a:p>
        </p:txBody>
      </p:sp>
      <p:sp>
        <p:nvSpPr>
          <p:cNvPr id="196" name="TextBox 196">
            <a:extLst>
              <a:ext uri="{FF2B5EF4-FFF2-40B4-BE49-F238E27FC236}">
                <a16:creationId xmlns:a16="http://schemas.microsoft.com/office/drawing/2014/main" id="{B54F8722-3F8E-A035-6019-302E937931D7}"/>
              </a:ext>
            </a:extLst>
          </p:cNvPr>
          <p:cNvSpPr txBox="1"/>
          <p:nvPr/>
        </p:nvSpPr>
        <p:spPr>
          <a:xfrm>
            <a:off x="914400" y="244131"/>
            <a:ext cx="7963593" cy="440377"/>
          </a:xfrm>
          <a:prstGeom prst="rect">
            <a:avLst/>
          </a:prstGeom>
        </p:spPr>
        <p:txBody>
          <a:bodyPr wrap="square" lIns="0" tIns="0" rIns="0" bIns="0" anchor="t">
            <a:spAutoFit/>
          </a:bodyPr>
          <a:lstStyle/>
          <a:p>
            <a:pPr defTabSz="609630">
              <a:lnSpc>
                <a:spcPts val="3733"/>
              </a:lnSpc>
              <a:spcBef>
                <a:spcPct val="0"/>
              </a:spcBef>
              <a:defRPr sz="4000" b="1">
                <a:solidFill>
                  <a:srgbClr val="007000"/>
                </a:solidFill>
                <a:latin typeface="Montserrat" pitchFamily="2" charset="77"/>
                <a:ea typeface="Montserrat Medium"/>
                <a:cs typeface="Times New Roman" panose="02020603050405020304" pitchFamily="18" charset="0"/>
                <a:sym typeface="Montserrat Medium"/>
              </a:defRPr>
            </a:pPr>
            <a:r>
              <a:rPr lang="pt-PT" sz="2667" b="1" noProof="0" dirty="0">
                <a:solidFill>
                  <a:srgbClr val="007000"/>
                </a:solidFill>
                <a:latin typeface="Montserrat" pitchFamily="2" charset="77"/>
                <a:cs typeface="Times New Roman" panose="02020603050405020304" pitchFamily="18" charset="0"/>
                <a:sym typeface="Montserrat Medium"/>
              </a:rPr>
              <a:t>Desenvolvimento do plano de trabalho</a:t>
            </a:r>
            <a:endParaRPr lang="pt-PT" sz="2666" b="1" noProof="0" dirty="0">
              <a:solidFill>
                <a:srgbClr val="00286E"/>
              </a:solidFill>
              <a:latin typeface="Montserrat Bold"/>
              <a:ea typeface="Montserrat Bold"/>
              <a:cs typeface="Montserrat Bold"/>
              <a:sym typeface="Montserrat Bold"/>
            </a:endParaRPr>
          </a:p>
        </p:txBody>
      </p:sp>
      <p:sp>
        <p:nvSpPr>
          <p:cNvPr id="197" name="TextBox 197">
            <a:extLst>
              <a:ext uri="{FF2B5EF4-FFF2-40B4-BE49-F238E27FC236}">
                <a16:creationId xmlns:a16="http://schemas.microsoft.com/office/drawing/2014/main" id="{4A3CCA5A-84D3-A231-48A4-94CAA3986D80}"/>
              </a:ext>
            </a:extLst>
          </p:cNvPr>
          <p:cNvSpPr txBox="1"/>
          <p:nvPr/>
        </p:nvSpPr>
        <p:spPr>
          <a:xfrm>
            <a:off x="301688" y="1096218"/>
            <a:ext cx="10842787" cy="1562415"/>
          </a:xfrm>
          <a:prstGeom prst="rect">
            <a:avLst/>
          </a:prstGeom>
        </p:spPr>
        <p:txBody>
          <a:bodyPr wrap="square" lIns="0" tIns="0" rIns="0" bIns="0" anchor="t">
            <a:spAutoFit/>
          </a:bodyPr>
          <a:lstStyle/>
          <a:p>
            <a:pPr marL="914446" lvl="3" algn="just" defTabSz="609630">
              <a:lnSpc>
                <a:spcPct val="150000"/>
              </a:lnSpc>
            </a:pPr>
            <a:endParaRPr sz="3600">
              <a:solidFill>
                <a:srgbClr val="000000"/>
              </a:solidFill>
              <a:latin typeface="Times New Roman" panose="02020603050405020304" pitchFamily="18" charset="0"/>
              <a:ea typeface="Montserrat Medium"/>
              <a:cs typeface="Times New Roman" panose="02020603050405020304" pitchFamily="18" charset="0"/>
              <a:sym typeface="Montserrat Medium"/>
            </a:endParaRPr>
          </a:p>
          <a:p>
            <a:pPr marL="914446" lvl="3" algn="just" defTabSz="609630">
              <a:lnSpc>
                <a:spcPct val="150000"/>
              </a:lnSpc>
            </a:pPr>
            <a:endParaRPr sz="3600">
              <a:solidFill>
                <a:srgbClr val="000000"/>
              </a:solidFill>
              <a:latin typeface="Times New Roman" panose="02020603050405020304" pitchFamily="18" charset="0"/>
              <a:ea typeface="Montserrat Medium"/>
              <a:cs typeface="Times New Roman" panose="02020603050405020304" pitchFamily="18" charset="0"/>
              <a:sym typeface="Montserrat Medium"/>
            </a:endParaRPr>
          </a:p>
        </p:txBody>
      </p:sp>
      <p:graphicFrame>
        <p:nvGraphicFramePr>
          <p:cNvPr id="13" name="Table 12">
            <a:extLst>
              <a:ext uri="{FF2B5EF4-FFF2-40B4-BE49-F238E27FC236}">
                <a16:creationId xmlns:a16="http://schemas.microsoft.com/office/drawing/2014/main" id="{DD9534DB-8B7A-CDB8-3CB0-8CC45AAF1F08}"/>
              </a:ext>
            </a:extLst>
          </p:cNvPr>
          <p:cNvGraphicFramePr>
            <a:graphicFrameLocks noGrp="1"/>
          </p:cNvGraphicFramePr>
          <p:nvPr>
            <p:extLst>
              <p:ext uri="{D42A27DB-BD31-4B8C-83A1-F6EECF244321}">
                <p14:modId xmlns:p14="http://schemas.microsoft.com/office/powerpoint/2010/main" val="419785859"/>
              </p:ext>
            </p:extLst>
          </p:nvPr>
        </p:nvGraphicFramePr>
        <p:xfrm>
          <a:off x="0" y="939842"/>
          <a:ext cx="12204697" cy="8208518"/>
        </p:xfrm>
        <a:graphic>
          <a:graphicData uri="http://schemas.openxmlformats.org/drawingml/2006/table">
            <a:tbl>
              <a:tblPr firstRow="1" firstCol="1" bandRow="1">
                <a:tableStyleId>{F5AB1C69-6EDB-4FF4-983F-18BD219EF322}</a:tableStyleId>
              </a:tblPr>
              <a:tblGrid>
                <a:gridCol w="4471800">
                  <a:extLst>
                    <a:ext uri="{9D8B030D-6E8A-4147-A177-3AD203B41FA5}">
                      <a16:colId xmlns:a16="http://schemas.microsoft.com/office/drawing/2014/main" val="919658581"/>
                    </a:ext>
                  </a:extLst>
                </a:gridCol>
                <a:gridCol w="3390465">
                  <a:extLst>
                    <a:ext uri="{9D8B030D-6E8A-4147-A177-3AD203B41FA5}">
                      <a16:colId xmlns:a16="http://schemas.microsoft.com/office/drawing/2014/main" val="3190437175"/>
                    </a:ext>
                  </a:extLst>
                </a:gridCol>
                <a:gridCol w="4342432">
                  <a:extLst>
                    <a:ext uri="{9D8B030D-6E8A-4147-A177-3AD203B41FA5}">
                      <a16:colId xmlns:a16="http://schemas.microsoft.com/office/drawing/2014/main" val="56084605"/>
                    </a:ext>
                  </a:extLst>
                </a:gridCol>
              </a:tblGrid>
              <a:tr h="307086">
                <a:tc>
                  <a:txBody>
                    <a:bodyPr/>
                    <a:lstStyle/>
                    <a:p>
                      <a:pPr algn="just">
                        <a:lnSpc>
                          <a:spcPct val="115000"/>
                        </a:lnSpc>
                        <a:spcAft>
                          <a:spcPts val="1000"/>
                        </a:spcAft>
                        <a:buNone/>
                        <a:defRPr sz="2800" kern="100">
                          <a:effectLst/>
                        </a:defRPr>
                      </a:pPr>
                      <a:r>
                        <a:rPr lang="pt-PT" sz="1400" noProof="0" dirty="0"/>
                        <a:t>Objectivo</a:t>
                      </a:r>
                      <a:endParaRPr lang="pt-PT" sz="1400" kern="100" noProof="0" dirty="0">
                        <a:effectLst/>
                        <a:latin typeface="Montserrat" pitchFamily="2" charset="77"/>
                        <a:ea typeface="Times New Roman" panose="02020603050405020304" pitchFamily="18" charset="0"/>
                        <a:cs typeface="Times New Roman" panose="02020603050405020304" pitchFamily="18" charset="0"/>
                      </a:endParaRPr>
                    </a:p>
                  </a:txBody>
                  <a:tcPr marL="45720" marR="45720" marT="0" marB="0"/>
                </a:tc>
                <a:tc>
                  <a:txBody>
                    <a:bodyPr/>
                    <a:lstStyle/>
                    <a:p>
                      <a:pPr algn="just">
                        <a:lnSpc>
                          <a:spcPct val="115000"/>
                        </a:lnSpc>
                        <a:spcAft>
                          <a:spcPts val="1000"/>
                        </a:spcAft>
                        <a:buNone/>
                        <a:defRPr sz="2800" kern="100">
                          <a:effectLst/>
                        </a:defRPr>
                      </a:pPr>
                      <a:r>
                        <a:rPr lang="pt-PT" sz="1400" noProof="0" dirty="0"/>
                        <a:t>Atividades</a:t>
                      </a:r>
                      <a:endParaRPr lang="pt-PT" sz="1400" kern="100" noProof="0" dirty="0">
                        <a:effectLst/>
                        <a:latin typeface="Montserrat" pitchFamily="2" charset="77"/>
                        <a:ea typeface="Times New Roman" panose="02020603050405020304" pitchFamily="18" charset="0"/>
                        <a:cs typeface="Times New Roman" panose="02020603050405020304" pitchFamily="18" charset="0"/>
                      </a:endParaRPr>
                    </a:p>
                  </a:txBody>
                  <a:tcPr marL="45720" marR="45720" marT="0" marB="0"/>
                </a:tc>
                <a:tc>
                  <a:txBody>
                    <a:bodyPr/>
                    <a:lstStyle/>
                    <a:p>
                      <a:pPr algn="just">
                        <a:lnSpc>
                          <a:spcPct val="115000"/>
                        </a:lnSpc>
                        <a:spcAft>
                          <a:spcPts val="1000"/>
                        </a:spcAft>
                        <a:buNone/>
                        <a:defRPr sz="2800" kern="100">
                          <a:effectLst/>
                        </a:defRPr>
                      </a:pPr>
                      <a:r>
                        <a:rPr lang="pt-PT" sz="1400" noProof="0" dirty="0"/>
                        <a:t>Cronologia</a:t>
                      </a:r>
                      <a:endParaRPr lang="pt-PT" sz="1400" kern="100" noProof="0" dirty="0">
                        <a:effectLst/>
                        <a:latin typeface="Montserrat" pitchFamily="2" charset="77"/>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1741911240"/>
                  </a:ext>
                </a:extLst>
              </a:tr>
              <a:tr h="961390">
                <a:tc>
                  <a:txBody>
                    <a:bodyPr/>
                    <a:lstStyle/>
                    <a:p>
                      <a:pPr algn="ctr">
                        <a:lnSpc>
                          <a:spcPct val="115000"/>
                        </a:lnSpc>
                        <a:spcAft>
                          <a:spcPts val="1000"/>
                        </a:spcAft>
                        <a:buNone/>
                        <a:defRPr sz="2800" kern="100">
                          <a:effectLst/>
                        </a:defRPr>
                      </a:pPr>
                      <a:r>
                        <a:rPr lang="pt-PT" sz="1400" noProof="0" dirty="0"/>
                        <a:t>Reforçar a comunicação interna</a:t>
                      </a:r>
                      <a:endParaRPr lang="pt-PT" sz="1400" kern="100" noProof="0" dirty="0">
                        <a:effectLst/>
                        <a:latin typeface="Montserrat" pitchFamily="2" charset="77"/>
                        <a:ea typeface="Times New Roman" panose="02020603050405020304" pitchFamily="18" charset="0"/>
                        <a:cs typeface="Times New Roman" panose="02020603050405020304" pitchFamily="18" charset="0"/>
                      </a:endParaRPr>
                    </a:p>
                  </a:txBody>
                  <a:tcPr marL="45720" marR="45720" marT="0" marB="0" anchor="ctr"/>
                </a:tc>
                <a:tc>
                  <a:txBody>
                    <a:bodyPr/>
                    <a:lstStyle/>
                    <a:p>
                      <a:pPr algn="l">
                        <a:lnSpc>
                          <a:spcPct val="115000"/>
                        </a:lnSpc>
                        <a:spcAft>
                          <a:spcPts val="1000"/>
                        </a:spcAft>
                        <a:buNone/>
                        <a:defRPr sz="2800" kern="100">
                          <a:effectLst/>
                        </a:defRPr>
                      </a:pPr>
                      <a:r>
                        <a:rPr lang="pt-PT" sz="1400" noProof="0" dirty="0"/>
                        <a:t>Desenvolver um calendário de comunicação (reuniões, boletins informativos, atualizações)</a:t>
                      </a:r>
                      <a:endParaRPr lang="pt-PT" sz="1400" kern="100" noProof="0" dirty="0">
                        <a:effectLst/>
                        <a:latin typeface="Montserrat" pitchFamily="2" charset="77"/>
                        <a:ea typeface="Times New Roman" panose="02020603050405020304" pitchFamily="18" charset="0"/>
                        <a:cs typeface="Times New Roman" panose="02020603050405020304" pitchFamily="18" charset="0"/>
                      </a:endParaRPr>
                    </a:p>
                  </a:txBody>
                  <a:tcPr marL="45720" marR="45720" marT="0" marB="0"/>
                </a:tc>
                <a:tc>
                  <a:txBody>
                    <a:bodyPr/>
                    <a:lstStyle/>
                    <a:p>
                      <a:pPr algn="l">
                        <a:lnSpc>
                          <a:spcPct val="115000"/>
                        </a:lnSpc>
                        <a:spcAft>
                          <a:spcPts val="1000"/>
                        </a:spcAft>
                        <a:buNone/>
                        <a:defRPr sz="2800" kern="100">
                          <a:effectLst/>
                        </a:defRPr>
                      </a:pPr>
                      <a:r>
                        <a:rPr lang="pt-PT" sz="1400" noProof="0" dirty="0"/>
                        <a:t>Setembro – Outubro (2025)</a:t>
                      </a:r>
                      <a:endParaRPr lang="pt-PT" sz="1400" kern="100" noProof="0" dirty="0">
                        <a:effectLst/>
                        <a:latin typeface="Montserrat" pitchFamily="2" charset="77"/>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3093348304"/>
                  </a:ext>
                </a:extLst>
              </a:tr>
              <a:tr h="2355511">
                <a:tc>
                  <a:txBody>
                    <a:bodyPr/>
                    <a:lstStyle/>
                    <a:p>
                      <a:pPr algn="ctr">
                        <a:lnSpc>
                          <a:spcPct val="115000"/>
                        </a:lnSpc>
                        <a:spcAft>
                          <a:spcPts val="1000"/>
                        </a:spcAft>
                        <a:buNone/>
                        <a:defRPr sz="2800">
                          <a:effectLst/>
                          <a:latin typeface="+mj-lt"/>
                        </a:defRPr>
                      </a:pPr>
                      <a:r>
                        <a:rPr lang="pt-PT" sz="1400" noProof="0" dirty="0"/>
                        <a:t>Comunicação Externa &amp; Media</a:t>
                      </a:r>
                      <a:endParaRPr lang="pt-PT" sz="1400" noProof="0" dirty="0">
                        <a:effectLst/>
                        <a:latin typeface="+mj-lt"/>
                        <a:ea typeface="MS Mincho" panose="02020609040205080304" pitchFamily="49" charset="-128"/>
                        <a:cs typeface="Times New Roman" panose="02020603050405020304" pitchFamily="18" charset="0"/>
                      </a:endParaRPr>
                    </a:p>
                  </a:txBody>
                  <a:tcPr marL="39291" marR="39291" marT="0" marB="0" anchor="ctr"/>
                </a:tc>
                <a:tc>
                  <a:txBody>
                    <a:bodyPr/>
                    <a:lstStyle/>
                    <a:p>
                      <a:pPr algn="l">
                        <a:lnSpc>
                          <a:spcPct val="115000"/>
                        </a:lnSpc>
                        <a:spcAft>
                          <a:spcPts val="1000"/>
                        </a:spcAft>
                        <a:buNone/>
                        <a:defRPr sz="2800">
                          <a:effectLst/>
                          <a:latin typeface="+mj-lt"/>
                        </a:defRPr>
                      </a:pPr>
                      <a:r>
                        <a:rPr lang="pt-PT" sz="1400" noProof="0" dirty="0"/>
                        <a:t>Criar um plano de conteúdos para as redes sociais (Twitter/X, LinkedIn, plataformas ACQF)</a:t>
                      </a:r>
                    </a:p>
                    <a:p>
                      <a:pPr marL="0" marR="0" lvl="0" indent="0" algn="l" defTabSz="914400" rtl="0" eaLnBrk="1" fontAlgn="auto" latinLnBrk="0" hangingPunct="1">
                        <a:lnSpc>
                          <a:spcPct val="115000"/>
                        </a:lnSpc>
                        <a:spcBef>
                          <a:spcPts val="0"/>
                        </a:spcBef>
                        <a:spcAft>
                          <a:spcPts val="1000"/>
                        </a:spcAft>
                        <a:buClrTx/>
                        <a:buSzTx/>
                        <a:buFontTx/>
                        <a:buNone/>
                        <a:tabLst/>
                        <a:defRPr sz="2800">
                          <a:solidFill>
                            <a:schemeClr val="dk1"/>
                          </a:solidFill>
                          <a:effectLst/>
                        </a:defRPr>
                      </a:pPr>
                      <a:r>
                        <a:rPr lang="pt-PT" sz="1400" noProof="0" dirty="0"/>
                        <a:t>Construir relações com os meios de comunicação social: identificar jornalistas e preparar material de imprensa</a:t>
                      </a:r>
                      <a:endParaRPr lang="pt-PT" sz="1400" kern="1200" noProof="0" dirty="0">
                        <a:solidFill>
                          <a:schemeClr val="dk1"/>
                        </a:solidFill>
                        <a:effectLst/>
                        <a:latin typeface="+mn-lt"/>
                        <a:ea typeface="MS Mincho" panose="02020609040205080304" pitchFamily="49" charset="-128"/>
                        <a:cs typeface="Times New Roman" panose="02020603050405020304" pitchFamily="18" charset="0"/>
                      </a:endParaRPr>
                    </a:p>
                  </a:txBody>
                  <a:tcPr marL="39291" marR="39291"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sz="2800" kern="100">
                          <a:effectLst/>
                        </a:defRPr>
                      </a:pPr>
                      <a:r>
                        <a:rPr lang="pt-PT" sz="1400" noProof="0" dirty="0"/>
                        <a:t>Outubro – Novembro (2025)</a:t>
                      </a:r>
                    </a:p>
                    <a:p>
                      <a:pPr marL="0" marR="0" lvl="0" indent="0" algn="l" defTabSz="914400" rtl="0" eaLnBrk="1" fontAlgn="auto" latinLnBrk="0" hangingPunct="1">
                        <a:lnSpc>
                          <a:spcPct val="115000"/>
                        </a:lnSpc>
                        <a:spcBef>
                          <a:spcPts val="0"/>
                        </a:spcBef>
                        <a:spcAft>
                          <a:spcPts val="1000"/>
                        </a:spcAft>
                        <a:buClrTx/>
                        <a:buSzTx/>
                        <a:buFontTx/>
                        <a:buNone/>
                        <a:tabLst/>
                      </a:pPr>
                      <a:endParaRPr lang="pt-PT" sz="1400" kern="100" noProof="0" dirty="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sz="2800" kern="100">
                          <a:effectLst/>
                          <a:ea typeface="Times New Roman" panose="02020603050405020304" pitchFamily="18" charset="0"/>
                          <a:cs typeface="Times New Roman" panose="02020603050405020304" pitchFamily="18" charset="0"/>
                        </a:defRPr>
                      </a:pPr>
                      <a:r>
                        <a:rPr lang="pt-PT" sz="1400" noProof="0" dirty="0"/>
                        <a:t>Novembro de 2025 – Dezembro de 2026</a:t>
                      </a:r>
                      <a:endParaRPr lang="pt-PT" sz="1400" kern="100" noProof="0" dirty="0">
                        <a:effectLst/>
                        <a:latin typeface="+mn-lt"/>
                        <a:ea typeface="Times New Roman" panose="02020603050405020304" pitchFamily="18" charset="0"/>
                        <a:cs typeface="Times New Roman" panose="02020603050405020304" pitchFamily="18" charset="0"/>
                      </a:endParaRPr>
                    </a:p>
                  </a:txBody>
                  <a:tcPr marL="39291" marR="39291" marT="0" marB="0"/>
                </a:tc>
                <a:extLst>
                  <a:ext uri="{0D108BD9-81ED-4DB2-BD59-A6C34878D82A}">
                    <a16:rowId xmlns:a16="http://schemas.microsoft.com/office/drawing/2014/main" val="2149274964"/>
                  </a:ext>
                </a:extLst>
              </a:tr>
              <a:tr h="961390">
                <a:tc>
                  <a:txBody>
                    <a:bodyPr/>
                    <a:lstStyle/>
                    <a:p>
                      <a:pPr algn="ctr">
                        <a:lnSpc>
                          <a:spcPct val="115000"/>
                        </a:lnSpc>
                        <a:spcAft>
                          <a:spcPts val="1000"/>
                        </a:spcAft>
                        <a:buNone/>
                        <a:defRPr sz="2800" kern="100">
                          <a:effectLst/>
                        </a:defRPr>
                      </a:pPr>
                      <a:r>
                        <a:rPr lang="pt-PT" sz="1400" noProof="0" dirty="0"/>
                        <a:t>Reforçar a comunicação interna</a:t>
                      </a:r>
                      <a:endParaRPr lang="pt-PT" sz="1400" kern="100" noProof="0" dirty="0">
                        <a:effectLst/>
                        <a:latin typeface="Montserrat" pitchFamily="2" charset="77"/>
                        <a:ea typeface="Times New Roman" panose="02020603050405020304" pitchFamily="18" charset="0"/>
                        <a:cs typeface="Times New Roman" panose="02020603050405020304" pitchFamily="18" charset="0"/>
                      </a:endParaRPr>
                    </a:p>
                  </a:txBody>
                  <a:tcPr marL="45720" marR="45720" marT="0" marB="0" anchor="ctr"/>
                </a:tc>
                <a:tc>
                  <a:txBody>
                    <a:bodyPr/>
                    <a:lstStyle/>
                    <a:p>
                      <a:pPr algn="l">
                        <a:lnSpc>
                          <a:spcPct val="115000"/>
                        </a:lnSpc>
                        <a:spcAft>
                          <a:spcPts val="1000"/>
                        </a:spcAft>
                        <a:buNone/>
                        <a:defRPr sz="2800" kern="100">
                          <a:effectLst/>
                        </a:defRPr>
                      </a:pPr>
                      <a:r>
                        <a:rPr lang="pt-PT" sz="1400" noProof="0" dirty="0"/>
                        <a:t>Estabelecer modelos normalizados de comunicação de informações.</a:t>
                      </a:r>
                      <a:endParaRPr lang="pt-PT" sz="1400" kern="100" noProof="0" dirty="0">
                        <a:effectLst/>
                        <a:latin typeface="Montserrat" pitchFamily="2" charset="77"/>
                        <a:ea typeface="Times New Roman" panose="02020603050405020304" pitchFamily="18" charset="0"/>
                        <a:cs typeface="Times New Roman" panose="02020603050405020304" pitchFamily="18" charset="0"/>
                      </a:endParaRPr>
                    </a:p>
                  </a:txBody>
                  <a:tcPr marL="45720" marR="45720" marT="0" marB="0"/>
                </a:tc>
                <a:tc>
                  <a:txBody>
                    <a:bodyPr/>
                    <a:lstStyle/>
                    <a:p>
                      <a:pPr algn="l">
                        <a:lnSpc>
                          <a:spcPct val="115000"/>
                        </a:lnSpc>
                        <a:spcAft>
                          <a:spcPts val="1000"/>
                        </a:spcAft>
                        <a:buNone/>
                        <a:defRPr sz="2800" kern="100">
                          <a:effectLst/>
                        </a:defRPr>
                      </a:pPr>
                      <a:r>
                        <a:rPr lang="pt-PT" sz="1400" noProof="0" dirty="0"/>
                        <a:t>Outubro – Novembro (2025)</a:t>
                      </a:r>
                      <a:endParaRPr lang="pt-PT" sz="1400" kern="100" noProof="0" dirty="0">
                        <a:effectLst/>
                        <a:latin typeface="Montserrat" pitchFamily="2" charset="77"/>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3638452846"/>
                  </a:ext>
                </a:extLst>
              </a:tr>
              <a:tr h="961390">
                <a:tc>
                  <a:txBody>
                    <a:bodyPr/>
                    <a:lstStyle/>
                    <a:p>
                      <a:pPr algn="ctr">
                        <a:lnSpc>
                          <a:spcPct val="115000"/>
                        </a:lnSpc>
                        <a:spcAft>
                          <a:spcPts val="1000"/>
                        </a:spcAft>
                        <a:buNone/>
                        <a:defRPr sz="2800" kern="100">
                          <a:effectLst/>
                        </a:defRPr>
                      </a:pPr>
                      <a:r>
                        <a:rPr lang="pt-PT" sz="1400" noProof="0" dirty="0"/>
                        <a:t>Aumentar o envolvimento das partes interessadas &amp; Visibilidade</a:t>
                      </a:r>
                      <a:endParaRPr lang="pt-PT" sz="1400" kern="100" noProof="0" dirty="0">
                        <a:effectLst/>
                        <a:latin typeface="Montserrat" pitchFamily="2" charset="77"/>
                        <a:ea typeface="Times New Roman" panose="02020603050405020304" pitchFamily="18" charset="0"/>
                        <a:cs typeface="Times New Roman" panose="02020603050405020304" pitchFamily="18" charset="0"/>
                      </a:endParaRPr>
                    </a:p>
                  </a:txBody>
                  <a:tcPr marL="45720" marR="45720" marT="0" marB="0" anchor="ctr"/>
                </a:tc>
                <a:tc>
                  <a:txBody>
                    <a:bodyPr/>
                    <a:lstStyle/>
                    <a:p>
                      <a:pPr algn="l">
                        <a:lnSpc>
                          <a:spcPct val="115000"/>
                        </a:lnSpc>
                        <a:spcAft>
                          <a:spcPts val="1000"/>
                        </a:spcAft>
                        <a:buNone/>
                        <a:defRPr sz="2800" kern="100">
                          <a:effectLst/>
                        </a:defRPr>
                      </a:pPr>
                      <a:r>
                        <a:rPr lang="pt-PT" sz="1400" noProof="0" dirty="0"/>
                        <a:t>Elaborar notas informativas para as partes interessadas (FAQ, «one-pagers», notas informativas)</a:t>
                      </a:r>
                      <a:endParaRPr lang="pt-PT" sz="1400" kern="100" noProof="0" dirty="0">
                        <a:effectLst/>
                        <a:latin typeface="Montserrat" pitchFamily="2" charset="77"/>
                        <a:ea typeface="Times New Roman" panose="02020603050405020304" pitchFamily="18" charset="0"/>
                        <a:cs typeface="Times New Roman" panose="02020603050405020304" pitchFamily="18" charset="0"/>
                      </a:endParaRPr>
                    </a:p>
                  </a:txBody>
                  <a:tcPr marL="45720" marR="45720" marT="0" marB="0"/>
                </a:tc>
                <a:tc>
                  <a:txBody>
                    <a:bodyPr/>
                    <a:lstStyle/>
                    <a:p>
                      <a:pPr algn="l">
                        <a:lnSpc>
                          <a:spcPct val="115000"/>
                        </a:lnSpc>
                        <a:spcAft>
                          <a:spcPts val="1000"/>
                        </a:spcAft>
                        <a:buNone/>
                        <a:defRPr sz="2800" kern="100">
                          <a:effectLst/>
                        </a:defRPr>
                      </a:pPr>
                      <a:r>
                        <a:rPr lang="pt-PT" sz="1400" noProof="0" dirty="0"/>
                        <a:t>Novembro – Dezembro de 2025</a:t>
                      </a:r>
                      <a:endParaRPr lang="pt-PT" sz="1400" kern="100" noProof="0" dirty="0">
                        <a:effectLst/>
                        <a:latin typeface="Montserrat" pitchFamily="2" charset="77"/>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562897178"/>
                  </a:ext>
                </a:extLst>
              </a:tr>
              <a:tr h="1288542">
                <a:tc>
                  <a:txBody>
                    <a:bodyPr/>
                    <a:lstStyle/>
                    <a:p>
                      <a:pPr marL="0" algn="ctr" defTabSz="609630" rtl="0" eaLnBrk="1" latinLnBrk="0" hangingPunct="1">
                        <a:lnSpc>
                          <a:spcPct val="115000"/>
                        </a:lnSpc>
                        <a:spcAft>
                          <a:spcPts val="1000"/>
                        </a:spcAft>
                        <a:buNone/>
                        <a:defRPr sz="2800" kern="100">
                          <a:effectLst/>
                        </a:defRPr>
                      </a:pPr>
                      <a:r>
                        <a:rPr lang="pt-PT" sz="1400" b="1" kern="100" noProof="0" dirty="0">
                          <a:solidFill>
                            <a:schemeClr val="lt1"/>
                          </a:solidFill>
                          <a:effectLst/>
                          <a:latin typeface="+mn-lt"/>
                          <a:ea typeface="+mn-ea"/>
                          <a:cs typeface="+mn-cs"/>
                        </a:rPr>
                        <a:t>Aumentar o envolvimento das partes interessadas &amp; Visibilidade</a:t>
                      </a:r>
                    </a:p>
                  </a:txBody>
                  <a:tcPr marL="45720" marR="45720" marT="0" marB="0" anchor="ctr"/>
                </a:tc>
                <a:tc>
                  <a:txBody>
                    <a:bodyPr/>
                    <a:lstStyle/>
                    <a:p>
                      <a:pPr algn="l">
                        <a:lnSpc>
                          <a:spcPct val="115000"/>
                        </a:lnSpc>
                        <a:spcAft>
                          <a:spcPts val="1000"/>
                        </a:spcAft>
                        <a:buNone/>
                        <a:defRPr sz="2800" kern="100">
                          <a:effectLst/>
                        </a:defRPr>
                      </a:pPr>
                      <a:r>
                        <a:rPr lang="pt-PT" sz="1400" noProof="0" dirty="0"/>
                        <a:t>Mapear e atualizar a base de dados das partes interessadas (ministérios, CER, IES, EFTP, setor privado)</a:t>
                      </a:r>
                      <a:endParaRPr lang="pt-PT" sz="1400" kern="100" noProof="0" dirty="0">
                        <a:effectLst/>
                        <a:latin typeface="Montserrat" pitchFamily="2" charset="77"/>
                        <a:ea typeface="Times New Roman" panose="02020603050405020304" pitchFamily="18" charset="0"/>
                        <a:cs typeface="Times New Roman" panose="02020603050405020304" pitchFamily="18" charset="0"/>
                      </a:endParaRPr>
                    </a:p>
                  </a:txBody>
                  <a:tcPr marL="45720" marR="45720" marT="0" marB="0"/>
                </a:tc>
                <a:tc>
                  <a:txBody>
                    <a:bodyPr/>
                    <a:lstStyle/>
                    <a:p>
                      <a:pPr algn="l">
                        <a:lnSpc>
                          <a:spcPct val="115000"/>
                        </a:lnSpc>
                        <a:spcAft>
                          <a:spcPts val="1000"/>
                        </a:spcAft>
                        <a:buNone/>
                        <a:defRPr sz="2800" kern="100">
                          <a:effectLst/>
                        </a:defRPr>
                      </a:pPr>
                      <a:r>
                        <a:rPr lang="pt-PT" sz="1400" noProof="0" dirty="0"/>
                        <a:t>Janeiro – Março de 2026</a:t>
                      </a:r>
                      <a:endParaRPr lang="pt-PT" sz="1400" kern="100" noProof="0" dirty="0">
                        <a:effectLst/>
                        <a:latin typeface="Montserrat" pitchFamily="2" charset="77"/>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2534544255"/>
                  </a:ext>
                </a:extLst>
              </a:tr>
              <a:tr h="1373209">
                <a:tc>
                  <a:txBody>
                    <a:bodyPr/>
                    <a:lstStyle/>
                    <a:p>
                      <a:pPr algn="ctr">
                        <a:lnSpc>
                          <a:spcPct val="115000"/>
                        </a:lnSpc>
                        <a:spcAft>
                          <a:spcPts val="1000"/>
                        </a:spcAft>
                        <a:buNone/>
                        <a:defRPr sz="2800" kern="100">
                          <a:effectLst/>
                        </a:defRPr>
                      </a:pPr>
                      <a:r>
                        <a:rPr lang="pt-PT" sz="1400" noProof="0" dirty="0"/>
                        <a:t>Aumentar o envolvimento das partes interessadas &amp; Visibilidade</a:t>
                      </a:r>
                      <a:endParaRPr lang="pt-PT" sz="1400" kern="100" noProof="0" dirty="0">
                        <a:effectLst/>
                        <a:latin typeface="Montserrat" pitchFamily="2" charset="77"/>
                        <a:ea typeface="Times New Roman" panose="02020603050405020304" pitchFamily="18" charset="0"/>
                        <a:cs typeface="Times New Roman" panose="02020603050405020304" pitchFamily="18" charset="0"/>
                      </a:endParaRPr>
                    </a:p>
                  </a:txBody>
                  <a:tcPr marL="45720" marR="45720" marT="0" marB="0" anchor="ctr"/>
                </a:tc>
                <a:tc>
                  <a:txBody>
                    <a:bodyPr/>
                    <a:lstStyle/>
                    <a:p>
                      <a:pPr algn="l">
                        <a:lnSpc>
                          <a:spcPct val="115000"/>
                        </a:lnSpc>
                        <a:spcAft>
                          <a:spcPts val="1000"/>
                        </a:spcAft>
                        <a:buNone/>
                        <a:defRPr sz="2800" kern="100">
                          <a:effectLst/>
                        </a:defRPr>
                      </a:pPr>
                      <a:r>
                        <a:rPr lang="pt-PT" sz="1400" noProof="0" dirty="0"/>
                        <a:t>Divulgar boletins informativos das partes interessadas</a:t>
                      </a:r>
                      <a:endParaRPr lang="pt-PT" sz="1400" kern="100" noProof="0" dirty="0">
                        <a:effectLst/>
                        <a:latin typeface="Montserrat" pitchFamily="2" charset="77"/>
                        <a:ea typeface="Times New Roman" panose="02020603050405020304" pitchFamily="18" charset="0"/>
                        <a:cs typeface="Times New Roman" panose="02020603050405020304" pitchFamily="18" charset="0"/>
                      </a:endParaRPr>
                    </a:p>
                  </a:txBody>
                  <a:tcPr marL="45720" marR="45720" marT="0" marB="0"/>
                </a:tc>
                <a:tc>
                  <a:txBody>
                    <a:bodyPr/>
                    <a:lstStyle/>
                    <a:p>
                      <a:pPr algn="l">
                        <a:lnSpc>
                          <a:spcPct val="115000"/>
                        </a:lnSpc>
                        <a:spcAft>
                          <a:spcPts val="1000"/>
                        </a:spcAft>
                        <a:buNone/>
                        <a:defRPr sz="2800" kern="100">
                          <a:effectLst/>
                        </a:defRPr>
                      </a:pPr>
                      <a:r>
                        <a:rPr lang="pt-PT" sz="1400" noProof="0" dirty="0"/>
                        <a:t>Primeira edição: Outubro – novembro de 2025</a:t>
                      </a:r>
                    </a:p>
                    <a:p>
                      <a:pPr algn="l">
                        <a:lnSpc>
                          <a:spcPct val="115000"/>
                        </a:lnSpc>
                        <a:spcAft>
                          <a:spcPts val="1000"/>
                        </a:spcAft>
                        <a:buNone/>
                        <a:defRPr sz="2800" kern="100">
                          <a:effectLst/>
                        </a:defRPr>
                      </a:pPr>
                      <a:r>
                        <a:rPr lang="pt-PT" sz="1400" noProof="0" dirty="0"/>
                        <a:t>Fevereiro – Março de 2026 e ajustado em conformidade</a:t>
                      </a:r>
                      <a:endParaRPr lang="pt-PT" sz="1400" kern="100" noProof="0" dirty="0">
                        <a:effectLst/>
                        <a:latin typeface="Montserrat" pitchFamily="2" charset="77"/>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3676054699"/>
                  </a:ext>
                </a:extLst>
              </a:tr>
            </a:tbl>
          </a:graphicData>
        </a:graphic>
      </p:graphicFrame>
    </p:spTree>
    <p:extLst>
      <p:ext uri="{BB962C8B-B14F-4D97-AF65-F5344CB8AC3E}">
        <p14:creationId xmlns:p14="http://schemas.microsoft.com/office/powerpoint/2010/main" val="352780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F038D-E63E-3737-9A59-BD6DB3EE1466}"/>
            </a:ext>
          </a:extLst>
        </p:cNvPr>
        <p:cNvGrpSpPr/>
        <p:nvPr/>
      </p:nvGrpSpPr>
      <p:grpSpPr>
        <a:xfrm>
          <a:off x="0" y="0"/>
          <a:ext cx="0" cy="0"/>
          <a:chOff x="0" y="0"/>
          <a:chExt cx="0" cy="0"/>
        </a:xfrm>
      </p:grpSpPr>
      <p:sp>
        <p:nvSpPr>
          <p:cNvPr id="191" name="AutoShape 191">
            <a:extLst>
              <a:ext uri="{FF2B5EF4-FFF2-40B4-BE49-F238E27FC236}">
                <a16:creationId xmlns:a16="http://schemas.microsoft.com/office/drawing/2014/main" id="{1CA00D75-9529-CC85-B1A7-D4EF62E53FBD}"/>
              </a:ext>
            </a:extLst>
          </p:cNvPr>
          <p:cNvSpPr/>
          <p:nvPr/>
        </p:nvSpPr>
        <p:spPr>
          <a:xfrm>
            <a:off x="914400" y="704929"/>
            <a:ext cx="4808681" cy="0"/>
          </a:xfrm>
          <a:prstGeom prst="line">
            <a:avLst/>
          </a:prstGeom>
          <a:ln w="57150" cap="flat">
            <a:solidFill>
              <a:srgbClr val="E0B125"/>
            </a:solidFill>
            <a:prstDash val="solid"/>
            <a:headEnd type="none" w="sm" len="sm"/>
            <a:tailEnd type="none" w="sm" len="sm"/>
          </a:ln>
        </p:spPr>
        <p:txBody>
          <a:bodyPr/>
          <a:lstStyle/>
          <a:p>
            <a:pPr defTabSz="609630"/>
            <a:endParaRPr sz="1200">
              <a:solidFill>
                <a:prstClr val="black"/>
              </a:solidFill>
              <a:latin typeface="Calibri"/>
            </a:endParaRPr>
          </a:p>
        </p:txBody>
      </p:sp>
      <p:sp>
        <p:nvSpPr>
          <p:cNvPr id="195" name="TextBox 195">
            <a:extLst>
              <a:ext uri="{FF2B5EF4-FFF2-40B4-BE49-F238E27FC236}">
                <a16:creationId xmlns:a16="http://schemas.microsoft.com/office/drawing/2014/main" id="{EDFFB08C-C007-E8FB-37EA-81F90E094191}"/>
              </a:ext>
            </a:extLst>
          </p:cNvPr>
          <p:cNvSpPr txBox="1"/>
          <p:nvPr/>
        </p:nvSpPr>
        <p:spPr>
          <a:xfrm>
            <a:off x="6299514" y="5969055"/>
            <a:ext cx="378305" cy="433661"/>
          </a:xfrm>
          <a:prstGeom prst="rect">
            <a:avLst/>
          </a:prstGeom>
        </p:spPr>
        <p:txBody>
          <a:bodyPr lIns="33867" tIns="33867" rIns="33867" bIns="33867" anchor="ctr"/>
          <a:lstStyle/>
          <a:p>
            <a:pPr algn="ctr" defTabSz="609630">
              <a:lnSpc>
                <a:spcPts val="1773"/>
              </a:lnSpc>
            </a:pPr>
            <a:endParaRPr sz="1266" b="1">
              <a:solidFill>
                <a:srgbClr val="00286E"/>
              </a:solidFill>
              <a:latin typeface="Canva Sans Bold"/>
              <a:ea typeface="Canva Sans Bold"/>
              <a:cs typeface="Canva Sans Bold"/>
              <a:sym typeface="Canva Sans Bold"/>
            </a:endParaRPr>
          </a:p>
        </p:txBody>
      </p:sp>
      <p:sp>
        <p:nvSpPr>
          <p:cNvPr id="197" name="TextBox 197">
            <a:extLst>
              <a:ext uri="{FF2B5EF4-FFF2-40B4-BE49-F238E27FC236}">
                <a16:creationId xmlns:a16="http://schemas.microsoft.com/office/drawing/2014/main" id="{DF1A9853-E6AA-F04B-7688-149748C6EA7B}"/>
              </a:ext>
            </a:extLst>
          </p:cNvPr>
          <p:cNvSpPr txBox="1"/>
          <p:nvPr/>
        </p:nvSpPr>
        <p:spPr>
          <a:xfrm>
            <a:off x="301688" y="1096218"/>
            <a:ext cx="10842787" cy="1562415"/>
          </a:xfrm>
          <a:prstGeom prst="rect">
            <a:avLst/>
          </a:prstGeom>
        </p:spPr>
        <p:txBody>
          <a:bodyPr wrap="square" lIns="0" tIns="0" rIns="0" bIns="0" anchor="t">
            <a:spAutoFit/>
          </a:bodyPr>
          <a:lstStyle/>
          <a:p>
            <a:pPr marL="914446" lvl="3" algn="just" defTabSz="609630">
              <a:lnSpc>
                <a:spcPct val="150000"/>
              </a:lnSpc>
            </a:pPr>
            <a:endParaRPr sz="3600">
              <a:solidFill>
                <a:srgbClr val="000000"/>
              </a:solidFill>
              <a:latin typeface="Times New Roman" panose="02020603050405020304" pitchFamily="18" charset="0"/>
              <a:ea typeface="Montserrat Medium"/>
              <a:cs typeface="Times New Roman" panose="02020603050405020304" pitchFamily="18" charset="0"/>
              <a:sym typeface="Montserrat Medium"/>
            </a:endParaRPr>
          </a:p>
          <a:p>
            <a:pPr marL="914446" lvl="3" algn="just" defTabSz="609630">
              <a:lnSpc>
                <a:spcPct val="150000"/>
              </a:lnSpc>
            </a:pPr>
            <a:endParaRPr sz="3600">
              <a:solidFill>
                <a:srgbClr val="000000"/>
              </a:solidFill>
              <a:latin typeface="Times New Roman" panose="02020603050405020304" pitchFamily="18" charset="0"/>
              <a:ea typeface="Montserrat Medium"/>
              <a:cs typeface="Times New Roman" panose="02020603050405020304" pitchFamily="18" charset="0"/>
              <a:sym typeface="Montserrat Medium"/>
            </a:endParaRPr>
          </a:p>
        </p:txBody>
      </p:sp>
      <p:graphicFrame>
        <p:nvGraphicFramePr>
          <p:cNvPr id="14" name="Table 13">
            <a:extLst>
              <a:ext uri="{FF2B5EF4-FFF2-40B4-BE49-F238E27FC236}">
                <a16:creationId xmlns:a16="http://schemas.microsoft.com/office/drawing/2014/main" id="{877FAAB5-A62E-5235-A1B2-EA0E015612D4}"/>
              </a:ext>
            </a:extLst>
          </p:cNvPr>
          <p:cNvGraphicFramePr>
            <a:graphicFrameLocks noGrp="1"/>
          </p:cNvGraphicFramePr>
          <p:nvPr>
            <p:extLst>
              <p:ext uri="{D42A27DB-BD31-4B8C-83A1-F6EECF244321}">
                <p14:modId xmlns:p14="http://schemas.microsoft.com/office/powerpoint/2010/main" val="2161352346"/>
              </p:ext>
            </p:extLst>
          </p:nvPr>
        </p:nvGraphicFramePr>
        <p:xfrm>
          <a:off x="0" y="821308"/>
          <a:ext cx="12192000" cy="6834694"/>
        </p:xfrm>
        <a:graphic>
          <a:graphicData uri="http://schemas.openxmlformats.org/drawingml/2006/table">
            <a:tbl>
              <a:tblPr firstRow="1" firstCol="1" bandRow="1">
                <a:tableStyleId>{F5AB1C69-6EDB-4FF4-983F-18BD219EF322}</a:tableStyleId>
              </a:tblPr>
              <a:tblGrid>
                <a:gridCol w="4107464">
                  <a:extLst>
                    <a:ext uri="{9D8B030D-6E8A-4147-A177-3AD203B41FA5}">
                      <a16:colId xmlns:a16="http://schemas.microsoft.com/office/drawing/2014/main" val="4206194311"/>
                    </a:ext>
                  </a:extLst>
                </a:gridCol>
                <a:gridCol w="4042268">
                  <a:extLst>
                    <a:ext uri="{9D8B030D-6E8A-4147-A177-3AD203B41FA5}">
                      <a16:colId xmlns:a16="http://schemas.microsoft.com/office/drawing/2014/main" val="61867144"/>
                    </a:ext>
                  </a:extLst>
                </a:gridCol>
                <a:gridCol w="4042268">
                  <a:extLst>
                    <a:ext uri="{9D8B030D-6E8A-4147-A177-3AD203B41FA5}">
                      <a16:colId xmlns:a16="http://schemas.microsoft.com/office/drawing/2014/main" val="2367498545"/>
                    </a:ext>
                  </a:extLst>
                </a:gridCol>
              </a:tblGrid>
              <a:tr h="1034943">
                <a:tc>
                  <a:txBody>
                    <a:bodyPr/>
                    <a:lstStyle/>
                    <a:p>
                      <a:pPr algn="ctr">
                        <a:lnSpc>
                          <a:spcPct val="115000"/>
                        </a:lnSpc>
                        <a:spcAft>
                          <a:spcPts val="1000"/>
                        </a:spcAft>
                        <a:buNone/>
                        <a:defRPr sz="2800" b="1" kern="100">
                          <a:solidFill>
                            <a:schemeClr val="bg1"/>
                          </a:solidFill>
                          <a:effectLst/>
                        </a:defRPr>
                      </a:pPr>
                      <a:r>
                        <a:rPr lang="pt-PT" sz="1400" noProof="0" dirty="0"/>
                        <a:t>Aumentar o envolvimento das partes interessadas &amp; Visibilidade</a:t>
                      </a:r>
                      <a:endParaRPr lang="pt-PT" sz="1400" b="1" kern="100" noProof="0" dirty="0">
                        <a:solidFill>
                          <a:schemeClr val="bg1"/>
                        </a:solidFill>
                        <a:effectLst/>
                        <a:latin typeface="Montserrat" pitchFamily="2" charset="77"/>
                        <a:ea typeface="Times New Roman" panose="02020603050405020304" pitchFamily="18" charset="0"/>
                        <a:cs typeface="Times New Roman" panose="02020603050405020304" pitchFamily="18" charset="0"/>
                      </a:endParaRPr>
                    </a:p>
                  </a:txBody>
                  <a:tcPr marL="45720" marR="45720" marT="0" marB="0" anchor="ctr">
                    <a:solidFill>
                      <a:schemeClr val="accent3">
                        <a:lumMod val="75000"/>
                      </a:schemeClr>
                    </a:solidFill>
                  </a:tcPr>
                </a:tc>
                <a:tc>
                  <a:txBody>
                    <a:bodyPr/>
                    <a:lstStyle/>
                    <a:p>
                      <a:pPr algn="l">
                        <a:lnSpc>
                          <a:spcPct val="115000"/>
                        </a:lnSpc>
                        <a:spcAft>
                          <a:spcPts val="1000"/>
                        </a:spcAft>
                        <a:buNone/>
                        <a:defRPr sz="2800" kern="100">
                          <a:effectLst/>
                        </a:defRPr>
                      </a:pPr>
                      <a:r>
                        <a:rPr lang="pt-PT" sz="1400" noProof="0" dirty="0"/>
                        <a:t>Seminários em linha com as partes interessadas de acolhimento</a:t>
                      </a:r>
                      <a:endParaRPr lang="pt-PT" sz="1400" b="0" kern="100" noProof="0" dirty="0">
                        <a:solidFill>
                          <a:schemeClr val="tx1"/>
                        </a:solidFill>
                        <a:effectLst/>
                        <a:latin typeface="Montserrat" pitchFamily="2" charset="77"/>
                        <a:ea typeface="Times New Roman" panose="02020603050405020304" pitchFamily="18" charset="0"/>
                        <a:cs typeface="Times New Roman" panose="02020603050405020304" pitchFamily="18" charset="0"/>
                      </a:endParaRPr>
                    </a:p>
                  </a:txBody>
                  <a:tcPr marL="45720" marR="45720" marT="0" marB="0">
                    <a:solidFill>
                      <a:schemeClr val="accent3">
                        <a:lumMod val="40000"/>
                        <a:lumOff val="60000"/>
                      </a:schemeClr>
                    </a:solidFill>
                  </a:tcPr>
                </a:tc>
                <a:tc>
                  <a:txBody>
                    <a:bodyPr/>
                    <a:lstStyle/>
                    <a:p>
                      <a:pPr algn="l">
                        <a:lnSpc>
                          <a:spcPct val="115000"/>
                        </a:lnSpc>
                        <a:spcAft>
                          <a:spcPts val="1000"/>
                        </a:spcAft>
                        <a:buNone/>
                        <a:defRPr sz="2800" kern="100">
                          <a:effectLst/>
                        </a:defRPr>
                      </a:pPr>
                      <a:r>
                        <a:rPr lang="pt-PT" sz="1400" noProof="0" dirty="0"/>
                        <a:t>Janeiro – Março de 2026</a:t>
                      </a:r>
                      <a:endParaRPr lang="pt-PT" sz="1400" b="0" kern="100" noProof="0" dirty="0">
                        <a:solidFill>
                          <a:schemeClr val="tx1"/>
                        </a:solidFill>
                        <a:effectLst/>
                        <a:latin typeface="Montserrat" pitchFamily="2" charset="77"/>
                        <a:ea typeface="Times New Roman" panose="02020603050405020304" pitchFamily="18" charset="0"/>
                        <a:cs typeface="Times New Roman" panose="02020603050405020304" pitchFamily="18" charset="0"/>
                      </a:endParaRPr>
                    </a:p>
                  </a:txBody>
                  <a:tcPr marL="45720" marR="45720" marT="0" marB="0">
                    <a:solidFill>
                      <a:schemeClr val="accent3">
                        <a:lumMod val="40000"/>
                        <a:lumOff val="60000"/>
                      </a:schemeClr>
                    </a:solidFill>
                  </a:tcPr>
                </a:tc>
                <a:extLst>
                  <a:ext uri="{0D108BD9-81ED-4DB2-BD59-A6C34878D82A}">
                    <a16:rowId xmlns:a16="http://schemas.microsoft.com/office/drawing/2014/main" val="1720198174"/>
                  </a:ext>
                </a:extLst>
              </a:tr>
              <a:tr h="1701207">
                <a:tc>
                  <a:txBody>
                    <a:bodyPr/>
                    <a:lstStyle/>
                    <a:p>
                      <a:pPr algn="ctr">
                        <a:lnSpc>
                          <a:spcPct val="115000"/>
                        </a:lnSpc>
                        <a:spcAft>
                          <a:spcPts val="1000"/>
                        </a:spcAft>
                        <a:buNone/>
                        <a:defRPr sz="2800" kern="100">
                          <a:effectLst/>
                        </a:defRPr>
                      </a:pPr>
                      <a:r>
                        <a:rPr lang="pt-PT" sz="1400" noProof="0" dirty="0"/>
                        <a:t>Promover os Produtos do Conhecimento</a:t>
                      </a:r>
                      <a:endParaRPr lang="pt-PT" sz="1400" kern="100" noProof="0" dirty="0">
                        <a:effectLst/>
                        <a:latin typeface="Montserrat" pitchFamily="2" charset="77"/>
                        <a:ea typeface="Times New Roman" panose="02020603050405020304" pitchFamily="18" charset="0"/>
                        <a:cs typeface="Times New Roman" panose="02020603050405020304" pitchFamily="18" charset="0"/>
                      </a:endParaRPr>
                    </a:p>
                  </a:txBody>
                  <a:tcPr marL="45720" marR="45720" marT="0" marB="0" anchor="ctr">
                    <a:solidFill>
                      <a:schemeClr val="accent3">
                        <a:lumMod val="75000"/>
                      </a:schemeClr>
                    </a:solidFill>
                  </a:tcPr>
                </a:tc>
                <a:tc>
                  <a:txBody>
                    <a:bodyPr/>
                    <a:lstStyle/>
                    <a:p>
                      <a:pPr algn="l">
                        <a:lnSpc>
                          <a:spcPct val="115000"/>
                        </a:lnSpc>
                        <a:spcAft>
                          <a:spcPts val="1000"/>
                        </a:spcAft>
                        <a:buNone/>
                        <a:defRPr sz="2800" kern="100">
                          <a:effectLst/>
                        </a:defRPr>
                      </a:pPr>
                      <a:r>
                        <a:rPr lang="pt-PT" sz="1400" noProof="0" dirty="0"/>
                        <a:t>Rever os produtos de conhecimento do ACQF (orientações, conjuntos de ferramentas, relatórios)</a:t>
                      </a:r>
                    </a:p>
                    <a:p>
                      <a:pPr marL="0" marR="0" lvl="0" indent="0" algn="l" defTabSz="914400" rtl="0" eaLnBrk="1" fontAlgn="auto" latinLnBrk="0" hangingPunct="1">
                        <a:lnSpc>
                          <a:spcPct val="115000"/>
                        </a:lnSpc>
                        <a:spcBef>
                          <a:spcPts val="0"/>
                        </a:spcBef>
                        <a:spcAft>
                          <a:spcPts val="1000"/>
                        </a:spcAft>
                        <a:buClrTx/>
                        <a:buSzTx/>
                        <a:buFontTx/>
                        <a:buNone/>
                        <a:tabLst/>
                        <a:defRPr sz="2800">
                          <a:effectLst/>
                        </a:defRPr>
                      </a:pPr>
                      <a:r>
                        <a:rPr lang="pt-PT" sz="1400" noProof="0" dirty="0"/>
                        <a:t>Produzir resumos simplificados de duas grandes diretrizes do ACQF.</a:t>
                      </a:r>
                      <a:endParaRPr lang="pt-PT" sz="1400" b="0" kern="1200" noProof="0" dirty="0">
                        <a:solidFill>
                          <a:schemeClr val="tx1"/>
                        </a:solidFill>
                        <a:effectLst/>
                        <a:latin typeface="+mn-lt"/>
                        <a:ea typeface="MS Mincho" panose="02020609040205080304" pitchFamily="49" charset="-128"/>
                        <a:cs typeface="Times New Roman" panose="02020603050405020304" pitchFamily="18" charset="0"/>
                      </a:endParaRPr>
                    </a:p>
                  </a:txBody>
                  <a:tcPr marL="45720" marR="45720" marT="0" marB="0">
                    <a:solidFill>
                      <a:schemeClr val="accent3">
                        <a:lumMod val="40000"/>
                        <a:lumOff val="60000"/>
                      </a:schemeClr>
                    </a:solidFill>
                  </a:tcPr>
                </a:tc>
                <a:tc>
                  <a:txBody>
                    <a:bodyPr/>
                    <a:lstStyle/>
                    <a:p>
                      <a:pPr algn="l">
                        <a:lnSpc>
                          <a:spcPct val="115000"/>
                        </a:lnSpc>
                        <a:spcAft>
                          <a:spcPts val="1000"/>
                        </a:spcAft>
                        <a:buNone/>
                        <a:defRPr sz="2800" kern="100">
                          <a:effectLst/>
                        </a:defRPr>
                      </a:pPr>
                      <a:r>
                        <a:rPr lang="pt-PT" sz="1400" noProof="0" dirty="0"/>
                        <a:t>Abril – Julho de 2027</a:t>
                      </a:r>
                      <a:endParaRPr lang="pt-PT" sz="1400" b="0" kern="100" noProof="0" dirty="0">
                        <a:solidFill>
                          <a:schemeClr val="tx1"/>
                        </a:solidFill>
                        <a:effectLst/>
                        <a:latin typeface="Montserrat" pitchFamily="2" charset="77"/>
                        <a:ea typeface="Times New Roman" panose="02020603050405020304" pitchFamily="18" charset="0"/>
                        <a:cs typeface="Times New Roman" panose="02020603050405020304" pitchFamily="18" charset="0"/>
                      </a:endParaRPr>
                    </a:p>
                  </a:txBody>
                  <a:tcPr marL="45720" marR="45720" marT="0" marB="0">
                    <a:solidFill>
                      <a:schemeClr val="accent3">
                        <a:lumMod val="40000"/>
                        <a:lumOff val="60000"/>
                      </a:schemeClr>
                    </a:solidFill>
                  </a:tcPr>
                </a:tc>
                <a:extLst>
                  <a:ext uri="{0D108BD9-81ED-4DB2-BD59-A6C34878D82A}">
                    <a16:rowId xmlns:a16="http://schemas.microsoft.com/office/drawing/2014/main" val="290766876"/>
                  </a:ext>
                </a:extLst>
              </a:tr>
              <a:tr h="770569">
                <a:tc>
                  <a:txBody>
                    <a:bodyPr/>
                    <a:lstStyle/>
                    <a:p>
                      <a:pPr algn="ctr">
                        <a:lnSpc>
                          <a:spcPct val="115000"/>
                        </a:lnSpc>
                        <a:spcAft>
                          <a:spcPts val="1000"/>
                        </a:spcAft>
                        <a:buNone/>
                        <a:defRPr sz="2800">
                          <a:effectLst/>
                          <a:latin typeface="+mj-lt"/>
                        </a:defRPr>
                      </a:pPr>
                      <a:r>
                        <a:rPr lang="pt-PT" sz="1400" noProof="0" dirty="0"/>
                        <a:t>Comunicação Externa &amp; Media</a:t>
                      </a:r>
                      <a:endParaRPr lang="pt-PT" sz="1400" noProof="0" dirty="0">
                        <a:effectLst/>
                        <a:latin typeface="+mj-lt"/>
                        <a:ea typeface="MS Mincho" panose="02020609040205080304" pitchFamily="49" charset="-128"/>
                        <a:cs typeface="Times New Roman" panose="02020603050405020304" pitchFamily="18" charset="0"/>
                      </a:endParaRPr>
                    </a:p>
                  </a:txBody>
                  <a:tcPr marL="39291" marR="39291" marT="0" marB="0" anchor="ctr"/>
                </a:tc>
                <a:tc>
                  <a:txBody>
                    <a:bodyPr/>
                    <a:lstStyle/>
                    <a:p>
                      <a:pPr algn="l">
                        <a:lnSpc>
                          <a:spcPct val="115000"/>
                        </a:lnSpc>
                        <a:spcAft>
                          <a:spcPts val="1000"/>
                        </a:spcAft>
                        <a:buNone/>
                        <a:defRPr sz="2800">
                          <a:effectLst/>
                          <a:latin typeface="+mj-lt"/>
                        </a:defRPr>
                      </a:pPr>
                      <a:r>
                        <a:rPr lang="pt-PT" sz="1400" noProof="0" dirty="0"/>
                        <a:t>Desenvolver diretrizes de marca e comunicação.</a:t>
                      </a:r>
                      <a:endParaRPr lang="pt-PT" sz="1400" noProof="0" dirty="0">
                        <a:effectLst/>
                        <a:latin typeface="+mj-lt"/>
                        <a:ea typeface="MS Mincho" panose="02020609040205080304" pitchFamily="49" charset="-128"/>
                        <a:cs typeface="Times New Roman" panose="02020603050405020304" pitchFamily="18" charset="0"/>
                      </a:endParaRPr>
                    </a:p>
                  </a:txBody>
                  <a:tcPr marL="39291" marR="39291" marT="0" marB="0"/>
                </a:tc>
                <a:tc>
                  <a:txBody>
                    <a:bodyPr/>
                    <a:lstStyle/>
                    <a:p>
                      <a:pPr algn="l">
                        <a:lnSpc>
                          <a:spcPct val="115000"/>
                        </a:lnSpc>
                        <a:spcAft>
                          <a:spcPts val="1000"/>
                        </a:spcAft>
                        <a:buNone/>
                        <a:defRPr sz="2800">
                          <a:effectLst/>
                          <a:latin typeface="+mj-lt"/>
                          <a:ea typeface="MS Mincho" panose="02020609040205080304" pitchFamily="49" charset="-128"/>
                          <a:cs typeface="Times New Roman" panose="02020603050405020304" pitchFamily="18" charset="0"/>
                        </a:defRPr>
                      </a:pPr>
                      <a:r>
                        <a:rPr lang="pt-PT" sz="1400" noProof="0" dirty="0"/>
                        <a:t>Agosto – Setembro de 2027</a:t>
                      </a:r>
                    </a:p>
                  </a:txBody>
                  <a:tcPr marL="39291" marR="39291" marT="0" marB="0"/>
                </a:tc>
                <a:extLst>
                  <a:ext uri="{0D108BD9-81ED-4DB2-BD59-A6C34878D82A}">
                    <a16:rowId xmlns:a16="http://schemas.microsoft.com/office/drawing/2014/main" val="172924006"/>
                  </a:ext>
                </a:extLst>
              </a:tr>
              <a:tr h="1034943">
                <a:tc>
                  <a:txBody>
                    <a:bodyPr/>
                    <a:lstStyle/>
                    <a:p>
                      <a:pPr algn="ctr">
                        <a:lnSpc>
                          <a:spcPct val="115000"/>
                        </a:lnSpc>
                        <a:spcAft>
                          <a:spcPts val="1000"/>
                        </a:spcAft>
                        <a:buNone/>
                        <a:defRPr sz="2800">
                          <a:effectLst/>
                          <a:latin typeface="+mj-lt"/>
                        </a:defRPr>
                      </a:pPr>
                      <a:r>
                        <a:rPr lang="pt-PT" sz="1400" noProof="0" dirty="0"/>
                        <a:t>Comunicação Externa &amp; Media</a:t>
                      </a:r>
                      <a:endParaRPr lang="pt-PT" sz="1400" noProof="0" dirty="0">
                        <a:effectLst/>
                        <a:latin typeface="+mj-lt"/>
                        <a:ea typeface="MS Mincho" panose="02020609040205080304" pitchFamily="49" charset="-128"/>
                        <a:cs typeface="Times New Roman" panose="02020603050405020304" pitchFamily="18" charset="0"/>
                      </a:endParaRPr>
                    </a:p>
                  </a:txBody>
                  <a:tcPr marL="39291" marR="39291" marT="0" marB="0" anchor="ctr"/>
                </a:tc>
                <a:tc>
                  <a:txBody>
                    <a:bodyPr/>
                    <a:lstStyle/>
                    <a:p>
                      <a:pPr algn="l">
                        <a:lnSpc>
                          <a:spcPct val="115000"/>
                        </a:lnSpc>
                        <a:spcAft>
                          <a:spcPts val="1000"/>
                        </a:spcAft>
                        <a:buNone/>
                        <a:defRPr sz="2800">
                          <a:effectLst/>
                          <a:latin typeface="+mj-lt"/>
                        </a:defRPr>
                      </a:pPr>
                      <a:r>
                        <a:rPr lang="pt-PT" sz="1400" noProof="0" dirty="0"/>
                        <a:t>Publicar histórias de sucesso/estudos de caso dos Estados-Membros.</a:t>
                      </a:r>
                      <a:endParaRPr lang="pt-PT" sz="1400" noProof="0" dirty="0">
                        <a:effectLst/>
                        <a:latin typeface="+mj-lt"/>
                        <a:ea typeface="MS Mincho" panose="02020609040205080304" pitchFamily="49" charset="-128"/>
                        <a:cs typeface="Times New Roman" panose="02020603050405020304" pitchFamily="18" charset="0"/>
                      </a:endParaRPr>
                    </a:p>
                  </a:txBody>
                  <a:tcPr marL="39291" marR="39291" marT="0" marB="0"/>
                </a:tc>
                <a:tc>
                  <a:txBody>
                    <a:bodyPr/>
                    <a:lstStyle/>
                    <a:p>
                      <a:pPr algn="l">
                        <a:lnSpc>
                          <a:spcPct val="115000"/>
                        </a:lnSpc>
                        <a:spcAft>
                          <a:spcPts val="1000"/>
                        </a:spcAft>
                        <a:buNone/>
                        <a:defRPr sz="2800">
                          <a:effectLst/>
                          <a:latin typeface="+mj-lt"/>
                          <a:ea typeface="MS Mincho" panose="02020609040205080304" pitchFamily="49" charset="-128"/>
                          <a:cs typeface="Times New Roman" panose="02020603050405020304" pitchFamily="18" charset="0"/>
                        </a:defRPr>
                      </a:pPr>
                      <a:r>
                        <a:rPr lang="pt-PT" sz="1400" noProof="0" dirty="0"/>
                        <a:t>Outubro – Novembro de 2027</a:t>
                      </a:r>
                    </a:p>
                  </a:txBody>
                  <a:tcPr marL="39291" marR="39291" marT="0" marB="0"/>
                </a:tc>
                <a:extLst>
                  <a:ext uri="{0D108BD9-81ED-4DB2-BD59-A6C34878D82A}">
                    <a16:rowId xmlns:a16="http://schemas.microsoft.com/office/drawing/2014/main" val="3931645894"/>
                  </a:ext>
                </a:extLst>
              </a:tr>
              <a:tr h="635085">
                <a:tc>
                  <a:txBody>
                    <a:bodyPr/>
                    <a:lstStyle/>
                    <a:p>
                      <a:pPr algn="ctr">
                        <a:lnSpc>
                          <a:spcPct val="115000"/>
                        </a:lnSpc>
                        <a:spcAft>
                          <a:spcPts val="1000"/>
                        </a:spcAft>
                        <a:buNone/>
                        <a:defRPr sz="2800">
                          <a:effectLst/>
                          <a:latin typeface="+mj-lt"/>
                        </a:defRPr>
                      </a:pPr>
                      <a:r>
                        <a:rPr lang="pt-PT" sz="1400" noProof="0" dirty="0"/>
                        <a:t>Monitorizar o progresso do &amp; Relatório</a:t>
                      </a:r>
                      <a:endParaRPr lang="pt-PT" sz="1400" noProof="0" dirty="0">
                        <a:effectLst/>
                        <a:latin typeface="+mj-lt"/>
                        <a:ea typeface="MS Mincho" panose="02020609040205080304" pitchFamily="49" charset="-128"/>
                        <a:cs typeface="Times New Roman" panose="02020603050405020304" pitchFamily="18" charset="0"/>
                      </a:endParaRPr>
                    </a:p>
                  </a:txBody>
                  <a:tcPr marL="39291" marR="39291" marT="0" marB="0" anchor="ctr"/>
                </a:tc>
                <a:tc>
                  <a:txBody>
                    <a:bodyPr/>
                    <a:lstStyle/>
                    <a:p>
                      <a:pPr algn="l">
                        <a:lnSpc>
                          <a:spcPct val="115000"/>
                        </a:lnSpc>
                        <a:spcAft>
                          <a:spcPts val="1000"/>
                        </a:spcAft>
                        <a:buNone/>
                        <a:defRPr sz="2800">
                          <a:effectLst/>
                          <a:latin typeface="+mj-lt"/>
                        </a:defRPr>
                      </a:pPr>
                      <a:r>
                        <a:rPr lang="pt-PT" sz="1400" noProof="0" dirty="0"/>
                        <a:t>Realizar uma avaliação intercalar dos progressos realizados.</a:t>
                      </a:r>
                      <a:endParaRPr lang="pt-PT" sz="1400" noProof="0" dirty="0">
                        <a:effectLst/>
                        <a:latin typeface="+mj-lt"/>
                        <a:ea typeface="MS Mincho" panose="02020609040205080304" pitchFamily="49" charset="-128"/>
                        <a:cs typeface="Times New Roman" panose="02020603050405020304" pitchFamily="18" charset="0"/>
                      </a:endParaRPr>
                    </a:p>
                  </a:txBody>
                  <a:tcPr marL="39291" marR="39291" marT="0" marB="0"/>
                </a:tc>
                <a:tc>
                  <a:txBody>
                    <a:bodyPr/>
                    <a:lstStyle/>
                    <a:p>
                      <a:pPr algn="l">
                        <a:lnSpc>
                          <a:spcPct val="115000"/>
                        </a:lnSpc>
                        <a:spcAft>
                          <a:spcPts val="1000"/>
                        </a:spcAft>
                        <a:buNone/>
                        <a:defRPr sz="2800">
                          <a:effectLst/>
                          <a:latin typeface="+mj-lt"/>
                          <a:ea typeface="MS Mincho" panose="02020609040205080304" pitchFamily="49" charset="-128"/>
                          <a:cs typeface="Times New Roman" panose="02020603050405020304" pitchFamily="18" charset="0"/>
                        </a:defRPr>
                      </a:pPr>
                      <a:r>
                        <a:rPr lang="pt-PT" sz="1400" noProof="0" dirty="0"/>
                        <a:t>A confirmar</a:t>
                      </a:r>
                    </a:p>
                  </a:txBody>
                  <a:tcPr marL="39291" marR="39291" marT="0" marB="0"/>
                </a:tc>
                <a:extLst>
                  <a:ext uri="{0D108BD9-81ED-4DB2-BD59-A6C34878D82A}">
                    <a16:rowId xmlns:a16="http://schemas.microsoft.com/office/drawing/2014/main" val="2811689195"/>
                  </a:ext>
                </a:extLst>
              </a:tr>
              <a:tr h="623004">
                <a:tc>
                  <a:txBody>
                    <a:bodyPr/>
                    <a:lstStyle/>
                    <a:p>
                      <a:pPr algn="ctr">
                        <a:lnSpc>
                          <a:spcPct val="115000"/>
                        </a:lnSpc>
                        <a:spcAft>
                          <a:spcPts val="1000"/>
                        </a:spcAft>
                        <a:buNone/>
                        <a:defRPr sz="2800">
                          <a:effectLst/>
                          <a:latin typeface="+mj-lt"/>
                        </a:defRPr>
                      </a:pPr>
                      <a:r>
                        <a:rPr lang="pt-PT" sz="1400" noProof="0" dirty="0"/>
                        <a:t>Monitorizar o progresso do &amp; Relatório</a:t>
                      </a:r>
                      <a:endParaRPr lang="pt-PT" sz="1400" noProof="0" dirty="0">
                        <a:effectLst/>
                        <a:latin typeface="+mj-lt"/>
                        <a:ea typeface="MS Mincho" panose="02020609040205080304" pitchFamily="49" charset="-128"/>
                        <a:cs typeface="Times New Roman" panose="02020603050405020304" pitchFamily="18" charset="0"/>
                      </a:endParaRPr>
                    </a:p>
                  </a:txBody>
                  <a:tcPr marL="39291" marR="39291" marT="0" marB="0" anchor="ctr"/>
                </a:tc>
                <a:tc>
                  <a:txBody>
                    <a:bodyPr/>
                    <a:lstStyle/>
                    <a:p>
                      <a:pPr algn="l">
                        <a:lnSpc>
                          <a:spcPct val="115000"/>
                        </a:lnSpc>
                        <a:spcAft>
                          <a:spcPts val="1000"/>
                        </a:spcAft>
                        <a:buNone/>
                        <a:defRPr sz="2800">
                          <a:effectLst/>
                          <a:latin typeface="+mj-lt"/>
                        </a:defRPr>
                      </a:pPr>
                      <a:r>
                        <a:rPr lang="pt-PT" sz="1400" noProof="0" dirty="0"/>
                        <a:t>Revisão final e relatório final.</a:t>
                      </a:r>
                      <a:endParaRPr lang="pt-PT" sz="1400" noProof="0" dirty="0">
                        <a:effectLst/>
                        <a:latin typeface="+mj-lt"/>
                        <a:ea typeface="MS Mincho" panose="02020609040205080304" pitchFamily="49" charset="-128"/>
                        <a:cs typeface="Times New Roman" panose="02020603050405020304" pitchFamily="18" charset="0"/>
                      </a:endParaRPr>
                    </a:p>
                  </a:txBody>
                  <a:tcPr marL="39291" marR="39291" marT="0" marB="0"/>
                </a:tc>
                <a:tc>
                  <a:txBody>
                    <a:bodyPr/>
                    <a:lstStyle/>
                    <a:p>
                      <a:pPr algn="l">
                        <a:lnSpc>
                          <a:spcPct val="115000"/>
                        </a:lnSpc>
                        <a:spcAft>
                          <a:spcPts val="1000"/>
                        </a:spcAft>
                        <a:buNone/>
                        <a:defRPr sz="2800">
                          <a:effectLst/>
                          <a:latin typeface="+mj-lt"/>
                          <a:ea typeface="MS Mincho" panose="02020609040205080304" pitchFamily="49" charset="-128"/>
                          <a:cs typeface="Times New Roman" panose="02020603050405020304" pitchFamily="18" charset="0"/>
                        </a:defRPr>
                      </a:pPr>
                      <a:r>
                        <a:rPr lang="pt-PT" sz="1400" noProof="0" dirty="0"/>
                        <a:t>A confirmar</a:t>
                      </a:r>
                    </a:p>
                  </a:txBody>
                  <a:tcPr marL="39291" marR="39291" marT="0" marB="0"/>
                </a:tc>
                <a:extLst>
                  <a:ext uri="{0D108BD9-81ED-4DB2-BD59-A6C34878D82A}">
                    <a16:rowId xmlns:a16="http://schemas.microsoft.com/office/drawing/2014/main" val="712777607"/>
                  </a:ext>
                </a:extLst>
              </a:tr>
              <a:tr h="1034943">
                <a:tc>
                  <a:txBody>
                    <a:bodyPr/>
                    <a:lstStyle/>
                    <a:p>
                      <a:pPr algn="ctr">
                        <a:lnSpc>
                          <a:spcPct val="115000"/>
                        </a:lnSpc>
                        <a:spcAft>
                          <a:spcPts val="1000"/>
                        </a:spcAft>
                        <a:buNone/>
                        <a:defRPr sz="2800">
                          <a:effectLst/>
                          <a:latin typeface="+mj-lt"/>
                        </a:defRPr>
                      </a:pPr>
                      <a:r>
                        <a:rPr lang="pt-PT" sz="1400" noProof="0" dirty="0"/>
                        <a:t>Monitorizar o progresso do &amp; Relatório</a:t>
                      </a:r>
                      <a:endParaRPr lang="pt-PT" sz="1400" noProof="0" dirty="0">
                        <a:effectLst/>
                        <a:latin typeface="+mj-lt"/>
                        <a:ea typeface="MS Mincho" panose="02020609040205080304" pitchFamily="49" charset="-128"/>
                        <a:cs typeface="Times New Roman" panose="02020603050405020304" pitchFamily="18" charset="0"/>
                      </a:endParaRPr>
                    </a:p>
                  </a:txBody>
                  <a:tcPr marL="39291" marR="39291" marT="0" marB="0" anchor="ctr"/>
                </a:tc>
                <a:tc>
                  <a:txBody>
                    <a:bodyPr/>
                    <a:lstStyle/>
                    <a:p>
                      <a:pPr algn="l">
                        <a:lnSpc>
                          <a:spcPct val="115000"/>
                        </a:lnSpc>
                        <a:spcAft>
                          <a:spcPts val="1000"/>
                        </a:spcAft>
                        <a:buNone/>
                        <a:defRPr sz="2800">
                          <a:effectLst/>
                          <a:latin typeface="+mj-lt"/>
                        </a:defRPr>
                      </a:pPr>
                      <a:r>
                        <a:rPr lang="pt-PT" sz="1400" noProof="0" dirty="0"/>
                        <a:t>Desenvolver indicadores para acompanhar a comunicação e a participação.</a:t>
                      </a:r>
                      <a:endParaRPr lang="pt-PT" sz="1400" noProof="0" dirty="0">
                        <a:effectLst/>
                        <a:latin typeface="+mj-lt"/>
                        <a:ea typeface="MS Mincho" panose="02020609040205080304" pitchFamily="49" charset="-128"/>
                        <a:cs typeface="Times New Roman" panose="02020603050405020304" pitchFamily="18" charset="0"/>
                      </a:endParaRPr>
                    </a:p>
                  </a:txBody>
                  <a:tcPr marL="39291" marR="39291" marT="0" marB="0"/>
                </a:tc>
                <a:tc>
                  <a:txBody>
                    <a:bodyPr/>
                    <a:lstStyle/>
                    <a:p>
                      <a:pPr algn="l">
                        <a:lnSpc>
                          <a:spcPct val="115000"/>
                        </a:lnSpc>
                        <a:spcAft>
                          <a:spcPts val="1000"/>
                        </a:spcAft>
                        <a:buNone/>
                        <a:defRPr sz="2800">
                          <a:effectLst/>
                          <a:latin typeface="+mj-lt"/>
                          <a:ea typeface="MS Mincho" panose="02020609040205080304" pitchFamily="49" charset="-128"/>
                          <a:cs typeface="Times New Roman" panose="02020603050405020304" pitchFamily="18" charset="0"/>
                        </a:defRPr>
                      </a:pPr>
                      <a:r>
                        <a:rPr lang="pt-PT" sz="1400" noProof="0" dirty="0"/>
                        <a:t>A confirmar</a:t>
                      </a:r>
                    </a:p>
                  </a:txBody>
                  <a:tcPr marL="39291" marR="39291" marT="0" marB="0"/>
                </a:tc>
                <a:extLst>
                  <a:ext uri="{0D108BD9-81ED-4DB2-BD59-A6C34878D82A}">
                    <a16:rowId xmlns:a16="http://schemas.microsoft.com/office/drawing/2014/main" val="1262019487"/>
                  </a:ext>
                </a:extLst>
              </a:tr>
            </a:tbl>
          </a:graphicData>
        </a:graphic>
      </p:graphicFrame>
      <p:sp>
        <p:nvSpPr>
          <p:cNvPr id="3" name="TextBox 196">
            <a:extLst>
              <a:ext uri="{FF2B5EF4-FFF2-40B4-BE49-F238E27FC236}">
                <a16:creationId xmlns:a16="http://schemas.microsoft.com/office/drawing/2014/main" id="{DDFABE63-9A6E-14D1-6958-23E364C07D1C}"/>
              </a:ext>
            </a:extLst>
          </p:cNvPr>
          <p:cNvSpPr txBox="1"/>
          <p:nvPr/>
        </p:nvSpPr>
        <p:spPr>
          <a:xfrm>
            <a:off x="914400" y="244131"/>
            <a:ext cx="7963593" cy="440377"/>
          </a:xfrm>
          <a:prstGeom prst="rect">
            <a:avLst/>
          </a:prstGeom>
        </p:spPr>
        <p:txBody>
          <a:bodyPr wrap="square" lIns="0" tIns="0" rIns="0" bIns="0" anchor="t">
            <a:spAutoFit/>
          </a:bodyPr>
          <a:lstStyle/>
          <a:p>
            <a:pPr defTabSz="609630">
              <a:lnSpc>
                <a:spcPts val="3733"/>
              </a:lnSpc>
              <a:spcBef>
                <a:spcPct val="0"/>
              </a:spcBef>
              <a:defRPr sz="4000" b="1">
                <a:solidFill>
                  <a:srgbClr val="007000"/>
                </a:solidFill>
                <a:latin typeface="Montserrat" pitchFamily="2" charset="77"/>
                <a:ea typeface="Montserrat Medium"/>
                <a:cs typeface="Times New Roman" panose="02020603050405020304" pitchFamily="18" charset="0"/>
                <a:sym typeface="Montserrat Medium"/>
              </a:defRPr>
            </a:pPr>
            <a:r>
              <a:rPr lang="pt-PT" sz="2667" b="1" noProof="0" dirty="0">
                <a:solidFill>
                  <a:srgbClr val="007000"/>
                </a:solidFill>
                <a:latin typeface="Montserrat" pitchFamily="2" charset="77"/>
                <a:cs typeface="Times New Roman" panose="02020603050405020304" pitchFamily="18" charset="0"/>
                <a:sym typeface="Montserrat Medium"/>
              </a:rPr>
              <a:t>Cont. Desenvolvimento do plano de trabalho</a:t>
            </a:r>
            <a:endParaRPr lang="pt-PT" sz="2666" b="1" noProof="0" dirty="0">
              <a:solidFill>
                <a:srgbClr val="00286E"/>
              </a:solidFill>
              <a:latin typeface="Montserrat Bold"/>
              <a:ea typeface="Montserrat Bold"/>
              <a:cs typeface="Montserrat Bold"/>
              <a:sym typeface="Montserrat Bold"/>
            </a:endParaRPr>
          </a:p>
        </p:txBody>
      </p:sp>
    </p:spTree>
    <p:extLst>
      <p:ext uri="{BB962C8B-B14F-4D97-AF65-F5344CB8AC3E}">
        <p14:creationId xmlns:p14="http://schemas.microsoft.com/office/powerpoint/2010/main" val="4252287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2203B17F16D040A1E444A021DFF119" ma:contentTypeVersion="13" ma:contentTypeDescription="Create a new document." ma:contentTypeScope="" ma:versionID="a4477b7aaefebf49d9f3fa8c19f258ff">
  <xsd:schema xmlns:xsd="http://www.w3.org/2001/XMLSchema" xmlns:xs="http://www.w3.org/2001/XMLSchema" xmlns:p="http://schemas.microsoft.com/office/2006/metadata/properties" xmlns:ns2="05ef24fd-2dda-45b0-83fd-a9e6f5cd7406" xmlns:ns3="9cf1f23c-94c0-4dcc-a7fa-999e323c9245" targetNamespace="http://schemas.microsoft.com/office/2006/metadata/properties" ma:root="true" ma:fieldsID="b45f155593f15e42cc3a772c45272010" ns2:_="" ns3:_="">
    <xsd:import namespace="05ef24fd-2dda-45b0-83fd-a9e6f5cd7406"/>
    <xsd:import namespace="9cf1f23c-94c0-4dcc-a7fa-999e323c924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ef24fd-2dda-45b0-83fd-a9e6f5cd7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f1f23c-94c0-4dcc-a7fa-999e323c924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c3438c5-9aa0-4ee5-85a2-9e811049bc4c}" ma:internalName="TaxCatchAll" ma:showField="CatchAllData" ma:web="9cf1f23c-94c0-4dcc-a7fa-999e323c92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5ef24fd-2dda-45b0-83fd-a9e6f5cd7406">
      <Terms xmlns="http://schemas.microsoft.com/office/infopath/2007/PartnerControls"/>
    </lcf76f155ced4ddcb4097134ff3c332f>
    <TaxCatchAll xmlns="9cf1f23c-94c0-4dcc-a7fa-999e323c9245" xsi:nil="true"/>
  </documentManagement>
</p:properties>
</file>

<file path=customXml/itemProps1.xml><?xml version="1.0" encoding="utf-8"?>
<ds:datastoreItem xmlns:ds="http://schemas.openxmlformats.org/officeDocument/2006/customXml" ds:itemID="{D10C696E-9006-4985-A8CF-961AF14F99C4}"/>
</file>

<file path=customXml/itemProps2.xml><?xml version="1.0" encoding="utf-8"?>
<ds:datastoreItem xmlns:ds="http://schemas.openxmlformats.org/officeDocument/2006/customXml" ds:itemID="{F0CFEDBF-63DF-45C8-8005-B554FAFB8531}"/>
</file>

<file path=customXml/itemProps3.xml><?xml version="1.0" encoding="utf-8"?>
<ds:datastoreItem xmlns:ds="http://schemas.openxmlformats.org/officeDocument/2006/customXml" ds:itemID="{884D106E-FF9A-4351-A81A-9E453AFC09BE}"/>
</file>

<file path=docProps/app.xml><?xml version="1.0" encoding="utf-8"?>
<Properties xmlns="http://schemas.openxmlformats.org/officeDocument/2006/extended-properties" xmlns:vt="http://schemas.openxmlformats.org/officeDocument/2006/docPropsVTypes">
  <TotalTime>0</TotalTime>
  <Words>998</Words>
  <Application>Microsoft Office PowerPoint</Application>
  <PresentationFormat>Ecrã Panorâmico</PresentationFormat>
  <Paragraphs>154</Paragraphs>
  <Slides>16</Slides>
  <Notes>0</Notes>
  <HiddenSlides>0</HiddenSlides>
  <MMClips>0</MMClips>
  <ScaleCrop>false</ScaleCrop>
  <HeadingPairs>
    <vt:vector size="6" baseType="variant">
      <vt:variant>
        <vt:lpstr>Tipos de letra usados</vt:lpstr>
      </vt:variant>
      <vt:variant>
        <vt:i4>8</vt:i4>
      </vt:variant>
      <vt:variant>
        <vt:lpstr>Tema</vt:lpstr>
      </vt:variant>
      <vt:variant>
        <vt:i4>1</vt:i4>
      </vt:variant>
      <vt:variant>
        <vt:lpstr>Títulos dos diapositivos</vt:lpstr>
      </vt:variant>
      <vt:variant>
        <vt:i4>16</vt:i4>
      </vt:variant>
    </vt:vector>
  </HeadingPairs>
  <TitlesOfParts>
    <vt:vector size="25" baseType="lpstr">
      <vt:lpstr>Arial</vt:lpstr>
      <vt:lpstr>Calibri</vt:lpstr>
      <vt:lpstr>Canva Sans Bold</vt:lpstr>
      <vt:lpstr>Montserrat</vt:lpstr>
      <vt:lpstr>Montserrat Bold</vt:lpstr>
      <vt:lpstr>Montserrat Medium</vt:lpstr>
      <vt:lpstr>Times New Roman</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Olavo Delgado Correia</dc:creator>
  <cp:lastModifiedBy>Olavo Delgado Correia</cp:lastModifiedBy>
  <cp:revision>1</cp:revision>
  <dcterms:created xsi:type="dcterms:W3CDTF">2025-10-09T14:09:22Z</dcterms:created>
  <dcterms:modified xsi:type="dcterms:W3CDTF">2025-10-09T15:04:01Z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0x0101009B2203B17F16D040A1E444A021DFF119</vt:lpwstr>
  </property>
</Properties>
</file>