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9" r:id="rId5"/>
  </p:sldMasterIdLst>
  <p:notesMasterIdLst>
    <p:notesMasterId r:id="rId3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5143500" type="screen16x9"/>
  <p:notesSz cx="6858000" cy="9144000"/>
  <p:embeddedFontLst>
    <p:embeddedFont>
      <p:font typeface="Gothic A1" panose="020B0604020202020204" charset="-127"/>
      <p:regular r:id="rId33"/>
      <p:bold r:id="rId34"/>
    </p:embeddedFont>
    <p:embeddedFont>
      <p:font typeface="Helvetica Neue" panose="020B0604020202020204" charset="0"/>
      <p:regular r:id="rId35"/>
      <p:bold r:id="rId36"/>
      <p:italic r:id="rId37"/>
      <p:boldItalic r:id="rId38"/>
    </p:embeddedFont>
    <p:embeddedFont>
      <p:font typeface="IBM Plex Mono" panose="020B0509050203000203" pitchFamily="49" charset="0"/>
      <p:regular r:id="rId39"/>
      <p:bold r:id="rId40"/>
      <p:italic r:id="rId41"/>
      <p:boldItalic r:id="rId42"/>
    </p:embeddedFont>
    <p:embeddedFont>
      <p:font typeface="Noto Sans" panose="020B0502040504020204" pitchFamily="3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Lh+U+tj0b9ptf0kyNjXGY598u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7DB307-45CC-40F0-AA60-9499506F5B27}">
  <a:tblStyle styleId="{2F7DB307-45CC-40F0-AA60-9499506F5B2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80bc04fa96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9" name="Google Shape;279;g380bc04fa96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80bc04fa96_0_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6" name="Google Shape;336;g380bc04fa96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80bc04fa96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2" name="Google Shape;392;g380bc04fa96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80bc04fa96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g380bc04fa96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80bc04fa96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380bc04fa96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076b6b0d59_0_1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g3076b6b0d59_0_1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80bc04fa96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380bc04fa96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80bc04fa96_0_3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g380bc04fa96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80bc04fa96_0_3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1" name="Google Shape;491;g380bc04fa96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80bc04fa96_0_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0" name="Google Shape;500;g380bc04fa96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80bc04fa96_0_9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g380bc04fa96_0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80bc04fa96_0_3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g380bc04fa96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80bc04fa96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g380bc04fa96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 i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80bc04fa96_0_3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7" name="Google Shape;527;g380bc04fa96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80bc04fa96_0_3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g380bc04fa96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80bc04fa96_0_4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2" name="Google Shape;542;g380bc04fa96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80bc04fa96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g380bc04fa96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76b6b0d5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3076b6b0d59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7ef72425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7ef72425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076b6b0d59_0_1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3076b6b0d59_0_1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07ef724250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307ef724250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076b6b0d5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3076b6b0d5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076b6b0d5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3076b6b0d5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: Title Slide, Black">
  <p:cSld name="TITLE_1">
    <p:bg>
      <p:bgPr>
        <a:solidFill>
          <a:schemeClr val="dk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8"/>
          <p:cNvSpPr txBox="1">
            <a:spLocks noGrp="1"/>
          </p:cNvSpPr>
          <p:nvPr>
            <p:ph type="ctrTitle"/>
          </p:nvPr>
        </p:nvSpPr>
        <p:spPr>
          <a:xfrm>
            <a:off x="457200" y="457200"/>
            <a:ext cx="82296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othic A1"/>
              <a:buNone/>
              <a:defRPr sz="4800" b="1"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  <p:sp>
        <p:nvSpPr>
          <p:cNvPr id="13" name="Google Shape;13;p88"/>
          <p:cNvSpPr/>
          <p:nvPr/>
        </p:nvSpPr>
        <p:spPr>
          <a:xfrm>
            <a:off x="0" y="3629025"/>
            <a:ext cx="9144000" cy="151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88"/>
          <p:cNvSpPr txBox="1">
            <a:spLocks noGrp="1"/>
          </p:cNvSpPr>
          <p:nvPr>
            <p:ph type="subTitle" idx="1"/>
          </p:nvPr>
        </p:nvSpPr>
        <p:spPr>
          <a:xfrm>
            <a:off x="4800600" y="4348200"/>
            <a:ext cx="38862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" name="Google Shape;15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192153"/>
            <a:ext cx="2171699" cy="49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af09217190_1_10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2af09217190_1_1026"/>
          <p:cNvSpPr txBox="1">
            <a:spLocks noGrp="1"/>
          </p:cNvSpPr>
          <p:nvPr>
            <p:ph type="sldNum" idx="12"/>
          </p:nvPr>
        </p:nvSpPr>
        <p:spPr>
          <a:xfrm>
            <a:off x="31170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80bc04fa96_0_428"/>
          <p:cNvSpPr txBox="1">
            <a:spLocks noGrp="1"/>
          </p:cNvSpPr>
          <p:nvPr>
            <p:ph type="ctrTitle"/>
          </p:nvPr>
        </p:nvSpPr>
        <p:spPr>
          <a:xfrm>
            <a:off x="545840" y="2067087"/>
            <a:ext cx="82809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Arial"/>
              <a:buNone/>
              <a:defRPr sz="3000" b="1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380bc04fa96_0_428"/>
          <p:cNvSpPr txBox="1">
            <a:spLocks noGrp="1"/>
          </p:cNvSpPr>
          <p:nvPr>
            <p:ph type="subTitle" idx="1"/>
          </p:nvPr>
        </p:nvSpPr>
        <p:spPr>
          <a:xfrm>
            <a:off x="1485900" y="3270372"/>
            <a:ext cx="64008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 sz="800" b="0" i="0" u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25000"/>
              </a:lnSpc>
              <a:spcBef>
                <a:spcPts val="300"/>
              </a:spcBef>
              <a:spcAft>
                <a:spcPts val="120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g380bc04fa96_0_428"/>
          <p:cNvSpPr/>
          <p:nvPr/>
        </p:nvSpPr>
        <p:spPr>
          <a:xfrm>
            <a:off x="0" y="895117"/>
            <a:ext cx="9159000" cy="897600"/>
          </a:xfrm>
          <a:prstGeom prst="rect">
            <a:avLst/>
          </a:prstGeom>
          <a:solidFill>
            <a:srgbClr val="30813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g380bc04fa96_0_428"/>
          <p:cNvSpPr txBox="1"/>
          <p:nvPr/>
        </p:nvSpPr>
        <p:spPr>
          <a:xfrm>
            <a:off x="228600" y="902644"/>
            <a:ext cx="8915400" cy="8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</a:pPr>
            <a:r>
              <a:rPr lang="en"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SADCQF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None/>
            </a:pPr>
            <a:r>
              <a:rPr lang="en"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Annual meeting TCCA 2024</a:t>
            </a:r>
            <a:endParaRPr sz="1100"/>
          </a:p>
        </p:txBody>
      </p:sp>
      <p:pic>
        <p:nvPicPr>
          <p:cNvPr id="62" name="Google Shape;62;g380bc04fa96_0_428"/>
          <p:cNvPicPr preferRelativeResize="0"/>
          <p:nvPr/>
        </p:nvPicPr>
        <p:blipFill rotWithShape="1">
          <a:blip r:embed="rId2">
            <a:alphaModFix/>
          </a:blip>
          <a:srcRect r="3623"/>
          <a:stretch/>
        </p:blipFill>
        <p:spPr>
          <a:xfrm>
            <a:off x="3944942" y="49701"/>
            <a:ext cx="1208644" cy="74463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380bc04fa96_0_428"/>
          <p:cNvSpPr/>
          <p:nvPr/>
        </p:nvSpPr>
        <p:spPr>
          <a:xfrm>
            <a:off x="7664823" y="4326732"/>
            <a:ext cx="1405200" cy="81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80bc04fa96_0_435"/>
          <p:cNvSpPr txBox="1">
            <a:spLocks noGrp="1"/>
          </p:cNvSpPr>
          <p:nvPr>
            <p:ph type="body" idx="1"/>
          </p:nvPr>
        </p:nvSpPr>
        <p:spPr>
          <a:xfrm>
            <a:off x="179513" y="1113589"/>
            <a:ext cx="8784900" cy="3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■"/>
              <a:defRPr sz="2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 sz="2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 sz="2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■"/>
            </a:lvl6pPr>
            <a:lvl7pPr marL="3200400" lvl="6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</a:lvl7pPr>
            <a:lvl8pPr marL="3657600" lvl="7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</a:lvl8pPr>
            <a:lvl9pPr marL="4114800" lvl="8" indent="-27940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SzPts val="800"/>
              <a:buChar char="■"/>
            </a:lvl9pPr>
          </a:lstStyle>
          <a:p>
            <a:endParaRPr/>
          </a:p>
        </p:txBody>
      </p:sp>
      <p:sp>
        <p:nvSpPr>
          <p:cNvPr id="66" name="Google Shape;66;g380bc04fa96_0_435"/>
          <p:cNvSpPr txBox="1">
            <a:spLocks noGrp="1"/>
          </p:cNvSpPr>
          <p:nvPr>
            <p:ph type="title"/>
          </p:nvPr>
        </p:nvSpPr>
        <p:spPr>
          <a:xfrm>
            <a:off x="179513" y="60127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: Content, 1 Column">
  <p:cSld name="B2: Content, 1 Column"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80bc04fa96_0_438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22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794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8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g380bc04fa96_0_43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9pPr>
          </a:lstStyle>
          <a:p>
            <a:endParaRPr/>
          </a:p>
        </p:txBody>
      </p:sp>
      <p:sp>
        <p:nvSpPr>
          <p:cNvPr id="70" name="Google Shape;70;g380bc04fa96_0_438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2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None/>
            </a:lvl9pPr>
          </a:lstStyle>
          <a:p>
            <a:endParaRPr/>
          </a:p>
        </p:txBody>
      </p:sp>
      <p:sp>
        <p:nvSpPr>
          <p:cNvPr id="71" name="Google Shape;71;g380bc04fa96_0_438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  <p:sp>
        <p:nvSpPr>
          <p:cNvPr id="72" name="Google Shape;72;g380bc04fa96_0_438"/>
          <p:cNvSpPr/>
          <p:nvPr/>
        </p:nvSpPr>
        <p:spPr>
          <a:xfrm>
            <a:off x="8540150" y="4562425"/>
            <a:ext cx="450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g380bc04fa96_0_438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600537" y="4620702"/>
            <a:ext cx="345250" cy="34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1: Testimonial">
  <p:cSld name="D1: Testimonial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80bc04fa96_0_445"/>
          <p:cNvSpPr txBox="1">
            <a:spLocks noGrp="1"/>
          </p:cNvSpPr>
          <p:nvPr>
            <p:ph type="title"/>
          </p:nvPr>
        </p:nvSpPr>
        <p:spPr>
          <a:xfrm>
            <a:off x="6642300" y="2715525"/>
            <a:ext cx="2044500" cy="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g380bc04fa96_0_445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7" name="Google Shape;77;g380bc04fa96_0_445"/>
          <p:cNvSpPr>
            <a:spLocks noGrp="1"/>
          </p:cNvSpPr>
          <p:nvPr>
            <p:ph type="pic" idx="2"/>
          </p:nvPr>
        </p:nvSpPr>
        <p:spPr>
          <a:xfrm>
            <a:off x="6601000" y="460075"/>
            <a:ext cx="2111700" cy="211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8" name="Google Shape;78;g380bc04fa96_0_445"/>
          <p:cNvSpPr txBox="1">
            <a:spLocks noGrp="1"/>
          </p:cNvSpPr>
          <p:nvPr>
            <p:ph type="body" idx="1"/>
          </p:nvPr>
        </p:nvSpPr>
        <p:spPr>
          <a:xfrm>
            <a:off x="457200" y="460075"/>
            <a:ext cx="5696400" cy="3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429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371600" lvl="2" indent="-3429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79" name="Google Shape;79;g380bc04fa96_0_445"/>
          <p:cNvSpPr txBox="1">
            <a:spLocks noGrp="1"/>
          </p:cNvSpPr>
          <p:nvPr>
            <p:ph type="subTitle" idx="3"/>
          </p:nvPr>
        </p:nvSpPr>
        <p:spPr>
          <a:xfrm>
            <a:off x="6642300" y="2910525"/>
            <a:ext cx="20445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">
  <p:cSld name="B1: Content, 1 Colum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80bc04fa96_0_451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19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2pPr>
            <a:lvl3pPr marL="1371600" lvl="2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3pPr>
            <a:lvl4pPr marL="1828800" lvl="3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4pPr>
            <a:lvl5pPr marL="2286000" lvl="4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5pPr>
            <a:lvl6pPr marL="2743200" lvl="5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6pPr>
            <a:lvl7pPr marL="3200400" lvl="6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7pPr>
            <a:lvl8pPr marL="3657600" lvl="7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8pPr>
            <a:lvl9pPr marL="4114800" lvl="8" indent="-2794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Char char="■"/>
              <a:defRPr sz="1000"/>
            </a:lvl9pPr>
          </a:lstStyle>
          <a:p>
            <a:endParaRPr/>
          </a:p>
        </p:txBody>
      </p:sp>
      <p:sp>
        <p:nvSpPr>
          <p:cNvPr id="82" name="Google Shape;82;g380bc04fa96_0_45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9pPr>
          </a:lstStyle>
          <a:p>
            <a:endParaRPr/>
          </a:p>
        </p:txBody>
      </p:sp>
      <p:sp>
        <p:nvSpPr>
          <p:cNvPr id="83" name="Google Shape;83;g380bc04fa96_0_451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19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None/>
            </a:lvl9pPr>
          </a:lstStyle>
          <a:p>
            <a:endParaRPr/>
          </a:p>
        </p:txBody>
      </p:sp>
      <p:sp>
        <p:nvSpPr>
          <p:cNvPr id="84" name="Google Shape;84;g380bc04fa96_0_451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2 Column">
  <p:cSld name="B1: Content, 2 Colum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0bc04fa96_0_456"/>
          <p:cNvSpPr txBox="1">
            <a:spLocks noGrp="1"/>
          </p:cNvSpPr>
          <p:nvPr>
            <p:ph type="body" idx="1"/>
          </p:nvPr>
        </p:nvSpPr>
        <p:spPr>
          <a:xfrm>
            <a:off x="457413" y="2571750"/>
            <a:ext cx="38844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2pPr>
            <a:lvl3pPr marL="1371600" lvl="2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3pPr>
            <a:lvl4pPr marL="1828800" lvl="3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4pPr>
            <a:lvl5pPr marL="2286000" lvl="4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5pPr>
            <a:lvl6pPr marL="2743200" lvl="5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6pPr>
            <a:lvl7pPr marL="3200400" lvl="6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7pPr>
            <a:lvl8pPr marL="3657600" lvl="7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8pPr>
            <a:lvl9pPr marL="4114800" lvl="8" indent="-2794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Char char="■"/>
              <a:defRPr sz="1000"/>
            </a:lvl9pPr>
          </a:lstStyle>
          <a:p>
            <a:endParaRPr/>
          </a:p>
        </p:txBody>
      </p:sp>
      <p:sp>
        <p:nvSpPr>
          <p:cNvPr id="87" name="Google Shape;87;g380bc04fa96_0_45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lvl9pPr>
          </a:lstStyle>
          <a:p>
            <a:endParaRPr/>
          </a:p>
        </p:txBody>
      </p:sp>
      <p:sp>
        <p:nvSpPr>
          <p:cNvPr id="88" name="Google Shape;88;g380bc04fa96_0_456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38844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None/>
            </a:lvl9pPr>
          </a:lstStyle>
          <a:p>
            <a:endParaRPr/>
          </a:p>
        </p:txBody>
      </p:sp>
      <p:sp>
        <p:nvSpPr>
          <p:cNvPr id="89" name="Google Shape;89;g380bc04fa96_0_456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  <p:sp>
        <p:nvSpPr>
          <p:cNvPr id="90" name="Google Shape;90;g380bc04fa96_0_456"/>
          <p:cNvSpPr txBox="1">
            <a:spLocks noGrp="1"/>
          </p:cNvSpPr>
          <p:nvPr>
            <p:ph type="body" idx="3"/>
          </p:nvPr>
        </p:nvSpPr>
        <p:spPr>
          <a:xfrm>
            <a:off x="4802388" y="2571750"/>
            <a:ext cx="38844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2pPr>
            <a:lvl3pPr marL="1371600" lvl="2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3pPr>
            <a:lvl4pPr marL="1828800" lvl="3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4pPr>
            <a:lvl5pPr marL="2286000" lvl="4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5pPr>
            <a:lvl6pPr marL="2743200" lvl="5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6pPr>
            <a:lvl7pPr marL="3200400" lvl="6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7pPr>
            <a:lvl8pPr marL="3657600" lvl="7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8pPr>
            <a:lvl9pPr marL="4114800" lvl="8" indent="-2794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Char char="■"/>
              <a:defRPr sz="1000"/>
            </a:lvl9pPr>
          </a:lstStyle>
          <a:p>
            <a:endParaRPr/>
          </a:p>
        </p:txBody>
      </p:sp>
      <p:sp>
        <p:nvSpPr>
          <p:cNvPr id="91" name="Google Shape;91;g380bc04fa96_0_456"/>
          <p:cNvSpPr txBox="1">
            <a:spLocks noGrp="1"/>
          </p:cNvSpPr>
          <p:nvPr>
            <p:ph type="subTitle" idx="4"/>
          </p:nvPr>
        </p:nvSpPr>
        <p:spPr>
          <a:xfrm>
            <a:off x="4802175" y="2170650"/>
            <a:ext cx="38844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None/>
            </a:lvl9pPr>
          </a:lstStyle>
          <a:p>
            <a:endParaRPr/>
          </a:p>
        </p:txBody>
      </p:sp>
      <p:sp>
        <p:nvSpPr>
          <p:cNvPr id="92" name="Google Shape;92;g380bc04fa96_0_456"/>
          <p:cNvSpPr>
            <a:spLocks noGrp="1"/>
          </p:cNvSpPr>
          <p:nvPr>
            <p:ph type="pic" idx="5"/>
          </p:nvPr>
        </p:nvSpPr>
        <p:spPr>
          <a:xfrm>
            <a:off x="457200" y="1514475"/>
            <a:ext cx="401100" cy="401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PT"/>
          </a:p>
        </p:txBody>
      </p:sp>
      <p:sp>
        <p:nvSpPr>
          <p:cNvPr id="93" name="Google Shape;93;g380bc04fa96_0_456"/>
          <p:cNvSpPr>
            <a:spLocks noGrp="1"/>
          </p:cNvSpPr>
          <p:nvPr>
            <p:ph type="pic" idx="6"/>
          </p:nvPr>
        </p:nvSpPr>
        <p:spPr>
          <a:xfrm>
            <a:off x="4802400" y="1514475"/>
            <a:ext cx="401100" cy="401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80bc04fa96_0_46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g380bc04fa96_0_46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g380bc04fa96_0_465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80bc04fa96_0_4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380bc04fa96_0_46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25000"/>
              </a:lnSpc>
              <a:spcBef>
                <a:spcPts val="3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OBJECT_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80bc04fa96_0_47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380bc04fa96_0_47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25000"/>
              </a:lnSpc>
              <a:spcBef>
                <a:spcPts val="3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8"/>
          <p:cNvSpPr txBox="1">
            <a:spLocks noGrp="1"/>
          </p:cNvSpPr>
          <p:nvPr>
            <p:ph type="title"/>
          </p:nvPr>
        </p:nvSpPr>
        <p:spPr>
          <a:xfrm>
            <a:off x="457200" y="434577"/>
            <a:ext cx="8229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>
            <a:endParaRPr/>
          </a:p>
        </p:txBody>
      </p:sp>
      <p:sp>
        <p:nvSpPr>
          <p:cNvPr id="18" name="Google Shape;18;p78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lvl1pPr>
            <a:lvl2pPr marL="914400" lvl="1" indent="-29845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</a:lvl2pPr>
            <a:lvl3pPr marL="1371600" lvl="2" indent="-29845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</a:lvl3pPr>
            <a:lvl4pPr marL="1828800" lvl="3" indent="-29845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</a:lvl4pPr>
            <a:lvl5pPr marL="2286000" lvl="4" indent="-29845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</a:lvl5pPr>
            <a:lvl6pPr marL="2743200" lvl="5" indent="-29845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</a:lvl6pPr>
            <a:lvl7pPr marL="3200400" lvl="6" indent="-29845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</a:lvl7pPr>
            <a:lvl8pPr marL="3657600" lvl="7" indent="-29845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</a:lvl8pPr>
            <a:lvl9pPr marL="4114800" lvl="8" indent="-29845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</a:lvl9pPr>
          </a:lstStyle>
          <a:p>
            <a:endParaRPr/>
          </a:p>
        </p:txBody>
      </p:sp>
      <p:sp>
        <p:nvSpPr>
          <p:cNvPr id="19" name="Google Shape;19;p7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4">
  <p:cSld name="OBJECT_4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80bc04fa96_0_4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380bc04fa96_0_4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25000"/>
              </a:lnSpc>
              <a:spcBef>
                <a:spcPts val="3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5">
  <p:cSld name="OBJECT_5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80bc04fa96_0_47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380bc04fa96_0_47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25000"/>
              </a:lnSpc>
              <a:spcBef>
                <a:spcPts val="3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6">
  <p:cSld name="OBJECT_6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0bc04fa96_0_4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380bc04fa96_0_48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25000"/>
              </a:lnSpc>
              <a:spcBef>
                <a:spcPts val="3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7">
  <p:cSld name="OBJECT_7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0bc04fa96_0_48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380bc04fa96_0_48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25000"/>
              </a:lnSpc>
              <a:spcBef>
                <a:spcPts val="3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8">
  <p:cSld name="OBJECT_8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80bc04fa96_0_48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380bc04fa96_0_48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25000"/>
              </a:lnSpc>
              <a:spcBef>
                <a:spcPts val="3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0">
  <p:cSld name="OBJECT_10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80bc04fa96_0_4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380bc04fa96_0_49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25000"/>
              </a:lnSpc>
              <a:spcBef>
                <a:spcPts val="3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White)">
  <p:cSld name="OBJECT_1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80bc04fa96_0_493"/>
          <p:cNvSpPr txBox="1">
            <a:spLocks noGrp="1"/>
          </p:cNvSpPr>
          <p:nvPr>
            <p:ph type="title"/>
          </p:nvPr>
        </p:nvSpPr>
        <p:spPr>
          <a:xfrm>
            <a:off x="628650" y="513076"/>
            <a:ext cx="78867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380bc04fa96_0_493"/>
          <p:cNvSpPr txBox="1">
            <a:spLocks noGrp="1"/>
          </p:cNvSpPr>
          <p:nvPr>
            <p:ph type="body" idx="1"/>
          </p:nvPr>
        </p:nvSpPr>
        <p:spPr>
          <a:xfrm>
            <a:off x="628650" y="1682602"/>
            <a:ext cx="7886700" cy="29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2 Column 1">
  <p:cSld name="CUSTOM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80bc04fa96_0_496"/>
          <p:cNvSpPr txBox="1">
            <a:spLocks noGrp="1"/>
          </p:cNvSpPr>
          <p:nvPr>
            <p:ph type="body" idx="1"/>
          </p:nvPr>
        </p:nvSpPr>
        <p:spPr>
          <a:xfrm>
            <a:off x="457413" y="2571750"/>
            <a:ext cx="38844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7" name="Google Shape;127;g380bc04fa96_0_4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380bc04fa96_0_496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38844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380bc04fa96_0_496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30" name="Google Shape;130;g380bc04fa96_0_496"/>
          <p:cNvSpPr txBox="1">
            <a:spLocks noGrp="1"/>
          </p:cNvSpPr>
          <p:nvPr>
            <p:ph type="body" idx="3"/>
          </p:nvPr>
        </p:nvSpPr>
        <p:spPr>
          <a:xfrm>
            <a:off x="4802388" y="2571750"/>
            <a:ext cx="38844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31" name="Google Shape;131;g380bc04fa96_0_496"/>
          <p:cNvSpPr txBox="1">
            <a:spLocks noGrp="1"/>
          </p:cNvSpPr>
          <p:nvPr>
            <p:ph type="subTitle" idx="4"/>
          </p:nvPr>
        </p:nvSpPr>
        <p:spPr>
          <a:xfrm>
            <a:off x="4802175" y="2170650"/>
            <a:ext cx="38844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380bc04fa96_0_496"/>
          <p:cNvSpPr>
            <a:spLocks noGrp="1"/>
          </p:cNvSpPr>
          <p:nvPr>
            <p:ph type="pic" idx="5"/>
          </p:nvPr>
        </p:nvSpPr>
        <p:spPr>
          <a:xfrm>
            <a:off x="457200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g380bc04fa96_0_496"/>
          <p:cNvSpPr>
            <a:spLocks noGrp="1"/>
          </p:cNvSpPr>
          <p:nvPr>
            <p:ph type="pic" idx="6"/>
          </p:nvPr>
        </p:nvSpPr>
        <p:spPr>
          <a:xfrm>
            <a:off x="4802400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 1">
  <p:cSld name="CUSTOM_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0bc04fa96_0_505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19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36" name="Google Shape;136;g380bc04fa96_0_50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380bc04fa96_0_505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19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380bc04fa96_0_505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80bc04fa96_0_510"/>
          <p:cNvSpPr txBox="1">
            <a:spLocks noGrp="1"/>
          </p:cNvSpPr>
          <p:nvPr>
            <p:ph type="title"/>
          </p:nvPr>
        </p:nvSpPr>
        <p:spPr>
          <a:xfrm>
            <a:off x="311700" y="872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sp>
        <p:nvSpPr>
          <p:cNvPr id="141" name="Google Shape;141;g380bc04fa96_0_510"/>
          <p:cNvSpPr txBox="1">
            <a:spLocks noGrp="1"/>
          </p:cNvSpPr>
          <p:nvPr>
            <p:ph type="sldNum" idx="12"/>
          </p:nvPr>
        </p:nvSpPr>
        <p:spPr>
          <a:xfrm>
            <a:off x="31170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OBJECT_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8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83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80bc04fa96_0_51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4" name="Google Shape;144;g380bc04fa96_0_51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lvl="0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1pPr>
            <a:lvl2pPr marL="914400" lvl="1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2pPr>
            <a:lvl3pPr marL="1371600" lvl="2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3pPr>
            <a:lvl4pPr marL="1828800" lvl="3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4pPr>
            <a:lvl5pPr marL="2286000" lvl="4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5pPr>
            <a:lvl6pPr marL="2743200" lvl="5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6pPr>
            <a:lvl7pPr marL="3200400" lvl="6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7pPr>
            <a:lvl8pPr marL="3657600" lvl="7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8pPr>
            <a:lvl9pPr marL="4114800" lvl="8" indent="-2857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5" name="Google Shape;145;g380bc04fa96_0_513"/>
          <p:cNvSpPr txBox="1">
            <a:spLocks noGrp="1"/>
          </p:cNvSpPr>
          <p:nvPr>
            <p:ph type="sldNum" idx="12"/>
          </p:nvPr>
        </p:nvSpPr>
        <p:spPr>
          <a:xfrm>
            <a:off x="31170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: Split Layout, Left">
  <p:cSld name="C1: Split Layout, Lef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80bc04fa96_0_51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37311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380bc04fa96_0_517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49" name="Google Shape;149;g380bc04fa96_0_517"/>
          <p:cNvSpPr txBox="1">
            <a:spLocks noGrp="1"/>
          </p:cNvSpPr>
          <p:nvPr>
            <p:ph type="body" idx="1"/>
          </p:nvPr>
        </p:nvSpPr>
        <p:spPr>
          <a:xfrm>
            <a:off x="457404" y="2571750"/>
            <a:ext cx="37311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2pPr>
            <a:lvl3pPr marL="1371600" lvl="2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3pPr>
            <a:lvl4pPr marL="1828800" lvl="3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4pPr>
            <a:lvl5pPr marL="2286000" lvl="4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5pPr>
            <a:lvl6pPr marL="2743200" lvl="5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6pPr>
            <a:lvl7pPr marL="3200400" lvl="6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7pPr>
            <a:lvl8pPr marL="3657600" lvl="7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8pPr>
            <a:lvl9pPr marL="4114800" lvl="8" indent="-2794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Char char="■"/>
              <a:defRPr sz="1000"/>
            </a:lvl9pPr>
          </a:lstStyle>
          <a:p>
            <a:endParaRPr/>
          </a:p>
        </p:txBody>
      </p:sp>
      <p:sp>
        <p:nvSpPr>
          <p:cNvPr id="150" name="Google Shape;150;g380bc04fa96_0_517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3731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380bc04fa96_0_517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515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2: Split Layout, RIght">
  <p:cSld name="C2: Split Layout, RIght"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80bc04fa96_0_523"/>
          <p:cNvSpPr txBox="1">
            <a:spLocks noGrp="1"/>
          </p:cNvSpPr>
          <p:nvPr>
            <p:ph type="title"/>
          </p:nvPr>
        </p:nvSpPr>
        <p:spPr>
          <a:xfrm>
            <a:off x="4954575" y="457200"/>
            <a:ext cx="37320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380bc04fa96_0_523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55" name="Google Shape;155;g380bc04fa96_0_523"/>
          <p:cNvSpPr txBox="1">
            <a:spLocks noGrp="1"/>
          </p:cNvSpPr>
          <p:nvPr>
            <p:ph type="body" idx="1"/>
          </p:nvPr>
        </p:nvSpPr>
        <p:spPr>
          <a:xfrm>
            <a:off x="4954779" y="2571750"/>
            <a:ext cx="37320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794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8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g380bc04fa96_0_523"/>
          <p:cNvSpPr txBox="1">
            <a:spLocks noGrp="1"/>
          </p:cNvSpPr>
          <p:nvPr>
            <p:ph type="subTitle" idx="2"/>
          </p:nvPr>
        </p:nvSpPr>
        <p:spPr>
          <a:xfrm>
            <a:off x="4954575" y="2170650"/>
            <a:ext cx="37320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g380bc04fa96_0_523"/>
          <p:cNvSpPr/>
          <p:nvPr/>
        </p:nvSpPr>
        <p:spPr>
          <a:xfrm>
            <a:off x="8540150" y="4562425"/>
            <a:ext cx="450600" cy="46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80bc04fa96_0_52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8600537" y="4620702"/>
            <a:ext cx="345250" cy="3452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80bc04fa96_0_523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515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80bc04fa96_0_531"/>
          <p:cNvSpPr txBox="1">
            <a:spLocks noGrp="1"/>
          </p:cNvSpPr>
          <p:nvPr>
            <p:ph type="body" idx="1"/>
          </p:nvPr>
        </p:nvSpPr>
        <p:spPr>
          <a:xfrm>
            <a:off x="457200" y="1005577"/>
            <a:ext cx="40401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5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500" b="1"/>
            </a:lvl2pPr>
            <a:lvl3pPr marL="1371600" lvl="2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400" b="1"/>
            </a:lvl3pPr>
            <a:lvl4pPr marL="1828800" lvl="3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200" b="1"/>
            </a:lvl4pPr>
            <a:lvl5pPr marL="2286000" lvl="4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200" b="1"/>
            </a:lvl5pPr>
            <a:lvl6pPr marL="2743200" lvl="5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200" b="1"/>
            </a:lvl6pPr>
            <a:lvl7pPr marL="3200400" lvl="6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200" b="1"/>
            </a:lvl7pPr>
            <a:lvl8pPr marL="3657600" lvl="7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200" b="1"/>
            </a:lvl8pPr>
            <a:lvl9pPr marL="4114800" lvl="8" indent="-22860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SzPts val="800"/>
              <a:buNone/>
              <a:defRPr sz="1200" b="1"/>
            </a:lvl9pPr>
          </a:lstStyle>
          <a:p>
            <a:endParaRPr/>
          </a:p>
        </p:txBody>
      </p:sp>
      <p:sp>
        <p:nvSpPr>
          <p:cNvPr id="162" name="Google Shape;162;g380bc04fa96_0_53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Noto Sans"/>
              <a:buChar char="▪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Courier New"/>
              <a:buChar char="o"/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■"/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■"/>
              <a:defRPr sz="1200"/>
            </a:lvl6pPr>
            <a:lvl7pPr marL="3200400" lvl="6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 sz="1200"/>
            </a:lvl7pPr>
            <a:lvl8pPr marL="3657600" lvl="7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 sz="1200"/>
            </a:lvl8pPr>
            <a:lvl9pPr marL="4114800" lvl="8" indent="-27940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SzPts val="8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3" name="Google Shape;163;g380bc04fa96_0_531"/>
          <p:cNvSpPr txBox="1">
            <a:spLocks noGrp="1"/>
          </p:cNvSpPr>
          <p:nvPr>
            <p:ph type="body" idx="3"/>
          </p:nvPr>
        </p:nvSpPr>
        <p:spPr>
          <a:xfrm>
            <a:off x="4645027" y="1005577"/>
            <a:ext cx="40416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5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500" b="1"/>
            </a:lvl2pPr>
            <a:lvl3pPr marL="1371600" lvl="2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400" b="1"/>
            </a:lvl3pPr>
            <a:lvl4pPr marL="1828800" lvl="3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200" b="1"/>
            </a:lvl4pPr>
            <a:lvl5pPr marL="2286000" lvl="4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200" b="1"/>
            </a:lvl5pPr>
            <a:lvl6pPr marL="2743200" lvl="5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200" b="1"/>
            </a:lvl6pPr>
            <a:lvl7pPr marL="3200400" lvl="6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200" b="1"/>
            </a:lvl7pPr>
            <a:lvl8pPr marL="3657600" lvl="7" indent="-228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None/>
              <a:defRPr sz="1200" b="1"/>
            </a:lvl8pPr>
            <a:lvl9pPr marL="4114800" lvl="8" indent="-22860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SzPts val="800"/>
              <a:buNone/>
              <a:defRPr sz="1200" b="1"/>
            </a:lvl9pPr>
          </a:lstStyle>
          <a:p>
            <a:endParaRPr/>
          </a:p>
        </p:txBody>
      </p:sp>
      <p:sp>
        <p:nvSpPr>
          <p:cNvPr id="164" name="Google Shape;164;g380bc04fa96_0_531"/>
          <p:cNvSpPr txBox="1">
            <a:spLocks noGrp="1"/>
          </p:cNvSpPr>
          <p:nvPr>
            <p:ph type="body" idx="4"/>
          </p:nvPr>
        </p:nvSpPr>
        <p:spPr>
          <a:xfrm>
            <a:off x="4645027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Noto Sans"/>
              <a:buChar char="▪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Courier New"/>
              <a:buChar char="o"/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■"/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■"/>
              <a:defRPr sz="1200"/>
            </a:lvl6pPr>
            <a:lvl7pPr marL="3200400" lvl="6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 sz="1200"/>
            </a:lvl7pPr>
            <a:lvl8pPr marL="3657600" lvl="7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 sz="1200"/>
            </a:lvl8pPr>
            <a:lvl9pPr marL="4114800" lvl="8" indent="-27940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SzPts val="8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5" name="Google Shape;165;g380bc04fa96_0_531"/>
          <p:cNvSpPr txBox="1">
            <a:spLocks noGrp="1"/>
          </p:cNvSpPr>
          <p:nvPr>
            <p:ph type="title"/>
          </p:nvPr>
        </p:nvSpPr>
        <p:spPr>
          <a:xfrm>
            <a:off x="179513" y="60127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3 Column">
  <p:cSld name="B1: Content, 3 Colum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0bc04fa96_0_537"/>
          <p:cNvSpPr txBox="1">
            <a:spLocks noGrp="1"/>
          </p:cNvSpPr>
          <p:nvPr>
            <p:ph type="body" idx="1"/>
          </p:nvPr>
        </p:nvSpPr>
        <p:spPr>
          <a:xfrm>
            <a:off x="457338" y="2571750"/>
            <a:ext cx="25140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2pPr>
            <a:lvl3pPr marL="1371600" lvl="2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3pPr>
            <a:lvl4pPr marL="1828800" lvl="3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4pPr>
            <a:lvl5pPr marL="2286000" lvl="4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5pPr>
            <a:lvl6pPr marL="2743200" lvl="5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6pPr>
            <a:lvl7pPr marL="3200400" lvl="6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7pPr>
            <a:lvl8pPr marL="3657600" lvl="7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8pPr>
            <a:lvl9pPr marL="4114800" lvl="8" indent="-2794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Char char="■"/>
              <a:defRPr sz="1000"/>
            </a:lvl9pPr>
          </a:lstStyle>
          <a:p>
            <a:endParaRPr/>
          </a:p>
        </p:txBody>
      </p:sp>
      <p:sp>
        <p:nvSpPr>
          <p:cNvPr id="168" name="Google Shape;168;g380bc04fa96_0_53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380bc04fa96_0_537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25140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380bc04fa96_0_537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71" name="Google Shape;171;g380bc04fa96_0_537"/>
          <p:cNvSpPr txBox="1">
            <a:spLocks noGrp="1"/>
          </p:cNvSpPr>
          <p:nvPr>
            <p:ph type="body" idx="3"/>
          </p:nvPr>
        </p:nvSpPr>
        <p:spPr>
          <a:xfrm>
            <a:off x="3315063" y="2571750"/>
            <a:ext cx="25140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2pPr>
            <a:lvl3pPr marL="1371600" lvl="2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3pPr>
            <a:lvl4pPr marL="1828800" lvl="3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4pPr>
            <a:lvl5pPr marL="2286000" lvl="4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5pPr>
            <a:lvl6pPr marL="2743200" lvl="5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6pPr>
            <a:lvl7pPr marL="3200400" lvl="6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7pPr>
            <a:lvl8pPr marL="3657600" lvl="7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8pPr>
            <a:lvl9pPr marL="4114800" lvl="8" indent="-2794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Char char="■"/>
              <a:defRPr sz="1000"/>
            </a:lvl9pPr>
          </a:lstStyle>
          <a:p>
            <a:endParaRPr/>
          </a:p>
        </p:txBody>
      </p:sp>
      <p:sp>
        <p:nvSpPr>
          <p:cNvPr id="172" name="Google Shape;172;g380bc04fa96_0_537"/>
          <p:cNvSpPr txBox="1">
            <a:spLocks noGrp="1"/>
          </p:cNvSpPr>
          <p:nvPr>
            <p:ph type="subTitle" idx="4"/>
          </p:nvPr>
        </p:nvSpPr>
        <p:spPr>
          <a:xfrm>
            <a:off x="3314925" y="2170650"/>
            <a:ext cx="25140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380bc04fa96_0_537"/>
          <p:cNvSpPr txBox="1">
            <a:spLocks noGrp="1"/>
          </p:cNvSpPr>
          <p:nvPr>
            <p:ph type="body" idx="5"/>
          </p:nvPr>
        </p:nvSpPr>
        <p:spPr>
          <a:xfrm>
            <a:off x="6172788" y="2571750"/>
            <a:ext cx="25140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00"/>
            </a:lvl1pPr>
            <a:lvl2pPr marL="914400" lvl="1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2pPr>
            <a:lvl3pPr marL="1371600" lvl="2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3pPr>
            <a:lvl4pPr marL="1828800" lvl="3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4pPr>
            <a:lvl5pPr marL="2286000" lvl="4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5pPr>
            <a:lvl6pPr marL="2743200" lvl="5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■"/>
              <a:defRPr sz="1000"/>
            </a:lvl6pPr>
            <a:lvl7pPr marL="3200400" lvl="6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●"/>
              <a:defRPr sz="1000"/>
            </a:lvl7pPr>
            <a:lvl8pPr marL="3657600" lvl="7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Char char="○"/>
              <a:defRPr sz="1000"/>
            </a:lvl8pPr>
            <a:lvl9pPr marL="4114800" lvl="8" indent="-2794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Char char="■"/>
              <a:defRPr sz="1000"/>
            </a:lvl9pPr>
          </a:lstStyle>
          <a:p>
            <a:endParaRPr/>
          </a:p>
        </p:txBody>
      </p:sp>
      <p:sp>
        <p:nvSpPr>
          <p:cNvPr id="174" name="Google Shape;174;g380bc04fa96_0_537"/>
          <p:cNvSpPr txBox="1">
            <a:spLocks noGrp="1"/>
          </p:cNvSpPr>
          <p:nvPr>
            <p:ph type="subTitle" idx="6"/>
          </p:nvPr>
        </p:nvSpPr>
        <p:spPr>
          <a:xfrm>
            <a:off x="6172650" y="2170650"/>
            <a:ext cx="25140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380bc04fa96_0_537"/>
          <p:cNvSpPr>
            <a:spLocks noGrp="1"/>
          </p:cNvSpPr>
          <p:nvPr>
            <p:ph type="pic" idx="7"/>
          </p:nvPr>
        </p:nvSpPr>
        <p:spPr>
          <a:xfrm>
            <a:off x="457200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g380bc04fa96_0_537"/>
          <p:cNvSpPr>
            <a:spLocks noGrp="1"/>
          </p:cNvSpPr>
          <p:nvPr>
            <p:ph type="pic" idx="8"/>
          </p:nvPr>
        </p:nvSpPr>
        <p:spPr>
          <a:xfrm>
            <a:off x="3315075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g380bc04fa96_0_537"/>
          <p:cNvSpPr>
            <a:spLocks noGrp="1"/>
          </p:cNvSpPr>
          <p:nvPr>
            <p:ph type="pic" idx="9"/>
          </p:nvPr>
        </p:nvSpPr>
        <p:spPr>
          <a:xfrm>
            <a:off x="6172950" y="1514475"/>
            <a:ext cx="401100" cy="40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2: Split Layout, Left">
  <p:cSld name="C2: Split Layout, Left">
    <p:bg>
      <p:bgPr>
        <a:solidFill>
          <a:schemeClr val="dk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80bc04fa96_0_54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37311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380bc04fa96_0_549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81" name="Google Shape;181;g380bc04fa96_0_549"/>
          <p:cNvSpPr txBox="1">
            <a:spLocks noGrp="1"/>
          </p:cNvSpPr>
          <p:nvPr>
            <p:ph type="body" idx="1"/>
          </p:nvPr>
        </p:nvSpPr>
        <p:spPr>
          <a:xfrm>
            <a:off x="457404" y="2571750"/>
            <a:ext cx="37311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794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794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8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g380bc04fa96_0_549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3731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1">
                <a:solidFill>
                  <a:schemeClr val="lt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g380bc04fa96_0_549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515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o 1">
  <p:cSld name="TITLE_AND_BODY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0bc04fa96_0_556"/>
          <p:cNvSpPr txBox="1">
            <a:spLocks noGrp="1"/>
          </p:cNvSpPr>
          <p:nvPr>
            <p:ph type="sldNum" idx="12"/>
          </p:nvPr>
        </p:nvSpPr>
        <p:spPr>
          <a:xfrm>
            <a:off x="4437983" y="4878958"/>
            <a:ext cx="2592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o 2">
  <p:cSld name="TITLE_AND_BODY_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80bc04fa96_0_558"/>
          <p:cNvSpPr txBox="1">
            <a:spLocks noGrp="1"/>
          </p:cNvSpPr>
          <p:nvPr>
            <p:ph type="sldNum" idx="12"/>
          </p:nvPr>
        </p:nvSpPr>
        <p:spPr>
          <a:xfrm>
            <a:off x="4437983" y="4878958"/>
            <a:ext cx="2592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 - In alto">
  <p:cSld name="Titolo - In alto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80bc04fa96_0_560"/>
          <p:cNvSpPr/>
          <p:nvPr/>
        </p:nvSpPr>
        <p:spPr>
          <a:xfrm>
            <a:off x="0" y="0"/>
            <a:ext cx="9144000" cy="840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"/>
              <a:buNone/>
            </a:pPr>
            <a:endParaRPr sz="31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g380bc04fa96_0_560"/>
          <p:cNvSpPr txBox="1">
            <a:spLocks noGrp="1"/>
          </p:cNvSpPr>
          <p:nvPr>
            <p:ph type="title"/>
          </p:nvPr>
        </p:nvSpPr>
        <p:spPr>
          <a:xfrm>
            <a:off x="248942" y="10772"/>
            <a:ext cx="8646000" cy="8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g380bc04fa96_0_560"/>
          <p:cNvSpPr txBox="1">
            <a:spLocks noGrp="1"/>
          </p:cNvSpPr>
          <p:nvPr>
            <p:ph type="sldNum" idx="12"/>
          </p:nvPr>
        </p:nvSpPr>
        <p:spPr>
          <a:xfrm>
            <a:off x="4412659" y="4806130"/>
            <a:ext cx="3189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sz="800"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93" name="Google Shape;193;g380bc04fa96_0_560" descr="page1image536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35744" y="4442846"/>
            <a:ext cx="650541" cy="6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afbb7e3aa6_0_240"/>
          <p:cNvSpPr txBox="1">
            <a:spLocks noGrp="1"/>
          </p:cNvSpPr>
          <p:nvPr>
            <p:ph type="sldNum" idx="12"/>
          </p:nvPr>
        </p:nvSpPr>
        <p:spPr>
          <a:xfrm>
            <a:off x="6583680" y="4783456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  <p:sp>
        <p:nvSpPr>
          <p:cNvPr id="30" name="Google Shape;30;g2afbb7e3aa6_0_240"/>
          <p:cNvSpPr txBox="1">
            <a:spLocks noGrp="1"/>
          </p:cNvSpPr>
          <p:nvPr>
            <p:ph type="ftr" idx="11"/>
          </p:nvPr>
        </p:nvSpPr>
        <p:spPr>
          <a:xfrm>
            <a:off x="792425" y="4858858"/>
            <a:ext cx="15798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975" b="0" i="0" u="none" strike="noStrike" cap="none">
                <a:solidFill>
                  <a:srgbClr val="2043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g2afbb7e3aa6_0_240"/>
          <p:cNvSpPr/>
          <p:nvPr/>
        </p:nvSpPr>
        <p:spPr>
          <a:xfrm>
            <a:off x="-34481" y="-24244"/>
            <a:ext cx="9251400" cy="520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af09217190_1_801"/>
          <p:cNvSpPr txBox="1">
            <a:spLocks noGrp="1"/>
          </p:cNvSpPr>
          <p:nvPr>
            <p:ph type="body" idx="1"/>
          </p:nvPr>
        </p:nvSpPr>
        <p:spPr>
          <a:xfrm>
            <a:off x="179513" y="1113589"/>
            <a:ext cx="8784900" cy="3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■"/>
              <a:defRPr sz="2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 sz="2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 sz="2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g2af09217190_1_801"/>
          <p:cNvSpPr txBox="1">
            <a:spLocks noGrp="1"/>
          </p:cNvSpPr>
          <p:nvPr>
            <p:ph type="title"/>
          </p:nvPr>
        </p:nvSpPr>
        <p:spPr>
          <a:xfrm>
            <a:off x="179513" y="60127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: Content, 1 Column">
  <p:cSld name="CUSTO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7"/>
          <p:cNvSpPr txBox="1">
            <a:spLocks noGrp="1"/>
          </p:cNvSpPr>
          <p:nvPr>
            <p:ph type="body" idx="1"/>
          </p:nvPr>
        </p:nvSpPr>
        <p:spPr>
          <a:xfrm>
            <a:off x="457400" y="2571750"/>
            <a:ext cx="61719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37" name="Google Shape;37;p8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>
            <a:endParaRPr/>
          </a:p>
        </p:txBody>
      </p:sp>
      <p:sp>
        <p:nvSpPr>
          <p:cNvPr id="38" name="Google Shape;38;p87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61719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</a:lvl9pPr>
          </a:lstStyle>
          <a:p>
            <a:endParaRPr/>
          </a:p>
        </p:txBody>
      </p:sp>
      <p:sp>
        <p:nvSpPr>
          <p:cNvPr id="39" name="Google Shape;39;p87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1_Solo titol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b4d0d85df4_0_784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42" name="Google Shape;42;g2b4d0d85df4_0_784"/>
          <p:cNvSpPr txBox="1">
            <a:spLocks noGrp="1"/>
          </p:cNvSpPr>
          <p:nvPr>
            <p:ph type="title"/>
          </p:nvPr>
        </p:nvSpPr>
        <p:spPr>
          <a:xfrm>
            <a:off x="179513" y="60127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: Split Layout, Left">
  <p:cSld name="CUSTOM_3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37311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>
            <a:endParaRPr/>
          </a:p>
        </p:txBody>
      </p:sp>
      <p:sp>
        <p:nvSpPr>
          <p:cNvPr id="45" name="Google Shape;45;p89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  <p:sp>
        <p:nvSpPr>
          <p:cNvPr id="46" name="Google Shape;46;p89"/>
          <p:cNvSpPr txBox="1">
            <a:spLocks noGrp="1"/>
          </p:cNvSpPr>
          <p:nvPr>
            <p:ph type="body" idx="1"/>
          </p:nvPr>
        </p:nvSpPr>
        <p:spPr>
          <a:xfrm>
            <a:off x="457404" y="2571750"/>
            <a:ext cx="37311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7" name="Google Shape;47;p89"/>
          <p:cNvSpPr txBox="1">
            <a:spLocks noGrp="1"/>
          </p:cNvSpPr>
          <p:nvPr>
            <p:ph type="subTitle" idx="2"/>
          </p:nvPr>
        </p:nvSpPr>
        <p:spPr>
          <a:xfrm>
            <a:off x="457200" y="2170650"/>
            <a:ext cx="3731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2pPr>
            <a:lvl3pPr lvl="2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3pPr>
            <a:lvl4pPr lvl="3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4pPr>
            <a:lvl5pPr lvl="4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5pPr>
            <a:lvl6pPr lvl="5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6pPr>
            <a:lvl7pPr lvl="6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7pPr>
            <a:lvl8pPr lvl="7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lvl8pPr>
            <a:lvl9pPr lvl="8" algn="l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</a:lvl9pPr>
          </a:lstStyle>
          <a:p>
            <a:endParaRPr/>
          </a:p>
        </p:txBody>
      </p:sp>
      <p:sp>
        <p:nvSpPr>
          <p:cNvPr id="48" name="Google Shape;48;p89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5153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image" Target="../media/image4.jp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6"/>
          <p:cNvSpPr txBox="1">
            <a:spLocks noGrp="1"/>
          </p:cNvSpPr>
          <p:nvPr>
            <p:ph type="body" idx="1"/>
          </p:nvPr>
        </p:nvSpPr>
        <p:spPr>
          <a:xfrm>
            <a:off x="457200" y="1514475"/>
            <a:ext cx="8229600" cy="3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11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●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" name="Google Shape;8;p76"/>
          <p:cNvPicPr preferRelativeResize="0"/>
          <p:nvPr/>
        </p:nvPicPr>
        <p:blipFill rotWithShape="1">
          <a:blip r:embed="rId12">
            <a:alphaModFix/>
          </a:blip>
          <a:srcRect r="10"/>
          <a:stretch/>
        </p:blipFill>
        <p:spPr>
          <a:xfrm>
            <a:off x="8600536" y="4620702"/>
            <a:ext cx="345250" cy="3452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76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  <p:pic>
        <p:nvPicPr>
          <p:cNvPr id="10" name="Google Shape;10;p76" descr="A close-up of a logo  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21" y="4539115"/>
            <a:ext cx="3200398" cy="52131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pos="5472">
          <p15:clr>
            <a:srgbClr val="EA4335"/>
          </p15:clr>
        </p15:guide>
        <p15:guide id="3" orient="horz" pos="288">
          <p15:clr>
            <a:srgbClr val="EA4335"/>
          </p15:clr>
        </p15:guide>
        <p15:guide id="4" orient="horz" pos="2952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1584">
          <p15:clr>
            <a:srgbClr val="EA4335"/>
          </p15:clr>
        </p15:guide>
        <p15:guide id="8" pos="4176">
          <p15:clr>
            <a:srgbClr val="EA4335"/>
          </p15:clr>
        </p15:guide>
        <p15:guide id="9" orient="horz" pos="2286">
          <p15:clr>
            <a:srgbClr val="EA4335"/>
          </p15:clr>
        </p15:guide>
        <p15:guide id="10" orient="horz" pos="954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80bc04fa96_0_42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g380bc04fa96_0_423"/>
          <p:cNvSpPr txBox="1">
            <a:spLocks noGrp="1"/>
          </p:cNvSpPr>
          <p:nvPr>
            <p:ph type="body" idx="1"/>
          </p:nvPr>
        </p:nvSpPr>
        <p:spPr>
          <a:xfrm>
            <a:off x="457200" y="1514475"/>
            <a:ext cx="8229600" cy="3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921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●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○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■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●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○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■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●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○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940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800"/>
              <a:buFont typeface="Arial"/>
              <a:buChar char="■"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g380bc04fa96_0_423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lang="en"/>
          </a:p>
        </p:txBody>
      </p:sp>
      <p:pic>
        <p:nvPicPr>
          <p:cNvPr id="56" name="Google Shape;56;g380bc04fa96_0_423"/>
          <p:cNvPicPr preferRelativeResize="0"/>
          <p:nvPr/>
        </p:nvPicPr>
        <p:blipFill rotWithShape="1">
          <a:blip r:embed="rId31">
            <a:alphaModFix/>
          </a:blip>
          <a:srcRect r="3623"/>
          <a:stretch/>
        </p:blipFill>
        <p:spPr>
          <a:xfrm>
            <a:off x="7807609" y="4308593"/>
            <a:ext cx="1208644" cy="7446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6">
          <p15:clr>
            <a:srgbClr val="EA4335"/>
          </p15:clr>
        </p15:guide>
        <p15:guide id="2" pos="4104">
          <p15:clr>
            <a:srgbClr val="EA4335"/>
          </p15:clr>
        </p15:guide>
        <p15:guide id="3" orient="horz" pos="216">
          <p15:clr>
            <a:srgbClr val="EA4335"/>
          </p15:clr>
        </p15:guide>
        <p15:guide id="4" orient="horz" pos="2214">
          <p15:clr>
            <a:srgbClr val="EA4335"/>
          </p15:clr>
        </p15:guide>
        <p15:guide id="5" pos="2160">
          <p15:clr>
            <a:srgbClr val="EA4335"/>
          </p15:clr>
        </p15:guide>
        <p15:guide id="6" orient="horz" pos="1215">
          <p15:clr>
            <a:srgbClr val="EA4335"/>
          </p15:clr>
        </p15:guide>
        <p15:guide id="7" pos="1188">
          <p15:clr>
            <a:srgbClr val="EA4335"/>
          </p15:clr>
        </p15:guide>
        <p15:guide id="8" pos="3132">
          <p15:clr>
            <a:srgbClr val="EA4335"/>
          </p15:clr>
        </p15:guide>
        <p15:guide id="9" orient="horz" pos="1715">
          <p15:clr>
            <a:srgbClr val="EA4335"/>
          </p15:clr>
        </p15:guide>
        <p15:guide id="10" orient="horz" pos="715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hyperlink" Target="mailto:mauro.pelucchi@lightcast.i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"/>
          <p:cNvPicPr preferRelativeResize="0"/>
          <p:nvPr/>
        </p:nvPicPr>
        <p:blipFill rotWithShape="1">
          <a:blip r:embed="rId3">
            <a:alphaModFix/>
          </a:blip>
          <a:srcRect b="24963"/>
          <a:stretch/>
        </p:blipFill>
        <p:spPr>
          <a:xfrm>
            <a:off x="0" y="0"/>
            <a:ext cx="9144000" cy="385945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"/>
          <p:cNvSpPr txBox="1"/>
          <p:nvPr/>
        </p:nvSpPr>
        <p:spPr>
          <a:xfrm>
            <a:off x="5132300" y="3983451"/>
            <a:ext cx="3813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>
                <a:solidFill>
                  <a:schemeClr val="lt1"/>
                </a:solidFill>
              </a:defRPr>
            </a:pPr>
            <a:r>
              <a:rPr lang="pt-PT" noProof="0"/>
              <a:t>6º Fórum Continental do ACQF</a:t>
            </a:r>
            <a:endParaRPr lang="pt-PT" sz="1200" noProof="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>
                <a:solidFill>
                  <a:schemeClr val="lt1"/>
                </a:solidFill>
              </a:defRPr>
            </a:pPr>
            <a:r>
              <a:rPr lang="pt-PT" noProof="0" dirty="0"/>
              <a:t>«Construir sistemas de qualificações preparados para o futuro em África»</a:t>
            </a:r>
            <a:endParaRPr lang="pt-PT" sz="1200" noProof="0" dirty="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PT" sz="1200" noProof="0" dirty="0">
              <a:solidFill>
                <a:schemeClr val="lt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PT" sz="1200" noProof="0" dirty="0">
              <a:solidFill>
                <a:schemeClr val="lt1"/>
              </a:solidFill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0" y="2831"/>
            <a:ext cx="9144000" cy="3859451"/>
          </a:xfrm>
          <a:prstGeom prst="rect">
            <a:avLst/>
          </a:prstGeom>
          <a:solidFill>
            <a:srgbClr val="000000">
              <a:alpha val="4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"/>
          <p:cNvSpPr txBox="1"/>
          <p:nvPr/>
        </p:nvSpPr>
        <p:spPr>
          <a:xfrm>
            <a:off x="3036401" y="4731276"/>
            <a:ext cx="5919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Mauro Pelucchi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Diretor da Global Data Science Lightcast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"/>
          <p:cNvSpPr txBox="1">
            <a:spLocks noGrp="1"/>
          </p:cNvSpPr>
          <p:nvPr>
            <p:ph type="ctrTitle"/>
          </p:nvPr>
        </p:nvSpPr>
        <p:spPr>
          <a:xfrm>
            <a:off x="301500" y="779691"/>
            <a:ext cx="8541000" cy="84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2300"/>
            </a:pPr>
            <a:r>
              <a:rPr lang="pt-PT" dirty="0"/>
              <a:t>Competências </a:t>
            </a:r>
            <a:br>
              <a:rPr lang="pt-PT" dirty="0"/>
            </a:br>
            <a:r>
              <a:rPr lang="pt-PT" dirty="0"/>
              <a:t>Verde e Digitais em </a:t>
            </a:r>
            <a:r>
              <a:rPr dirty="0"/>
              <a:t>África</a:t>
            </a:r>
            <a:endParaRPr sz="2300" dirty="0"/>
          </a:p>
        </p:txBody>
      </p:sp>
      <p:pic>
        <p:nvPicPr>
          <p:cNvPr id="203" name="Google Shape;2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6401" y="4083886"/>
            <a:ext cx="1950600" cy="90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 descr="A close-up of a logo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0" y="3238875"/>
            <a:ext cx="3200398" cy="521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80bc04fa96_0_633"/>
          <p:cNvSpPr txBox="1"/>
          <p:nvPr/>
        </p:nvSpPr>
        <p:spPr>
          <a:xfrm>
            <a:off x="0" y="0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1100" noProof="0" dirty="0"/>
              <a:t>Definição de conjuntos de competências: fazer a ligação entre a procura de competências verdes e a formação e as políticas.</a:t>
            </a:r>
            <a:endParaRPr lang="pt-PT" sz="1100" b="1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PT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Um conjunto de competências-quadro é uma combinação de habilidades, conhecimentos e conhecimentos necessários para tarefas ou funções específicas. Ajuda a alinhar as competências da mão de obra com as exigências do emprego e as necessidades de formação.</a:t>
            </a:r>
            <a:endParaRPr lang="pt-PT" sz="13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pt-PT" sz="13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80bc04fa96_0_633"/>
          <p:cNvSpPr txBox="1"/>
          <p:nvPr/>
        </p:nvSpPr>
        <p:spPr>
          <a:xfrm>
            <a:off x="10528" y="3885666"/>
            <a:ext cx="200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Fonte: ETF &amp; Lightcast Global Job Postings</a:t>
            </a:r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Categorias de competências e competências: Taxonomia ESCO</a:t>
            </a:r>
            <a:endParaRPr sz="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80bc04fa96_0_633"/>
          <p:cNvSpPr/>
          <p:nvPr/>
        </p:nvSpPr>
        <p:spPr>
          <a:xfrm>
            <a:off x="4178040" y="976102"/>
            <a:ext cx="4783800" cy="360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380bc04fa96_0_633"/>
          <p:cNvSpPr/>
          <p:nvPr/>
        </p:nvSpPr>
        <p:spPr>
          <a:xfrm>
            <a:off x="2484775" y="976102"/>
            <a:ext cx="1496400" cy="360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80bc04fa96_0_633"/>
          <p:cNvSpPr/>
          <p:nvPr/>
        </p:nvSpPr>
        <p:spPr>
          <a:xfrm>
            <a:off x="182150" y="1846965"/>
            <a:ext cx="2090100" cy="13716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1">
                <a:solidFill>
                  <a:srgbClr val="FFFFFF"/>
                </a:solidFill>
              </a:defRPr>
            </a:pPr>
            <a:r>
              <a:rPr lang="pt-PT" sz="1050" noProof="0"/>
              <a:t>Energia sustentável</a:t>
            </a:r>
            <a:endParaRPr lang="pt-PT" sz="1050" b="1" noProof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1100" b="0" i="0" u="none" strike="noStrike" cap="none" noProof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pPr>
            <a:r>
              <a:rPr lang="pt-PT" sz="800" noProof="0" dirty="0">
                <a:latin typeface="Arial"/>
                <a:ea typeface="Arial"/>
                <a:cs typeface="Arial"/>
                <a:sym typeface="Arial"/>
              </a:rPr>
              <a:t>Principais cargos utilizados para o recrutamento relacionado com a </a:t>
            </a:r>
            <a:r>
              <a:rPr lang="pt-PT" sz="800" noProof="0" dirty="0"/>
              <a:t>energia sustentável</a:t>
            </a:r>
            <a:endParaRPr lang="pt-PT" sz="800" noProof="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pPr>
            <a:r>
              <a:rPr lang="pt-PT" sz="800" noProof="0" dirty="0">
                <a:latin typeface="Arial"/>
                <a:ea typeface="Arial"/>
                <a:cs typeface="Arial"/>
                <a:sym typeface="Arial"/>
              </a:rPr>
              <a:t> Incluem: Engenheiro de Energias </a:t>
            </a:r>
            <a:r>
              <a:rPr lang="pt-PT" sz="800" noProof="0" dirty="0"/>
              <a:t>Renováveis, Analista de Sistemas Energéticos, Instalador Solar PV e Técnico de Turbinas Eólicas</a:t>
            </a:r>
          </a:p>
        </p:txBody>
      </p:sp>
      <p:sp>
        <p:nvSpPr>
          <p:cNvPr id="286" name="Google Shape;286;g380bc04fa96_0_633"/>
          <p:cNvSpPr/>
          <p:nvPr/>
        </p:nvSpPr>
        <p:spPr>
          <a:xfrm>
            <a:off x="2562642" y="1254685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Eletricidade e energia</a:t>
            </a:r>
            <a:endParaRPr lang="pt-PT" sz="700" i="0" u="none" strike="noStrike" cap="none" noProof="0" dirty="0">
              <a:solidFill>
                <a:srgbClr val="000000"/>
              </a:solidFill>
            </a:endParaRPr>
          </a:p>
        </p:txBody>
      </p:sp>
      <p:cxnSp>
        <p:nvCxnSpPr>
          <p:cNvPr id="287" name="Google Shape;287;g380bc04fa96_0_633"/>
          <p:cNvCxnSpPr/>
          <p:nvPr/>
        </p:nvCxnSpPr>
        <p:spPr>
          <a:xfrm rot="10800000">
            <a:off x="2272276" y="1324267"/>
            <a:ext cx="0" cy="69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88" name="Google Shape;288;g380bc04fa96_0_633"/>
          <p:cNvCxnSpPr/>
          <p:nvPr/>
        </p:nvCxnSpPr>
        <p:spPr>
          <a:xfrm rot="10800000">
            <a:off x="2272276" y="3218514"/>
            <a:ext cx="0" cy="972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89" name="Google Shape;289;g380bc04fa96_0_633"/>
          <p:cNvSpPr/>
          <p:nvPr/>
        </p:nvSpPr>
        <p:spPr>
          <a:xfrm>
            <a:off x="2542554" y="2670827"/>
            <a:ext cx="1335300" cy="4896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Desenvolvimento de software e aplicações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380bc04fa96_0_633"/>
          <p:cNvSpPr/>
          <p:nvPr/>
        </p:nvSpPr>
        <p:spPr>
          <a:xfrm>
            <a:off x="2542564" y="2236419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Gestão e administração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80bc04fa96_0_633"/>
          <p:cNvSpPr/>
          <p:nvPr/>
        </p:nvSpPr>
        <p:spPr>
          <a:xfrm>
            <a:off x="2554329" y="4074289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Outras categorias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380bc04fa96_0_633"/>
          <p:cNvSpPr txBox="1"/>
          <p:nvPr/>
        </p:nvSpPr>
        <p:spPr>
          <a:xfrm>
            <a:off x="2591033" y="976102"/>
            <a:ext cx="1261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600" noProof="0"/>
              <a:t>Principais categorias de competências</a:t>
            </a:r>
          </a:p>
        </p:txBody>
      </p:sp>
      <p:cxnSp>
        <p:nvCxnSpPr>
          <p:cNvPr id="293" name="Google Shape;293;g380bc04fa96_0_633"/>
          <p:cNvCxnSpPr/>
          <p:nvPr/>
        </p:nvCxnSpPr>
        <p:spPr>
          <a:xfrm>
            <a:off x="2272276" y="1318670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4" name="Google Shape;294;g380bc04fa96_0_633"/>
          <p:cNvCxnSpPr/>
          <p:nvPr/>
        </p:nvCxnSpPr>
        <p:spPr>
          <a:xfrm>
            <a:off x="2316081" y="1939039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5" name="Google Shape;295;g380bc04fa96_0_633"/>
          <p:cNvCxnSpPr/>
          <p:nvPr/>
        </p:nvCxnSpPr>
        <p:spPr>
          <a:xfrm>
            <a:off x="2294440" y="2406971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6" name="Google Shape;296;g380bc04fa96_0_633"/>
          <p:cNvCxnSpPr/>
          <p:nvPr/>
        </p:nvCxnSpPr>
        <p:spPr>
          <a:xfrm>
            <a:off x="2294440" y="3327574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7" name="Google Shape;297;g380bc04fa96_0_633"/>
          <p:cNvCxnSpPr/>
          <p:nvPr/>
        </p:nvCxnSpPr>
        <p:spPr>
          <a:xfrm>
            <a:off x="2302750" y="4192103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8" name="Google Shape;298;g380bc04fa96_0_633"/>
          <p:cNvCxnSpPr/>
          <p:nvPr/>
        </p:nvCxnSpPr>
        <p:spPr>
          <a:xfrm>
            <a:off x="3981066" y="1318670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99" name="Google Shape;299;g380bc04fa96_0_633"/>
          <p:cNvCxnSpPr/>
          <p:nvPr/>
        </p:nvCxnSpPr>
        <p:spPr>
          <a:xfrm>
            <a:off x="3960276" y="1929116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00" name="Google Shape;300;g380bc04fa96_0_633"/>
          <p:cNvCxnSpPr/>
          <p:nvPr/>
        </p:nvCxnSpPr>
        <p:spPr>
          <a:xfrm>
            <a:off x="3993527" y="2380425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01" name="Google Shape;301;g380bc04fa96_0_633"/>
          <p:cNvCxnSpPr/>
          <p:nvPr/>
        </p:nvCxnSpPr>
        <p:spPr>
          <a:xfrm>
            <a:off x="3986604" y="3352513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02" name="Google Shape;302;g380bc04fa96_0_633"/>
          <p:cNvCxnSpPr/>
          <p:nvPr/>
        </p:nvCxnSpPr>
        <p:spPr>
          <a:xfrm>
            <a:off x="3978293" y="4183789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03" name="Google Shape;303;g380bc04fa96_0_633"/>
          <p:cNvSpPr txBox="1"/>
          <p:nvPr/>
        </p:nvSpPr>
        <p:spPr>
          <a:xfrm>
            <a:off x="4155627" y="979322"/>
            <a:ext cx="1467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Competência superior</a:t>
            </a:r>
          </a:p>
        </p:txBody>
      </p:sp>
      <p:sp>
        <p:nvSpPr>
          <p:cNvPr id="304" name="Google Shape;304;g380bc04fa96_0_633"/>
          <p:cNvSpPr/>
          <p:nvPr/>
        </p:nvSpPr>
        <p:spPr>
          <a:xfrm>
            <a:off x="6637829" y="2543096"/>
            <a:ext cx="1381200" cy="255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Gerir orçamentos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380bc04fa96_0_633"/>
          <p:cNvSpPr/>
          <p:nvPr/>
        </p:nvSpPr>
        <p:spPr>
          <a:xfrm>
            <a:off x="6508029" y="2201423"/>
            <a:ext cx="1233900" cy="251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Gestão de custos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80bc04fa96_0_633"/>
          <p:cNvSpPr/>
          <p:nvPr/>
        </p:nvSpPr>
        <p:spPr>
          <a:xfrm>
            <a:off x="4230256" y="1266673"/>
            <a:ext cx="1618200" cy="225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Políticas do setor da energia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80bc04fa96_0_633"/>
          <p:cNvSpPr/>
          <p:nvPr/>
        </p:nvSpPr>
        <p:spPr>
          <a:xfrm>
            <a:off x="4214220" y="2536863"/>
            <a:ext cx="23808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Definir normas de qualidade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380bc04fa96_0_633"/>
          <p:cNvSpPr/>
          <p:nvPr/>
        </p:nvSpPr>
        <p:spPr>
          <a:xfrm>
            <a:off x="4222007" y="2890325"/>
            <a:ext cx="21342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Programação de computadores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80bc04fa96_0_633"/>
          <p:cNvSpPr/>
          <p:nvPr/>
        </p:nvSpPr>
        <p:spPr>
          <a:xfrm>
            <a:off x="4230246" y="4239819"/>
            <a:ext cx="13014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Trabalhar em equipa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380bc04fa96_0_633"/>
          <p:cNvSpPr/>
          <p:nvPr/>
        </p:nvSpPr>
        <p:spPr>
          <a:xfrm>
            <a:off x="5578707" y="4246844"/>
            <a:ext cx="1618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Princípios de trabalho em equipa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80bc04fa96_0_633"/>
          <p:cNvSpPr/>
          <p:nvPr/>
        </p:nvSpPr>
        <p:spPr>
          <a:xfrm>
            <a:off x="4230257" y="3963016"/>
            <a:ext cx="1381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Adaptar-se à mudança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380bc04fa96_0_633"/>
          <p:cNvSpPr/>
          <p:nvPr/>
        </p:nvSpPr>
        <p:spPr>
          <a:xfrm>
            <a:off x="5721464" y="3947720"/>
            <a:ext cx="2106900" cy="276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Desenvolver soluções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380bc04fa96_0_633"/>
          <p:cNvSpPr/>
          <p:nvPr/>
        </p:nvSpPr>
        <p:spPr>
          <a:xfrm>
            <a:off x="4222004" y="2189998"/>
            <a:ext cx="21921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Gestão das relações com os clientes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380bc04fa96_0_633"/>
          <p:cNvSpPr/>
          <p:nvPr/>
        </p:nvSpPr>
        <p:spPr>
          <a:xfrm>
            <a:off x="7794905" y="2201423"/>
            <a:ext cx="11409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Identificar fornecedores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380bc04fa96_0_633"/>
          <p:cNvSpPr/>
          <p:nvPr/>
        </p:nvSpPr>
        <p:spPr>
          <a:xfrm>
            <a:off x="8053794" y="2512689"/>
            <a:ext cx="873600" cy="3915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Processos de negócio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380bc04fa96_0_633"/>
          <p:cNvSpPr/>
          <p:nvPr/>
        </p:nvSpPr>
        <p:spPr>
          <a:xfrm>
            <a:off x="7588430" y="1803523"/>
            <a:ext cx="12339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Projetar protótipos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80bc04fa96_0_633"/>
          <p:cNvSpPr/>
          <p:nvPr/>
        </p:nvSpPr>
        <p:spPr>
          <a:xfrm>
            <a:off x="7260477" y="4240927"/>
            <a:ext cx="1381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Trabalhar de forma eficiente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80bc04fa96_0_633"/>
          <p:cNvSpPr/>
          <p:nvPr/>
        </p:nvSpPr>
        <p:spPr>
          <a:xfrm>
            <a:off x="2536018" y="1787187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Engenharia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380bc04fa96_0_633"/>
          <p:cNvSpPr/>
          <p:nvPr/>
        </p:nvSpPr>
        <p:spPr>
          <a:xfrm>
            <a:off x="4214220" y="1817850"/>
            <a:ext cx="18366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Princípios de engenharia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380bc04fa96_0_633"/>
          <p:cNvSpPr/>
          <p:nvPr/>
        </p:nvSpPr>
        <p:spPr>
          <a:xfrm>
            <a:off x="6109529" y="1807723"/>
            <a:ext cx="1381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Operações de manutenção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1" name="Google Shape;321;g380bc04fa96_0_633"/>
          <p:cNvCxnSpPr/>
          <p:nvPr/>
        </p:nvCxnSpPr>
        <p:spPr>
          <a:xfrm>
            <a:off x="2305521" y="2950070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22" name="Google Shape;322;g380bc04fa96_0_633"/>
          <p:cNvCxnSpPr/>
          <p:nvPr/>
        </p:nvCxnSpPr>
        <p:spPr>
          <a:xfrm>
            <a:off x="3987986" y="2990025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23" name="Google Shape;323;g380bc04fa96_0_633"/>
          <p:cNvSpPr/>
          <p:nvPr/>
        </p:nvSpPr>
        <p:spPr>
          <a:xfrm>
            <a:off x="5894255" y="1268373"/>
            <a:ext cx="913800" cy="2307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Energia solar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380bc04fa96_0_633"/>
          <p:cNvSpPr/>
          <p:nvPr/>
        </p:nvSpPr>
        <p:spPr>
          <a:xfrm>
            <a:off x="6414154" y="2893998"/>
            <a:ext cx="873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Base de dados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80bc04fa96_0_633"/>
          <p:cNvSpPr/>
          <p:nvPr/>
        </p:nvSpPr>
        <p:spPr>
          <a:xfrm>
            <a:off x="2536029" y="3231254"/>
            <a:ext cx="1335300" cy="4896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Acesso e análise de dados digitais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80bc04fa96_0_633"/>
          <p:cNvSpPr/>
          <p:nvPr/>
        </p:nvSpPr>
        <p:spPr>
          <a:xfrm>
            <a:off x="4222003" y="3261273"/>
            <a:ext cx="1596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Ter literacia informática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80bc04fa96_0_633"/>
          <p:cNvSpPr/>
          <p:nvPr/>
        </p:nvSpPr>
        <p:spPr>
          <a:xfrm>
            <a:off x="5907112" y="3261274"/>
            <a:ext cx="1476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Sistemas TIC empresariais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80bc04fa96_0_633"/>
          <p:cNvSpPr/>
          <p:nvPr/>
        </p:nvSpPr>
        <p:spPr>
          <a:xfrm>
            <a:off x="7460580" y="3269673"/>
            <a:ext cx="13812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Utilizar o software de folhas de cálculo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380bc04fa96_0_633"/>
          <p:cNvSpPr/>
          <p:nvPr/>
        </p:nvSpPr>
        <p:spPr>
          <a:xfrm>
            <a:off x="6849529" y="1277998"/>
            <a:ext cx="1140900" cy="225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Eficiência energética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80bc04fa96_0_633"/>
          <p:cNvSpPr/>
          <p:nvPr/>
        </p:nvSpPr>
        <p:spPr>
          <a:xfrm>
            <a:off x="4222003" y="3554868"/>
            <a:ext cx="1596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realizar análises de dados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380bc04fa96_0_633"/>
          <p:cNvSpPr/>
          <p:nvPr/>
        </p:nvSpPr>
        <p:spPr>
          <a:xfrm>
            <a:off x="4230254" y="1531048"/>
            <a:ext cx="2509500" cy="2307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Efetuar a gestão energética das instalações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380bc04fa96_0_633"/>
          <p:cNvSpPr/>
          <p:nvPr/>
        </p:nvSpPr>
        <p:spPr>
          <a:xfrm>
            <a:off x="8049005" y="1277998"/>
            <a:ext cx="758700" cy="225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Eletricidade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380bc04fa96_0_633"/>
          <p:cNvSpPr/>
          <p:nvPr/>
        </p:nvSpPr>
        <p:spPr>
          <a:xfrm>
            <a:off x="6808054" y="1537198"/>
            <a:ext cx="2022300" cy="225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Tecnologias de energias renováveis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80bc04fa96_0_690"/>
          <p:cNvSpPr txBox="1"/>
          <p:nvPr/>
        </p:nvSpPr>
        <p:spPr>
          <a:xfrm>
            <a:off x="0" y="0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1200" noProof="0" dirty="0"/>
              <a:t>Definição de conjuntos de competências: fazer a ligação entre a procura de competências verdes e a formação e as políticas.</a:t>
            </a:r>
            <a:endParaRPr lang="pt-PT" sz="13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80bc04fa96_0_690"/>
          <p:cNvSpPr txBox="1"/>
          <p:nvPr/>
        </p:nvSpPr>
        <p:spPr>
          <a:xfrm>
            <a:off x="10528" y="3885666"/>
            <a:ext cx="200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Fonte: ETF &amp; Lightcast Global Job Postings</a:t>
            </a:r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Categorias de competências e competências: Taxonomia ESCO</a:t>
            </a:r>
            <a:endParaRPr sz="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380bc04fa96_0_690"/>
          <p:cNvSpPr/>
          <p:nvPr/>
        </p:nvSpPr>
        <p:spPr>
          <a:xfrm>
            <a:off x="4178048" y="862879"/>
            <a:ext cx="4783800" cy="360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380bc04fa96_0_690"/>
          <p:cNvSpPr/>
          <p:nvPr/>
        </p:nvSpPr>
        <p:spPr>
          <a:xfrm>
            <a:off x="2484784" y="862879"/>
            <a:ext cx="1496400" cy="360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380bc04fa96_0_690"/>
          <p:cNvSpPr/>
          <p:nvPr/>
        </p:nvSpPr>
        <p:spPr>
          <a:xfrm>
            <a:off x="182163" y="1733750"/>
            <a:ext cx="2090100" cy="17079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1">
                <a:solidFill>
                  <a:srgbClr val="FFFFFF"/>
                </a:solidFill>
              </a:defRPr>
            </a:pPr>
            <a:r>
              <a:rPr lang="pt-PT" noProof="0" dirty="0"/>
              <a:t>Agricultura sustentável</a:t>
            </a:r>
            <a:endParaRPr lang="pt-PT" sz="1200" b="1" noProof="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1400" b="0" i="0" u="none" strike="noStrike" cap="none" noProof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pPr>
            <a:r>
              <a:rPr lang="pt-PT" noProof="0" dirty="0">
                <a:latin typeface="Arial"/>
                <a:ea typeface="Arial"/>
                <a:cs typeface="Arial"/>
                <a:sym typeface="Arial"/>
              </a:rPr>
              <a:t>Principais cargos utilizados para o recrutamento relacionado com a </a:t>
            </a:r>
            <a:r>
              <a:rPr lang="pt-PT" noProof="0" dirty="0"/>
              <a:t>agricultura sustentável</a:t>
            </a:r>
            <a:endParaRPr lang="pt-PT" sz="1000" noProof="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pPr>
            <a:r>
              <a:rPr lang="pt-PT" noProof="0" dirty="0">
                <a:latin typeface="Arial"/>
                <a:ea typeface="Arial"/>
                <a:cs typeface="Arial"/>
                <a:sym typeface="Arial"/>
              </a:rPr>
              <a:t> Incluem: Especialista em Agricultura </a:t>
            </a:r>
            <a:r>
              <a:rPr lang="pt-PT" noProof="0" dirty="0"/>
              <a:t>Sustentável, </a:t>
            </a:r>
            <a:r>
              <a:rPr lang="pt-PT" noProof="0" dirty="0" err="1"/>
              <a:t>Agroecologista</a:t>
            </a:r>
            <a:r>
              <a:rPr lang="pt-PT" noProof="0" dirty="0"/>
              <a:t> e Gestor de Agricultura Biológica</a:t>
            </a:r>
            <a:endParaRPr lang="pt-PT" sz="1000" noProof="0" dirty="0">
              <a:solidFill>
                <a:srgbClr val="FFFFFF"/>
              </a:solidFill>
            </a:endParaRPr>
          </a:p>
        </p:txBody>
      </p:sp>
      <p:sp>
        <p:nvSpPr>
          <p:cNvPr id="343" name="Google Shape;343;g380bc04fa96_0_690"/>
          <p:cNvSpPr/>
          <p:nvPr/>
        </p:nvSpPr>
        <p:spPr>
          <a:xfrm>
            <a:off x="2536027" y="1096638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Ambiente</a:t>
            </a:r>
            <a:endParaRPr lang="pt-PT" sz="1000" noProof="0" dirty="0">
              <a:solidFill>
                <a:srgbClr val="000000"/>
              </a:solidFill>
            </a:endParaRPr>
          </a:p>
        </p:txBody>
      </p:sp>
      <p:cxnSp>
        <p:nvCxnSpPr>
          <p:cNvPr id="344" name="Google Shape;344;g380bc04fa96_0_690"/>
          <p:cNvCxnSpPr/>
          <p:nvPr/>
        </p:nvCxnSpPr>
        <p:spPr>
          <a:xfrm rot="10800000">
            <a:off x="2272285" y="1211044"/>
            <a:ext cx="0" cy="69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45" name="Google Shape;345;g380bc04fa96_0_690"/>
          <p:cNvCxnSpPr/>
          <p:nvPr/>
        </p:nvCxnSpPr>
        <p:spPr>
          <a:xfrm rot="10800000">
            <a:off x="2272285" y="3105291"/>
            <a:ext cx="0" cy="972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6" name="Google Shape;346;g380bc04fa96_0_690"/>
          <p:cNvSpPr/>
          <p:nvPr/>
        </p:nvSpPr>
        <p:spPr>
          <a:xfrm>
            <a:off x="2542563" y="2633803"/>
            <a:ext cx="1335300" cy="4896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Desenvolvimento de software e aplicações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380bc04fa96_0_690"/>
          <p:cNvSpPr/>
          <p:nvPr/>
        </p:nvSpPr>
        <p:spPr>
          <a:xfrm>
            <a:off x="2542573" y="2221808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Gestão e administração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380bc04fa96_0_690"/>
          <p:cNvSpPr/>
          <p:nvPr/>
        </p:nvSpPr>
        <p:spPr>
          <a:xfrm>
            <a:off x="2554338" y="3961066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Outras categorias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80bc04fa96_0_690"/>
          <p:cNvSpPr txBox="1"/>
          <p:nvPr/>
        </p:nvSpPr>
        <p:spPr>
          <a:xfrm>
            <a:off x="2591042" y="862879"/>
            <a:ext cx="1261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600" noProof="0" dirty="0"/>
              <a:t>Principais categorias de competências</a:t>
            </a:r>
          </a:p>
        </p:txBody>
      </p:sp>
      <p:cxnSp>
        <p:nvCxnSpPr>
          <p:cNvPr id="350" name="Google Shape;350;g380bc04fa96_0_690"/>
          <p:cNvCxnSpPr/>
          <p:nvPr/>
        </p:nvCxnSpPr>
        <p:spPr>
          <a:xfrm>
            <a:off x="2272285" y="1205447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1" name="Google Shape;351;g380bc04fa96_0_690"/>
          <p:cNvCxnSpPr/>
          <p:nvPr/>
        </p:nvCxnSpPr>
        <p:spPr>
          <a:xfrm>
            <a:off x="2316090" y="1825816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2" name="Google Shape;352;g380bc04fa96_0_690"/>
          <p:cNvCxnSpPr/>
          <p:nvPr/>
        </p:nvCxnSpPr>
        <p:spPr>
          <a:xfrm>
            <a:off x="2294449" y="2293748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3" name="Google Shape;353;g380bc04fa96_0_690"/>
          <p:cNvCxnSpPr/>
          <p:nvPr/>
        </p:nvCxnSpPr>
        <p:spPr>
          <a:xfrm>
            <a:off x="2294449" y="3214351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4" name="Google Shape;354;g380bc04fa96_0_690"/>
          <p:cNvCxnSpPr/>
          <p:nvPr/>
        </p:nvCxnSpPr>
        <p:spPr>
          <a:xfrm>
            <a:off x="2302759" y="4078880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5" name="Google Shape;355;g380bc04fa96_0_690"/>
          <p:cNvCxnSpPr/>
          <p:nvPr/>
        </p:nvCxnSpPr>
        <p:spPr>
          <a:xfrm>
            <a:off x="3981075" y="1205447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6" name="Google Shape;356;g380bc04fa96_0_690"/>
          <p:cNvCxnSpPr/>
          <p:nvPr/>
        </p:nvCxnSpPr>
        <p:spPr>
          <a:xfrm>
            <a:off x="3960285" y="1961569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7" name="Google Shape;357;g380bc04fa96_0_690"/>
          <p:cNvCxnSpPr/>
          <p:nvPr/>
        </p:nvCxnSpPr>
        <p:spPr>
          <a:xfrm>
            <a:off x="3993536" y="2365814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8" name="Google Shape;358;g380bc04fa96_0_690"/>
          <p:cNvCxnSpPr/>
          <p:nvPr/>
        </p:nvCxnSpPr>
        <p:spPr>
          <a:xfrm>
            <a:off x="3986613" y="3315490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9" name="Google Shape;359;g380bc04fa96_0_690"/>
          <p:cNvCxnSpPr/>
          <p:nvPr/>
        </p:nvCxnSpPr>
        <p:spPr>
          <a:xfrm>
            <a:off x="3978302" y="4070566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60" name="Google Shape;360;g380bc04fa96_0_690"/>
          <p:cNvSpPr txBox="1"/>
          <p:nvPr/>
        </p:nvSpPr>
        <p:spPr>
          <a:xfrm>
            <a:off x="4155636" y="866099"/>
            <a:ext cx="1467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Competência superior</a:t>
            </a:r>
          </a:p>
        </p:txBody>
      </p:sp>
      <p:sp>
        <p:nvSpPr>
          <p:cNvPr id="361" name="Google Shape;361;g380bc04fa96_0_690"/>
          <p:cNvSpPr/>
          <p:nvPr/>
        </p:nvSpPr>
        <p:spPr>
          <a:xfrm>
            <a:off x="6637838" y="2474687"/>
            <a:ext cx="1674900" cy="255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Gerir orçamentos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380bc04fa96_0_690"/>
          <p:cNvSpPr/>
          <p:nvPr/>
        </p:nvSpPr>
        <p:spPr>
          <a:xfrm>
            <a:off x="6203238" y="2186800"/>
            <a:ext cx="14670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Realizar prospeções de reflorestação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80bc04fa96_0_690"/>
          <p:cNvSpPr/>
          <p:nvPr/>
        </p:nvSpPr>
        <p:spPr>
          <a:xfrm>
            <a:off x="4230262" y="1108626"/>
            <a:ext cx="1887600" cy="225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Adaptar-se a diferentes condições meteorológicas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380bc04fa96_0_690"/>
          <p:cNvSpPr/>
          <p:nvPr/>
        </p:nvSpPr>
        <p:spPr>
          <a:xfrm>
            <a:off x="4214229" y="2468464"/>
            <a:ext cx="23808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Projetos de vida selvagem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380bc04fa96_0_690"/>
          <p:cNvSpPr/>
          <p:nvPr/>
        </p:nvSpPr>
        <p:spPr>
          <a:xfrm>
            <a:off x="4222012" y="2853300"/>
            <a:ext cx="14964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dirty="0"/>
              <a:t>Programação de computadores</a:t>
            </a:r>
            <a:endParaRPr lang="pt-PT"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380bc04fa96_0_690"/>
          <p:cNvSpPr/>
          <p:nvPr/>
        </p:nvSpPr>
        <p:spPr>
          <a:xfrm>
            <a:off x="4230255" y="4126595"/>
            <a:ext cx="13014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Trabalhar em equipa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380bc04fa96_0_690"/>
          <p:cNvSpPr/>
          <p:nvPr/>
        </p:nvSpPr>
        <p:spPr>
          <a:xfrm>
            <a:off x="5578716" y="4133620"/>
            <a:ext cx="1618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Comunicação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380bc04fa96_0_690"/>
          <p:cNvSpPr/>
          <p:nvPr/>
        </p:nvSpPr>
        <p:spPr>
          <a:xfrm>
            <a:off x="4230265" y="3849793"/>
            <a:ext cx="1381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Adaptar-se à mudança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380bc04fa96_0_690"/>
          <p:cNvSpPr/>
          <p:nvPr/>
        </p:nvSpPr>
        <p:spPr>
          <a:xfrm>
            <a:off x="5721473" y="3834497"/>
            <a:ext cx="2106900" cy="276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Adotar uma abordagem proativa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80bc04fa96_0_690"/>
          <p:cNvSpPr/>
          <p:nvPr/>
        </p:nvSpPr>
        <p:spPr>
          <a:xfrm>
            <a:off x="4222013" y="2175387"/>
            <a:ext cx="18876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Gestão de projetos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380bc04fa96_0_690"/>
          <p:cNvSpPr/>
          <p:nvPr/>
        </p:nvSpPr>
        <p:spPr>
          <a:xfrm>
            <a:off x="7738137" y="2186801"/>
            <a:ext cx="1197600" cy="2307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Identificar fornecedores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380bc04fa96_0_690"/>
          <p:cNvSpPr/>
          <p:nvPr/>
        </p:nvSpPr>
        <p:spPr>
          <a:xfrm>
            <a:off x="7260488" y="4127700"/>
            <a:ext cx="15471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Princípios de trabalho em equipa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380bc04fa96_0_690"/>
          <p:cNvSpPr/>
          <p:nvPr/>
        </p:nvSpPr>
        <p:spPr>
          <a:xfrm>
            <a:off x="2536027" y="1842052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Economia &amp; direito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380bc04fa96_0_690"/>
          <p:cNvSpPr/>
          <p:nvPr/>
        </p:nvSpPr>
        <p:spPr>
          <a:xfrm>
            <a:off x="4230263" y="1854426"/>
            <a:ext cx="1618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Desenvolver a política ambiental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380bc04fa96_0_690"/>
          <p:cNvSpPr/>
          <p:nvPr/>
        </p:nvSpPr>
        <p:spPr>
          <a:xfrm>
            <a:off x="5889837" y="1854425"/>
            <a:ext cx="2947800" cy="251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Assegurar o cumprimento da legislação ambiental</a:t>
            </a:r>
            <a:endParaRPr lang="pt-PT" sz="800" noProof="0" dirty="0">
              <a:solidFill>
                <a:srgbClr val="000000"/>
              </a:solidFill>
            </a:endParaRPr>
          </a:p>
        </p:txBody>
      </p:sp>
      <p:cxnSp>
        <p:nvCxnSpPr>
          <p:cNvPr id="376" name="Google Shape;376;g380bc04fa96_0_690"/>
          <p:cNvCxnSpPr/>
          <p:nvPr/>
        </p:nvCxnSpPr>
        <p:spPr>
          <a:xfrm>
            <a:off x="2305530" y="2836847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77" name="Google Shape;377;g380bc04fa96_0_690"/>
          <p:cNvCxnSpPr/>
          <p:nvPr/>
        </p:nvCxnSpPr>
        <p:spPr>
          <a:xfrm>
            <a:off x="3987995" y="2953002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78" name="Google Shape;378;g380bc04fa96_0_690"/>
          <p:cNvSpPr/>
          <p:nvPr/>
        </p:nvSpPr>
        <p:spPr>
          <a:xfrm>
            <a:off x="5804562" y="2856975"/>
            <a:ext cx="873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Base de dados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380bc04fa96_0_690"/>
          <p:cNvSpPr/>
          <p:nvPr/>
        </p:nvSpPr>
        <p:spPr>
          <a:xfrm>
            <a:off x="2536038" y="3194230"/>
            <a:ext cx="1335300" cy="4896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Acesso e análise de dados digitais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80bc04fa96_0_690"/>
          <p:cNvSpPr/>
          <p:nvPr/>
        </p:nvSpPr>
        <p:spPr>
          <a:xfrm>
            <a:off x="4222011" y="3224250"/>
            <a:ext cx="1596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dirty="0"/>
              <a:t>Ter literacia informática</a:t>
            </a:r>
            <a:endParaRPr lang="pt-PT"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380bc04fa96_0_690"/>
          <p:cNvSpPr/>
          <p:nvPr/>
        </p:nvSpPr>
        <p:spPr>
          <a:xfrm>
            <a:off x="5907121" y="3224251"/>
            <a:ext cx="1476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Utilizar escritório Microsoft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380bc04fa96_0_690"/>
          <p:cNvSpPr/>
          <p:nvPr/>
        </p:nvSpPr>
        <p:spPr>
          <a:xfrm>
            <a:off x="7460587" y="3232650"/>
            <a:ext cx="14670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Software de escritório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380bc04fa96_0_690"/>
          <p:cNvSpPr/>
          <p:nvPr/>
        </p:nvSpPr>
        <p:spPr>
          <a:xfrm>
            <a:off x="4222011" y="3517844"/>
            <a:ext cx="1596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Realizar análises de dados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380bc04fa96_0_690"/>
          <p:cNvSpPr/>
          <p:nvPr/>
        </p:nvSpPr>
        <p:spPr>
          <a:xfrm>
            <a:off x="6144163" y="1105750"/>
            <a:ext cx="1116300" cy="225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Conservar as florestas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380bc04fa96_0_690"/>
          <p:cNvSpPr/>
          <p:nvPr/>
        </p:nvSpPr>
        <p:spPr>
          <a:xfrm>
            <a:off x="7325738" y="1096725"/>
            <a:ext cx="1547100" cy="225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Impacto das alterações climáticas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6" name="Google Shape;386;g380bc04fa96_0_690"/>
          <p:cNvCxnSpPr/>
          <p:nvPr/>
        </p:nvCxnSpPr>
        <p:spPr>
          <a:xfrm>
            <a:off x="3982696" y="1634358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87" name="Google Shape;387;g380bc04fa96_0_690"/>
          <p:cNvSpPr/>
          <p:nvPr/>
        </p:nvSpPr>
        <p:spPr>
          <a:xfrm>
            <a:off x="2536027" y="1470017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Engenharia</a:t>
            </a:r>
            <a:endParaRPr lang="pt-PT" sz="1000" noProof="0" dirty="0">
              <a:solidFill>
                <a:srgbClr val="000000"/>
              </a:solidFill>
            </a:endParaRPr>
          </a:p>
        </p:txBody>
      </p:sp>
      <p:sp>
        <p:nvSpPr>
          <p:cNvPr id="388" name="Google Shape;388;g380bc04fa96_0_690"/>
          <p:cNvSpPr/>
          <p:nvPr/>
        </p:nvSpPr>
        <p:spPr>
          <a:xfrm>
            <a:off x="4252674" y="1527215"/>
            <a:ext cx="1618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Gestão de resíduos</a:t>
            </a:r>
            <a:endParaRPr lang="pt-PT" sz="800" noProof="0" dirty="0">
              <a:solidFill>
                <a:srgbClr val="000000"/>
              </a:solidFill>
            </a:endParaRPr>
          </a:p>
        </p:txBody>
      </p:sp>
      <p:sp>
        <p:nvSpPr>
          <p:cNvPr id="389" name="Google Shape;389;g380bc04fa96_0_690"/>
          <p:cNvSpPr/>
          <p:nvPr/>
        </p:nvSpPr>
        <p:spPr>
          <a:xfrm>
            <a:off x="6979038" y="1374823"/>
            <a:ext cx="1887600" cy="225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Conservar os recursos hídricos</a:t>
            </a:r>
            <a:endParaRPr lang="pt-PT" sz="800" noProof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80bc04fa96_0_851"/>
          <p:cNvSpPr txBox="1"/>
          <p:nvPr/>
        </p:nvSpPr>
        <p:spPr>
          <a:xfrm>
            <a:off x="0" y="0"/>
            <a:ext cx="9144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Definição de conjuntos de competências: fazer a ligação entre a procura de competências verdes e a formação e as políticas.</a:t>
            </a:r>
            <a:endParaRPr lang="pt-PT" sz="13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380bc04fa96_0_851"/>
          <p:cNvSpPr txBox="1"/>
          <p:nvPr/>
        </p:nvSpPr>
        <p:spPr>
          <a:xfrm>
            <a:off x="10528" y="3885666"/>
            <a:ext cx="200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Fonte: ETF &amp; Lightcast Global Job Postings</a:t>
            </a:r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Categorias de competências e competências: Taxonomia ESCO</a:t>
            </a:r>
            <a:endParaRPr sz="8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380bc04fa96_0_851"/>
          <p:cNvSpPr/>
          <p:nvPr/>
        </p:nvSpPr>
        <p:spPr>
          <a:xfrm>
            <a:off x="4100904" y="816979"/>
            <a:ext cx="4783800" cy="360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380bc04fa96_0_851"/>
          <p:cNvSpPr/>
          <p:nvPr/>
        </p:nvSpPr>
        <p:spPr>
          <a:xfrm>
            <a:off x="2407639" y="816979"/>
            <a:ext cx="1496400" cy="360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380bc04fa96_0_851"/>
          <p:cNvSpPr/>
          <p:nvPr/>
        </p:nvSpPr>
        <p:spPr>
          <a:xfrm>
            <a:off x="105018" y="1687850"/>
            <a:ext cx="2090100" cy="17079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1">
                <a:solidFill>
                  <a:srgbClr val="FFFFFF"/>
                </a:solidFill>
              </a:defRPr>
            </a:pPr>
            <a:r>
              <a:rPr dirty="0" err="1"/>
              <a:t>Produção</a:t>
            </a:r>
            <a:r>
              <a:rPr dirty="0"/>
              <a:t> </a:t>
            </a:r>
            <a:r>
              <a:rPr dirty="0" err="1"/>
              <a:t>sustentável</a:t>
            </a:r>
            <a:endParaRPr sz="1200" b="1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pPr>
            <a:r>
              <a:rPr dirty="0" err="1">
                <a:latin typeface="Arial"/>
                <a:ea typeface="Arial"/>
                <a:cs typeface="Arial"/>
                <a:sym typeface="Arial"/>
              </a:rPr>
              <a:t>Principais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cargos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utilizados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para o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recrutamento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relacionado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com a </a:t>
            </a:r>
            <a:r>
              <a:rPr dirty="0" err="1"/>
              <a:t>produção</a:t>
            </a:r>
            <a:r>
              <a:rPr dirty="0"/>
              <a:t> </a:t>
            </a:r>
            <a:r>
              <a:rPr dirty="0" err="1"/>
              <a:t>sustentável</a:t>
            </a:r>
            <a:endParaRPr sz="10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Incluem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Gerente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Produção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 err="1"/>
              <a:t>Sustentável</a:t>
            </a:r>
            <a:r>
              <a:rPr dirty="0"/>
              <a:t>, </a:t>
            </a:r>
            <a:r>
              <a:rPr dirty="0" err="1"/>
              <a:t>Engenheiro</a:t>
            </a:r>
            <a:r>
              <a:rPr dirty="0"/>
              <a:t> de </a:t>
            </a:r>
            <a:r>
              <a:rPr dirty="0" err="1"/>
              <a:t>Produção</a:t>
            </a:r>
            <a:r>
              <a:rPr dirty="0"/>
              <a:t> Verde e </a:t>
            </a:r>
            <a:r>
              <a:rPr dirty="0" err="1"/>
              <a:t>Gerente</a:t>
            </a:r>
            <a:r>
              <a:rPr dirty="0"/>
              <a:t> de </a:t>
            </a:r>
            <a:r>
              <a:rPr dirty="0" err="1"/>
              <a:t>Cadeia</a:t>
            </a:r>
            <a:r>
              <a:rPr dirty="0"/>
              <a:t> de </a:t>
            </a:r>
            <a:r>
              <a:rPr dirty="0" err="1"/>
              <a:t>Abastecimento</a:t>
            </a:r>
            <a:r>
              <a:rPr dirty="0"/>
              <a:t> </a:t>
            </a:r>
            <a:r>
              <a:rPr dirty="0" err="1"/>
              <a:t>Sustentável</a:t>
            </a:r>
            <a:endParaRPr sz="1000" dirty="0">
              <a:solidFill>
                <a:srgbClr val="FFFFFF"/>
              </a:solidFill>
            </a:endParaRPr>
          </a:p>
        </p:txBody>
      </p:sp>
      <p:cxnSp>
        <p:nvCxnSpPr>
          <p:cNvPr id="399" name="Google Shape;399;g380bc04fa96_0_851"/>
          <p:cNvCxnSpPr/>
          <p:nvPr/>
        </p:nvCxnSpPr>
        <p:spPr>
          <a:xfrm rot="10800000">
            <a:off x="2195140" y="1165144"/>
            <a:ext cx="0" cy="691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00" name="Google Shape;400;g380bc04fa96_0_851"/>
          <p:cNvCxnSpPr/>
          <p:nvPr/>
        </p:nvCxnSpPr>
        <p:spPr>
          <a:xfrm rot="10800000">
            <a:off x="2195140" y="3059391"/>
            <a:ext cx="0" cy="972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01" name="Google Shape;401;g380bc04fa96_0_851"/>
          <p:cNvSpPr/>
          <p:nvPr/>
        </p:nvSpPr>
        <p:spPr>
          <a:xfrm>
            <a:off x="2465418" y="2587903"/>
            <a:ext cx="1335300" cy="4896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Desenvolvimento de software e aplicações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380bc04fa96_0_851"/>
          <p:cNvSpPr/>
          <p:nvPr/>
        </p:nvSpPr>
        <p:spPr>
          <a:xfrm>
            <a:off x="2465428" y="2175908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Gestão e administração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380bc04fa96_0_851"/>
          <p:cNvSpPr/>
          <p:nvPr/>
        </p:nvSpPr>
        <p:spPr>
          <a:xfrm>
            <a:off x="2477193" y="3915166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Outras categorias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380bc04fa96_0_851"/>
          <p:cNvSpPr txBox="1"/>
          <p:nvPr/>
        </p:nvSpPr>
        <p:spPr>
          <a:xfrm>
            <a:off x="2513897" y="816979"/>
            <a:ext cx="1261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600" noProof="0" dirty="0"/>
              <a:t>Principais categorias de competências</a:t>
            </a:r>
          </a:p>
        </p:txBody>
      </p:sp>
      <p:cxnSp>
        <p:nvCxnSpPr>
          <p:cNvPr id="405" name="Google Shape;405;g380bc04fa96_0_851"/>
          <p:cNvCxnSpPr/>
          <p:nvPr/>
        </p:nvCxnSpPr>
        <p:spPr>
          <a:xfrm>
            <a:off x="2195140" y="1159547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06" name="Google Shape;406;g380bc04fa96_0_851"/>
          <p:cNvCxnSpPr/>
          <p:nvPr/>
        </p:nvCxnSpPr>
        <p:spPr>
          <a:xfrm>
            <a:off x="2238945" y="1779916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07" name="Google Shape;407;g380bc04fa96_0_851"/>
          <p:cNvCxnSpPr/>
          <p:nvPr/>
        </p:nvCxnSpPr>
        <p:spPr>
          <a:xfrm>
            <a:off x="2217304" y="2247848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08" name="Google Shape;408;g380bc04fa96_0_851"/>
          <p:cNvCxnSpPr/>
          <p:nvPr/>
        </p:nvCxnSpPr>
        <p:spPr>
          <a:xfrm>
            <a:off x="2217304" y="3168451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09" name="Google Shape;409;g380bc04fa96_0_851"/>
          <p:cNvCxnSpPr/>
          <p:nvPr/>
        </p:nvCxnSpPr>
        <p:spPr>
          <a:xfrm>
            <a:off x="2225614" y="4032980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10" name="Google Shape;410;g380bc04fa96_0_851"/>
          <p:cNvCxnSpPr/>
          <p:nvPr/>
        </p:nvCxnSpPr>
        <p:spPr>
          <a:xfrm>
            <a:off x="3883140" y="1861881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11" name="Google Shape;411;g380bc04fa96_0_851"/>
          <p:cNvCxnSpPr/>
          <p:nvPr/>
        </p:nvCxnSpPr>
        <p:spPr>
          <a:xfrm>
            <a:off x="3916391" y="2319914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12" name="Google Shape;412;g380bc04fa96_0_851"/>
          <p:cNvCxnSpPr/>
          <p:nvPr/>
        </p:nvCxnSpPr>
        <p:spPr>
          <a:xfrm>
            <a:off x="3909468" y="3269590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13" name="Google Shape;413;g380bc04fa96_0_851"/>
          <p:cNvCxnSpPr/>
          <p:nvPr/>
        </p:nvCxnSpPr>
        <p:spPr>
          <a:xfrm>
            <a:off x="3901157" y="4024666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14" name="Google Shape;414;g380bc04fa96_0_851"/>
          <p:cNvSpPr txBox="1"/>
          <p:nvPr/>
        </p:nvSpPr>
        <p:spPr>
          <a:xfrm>
            <a:off x="4078491" y="820199"/>
            <a:ext cx="1467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Competência superior</a:t>
            </a:r>
          </a:p>
        </p:txBody>
      </p:sp>
      <p:sp>
        <p:nvSpPr>
          <p:cNvPr id="415" name="Google Shape;415;g380bc04fa96_0_851"/>
          <p:cNvSpPr/>
          <p:nvPr/>
        </p:nvSpPr>
        <p:spPr>
          <a:xfrm>
            <a:off x="6560693" y="2428787"/>
            <a:ext cx="1674900" cy="255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Gerir orçamentos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380bc04fa96_0_851"/>
          <p:cNvSpPr/>
          <p:nvPr/>
        </p:nvSpPr>
        <p:spPr>
          <a:xfrm>
            <a:off x="5960493" y="2140900"/>
            <a:ext cx="1467000" cy="251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sz="800"/>
              <a:t>gestão de projetos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380bc04fa96_0_851"/>
          <p:cNvSpPr/>
          <p:nvPr/>
        </p:nvSpPr>
        <p:spPr>
          <a:xfrm>
            <a:off x="4137084" y="2422564"/>
            <a:ext cx="23808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Cumprimento dos procedimentos operacionais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380bc04fa96_0_851"/>
          <p:cNvSpPr/>
          <p:nvPr/>
        </p:nvSpPr>
        <p:spPr>
          <a:xfrm>
            <a:off x="4144868" y="2807400"/>
            <a:ext cx="14964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Programação de computadores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380bc04fa96_0_851"/>
          <p:cNvSpPr/>
          <p:nvPr/>
        </p:nvSpPr>
        <p:spPr>
          <a:xfrm>
            <a:off x="4153110" y="4080695"/>
            <a:ext cx="13014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Trabalhar em equipa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380bc04fa96_0_851"/>
          <p:cNvSpPr/>
          <p:nvPr/>
        </p:nvSpPr>
        <p:spPr>
          <a:xfrm>
            <a:off x="5501571" y="4087720"/>
            <a:ext cx="1618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Gerir o tempo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380bc04fa96_0_851"/>
          <p:cNvSpPr/>
          <p:nvPr/>
        </p:nvSpPr>
        <p:spPr>
          <a:xfrm>
            <a:off x="4153120" y="3803893"/>
            <a:ext cx="1381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Comunicação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380bc04fa96_0_851"/>
          <p:cNvSpPr/>
          <p:nvPr/>
        </p:nvSpPr>
        <p:spPr>
          <a:xfrm>
            <a:off x="5644328" y="3788597"/>
            <a:ext cx="2106900" cy="2766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Desenvolver soluções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380bc04fa96_0_851"/>
          <p:cNvSpPr/>
          <p:nvPr/>
        </p:nvSpPr>
        <p:spPr>
          <a:xfrm>
            <a:off x="4144868" y="2129475"/>
            <a:ext cx="17445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Planeamento e organização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380bc04fa96_0_851"/>
          <p:cNvSpPr/>
          <p:nvPr/>
        </p:nvSpPr>
        <p:spPr>
          <a:xfrm>
            <a:off x="7477468" y="2140912"/>
            <a:ext cx="1381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Identificar fornecedores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380bc04fa96_0_851"/>
          <p:cNvSpPr/>
          <p:nvPr/>
        </p:nvSpPr>
        <p:spPr>
          <a:xfrm>
            <a:off x="7183343" y="4081800"/>
            <a:ext cx="15471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Assumir a responsabilidade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380bc04fa96_0_851"/>
          <p:cNvSpPr/>
          <p:nvPr/>
        </p:nvSpPr>
        <p:spPr>
          <a:xfrm>
            <a:off x="2458882" y="1742364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Economia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380bc04fa96_0_851"/>
          <p:cNvSpPr/>
          <p:nvPr/>
        </p:nvSpPr>
        <p:spPr>
          <a:xfrm>
            <a:off x="4153118" y="1754738"/>
            <a:ext cx="16182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Impacto das alterações climáticas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380bc04fa96_0_851"/>
          <p:cNvSpPr/>
          <p:nvPr/>
        </p:nvSpPr>
        <p:spPr>
          <a:xfrm>
            <a:off x="5812693" y="1754738"/>
            <a:ext cx="18876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Legislação ambiental</a:t>
            </a:r>
            <a:endParaRPr lang="pt-PT" sz="800" noProof="0" dirty="0">
              <a:solidFill>
                <a:srgbClr val="000000"/>
              </a:solidFill>
            </a:endParaRPr>
          </a:p>
        </p:txBody>
      </p:sp>
      <p:cxnSp>
        <p:nvCxnSpPr>
          <p:cNvPr id="429" name="Google Shape;429;g380bc04fa96_0_851"/>
          <p:cNvCxnSpPr/>
          <p:nvPr/>
        </p:nvCxnSpPr>
        <p:spPr>
          <a:xfrm>
            <a:off x="2228385" y="2790947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30" name="Google Shape;430;g380bc04fa96_0_851"/>
          <p:cNvCxnSpPr/>
          <p:nvPr/>
        </p:nvCxnSpPr>
        <p:spPr>
          <a:xfrm>
            <a:off x="3910850" y="2907102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31" name="Google Shape;431;g380bc04fa96_0_851"/>
          <p:cNvSpPr/>
          <p:nvPr/>
        </p:nvSpPr>
        <p:spPr>
          <a:xfrm>
            <a:off x="5727418" y="2811075"/>
            <a:ext cx="873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Base de dados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380bc04fa96_0_851"/>
          <p:cNvSpPr/>
          <p:nvPr/>
        </p:nvSpPr>
        <p:spPr>
          <a:xfrm>
            <a:off x="2458893" y="3148330"/>
            <a:ext cx="1335300" cy="4896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Acesso e análise de dados digitais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380bc04fa96_0_851"/>
          <p:cNvSpPr/>
          <p:nvPr/>
        </p:nvSpPr>
        <p:spPr>
          <a:xfrm>
            <a:off x="4144866" y="3178350"/>
            <a:ext cx="1596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Ter literacia informática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380bc04fa96_0_851"/>
          <p:cNvSpPr/>
          <p:nvPr/>
        </p:nvSpPr>
        <p:spPr>
          <a:xfrm>
            <a:off x="5829976" y="3178351"/>
            <a:ext cx="1476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Utilizar escritório Microsoft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380bc04fa96_0_851"/>
          <p:cNvSpPr/>
          <p:nvPr/>
        </p:nvSpPr>
        <p:spPr>
          <a:xfrm>
            <a:off x="7383443" y="3186750"/>
            <a:ext cx="14670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Sistemas TIC empresariais</a:t>
            </a:r>
            <a:endParaRPr lang="pt-PT" sz="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380bc04fa96_0_851"/>
          <p:cNvSpPr/>
          <p:nvPr/>
        </p:nvSpPr>
        <p:spPr>
          <a:xfrm>
            <a:off x="4144866" y="3471944"/>
            <a:ext cx="1596600" cy="27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Realizar análises de dados</a:t>
            </a:r>
            <a:endParaRPr lang="pt-PT" sz="7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7" name="Google Shape;437;g380bc04fa96_0_851"/>
          <p:cNvCxnSpPr/>
          <p:nvPr/>
        </p:nvCxnSpPr>
        <p:spPr>
          <a:xfrm>
            <a:off x="3905552" y="1283658"/>
            <a:ext cx="15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38" name="Google Shape;438;g380bc04fa96_0_851"/>
          <p:cNvSpPr/>
          <p:nvPr/>
        </p:nvSpPr>
        <p:spPr>
          <a:xfrm>
            <a:off x="2458882" y="1119317"/>
            <a:ext cx="1335300" cy="338700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noProof="0" dirty="0"/>
              <a:t>Engenharia</a:t>
            </a:r>
            <a:endParaRPr lang="pt-PT" sz="1000" noProof="0" dirty="0">
              <a:solidFill>
                <a:srgbClr val="000000"/>
              </a:solidFill>
            </a:endParaRPr>
          </a:p>
        </p:txBody>
      </p:sp>
      <p:sp>
        <p:nvSpPr>
          <p:cNvPr id="439" name="Google Shape;439;g380bc04fa96_0_851"/>
          <p:cNvSpPr/>
          <p:nvPr/>
        </p:nvSpPr>
        <p:spPr>
          <a:xfrm>
            <a:off x="4175517" y="1100325"/>
            <a:ext cx="17850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Instalar sistemas fotovoltaicos</a:t>
            </a:r>
            <a:endParaRPr lang="pt-PT" sz="800" noProof="0" dirty="0">
              <a:solidFill>
                <a:srgbClr val="000000"/>
              </a:solidFill>
            </a:endParaRPr>
          </a:p>
        </p:txBody>
      </p:sp>
      <p:sp>
        <p:nvSpPr>
          <p:cNvPr id="440" name="Google Shape;440;g380bc04fa96_0_851"/>
          <p:cNvSpPr/>
          <p:nvPr/>
        </p:nvSpPr>
        <p:spPr>
          <a:xfrm>
            <a:off x="5987493" y="1100325"/>
            <a:ext cx="14670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Biodiesel</a:t>
            </a:r>
            <a:endParaRPr lang="pt-PT" sz="800" noProof="0" dirty="0">
              <a:solidFill>
                <a:srgbClr val="000000"/>
              </a:solidFill>
            </a:endParaRPr>
          </a:p>
        </p:txBody>
      </p:sp>
      <p:sp>
        <p:nvSpPr>
          <p:cNvPr id="441" name="Google Shape;441;g380bc04fa96_0_851"/>
          <p:cNvSpPr/>
          <p:nvPr/>
        </p:nvSpPr>
        <p:spPr>
          <a:xfrm>
            <a:off x="7494341" y="1100325"/>
            <a:ext cx="13353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Transformação energética</a:t>
            </a:r>
            <a:endParaRPr lang="pt-PT" sz="800" noProof="0" dirty="0">
              <a:solidFill>
                <a:srgbClr val="000000"/>
              </a:solidFill>
            </a:endParaRPr>
          </a:p>
        </p:txBody>
      </p:sp>
      <p:sp>
        <p:nvSpPr>
          <p:cNvPr id="442" name="Google Shape;442;g380bc04fa96_0_851"/>
          <p:cNvSpPr/>
          <p:nvPr/>
        </p:nvSpPr>
        <p:spPr>
          <a:xfrm>
            <a:off x="4175517" y="1384954"/>
            <a:ext cx="17850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Manter sistemas de energia solar concentrados</a:t>
            </a:r>
            <a:endParaRPr lang="pt-PT" sz="800" noProof="0" dirty="0">
              <a:solidFill>
                <a:srgbClr val="000000"/>
              </a:solidFill>
            </a:endParaRPr>
          </a:p>
        </p:txBody>
      </p:sp>
      <p:sp>
        <p:nvSpPr>
          <p:cNvPr id="443" name="Google Shape;443;g380bc04fa96_0_851"/>
          <p:cNvSpPr/>
          <p:nvPr/>
        </p:nvSpPr>
        <p:spPr>
          <a:xfrm>
            <a:off x="5998693" y="1382725"/>
            <a:ext cx="2090100" cy="261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pPr>
            <a:r>
              <a:rPr lang="pt-PT" sz="800" noProof="0" dirty="0"/>
              <a:t>Analisar o consumo de energia</a:t>
            </a:r>
            <a:endParaRPr lang="pt-PT" sz="800" noProof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80bc04fa96_0_917"/>
          <p:cNvSpPr txBox="1">
            <a:spLocks noGrp="1"/>
          </p:cNvSpPr>
          <p:nvPr>
            <p:ph type="title"/>
          </p:nvPr>
        </p:nvSpPr>
        <p:spPr>
          <a:xfrm>
            <a:off x="70025" y="88250"/>
            <a:ext cx="82296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pPr>
            <a:r>
              <a:rPr lang="pt-PT" noProof="0" dirty="0"/>
              <a:t>Tendências das competências digitais nos mercados de trabalho africanos</a:t>
            </a:r>
            <a:endParaRPr lang="pt-PT" sz="2500" b="0" noProof="0" dirty="0"/>
          </a:p>
        </p:txBody>
      </p:sp>
      <p:sp>
        <p:nvSpPr>
          <p:cNvPr id="449" name="Google Shape;449;g380bc04fa96_0_917"/>
          <p:cNvSpPr txBox="1"/>
          <p:nvPr/>
        </p:nvSpPr>
        <p:spPr>
          <a:xfrm>
            <a:off x="70024" y="4481650"/>
            <a:ext cx="3382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Fonte: ETF &amp; Lightcast Global Job </a:t>
            </a:r>
            <a:r>
              <a:rPr lang="pt-PT" noProof="0" dirty="0" err="1"/>
              <a:t>Postings</a:t>
            </a:r>
            <a:endParaRPr lang="pt-PT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380bc04fa96_0_917"/>
          <p:cNvSpPr txBox="1"/>
          <p:nvPr/>
        </p:nvSpPr>
        <p:spPr>
          <a:xfrm>
            <a:off x="6127200" y="458203"/>
            <a:ext cx="3016800" cy="40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pPr>
            <a:r>
              <a:rPr lang="pt-PT" noProof="0" dirty="0"/>
              <a:t>A análise das ofertas de emprego em quatro países africanos mostra que quase </a:t>
            </a:r>
            <a:r>
              <a:rPr lang="pt-PT" b="1" noProof="0" dirty="0"/>
              <a:t>7 em cada 10 vagas </a:t>
            </a:r>
            <a:r>
              <a:rPr lang="pt-PT" noProof="0" dirty="0"/>
              <a:t>(68,9 %) exigem competências digitais.</a:t>
            </a:r>
            <a:endParaRPr lang="pt-PT" sz="12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12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pPr>
            <a:r>
              <a:rPr lang="pt-PT" noProof="0" dirty="0"/>
              <a:t>A maior procura concentra-se </a:t>
            </a:r>
            <a:r>
              <a:rPr lang="pt-PT" b="1" noProof="0" dirty="0"/>
              <a:t>nas profissões relacionadas com as TIC</a:t>
            </a:r>
            <a:r>
              <a:rPr lang="pt-PT" noProof="0" dirty="0"/>
              <a:t> (como programadores, programadores de software e profissionais de redes), em que a literacia digital é quase universal (superior a 95 %).</a:t>
            </a:r>
            <a:endParaRPr lang="pt-PT" sz="12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12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pPr>
            <a:r>
              <a:rPr lang="pt-PT" noProof="0" dirty="0"/>
              <a:t>A nível setorial, os requisitos digitais vão muito além das TIC, com </a:t>
            </a:r>
            <a:r>
              <a:rPr lang="pt-PT" b="1" noProof="0" dirty="0"/>
              <a:t>elevadas percentagens observadas nos serviços profissionais, nas finanças, na energia e no comércio retalhista.</a:t>
            </a:r>
            <a:endParaRPr lang="pt-PT" sz="12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12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pPr>
            <a:r>
              <a:rPr lang="pt-PT" noProof="0" dirty="0"/>
              <a:t>As competências essenciais procuradas incluem a literacia informática, o software de escritório, a análise de dados e a programação, destacando as bases necessárias para a participação na economia digital.</a:t>
            </a:r>
            <a:endParaRPr lang="pt-PT" sz="1200" noProof="0" dirty="0">
              <a:solidFill>
                <a:schemeClr val="dk2"/>
              </a:solidFill>
            </a:endParaRPr>
          </a:p>
        </p:txBody>
      </p:sp>
      <p:pic>
        <p:nvPicPr>
          <p:cNvPr id="451" name="Google Shape;451;g380bc04fa96_0_9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75" y="538250"/>
            <a:ext cx="6025426" cy="2573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80bc04fa96_0_927"/>
          <p:cNvSpPr txBox="1">
            <a:spLocks noGrp="1"/>
          </p:cNvSpPr>
          <p:nvPr>
            <p:ph type="title"/>
          </p:nvPr>
        </p:nvSpPr>
        <p:spPr>
          <a:xfrm>
            <a:off x="457200" y="88250"/>
            <a:ext cx="82296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pPr>
            <a:r>
              <a:rPr lang="pt-PT" noProof="0"/>
              <a:t>Tendências das competências digitais nos mercados de trabalho africanos</a:t>
            </a:r>
            <a:endParaRPr lang="pt-PT" sz="2500" b="0" noProof="0"/>
          </a:p>
        </p:txBody>
      </p:sp>
      <p:sp>
        <p:nvSpPr>
          <p:cNvPr id="457" name="Google Shape;457;g380bc04fa96_0_927"/>
          <p:cNvSpPr txBox="1"/>
          <p:nvPr/>
        </p:nvSpPr>
        <p:spPr>
          <a:xfrm>
            <a:off x="70024" y="4481650"/>
            <a:ext cx="3382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Fonte: ETF &amp; Lightcast Global Job Postings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g380bc04fa96_0_927"/>
          <p:cNvSpPr txBox="1"/>
          <p:nvPr/>
        </p:nvSpPr>
        <p:spPr>
          <a:xfrm>
            <a:off x="70025" y="414795"/>
            <a:ext cx="9074100" cy="14772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>
                <a:solidFill>
                  <a:schemeClr val="dk2"/>
                </a:solidFill>
              </a:defRPr>
            </a:pPr>
            <a:r>
              <a:rPr lang="pt-PT" noProof="0" dirty="0"/>
              <a:t>Os empregadores procuram principalmente competências digitais fundamentais: </a:t>
            </a:r>
            <a:r>
              <a:rPr lang="pt-PT" b="1" noProof="0" dirty="0"/>
              <a:t>literacia informática</a:t>
            </a:r>
            <a:r>
              <a:rPr lang="pt-PT" noProof="0" dirty="0"/>
              <a:t> (</a:t>
            </a:r>
            <a:r>
              <a:rPr lang="pt-PT" noProof="0" dirty="0" err="1"/>
              <a:t>975k</a:t>
            </a:r>
            <a:r>
              <a:rPr lang="pt-PT" noProof="0" dirty="0"/>
              <a:t>), </a:t>
            </a:r>
            <a:r>
              <a:rPr lang="pt-PT" b="1" noProof="0" dirty="0"/>
              <a:t>Microsoft Office </a:t>
            </a:r>
            <a:r>
              <a:rPr lang="pt-PT" noProof="0" dirty="0"/>
              <a:t>(800 k) e </a:t>
            </a:r>
            <a:r>
              <a:rPr lang="pt-PT" b="1" noProof="0" dirty="0"/>
              <a:t>sistemas ERP\office</a:t>
            </a:r>
            <a:r>
              <a:rPr lang="pt-PT" noProof="0" dirty="0"/>
              <a:t> (426 k). Para além do básico, a procura estende-se a bases de dados, programação e análise de dados, mostrando a necessidade de capacidades avançadas.</a:t>
            </a:r>
            <a:endParaRPr lang="pt-PT" sz="12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>
                <a:solidFill>
                  <a:schemeClr val="dk2"/>
                </a:solidFill>
              </a:defRPr>
            </a:pPr>
            <a:r>
              <a:rPr lang="pt-PT" noProof="0" dirty="0"/>
              <a:t>Competências como </a:t>
            </a:r>
            <a:r>
              <a:rPr lang="pt-PT" b="1" noProof="0" dirty="0"/>
              <a:t>o marketing digital, as redes sociais e a aprendizagem eletrónica ilustram a propagação da digitalização em todos os setores.</a:t>
            </a:r>
            <a:endParaRPr lang="pt-PT" sz="1200" b="1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>
                <a:solidFill>
                  <a:schemeClr val="dk2"/>
                </a:solidFill>
              </a:defRPr>
            </a:pPr>
            <a:r>
              <a:rPr lang="pt-PT" noProof="0" dirty="0"/>
              <a:t>Esta combinação destaca a importância da literacia digital universal e dos conhecimentos técnicos especializados</a:t>
            </a:r>
            <a:endParaRPr lang="pt-PT" sz="12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1200" noProof="0" dirty="0">
              <a:solidFill>
                <a:schemeClr val="dk2"/>
              </a:solidFill>
            </a:endParaRPr>
          </a:p>
        </p:txBody>
      </p:sp>
      <p:pic>
        <p:nvPicPr>
          <p:cNvPr id="459" name="Google Shape;459;g380bc04fa96_0_9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25" y="1438987"/>
            <a:ext cx="8867299" cy="30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076b6b0d59_0_1891"/>
          <p:cNvSpPr txBox="1"/>
          <p:nvPr/>
        </p:nvSpPr>
        <p:spPr>
          <a:xfrm>
            <a:off x="0" y="0"/>
            <a:ext cx="4257964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700" b="1"/>
            </a:pPr>
            <a:r>
              <a:rPr lang="pt-PT" noProof="0" dirty="0"/>
              <a:t>Onde o digital se encontra com o verde no mercado de trabalho</a:t>
            </a:r>
            <a:endParaRPr lang="pt-PT" sz="1700" b="1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PT" sz="1700" b="1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0"/>
            </a:pPr>
            <a:r>
              <a:rPr lang="pt-PT" noProof="0" dirty="0"/>
              <a:t>A dupla transição não está uniformemente repartida por profissões.</a:t>
            </a:r>
            <a:endParaRPr lang="pt-PT" sz="1050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pt-PT" sz="1050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0"/>
            </a:pPr>
            <a:r>
              <a:rPr lang="pt-PT" noProof="0" dirty="0"/>
              <a:t>No topo, as funções no domínio das TIC revelam uma adoção digital quase universal, mas apenas ligações modestas a competências verdes.</a:t>
            </a:r>
            <a:endParaRPr lang="pt-PT" sz="1050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pt-PT" sz="1050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0"/>
            </a:pPr>
            <a:r>
              <a:rPr lang="pt-PT" noProof="0" dirty="0"/>
              <a:t>Profissões como profissionais ambientais, operadores de centrais elétricas e produtores agrícolas sentam-se na intersecção, exigindo conhecimentos ecológicos e digitais, críticos para a futura força de trabalho.</a:t>
            </a:r>
            <a:endParaRPr lang="pt-PT" sz="1050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pt-PT" sz="1050" noProof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50"/>
            </a:pPr>
            <a:r>
              <a:rPr lang="pt-PT" noProof="0" dirty="0"/>
              <a:t>No entanto, muitas funções técnicas e manuais permanecem à margem, com baixa aceitação em ambos os domínios, assinalando os domínios em que a requalificação e a ação política serão mais urgentes.</a:t>
            </a:r>
            <a:endParaRPr lang="pt-PT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3076b6b0d59_0_1891"/>
          <p:cNvSpPr txBox="1"/>
          <p:nvPr/>
        </p:nvSpPr>
        <p:spPr>
          <a:xfrm>
            <a:off x="4032600" y="105806"/>
            <a:ext cx="51114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>
                <a:solidFill>
                  <a:schemeClr val="lt1"/>
                </a:solidFill>
                <a:highlight>
                  <a:srgbClr val="00B050"/>
                </a:highlight>
              </a:rPr>
              <a:t>Partilha digital e partilha ecológica </a:t>
            </a:r>
            <a:r>
              <a:rPr lang="pt-PT" i="1" noProof="0">
                <a:solidFill>
                  <a:srgbClr val="000000"/>
                </a:solidFill>
              </a:rPr>
              <a:t>– Base de dados da ETF – Países africanos – Lightcast </a:t>
            </a:r>
            <a:endParaRPr lang="pt-PT" sz="1300" b="0" i="1" u="none" strike="noStrike" cap="none" noProof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3076b6b0d59_0_1891"/>
          <p:cNvSpPr txBox="1"/>
          <p:nvPr/>
        </p:nvSpPr>
        <p:spPr>
          <a:xfrm>
            <a:off x="3777672" y="4886036"/>
            <a:ext cx="4606253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Fonte: ETF &amp; Lightcast Global Job Postings</a:t>
            </a:r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g3076b6b0d59_0_1891"/>
          <p:cNvPicPr preferRelativeResize="0"/>
          <p:nvPr/>
        </p:nvPicPr>
        <p:blipFill rotWithShape="1">
          <a:blip r:embed="rId3">
            <a:alphaModFix/>
          </a:blip>
          <a:srcRect r="19413"/>
          <a:stretch/>
        </p:blipFill>
        <p:spPr>
          <a:xfrm>
            <a:off x="4210775" y="613601"/>
            <a:ext cx="4476025" cy="4211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380bc04fa96_0_303"/>
          <p:cNvPicPr preferRelativeResize="0"/>
          <p:nvPr/>
        </p:nvPicPr>
        <p:blipFill rotWithShape="1">
          <a:blip r:embed="rId3">
            <a:alphaModFix/>
          </a:blip>
          <a:srcRect l="11855" r="11855"/>
          <a:stretch/>
        </p:blipFill>
        <p:spPr>
          <a:xfrm>
            <a:off x="6562406" y="-4801"/>
            <a:ext cx="3089870" cy="515310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80bc04fa96_0_303"/>
          <p:cNvSpPr txBox="1">
            <a:spLocks noGrp="1"/>
          </p:cNvSpPr>
          <p:nvPr>
            <p:ph type="title"/>
          </p:nvPr>
        </p:nvSpPr>
        <p:spPr>
          <a:xfrm>
            <a:off x="254725" y="235200"/>
            <a:ext cx="87390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2300"/>
            </a:pPr>
            <a:r>
              <a:rPr lang="pt-PT" noProof="0">
                <a:solidFill>
                  <a:schemeClr val="dk1"/>
                </a:solidFill>
              </a:rPr>
              <a:t>Estabelecimento de pontes entre qualificações e profissões:</a:t>
            </a:r>
            <a:br>
              <a:rPr lang="pt-PT" noProof="0">
                <a:solidFill>
                  <a:schemeClr val="dk1"/>
                </a:solidFill>
              </a:rPr>
            </a:br>
            <a:r>
              <a:rPr lang="pt-PT" noProof="0">
                <a:solidFill>
                  <a:schemeClr val="lt2"/>
                </a:solidFill>
              </a:rPr>
              <a:t>uma abordagem baseada em dados</a:t>
            </a:r>
            <a:endParaRPr lang="pt-PT" sz="2300" noProof="0">
              <a:solidFill>
                <a:schemeClr val="dk1"/>
              </a:solidFill>
            </a:endParaRPr>
          </a:p>
        </p:txBody>
      </p:sp>
      <p:sp>
        <p:nvSpPr>
          <p:cNvPr id="474" name="Google Shape;474;g380bc04fa96_0_303"/>
          <p:cNvSpPr txBox="1"/>
          <p:nvPr/>
        </p:nvSpPr>
        <p:spPr>
          <a:xfrm>
            <a:off x="808275" y="1356150"/>
            <a:ext cx="330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pPr>
            <a:r>
              <a:rPr lang="pt-PT" b="1" noProof="0" dirty="0">
                <a:latin typeface="Arial"/>
                <a:ea typeface="Arial"/>
                <a:cs typeface="Arial"/>
                <a:sym typeface="Arial"/>
              </a:rPr>
              <a:t>Ligar a educação às necessidades do mercado de trabalho: </a:t>
            </a:r>
            <a:r>
              <a:rPr lang="pt-PT" noProof="0" dirty="0"/>
              <a:t>O </a:t>
            </a:r>
            <a:r>
              <a:rPr lang="pt-PT" noProof="0" dirty="0">
                <a:latin typeface="Arial"/>
                <a:ea typeface="Arial"/>
                <a:cs typeface="Arial"/>
                <a:sym typeface="Arial"/>
              </a:rPr>
              <a:t>painel de avaliação dos perfis profissionais visa estabelecer uma ligação sem descontinuidades entre os resultados escolares (qualificações) e as exigências do mercado de trabalho (profissões)</a:t>
            </a:r>
            <a:endParaRPr lang="pt-PT" sz="1500" b="0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380bc04fa96_0_303"/>
          <p:cNvSpPr txBox="1"/>
          <p:nvPr/>
        </p:nvSpPr>
        <p:spPr>
          <a:xfrm>
            <a:off x="808275" y="2934965"/>
            <a:ext cx="3304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b="1" noProof="0" dirty="0"/>
              <a:t>Informações baseadas em dados: </a:t>
            </a:r>
            <a:r>
              <a:rPr lang="pt-PT" noProof="0" dirty="0"/>
              <a:t>utilizando grandes volumes de dados do mercado de trabalho, a abordagem baseia-se nas exigências e tendências do mundo real</a:t>
            </a:r>
            <a:endParaRPr lang="pt-PT" sz="1500" b="0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380bc04fa96_0_303"/>
          <p:cNvSpPr txBox="1"/>
          <p:nvPr/>
        </p:nvSpPr>
        <p:spPr>
          <a:xfrm>
            <a:off x="5020275" y="1419225"/>
            <a:ext cx="3304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Normas orientadas para as qualificações: </a:t>
            </a:r>
            <a:r>
              <a:rPr lang="pt-PT" b="1" noProof="0" dirty="0"/>
              <a:t>estes perfis profissionais comuns baseados em dados podem orientar e fundamentar a conceção das normas de qualificação, tornando-as mais pertinentes e alinhadas com as necessidades reais do mercado de trabalho.</a:t>
            </a:r>
            <a:endParaRPr lang="pt-PT" sz="1500" b="0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380bc04fa96_0_303"/>
          <p:cNvSpPr txBox="1"/>
          <p:nvPr/>
        </p:nvSpPr>
        <p:spPr>
          <a:xfrm>
            <a:off x="5020275" y="3109035"/>
            <a:ext cx="33921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b="1" noProof="0" dirty="0"/>
              <a:t>Alinhamento educativo com as exigências do mercado:</a:t>
            </a:r>
            <a:r>
              <a:rPr lang="pt-PT" noProof="0" dirty="0"/>
              <a:t> assegura que as instituições de ensino possam preparar os alunos com as competências e aptidões que são verdadeiramente procuradas no mercado de trabalho, melhorando a empregabilidade e o sucesso na carreira.</a:t>
            </a:r>
            <a:endParaRPr lang="pt-PT" sz="1500" b="0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380bc04fa96_0_303"/>
          <p:cNvSpPr/>
          <p:nvPr/>
        </p:nvSpPr>
        <p:spPr>
          <a:xfrm>
            <a:off x="594700" y="1419539"/>
            <a:ext cx="228600" cy="228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pPr>
            <a:r>
              <a:t>1</a:t>
            </a:r>
            <a:endParaRPr sz="1100" b="1" i="0" u="none" strike="noStrike" cap="non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479" name="Google Shape;479;g380bc04fa96_0_303"/>
          <p:cNvSpPr/>
          <p:nvPr/>
        </p:nvSpPr>
        <p:spPr>
          <a:xfrm>
            <a:off x="594700" y="2979647"/>
            <a:ext cx="228600" cy="228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pPr>
            <a:r>
              <a:t>2</a:t>
            </a:r>
            <a:endParaRPr sz="1100" b="1" i="0" u="none" strike="noStrike" cap="non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480" name="Google Shape;480;g380bc04fa96_0_303"/>
          <p:cNvSpPr/>
          <p:nvPr/>
        </p:nvSpPr>
        <p:spPr>
          <a:xfrm>
            <a:off x="4785700" y="1448689"/>
            <a:ext cx="228600" cy="228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pPr>
            <a:r>
              <a:t>3</a:t>
            </a:r>
            <a:endParaRPr sz="1100" b="1" i="0" u="none" strike="noStrike" cap="non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481" name="Google Shape;481;g380bc04fa96_0_303"/>
          <p:cNvSpPr/>
          <p:nvPr/>
        </p:nvSpPr>
        <p:spPr>
          <a:xfrm>
            <a:off x="4785700" y="3172424"/>
            <a:ext cx="228600" cy="228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pPr>
            <a:r>
              <a:t>4</a:t>
            </a:r>
            <a:endParaRPr sz="1100" b="1" i="0" u="none" strike="noStrike" cap="non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380bc04fa96_0_339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4094560" y="0"/>
            <a:ext cx="5049442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380bc04fa96_0_339"/>
          <p:cNvSpPr txBox="1">
            <a:spLocks noGrp="1"/>
          </p:cNvSpPr>
          <p:nvPr>
            <p:ph type="title"/>
          </p:nvPr>
        </p:nvSpPr>
        <p:spPr>
          <a:xfrm>
            <a:off x="0" y="151015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PT" noProof="0"/>
              <a:t>Perfis profissionais comuns</a:t>
            </a:r>
          </a:p>
        </p:txBody>
      </p:sp>
      <p:sp>
        <p:nvSpPr>
          <p:cNvPr id="488" name="Google Shape;488;g380bc04fa96_0_339"/>
          <p:cNvSpPr txBox="1"/>
          <p:nvPr/>
        </p:nvSpPr>
        <p:spPr>
          <a:xfrm>
            <a:off x="253877" y="1227311"/>
            <a:ext cx="3480900" cy="3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noProof="0"/>
              <a:t>Uma </a:t>
            </a:r>
            <a:r>
              <a:rPr lang="pt-PT" b="1" noProof="0"/>
              <a:t>definição de emprego baseada em dados,</a:t>
            </a:r>
            <a:r>
              <a:rPr lang="pt-PT" noProof="0"/>
              <a:t> com destaque para os conhecimentos em matéria de competências.</a:t>
            </a:r>
            <a:endParaRPr lang="pt-PT" sz="1100" b="0" i="0" u="none" strike="noStrike" cap="none" noProof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endParaRPr lang="pt-PT" sz="1800" b="0" i="0" u="none" strike="noStrike" cap="none" noProof="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noProof="0" dirty="0"/>
              <a:t>Misturam dados convencionais e novas métricas para informar </a:t>
            </a:r>
            <a:endParaRPr lang="pt-PT" sz="1100" noProof="0" dirty="0"/>
          </a:p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noProof="0" dirty="0"/>
              <a:t>sobre a procura e os possíveis percursos de estudo para uma profissão (qualificação).</a:t>
            </a:r>
            <a:endParaRPr lang="pt-PT" sz="1100" noProof="0" dirty="0"/>
          </a:p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endParaRPr lang="pt-PT" sz="1800" b="0" i="0" u="none" strike="noStrike" cap="none" noProof="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80bc04fa96_0_351"/>
          <p:cNvSpPr txBox="1">
            <a:spLocks noGrp="1"/>
          </p:cNvSpPr>
          <p:nvPr>
            <p:ph type="title"/>
          </p:nvPr>
        </p:nvSpPr>
        <p:spPr>
          <a:xfrm>
            <a:off x="179513" y="60127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PT" noProof="0"/>
              <a:t>Dos dados sobre competências aos perfis profissionais comuns</a:t>
            </a:r>
          </a:p>
        </p:txBody>
      </p:sp>
      <p:sp>
        <p:nvSpPr>
          <p:cNvPr id="494" name="Google Shape;494;g380bc04fa96_0_351"/>
          <p:cNvSpPr txBox="1"/>
          <p:nvPr/>
        </p:nvSpPr>
        <p:spPr>
          <a:xfrm>
            <a:off x="133786" y="764628"/>
            <a:ext cx="88929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10000"/>
          </a:bodyPr>
          <a:lstStyle/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800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frequência de competências e as taxonomias internacionais são o ponto de partida...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380bc04fa96_0_351"/>
          <p:cNvSpPr txBox="1"/>
          <p:nvPr/>
        </p:nvSpPr>
        <p:spPr>
          <a:xfrm>
            <a:off x="512285" y="3096106"/>
            <a:ext cx="3662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6" name="Google Shape;496;g380bc04fa96_0_351"/>
          <p:cNvSpPr txBox="1"/>
          <p:nvPr/>
        </p:nvSpPr>
        <p:spPr>
          <a:xfrm>
            <a:off x="5249281" y="1830757"/>
            <a:ext cx="33378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O painel de controlo apresenta ao utilizador a possibilidade de escolher um perfil específico e obter as seguintes informações sobre o mesmo: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-"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Descrição do perfil escolhido 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-"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Correspondência do perfil escolhido com os perfis das taxonomias ESCO e ONET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-"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Descrição da tarefa fornecida pela ONET 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-"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Títulos de trabalho alternativos em que o perfil é apresentado no mercado 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-"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Procura global (número de postos de trabalho) para o perfil profissional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-"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Procura em todos os países africanos e em 4 países especificamente Egito, Quénia, Marrocos e Tunísia 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g380bc04fa96_0_3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946" y="1367677"/>
            <a:ext cx="4833546" cy="3419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80bc04fa96_0_359"/>
          <p:cNvSpPr txBox="1">
            <a:spLocks noGrp="1"/>
          </p:cNvSpPr>
          <p:nvPr>
            <p:ph type="title"/>
          </p:nvPr>
        </p:nvSpPr>
        <p:spPr>
          <a:xfrm>
            <a:off x="179513" y="60127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PT" noProof="0"/>
              <a:t>Como informar sobre as tendências em matéria de competências?</a:t>
            </a:r>
          </a:p>
        </p:txBody>
      </p:sp>
      <p:sp>
        <p:nvSpPr>
          <p:cNvPr id="503" name="Google Shape;503;g380bc04fa96_0_359"/>
          <p:cNvSpPr txBox="1"/>
          <p:nvPr/>
        </p:nvSpPr>
        <p:spPr>
          <a:xfrm>
            <a:off x="133786" y="764628"/>
            <a:ext cx="88929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800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noProof="0"/>
              <a:t>Definição, distinção e competências necessárias</a:t>
            </a:r>
            <a:endParaRPr lang="pt-PT" sz="1100" b="0" i="0" u="none" strike="noStrike" cap="none" noProof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380bc04fa96_0_359"/>
          <p:cNvSpPr txBox="1"/>
          <p:nvPr/>
        </p:nvSpPr>
        <p:spPr>
          <a:xfrm>
            <a:off x="462708" y="1374149"/>
            <a:ext cx="7915800" cy="26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sz="1800" b="1" noProof="0" dirty="0"/>
              <a:t>1. A definição de competências</a:t>
            </a:r>
            <a:r>
              <a:rPr lang="pt-PT" sz="1800" noProof="0" dirty="0"/>
              <a:t> </a:t>
            </a:r>
            <a:r>
              <a:rPr lang="pt-PT" sz="1500" noProof="0" dirty="0"/>
              <a:t>representa as tarefas e responsabilidades do dia-a-dia do trabalho. Um funcionário precisa dessas habilidades para se qualificar e executar com êxito nesta profissão.</a:t>
            </a:r>
            <a:endParaRPr lang="pt-PT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t-PT" sz="1800" b="0" i="0" u="none" strike="noStrike" cap="none" noProof="0" dirty="0">
              <a:solidFill>
                <a:srgbClr val="45454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sz="1800" b="1" noProof="0" dirty="0"/>
              <a:t>2. Competências Distintivas</a:t>
            </a:r>
            <a:r>
              <a:rPr lang="pt-PT" sz="1800" noProof="0" dirty="0"/>
              <a:t> </a:t>
            </a:r>
            <a:r>
              <a:rPr lang="pt-PT" sz="1500" noProof="0" dirty="0"/>
              <a:t>são competências avançadas que são necessárias ocasionalmente. Um funcionário com estas competências é provavelmente mais especializado e capaz de se diferenciar dos outros na mesma função.</a:t>
            </a:r>
            <a:endParaRPr lang="pt-PT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t-PT" sz="1800" b="1" i="0" u="none" strike="noStrike" cap="none" noProof="0" dirty="0">
              <a:solidFill>
                <a:srgbClr val="45454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sz="1800" b="1" noProof="0" dirty="0"/>
              <a:t>3. As competências necessárias</a:t>
            </a:r>
            <a:r>
              <a:rPr lang="pt-PT" sz="1800" noProof="0" dirty="0"/>
              <a:t> </a:t>
            </a:r>
            <a:r>
              <a:rPr lang="pt-PT" sz="1500" noProof="0" dirty="0"/>
              <a:t>são competências especializadas necessárias para esse posto de trabalho e pertinentes para outros postos de trabalho semelhantes. Um funcionário precisa dessas competências como blocos de construção para executar as competências de definição mais complexas.</a:t>
            </a:r>
            <a:endParaRPr lang="pt-PT" sz="1800" b="0" i="0" u="none" strike="noStrike" cap="none" noProof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380bc04fa96_0_911"/>
          <p:cNvPicPr preferRelativeResize="0"/>
          <p:nvPr/>
        </p:nvPicPr>
        <p:blipFill rotWithShape="1">
          <a:blip r:embed="rId3">
            <a:alphaModFix/>
          </a:blip>
          <a:srcRect t="12428" b="12428"/>
          <a:stretch/>
        </p:blipFill>
        <p:spPr>
          <a:xfrm>
            <a:off x="0" y="0"/>
            <a:ext cx="4572000" cy="5153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80bc04fa96_0_911"/>
          <p:cNvSpPr txBox="1">
            <a:spLocks noGrp="1"/>
          </p:cNvSpPr>
          <p:nvPr>
            <p:ph type="body" idx="1"/>
          </p:nvPr>
        </p:nvSpPr>
        <p:spPr>
          <a:xfrm>
            <a:off x="4751024" y="1113589"/>
            <a:ext cx="4213500" cy="3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95300" lvl="0" indent="-381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  <a:defRPr sz="1800"/>
            </a:pPr>
            <a:r>
              <a:rPr lang="pt-PT" noProof="0" dirty="0"/>
              <a:t>Tendências ecológicas e digitais</a:t>
            </a:r>
            <a:endParaRPr lang="pt-PT" sz="1800" noProof="0" dirty="0"/>
          </a:p>
          <a:p>
            <a:pPr marL="495300" lvl="0" indent="-381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  <a:defRPr sz="1800"/>
            </a:pPr>
            <a:r>
              <a:rPr lang="pt-PT" noProof="0" dirty="0"/>
              <a:t>O que é um perfil profissional?</a:t>
            </a:r>
          </a:p>
          <a:p>
            <a:pPr marL="495300" lvl="0" indent="-381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  <a:defRPr sz="1800"/>
            </a:pPr>
            <a:r>
              <a:rPr lang="pt-PT" noProof="0" dirty="0"/>
              <a:t>O que significa para os decisores políticos e os prestadores de serviços de educação?</a:t>
            </a:r>
          </a:p>
          <a:p>
            <a:pPr marL="495300" lvl="0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lang="pt-PT" sz="1800" noProof="0" dirty="0"/>
          </a:p>
        </p:txBody>
      </p:sp>
      <p:sp>
        <p:nvSpPr>
          <p:cNvPr id="211" name="Google Shape;211;g380bc04fa96_0_911"/>
          <p:cNvSpPr txBox="1">
            <a:spLocks noGrp="1"/>
          </p:cNvSpPr>
          <p:nvPr>
            <p:ph type="title"/>
          </p:nvPr>
        </p:nvSpPr>
        <p:spPr>
          <a:xfrm>
            <a:off x="4722104" y="120311"/>
            <a:ext cx="427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PT" noProof="0" dirty="0"/>
              <a:t>Ordem do dia – tema de hoje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80bc04fa96_0_365"/>
          <p:cNvSpPr txBox="1">
            <a:spLocks noGrp="1"/>
          </p:cNvSpPr>
          <p:nvPr>
            <p:ph type="title"/>
          </p:nvPr>
        </p:nvSpPr>
        <p:spPr>
          <a:xfrm>
            <a:off x="179513" y="60127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PT" noProof="0" dirty="0"/>
              <a:t>Dos dados sobre competências aos perfis profissionais comuns</a:t>
            </a:r>
          </a:p>
        </p:txBody>
      </p:sp>
      <p:sp>
        <p:nvSpPr>
          <p:cNvPr id="510" name="Google Shape;510;g380bc04fa96_0_365"/>
          <p:cNvSpPr txBox="1"/>
          <p:nvPr/>
        </p:nvSpPr>
        <p:spPr>
          <a:xfrm>
            <a:off x="133786" y="764628"/>
            <a:ext cx="88929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800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noProof="0" dirty="0"/>
              <a:t>Captar e comparar as tendências emergentes</a:t>
            </a:r>
            <a:endParaRPr lang="pt-PT" sz="11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380bc04fa96_0_365"/>
          <p:cNvSpPr txBox="1"/>
          <p:nvPr/>
        </p:nvSpPr>
        <p:spPr>
          <a:xfrm>
            <a:off x="5297575" y="1057769"/>
            <a:ext cx="33378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A secção Competências no painel analisa as competências para o perfil de trabalho selecionado: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-"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Melhores competências especializadas através da recolha de competências no âmbito das ofertas de emprego disponíveis a nível mundial, na UE e entre ofertas de emprego de 4 países específicos em África. A recolha é apresentada em % das competências disponíveis 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-"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Os dados são codificados por cores pelo crescimento de competências projectado no mercado. O valor exacto do crescimento projectado pode ser visto ao pairar sobre a perícia na dica de perícia. 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Char char="-"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A dica de ferramenta também demonstra a descrição detalhada da competência </a:t>
            </a:r>
            <a:endParaRPr lang="pt-PT" sz="1000" b="0" i="0" u="none" strike="noStrike" cap="none" noProof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g380bc04fa96_0_3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50" y="1215751"/>
            <a:ext cx="4385104" cy="316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380bc04fa96_0_3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3243" y="3369460"/>
            <a:ext cx="3715009" cy="1432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80bc04fa96_0_382"/>
          <p:cNvSpPr/>
          <p:nvPr/>
        </p:nvSpPr>
        <p:spPr>
          <a:xfrm>
            <a:off x="3549887" y="681000"/>
            <a:ext cx="2363100" cy="4369500"/>
          </a:xfrm>
          <a:prstGeom prst="rect">
            <a:avLst/>
          </a:prstGeom>
          <a:solidFill>
            <a:schemeClr val="dk2"/>
          </a:solidFill>
          <a:ln w="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380bc04fa96_0_382"/>
          <p:cNvSpPr txBox="1">
            <a:spLocks noGrp="1"/>
          </p:cNvSpPr>
          <p:nvPr>
            <p:ph type="body" idx="1"/>
          </p:nvPr>
        </p:nvSpPr>
        <p:spPr>
          <a:xfrm>
            <a:off x="196550" y="1053000"/>
            <a:ext cx="1991400" cy="3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>
                <a:solidFill>
                  <a:schemeClr val="lt1"/>
                </a:solidFill>
              </a:defRPr>
            </a:pPr>
            <a:r>
              <a:rPr lang="pt-PT" sz="1100" noProof="0">
                <a:solidFill>
                  <a:schemeClr val="tx1"/>
                </a:solidFill>
              </a:rPr>
              <a:t>Os percursos profissionais </a:t>
            </a:r>
            <a:r>
              <a:rPr lang="pt-PT" sz="1100" b="1" noProof="0">
                <a:solidFill>
                  <a:schemeClr val="tx1"/>
                </a:solidFill>
              </a:rPr>
              <a:t>permitem aos prestadores de ensino identificar requisitos comuns em matéria de competências para fazer avançar a mão de obra local para uma função de «necessidade de preencher».</a:t>
            </a:r>
            <a:endParaRPr lang="pt-PT" sz="1100" noProof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lang="pt-PT" sz="1100" noProof="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>
                <a:solidFill>
                  <a:schemeClr val="lt1"/>
                </a:solidFill>
              </a:defRPr>
            </a:pPr>
            <a:r>
              <a:rPr lang="pt-PT" sz="1100" noProof="0" dirty="0">
                <a:solidFill>
                  <a:schemeClr val="tx1"/>
                </a:solidFill>
              </a:rPr>
              <a:t>Os percursos são construídos entre funções com fortes adjacências de competências e especificam as lacunas de competências no último quilómetro que podem ser colmatadas com formação específica.</a:t>
            </a:r>
            <a:endParaRPr lang="pt-PT" sz="1200" noProof="0" dirty="0">
              <a:solidFill>
                <a:schemeClr val="tx1"/>
              </a:solidFill>
            </a:endParaRPr>
          </a:p>
        </p:txBody>
      </p:sp>
      <p:sp>
        <p:nvSpPr>
          <p:cNvPr id="520" name="Google Shape;520;g380bc04fa96_0_38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dirty="0" err="1"/>
              <a:t>Empregos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Próxima</a:t>
            </a:r>
            <a:r>
              <a:rPr dirty="0"/>
              <a:t> Etapa: </a:t>
            </a:r>
            <a:r>
              <a:rPr dirty="0" err="1"/>
              <a:t>Percursos</a:t>
            </a:r>
            <a:r>
              <a:rPr dirty="0"/>
              <a:t> de </a:t>
            </a:r>
            <a:r>
              <a:rPr dirty="0" err="1"/>
              <a:t>carreira</a:t>
            </a:r>
            <a:r>
              <a:rPr dirty="0"/>
              <a:t> e </a:t>
            </a:r>
            <a:r>
              <a:rPr dirty="0" err="1"/>
              <a:t>estudo</a:t>
            </a:r>
            <a:endParaRPr dirty="0"/>
          </a:p>
        </p:txBody>
      </p:sp>
      <p:sp>
        <p:nvSpPr>
          <p:cNvPr id="521" name="Google Shape;521;g380bc04fa96_0_382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  <p:pic>
        <p:nvPicPr>
          <p:cNvPr id="522" name="Google Shape;522;g380bc04fa96_0_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1526" y="865401"/>
            <a:ext cx="5401525" cy="403459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380bc04fa96_0_382"/>
          <p:cNvSpPr txBox="1"/>
          <p:nvPr/>
        </p:nvSpPr>
        <p:spPr>
          <a:xfrm rot="-5400000" flipH="1">
            <a:off x="1817333" y="2412375"/>
            <a:ext cx="225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/>
              <a:t>Análise dos percursos profissionais:</a:t>
            </a:r>
            <a:endParaRPr lang="pt-PT" sz="900" b="1" i="0" u="none" strike="noStrike" cap="none" noProof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 dirty="0"/>
              <a:t> Gestores de Marketing</a:t>
            </a:r>
            <a:endParaRPr lang="pt-PT" sz="900" b="1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80bc04fa96_0_382"/>
          <p:cNvSpPr/>
          <p:nvPr/>
        </p:nvSpPr>
        <p:spPr>
          <a:xfrm>
            <a:off x="2734625" y="1523100"/>
            <a:ext cx="425100" cy="2275500"/>
          </a:xfrm>
          <a:prstGeom prst="rect">
            <a:avLst/>
          </a:prstGeom>
          <a:noFill/>
          <a:ln w="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80bc04fa96_0_392"/>
          <p:cNvSpPr txBox="1">
            <a:spLocks noGrp="1"/>
          </p:cNvSpPr>
          <p:nvPr>
            <p:ph type="title"/>
          </p:nvPr>
        </p:nvSpPr>
        <p:spPr>
          <a:xfrm>
            <a:off x="179513" y="60127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PT" noProof="0"/>
              <a:t>Dos dados sobre competências aos perfis profissionais comuns</a:t>
            </a:r>
          </a:p>
        </p:txBody>
      </p:sp>
      <p:sp>
        <p:nvSpPr>
          <p:cNvPr id="530" name="Google Shape;530;g380bc04fa96_0_392"/>
          <p:cNvSpPr txBox="1"/>
          <p:nvPr/>
        </p:nvSpPr>
        <p:spPr>
          <a:xfrm>
            <a:off x="133786" y="764628"/>
            <a:ext cx="88929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800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Identificação de percursos profissionais e de estudo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380bc04fa96_0_392"/>
          <p:cNvSpPr txBox="1"/>
          <p:nvPr/>
        </p:nvSpPr>
        <p:spPr>
          <a:xfrm>
            <a:off x="388344" y="1373999"/>
            <a:ext cx="8072700" cy="2777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defRPr sz="1800"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sz="1600" b="1" noProof="0" dirty="0"/>
              <a:t>Adiantamentos</a:t>
            </a:r>
            <a:r>
              <a:rPr lang="pt-PT" sz="1600" noProof="0" dirty="0"/>
              <a:t>t: Empregos que pagam mais e estão dentro do mesmo grupo de ocupação que a ocupação de origem.</a:t>
            </a:r>
            <a:endParaRPr lang="pt-PT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endParaRPr lang="pt-PT" sz="1600" b="0" i="0" u="none" strike="noStrike" cap="none" noProof="0" dirty="0">
              <a:solidFill>
                <a:srgbClr val="45454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defRPr sz="1800"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sz="1600" b="1" noProof="0" dirty="0"/>
              <a:t>Avanço lateral:</a:t>
            </a:r>
            <a:r>
              <a:rPr lang="pt-PT" sz="1600" noProof="0" dirty="0"/>
              <a:t> Empregos que pagam mais, mas exigem a transição para um novo grupo profissional, em oposição à profissão de origem.</a:t>
            </a:r>
            <a:endParaRPr lang="pt-PT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endParaRPr lang="pt-PT" sz="1600" b="0" i="0" u="none" strike="noStrike" cap="none" noProof="0" dirty="0">
              <a:solidFill>
                <a:srgbClr val="45454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defRPr sz="1800"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sz="1600" b="1" noProof="0" dirty="0"/>
              <a:t>Semelhante:</a:t>
            </a:r>
            <a:r>
              <a:rPr lang="pt-PT" sz="1600" noProof="0" dirty="0"/>
              <a:t> Empregos que pagam um salário comparável e pertencem ao mesmo grupo profissional que a profissão de origem.</a:t>
            </a:r>
            <a:endParaRPr lang="pt-PT" sz="105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endParaRPr lang="pt-PT" sz="1600" b="0" i="0" u="none" strike="noStrike" cap="none" noProof="0" dirty="0">
              <a:solidFill>
                <a:srgbClr val="45454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  <a:defRPr sz="1800"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sz="1600" b="1" noProof="0" dirty="0"/>
              <a:t>Transição lateral:</a:t>
            </a:r>
            <a:r>
              <a:rPr lang="pt-PT" sz="1600" noProof="0" dirty="0"/>
              <a:t> Empregos que pagam um salário comparável, mas que exigem a transição para um novo grupo profissional, por oposição à profissão de origem.</a:t>
            </a:r>
            <a:endParaRPr lang="pt-PT" sz="1600" b="0" i="0" u="none" strike="noStrike" cap="none" noProof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80bc04fa96_0_398"/>
          <p:cNvSpPr txBox="1">
            <a:spLocks noGrp="1"/>
          </p:cNvSpPr>
          <p:nvPr>
            <p:ph type="title"/>
          </p:nvPr>
        </p:nvSpPr>
        <p:spPr>
          <a:xfrm>
            <a:off x="179513" y="60127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PT" noProof="0"/>
              <a:t>Dos dados sobre competências aos perfis profissionais comuns</a:t>
            </a:r>
          </a:p>
        </p:txBody>
      </p:sp>
      <p:sp>
        <p:nvSpPr>
          <p:cNvPr id="537" name="Google Shape;537;g380bc04fa96_0_398"/>
          <p:cNvSpPr txBox="1"/>
          <p:nvPr/>
        </p:nvSpPr>
        <p:spPr>
          <a:xfrm>
            <a:off x="133786" y="764628"/>
            <a:ext cx="88929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800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noProof="0"/>
              <a:t>Identificação de percursos profissionais e de estudo</a:t>
            </a:r>
            <a:endParaRPr lang="pt-PT" sz="1100" b="0" i="0" u="none" strike="noStrike" cap="none" noProof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380bc04fa96_0_398"/>
          <p:cNvSpPr txBox="1">
            <a:spLocks noGrp="1"/>
          </p:cNvSpPr>
          <p:nvPr>
            <p:ph type="body" idx="1"/>
          </p:nvPr>
        </p:nvSpPr>
        <p:spPr>
          <a:xfrm>
            <a:off x="5425925" y="1218287"/>
            <a:ext cx="29610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/>
            </a:pPr>
            <a:r>
              <a:rPr lang="pt-PT" noProof="0"/>
              <a:t>A seção analisa as vias para o perfil selecionado: </a:t>
            </a:r>
            <a:r>
              <a:rPr lang="pt-PT" b="1" noProof="0"/>
              <a:t>percursos profissionais</a:t>
            </a:r>
            <a:r>
              <a:rPr lang="pt-PT" noProof="0"/>
              <a:t> relacionados com o perfil específico e </a:t>
            </a:r>
            <a:r>
              <a:rPr lang="pt-PT" b="1" noProof="0"/>
              <a:t>percursos educativos</a:t>
            </a:r>
            <a:r>
              <a:rPr lang="pt-PT" noProof="0"/>
              <a:t> que os conduzem.</a:t>
            </a:r>
            <a:endParaRPr lang="pt-PT" sz="900" noProof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lang="pt-PT" sz="900" noProof="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/>
            </a:pPr>
            <a:r>
              <a:rPr lang="pt-PT" noProof="0" dirty="0"/>
              <a:t>Para o perfil selecionado, é apresentada uma lista de profissões, distribuídas por 4 categorias hierárquicas diferentes: Avanço, Avanço Lateral, Transição Lateral ou Nível Similar. Para cada um deles, o índice de semelhança é dado. </a:t>
            </a:r>
            <a:endParaRPr lang="pt-PT" sz="900" noProof="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lang="pt-PT" sz="900" noProof="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/>
            </a:pPr>
            <a:r>
              <a:rPr lang="pt-PT" noProof="0" dirty="0"/>
              <a:t>Ao selecionar uma carreira específica, o utilizador também pode ver a lacuna de competências existente a partir do perfil escolhido e do perfil original da análise. As habilidades são codificadas por cor pelo peso da habilidade para analisar a lacuna.</a:t>
            </a:r>
            <a:endParaRPr lang="pt-PT" sz="900" noProof="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lang="pt-PT" sz="900" noProof="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/>
            </a:pPr>
            <a:r>
              <a:rPr lang="pt-PT" noProof="0" dirty="0"/>
              <a:t>O utilizador também é apresentado com a lista dos graus ligados ao perfil de análise em vários locais em países africanos. </a:t>
            </a:r>
            <a:endParaRPr lang="pt-PT" sz="900" noProof="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lang="pt-PT" sz="900" noProof="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/>
            </a:pPr>
            <a:r>
              <a:rPr lang="pt-PT" noProof="0" dirty="0"/>
              <a:t> </a:t>
            </a:r>
            <a:endParaRPr lang="pt-PT" sz="900" noProof="0" dirty="0"/>
          </a:p>
        </p:txBody>
      </p:sp>
      <p:pic>
        <p:nvPicPr>
          <p:cNvPr id="539" name="Google Shape;539;g380bc04fa96_0_3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336" y="1231135"/>
            <a:ext cx="5117183" cy="3628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g380bc04fa96_0_4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5809" y="1231135"/>
            <a:ext cx="4763534" cy="332984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380bc04fa96_0_405"/>
          <p:cNvSpPr txBox="1">
            <a:spLocks noGrp="1"/>
          </p:cNvSpPr>
          <p:nvPr>
            <p:ph type="body" idx="1"/>
          </p:nvPr>
        </p:nvSpPr>
        <p:spPr>
          <a:xfrm>
            <a:off x="375782" y="1503803"/>
            <a:ext cx="4196400" cy="29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20000"/>
          </a:bodyPr>
          <a:lstStyle/>
          <a:p>
            <a:pPr marL="342900" lvl="0" indent="-229711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91666"/>
              <a:buChar char="●"/>
              <a:defRPr sz="1200"/>
            </a:pPr>
            <a:r>
              <a:rPr lang="pt-PT" b="1" noProof="0"/>
              <a:t>Planeamento e desenvolvimento: </a:t>
            </a:r>
            <a:r>
              <a:rPr lang="pt-PT" noProof="0"/>
              <a:t>Quais cursos são mais propensos a proporcionar aos alunos um resultado de carreira forte? </a:t>
            </a:r>
          </a:p>
          <a:p>
            <a:pPr marL="342900" lvl="0" indent="-1651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91666"/>
              <a:buNone/>
            </a:pPr>
            <a:endParaRPr lang="pt-PT" sz="1200" b="1" noProof="0" dirty="0"/>
          </a:p>
          <a:p>
            <a:pPr marL="342900" lvl="0" indent="-229711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91666"/>
              <a:buChar char="●"/>
              <a:defRPr sz="1200"/>
            </a:pPr>
            <a:r>
              <a:rPr lang="pt-PT" b="1" noProof="0" dirty="0"/>
              <a:t>Informar os alunos: </a:t>
            </a:r>
            <a:r>
              <a:rPr lang="pt-PT" noProof="0" dirty="0"/>
              <a:t>Comunicar aos alunos como seus cursos os prepararão para o futuro.</a:t>
            </a:r>
          </a:p>
          <a:p>
            <a:pPr marL="342900" lvl="0" indent="-1651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91666"/>
              <a:buNone/>
            </a:pPr>
            <a:endParaRPr lang="pt-PT" sz="1200" b="1" noProof="0" dirty="0"/>
          </a:p>
          <a:p>
            <a:pPr marL="342900" lvl="0" indent="-229711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91666"/>
              <a:buChar char="●"/>
              <a:defRPr sz="1200"/>
            </a:pPr>
            <a:r>
              <a:rPr lang="pt-PT" b="1" noProof="0" dirty="0"/>
              <a:t>Conceção do curso:</a:t>
            </a:r>
            <a:r>
              <a:rPr lang="pt-PT" noProof="0" dirty="0"/>
              <a:t> Que conhecimentos, competências e atributos um curso precisa desenvolver para preparar os alunos para o mundo do trabalho?</a:t>
            </a:r>
          </a:p>
          <a:p>
            <a:pPr marL="342900" lvl="0" indent="-1651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91666"/>
              <a:buNone/>
            </a:pPr>
            <a:endParaRPr lang="pt-PT" sz="1200" b="1" noProof="0" dirty="0"/>
          </a:p>
          <a:p>
            <a:pPr marL="342900" lvl="0" indent="-229711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91666"/>
              <a:buChar char="●"/>
              <a:defRPr sz="1200"/>
            </a:pPr>
            <a:r>
              <a:rPr lang="pt-PT" noProof="0" dirty="0"/>
              <a:t>Aconselhamento </a:t>
            </a:r>
            <a:r>
              <a:rPr lang="pt-PT" b="1" noProof="0" dirty="0"/>
              <a:t>profissional: </a:t>
            </a:r>
            <a:r>
              <a:rPr lang="pt-PT" noProof="0" dirty="0"/>
              <a:t>capacitar os conselheiros de carreira com informações detalhadas para enriquecer sua orientação, desbloqueando novas possibilidades para os alunos.</a:t>
            </a:r>
          </a:p>
          <a:p>
            <a:pPr marL="342900" lvl="0" indent="-1651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91666"/>
              <a:buNone/>
            </a:pPr>
            <a:endParaRPr lang="pt-PT" sz="1200" b="1" noProof="0" dirty="0"/>
          </a:p>
          <a:p>
            <a:pPr marL="342900" lvl="0" indent="-229711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91666"/>
              <a:buChar char="●"/>
              <a:defRPr sz="1200"/>
            </a:pPr>
            <a:r>
              <a:rPr lang="pt-PT" b="1" noProof="0" dirty="0"/>
              <a:t>Participação cívica: </a:t>
            </a:r>
            <a:r>
              <a:rPr lang="pt-PT" noProof="0" dirty="0"/>
              <a:t>colaborar com partes interessadas mais vastas com uma linguagem comum de dados.</a:t>
            </a:r>
          </a:p>
        </p:txBody>
      </p:sp>
      <p:sp>
        <p:nvSpPr>
          <p:cNvPr id="546" name="Google Shape;546;g380bc04fa96_0_405"/>
          <p:cNvSpPr txBox="1">
            <a:spLocks noGrp="1"/>
          </p:cNvSpPr>
          <p:nvPr>
            <p:ph type="title"/>
          </p:nvPr>
        </p:nvSpPr>
        <p:spPr>
          <a:xfrm>
            <a:off x="179513" y="60127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PT" noProof="0"/>
              <a:t>O que é que isto significa para os decisores políticos e os prestadores de serviços de educação? </a:t>
            </a:r>
          </a:p>
        </p:txBody>
      </p:sp>
      <p:sp>
        <p:nvSpPr>
          <p:cNvPr id="547" name="Google Shape;547;g380bc04fa96_0_405"/>
          <p:cNvSpPr txBox="1"/>
          <p:nvPr/>
        </p:nvSpPr>
        <p:spPr>
          <a:xfrm>
            <a:off x="179513" y="764628"/>
            <a:ext cx="86781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62500" lnSpcReduction="20000"/>
          </a:bodyPr>
          <a:lstStyle/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2222"/>
              <a:buFont typeface="Arial"/>
              <a:buNone/>
              <a:defRPr sz="1800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pt-PT" noProof="0" dirty="0"/>
              <a:t>Os decisores políticos e os prestadores de ensino têm de trabalhar em conjunto para estabelecer uma ligação entre as qualificações e as competências exigidas, a fim de responder a um mercado de trabalho em rápida mutação.</a:t>
            </a:r>
            <a:endParaRPr lang="pt-PT" sz="1100" noProof="0" dirty="0"/>
          </a:p>
          <a:p>
            <a:pPr marL="11430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2222"/>
              <a:buFont typeface="Arial"/>
              <a:buNone/>
            </a:pPr>
            <a:endParaRPr lang="pt-PT" sz="1800" b="1" i="0" u="none" strike="noStrike" cap="none" noProof="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1651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4166"/>
              <a:buFont typeface="Arial"/>
              <a:buNone/>
            </a:pPr>
            <a:endParaRPr lang="pt-PT" sz="2400" b="1" i="0" u="none" strike="noStrike" cap="none" noProof="0" dirty="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g380bc04fa96_0_412"/>
          <p:cNvPicPr preferRelativeResize="0"/>
          <p:nvPr/>
        </p:nvPicPr>
        <p:blipFill rotWithShape="1">
          <a:blip r:embed="rId3">
            <a:alphaModFix/>
          </a:blip>
          <a:srcRect l="11855" r="11855"/>
          <a:stretch/>
        </p:blipFill>
        <p:spPr>
          <a:xfrm>
            <a:off x="6562406" y="-4801"/>
            <a:ext cx="3089870" cy="515310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380bc04fa96_0_412"/>
          <p:cNvSpPr txBox="1">
            <a:spLocks noGrp="1"/>
          </p:cNvSpPr>
          <p:nvPr>
            <p:ph type="body" idx="1"/>
          </p:nvPr>
        </p:nvSpPr>
        <p:spPr>
          <a:xfrm>
            <a:off x="457413" y="2038350"/>
            <a:ext cx="38844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500"/>
            </a:pPr>
            <a:r>
              <a:rPr lang="pt-PT" b="1" noProof="0">
                <a:solidFill>
                  <a:schemeClr val="lt1"/>
                </a:solidFill>
                <a:highlight>
                  <a:schemeClr val="lt2"/>
                </a:highlight>
              </a:rPr>
              <a:t>Habilidades</a:t>
            </a:r>
            <a:r>
              <a:rPr lang="pt-PT" noProof="0">
                <a:solidFill>
                  <a:schemeClr val="dk1"/>
                </a:solidFill>
              </a:rPr>
              <a:t> descrevem as competências e experiências que os trabalhadores precisam para concluir tarefas-chave em seu papel</a:t>
            </a:r>
            <a:endParaRPr lang="pt-PT" sz="1500" noProof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endParaRPr lang="pt-PT" sz="100" noProof="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500"/>
            </a:pPr>
            <a:r>
              <a:rPr lang="pt-PT" noProof="0" dirty="0">
                <a:solidFill>
                  <a:schemeClr val="dk1"/>
                </a:solidFill>
              </a:rPr>
              <a:t>Frequentemente descrito pelos empregadores nos anúncios </a:t>
            </a:r>
            <a:r>
              <a:rPr lang="pt-PT" b="1" noProof="0" dirty="0">
                <a:solidFill>
                  <a:schemeClr val="lt1"/>
                </a:solidFill>
                <a:highlight>
                  <a:schemeClr val="lt2"/>
                </a:highlight>
              </a:rPr>
              <a:t>de emprego</a:t>
            </a:r>
            <a:endParaRPr lang="pt-PT" sz="1500" b="1" noProof="0" dirty="0">
              <a:solidFill>
                <a:schemeClr val="lt1"/>
              </a:solidFill>
              <a:highlight>
                <a:schemeClr val="lt2"/>
              </a:highlight>
            </a:endParaRPr>
          </a:p>
        </p:txBody>
      </p:sp>
      <p:sp>
        <p:nvSpPr>
          <p:cNvPr id="554" name="Google Shape;554;g380bc04fa96_0_412"/>
          <p:cNvSpPr txBox="1">
            <a:spLocks noGrp="1"/>
          </p:cNvSpPr>
          <p:nvPr>
            <p:ph type="title"/>
          </p:nvPr>
        </p:nvSpPr>
        <p:spPr>
          <a:xfrm>
            <a:off x="457200" y="280850"/>
            <a:ext cx="8229600" cy="1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PT" noProof="0" dirty="0"/>
              <a:t>4 Pontos principais a </a:t>
            </a:r>
            <a:r>
              <a:rPr lang="pt-PT" noProof="0" dirty="0">
                <a:solidFill>
                  <a:schemeClr val="lt1"/>
                </a:solidFill>
                <a:highlight>
                  <a:schemeClr val="lt2"/>
                </a:highlight>
              </a:rPr>
              <a:t>tomar-</a:t>
            </a:r>
            <a:r>
              <a:rPr lang="pt-PT" noProof="0" dirty="0" err="1">
                <a:solidFill>
                  <a:schemeClr val="lt1"/>
                </a:solidFill>
                <a:highlight>
                  <a:schemeClr val="lt2"/>
                </a:highlight>
              </a:rPr>
              <a:t>away</a:t>
            </a:r>
            <a:endParaRPr lang="pt-PT" noProof="0" dirty="0">
              <a:solidFill>
                <a:schemeClr val="lt1"/>
              </a:solidFill>
              <a:highlight>
                <a:schemeClr val="lt2"/>
              </a:highlight>
            </a:endParaRPr>
          </a:p>
        </p:txBody>
      </p:sp>
      <p:sp>
        <p:nvSpPr>
          <p:cNvPr id="555" name="Google Shape;555;g380bc04fa96_0_412"/>
          <p:cNvSpPr txBox="1">
            <a:spLocks noGrp="1"/>
          </p:cNvSpPr>
          <p:nvPr>
            <p:ph type="subTitle" idx="2"/>
          </p:nvPr>
        </p:nvSpPr>
        <p:spPr>
          <a:xfrm>
            <a:off x="457200" y="1484850"/>
            <a:ext cx="38844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  <a:defRPr sz="1500"/>
            </a:pPr>
            <a:r>
              <a:rPr lang="pt-PT" noProof="0"/>
              <a:t>Os blocos de construção do trabalho</a:t>
            </a:r>
            <a:endParaRPr lang="pt-PT" sz="1500" noProof="0"/>
          </a:p>
        </p:txBody>
      </p:sp>
      <p:sp>
        <p:nvSpPr>
          <p:cNvPr id="556" name="Google Shape;556;g380bc04fa96_0_412"/>
          <p:cNvSpPr txBox="1">
            <a:spLocks noGrp="1"/>
          </p:cNvSpPr>
          <p:nvPr>
            <p:ph type="body" idx="3"/>
          </p:nvPr>
        </p:nvSpPr>
        <p:spPr>
          <a:xfrm>
            <a:off x="4802388" y="1962150"/>
            <a:ext cx="38844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500"/>
            </a:pPr>
            <a:r>
              <a:rPr lang="pt-PT" b="1" noProof="0" dirty="0">
                <a:solidFill>
                  <a:schemeClr val="lt1"/>
                </a:solidFill>
                <a:highlight>
                  <a:schemeClr val="lt2"/>
                </a:highlight>
              </a:rPr>
              <a:t>As tendências macroeconómicas</a:t>
            </a:r>
            <a:r>
              <a:rPr lang="pt-PT" b="1" noProof="0" dirty="0">
                <a:solidFill>
                  <a:schemeClr val="dk1"/>
                </a:solidFill>
                <a:highlight>
                  <a:schemeClr val="lt2"/>
                </a:highlight>
              </a:rPr>
              <a:t> </a:t>
            </a:r>
            <a:r>
              <a:rPr lang="pt-PT" noProof="0" dirty="0">
                <a:solidFill>
                  <a:schemeClr val="dk1"/>
                </a:solidFill>
              </a:rPr>
              <a:t>estão a afetar diferentes partes do mercado de trabalho de diferentes formas (mistura de oferta e procura de competências) </a:t>
            </a:r>
            <a:endParaRPr lang="pt-PT" sz="1500" noProof="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endParaRPr lang="pt-PT" sz="100" noProof="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500"/>
            </a:pPr>
            <a:r>
              <a:rPr lang="pt-PT" noProof="0" dirty="0">
                <a:solidFill>
                  <a:schemeClr val="dk1"/>
                </a:solidFill>
              </a:rPr>
              <a:t>É fundamental </a:t>
            </a:r>
            <a:r>
              <a:rPr lang="pt-PT" b="1" noProof="0" dirty="0">
                <a:solidFill>
                  <a:schemeClr val="lt1"/>
                </a:solidFill>
                <a:highlight>
                  <a:schemeClr val="lt2"/>
                </a:highlight>
              </a:rPr>
              <a:t>utilizar uma abordagem baseada em dados.</a:t>
            </a:r>
            <a:r>
              <a:rPr lang="pt-PT" noProof="0" dirty="0">
                <a:solidFill>
                  <a:schemeClr val="dk1"/>
                </a:solidFill>
              </a:rPr>
              <a:t> </a:t>
            </a:r>
            <a:endParaRPr lang="pt-PT" sz="1500" noProof="0" dirty="0">
              <a:solidFill>
                <a:schemeClr val="dk1"/>
              </a:solidFill>
            </a:endParaRPr>
          </a:p>
        </p:txBody>
      </p:sp>
      <p:sp>
        <p:nvSpPr>
          <p:cNvPr id="557" name="Google Shape;557;g380bc04fa96_0_412"/>
          <p:cNvSpPr txBox="1">
            <a:spLocks noGrp="1"/>
          </p:cNvSpPr>
          <p:nvPr>
            <p:ph type="subTitle" idx="4"/>
          </p:nvPr>
        </p:nvSpPr>
        <p:spPr>
          <a:xfrm>
            <a:off x="4802175" y="1408650"/>
            <a:ext cx="38844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  <a:defRPr sz="1500"/>
            </a:pPr>
            <a:r>
              <a:rPr lang="pt-PT" noProof="0"/>
              <a:t>É um mundo complexo</a:t>
            </a:r>
            <a:endParaRPr lang="pt-PT" sz="1500" noProof="0"/>
          </a:p>
        </p:txBody>
      </p:sp>
      <p:pic>
        <p:nvPicPr>
          <p:cNvPr id="558" name="Google Shape;558;g380bc04fa96_0_412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904875"/>
            <a:ext cx="401100" cy="4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380bc04fa96_0_412"/>
          <p:cNvPicPr preferRelativeResize="0">
            <a:picLocks noGrp="1"/>
          </p:cNvPicPr>
          <p:nvPr>
            <p:ph type="pic" idx="6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802400" y="904875"/>
            <a:ext cx="401100" cy="40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"/>
          <p:cNvSpPr txBox="1">
            <a:spLocks noGrp="1"/>
          </p:cNvSpPr>
          <p:nvPr>
            <p:ph type="sldNum" idx="12"/>
          </p:nvPr>
        </p:nvSpPr>
        <p:spPr>
          <a:xfrm>
            <a:off x="457200" y="4692575"/>
            <a:ext cx="548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26</a:t>
            </a:fld>
            <a:endParaRPr lang="en"/>
          </a:p>
        </p:txBody>
      </p:sp>
      <p:pic>
        <p:nvPicPr>
          <p:cNvPr id="565" name="Google Shape;56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22653"/>
            <a:ext cx="9144000" cy="3921471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9"/>
          <p:cNvSpPr txBox="1">
            <a:spLocks noGrp="1"/>
          </p:cNvSpPr>
          <p:nvPr>
            <p:ph type="title"/>
          </p:nvPr>
        </p:nvSpPr>
        <p:spPr>
          <a:xfrm>
            <a:off x="457200" y="1212112"/>
            <a:ext cx="3256767" cy="72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pPr>
            <a:r>
              <a:rPr lang="pt-PT" sz="3600" noProof="0" dirty="0"/>
              <a:t>Obrigado. </a:t>
            </a:r>
            <a:br>
              <a:rPr lang="pt-PT" sz="3600" noProof="0" dirty="0"/>
            </a:br>
            <a:br>
              <a:rPr lang="pt-PT" sz="3600" noProof="0" dirty="0"/>
            </a:br>
            <a:r>
              <a:rPr lang="pt-PT" sz="3600" noProof="0" dirty="0"/>
              <a:t>Alguma pergunta?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pt-PT" sz="2400" noProof="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pPr>
            <a:r>
              <a:rPr lang="pt-PT" sz="900" noProof="0" dirty="0"/>
              <a:t>Dados de contacto: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pt-PT" sz="900" noProof="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pPr>
            <a:r>
              <a:rPr lang="pt-PT" sz="900" noProof="0" dirty="0"/>
              <a:t>Mauro Pelucchi – Chefe da Global Data Science – </a:t>
            </a:r>
            <a:r>
              <a:rPr lang="pt-PT" sz="900" u="sng" noProof="0" dirty="0">
                <a:solidFill>
                  <a:schemeClr val="hlink"/>
                </a:solidFill>
                <a:hlinkClick r:id="rId4"/>
              </a:rPr>
              <a:t>mauro.pelucchi@lightcast.io</a:t>
            </a:r>
            <a:br>
              <a:rPr lang="pt-PT" sz="900" u="sng" noProof="0" dirty="0">
                <a:solidFill>
                  <a:schemeClr val="hlink"/>
                </a:solidFill>
                <a:hlinkClick r:id="rId4"/>
              </a:rPr>
            </a:br>
            <a:endParaRPr lang="pt-PT" sz="900" b="0" noProof="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pt-PT" sz="900" b="0" noProof="0" dirty="0"/>
          </a:p>
        </p:txBody>
      </p:sp>
      <p:pic>
        <p:nvPicPr>
          <p:cNvPr id="567" name="Google Shape;567;p9" descr="A close-up of a logo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83158"/>
            <a:ext cx="3200398" cy="52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0080" y="604474"/>
            <a:ext cx="2917220" cy="334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67300" y="827125"/>
            <a:ext cx="2652746" cy="28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076b6b0d59_0_192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pPr>
            <a:r>
              <a:rPr lang="pt-PT" sz="1800" noProof="0" dirty="0"/>
              <a:t>Painel de controlo das competências verdes para os países africanos</a:t>
            </a:r>
            <a:endParaRPr lang="pt-PT" sz="1800" b="0" noProof="0" dirty="0"/>
          </a:p>
        </p:txBody>
      </p:sp>
      <p:pic>
        <p:nvPicPr>
          <p:cNvPr id="217" name="Google Shape;217;g3076b6b0d59_0_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129" y="532355"/>
            <a:ext cx="3393008" cy="389559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3076b6b0d59_0_192"/>
          <p:cNvSpPr txBox="1"/>
          <p:nvPr/>
        </p:nvSpPr>
        <p:spPr>
          <a:xfrm>
            <a:off x="50900" y="4941500"/>
            <a:ext cx="399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https://acqf.africa/skills-data-focus/big-data-lmi-green-dashboard-africa</a:t>
            </a:r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g3076b6b0d59_0_1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2154" y="980814"/>
            <a:ext cx="3304175" cy="329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 txBox="1"/>
          <p:nvPr/>
        </p:nvSpPr>
        <p:spPr>
          <a:xfrm>
            <a:off x="481655" y="168001"/>
            <a:ext cx="8180690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highlight>
                  <a:srgbClr val="00B050"/>
                </a:highlight>
                <a:latin typeface="Arial"/>
                <a:ea typeface="Arial"/>
                <a:cs typeface="Arial"/>
                <a:sym typeface="Arial"/>
              </a:defRPr>
            </a:pPr>
            <a:r>
              <a:rPr lang="pt-PT" sz="2800" noProof="0"/>
              <a:t>O que é preciso para preparar a revolução verde?</a:t>
            </a:r>
            <a:endParaRPr lang="pt-PT" sz="2800" b="0" i="0" u="none" strike="noStrike" cap="none" noProof="0">
              <a:solidFill>
                <a:schemeClr val="lt1"/>
              </a:solidFill>
              <a:highlight>
                <a:srgbClr val="00B05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>
            <a:off x="1334163" y="1806206"/>
            <a:ext cx="6475674" cy="2100676"/>
            <a:chOff x="2440222" y="2571750"/>
            <a:chExt cx="6475674" cy="2100676"/>
          </a:xfrm>
        </p:grpSpPr>
        <p:grpSp>
          <p:nvGrpSpPr>
            <p:cNvPr id="226" name="Google Shape;226;p4"/>
            <p:cNvGrpSpPr/>
            <p:nvPr/>
          </p:nvGrpSpPr>
          <p:grpSpPr>
            <a:xfrm>
              <a:off x="7266001" y="2571750"/>
              <a:ext cx="1248354" cy="1200647"/>
              <a:chOff x="7192949" y="2371132"/>
              <a:chExt cx="1248354" cy="1200647"/>
            </a:xfrm>
          </p:grpSpPr>
          <p:sp>
            <p:nvSpPr>
              <p:cNvPr id="227" name="Google Shape;227;p4"/>
              <p:cNvSpPr/>
              <p:nvPr/>
            </p:nvSpPr>
            <p:spPr>
              <a:xfrm>
                <a:off x="7192949" y="2371132"/>
                <a:ext cx="1248354" cy="1200647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B4B4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pt-PT" sz="1400" b="0" i="0" u="none" strike="noStrike" cap="none" noProof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8" name="Google Shape;228;p4" descr="Icon  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548024" y="2702353"/>
                <a:ext cx="538204" cy="5382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9" name="Google Shape;229;p4"/>
            <p:cNvGrpSpPr/>
            <p:nvPr/>
          </p:nvGrpSpPr>
          <p:grpSpPr>
            <a:xfrm>
              <a:off x="5053882" y="2571750"/>
              <a:ext cx="1248354" cy="1200647"/>
              <a:chOff x="5915441" y="2466037"/>
              <a:chExt cx="1248354" cy="1200647"/>
            </a:xfrm>
          </p:grpSpPr>
          <p:sp>
            <p:nvSpPr>
              <p:cNvPr id="230" name="Google Shape;230;p4"/>
              <p:cNvSpPr/>
              <p:nvPr/>
            </p:nvSpPr>
            <p:spPr>
              <a:xfrm>
                <a:off x="5915441" y="2466037"/>
                <a:ext cx="1248354" cy="1200647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B4B4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pt-PT" sz="1400" b="0" i="0" u="none" strike="noStrike" cap="none" noProof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1" name="Google Shape;231;p4" descr="Icon  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195516" y="2754120"/>
                <a:ext cx="688204" cy="6244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2" name="Google Shape;232;p4"/>
            <p:cNvGrpSpPr/>
            <p:nvPr/>
          </p:nvGrpSpPr>
          <p:grpSpPr>
            <a:xfrm>
              <a:off x="2841763" y="2571750"/>
              <a:ext cx="1248354" cy="1200647"/>
              <a:chOff x="2450328" y="2385199"/>
              <a:chExt cx="1248354" cy="1200647"/>
            </a:xfrm>
          </p:grpSpPr>
          <p:sp>
            <p:nvSpPr>
              <p:cNvPr id="233" name="Google Shape;233;p4"/>
              <p:cNvSpPr/>
              <p:nvPr/>
            </p:nvSpPr>
            <p:spPr>
              <a:xfrm>
                <a:off x="2450328" y="2385199"/>
                <a:ext cx="1248354" cy="1200647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B4B4B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pt-PT" sz="1400" b="0" i="0" u="none" strike="noStrike" cap="none" noProof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4" name="Google Shape;234;p4" descr="Icon  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731605" y="2642622"/>
                <a:ext cx="685800" cy="685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5" name="Google Shape;235;p4"/>
            <p:cNvSpPr txBox="1"/>
            <p:nvPr/>
          </p:nvSpPr>
          <p:spPr>
            <a:xfrm>
              <a:off x="4652341" y="3925161"/>
              <a:ext cx="2051436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i="1">
                  <a:solidFill>
                    <a:srgbClr val="000000"/>
                  </a:solidFill>
                  <a:latin typeface="Sathu"/>
                  <a:ea typeface="Sathu"/>
                  <a:cs typeface="Sathu"/>
                  <a:sym typeface="Sathu"/>
                </a:defRPr>
              </a:pPr>
              <a:r>
                <a:rPr lang="pt-PT" noProof="0" dirty="0"/>
                <a:t>Criar programas para divulgar competências verdes</a:t>
              </a:r>
              <a:endParaRPr lang="pt-PT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 txBox="1"/>
            <p:nvPr/>
          </p:nvSpPr>
          <p:spPr>
            <a:xfrm>
              <a:off x="2440222" y="3933762"/>
              <a:ext cx="2051436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i="1">
                  <a:solidFill>
                    <a:srgbClr val="000000"/>
                  </a:solidFill>
                  <a:latin typeface="Sathu"/>
                  <a:ea typeface="Sathu"/>
                  <a:cs typeface="Sathu"/>
                  <a:sym typeface="Sathu"/>
                </a:defRPr>
              </a:pPr>
              <a:r>
                <a:rPr lang="pt-PT" noProof="0" dirty="0"/>
                <a:t>Analisar os empregos e as competências para um futuro verde</a:t>
              </a:r>
              <a:endParaRPr lang="pt-PT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 txBox="1"/>
            <p:nvPr/>
          </p:nvSpPr>
          <p:spPr>
            <a:xfrm>
              <a:off x="6864460" y="3933762"/>
              <a:ext cx="2051436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i="1">
                  <a:solidFill>
                    <a:srgbClr val="000000"/>
                  </a:solidFill>
                  <a:latin typeface="Sathu"/>
                  <a:ea typeface="Sathu"/>
                  <a:cs typeface="Sathu"/>
                  <a:sym typeface="Sathu"/>
                </a:defRPr>
              </a:pPr>
              <a:r>
                <a:rPr lang="pt-PT" noProof="0" dirty="0"/>
                <a:t>Elaborar percursos de carreira e transição para empregos novos e antigos</a:t>
              </a:r>
              <a:endParaRPr lang="pt-PT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Google Shape;242;g307ef724250_0_5"/>
          <p:cNvGraphicFramePr/>
          <p:nvPr>
            <p:extLst>
              <p:ext uri="{D42A27DB-BD31-4B8C-83A1-F6EECF244321}">
                <p14:modId xmlns:p14="http://schemas.microsoft.com/office/powerpoint/2010/main" val="2069740122"/>
              </p:ext>
            </p:extLst>
          </p:nvPr>
        </p:nvGraphicFramePr>
        <p:xfrm>
          <a:off x="81525" y="533375"/>
          <a:ext cx="4253175" cy="3969900"/>
        </p:xfrm>
        <a:graphic>
          <a:graphicData uri="http://schemas.openxmlformats.org/drawingml/2006/table">
            <a:tbl>
              <a:tblPr>
                <a:noFill/>
                <a:tableStyleId>{2F7DB307-45CC-40F0-AA60-9499506F5B27}</a:tableStyleId>
              </a:tblPr>
              <a:tblGrid>
                <a:gridCol w="120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  <a:defRPr sz="1300">
                          <a:solidFill>
                            <a:srgbClr val="00B050"/>
                          </a:solidFill>
                        </a:defRPr>
                      </a:pPr>
                      <a:r>
                        <a:rPr lang="pt-PT" noProof="0" dirty="0"/>
                        <a:t>Ambiente e Turismo Sustentável</a:t>
                      </a:r>
                      <a:endParaRPr lang="pt-PT" sz="1300" u="none" strike="noStrike" cap="none" noProof="0" dirty="0">
                        <a:solidFill>
                          <a:srgbClr val="00B05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defRPr sz="1100">
                          <a:solidFill>
                            <a:schemeClr val="dk1"/>
                          </a:solidFill>
                        </a:defRPr>
                      </a:pPr>
                      <a:r>
                        <a:rPr lang="pt-PT" noProof="0" dirty="0"/>
                        <a:t>Este agregado engloba competências relacionadas com a gestão dos ecossistemas naturais, como as florestas e as zonas marítimas, e inclui competências para promover o turismo sustentável.</a:t>
                      </a:r>
                      <a:endParaRPr lang="pt-PT" sz="1100" u="none" strike="noStrike" cap="none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defRPr sz="1300">
                          <a:solidFill>
                            <a:srgbClr val="00B050"/>
                          </a:solidFill>
                        </a:defRPr>
                      </a:pPr>
                      <a:r>
                        <a:rPr lang="pt-PT" noProof="0" dirty="0"/>
                        <a:t>Agricultura sustentável</a:t>
                      </a:r>
                      <a:endParaRPr lang="pt-PT" sz="1300" u="none" strike="noStrike" cap="none" noProof="0" dirty="0">
                        <a:solidFill>
                          <a:srgbClr val="00B05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defRPr sz="1100">
                          <a:solidFill>
                            <a:schemeClr val="dk1"/>
                          </a:solidFill>
                        </a:defRPr>
                      </a:pPr>
                      <a:r>
                        <a:rPr lang="pt-PT" noProof="0" dirty="0"/>
                        <a:t>Estas competências centram-se no reforço das práticas agrícolas sustentáveis do ponto de vista ambiental e benéficas para os produtores, os consumidores e os ecossistemas.</a:t>
                      </a:r>
                      <a:endParaRPr lang="pt-PT" sz="1100" u="none" strike="noStrike" cap="none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defRPr sz="1300">
                          <a:solidFill>
                            <a:srgbClr val="00B050"/>
                          </a:solidFill>
                        </a:defRPr>
                      </a:pPr>
                      <a:r>
                        <a:rPr lang="pt-PT" noProof="0" dirty="0"/>
                        <a:t>Construção sustentável</a:t>
                      </a:r>
                      <a:endParaRPr lang="pt-PT" sz="1300" u="none" strike="noStrike" cap="none" noProof="0" dirty="0">
                        <a:solidFill>
                          <a:srgbClr val="00B05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defRPr sz="1100">
                          <a:solidFill>
                            <a:schemeClr val="dk1"/>
                          </a:solidFill>
                        </a:defRPr>
                      </a:pPr>
                      <a:r>
                        <a:rPr lang="pt-PT" noProof="0" dirty="0"/>
                        <a:t>As competências no âmbito deste grupo envolvem a melhoria da eficiência energética dos edifícios e o alinhamento das práticas de construção com os princípios de uma economia circular.</a:t>
                      </a:r>
                      <a:endParaRPr lang="pt-PT" sz="1100" u="none" strike="noStrike" cap="none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  <a:defRPr sz="1300">
                          <a:solidFill>
                            <a:srgbClr val="00B050"/>
                          </a:solidFill>
                        </a:defRPr>
                      </a:pPr>
                      <a:r>
                        <a:rPr lang="pt-PT" noProof="0" dirty="0"/>
                        <a:t>Economia sustentável</a:t>
                      </a:r>
                      <a:endParaRPr lang="pt-PT" sz="1300" u="none" strike="noStrike" cap="none" noProof="0" dirty="0">
                        <a:solidFill>
                          <a:srgbClr val="00B05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defRPr sz="1100">
                          <a:solidFill>
                            <a:schemeClr val="dk1"/>
                          </a:solidFill>
                        </a:defRPr>
                      </a:pPr>
                      <a:r>
                        <a:rPr lang="pt-PT" noProof="0" dirty="0"/>
                        <a:t>Este grupo refere-se a competências que apoiam o conceito mais amplo de economia circular, incluindo a eficiência na utilização dos recursos e a minimização dos resíduos.</a:t>
                      </a:r>
                      <a:endParaRPr lang="pt-PT" sz="1100" u="none" strike="noStrike" cap="none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3" name="Google Shape;243;g307ef724250_0_5"/>
          <p:cNvSpPr txBox="1"/>
          <p:nvPr/>
        </p:nvSpPr>
        <p:spPr>
          <a:xfrm>
            <a:off x="230625" y="45725"/>
            <a:ext cx="85914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5"/>
              <a:buFont typeface="Arial"/>
              <a:buNone/>
              <a:defRPr sz="27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/>
              <a:t>Agregados de competências verdes</a:t>
            </a:r>
            <a:endParaRPr lang="pt-PT" sz="2775" b="1" i="0" u="none" strike="noStrike" cap="none" noProof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4" name="Google Shape;244;g307ef724250_0_5"/>
          <p:cNvGraphicFramePr/>
          <p:nvPr>
            <p:extLst>
              <p:ext uri="{D42A27DB-BD31-4B8C-83A1-F6EECF244321}">
                <p14:modId xmlns:p14="http://schemas.microsoft.com/office/powerpoint/2010/main" val="3262131927"/>
              </p:ext>
            </p:extLst>
          </p:nvPr>
        </p:nvGraphicFramePr>
        <p:xfrm>
          <a:off x="4391450" y="1023300"/>
          <a:ext cx="4703650" cy="3096900"/>
        </p:xfrm>
        <a:graphic>
          <a:graphicData uri="http://schemas.openxmlformats.org/drawingml/2006/table">
            <a:tbl>
              <a:tblPr>
                <a:noFill/>
                <a:tableStyleId>{2F7DB307-45CC-40F0-AA60-9499506F5B27}</a:tableStyleId>
              </a:tblPr>
              <a:tblGrid>
                <a:gridCol w="190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  <a:defRPr sz="1300">
                          <a:solidFill>
                            <a:srgbClr val="00B050"/>
                          </a:solidFill>
                        </a:defRPr>
                      </a:pPr>
                      <a:r>
                        <a:rPr lang="pt-PT" noProof="0" dirty="0"/>
                        <a:t>Energia sustentável</a:t>
                      </a:r>
                      <a:endParaRPr lang="pt-PT" sz="1300" u="none" strike="noStrike" cap="none" noProof="0" dirty="0">
                        <a:solidFill>
                          <a:srgbClr val="00B05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defRPr sz="1100">
                          <a:solidFill>
                            <a:schemeClr val="dk1"/>
                          </a:solidFill>
                        </a:defRPr>
                      </a:pPr>
                      <a:r>
                        <a:rPr lang="pt-PT" noProof="0" dirty="0"/>
                        <a:t>Competências relacionadas com a transformação da produção de energia através da integração de fontes renováveis, como a energia solar, eólica ou hidroelétrica.</a:t>
                      </a:r>
                      <a:endParaRPr lang="pt-PT" sz="1100" u="none" strike="noStrike" cap="none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9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  <a:defRPr sz="1300">
                          <a:solidFill>
                            <a:srgbClr val="00B050"/>
                          </a:solidFill>
                        </a:defRPr>
                      </a:pPr>
                      <a:r>
                        <a:rPr lang="pt-PT" noProof="0" dirty="0"/>
                        <a:t>Produção sustentável</a:t>
                      </a:r>
                      <a:endParaRPr lang="pt-PT" sz="1300" u="none" strike="noStrike" cap="none" noProof="0" dirty="0">
                        <a:solidFill>
                          <a:srgbClr val="00B05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defRPr sz="1100">
                          <a:solidFill>
                            <a:schemeClr val="dk1"/>
                          </a:solidFill>
                        </a:defRPr>
                      </a:pPr>
                      <a:r>
                        <a:rPr lang="pt-PT" noProof="0" dirty="0"/>
                        <a:t>Estas competências são relevantes para modificar os métodos de produção existentes, a fim de reduzir o impacto ambiental e aumentar a sustentabilidade.</a:t>
                      </a:r>
                      <a:endParaRPr lang="pt-PT" sz="1100" u="none" strike="noStrike" cap="none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5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  <a:defRPr sz="1300">
                          <a:solidFill>
                            <a:srgbClr val="00B050"/>
                          </a:solidFill>
                        </a:defRPr>
                      </a:pPr>
                      <a:r>
                        <a:rPr lang="pt-PT" noProof="0" dirty="0"/>
                        <a:t>Transportes sustentáveis</a:t>
                      </a:r>
                      <a:endParaRPr lang="pt-PT" sz="1300" u="none" strike="noStrike" cap="none" noProof="0" dirty="0">
                        <a:solidFill>
                          <a:srgbClr val="00B05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defRPr sz="1100">
                          <a:solidFill>
                            <a:schemeClr val="dk1"/>
                          </a:solidFill>
                        </a:defRPr>
                      </a:pPr>
                      <a:r>
                        <a:rPr lang="pt-PT" noProof="0" dirty="0"/>
                        <a:t>Este agregado envolve competências destinadas a reduzir as emissões dos transportes, a utilizar combustíveis alternativos e a promover sistemas de partilha de mobilidade.</a:t>
                      </a:r>
                      <a:endParaRPr lang="pt-PT" sz="1100" u="none" strike="noStrike" cap="none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" name="Google Shape;245;g307ef724250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0796" y="4477165"/>
            <a:ext cx="869398" cy="527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076b6b0d59_0_1750"/>
          <p:cNvSpPr txBox="1">
            <a:spLocks noGrp="1"/>
          </p:cNvSpPr>
          <p:nvPr>
            <p:ph type="title"/>
          </p:nvPr>
        </p:nvSpPr>
        <p:spPr>
          <a:xfrm>
            <a:off x="457200" y="88250"/>
            <a:ext cx="82296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pPr>
            <a:r>
              <a:rPr lang="pt-PT" sz="2000" noProof="0" dirty="0"/>
              <a:t>Postos de emprego verdes recolhidos </a:t>
            </a:r>
            <a:endParaRPr lang="pt-PT" sz="2000" b="0" noProof="0" dirty="0"/>
          </a:p>
        </p:txBody>
      </p:sp>
      <p:sp>
        <p:nvSpPr>
          <p:cNvPr id="251" name="Google Shape;251;g3076b6b0d59_0_1750"/>
          <p:cNvSpPr txBox="1"/>
          <p:nvPr/>
        </p:nvSpPr>
        <p:spPr>
          <a:xfrm>
            <a:off x="70024" y="4481650"/>
            <a:ext cx="3382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Fonte: ETF &amp; Lightcast Global Job Postings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g3076b6b0d59_0_17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875" y="1384093"/>
            <a:ext cx="5237852" cy="228741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076b6b0d59_0_1750"/>
          <p:cNvSpPr txBox="1"/>
          <p:nvPr/>
        </p:nvSpPr>
        <p:spPr>
          <a:xfrm>
            <a:off x="5832839" y="573950"/>
            <a:ext cx="3016800" cy="418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00">
                <a:solidFill>
                  <a:schemeClr val="dk2"/>
                </a:solidFill>
              </a:defRPr>
            </a:pPr>
            <a:r>
              <a:rPr lang="pt-PT" noProof="0" dirty="0"/>
              <a:t>Presença de competências verdes: 1,17 % dos destacamentos referem-se a, pelo menos, uma competência ecológica.</a:t>
            </a:r>
            <a:endParaRPr lang="pt-PT" sz="13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00">
                <a:solidFill>
                  <a:schemeClr val="dk2"/>
                </a:solidFill>
              </a:defRPr>
            </a:pPr>
            <a:br>
              <a:rPr lang="pt-PT" sz="1300" noProof="0" dirty="0">
                <a:solidFill>
                  <a:schemeClr val="dk2"/>
                </a:solidFill>
              </a:rPr>
            </a:br>
            <a:r>
              <a:rPr lang="pt-PT" noProof="0" dirty="0"/>
              <a:t>Principais famílias de competências verdes:</a:t>
            </a:r>
            <a:endParaRPr lang="pt-PT" sz="13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 sz="1300" b="1">
                <a:solidFill>
                  <a:schemeClr val="dk2"/>
                </a:solidFill>
              </a:defRPr>
            </a:pPr>
            <a:r>
              <a:rPr lang="pt-PT" noProof="0" dirty="0"/>
              <a:t>Energia sustentável</a:t>
            </a:r>
            <a:endParaRPr lang="pt-PT" sz="1300" b="1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00" b="1">
                <a:solidFill>
                  <a:schemeClr val="dk2"/>
                </a:solidFill>
              </a:defRPr>
            </a:pPr>
            <a:r>
              <a:rPr lang="pt-PT" noProof="0" dirty="0"/>
              <a:t>Economia sustentável</a:t>
            </a:r>
            <a:endParaRPr lang="pt-PT" sz="1300" b="1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00" b="1">
                <a:solidFill>
                  <a:schemeClr val="dk2"/>
                </a:solidFill>
              </a:defRPr>
            </a:pPr>
            <a:r>
              <a:rPr lang="pt-PT" noProof="0" dirty="0"/>
              <a:t>Ambiente &amp; Turismo sustentável</a:t>
            </a:r>
            <a:endParaRPr lang="pt-PT" sz="1300" b="1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00" b="1">
                <a:solidFill>
                  <a:schemeClr val="dk2"/>
                </a:solidFill>
              </a:defRPr>
            </a:pPr>
            <a:r>
              <a:rPr lang="pt-PT" noProof="0" dirty="0"/>
              <a:t>Agricultura sustentável</a:t>
            </a:r>
            <a:endParaRPr lang="pt-PT" sz="1300" b="1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PT" sz="13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00">
                <a:solidFill>
                  <a:schemeClr val="dk2"/>
                </a:solidFill>
              </a:defRPr>
            </a:pPr>
            <a:r>
              <a:rPr lang="pt-PT" noProof="0" dirty="0"/>
              <a:t>Sinais de expansão da relevância das competências verdes em todas as profissões, indústrias e países, alinhados com as mudanças globais em direção à energia renovável e à eficiência.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300">
                <a:solidFill>
                  <a:schemeClr val="dk2"/>
                </a:solidFill>
              </a:defRPr>
            </a:pPr>
            <a:endParaRPr lang="pt-PT" sz="1300" noProof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PT" sz="1300" noProof="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07ef724250_1_109"/>
          <p:cNvSpPr txBox="1"/>
          <p:nvPr/>
        </p:nvSpPr>
        <p:spPr>
          <a:xfrm>
            <a:off x="230625" y="45725"/>
            <a:ext cx="85914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5"/>
              <a:buFont typeface="Arial"/>
              <a:buNone/>
              <a:defRPr sz="27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sz="2400" noProof="0"/>
              <a:t>Competências verdes - 279 competências únicas</a:t>
            </a:r>
            <a:endParaRPr lang="pt-PT" sz="2400" b="1" i="0" u="none" strike="noStrike" cap="none" noProof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g307ef724250_1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50" y="1514475"/>
            <a:ext cx="8591400" cy="347951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07ef724250_1_109"/>
          <p:cNvSpPr txBox="1"/>
          <p:nvPr/>
        </p:nvSpPr>
        <p:spPr>
          <a:xfrm>
            <a:off x="160950" y="376180"/>
            <a:ext cx="88221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noProof="0" dirty="0"/>
              <a:t>A procura da transição ecológica é impulsionada pelas energias renováveis, pela eficiência energética e pela proteção do ambiente, mas a oferta de mão de obra não está a acompanhar o ritmo (22,4 % contra um crescimento de 12,3 % em 2022-23, WEF 2024). Este fosso crescente destaca a necessidade de políticas específicas e de desenvolvimento da mão de obra para dotar os trabalhadores de competências ecológicas.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076b6b0d59_0_59"/>
          <p:cNvSpPr txBox="1"/>
          <p:nvPr/>
        </p:nvSpPr>
        <p:spPr>
          <a:xfrm>
            <a:off x="68025" y="1204675"/>
            <a:ext cx="3555600" cy="324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pPr>
            <a:r>
              <a:rPr lang="pt-PT" b="1" noProof="0" dirty="0"/>
              <a:t>O Quénia</a:t>
            </a:r>
            <a:r>
              <a:rPr lang="pt-PT" noProof="0" dirty="0"/>
              <a:t> e </a:t>
            </a:r>
            <a:r>
              <a:rPr lang="pt-PT" b="1" noProof="0" dirty="0"/>
              <a:t>Marrocos</a:t>
            </a:r>
            <a:r>
              <a:rPr lang="pt-PT" noProof="0" dirty="0"/>
              <a:t> destacam-se com a maior procura relativa de competências verdes, refletindo uma maior dinâmica na sua transição ecológica.</a:t>
            </a:r>
            <a:endParaRPr lang="pt-PT" sz="1100" noProof="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pPr>
            <a:r>
              <a:rPr lang="pt-PT" noProof="0" dirty="0"/>
              <a:t>O seu progresso destaca o potencial do investimento direcionado na educação, nas políticas de apoio e no crescimento das indústrias verdes. </a:t>
            </a:r>
            <a:endParaRPr lang="pt-PT" sz="1100" noProof="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pPr>
            <a:r>
              <a:rPr lang="pt-PT" noProof="0" dirty="0"/>
              <a:t>O reforço destes esforços pode acelerar o desenvolvimento de uma mão de obra qualificada e sustentável e posicionar ambos os países como líderes regionais na economia verde.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pPr>
            <a:endParaRPr lang="pt-PT" sz="1100" b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076b6b0d59_0_59"/>
          <p:cNvSpPr txBox="1">
            <a:spLocks noGrp="1"/>
          </p:cNvSpPr>
          <p:nvPr>
            <p:ph type="title" idx="4294967295"/>
          </p:nvPr>
        </p:nvSpPr>
        <p:spPr>
          <a:xfrm>
            <a:off x="257175" y="123825"/>
            <a:ext cx="8886825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pPr>
            <a:r>
              <a:rPr lang="pt-PT" noProof="0" dirty="0"/>
              <a:t>Os empregos verdes estão em ascensão, mas a magnitude é diferente em diferentes países</a:t>
            </a:r>
            <a:endParaRPr lang="pt-PT" b="1" noProof="0" dirty="0"/>
          </a:p>
        </p:txBody>
      </p:sp>
      <p:sp>
        <p:nvSpPr>
          <p:cNvPr id="267" name="Google Shape;267;g3076b6b0d59_0_59"/>
          <p:cNvSpPr txBox="1"/>
          <p:nvPr/>
        </p:nvSpPr>
        <p:spPr>
          <a:xfrm>
            <a:off x="5001524" y="4903000"/>
            <a:ext cx="3382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Fonte: ETF &amp; Lightcast Global Job Postings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076b6b0d59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6025" y="1333500"/>
            <a:ext cx="5215573" cy="302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076b6b0d59_0_67"/>
          <p:cNvSpPr txBox="1"/>
          <p:nvPr/>
        </p:nvSpPr>
        <p:spPr>
          <a:xfrm>
            <a:off x="0" y="-1"/>
            <a:ext cx="9178800" cy="695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PT" noProof="0"/>
              <a:t>Procura de competências «verdes» em África:</a:t>
            </a:r>
            <a:endParaRPr lang="pt-PT" sz="1700" b="1" i="0" u="none" strike="noStrike" cap="none" noProof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700" b="1"/>
            </a:pPr>
            <a:r>
              <a:rPr lang="pt-PT" noProof="0" dirty="0"/>
              <a:t>Competências verdes em toda a cadeia de valor da economia verde</a:t>
            </a:r>
            <a:endParaRPr lang="pt-PT" sz="1700" b="1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PT" sz="1700" b="1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pt-PT" sz="1700" b="1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3076b6b0d59_0_67"/>
          <p:cNvSpPr txBox="1"/>
          <p:nvPr/>
        </p:nvSpPr>
        <p:spPr>
          <a:xfrm>
            <a:off x="3729575" y="4903000"/>
            <a:ext cx="4578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Fonte: ETF &amp; Lightcast Global Job Postings</a:t>
            </a:r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076b6b0d59_0_67"/>
          <p:cNvSpPr txBox="1"/>
          <p:nvPr/>
        </p:nvSpPr>
        <p:spPr>
          <a:xfrm>
            <a:off x="263047" y="769983"/>
            <a:ext cx="3609916" cy="390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pPr>
            <a:r>
              <a:rPr lang="pt-PT" noProof="0" dirty="0"/>
              <a:t>A procura de competências verdes reflete toda a cadeia de valor da economia verde. No centro estão as competências relacionadas com a energia, como as energias renováveis, a eficiência energética, a energia solar e a energia fotovoltaica, que impulsionam a transição para sistemas de energia limpa.</a:t>
            </a:r>
            <a:endParaRPr lang="pt-PT" sz="1100" noProof="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pt-PT" sz="1100" noProof="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pPr>
            <a:r>
              <a:rPr lang="pt-PT" noProof="0" dirty="0"/>
              <a:t>Em torno deste núcleo, as competências ligadas às normas e à gestão (ISO 14001, sustentabilidade ambiental, negócios sustentáveis) garantem que a sustentabilidade seja incorporada nas práticas corporativas.</a:t>
            </a:r>
            <a:endParaRPr lang="pt-PT" sz="1100" noProof="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pt-PT" sz="1100" noProof="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solidFill>
                  <a:schemeClr val="dk1"/>
                </a:solidFill>
              </a:defRPr>
            </a:pPr>
            <a:r>
              <a:rPr lang="pt-PT" noProof="0" dirty="0"/>
              <a:t>Ao longo da cadeia, as competências aplicadas e setoriais, desde a </a:t>
            </a:r>
            <a:r>
              <a:rPr lang="pt-PT" noProof="0" dirty="0" err="1"/>
              <a:t>agrosilvicultura</a:t>
            </a:r>
            <a:r>
              <a:rPr lang="pt-PT" noProof="0" dirty="0"/>
              <a:t> e a agricultura sustentável até à economia circular e à mobilidade sustentável, alargam as práticas ecológicas à produção, à utilização dos solos e aos transportes. Esta distribuição mostra como as competências verdes não estão isoladas, mas interligadas, apoiando uma transformação sistémica rumo a uma economia sustentável.</a:t>
            </a:r>
            <a:endParaRPr lang="pt-PT" sz="1100" b="0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g3076b6b0d59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5700" y="633000"/>
            <a:ext cx="4483946" cy="418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ightcast ">
  <a:themeElements>
    <a:clrScheme name="Focus">
      <a:dk1>
        <a:srgbClr val="000000"/>
      </a:dk1>
      <a:lt1>
        <a:srgbClr val="FFFFFF"/>
      </a:lt1>
      <a:dk2>
        <a:srgbClr val="454545"/>
      </a:dk2>
      <a:lt2>
        <a:srgbClr val="F54562"/>
      </a:lt2>
      <a:accent1>
        <a:srgbClr val="F7F7F7"/>
      </a:accent1>
      <a:accent2>
        <a:srgbClr val="FFF1E8"/>
      </a:accent2>
      <a:accent3>
        <a:srgbClr val="E7FDFE"/>
      </a:accent3>
      <a:accent4>
        <a:srgbClr val="FAEFFF"/>
      </a:accent4>
      <a:accent5>
        <a:srgbClr val="ACACAC"/>
      </a:accent5>
      <a:accent6>
        <a:srgbClr val="C4374E"/>
      </a:accent6>
      <a:hlink>
        <a:srgbClr val="4D88FF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ightcast ">
  <a:themeElements>
    <a:clrScheme name="Focus">
      <a:dk1>
        <a:srgbClr val="000000"/>
      </a:dk1>
      <a:lt1>
        <a:srgbClr val="FFFFFF"/>
      </a:lt1>
      <a:dk2>
        <a:srgbClr val="454545"/>
      </a:dk2>
      <a:lt2>
        <a:srgbClr val="F54562"/>
      </a:lt2>
      <a:accent1>
        <a:srgbClr val="F7F7F7"/>
      </a:accent1>
      <a:accent2>
        <a:srgbClr val="FFF1E8"/>
      </a:accent2>
      <a:accent3>
        <a:srgbClr val="E7FDFE"/>
      </a:accent3>
      <a:accent4>
        <a:srgbClr val="FAEFFF"/>
      </a:accent4>
      <a:accent5>
        <a:srgbClr val="ACACAC"/>
      </a:accent5>
      <a:accent6>
        <a:srgbClr val="C4374E"/>
      </a:accent6>
      <a:hlink>
        <a:srgbClr val="4D88FF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f24fd-2dda-45b0-83fd-a9e6f5cd7406">
      <Terms xmlns="http://schemas.microsoft.com/office/infopath/2007/PartnerControls"/>
    </lcf76f155ced4ddcb4097134ff3c332f>
    <TaxCatchAll xmlns="9cf1f23c-94c0-4dcc-a7fa-999e323c924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203B17F16D040A1E444A021DFF119" ma:contentTypeVersion="13" ma:contentTypeDescription="Create a new document." ma:contentTypeScope="" ma:versionID="a4477b7aaefebf49d9f3fa8c19f258ff">
  <xsd:schema xmlns:xsd="http://www.w3.org/2001/XMLSchema" xmlns:xs="http://www.w3.org/2001/XMLSchema" xmlns:p="http://schemas.microsoft.com/office/2006/metadata/properties" xmlns:ns2="05ef24fd-2dda-45b0-83fd-a9e6f5cd7406" xmlns:ns3="9cf1f23c-94c0-4dcc-a7fa-999e323c9245" targetNamespace="http://schemas.microsoft.com/office/2006/metadata/properties" ma:root="true" ma:fieldsID="b45f155593f15e42cc3a772c45272010" ns2:_="" ns3:_="">
    <xsd:import namespace="05ef24fd-2dda-45b0-83fd-a9e6f5cd7406"/>
    <xsd:import namespace="9cf1f23c-94c0-4dcc-a7fa-999e323c92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f24fd-2dda-45b0-83fd-a9e6f5cd7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1f23c-94c0-4dcc-a7fa-999e323c924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c3438c5-9aa0-4ee5-85a2-9e811049bc4c}" ma:internalName="TaxCatchAll" ma:showField="CatchAllData" ma:web="9cf1f23c-94c0-4dcc-a7fa-999e323c9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E454BE-85D5-4C21-AB9F-6AC7E43752D0}">
  <ds:schemaRefs>
    <ds:schemaRef ds:uri="http://schemas.microsoft.com/office/2006/metadata/properties"/>
    <ds:schemaRef ds:uri="http://schemas.microsoft.com/office/infopath/2007/PartnerControls"/>
    <ds:schemaRef ds:uri="05ef24fd-2dda-45b0-83fd-a9e6f5cd7406"/>
    <ds:schemaRef ds:uri="9cf1f23c-94c0-4dcc-a7fa-999e323c9245"/>
  </ds:schemaRefs>
</ds:datastoreItem>
</file>

<file path=customXml/itemProps2.xml><?xml version="1.0" encoding="utf-8"?>
<ds:datastoreItem xmlns:ds="http://schemas.openxmlformats.org/officeDocument/2006/customXml" ds:itemID="{F7009CC4-0E58-4F67-B32F-AE03610B9F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f24fd-2dda-45b0-83fd-a9e6f5cd7406"/>
    <ds:schemaRef ds:uri="9cf1f23c-94c0-4dcc-a7fa-999e323c92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A3E836-5773-4EF7-BD79-5509DEE877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2845</Words>
  <Application>Microsoft Office PowerPoint</Application>
  <PresentationFormat>Apresentação no Ecrã (16:9)</PresentationFormat>
  <Paragraphs>291</Paragraphs>
  <Slides>26</Slides>
  <Notes>26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26</vt:i4>
      </vt:variant>
    </vt:vector>
  </HeadingPairs>
  <TitlesOfParts>
    <vt:vector size="35" baseType="lpstr">
      <vt:lpstr>Helvetica Neue</vt:lpstr>
      <vt:lpstr>Gothic A1</vt:lpstr>
      <vt:lpstr>Courier New</vt:lpstr>
      <vt:lpstr>IBM Plex Mono</vt:lpstr>
      <vt:lpstr>Calibri</vt:lpstr>
      <vt:lpstr>Arial</vt:lpstr>
      <vt:lpstr>Noto Sans</vt:lpstr>
      <vt:lpstr>Lightcast </vt:lpstr>
      <vt:lpstr>1_Lightcast </vt:lpstr>
      <vt:lpstr>Competências  Verde e Digitais em África</vt:lpstr>
      <vt:lpstr>Ordem do dia – tema de hoje</vt:lpstr>
      <vt:lpstr>Painel de controlo das competências verdes para os países africanos</vt:lpstr>
      <vt:lpstr>Apresentação do PowerPoint</vt:lpstr>
      <vt:lpstr>Apresentação do PowerPoint</vt:lpstr>
      <vt:lpstr>Postos de emprego verdes recolhidos </vt:lpstr>
      <vt:lpstr>Apresentação do PowerPoint</vt:lpstr>
      <vt:lpstr>Os empregos verdes estão em ascensão, mas a magnitude é diferente em diferentes países</vt:lpstr>
      <vt:lpstr>Apresentação do PowerPoint</vt:lpstr>
      <vt:lpstr>Apresentação do PowerPoint</vt:lpstr>
      <vt:lpstr>Apresentação do PowerPoint</vt:lpstr>
      <vt:lpstr>Apresentação do PowerPoint</vt:lpstr>
      <vt:lpstr>Tendências das competências digitais nos mercados de trabalho africanos</vt:lpstr>
      <vt:lpstr>Tendências das competências digitais nos mercados de trabalho africanos</vt:lpstr>
      <vt:lpstr>Apresentação do PowerPoint</vt:lpstr>
      <vt:lpstr>Estabelecimento de pontes entre qualificações e profissões: uma abordagem baseada em dados</vt:lpstr>
      <vt:lpstr>Perfis profissionais comuns</vt:lpstr>
      <vt:lpstr>Dos dados sobre competências aos perfis profissionais comuns</vt:lpstr>
      <vt:lpstr>Como informar sobre as tendências em matéria de competências?</vt:lpstr>
      <vt:lpstr>Dos dados sobre competências aos perfis profissionais comuns</vt:lpstr>
      <vt:lpstr>Empregos na Próxima Etapa: Percursos de carreira e estudo</vt:lpstr>
      <vt:lpstr>Dos dados sobre competências aos perfis profissionais comuns</vt:lpstr>
      <vt:lpstr>Dos dados sobre competências aos perfis profissionais comuns</vt:lpstr>
      <vt:lpstr>O que é que isto significa para os decisores políticos e os prestadores de serviços de educação? </vt:lpstr>
      <vt:lpstr>4 Pontos principais a tomar-away</vt:lpstr>
      <vt:lpstr>Obrigado.   Alguma pergunta?  Dados de contacto:  Mauro Pelucchi – Chefe da Global Data Science – mauro.pelucchi@lightcast.io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Olavo</dc:creator>
  <cp:lastModifiedBy>Olavo Delgado Correia</cp:lastModifiedBy>
  <cp:revision>2</cp:revision>
  <dcterms:modified xsi:type="dcterms:W3CDTF">2025-10-08T21:11:42Z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0x0101009B2203B17F16D040A1E444A021DFF119</vt:lpwstr>
  </property>
  <property fmtid="{D5CDD505-2E9C-101B-9397-08002B2CF9AE}" pid="3" name="MediaServiceImageTags">
    <vt:lpwstr/>
  </property>
</Properties>
</file>