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61" r:id="rId5"/>
    <p:sldId id="304" r:id="rId6"/>
    <p:sldId id="305" r:id="rId7"/>
    <p:sldId id="319" r:id="rId8"/>
    <p:sldId id="316" r:id="rId9"/>
    <p:sldId id="317" r:id="rId10"/>
    <p:sldId id="323" r:id="rId11"/>
    <p:sldId id="282" r:id="rId12"/>
    <p:sldId id="283" r:id="rId13"/>
    <p:sldId id="291" r:id="rId14"/>
    <p:sldId id="320" r:id="rId15"/>
    <p:sldId id="330" r:id="rId16"/>
    <p:sldId id="310" r:id="rId17"/>
    <p:sldId id="314" r:id="rId18"/>
  </p:sldIdLst>
  <p:sldSz cx="12192000" cy="6858000"/>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8DDB"/>
    <a:srgbClr val="4D98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FEF946-1051-4A88-95AD-0CDD614FD3C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a:p>
      </dgm:t>
    </dgm:pt>
    <dgm:pt modelId="{69B54EAC-7A54-446B-9A32-7CD6EB83F9F2}">
      <dgm:prSet phldrT="[Texte]"/>
      <dgm:spPr/>
      <dgm:t>
        <a:bodyPr/>
        <a:lstStyle/>
        <a:p>
          <a:r>
            <a:t>DIGITAL PORTAL</a:t>
          </a:r>
        </a:p>
      </dgm:t>
    </dgm:pt>
    <dgm:pt modelId="{A51205CF-E660-44DF-8BDD-E3F6F74B3334}" type="parTrans" cxnId="{2F4C93C4-15A2-4CBF-A3E1-9C0424912936}">
      <dgm:prSet/>
      <dgm:spPr/>
      <dgm:t>
        <a:bodyPr/>
        <a:lstStyle/>
        <a:p>
          <a:endParaRPr/>
        </a:p>
      </dgm:t>
    </dgm:pt>
    <dgm:pt modelId="{2FCF0BD8-BC55-432A-A989-F4E71B9E9C01}" type="sibTrans" cxnId="{2F4C93C4-15A2-4CBF-A3E1-9C0424912936}">
      <dgm:prSet/>
      <dgm:spPr/>
      <dgm:t>
        <a:bodyPr/>
        <a:lstStyle/>
        <a:p>
          <a:endParaRPr/>
        </a:p>
      </dgm:t>
    </dgm:pt>
    <dgm:pt modelId="{D2D24F8B-C115-4047-9246-1E055A57A673}">
      <dgm:prSet phldrT="[Texte]" custT="1"/>
      <dgm:spPr/>
      <dgm:t>
        <a:bodyPr/>
        <a:lstStyle/>
        <a:p>
          <a:pPr>
            <a:defRPr sz="1800" b="1"/>
          </a:pPr>
          <a:r>
            <a:rPr sz="1600" dirty="0"/>
            <a:t>Regional Animation Unit</a:t>
          </a:r>
        </a:p>
      </dgm:t>
    </dgm:pt>
    <dgm:pt modelId="{5F85C60F-8376-4C0C-9CDF-440DC4367C31}" type="parTrans" cxnId="{3635CAE7-B7D8-4CBF-9660-9D627C5A9D08}">
      <dgm:prSet/>
      <dgm:spPr/>
      <dgm:t>
        <a:bodyPr/>
        <a:lstStyle/>
        <a:p>
          <a:endParaRPr/>
        </a:p>
      </dgm:t>
    </dgm:pt>
    <dgm:pt modelId="{C9C5A1DA-C9EB-4305-8447-A78910FA5B92}" type="sibTrans" cxnId="{3635CAE7-B7D8-4CBF-9660-9D627C5A9D08}">
      <dgm:prSet/>
      <dgm:spPr/>
      <dgm:t>
        <a:bodyPr/>
        <a:lstStyle/>
        <a:p>
          <a:endParaRPr/>
        </a:p>
      </dgm:t>
    </dgm:pt>
    <dgm:pt modelId="{4D2541DD-BD23-41B3-8E31-5F2D732EE08F}">
      <dgm:prSet phldrT="[Texte]" custT="1"/>
      <dgm:spPr/>
      <dgm:t>
        <a:bodyPr/>
        <a:lstStyle/>
        <a:p>
          <a:pPr>
            <a:defRPr sz="2000">
              <a:solidFill>
                <a:srgbClr val="00FF66"/>
              </a:solidFill>
            </a:defRPr>
          </a:pPr>
          <a:r>
            <a:rPr sz="1800" dirty="0"/>
            <a:t>Admin </a:t>
          </a:r>
          <a:r>
            <a:rPr sz="1800" b="1" dirty="0">
              <a:effectLst>
                <a:outerShdw blurRad="38100" dist="38100" dir="2700000" algn="tl">
                  <a:srgbClr val="000000">
                    <a:alpha val="43137"/>
                  </a:srgbClr>
                </a:outerShdw>
              </a:effectLst>
            </a:rPr>
            <a:t>Portal</a:t>
          </a:r>
        </a:p>
      </dgm:t>
    </dgm:pt>
    <dgm:pt modelId="{77D9723A-E38F-43B4-B390-A06B4C8B6FE2}" type="parTrans" cxnId="{C71B0B7C-F34F-4461-8057-B30DA7279B12}">
      <dgm:prSet/>
      <dgm:spPr/>
      <dgm:t>
        <a:bodyPr/>
        <a:lstStyle/>
        <a:p>
          <a:endParaRPr/>
        </a:p>
      </dgm:t>
    </dgm:pt>
    <dgm:pt modelId="{F666CA59-AE14-47DA-ABFF-60D7CBFFC0A5}" type="sibTrans" cxnId="{C71B0B7C-F34F-4461-8057-B30DA7279B12}">
      <dgm:prSet/>
      <dgm:spPr/>
      <dgm:t>
        <a:bodyPr/>
        <a:lstStyle/>
        <a:p>
          <a:endParaRPr/>
        </a:p>
      </dgm:t>
    </dgm:pt>
    <dgm:pt modelId="{4A05F5EA-5289-4398-A96D-91D5D7F87525}">
      <dgm:prSet phldrT="[Texte]" custT="1"/>
      <dgm:spPr/>
      <dgm:t>
        <a:bodyPr/>
        <a:lstStyle/>
        <a:p>
          <a:pPr>
            <a:defRPr sz="2100" b="1">
              <a:solidFill>
                <a:srgbClr val="FF0000"/>
              </a:solidFill>
              <a:effectLst>
                <a:outerShdw blurRad="38100" dist="38100" dir="2700000" algn="tl">
                  <a:srgbClr val="000000">
                    <a:alpha val="43137"/>
                  </a:srgbClr>
                </a:outerShdw>
              </a:effectLst>
            </a:defRPr>
          </a:pPr>
          <a:r>
            <a:rPr sz="1800" dirty="0"/>
            <a:t>National entity</a:t>
          </a:r>
        </a:p>
      </dgm:t>
    </dgm:pt>
    <dgm:pt modelId="{DE793338-126B-4F62-BBB1-47AB526725A5}" type="sibTrans" cxnId="{21B982F1-4C00-4DD5-B364-BF87C6C375C2}">
      <dgm:prSet/>
      <dgm:spPr/>
      <dgm:t>
        <a:bodyPr/>
        <a:lstStyle/>
        <a:p>
          <a:endParaRPr/>
        </a:p>
      </dgm:t>
    </dgm:pt>
    <dgm:pt modelId="{54C53197-638C-4123-BFE5-8EA7AFCE8220}" type="parTrans" cxnId="{21B982F1-4C00-4DD5-B364-BF87C6C375C2}">
      <dgm:prSet/>
      <dgm:spPr/>
      <dgm:t>
        <a:bodyPr/>
        <a:lstStyle/>
        <a:p>
          <a:endParaRPr/>
        </a:p>
      </dgm:t>
    </dgm:pt>
    <dgm:pt modelId="{39A477D7-4457-4AC5-8732-65D4BEA4AE34}" type="pres">
      <dgm:prSet presAssocID="{6DFEF946-1051-4A88-95AD-0CDD614FD3C3}" presName="Name0" presStyleCnt="0">
        <dgm:presLayoutVars>
          <dgm:chMax val="1"/>
          <dgm:dir/>
          <dgm:animLvl val="ctr"/>
          <dgm:resizeHandles val="exact"/>
        </dgm:presLayoutVars>
      </dgm:prSet>
      <dgm:spPr/>
    </dgm:pt>
    <dgm:pt modelId="{32AD1EAC-D9BC-4407-B724-831A2409B7EE}" type="pres">
      <dgm:prSet presAssocID="{69B54EAC-7A54-446B-9A32-7CD6EB83F9F2}" presName="centerShape" presStyleLbl="node0" presStyleIdx="0" presStyleCnt="1" custLinFactNeighborX="-142" custLinFactNeighborY="3843"/>
      <dgm:spPr/>
    </dgm:pt>
    <dgm:pt modelId="{E77B4F26-9EB4-481E-B535-8266857B52FC}" type="pres">
      <dgm:prSet presAssocID="{4A05F5EA-5289-4398-A96D-91D5D7F87525}" presName="node" presStyleLbl="node1" presStyleIdx="0" presStyleCnt="3" custScaleX="168939" custScaleY="148721" custRadScaleRad="98766" custRadScaleInc="1104">
        <dgm:presLayoutVars>
          <dgm:bulletEnabled val="1"/>
        </dgm:presLayoutVars>
      </dgm:prSet>
      <dgm:spPr/>
    </dgm:pt>
    <dgm:pt modelId="{0CC4156B-F7E6-4868-9170-1389CE54E3A0}" type="pres">
      <dgm:prSet presAssocID="{4A05F5EA-5289-4398-A96D-91D5D7F87525}" presName="dummy" presStyleCnt="0"/>
      <dgm:spPr/>
    </dgm:pt>
    <dgm:pt modelId="{A151E668-412D-4CCD-881A-186311F0D1FA}" type="pres">
      <dgm:prSet presAssocID="{DE793338-126B-4F62-BBB1-47AB526725A5}" presName="sibTrans" presStyleLbl="sibTrans2D1" presStyleIdx="0" presStyleCnt="3"/>
      <dgm:spPr/>
    </dgm:pt>
    <dgm:pt modelId="{10260898-A0BC-4BBB-9BC2-7FDD7BDF6CD9}" type="pres">
      <dgm:prSet presAssocID="{D2D24F8B-C115-4047-9246-1E055A57A673}" presName="node" presStyleLbl="node1" presStyleIdx="1" presStyleCnt="3" custScaleX="156023" custScaleY="159564">
        <dgm:presLayoutVars>
          <dgm:bulletEnabled val="1"/>
        </dgm:presLayoutVars>
      </dgm:prSet>
      <dgm:spPr/>
    </dgm:pt>
    <dgm:pt modelId="{3983A73C-BE8A-4F1C-8B9F-5C2FC1A7001A}" type="pres">
      <dgm:prSet presAssocID="{D2D24F8B-C115-4047-9246-1E055A57A673}" presName="dummy" presStyleCnt="0"/>
      <dgm:spPr/>
    </dgm:pt>
    <dgm:pt modelId="{63316D5B-9D30-43A4-A6A4-F5F6BF5AC2A0}" type="pres">
      <dgm:prSet presAssocID="{C9C5A1DA-C9EB-4305-8447-A78910FA5B92}" presName="sibTrans" presStyleLbl="sibTrans2D1" presStyleIdx="1" presStyleCnt="3"/>
      <dgm:spPr/>
    </dgm:pt>
    <dgm:pt modelId="{2B5A19FB-0E44-4CA1-A100-7A8366360A1A}" type="pres">
      <dgm:prSet presAssocID="{4D2541DD-BD23-41B3-8E31-5F2D732EE08F}" presName="node" presStyleLbl="node1" presStyleIdx="2" presStyleCnt="3" custRadScaleRad="107520" custRadScaleInc="36358">
        <dgm:presLayoutVars>
          <dgm:bulletEnabled val="1"/>
        </dgm:presLayoutVars>
      </dgm:prSet>
      <dgm:spPr/>
    </dgm:pt>
    <dgm:pt modelId="{87198217-1CC8-43C6-84D4-30325FE53E61}" type="pres">
      <dgm:prSet presAssocID="{4D2541DD-BD23-41B3-8E31-5F2D732EE08F}" presName="dummy" presStyleCnt="0"/>
      <dgm:spPr/>
    </dgm:pt>
    <dgm:pt modelId="{1F162C92-4C4D-457E-9B66-7C4B5C81EEBF}" type="pres">
      <dgm:prSet presAssocID="{F666CA59-AE14-47DA-ABFF-60D7CBFFC0A5}" presName="sibTrans" presStyleLbl="sibTrans2D1" presStyleIdx="2" presStyleCnt="3"/>
      <dgm:spPr/>
    </dgm:pt>
  </dgm:ptLst>
  <dgm:cxnLst>
    <dgm:cxn modelId="{9E44770C-1090-4663-A73C-77B50BD9EA02}" type="presOf" srcId="{F666CA59-AE14-47DA-ABFF-60D7CBFFC0A5}" destId="{1F162C92-4C4D-457E-9B66-7C4B5C81EEBF}" srcOrd="0" destOrd="0" presId="urn:microsoft.com/office/officeart/2005/8/layout/radial6"/>
    <dgm:cxn modelId="{05E3F51E-FCA4-41D3-B5EF-1BCA5D4CA9AF}" type="presOf" srcId="{4D2541DD-BD23-41B3-8E31-5F2D732EE08F}" destId="{2B5A19FB-0E44-4CA1-A100-7A8366360A1A}" srcOrd="0" destOrd="0" presId="urn:microsoft.com/office/officeart/2005/8/layout/radial6"/>
    <dgm:cxn modelId="{2781F82B-47CA-414B-A564-127D63037576}" type="presOf" srcId="{4A05F5EA-5289-4398-A96D-91D5D7F87525}" destId="{E77B4F26-9EB4-481E-B535-8266857B52FC}" srcOrd="0" destOrd="0" presId="urn:microsoft.com/office/officeart/2005/8/layout/radial6"/>
    <dgm:cxn modelId="{EA4BB361-999D-4D37-B7EB-F43BCA34C972}" type="presOf" srcId="{DE793338-126B-4F62-BBB1-47AB526725A5}" destId="{A151E668-412D-4CCD-881A-186311F0D1FA}" srcOrd="0" destOrd="0" presId="urn:microsoft.com/office/officeart/2005/8/layout/radial6"/>
    <dgm:cxn modelId="{159B2F46-758E-441F-9960-C938B983E3D8}" type="presOf" srcId="{69B54EAC-7A54-446B-9A32-7CD6EB83F9F2}" destId="{32AD1EAC-D9BC-4407-B724-831A2409B7EE}" srcOrd="0" destOrd="0" presId="urn:microsoft.com/office/officeart/2005/8/layout/radial6"/>
    <dgm:cxn modelId="{C71B0B7C-F34F-4461-8057-B30DA7279B12}" srcId="{69B54EAC-7A54-446B-9A32-7CD6EB83F9F2}" destId="{4D2541DD-BD23-41B3-8E31-5F2D732EE08F}" srcOrd="2" destOrd="0" parTransId="{77D9723A-E38F-43B4-B390-A06B4C8B6FE2}" sibTransId="{F666CA59-AE14-47DA-ABFF-60D7CBFFC0A5}"/>
    <dgm:cxn modelId="{691A6382-5528-4020-BA04-0495AF5B7BA0}" type="presOf" srcId="{C9C5A1DA-C9EB-4305-8447-A78910FA5B92}" destId="{63316D5B-9D30-43A4-A6A4-F5F6BF5AC2A0}" srcOrd="0" destOrd="0" presId="urn:microsoft.com/office/officeart/2005/8/layout/radial6"/>
    <dgm:cxn modelId="{2F4C93C4-15A2-4CBF-A3E1-9C0424912936}" srcId="{6DFEF946-1051-4A88-95AD-0CDD614FD3C3}" destId="{69B54EAC-7A54-446B-9A32-7CD6EB83F9F2}" srcOrd="0" destOrd="0" parTransId="{A51205CF-E660-44DF-8BDD-E3F6F74B3334}" sibTransId="{2FCF0BD8-BC55-432A-A989-F4E71B9E9C01}"/>
    <dgm:cxn modelId="{6510A1D9-E58C-4BA6-B85C-B52521EC57DB}" type="presOf" srcId="{6DFEF946-1051-4A88-95AD-0CDD614FD3C3}" destId="{39A477D7-4457-4AC5-8732-65D4BEA4AE34}" srcOrd="0" destOrd="0" presId="urn:microsoft.com/office/officeart/2005/8/layout/radial6"/>
    <dgm:cxn modelId="{3635CAE7-B7D8-4CBF-9660-9D627C5A9D08}" srcId="{69B54EAC-7A54-446B-9A32-7CD6EB83F9F2}" destId="{D2D24F8B-C115-4047-9246-1E055A57A673}" srcOrd="1" destOrd="0" parTransId="{5F85C60F-8376-4C0C-9CDF-440DC4367C31}" sibTransId="{C9C5A1DA-C9EB-4305-8447-A78910FA5B92}"/>
    <dgm:cxn modelId="{21B982F1-4C00-4DD5-B364-BF87C6C375C2}" srcId="{69B54EAC-7A54-446B-9A32-7CD6EB83F9F2}" destId="{4A05F5EA-5289-4398-A96D-91D5D7F87525}" srcOrd="0" destOrd="0" parTransId="{54C53197-638C-4123-BFE5-8EA7AFCE8220}" sibTransId="{DE793338-126B-4F62-BBB1-47AB526725A5}"/>
    <dgm:cxn modelId="{954676F7-20AE-4706-B480-9FDE210DA9F1}" type="presOf" srcId="{D2D24F8B-C115-4047-9246-1E055A57A673}" destId="{10260898-A0BC-4BBB-9BC2-7FDD7BDF6CD9}" srcOrd="0" destOrd="0" presId="urn:microsoft.com/office/officeart/2005/8/layout/radial6"/>
    <dgm:cxn modelId="{D730A7DB-D51C-4AF9-9304-49F446C34EFE}" type="presParOf" srcId="{39A477D7-4457-4AC5-8732-65D4BEA4AE34}" destId="{32AD1EAC-D9BC-4407-B724-831A2409B7EE}" srcOrd="0" destOrd="0" presId="urn:microsoft.com/office/officeart/2005/8/layout/radial6"/>
    <dgm:cxn modelId="{AC7FF6C9-F366-4C57-8C58-FA5D06A89AE9}" type="presParOf" srcId="{39A477D7-4457-4AC5-8732-65D4BEA4AE34}" destId="{E77B4F26-9EB4-481E-B535-8266857B52FC}" srcOrd="1" destOrd="0" presId="urn:microsoft.com/office/officeart/2005/8/layout/radial6"/>
    <dgm:cxn modelId="{4C014918-46E8-4D3F-BB1E-B069CD300370}" type="presParOf" srcId="{39A477D7-4457-4AC5-8732-65D4BEA4AE34}" destId="{0CC4156B-F7E6-4868-9170-1389CE54E3A0}" srcOrd="2" destOrd="0" presId="urn:microsoft.com/office/officeart/2005/8/layout/radial6"/>
    <dgm:cxn modelId="{E60B92E9-CB9B-4C42-8730-BC4A526C8961}" type="presParOf" srcId="{39A477D7-4457-4AC5-8732-65D4BEA4AE34}" destId="{A151E668-412D-4CCD-881A-186311F0D1FA}" srcOrd="3" destOrd="0" presId="urn:microsoft.com/office/officeart/2005/8/layout/radial6"/>
    <dgm:cxn modelId="{57216E16-ED97-47D4-92E0-D83A42E0ACFB}" type="presParOf" srcId="{39A477D7-4457-4AC5-8732-65D4BEA4AE34}" destId="{10260898-A0BC-4BBB-9BC2-7FDD7BDF6CD9}" srcOrd="4" destOrd="0" presId="urn:microsoft.com/office/officeart/2005/8/layout/radial6"/>
    <dgm:cxn modelId="{1E9259F6-238F-4C64-BA55-BA625D970421}" type="presParOf" srcId="{39A477D7-4457-4AC5-8732-65D4BEA4AE34}" destId="{3983A73C-BE8A-4F1C-8B9F-5C2FC1A7001A}" srcOrd="5" destOrd="0" presId="urn:microsoft.com/office/officeart/2005/8/layout/radial6"/>
    <dgm:cxn modelId="{1A9DB769-B40A-4DB5-B07E-D9BDE83FD84A}" type="presParOf" srcId="{39A477D7-4457-4AC5-8732-65D4BEA4AE34}" destId="{63316D5B-9D30-43A4-A6A4-F5F6BF5AC2A0}" srcOrd="6" destOrd="0" presId="urn:microsoft.com/office/officeart/2005/8/layout/radial6"/>
    <dgm:cxn modelId="{3B91C82D-34BD-4682-B8CC-840E8DC6D45D}" type="presParOf" srcId="{39A477D7-4457-4AC5-8732-65D4BEA4AE34}" destId="{2B5A19FB-0E44-4CA1-A100-7A8366360A1A}" srcOrd="7" destOrd="0" presId="urn:microsoft.com/office/officeart/2005/8/layout/radial6"/>
    <dgm:cxn modelId="{D0F8F6C2-5CD2-4EB4-8B53-9AB95E4224FC}" type="presParOf" srcId="{39A477D7-4457-4AC5-8732-65D4BEA4AE34}" destId="{87198217-1CC8-43C6-84D4-30325FE53E61}" srcOrd="8" destOrd="0" presId="urn:microsoft.com/office/officeart/2005/8/layout/radial6"/>
    <dgm:cxn modelId="{94FC3394-BCB7-4122-BDCF-2AA4270CA258}" type="presParOf" srcId="{39A477D7-4457-4AC5-8732-65D4BEA4AE34}" destId="{1F162C92-4C4D-457E-9B66-7C4B5C81EEBF}"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162C92-4C4D-457E-9B66-7C4B5C81EEBF}">
      <dsp:nvSpPr>
        <dsp:cNvPr id="0" name=""/>
        <dsp:cNvSpPr/>
      </dsp:nvSpPr>
      <dsp:spPr>
        <a:xfrm>
          <a:off x="1100449" y="646986"/>
          <a:ext cx="3346149" cy="3346149"/>
        </a:xfrm>
        <a:prstGeom prst="blockArc">
          <a:avLst>
            <a:gd name="adj1" fmla="val 9832783"/>
            <a:gd name="adj2" fmla="val 164865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3316D5B-9D30-43A4-A6A4-F5F6BF5AC2A0}">
      <dsp:nvSpPr>
        <dsp:cNvPr id="0" name=""/>
        <dsp:cNvSpPr/>
      </dsp:nvSpPr>
      <dsp:spPr>
        <a:xfrm>
          <a:off x="1137683" y="804776"/>
          <a:ext cx="3346149" cy="3346149"/>
        </a:xfrm>
        <a:prstGeom prst="blockArc">
          <a:avLst>
            <a:gd name="adj1" fmla="val 1394283"/>
            <a:gd name="adj2" fmla="val 1017395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51E668-412D-4CCD-881A-186311F0D1FA}">
      <dsp:nvSpPr>
        <dsp:cNvPr id="0" name=""/>
        <dsp:cNvSpPr/>
      </dsp:nvSpPr>
      <dsp:spPr>
        <a:xfrm>
          <a:off x="1212669" y="652484"/>
          <a:ext cx="3346149" cy="3346149"/>
        </a:xfrm>
        <a:prstGeom prst="blockArc">
          <a:avLst>
            <a:gd name="adj1" fmla="val 16250115"/>
            <a:gd name="adj2" fmla="val 1751517"/>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AD1EAC-D9BC-4407-B724-831A2409B7EE}">
      <dsp:nvSpPr>
        <dsp:cNvPr id="0" name=""/>
        <dsp:cNvSpPr/>
      </dsp:nvSpPr>
      <dsp:spPr>
        <a:xfrm>
          <a:off x="2123044" y="1661688"/>
          <a:ext cx="1538882" cy="153888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sz="2500" kern="1200"/>
            <a:t>DIGITAL PORTAL</a:t>
          </a:r>
        </a:p>
      </dsp:txBody>
      <dsp:txXfrm>
        <a:off x="2348408" y="1887052"/>
        <a:ext cx="1088154" cy="1088154"/>
      </dsp:txXfrm>
    </dsp:sp>
    <dsp:sp modelId="{E77B4F26-9EB4-481E-B535-8266857B52FC}">
      <dsp:nvSpPr>
        <dsp:cNvPr id="0" name=""/>
        <dsp:cNvSpPr/>
      </dsp:nvSpPr>
      <dsp:spPr>
        <a:xfrm>
          <a:off x="1999647" y="-109586"/>
          <a:ext cx="1819841" cy="16020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defRPr sz="2100" b="1">
              <a:solidFill>
                <a:srgbClr val="FF0000"/>
              </a:solidFill>
              <a:effectLst>
                <a:outerShdw blurRad="38100" dist="38100" dir="2700000" algn="tl">
                  <a:srgbClr val="000000">
                    <a:alpha val="43137"/>
                  </a:srgbClr>
                </a:outerShdw>
              </a:effectLst>
            </a:defRPr>
          </a:pPr>
          <a:r>
            <a:rPr sz="1800" kern="1200" dirty="0"/>
            <a:t>National entity</a:t>
          </a:r>
        </a:p>
      </dsp:txBody>
      <dsp:txXfrm>
        <a:off x="2266157" y="125029"/>
        <a:ext cx="1286821" cy="1132819"/>
      </dsp:txXfrm>
    </dsp:sp>
    <dsp:sp modelId="{10260898-A0BC-4BBB-9BC2-7FDD7BDF6CD9}">
      <dsp:nvSpPr>
        <dsp:cNvPr id="0" name=""/>
        <dsp:cNvSpPr/>
      </dsp:nvSpPr>
      <dsp:spPr>
        <a:xfrm>
          <a:off x="3472114" y="2263239"/>
          <a:ext cx="1680707" cy="17188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defRPr sz="1800" b="1"/>
          </a:pPr>
          <a:r>
            <a:rPr sz="1600" kern="1200" dirty="0"/>
            <a:t>Regional Animation Unit</a:t>
          </a:r>
        </a:p>
      </dsp:txBody>
      <dsp:txXfrm>
        <a:off x="3718248" y="2514959"/>
        <a:ext cx="1188439" cy="1215412"/>
      </dsp:txXfrm>
    </dsp:sp>
    <dsp:sp modelId="{2B5A19FB-0E44-4CA1-A100-7A8366360A1A}">
      <dsp:nvSpPr>
        <dsp:cNvPr id="0" name=""/>
        <dsp:cNvSpPr/>
      </dsp:nvSpPr>
      <dsp:spPr>
        <a:xfrm>
          <a:off x="664879" y="2235221"/>
          <a:ext cx="1077217" cy="107721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defRPr sz="2000">
              <a:solidFill>
                <a:srgbClr val="00FF66"/>
              </a:solidFill>
            </a:defRPr>
          </a:pPr>
          <a:r>
            <a:rPr sz="1800" kern="1200" dirty="0"/>
            <a:t>Admin </a:t>
          </a:r>
          <a:r>
            <a:rPr sz="1800" b="1" kern="1200" dirty="0">
              <a:effectLst>
                <a:outerShdw blurRad="38100" dist="38100" dir="2700000" algn="tl">
                  <a:srgbClr val="000000">
                    <a:alpha val="43137"/>
                  </a:srgbClr>
                </a:outerShdw>
              </a:effectLst>
            </a:rPr>
            <a:t>Portal</a:t>
          </a:r>
        </a:p>
      </dsp:txBody>
      <dsp:txXfrm>
        <a:off x="822634" y="2392976"/>
        <a:ext cx="761707" cy="761707"/>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a:lstStyle>
            <a:lvl1pPr algn="l">
              <a:defRPr sz="1200"/>
            </a:lvl1pPr>
          </a:lstStyle>
          <a:p>
            <a:endParaRP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a:lstStyle>
            <a:lvl1pPr algn="r">
              <a:defRPr sz="1200"/>
            </a:lvl1pPr>
          </a:lstStyle>
          <a:p>
            <a:fld id="{7DEF4198-70DC-4D47-A5E6-B285F7D9A6AB}" type="datetimeFigureOut">
              <a:rPr lang="fr-FR" smtClean="0"/>
              <a:t>16/10/2025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anchor="ctr"/>
          <a:lstStyle/>
          <a:p>
            <a:endParaRP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a:lstStyle/>
          <a:p>
            <a:pPr lvl="0"/>
            <a:r>
              <a:t>Change the styles of the mask text</a:t>
            </a:r>
          </a:p>
          <a:p>
            <a:pPr lvl="1"/>
            <a:r>
              <a:t>Second level</a:t>
            </a:r>
          </a:p>
          <a:p>
            <a:pPr lvl="2"/>
            <a:r>
              <a:t>Third level</a:t>
            </a:r>
          </a:p>
          <a:p>
            <a:pPr lvl="3"/>
            <a:r>
              <a:t>Fourth level</a:t>
            </a:r>
          </a:p>
          <a:p>
            <a:pPr lvl="4"/>
            <a:r>
              <a:t>Fifth level</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anchor="b"/>
          <a:lstStyle>
            <a:lvl1pPr algn="l">
              <a:defRPr sz="1200"/>
            </a:lvl1pPr>
          </a:lstStyle>
          <a:p>
            <a:endParaRP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anchor="b"/>
          <a:lstStyle>
            <a:lvl1pPr algn="r">
              <a:defRPr sz="1200"/>
            </a:lvl1pPr>
          </a:lstStyle>
          <a:p>
            <a:fld id="{6D956460-BBBB-4B5D-B248-D901A1E87509}" type="slidenum">
              <a:rPr lang="fr-FR" smtClean="0"/>
              <a:t>‹#›</a:t>
            </a:fld>
            <a:endParaRPr lang="fr-FR"/>
          </a:p>
        </p:txBody>
      </p:sp>
    </p:spTree>
    <p:extLst>
      <p:ext uri="{BB962C8B-B14F-4D97-AF65-F5344CB8AC3E}">
        <p14:creationId xmlns:p14="http://schemas.microsoft.com/office/powerpoint/2010/main" val="2949583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FB7BDAF-0D44-405E-B8AD-9B881DEA1653}" type="datetime1">
              <a:rPr lang="fr-FR" smtClean="0"/>
              <a:t>16/10/2025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2541283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CF26158-294A-4EFA-8516-00E7D2CE0C61}" type="datetime1">
              <a:rPr lang="fr-FR" smtClean="0"/>
              <a:t>16/10/2025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2698304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D0D4117-2044-4574-9035-0F7133947A7D}" type="datetime1">
              <a:rPr lang="fr-FR" smtClean="0"/>
              <a:t>16/10/2025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3224502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t>Change the style of the title</a:t>
            </a:r>
          </a:p>
        </p:txBody>
      </p:sp>
      <p:sp>
        <p:nvSpPr>
          <p:cNvPr id="3" name="Espace réservé du contenu 2"/>
          <p:cNvSpPr>
            <a:spLocks noGrp="1"/>
          </p:cNvSpPr>
          <p:nvPr>
            <p:ph idx="1"/>
          </p:nvPr>
        </p:nvSpPr>
        <p:spPr/>
        <p:txBody>
          <a:bodyPr/>
          <a:lstStyle/>
          <a:p>
            <a:pPr lvl="0"/>
            <a:r>
              <a:t>Change the styles of the mask text</a:t>
            </a:r>
          </a:p>
          <a:p>
            <a:pPr lvl="1"/>
            <a:r>
              <a:t>Second level</a:t>
            </a:r>
          </a:p>
          <a:p>
            <a:pPr lvl="2"/>
            <a:r>
              <a:t>Third level</a:t>
            </a:r>
          </a:p>
          <a:p>
            <a:pPr lvl="3"/>
            <a:r>
              <a:t>Fourth level</a:t>
            </a:r>
          </a:p>
          <a:p>
            <a:pPr lvl="4"/>
            <a:r>
              <a:t>Fifth level</a:t>
            </a:r>
          </a:p>
        </p:txBody>
      </p:sp>
      <p:sp>
        <p:nvSpPr>
          <p:cNvPr id="4" name="Espace réservé de la date 3"/>
          <p:cNvSpPr>
            <a:spLocks noGrp="1"/>
          </p:cNvSpPr>
          <p:nvPr>
            <p:ph type="dt" sz="half" idx="10"/>
          </p:nvPr>
        </p:nvSpPr>
        <p:spPr/>
        <p:txBody>
          <a:bodyPr/>
          <a:lstStyle/>
          <a:p>
            <a:fld id="{DC9A944B-4AC4-4770-9BCF-BFCC2436C63C}" type="datetime1">
              <a:rPr lang="fr-FR" smtClean="0"/>
              <a:t>16/10/2025</a:t>
            </a:fld>
            <a:endParaRPr lang="fr-FR"/>
          </a:p>
        </p:txBody>
      </p:sp>
      <p:sp>
        <p:nvSpPr>
          <p:cNvPr id="5" name="Espace réservé du pied de page 4"/>
          <p:cNvSpPr>
            <a:spLocks noGrp="1"/>
          </p:cNvSpPr>
          <p:nvPr>
            <p:ph type="ftr" sz="quarter" idx="11"/>
          </p:nvPr>
        </p:nvSpPr>
        <p:spPr/>
        <p:txBody>
          <a:bodyPr/>
          <a:lstStyle/>
          <a:p>
            <a:endParaRP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3328269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1361F7BE-A6EE-45ED-A320-514546B535B7}" type="datetime1">
              <a:rPr lang="fr-FR" smtClean="0"/>
              <a:t>16/10/2025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260918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9CDC033-B4BD-4789-9376-1B3CAF80B033}" type="datetime1">
              <a:rPr lang="fr-FR" smtClean="0"/>
              <a:t>16/10/2025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64761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19B87D0-452D-428C-AF4B-47F65B78683C}" type="datetime1">
              <a:rPr lang="fr-FR" smtClean="0"/>
              <a:t>16/10/2025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3487089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FFCAA41-9603-4070-9DC3-BAF3F91868C7}" type="datetime1">
              <a:rPr lang="fr-FR" smtClean="0"/>
              <a:t>16/10/2025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399021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43951A7-9FAA-4873-8543-812B8F14AA9B}" type="datetime1">
              <a:rPr lang="fr-FR" smtClean="0"/>
              <a:t>16/10/2025</a:t>
            </a:fld>
            <a:endParaRPr lang="fr-FR"/>
          </a:p>
        </p:txBody>
      </p:sp>
      <p:sp>
        <p:nvSpPr>
          <p:cNvPr id="3" name="Espace réservé du pied de page 2"/>
          <p:cNvSpPr>
            <a:spLocks noGrp="1"/>
          </p:cNvSpPr>
          <p:nvPr>
            <p:ph type="ftr" sz="quarter" idx="11"/>
          </p:nvPr>
        </p:nvSpPr>
        <p:spPr/>
        <p:txBody>
          <a:bodyPr/>
          <a:lstStyle/>
          <a:p>
            <a:endParaRPr/>
          </a:p>
        </p:txBody>
      </p:sp>
      <p:sp>
        <p:nvSpPr>
          <p:cNvPr id="4" name="Espace réservé du numéro de diapositive 3"/>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152081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F214151-B303-4517-BD1F-C9D3625B2D38}" type="datetime1">
              <a:rPr lang="fr-FR" smtClean="0"/>
              <a:t>16/10/2025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2983584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5E610D6-0926-438A-8D67-DCEE95E5EE4B}" type="datetime1">
              <a:rPr lang="fr-FR" smtClean="0"/>
              <a:t>16/10/2025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84D774C-343C-4F9E-811A-7E6827EC9E8F}" type="slidenum">
              <a:rPr lang="fr-FR" smtClean="0"/>
              <a:t>‹#›</a:t>
            </a:fld>
            <a:endParaRPr lang="fr-FR"/>
          </a:p>
        </p:txBody>
      </p:sp>
    </p:spTree>
    <p:extLst>
      <p:ext uri="{BB962C8B-B14F-4D97-AF65-F5344CB8AC3E}">
        <p14:creationId xmlns:p14="http://schemas.microsoft.com/office/powerpoint/2010/main" val="3071394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anchor="ctr">
            <a:normAutofit/>
          </a:bodyPr>
          <a:lstStyle/>
          <a:p>
            <a:r>
              <a:t>Change the style of the title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a:normAutofit/>
          </a:bodyPr>
          <a:lstStyle/>
          <a:p>
            <a:pPr lvl="0"/>
            <a:r>
              <a:t>Change the styles of the mask text</a:t>
            </a:r>
          </a:p>
          <a:p>
            <a:pPr lvl="1"/>
            <a:r>
              <a:t>Second level</a:t>
            </a:r>
          </a:p>
          <a:p>
            <a:pPr lvl="2"/>
            <a:r>
              <a:t>Third level</a:t>
            </a:r>
          </a:p>
          <a:p>
            <a:pPr lvl="3"/>
            <a:r>
              <a:t>Fourth level</a:t>
            </a:r>
          </a:p>
          <a:p>
            <a:pPr lvl="4"/>
            <a:r>
              <a:t>Fifth level</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anchor="ctr"/>
          <a:lstStyle>
            <a:lvl1pPr algn="l">
              <a:defRPr sz="1200">
                <a:solidFill>
                  <a:schemeClr val="tx1">
                    <a:tint val="75000"/>
                  </a:schemeClr>
                </a:solidFill>
              </a:defRPr>
            </a:lvl1pPr>
          </a:lstStyle>
          <a:p>
            <a:fld id="{97B7C91D-E560-4C43-A7A0-E7AEC5810115}" type="datetime1">
              <a:rPr lang="fr-FR" smtClean="0"/>
              <a:t>16/10/2025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anchor="ctr"/>
          <a:lstStyle>
            <a:lvl1pPr algn="ctr">
              <a:defRPr sz="1200">
                <a:solidFill>
                  <a:schemeClr val="tx1">
                    <a:tint val="75000"/>
                  </a:schemeClr>
                </a:solidFill>
              </a:defRPr>
            </a:lvl1pPr>
          </a:lstStyle>
          <a:p>
            <a:endParaRP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anchor="ctr"/>
          <a:lstStyle>
            <a:lvl1pPr algn="r">
              <a:defRPr sz="1200">
                <a:solidFill>
                  <a:schemeClr val="tx1">
                    <a:tint val="75000"/>
                  </a:schemeClr>
                </a:solidFill>
              </a:defRPr>
            </a:lvl1pPr>
          </a:lstStyle>
          <a:p>
            <a:fld id="{384D774C-343C-4F9E-811A-7E6827EC9E8F}" type="slidenum">
              <a:rPr lang="fr-FR" smtClean="0"/>
              <a:t>‹#›</a:t>
            </a:fld>
            <a:endParaRPr lang="fr-FR"/>
          </a:p>
        </p:txBody>
      </p:sp>
    </p:spTree>
    <p:extLst>
      <p:ext uri="{BB962C8B-B14F-4D97-AF65-F5344CB8AC3E}">
        <p14:creationId xmlns:p14="http://schemas.microsoft.com/office/powerpoint/2010/main" val="2692009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mutualisation.ccmefp-uemoa.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84D774C-343C-4F9E-811A-7E6827EC9E8F}" type="slidenum">
              <a:rPr lang="fr-FR" smtClean="0"/>
              <a:t>1</a:t>
            </a:fld>
            <a:endParaRPr lang="fr-FR"/>
          </a:p>
        </p:txBody>
      </p:sp>
      <p:pic>
        <p:nvPicPr>
          <p:cNvPr id="10" name="Picture 8">
            <a:extLst>
              <a:ext uri="{FF2B5EF4-FFF2-40B4-BE49-F238E27FC236}">
                <a16:creationId xmlns:a16="http://schemas.microsoft.com/office/drawing/2014/main" id="{9EF2D4D8-E508-4EC0-9112-D7FD041C65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360"/>
            <a:ext cx="1671121" cy="2032898"/>
          </a:xfrm>
          <a:prstGeom prst="rect">
            <a:avLst/>
          </a:prstGeom>
        </p:spPr>
      </p:pic>
      <p:pic>
        <p:nvPicPr>
          <p:cNvPr id="11" name="Picture 11">
            <a:extLst>
              <a:ext uri="{FF2B5EF4-FFF2-40B4-BE49-F238E27FC236}">
                <a16:creationId xmlns:a16="http://schemas.microsoft.com/office/drawing/2014/main" id="{FD7FD5BB-933F-4350-AAD3-34DC1A9C709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91889" y="0"/>
            <a:ext cx="1700111" cy="1765585"/>
          </a:xfrm>
          <a:prstGeom prst="rect">
            <a:avLst/>
          </a:prstGeom>
          <a:noFill/>
          <a:ln>
            <a:noFill/>
          </a:ln>
        </p:spPr>
      </p:pic>
      <p:sp>
        <p:nvSpPr>
          <p:cNvPr id="12" name="Rectangle 11">
            <a:extLst>
              <a:ext uri="{FF2B5EF4-FFF2-40B4-BE49-F238E27FC236}">
                <a16:creationId xmlns:a16="http://schemas.microsoft.com/office/drawing/2014/main" id="{41A5513F-81D1-4BE5-BEFC-035F49763507}"/>
              </a:ext>
            </a:extLst>
          </p:cNvPr>
          <p:cNvSpPr/>
          <p:nvPr/>
        </p:nvSpPr>
        <p:spPr>
          <a:xfrm>
            <a:off x="-85725" y="1970662"/>
            <a:ext cx="12182474" cy="739606"/>
          </a:xfrm>
          <a:prstGeom prst="rect">
            <a:avLst/>
          </a:prstGeom>
          <a:solidFill>
            <a:srgbClr val="FEFFFA"/>
          </a:solidFill>
          <a:ln w="9525" cap="flat" cmpd="sng" algn="ctr">
            <a:solidFill>
              <a:srgbClr val="ECEDE8"/>
            </a:solidFill>
            <a:prstDash val="solid"/>
            <a:miter lim="800000"/>
          </a:ln>
          <a:effectLst/>
        </p:spPr>
        <p:txBody>
          <a:bodyPr rot="0" spcFirstLastPara="0" vertOverflow="overflow" horzOverflow="overflow" vert="horz" wrap="square" lIns="91440" tIns="45720" rIns="91440" bIns="45720" numCol="1" spc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pPr>
            <a:endParaRPr kumimoji="0" sz="2800" b="1" i="0" u="none" strike="noStrike" kern="0" cap="none" normalizeH="0" baseline="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sz="2000" b="1">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defRPr>
            </a:pPr>
            <a:r>
              <a:t>CONCERTATION FRAMEWORK FOR MINISTERS RESPONSIBLE FOR EMPLOYMENT AND VOCATIONAL TRAINING</a:t>
            </a:r>
          </a:p>
          <a:p>
            <a:pPr marL="0" marR="0" lvl="0" indent="0" algn="ctr" defTabSz="914400" eaLnBrk="1" fontAlgn="auto" latinLnBrk="0" hangingPunct="1">
              <a:lnSpc>
                <a:spcPct val="100000"/>
              </a:lnSpc>
              <a:spcBef>
                <a:spcPts val="0"/>
              </a:spcBef>
              <a:spcAft>
                <a:spcPts val="0"/>
              </a:spcAft>
              <a:buClrTx/>
              <a:buSzTx/>
              <a:buFontTx/>
              <a:buNone/>
              <a:tabLst/>
              <a:defRPr sz="2000" b="1">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defRPr>
            </a:pPr>
            <a:r>
              <a:t> OF THE UEMOA SPACE (CCMEFP-UEMOA)</a:t>
            </a:r>
            <a:endParaRPr kumimoji="0" sz="2000" b="0" i="0" u="none" strike="noStrike" kern="0" cap="none" normalizeH="0" baseline="0">
              <a:ln>
                <a:noFill/>
              </a:ln>
              <a:solidFill>
                <a:prstClr val="black"/>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pPr>
            <a:endParaRPr kumimoji="0" sz="1800" b="0" i="0" u="none" strike="noStrike" kern="0" cap="none" normalizeH="0" baseline="0">
              <a:ln>
                <a:noFill/>
              </a:ln>
              <a:solidFill>
                <a:prstClr val="black"/>
              </a:solidFill>
              <a:effectLst/>
              <a:uLnTx/>
              <a:uFillTx/>
              <a:latin typeface="Calibri" panose="020F0502020204030204"/>
              <a:ea typeface="+mn-ea"/>
              <a:cs typeface="+mn-cs"/>
            </a:endParaRPr>
          </a:p>
        </p:txBody>
      </p:sp>
      <p:sp>
        <p:nvSpPr>
          <p:cNvPr id="13" name="ZoneTexte 12">
            <a:extLst>
              <a:ext uri="{FF2B5EF4-FFF2-40B4-BE49-F238E27FC236}">
                <a16:creationId xmlns:a16="http://schemas.microsoft.com/office/drawing/2014/main" id="{535F9F0E-D248-4029-A397-1839AA49090B}"/>
              </a:ext>
            </a:extLst>
          </p:cNvPr>
          <p:cNvSpPr txBox="1"/>
          <p:nvPr/>
        </p:nvSpPr>
        <p:spPr>
          <a:xfrm>
            <a:off x="-85725" y="2915346"/>
            <a:ext cx="12268199" cy="1231106"/>
          </a:xfrm>
          <a:prstGeom prst="rect">
            <a:avLst/>
          </a:prstGeom>
          <a:gradFill rotWithShape="1">
            <a:gsLst>
              <a:gs pos="0">
                <a:srgbClr val="70AD47">
                  <a:lumMod val="110000"/>
                  <a:satMod val="105000"/>
                  <a:tint val="67000"/>
                </a:srgbClr>
              </a:gs>
              <a:gs pos="50000">
                <a:srgbClr val="70AD47">
                  <a:lumMod val="105000"/>
                  <a:satMod val="103000"/>
                  <a:tint val="73000"/>
                </a:srgbClr>
              </a:gs>
              <a:gs pos="100000">
                <a:srgbClr val="70AD47">
                  <a:lumMod val="105000"/>
                  <a:satMod val="109000"/>
                  <a:tint val="81000"/>
                </a:srgbClr>
              </a:gs>
            </a:gsLst>
            <a:lin ang="5400000" scaled="0"/>
          </a:gradFill>
          <a:ln w="6350" cap="flat" cmpd="sng" algn="ctr">
            <a:noFill/>
            <a:prstDash val="solid"/>
            <a:miter lim="800000"/>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pPr>
            <a:endParaRPr kumimoji="0" sz="1400" b="0" i="0" u="none" strike="noStrike" kern="0" cap="none" normalizeH="0" baseline="0" dirty="0">
              <a:ln>
                <a:noFill/>
              </a:ln>
              <a:solidFill>
                <a:prstClr val="black"/>
              </a:solidFill>
              <a:effectLst/>
              <a:uLnTx/>
              <a:uFillTx/>
              <a:latin typeface="Aharoni" panose="02010803020104030203" pitchFamily="2" charset="-79"/>
              <a:ea typeface="+mn-ea"/>
              <a:cs typeface="Aharoni" panose="02010803020104030203" pitchFamily="2" charset="-79"/>
            </a:endParaRPr>
          </a:p>
          <a:p>
            <a:pPr lvl="0" algn="ctr">
              <a:defRPr sz="3000">
                <a:solidFill>
                  <a:prstClr val="black"/>
                </a:solidFill>
                <a:latin typeface="Aharoni" panose="02010803020104030203" pitchFamily="2" charset="-79"/>
                <a:cs typeface="Aharoni" panose="02010803020104030203" pitchFamily="2" charset="-79"/>
              </a:defRPr>
            </a:pPr>
            <a:r>
              <a:rPr dirty="0"/>
              <a:t>P</a:t>
            </a:r>
            <a:r>
              <a:rPr lang="en-GB" dirty="0"/>
              <a:t>r</a:t>
            </a:r>
            <a:r>
              <a:rPr dirty="0" err="1">
                <a:ln>
                  <a:noFill/>
                </a:ln>
                <a:effectLst/>
                <a:uLnTx/>
                <a:uFillTx/>
                <a:ea typeface="+mn-ea"/>
              </a:rPr>
              <a:t>esentation</a:t>
            </a:r>
            <a:r>
              <a:rPr dirty="0">
                <a:ln>
                  <a:noFill/>
                </a:ln>
                <a:effectLst/>
                <a:uLnTx/>
                <a:uFillTx/>
                <a:ea typeface="+mn-ea"/>
              </a:rPr>
              <a:t> of the CCMEFP-UEMOA platform for pooling resources and tools for vocational training and employment</a:t>
            </a:r>
          </a:p>
        </p:txBody>
      </p:sp>
      <p:sp>
        <p:nvSpPr>
          <p:cNvPr id="14" name="Rectangle 13">
            <a:extLst>
              <a:ext uri="{FF2B5EF4-FFF2-40B4-BE49-F238E27FC236}">
                <a16:creationId xmlns:a16="http://schemas.microsoft.com/office/drawing/2014/main" id="{89E410FE-136E-40CB-8A9E-26D2CFE0E385}"/>
              </a:ext>
            </a:extLst>
          </p:cNvPr>
          <p:cNvSpPr/>
          <p:nvPr/>
        </p:nvSpPr>
        <p:spPr>
          <a:xfrm>
            <a:off x="42212" y="5296213"/>
            <a:ext cx="4501213" cy="1569660"/>
          </a:xfrm>
          <a:prstGeom prst="rect">
            <a:avLst/>
          </a:prstGeom>
        </p:spPr>
        <p:txBody>
          <a:bodyPr wrap="square">
            <a:spAutoFit/>
          </a:bodyPr>
          <a:lstStyle/>
          <a:p>
            <a:pPr>
              <a:defRPr sz="2400" b="1">
                <a:solidFill>
                  <a:srgbClr val="C00000"/>
                </a:solidFill>
                <a:effectLst>
                  <a:outerShdw blurRad="38100" dist="38100" dir="2700000" algn="tl">
                    <a:srgbClr val="000000">
                      <a:alpha val="43137"/>
                    </a:srgbClr>
                  </a:outerShdw>
                </a:effectLst>
              </a:defRPr>
            </a:pPr>
            <a:r>
              <a:t>BANCE Amidou</a:t>
            </a:r>
          </a:p>
          <a:p>
            <a:pPr>
              <a:defRPr>
                <a:effectLst>
                  <a:outerShdw blurRad="38100" dist="38100" dir="2700000" algn="tl">
                    <a:srgbClr val="000000">
                      <a:alpha val="43137"/>
                    </a:srgbClr>
                  </a:outerShdw>
                </a:effectLst>
              </a:defRPr>
            </a:pPr>
            <a:r>
              <a:t>Permanent Secretary of the CCMEFP-UEMOA</a:t>
            </a:r>
          </a:p>
          <a:p>
            <a:pPr>
              <a:defRPr>
                <a:effectLst>
                  <a:outerShdw blurRad="38100" dist="38100" dir="2700000" algn="tl">
                    <a:srgbClr val="000000">
                      <a:alpha val="43137"/>
                    </a:srgbClr>
                  </a:outerShdw>
                </a:effectLst>
              </a:defRPr>
            </a:pPr>
            <a:r>
              <a:rPr b="1" u="sng"/>
              <a:t>E-Mail:</a:t>
            </a:r>
            <a:r>
              <a:rPr b="1"/>
              <a:t> </a:t>
            </a:r>
            <a:r>
              <a:t> bance2070@gmail.com</a:t>
            </a:r>
          </a:p>
          <a:p>
            <a:pPr>
              <a:defRPr>
                <a:effectLst>
                  <a:outerShdw blurRad="38100" dist="38100" dir="2700000" algn="tl">
                    <a:srgbClr val="000000">
                      <a:alpha val="43137"/>
                    </a:srgbClr>
                  </a:outerShdw>
                </a:effectLst>
              </a:defRPr>
            </a:pPr>
            <a:r>
              <a:rPr b="1" u="sng"/>
              <a:t>Telephone:</a:t>
            </a:r>
            <a:r>
              <a:t> (00223) 75 38 08 70</a:t>
            </a:r>
          </a:p>
          <a:p>
            <a:pPr>
              <a:defRPr>
                <a:effectLst>
                  <a:outerShdw blurRad="38100" dist="38100" dir="2700000" algn="tl">
                    <a:srgbClr val="000000">
                      <a:alpha val="43137"/>
                    </a:srgbClr>
                  </a:outerShdw>
                </a:effectLst>
              </a:defRPr>
            </a:pPr>
            <a:r>
              <a:rPr b="1" u="sng"/>
              <a:t>WhatsApp: </a:t>
            </a:r>
            <a:r>
              <a:t> (00226) 71 05 87 90</a:t>
            </a:r>
          </a:p>
        </p:txBody>
      </p:sp>
      <p:pic>
        <p:nvPicPr>
          <p:cNvPr id="3" name="Picture 668125178" descr="Logo, company name  Description automatically generated">
            <a:extLst>
              <a:ext uri="{FF2B5EF4-FFF2-40B4-BE49-F238E27FC236}">
                <a16:creationId xmlns:a16="http://schemas.microsoft.com/office/drawing/2014/main" id="{DA0B48C3-5EFB-4665-46EF-CCEDC3DEB6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20069" y="124880"/>
            <a:ext cx="1420775" cy="1515823"/>
          </a:xfrm>
          <a:prstGeom prst="rect">
            <a:avLst/>
          </a:prstGeom>
          <a:ln>
            <a:noFill/>
          </a:ln>
          <a:effectLst>
            <a:outerShdw blurRad="190500" algn="tl" rotWithShape="0">
              <a:srgbClr val="000000">
                <a:alpha val="70000"/>
              </a:srgbClr>
            </a:outerShdw>
          </a:effectLst>
        </p:spPr>
      </p:pic>
      <p:sp>
        <p:nvSpPr>
          <p:cNvPr id="2" name="Sous-titre 2">
            <a:extLst>
              <a:ext uri="{FF2B5EF4-FFF2-40B4-BE49-F238E27FC236}">
                <a16:creationId xmlns:a16="http://schemas.microsoft.com/office/drawing/2014/main" id="{B968C5E1-CA70-E0A3-E5A1-1674499B2E71}"/>
              </a:ext>
            </a:extLst>
          </p:cNvPr>
          <p:cNvSpPr txBox="1">
            <a:spLocks/>
          </p:cNvSpPr>
          <p:nvPr/>
        </p:nvSpPr>
        <p:spPr>
          <a:xfrm>
            <a:off x="2289935" y="4526239"/>
            <a:ext cx="8940219" cy="645836"/>
          </a:xfrm>
          <a:prstGeom prst="rect">
            <a:avLst/>
          </a:prstGeom>
        </p:spPr>
        <p:txBody>
          <a:bodyPr vert="horz" lIns="91440" tIns="45720" rIns="91440" bIns="4572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defRPr sz="2400" b="1">
                <a:solidFill>
                  <a:schemeClr val="accent5">
                    <a:lumMod val="75000"/>
                  </a:schemeClr>
                </a:solidFill>
              </a:defRPr>
            </a:pPr>
            <a:r>
              <a:t>6th ACQF Continental Forum, 30 September to 02 October 2025, Port Louis/Maurice</a:t>
            </a:r>
          </a:p>
        </p:txBody>
      </p:sp>
    </p:spTree>
    <p:extLst>
      <p:ext uri="{BB962C8B-B14F-4D97-AF65-F5344CB8AC3E}">
        <p14:creationId xmlns:p14="http://schemas.microsoft.com/office/powerpoint/2010/main" val="4102004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567" y="876035"/>
            <a:ext cx="11229975" cy="871625"/>
          </a:xfrm>
          <a:solidFill>
            <a:schemeClr val="bg1"/>
          </a:solidFill>
        </p:spPr>
        <p:txBody>
          <a:bodyPr>
            <a:noAutofit/>
          </a:bodyPr>
          <a:lstStyle/>
          <a:p>
            <a:pPr algn="ctr">
              <a:defRPr sz="3600" b="1">
                <a:solidFill>
                  <a:srgbClr val="C00000"/>
                </a:solidFill>
                <a:latin typeface="Arial Black" panose="020B0A04020102020204" pitchFamily="34" charset="0"/>
              </a:defRPr>
            </a:pPr>
            <a:r>
              <a:t>6- The digital portal of the Pooling Platform</a:t>
            </a:r>
          </a:p>
        </p:txBody>
      </p:sp>
      <p:sp>
        <p:nvSpPr>
          <p:cNvPr id="3" name="Content Placeholder 2"/>
          <p:cNvSpPr>
            <a:spLocks noGrp="1"/>
          </p:cNvSpPr>
          <p:nvPr>
            <p:ph idx="1"/>
          </p:nvPr>
        </p:nvSpPr>
        <p:spPr>
          <a:xfrm>
            <a:off x="4613945" y="3457714"/>
            <a:ext cx="7565219" cy="516517"/>
          </a:xfrm>
        </p:spPr>
        <p:txBody>
          <a:bodyPr>
            <a:normAutofit lnSpcReduction="10000"/>
          </a:bodyPr>
          <a:lstStyle/>
          <a:p>
            <a:pPr marL="0" indent="0" algn="ctr">
              <a:buNone/>
              <a:defRPr sz="3200" u="sng">
                <a:solidFill>
                  <a:schemeClr val="accent1">
                    <a:lumMod val="75000"/>
                  </a:schemeClr>
                </a:solidFill>
                <a:hlinkClick r:id="rId2"/>
              </a:defRPr>
            </a:pPr>
            <a:r>
              <a:t>https://mutualisation.ccmefp-uemoa.org/</a:t>
            </a:r>
          </a:p>
        </p:txBody>
      </p:sp>
      <p:sp>
        <p:nvSpPr>
          <p:cNvPr id="4" name="Date Placeholder 3"/>
          <p:cNvSpPr>
            <a:spLocks noGrp="1"/>
          </p:cNvSpPr>
          <p:nvPr>
            <p:ph type="dt" sz="half" idx="10"/>
          </p:nvPr>
        </p:nvSpPr>
        <p:spPr/>
        <p:txBody>
          <a:bodyPr/>
          <a:lstStyle/>
          <a:p>
            <a:fld id="{DC9A944B-4AC4-4770-9BCF-BFCC2436C63C}" type="datetime1">
              <a:rPr lang="fr-FR" smtClean="0"/>
              <a:t>16/10/2025</a:t>
            </a:fld>
            <a:endParaRPr lang="fr-FR"/>
          </a:p>
        </p:txBody>
      </p:sp>
      <p:sp>
        <p:nvSpPr>
          <p:cNvPr id="5" name="Slide Number Placeholder 4"/>
          <p:cNvSpPr>
            <a:spLocks noGrp="1"/>
          </p:cNvSpPr>
          <p:nvPr>
            <p:ph type="sldNum" sz="quarter" idx="12"/>
          </p:nvPr>
        </p:nvSpPr>
        <p:spPr/>
        <p:txBody>
          <a:bodyPr/>
          <a:lstStyle/>
          <a:p>
            <a:fld id="{384D774C-343C-4F9E-811A-7E6827EC9E8F}" type="slidenum">
              <a:rPr lang="fr-FR" smtClean="0"/>
              <a:t>10</a:t>
            </a:fld>
            <a:endParaRPr lang="fr-FR"/>
          </a:p>
        </p:txBody>
      </p:sp>
      <p:pic>
        <p:nvPicPr>
          <p:cNvPr id="6" name="Picture 5">
            <a:extLst>
              <a:ext uri="{FF2B5EF4-FFF2-40B4-BE49-F238E27FC236}">
                <a16:creationId xmlns:a16="http://schemas.microsoft.com/office/drawing/2014/main" id="{DF0037DE-1CC8-4C2E-8F26-9016553FA2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8077" y="1747660"/>
            <a:ext cx="8877065" cy="6140394"/>
          </a:xfrm>
          <a:prstGeom prst="rect">
            <a:avLst/>
          </a:prstGeom>
        </p:spPr>
      </p:pic>
      <p:sp>
        <p:nvSpPr>
          <p:cNvPr id="9" name="ZoneTexte 8">
            <a:extLst>
              <a:ext uri="{FF2B5EF4-FFF2-40B4-BE49-F238E27FC236}">
                <a16:creationId xmlns:a16="http://schemas.microsoft.com/office/drawing/2014/main" id="{CEA5FE0F-4A0A-46DA-B8A7-B8D2E9285788}"/>
              </a:ext>
            </a:extLst>
          </p:cNvPr>
          <p:cNvSpPr txBox="1"/>
          <p:nvPr/>
        </p:nvSpPr>
        <p:spPr>
          <a:xfrm>
            <a:off x="87160" y="1853498"/>
            <a:ext cx="12032110" cy="1246495"/>
          </a:xfrm>
          <a:prstGeom prst="rect">
            <a:avLst/>
          </a:prstGeom>
          <a:noFill/>
        </p:spPr>
        <p:txBody>
          <a:bodyPr wrap="square">
            <a:spAutoFit/>
          </a:bodyPr>
          <a:lstStyle/>
          <a:p>
            <a:pPr>
              <a:defRPr sz="2500">
                <a:latin typeface="Tahoma" panose="020B0604030504040204" pitchFamily="34" charset="0"/>
                <a:ea typeface="Tahoma" panose="020B0604030504040204" pitchFamily="34" charset="0"/>
                <a:cs typeface="Tahoma" panose="020B0604030504040204" pitchFamily="34" charset="0"/>
              </a:defRPr>
            </a:pPr>
            <a:r>
              <a:t>The platform = web portal for sharing and using resources with normative and pedagogical content with a view to developing and strengthening the vocational training offer and facilities of the Member States. </a:t>
            </a:r>
            <a:endParaRPr sz="2500"/>
          </a:p>
        </p:txBody>
      </p:sp>
      <p:sp>
        <p:nvSpPr>
          <p:cNvPr id="10" name="Rectangle avec flèche vers la droite 17">
            <a:extLst>
              <a:ext uri="{FF2B5EF4-FFF2-40B4-BE49-F238E27FC236}">
                <a16:creationId xmlns:a16="http://schemas.microsoft.com/office/drawing/2014/main" id="{69FAB5FB-0CE2-4E77-9269-29D0740AB9BB}"/>
              </a:ext>
            </a:extLst>
          </p:cNvPr>
          <p:cNvSpPr/>
          <p:nvPr/>
        </p:nvSpPr>
        <p:spPr>
          <a:xfrm>
            <a:off x="7578056" y="4191803"/>
            <a:ext cx="2542908" cy="2597472"/>
          </a:xfrm>
          <a:prstGeom prst="rightArrowCallout">
            <a:avLst>
              <a:gd name="adj1" fmla="val 50574"/>
              <a:gd name="adj2" fmla="val 50000"/>
              <a:gd name="adj3" fmla="val 15022"/>
              <a:gd name="adj4" fmla="val 8032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t>ACCESS TO DISTANCE WITH</a:t>
            </a:r>
          </a:p>
          <a:p>
            <a:pPr algn="ctr"/>
            <a:endParaRPr/>
          </a:p>
          <a:p>
            <a:pPr algn="ctr"/>
            <a:r>
              <a:t>A </a:t>
            </a:r>
            <a:r>
              <a:rPr b="1">
                <a:solidFill>
                  <a:schemeClr val="bg1"/>
                </a:solidFill>
                <a:effectLst>
                  <a:outerShdw blurRad="38100" dist="38100" dir="2700000" algn="tl">
                    <a:srgbClr val="000000">
                      <a:alpha val="43137"/>
                    </a:srgbClr>
                  </a:outerShdw>
                </a:effectLst>
              </a:rPr>
              <a:t>PUBLIC</a:t>
            </a:r>
            <a:r>
              <a:t> SPACE</a:t>
            </a:r>
          </a:p>
          <a:p>
            <a:pPr algn="ctr"/>
            <a:endParaRPr/>
          </a:p>
          <a:p>
            <a:pPr algn="ctr"/>
            <a:r>
              <a:t>A </a:t>
            </a:r>
            <a:r>
              <a:rPr b="1">
                <a:solidFill>
                  <a:schemeClr val="bg1"/>
                </a:solidFill>
                <a:effectLst>
                  <a:outerShdw blurRad="38100" dist="38100" dir="2700000" algn="tl">
                    <a:srgbClr val="000000">
                      <a:alpha val="43137"/>
                    </a:srgbClr>
                  </a:outerShdw>
                </a:effectLst>
              </a:rPr>
              <a:t>MEMBER SPACE</a:t>
            </a:r>
          </a:p>
        </p:txBody>
      </p:sp>
      <p:sp>
        <p:nvSpPr>
          <p:cNvPr id="11" name="Title 1">
            <a:extLst>
              <a:ext uri="{FF2B5EF4-FFF2-40B4-BE49-F238E27FC236}">
                <a16:creationId xmlns:a16="http://schemas.microsoft.com/office/drawing/2014/main" id="{7BCA14CD-FA2F-42C5-9EA4-A5B7D91E6846}"/>
              </a:ext>
            </a:extLst>
          </p:cNvPr>
          <p:cNvSpPr txBox="1">
            <a:spLocks/>
          </p:cNvSpPr>
          <p:nvPr/>
        </p:nvSpPr>
        <p:spPr>
          <a:xfrm>
            <a:off x="-1" y="1"/>
            <a:ext cx="12179165" cy="721896"/>
          </a:xfrm>
          <a:prstGeom prst="rect">
            <a:avLst/>
          </a:prstGeom>
          <a:solidFill>
            <a:schemeClr val="accent1"/>
          </a:solidFill>
        </p:spPr>
        <p:txBody>
          <a:bodyPr vert="horz" lIns="91440" tIns="45720" rIns="91440" bIns="4572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latin typeface="Arial Black" panose="020B0A04020102020204" pitchFamily="34" charset="0"/>
              </a:defRPr>
            </a:pPr>
            <a:r>
              <a:rPr>
                <a:solidFill>
                  <a:schemeClr val="bg1"/>
                </a:solidFill>
              </a:rPr>
              <a:t>II-PLATEFORM OF MUTUALIZATION </a:t>
            </a:r>
            <a:r>
              <a:rPr>
                <a:ln>
                  <a:noFill/>
                </a:ln>
                <a:solidFill>
                  <a:prstClr val="white"/>
                </a:solidFill>
                <a:effectLst/>
                <a:uLnTx/>
                <a:uFillTx/>
                <a:ea typeface="+mn-ea"/>
                <a:cs typeface="+mn-cs"/>
              </a:rPr>
              <a:t>(5/6)</a:t>
            </a:r>
            <a:endParaRPr sz="4000" b="1">
              <a:solidFill>
                <a:schemeClr val="bg1"/>
              </a:solidFill>
              <a:latin typeface="Arial Black" panose="020B0A04020102020204" pitchFamily="34" charset="0"/>
            </a:endParaRPr>
          </a:p>
        </p:txBody>
      </p:sp>
    </p:spTree>
    <p:extLst>
      <p:ext uri="{BB962C8B-B14F-4D97-AF65-F5344CB8AC3E}">
        <p14:creationId xmlns:p14="http://schemas.microsoft.com/office/powerpoint/2010/main" val="3321889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6462643-D922-4D3E-9C51-39F9B3FC84D6}"/>
              </a:ext>
            </a:extLst>
          </p:cNvPr>
          <p:cNvSpPr>
            <a:spLocks noGrp="1"/>
          </p:cNvSpPr>
          <p:nvPr>
            <p:ph type="dt" sz="half" idx="10"/>
          </p:nvPr>
        </p:nvSpPr>
        <p:spPr/>
        <p:txBody>
          <a:bodyPr/>
          <a:lstStyle/>
          <a:p>
            <a:fld id="{843951A7-9FAA-4873-8543-812B8F14AA9B}" type="datetime1">
              <a:rPr lang="fr-FR" smtClean="0"/>
              <a:t>16/10/2025</a:t>
            </a:fld>
            <a:endParaRPr lang="fr-FR"/>
          </a:p>
        </p:txBody>
      </p:sp>
      <p:sp>
        <p:nvSpPr>
          <p:cNvPr id="3" name="Espace réservé du numéro de diapositive 2">
            <a:extLst>
              <a:ext uri="{FF2B5EF4-FFF2-40B4-BE49-F238E27FC236}">
                <a16:creationId xmlns:a16="http://schemas.microsoft.com/office/drawing/2014/main" id="{A8135251-720A-4A6A-9799-D6446ABAC01E}"/>
              </a:ext>
            </a:extLst>
          </p:cNvPr>
          <p:cNvSpPr>
            <a:spLocks noGrp="1"/>
          </p:cNvSpPr>
          <p:nvPr>
            <p:ph type="sldNum" sz="quarter" idx="12"/>
          </p:nvPr>
        </p:nvSpPr>
        <p:spPr/>
        <p:txBody>
          <a:bodyPr/>
          <a:lstStyle/>
          <a:p>
            <a:fld id="{384D774C-343C-4F9E-811A-7E6827EC9E8F}" type="slidenum">
              <a:rPr lang="fr-FR" smtClean="0"/>
              <a:t>11</a:t>
            </a:fld>
            <a:endParaRPr lang="fr-FR"/>
          </a:p>
        </p:txBody>
      </p:sp>
      <p:sp>
        <p:nvSpPr>
          <p:cNvPr id="5" name="ZoneTexte 4">
            <a:extLst>
              <a:ext uri="{FF2B5EF4-FFF2-40B4-BE49-F238E27FC236}">
                <a16:creationId xmlns:a16="http://schemas.microsoft.com/office/drawing/2014/main" id="{7D634523-7E69-4D85-9E88-627A3DB1A5B9}"/>
              </a:ext>
            </a:extLst>
          </p:cNvPr>
          <p:cNvSpPr txBox="1"/>
          <p:nvPr/>
        </p:nvSpPr>
        <p:spPr>
          <a:xfrm>
            <a:off x="17646" y="676378"/>
            <a:ext cx="12156707" cy="6248955"/>
          </a:xfrm>
          <a:prstGeom prst="rect">
            <a:avLst/>
          </a:prstGeom>
          <a:noFill/>
        </p:spPr>
        <p:txBody>
          <a:bodyPr wrap="square">
            <a:spAutoFit/>
          </a:bodyPr>
          <a:lstStyle/>
          <a:p>
            <a:pPr lvl="0" algn="just">
              <a:lnSpc>
                <a:spcPct val="115000"/>
              </a:lnSpc>
              <a:spcBef>
                <a:spcPts val="600"/>
              </a:spcBef>
              <a:spcAft>
                <a:spcPts val="600"/>
              </a:spcAft>
              <a:defRPr sz="2800" b="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t>7- Interests and benefits of the pooling platform</a:t>
            </a:r>
            <a:endParaRPr sz="280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defRPr sz="2200">
                <a:latin typeface="Tahoma" panose="020B0604030504040204" pitchFamily="34" charset="0"/>
                <a:ea typeface="Tahoma" panose="020B0604030504040204" pitchFamily="34" charset="0"/>
                <a:cs typeface="Tahoma" panose="020B0604030504040204" pitchFamily="34" charset="0"/>
              </a:defRPr>
            </a:pPr>
            <a:r>
              <a:rPr>
                <a:effectLst/>
              </a:rPr>
              <a:t>Pooling</a:t>
            </a:r>
            <a:r>
              <a:t>=</a:t>
            </a:r>
            <a:r>
              <a:rPr b="1">
                <a:effectLst/>
              </a:rPr>
              <a:t>integration process that </a:t>
            </a:r>
            <a:r>
              <a:rPr>
                <a:effectLst/>
              </a:rPr>
              <a:t>offers a </a:t>
            </a:r>
            <a:r>
              <a:rPr b="1">
                <a:effectLst/>
              </a:rPr>
              <a:t>time-saving and financial resource-saving advantage of at least 60%</a:t>
            </a:r>
            <a:r>
              <a:rPr>
                <a:effectLst/>
              </a:rPr>
              <a:t>.</a:t>
            </a:r>
            <a:endParaRPr sz="2200">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defRPr sz="2200">
                <a:effectLst/>
                <a:latin typeface="Tahoma" panose="020B0604030504040204" pitchFamily="34" charset="0"/>
                <a:ea typeface="Tahoma" panose="020B0604030504040204" pitchFamily="34" charset="0"/>
                <a:cs typeface="Tahoma" panose="020B0604030504040204" pitchFamily="34" charset="0"/>
              </a:defRPr>
            </a:pPr>
            <a:r>
              <a:t>Pooling platform = </a:t>
            </a:r>
            <a:r>
              <a:rPr b="1"/>
              <a:t>support tool for strengthening national vocational training systems</a:t>
            </a:r>
            <a:r>
              <a:t> based on the adaptation and contextualisation of existing tools and resources.</a:t>
            </a:r>
            <a:endParaRPr sz="2200">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defRPr sz="2200">
                <a:effectLst/>
                <a:latin typeface="Tahoma" panose="020B0604030504040204" pitchFamily="34" charset="0"/>
                <a:ea typeface="Tahoma" panose="020B0604030504040204" pitchFamily="34" charset="0"/>
                <a:cs typeface="Tahoma" panose="020B0604030504040204" pitchFamily="34" charset="0"/>
              </a:defRPr>
            </a:pPr>
            <a:r>
              <a:t>Pooling =</a:t>
            </a:r>
            <a:r>
              <a:rPr b="1"/>
              <a:t>development and rational use of financial means and skills </a:t>
            </a:r>
            <a:r>
              <a:t>to support economic development, access to employment and occupational mobility. It better </a:t>
            </a:r>
            <a:r>
              <a:rPr b="1"/>
              <a:t>addresses the challenge of employability of young people and women.</a:t>
            </a:r>
            <a:endParaRPr sz="2200">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300"/>
              </a:spcBef>
              <a:spcAft>
                <a:spcPts val="3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a:effectLst/>
              </a:rPr>
              <a:t>Approximately 1159 training programmes </a:t>
            </a:r>
            <a:r>
              <a:rPr b="1"/>
              <a:t>/ 5000</a:t>
            </a:r>
            <a:r>
              <a:rPr b="1">
                <a:effectLst/>
              </a:rPr>
              <a:t> vocational training resources identified in the nine (09) member countries</a:t>
            </a:r>
            <a:r>
              <a:rPr>
                <a:effectLst/>
              </a:rPr>
              <a:t> of the pooling platform. </a:t>
            </a:r>
          </a:p>
          <a:p>
            <a:pPr marL="342900" indent="-342900" algn="just">
              <a:lnSpc>
                <a:spcPct val="115000"/>
              </a:lnSpc>
              <a:spcBef>
                <a:spcPts val="300"/>
              </a:spcBef>
              <a:spcAft>
                <a:spcPts val="300"/>
              </a:spcAft>
              <a:buFont typeface="Wingdings" panose="05000000000000000000" pitchFamily="2" charset="2"/>
              <a:buChar char="q"/>
              <a:defRPr sz="2000">
                <a:effectLst/>
                <a:latin typeface="Tahoma" panose="020B0604030504040204" pitchFamily="34" charset="0"/>
                <a:ea typeface="Tahoma" panose="020B0604030504040204" pitchFamily="34" charset="0"/>
                <a:cs typeface="Tahoma" panose="020B0604030504040204" pitchFamily="34" charset="0"/>
              </a:defRPr>
            </a:pPr>
            <a:r>
              <a:t>To date, </a:t>
            </a:r>
            <a:r>
              <a:rPr b="1"/>
              <a:t>1481 resources have been shared </a:t>
            </a:r>
            <a:r>
              <a:t>on the platform and </a:t>
            </a:r>
            <a:r>
              <a:rPr b="1"/>
              <a:t>487 resources have been shared.</a:t>
            </a:r>
            <a:r>
              <a:t> </a:t>
            </a:r>
            <a:r>
              <a:rPr b="1"/>
              <a:t>A country’s membership of the platform = potentially access to the 5000 identified resources</a:t>
            </a:r>
            <a:endParaRPr sz="2000" b="1">
              <a:effectLst/>
              <a:latin typeface="Tahoma" panose="020B0604030504040204" pitchFamily="34" charset="0"/>
              <a:ea typeface="Tahoma" panose="020B0604030504040204" pitchFamily="34" charset="0"/>
              <a:cs typeface="Tahoma" panose="020B0604030504040204" pitchFamily="34" charset="0"/>
            </a:endParaRPr>
          </a:p>
        </p:txBody>
      </p:sp>
      <p:sp>
        <p:nvSpPr>
          <p:cNvPr id="6" name="Title 1">
            <a:extLst>
              <a:ext uri="{FF2B5EF4-FFF2-40B4-BE49-F238E27FC236}">
                <a16:creationId xmlns:a16="http://schemas.microsoft.com/office/drawing/2014/main" id="{A7EDD720-E409-43F7-B895-2792AA03BE21}"/>
              </a:ext>
            </a:extLst>
          </p:cNvPr>
          <p:cNvSpPr txBox="1">
            <a:spLocks/>
          </p:cNvSpPr>
          <p:nvPr/>
        </p:nvSpPr>
        <p:spPr>
          <a:xfrm>
            <a:off x="-1" y="1"/>
            <a:ext cx="12179165" cy="721896"/>
          </a:xfrm>
          <a:prstGeom prst="rect">
            <a:avLst/>
          </a:prstGeom>
          <a:solidFill>
            <a:schemeClr val="accent1"/>
          </a:solidFill>
        </p:spPr>
        <p:txBody>
          <a:bodyPr vert="horz" lIns="91440" tIns="45720" rIns="91440" bIns="4572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latin typeface="Arial Black" panose="020B0A04020102020204" pitchFamily="34" charset="0"/>
              </a:defRPr>
            </a:pPr>
            <a:r>
              <a:rPr>
                <a:solidFill>
                  <a:schemeClr val="bg1"/>
                </a:solidFill>
              </a:rPr>
              <a:t>II-PLATEFORM OF MUTUALIZATION </a:t>
            </a:r>
            <a:r>
              <a:rPr>
                <a:ln>
                  <a:noFill/>
                </a:ln>
                <a:solidFill>
                  <a:prstClr val="white"/>
                </a:solidFill>
                <a:effectLst/>
                <a:uLnTx/>
                <a:uFillTx/>
                <a:ea typeface="+mn-ea"/>
                <a:cs typeface="+mn-cs"/>
              </a:rPr>
              <a:t>(</a:t>
            </a:r>
            <a:r>
              <a:rPr>
                <a:solidFill>
                  <a:prstClr val="white"/>
                </a:solidFill>
                <a:ea typeface="+mn-ea"/>
                <a:cs typeface="+mn-cs"/>
              </a:rPr>
              <a:t>6</a:t>
            </a:r>
            <a:r>
              <a:rPr>
                <a:ln>
                  <a:noFill/>
                </a:ln>
                <a:solidFill>
                  <a:prstClr val="white"/>
                </a:solidFill>
                <a:effectLst/>
                <a:uLnTx/>
                <a:uFillTx/>
                <a:ea typeface="+mn-ea"/>
                <a:cs typeface="+mn-cs"/>
              </a:rPr>
              <a:t>/6)</a:t>
            </a:r>
            <a:endParaRPr sz="4000" b="1">
              <a:solidFill>
                <a:schemeClr val="bg1"/>
              </a:solidFill>
              <a:latin typeface="Arial Black" panose="020B0A04020102020204" pitchFamily="34" charset="0"/>
            </a:endParaRPr>
          </a:p>
        </p:txBody>
      </p:sp>
    </p:spTree>
    <p:extLst>
      <p:ext uri="{BB962C8B-B14F-4D97-AF65-F5344CB8AC3E}">
        <p14:creationId xmlns:p14="http://schemas.microsoft.com/office/powerpoint/2010/main" val="3778200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F281DDC-869E-14A9-7439-CB6980A38B20}"/>
              </a:ext>
            </a:extLst>
          </p:cNvPr>
          <p:cNvSpPr>
            <a:spLocks noGrp="1"/>
          </p:cNvSpPr>
          <p:nvPr>
            <p:ph type="sldNum" sz="quarter" idx="12"/>
          </p:nvPr>
        </p:nvSpPr>
        <p:spPr/>
        <p:txBody>
          <a:bodyPr/>
          <a:lstStyle/>
          <a:p>
            <a:fld id="{384D774C-343C-4F9E-811A-7E6827EC9E8F}" type="slidenum">
              <a:rPr lang="fr-FR" smtClean="0"/>
              <a:t>12</a:t>
            </a:fld>
            <a:endParaRPr lang="fr-FR"/>
          </a:p>
        </p:txBody>
      </p:sp>
      <p:sp>
        <p:nvSpPr>
          <p:cNvPr id="4" name="Title 1">
            <a:extLst>
              <a:ext uri="{FF2B5EF4-FFF2-40B4-BE49-F238E27FC236}">
                <a16:creationId xmlns:a16="http://schemas.microsoft.com/office/drawing/2014/main" id="{0FAAEF1C-8C11-09D8-2355-F5013CA8FA2B}"/>
              </a:ext>
            </a:extLst>
          </p:cNvPr>
          <p:cNvSpPr txBox="1">
            <a:spLocks/>
          </p:cNvSpPr>
          <p:nvPr/>
        </p:nvSpPr>
        <p:spPr>
          <a:xfrm>
            <a:off x="-12837" y="0"/>
            <a:ext cx="12192001" cy="671513"/>
          </a:xfrm>
          <a:prstGeom prst="rect">
            <a:avLst/>
          </a:prstGeom>
          <a:solidFill>
            <a:schemeClr val="accent1"/>
          </a:solidFill>
        </p:spPr>
        <p:txBody>
          <a:bodyPr vert="horz" lIns="91440" tIns="45720" rIns="91440" bIns="4572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3600" b="1">
                <a:solidFill>
                  <a:schemeClr val="bg1"/>
                </a:solidFill>
                <a:latin typeface="Arial Black" panose="020B0A04020102020204" pitchFamily="34" charset="0"/>
              </a:defRPr>
            </a:pPr>
            <a:r>
              <a:t>III-PERSPECTIVES (1/1)</a:t>
            </a:r>
          </a:p>
        </p:txBody>
      </p:sp>
      <p:sp>
        <p:nvSpPr>
          <p:cNvPr id="6" name="ZoneTexte 5">
            <a:extLst>
              <a:ext uri="{FF2B5EF4-FFF2-40B4-BE49-F238E27FC236}">
                <a16:creationId xmlns:a16="http://schemas.microsoft.com/office/drawing/2014/main" id="{EB628537-F4FD-5153-CAF2-FA351E02C2D4}"/>
              </a:ext>
            </a:extLst>
          </p:cNvPr>
          <p:cNvSpPr txBox="1"/>
          <p:nvPr/>
        </p:nvSpPr>
        <p:spPr>
          <a:xfrm>
            <a:off x="12836" y="618909"/>
            <a:ext cx="12166326" cy="6378669"/>
          </a:xfrm>
          <a:prstGeom prst="rect">
            <a:avLst/>
          </a:prstGeom>
          <a:noFill/>
        </p:spPr>
        <p:txBody>
          <a:bodyPr wrap="square">
            <a:spAutoFit/>
          </a:bodyPr>
          <a:lstStyle/>
          <a:p>
            <a:pPr marL="342900" indent="-342900">
              <a:spcBef>
                <a:spcPts val="600"/>
              </a:spcBef>
              <a:spcAft>
                <a:spcPts val="600"/>
              </a:spcAft>
              <a:buFont typeface="Wingdings" panose="05000000000000000000" pitchFamily="2" charset="2"/>
              <a:buChar char="q"/>
              <a:defRPr sz="2100" b="1">
                <a:latin typeface="Tahoma" panose="020B0604030504040204" pitchFamily="34" charset="0"/>
              </a:defRPr>
            </a:pPr>
            <a:r>
              <a:rPr lang="en-GB" sz="2100" b="1" dirty="0"/>
              <a:t>Implementation of the Community Support Program for Youth Employment Integration to Combat Irregular Migration and Insecurity in the WAEMU Region </a:t>
            </a:r>
            <a:r>
              <a:rPr dirty="0">
                <a:ea typeface="Tahoma" panose="020B0604030504040204" pitchFamily="34" charset="0"/>
                <a:cs typeface="Tahoma" panose="020B0604030504040204" pitchFamily="34" charset="0"/>
              </a:rPr>
              <a:t>: </a:t>
            </a:r>
            <a:r>
              <a:rPr dirty="0">
                <a:solidFill>
                  <a:srgbClr val="C00000"/>
                </a:solidFill>
                <a:effectLst/>
                <a:ea typeface="Calibri" panose="020F0502020204030204" pitchFamily="34" charset="0"/>
                <a:cs typeface="Times New Roman" panose="02020603050405020304" pitchFamily="18" charset="0"/>
              </a:rPr>
              <a:t>196 580 000 000 FCFA</a:t>
            </a:r>
          </a:p>
          <a:p>
            <a:pPr marL="1200150" lvl="2" indent="-285750">
              <a:buFont typeface="Wingdings" panose="05000000000000000000" pitchFamily="2" charset="2"/>
              <a:buChar char="ü"/>
              <a:defRPr sz="2200">
                <a:effectLst/>
                <a:latin typeface="Arial Narrow" panose="020B0606020202030204" pitchFamily="34" charset="0"/>
                <a:ea typeface="Calibri" panose="020F0502020204030204" pitchFamily="34" charset="0"/>
                <a:cs typeface="Times New Roman" panose="02020603050405020304" pitchFamily="18" charset="0"/>
              </a:defRPr>
            </a:pPr>
            <a:r>
              <a:rPr dirty="0"/>
              <a:t>develop and/or adapt </a:t>
            </a:r>
            <a:r>
              <a:rPr b="1" dirty="0"/>
              <a:t>2000 training </a:t>
            </a:r>
            <a:r>
              <a:rPr b="1" dirty="0" err="1"/>
              <a:t>programmes</a:t>
            </a:r>
            <a:r>
              <a:rPr b="1" dirty="0"/>
              <a:t> </a:t>
            </a:r>
            <a:r>
              <a:rPr dirty="0"/>
              <a:t>in the eight (08) WAEMU countries;</a:t>
            </a:r>
          </a:p>
          <a:p>
            <a:pPr marL="1200150" lvl="2" indent="-285750">
              <a:buFont typeface="Wingdings" panose="05000000000000000000" pitchFamily="2" charset="2"/>
              <a:buChar char="ü"/>
              <a:defRPr sz="2200">
                <a:latin typeface="Arial Narrow" panose="020B0606020202030204" pitchFamily="34" charset="0"/>
                <a:ea typeface="Calibri" panose="020F0502020204030204" pitchFamily="34" charset="0"/>
                <a:cs typeface="Times New Roman" panose="02020603050405020304" pitchFamily="18" charset="0"/>
              </a:defRPr>
            </a:pPr>
            <a:r>
              <a:rPr dirty="0"/>
              <a:t>train </a:t>
            </a:r>
            <a:r>
              <a:rPr b="1" dirty="0"/>
              <a:t>100 000 young </a:t>
            </a:r>
            <a:r>
              <a:rPr dirty="0"/>
              <a:t>people in priority occupations in the WAEMU area;</a:t>
            </a:r>
            <a:endParaRPr sz="2200" dirty="0">
              <a:effectLst/>
              <a:latin typeface="Arial Narrow" panose="020B0606020202030204" pitchFamily="34" charset="0"/>
              <a:ea typeface="Calibri" panose="020F0502020204030204" pitchFamily="34" charset="0"/>
              <a:cs typeface="Times New Roman" panose="02020603050405020304" pitchFamily="18" charset="0"/>
            </a:endParaRPr>
          </a:p>
          <a:p>
            <a:pPr marL="1200150" lvl="2" indent="-285750">
              <a:buFont typeface="Wingdings" panose="05000000000000000000" pitchFamily="2" charset="2"/>
              <a:buChar char="ü"/>
              <a:defRPr sz="2200">
                <a:effectLst/>
                <a:latin typeface="Arial Narrow" panose="020B0606020202030204" pitchFamily="34" charset="0"/>
                <a:ea typeface="Calibri" panose="020F0502020204030204" pitchFamily="34" charset="0"/>
                <a:cs typeface="Times New Roman" panose="02020603050405020304" pitchFamily="18" charset="0"/>
              </a:defRPr>
            </a:pPr>
            <a:r>
              <a:rPr dirty="0"/>
              <a:t>create </a:t>
            </a:r>
            <a:r>
              <a:rPr b="1" dirty="0"/>
              <a:t>50,000 micro-enterprises </a:t>
            </a:r>
            <a:r>
              <a:rPr dirty="0"/>
              <a:t>in WAEMU countries.</a:t>
            </a:r>
          </a:p>
          <a:p>
            <a:pPr marL="1200150" lvl="2" indent="-285750">
              <a:buFont typeface="Wingdings" panose="05000000000000000000" pitchFamily="2" charset="2"/>
              <a:buChar char="ü"/>
              <a:defRPr sz="2200">
                <a:effectLst/>
                <a:latin typeface="Arial Narrow" panose="020B0606020202030204" pitchFamily="34" charset="0"/>
                <a:ea typeface="Calibri" panose="020F0502020204030204" pitchFamily="34" charset="0"/>
                <a:cs typeface="Times New Roman" panose="02020603050405020304" pitchFamily="18" charset="0"/>
              </a:defRPr>
            </a:pPr>
            <a:r>
              <a:rPr dirty="0"/>
              <a:t>develop and implement a </a:t>
            </a:r>
            <a:r>
              <a:rPr b="1" dirty="0"/>
              <a:t>Community strategy for the </a:t>
            </a:r>
            <a:r>
              <a:rPr b="1" dirty="0" err="1"/>
              <a:t>digitalisation</a:t>
            </a:r>
            <a:r>
              <a:rPr b="1" dirty="0"/>
              <a:t> and integration of Artificial Intelligence (AI) into vocational and technical training </a:t>
            </a:r>
            <a:r>
              <a:rPr dirty="0"/>
              <a:t>in the WAEMU area;</a:t>
            </a:r>
          </a:p>
          <a:p>
            <a:pPr marL="1200150" lvl="2" indent="-285750">
              <a:buFont typeface="Wingdings" panose="05000000000000000000" pitchFamily="2" charset="2"/>
              <a:buChar char="ü"/>
              <a:defRPr sz="2200">
                <a:effectLst/>
                <a:latin typeface="Arial Narrow" panose="020B0606020202030204" pitchFamily="34" charset="0"/>
                <a:ea typeface="Calibri" panose="020F0502020204030204" pitchFamily="34" charset="0"/>
                <a:cs typeface="Times New Roman" panose="02020603050405020304" pitchFamily="18" charset="0"/>
              </a:defRPr>
            </a:pPr>
            <a:r>
              <a:rPr dirty="0"/>
              <a:t>Develop and implement a </a:t>
            </a:r>
            <a:r>
              <a:rPr b="1" dirty="0"/>
              <a:t>Strategic Development Plan (SDP) for the </a:t>
            </a:r>
            <a:r>
              <a:rPr b="1" dirty="0" err="1"/>
              <a:t>Labour</a:t>
            </a:r>
            <a:r>
              <a:rPr b="1" dirty="0"/>
              <a:t> Market Information System</a:t>
            </a:r>
            <a:r>
              <a:rPr dirty="0"/>
              <a:t> (LMIS) in the WAEMU area.</a:t>
            </a:r>
          </a:p>
          <a:p>
            <a:pPr marL="342900" indent="-342900">
              <a:spcBef>
                <a:spcPts val="600"/>
              </a:spcBef>
              <a:spcAft>
                <a:spcPts val="600"/>
              </a:spcAft>
              <a:buFont typeface="Wingdings" panose="05000000000000000000" pitchFamily="2" charset="2"/>
              <a:buChar char="q"/>
              <a:defRPr sz="2200" b="1">
                <a:latin typeface="Tahoma" panose="020B0604030504040204" pitchFamily="34" charset="0"/>
                <a:ea typeface="Tahoma" panose="020B0604030504040204" pitchFamily="34" charset="0"/>
                <a:cs typeface="Tahoma" panose="020B0604030504040204" pitchFamily="34" charset="0"/>
              </a:defRPr>
            </a:pPr>
            <a:r>
              <a:rPr dirty="0"/>
              <a:t>Development of a Regional Qualification Framework for 2030;</a:t>
            </a:r>
          </a:p>
          <a:p>
            <a:pPr marL="342900" indent="-342900">
              <a:spcBef>
                <a:spcPts val="600"/>
              </a:spcBef>
              <a:spcAft>
                <a:spcPts val="600"/>
              </a:spcAft>
              <a:buFont typeface="Wingdings" panose="05000000000000000000" pitchFamily="2" charset="2"/>
              <a:buChar char="q"/>
              <a:defRPr sz="2200" b="1" kern="1200">
                <a:ln>
                  <a:noFill/>
                </a:ln>
                <a:uLnTx/>
                <a:uFillTx/>
                <a:latin typeface="Tahoma" panose="020B0604030504040204" pitchFamily="34" charset="0"/>
                <a:ea typeface="Tahoma" panose="020B0604030504040204" pitchFamily="34" charset="0"/>
                <a:cs typeface="Tahoma" panose="020B0604030504040204" pitchFamily="34" charset="0"/>
              </a:defRPr>
            </a:pPr>
            <a:r>
              <a:rPr dirty="0"/>
              <a:t>Establishment of a regional EAV mechanism;</a:t>
            </a:r>
          </a:p>
          <a:p>
            <a:pPr marL="342900" indent="-342900">
              <a:spcBef>
                <a:spcPts val="600"/>
              </a:spcBef>
              <a:spcAft>
                <a:spcPts val="600"/>
              </a:spcAft>
              <a:buFont typeface="Wingdings" panose="05000000000000000000" pitchFamily="2" charset="2"/>
              <a:buChar char="q"/>
              <a:defRPr sz="2200" b="1">
                <a:latin typeface="Tahoma" panose="020B0604030504040204" pitchFamily="34" charset="0"/>
                <a:ea typeface="Tahoma" panose="020B0604030504040204" pitchFamily="34" charset="0"/>
                <a:cs typeface="Tahoma" panose="020B0604030504040204" pitchFamily="34" charset="0"/>
              </a:defRPr>
            </a:pPr>
            <a:r>
              <a:rPr dirty="0"/>
              <a:t> Virtual UEMOA stakeholder strengthening session on CNC and VAE/ACQF;</a:t>
            </a:r>
            <a:endParaRPr kumimoji="0" sz="2200" b="1" i="0" u="none" strike="noStrike" kern="1200" cap="none" normalizeH="0" baseline="0" dirty="0">
              <a:ln>
                <a:noFill/>
              </a:ln>
              <a:solidFill>
                <a:srgbClr val="C00000"/>
              </a:solidFill>
              <a:uLnTx/>
              <a:uFillTx/>
              <a:latin typeface="Tahoma" panose="020B0604030504040204" pitchFamily="34" charset="0"/>
              <a:ea typeface="Tahoma" panose="020B0604030504040204" pitchFamily="34" charset="0"/>
              <a:cs typeface="Tahoma" panose="020B0604030504040204" pitchFamily="34" charset="0"/>
            </a:endParaRPr>
          </a:p>
          <a:p>
            <a:pPr marL="342900" indent="-342900">
              <a:spcBef>
                <a:spcPts val="300"/>
              </a:spcBef>
              <a:spcAft>
                <a:spcPts val="300"/>
              </a:spcAft>
              <a:buFont typeface="Wingdings" panose="05000000000000000000" pitchFamily="2" charset="2"/>
              <a:buChar char="q"/>
              <a:defRPr sz="2200">
                <a:latin typeface="Tahoma" panose="020B0604030504040204" pitchFamily="34" charset="0"/>
                <a:ea typeface="Tahoma" panose="020B0604030504040204" pitchFamily="34" charset="0"/>
                <a:cs typeface="Tahoma" panose="020B0604030504040204" pitchFamily="34" charset="0"/>
              </a:defRPr>
            </a:pPr>
            <a:r>
              <a:rPr b="1" dirty="0"/>
              <a:t>Advocacy and awareness-raising among countries, TFPs and </a:t>
            </a:r>
            <a:r>
              <a:rPr b="1" dirty="0" err="1"/>
              <a:t>organisations</a:t>
            </a:r>
            <a:r>
              <a:rPr b="1" dirty="0"/>
              <a:t> on the existence of the platform and its importance for strengthening national FP schemes with a view to attracting buy-in: </a:t>
            </a:r>
            <a:r>
              <a:rPr dirty="0">
                <a:solidFill>
                  <a:srgbClr val="C00000"/>
                </a:solidFill>
              </a:rPr>
              <a:t>Contact with Gabon, Madagascar, Mauritius and Comoros/</a:t>
            </a:r>
            <a:r>
              <a:rPr b="1" dirty="0">
                <a:solidFill>
                  <a:schemeClr val="accent6">
                    <a:lumMod val="75000"/>
                  </a:schemeClr>
                </a:solidFill>
              </a:rPr>
              <a:t>Accession</a:t>
            </a:r>
          </a:p>
        </p:txBody>
      </p:sp>
    </p:spTree>
    <p:extLst>
      <p:ext uri="{BB962C8B-B14F-4D97-AF65-F5344CB8AC3E}">
        <p14:creationId xmlns:p14="http://schemas.microsoft.com/office/powerpoint/2010/main" val="2890949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F0020151-7B88-405B-96C4-0FCB6614DD81}"/>
              </a:ext>
            </a:extLst>
          </p:cNvPr>
          <p:cNvSpPr>
            <a:spLocks noGrp="1"/>
          </p:cNvSpPr>
          <p:nvPr>
            <p:ph type="sldNum" sz="quarter" idx="12"/>
          </p:nvPr>
        </p:nvSpPr>
        <p:spPr/>
        <p:txBody>
          <a:bodyPr/>
          <a:lstStyle/>
          <a:p>
            <a:fld id="{384D774C-343C-4F9E-811A-7E6827EC9E8F}" type="slidenum">
              <a:rPr lang="fr-FR" smtClean="0"/>
              <a:t>13</a:t>
            </a:fld>
            <a:endParaRPr lang="fr-FR"/>
          </a:p>
        </p:txBody>
      </p:sp>
      <p:sp>
        <p:nvSpPr>
          <p:cNvPr id="4" name="Title 1">
            <a:extLst>
              <a:ext uri="{FF2B5EF4-FFF2-40B4-BE49-F238E27FC236}">
                <a16:creationId xmlns:a16="http://schemas.microsoft.com/office/drawing/2014/main" id="{B73CC82A-331D-4CE0-9BC8-7D1ACEB969A4}"/>
              </a:ext>
            </a:extLst>
          </p:cNvPr>
          <p:cNvSpPr txBox="1">
            <a:spLocks/>
          </p:cNvSpPr>
          <p:nvPr/>
        </p:nvSpPr>
        <p:spPr>
          <a:xfrm>
            <a:off x="0" y="0"/>
            <a:ext cx="12191999" cy="600075"/>
          </a:xfrm>
          <a:prstGeom prst="rect">
            <a:avLst/>
          </a:prstGeom>
          <a:solidFill>
            <a:schemeClr val="accent1"/>
          </a:solidFill>
        </p:spPr>
        <p:txBody>
          <a:bodyPr vert="horz" lIns="91440" tIns="45720" rIns="91440" bIns="4572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b="1">
                <a:solidFill>
                  <a:schemeClr val="bg1"/>
                </a:solidFill>
                <a:latin typeface="Arial Black" panose="020B0A04020102020204" pitchFamily="34" charset="0"/>
              </a:defRPr>
            </a:pPr>
            <a:r>
              <a:t>CONCLUSION</a:t>
            </a:r>
          </a:p>
        </p:txBody>
      </p:sp>
      <p:sp>
        <p:nvSpPr>
          <p:cNvPr id="11" name="ZoneTexte 10">
            <a:extLst>
              <a:ext uri="{FF2B5EF4-FFF2-40B4-BE49-F238E27FC236}">
                <a16:creationId xmlns:a16="http://schemas.microsoft.com/office/drawing/2014/main" id="{7F579DFF-9AE8-4CD2-A285-9DA9C85AE526}"/>
              </a:ext>
            </a:extLst>
          </p:cNvPr>
          <p:cNvSpPr txBox="1"/>
          <p:nvPr/>
        </p:nvSpPr>
        <p:spPr>
          <a:xfrm>
            <a:off x="0" y="657203"/>
            <a:ext cx="12192000" cy="5914055"/>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sz="2200" kern="120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defRPr>
            </a:pPr>
            <a:r>
              <a:t>Pooling =</a:t>
            </a:r>
            <a:r>
              <a:rPr b="1"/>
              <a:t>a formidable tool for sub-regional and inter-regional integration, the aim of which is to strengthen national vocational training systems in support of</a:t>
            </a:r>
            <a:r>
              <a:t> the economic and social development of the Member States.</a:t>
            </a:r>
          </a:p>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sz="2200">
                <a:solidFill>
                  <a:prstClr val="black"/>
                </a:solidFill>
                <a:latin typeface="Tahoma" panose="020B0604030504040204" pitchFamily="34" charset="0"/>
                <a:ea typeface="Tahoma" panose="020B0604030504040204" pitchFamily="34" charset="0"/>
                <a:cs typeface="Tahoma" panose="020B0604030504040204" pitchFamily="34" charset="0"/>
              </a:defRPr>
            </a:pPr>
            <a:r>
              <a:t> In view of its noble objectives, </a:t>
            </a:r>
            <a:r>
              <a:rPr b="1"/>
              <a:t>it is necessary to popularise the platform </a:t>
            </a:r>
            <a:r>
              <a:t>and </a:t>
            </a:r>
            <a:r>
              <a:rPr b="1"/>
              <a:t>support all those involved in vocational training </a:t>
            </a:r>
            <a:r>
              <a:t>(public authorities, the private sector, the PTF) in order to finance the activities of the National Mutualisation Entities (ENM). </a:t>
            </a:r>
          </a:p>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sz="2200">
                <a:latin typeface="Tahoma" panose="020B0604030504040204" pitchFamily="34" charset="0"/>
                <a:ea typeface="Tahoma" panose="020B0604030504040204" pitchFamily="34" charset="0"/>
                <a:cs typeface="Tahoma" panose="020B0604030504040204" pitchFamily="34" charset="0"/>
              </a:defRPr>
            </a:pPr>
            <a:r>
              <a:rPr kern="1200">
                <a:ln>
                  <a:noFill/>
                </a:ln>
                <a:solidFill>
                  <a:prstClr val="black"/>
                </a:solidFill>
                <a:effectLst/>
                <a:uLnTx/>
                <a:uFillTx/>
              </a:rPr>
              <a:t> </a:t>
            </a:r>
            <a:r>
              <a:rPr b="1">
                <a:solidFill>
                  <a:srgbClr val="C00000"/>
                </a:solidFill>
              </a:rPr>
              <a:t>Our </a:t>
            </a:r>
            <a:r>
              <a:rPr b="1" kern="1200">
                <a:ln>
                  <a:noFill/>
                </a:ln>
                <a:solidFill>
                  <a:srgbClr val="C00000"/>
                </a:solidFill>
                <a:effectLst/>
                <a:uLnTx/>
                <a:uFillTx/>
              </a:rPr>
              <a:t>ambition: </a:t>
            </a:r>
            <a:r>
              <a:rPr kern="1200">
                <a:ln>
                  <a:noFill/>
                </a:ln>
                <a:solidFill>
                  <a:prstClr val="black"/>
                </a:solidFill>
                <a:uLnTx/>
                <a:uFillTx/>
              </a:rPr>
              <a:t> </a:t>
            </a:r>
            <a:r>
              <a:rPr b="1">
                <a:effectLst/>
              </a:rPr>
              <a:t>to make employment and vocational training a priority for </a:t>
            </a:r>
            <a:r>
              <a:rPr>
                <a:effectLst/>
              </a:rPr>
              <a:t>the Member States and </a:t>
            </a:r>
            <a:r>
              <a:rPr b="1">
                <a:effectLst/>
              </a:rPr>
              <a:t>to ensure better funding for the initiatives </a:t>
            </a:r>
            <a:r>
              <a:rPr>
                <a:effectLst/>
              </a:rPr>
              <a:t>undertaken;</a:t>
            </a:r>
            <a:endParaRPr sz="2200">
              <a:latin typeface="Tahoma" panose="020B0604030504040204" pitchFamily="34" charset="0"/>
              <a:ea typeface="Tahoma" panose="020B0604030504040204" pitchFamily="34" charset="0"/>
              <a:cs typeface="Tahoma" panose="020B0604030504040204" pitchFamily="34" charset="0"/>
            </a:endParaRPr>
          </a:p>
          <a:p>
            <a:pPr marL="342900" marR="0" lvl="0" indent="-342900" algn="just" defTabSz="914400" rtl="0" eaLnBrk="1" fontAlgn="auto" latinLnBrk="0" hangingPunct="1">
              <a:lnSpc>
                <a:spcPct val="115000"/>
              </a:lnSpc>
              <a:spcBef>
                <a:spcPts val="400"/>
              </a:spcBef>
              <a:spcAft>
                <a:spcPts val="400"/>
              </a:spcAft>
              <a:buClrTx/>
              <a:buSzTx/>
              <a:buFont typeface="Wingdings" panose="05000000000000000000" pitchFamily="2" charset="2"/>
              <a:buChar char="q"/>
              <a:tabLst/>
              <a:defRPr sz="2200">
                <a:effectLst/>
                <a:latin typeface="Tahoma" panose="020B0604030504040204" pitchFamily="34" charset="0"/>
                <a:ea typeface="Tahoma" panose="020B0604030504040204" pitchFamily="34" charset="0"/>
                <a:cs typeface="Tahoma" panose="020B0604030504040204" pitchFamily="34" charset="0"/>
              </a:defRPr>
            </a:pPr>
            <a:r>
              <a:rPr b="1">
                <a:solidFill>
                  <a:srgbClr val="C00000"/>
                </a:solidFill>
              </a:rPr>
              <a:t>Our Vision: </a:t>
            </a:r>
            <a:r>
              <a:t>make the CCMEFP-UEMOA an </a:t>
            </a:r>
            <a:r>
              <a:rPr b="1"/>
              <a:t>effective tool for integration, development and culture of peace, through training, professional integration and SIMT</a:t>
            </a:r>
            <a:endParaRPr sz="2200" b="1">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15000"/>
              </a:lnSpc>
              <a:spcBef>
                <a:spcPts val="400"/>
              </a:spcBef>
              <a:spcAft>
                <a:spcPts val="400"/>
              </a:spcAft>
              <a:buFont typeface="Wingdings" panose="05000000000000000000" pitchFamily="2" charset="2"/>
              <a:buChar char="q"/>
              <a:defRPr sz="2200" b="1">
                <a:effectLst/>
                <a:latin typeface="Tahoma" panose="020B0604030504040204" pitchFamily="34" charset="0"/>
                <a:ea typeface="Tahoma" panose="020B0604030504040204" pitchFamily="34" charset="0"/>
                <a:cs typeface="Tahoma" panose="020B0604030504040204" pitchFamily="34" charset="0"/>
              </a:defRPr>
            </a:pPr>
            <a:r>
              <a:rPr>
                <a:solidFill>
                  <a:prstClr val="black"/>
                </a:solidFill>
              </a:rPr>
              <a:t> </a:t>
            </a:r>
            <a:r>
              <a:rPr>
                <a:solidFill>
                  <a:srgbClr val="C00000"/>
                </a:solidFill>
              </a:rPr>
              <a:t>Strategic partnerships, in particular with the ACQF, are a sine qua non for strengthening our training and professional integration systems.</a:t>
            </a:r>
          </a:p>
        </p:txBody>
      </p:sp>
    </p:spTree>
    <p:extLst>
      <p:ext uri="{BB962C8B-B14F-4D97-AF65-F5344CB8AC3E}">
        <p14:creationId xmlns:p14="http://schemas.microsoft.com/office/powerpoint/2010/main" val="98237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00DFE41-1E59-4414-8DBE-F278E30D760E}"/>
              </a:ext>
            </a:extLst>
          </p:cNvPr>
          <p:cNvSpPr>
            <a:spLocks noGrp="1"/>
          </p:cNvSpPr>
          <p:nvPr>
            <p:ph type="sldNum" sz="quarter" idx="12"/>
          </p:nvPr>
        </p:nvSpPr>
        <p:spPr/>
        <p:txBody>
          <a:bodyPr/>
          <a:lstStyle/>
          <a:p>
            <a:fld id="{384D774C-343C-4F9E-811A-7E6827EC9E8F}" type="slidenum">
              <a:rPr lang="fr-FR" smtClean="0"/>
              <a:t>14</a:t>
            </a:fld>
            <a:endParaRPr lang="fr-FR"/>
          </a:p>
        </p:txBody>
      </p:sp>
      <p:sp>
        <p:nvSpPr>
          <p:cNvPr id="4" name="Espace réservé du contenu 2">
            <a:extLst>
              <a:ext uri="{FF2B5EF4-FFF2-40B4-BE49-F238E27FC236}">
                <a16:creationId xmlns:a16="http://schemas.microsoft.com/office/drawing/2014/main" id="{2BD75612-22FF-4C5D-827F-1B2957EBBAE2}"/>
              </a:ext>
            </a:extLst>
          </p:cNvPr>
          <p:cNvSpPr txBox="1">
            <a:spLocks/>
          </p:cNvSpPr>
          <p:nvPr/>
        </p:nvSpPr>
        <p:spPr>
          <a:xfrm>
            <a:off x="1221246" y="2519982"/>
            <a:ext cx="9599968" cy="88334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defRPr sz="4000" b="1">
                <a:latin typeface="Tahoma" panose="020B0604030504040204" pitchFamily="34" charset="0"/>
                <a:ea typeface="Tahoma" panose="020B0604030504040204" pitchFamily="34" charset="0"/>
                <a:cs typeface="Tahoma" panose="020B0604030504040204" pitchFamily="34" charset="0"/>
              </a:defRPr>
            </a:pPr>
            <a:r>
              <a:t>Thank you for your kind attention!!!</a:t>
            </a:r>
            <a:endParaRPr sz="4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81806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1A18B0DB-82D4-4BE3-804F-25787B468DFD}"/>
              </a:ext>
            </a:extLst>
          </p:cNvPr>
          <p:cNvSpPr>
            <a:spLocks noGrp="1"/>
          </p:cNvSpPr>
          <p:nvPr>
            <p:ph type="sldNum" sz="quarter" idx="12"/>
          </p:nvPr>
        </p:nvSpPr>
        <p:spPr/>
        <p:txBody>
          <a:bodyPr/>
          <a:lstStyle/>
          <a:p>
            <a:fld id="{384D774C-343C-4F9E-811A-7E6827EC9E8F}" type="slidenum">
              <a:rPr lang="fr-FR" smtClean="0"/>
              <a:t>2</a:t>
            </a:fld>
            <a:endParaRPr lang="fr-FR"/>
          </a:p>
        </p:txBody>
      </p:sp>
      <p:sp>
        <p:nvSpPr>
          <p:cNvPr id="4" name="Title 1">
            <a:extLst>
              <a:ext uri="{FF2B5EF4-FFF2-40B4-BE49-F238E27FC236}">
                <a16:creationId xmlns:a16="http://schemas.microsoft.com/office/drawing/2014/main" id="{C2E6926B-C835-4898-B1A2-0B333CA9B1B8}"/>
              </a:ext>
            </a:extLst>
          </p:cNvPr>
          <p:cNvSpPr txBox="1">
            <a:spLocks/>
          </p:cNvSpPr>
          <p:nvPr/>
        </p:nvSpPr>
        <p:spPr>
          <a:xfrm>
            <a:off x="-33690" y="-50115"/>
            <a:ext cx="12225689" cy="521753"/>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solidFill>
                  <a:schemeClr val="bg1"/>
                </a:solidFill>
                <a:latin typeface="Arial Black" panose="020B0A04020102020204" pitchFamily="34" charset="0"/>
              </a:defRPr>
            </a:pPr>
            <a:r>
              <a:t>PRESENATION PLAN</a:t>
            </a:r>
          </a:p>
        </p:txBody>
      </p:sp>
      <p:sp>
        <p:nvSpPr>
          <p:cNvPr id="6" name="ZoneTexte 5">
            <a:extLst>
              <a:ext uri="{FF2B5EF4-FFF2-40B4-BE49-F238E27FC236}">
                <a16:creationId xmlns:a16="http://schemas.microsoft.com/office/drawing/2014/main" id="{7A872492-0150-4146-9EF7-08D102DF0525}"/>
              </a:ext>
            </a:extLst>
          </p:cNvPr>
          <p:cNvSpPr txBox="1"/>
          <p:nvPr/>
        </p:nvSpPr>
        <p:spPr>
          <a:xfrm>
            <a:off x="390525" y="536386"/>
            <a:ext cx="11263313" cy="5978560"/>
          </a:xfrm>
          <a:prstGeom prst="rect">
            <a:avLst/>
          </a:prstGeom>
          <a:noFill/>
        </p:spPr>
        <p:txBody>
          <a:bodyPr wrap="square">
            <a:spAutoFit/>
          </a:bodyPr>
          <a:lstStyle/>
          <a:p>
            <a:pPr>
              <a:spcBef>
                <a:spcPts val="600"/>
              </a:spcBef>
              <a:spcAft>
                <a:spcPts val="600"/>
              </a:spcAft>
              <a:defRPr sz="2500" b="1">
                <a:latin typeface="Tahoma" panose="020B0604030504040204" pitchFamily="34" charset="0"/>
                <a:ea typeface="Tahoma" panose="020B0604030504040204" pitchFamily="34" charset="0"/>
                <a:cs typeface="Tahoma" panose="020B0604030504040204" pitchFamily="34" charset="0"/>
              </a:defRPr>
            </a:pPr>
            <a:r>
              <a:rPr dirty="0"/>
              <a:t>          INTRODUCTION</a:t>
            </a:r>
          </a:p>
          <a:p>
            <a:pPr>
              <a:spcBef>
                <a:spcPts val="600"/>
              </a:spcBef>
              <a:spcAft>
                <a:spcPts val="600"/>
              </a:spcAft>
              <a:defRPr sz="2500" b="1">
                <a:latin typeface="Tahoma" panose="020B0604030504040204" pitchFamily="34" charset="0"/>
                <a:ea typeface="Tahoma" panose="020B0604030504040204" pitchFamily="34" charset="0"/>
                <a:cs typeface="Tahoma" panose="020B0604030504040204" pitchFamily="34" charset="0"/>
              </a:defRPr>
            </a:pPr>
            <a:r>
              <a:rPr dirty="0"/>
              <a:t>I- PRESENTATION OF THE CCMEFP-UEMOA</a:t>
            </a:r>
            <a:endParaRPr sz="2500" dirty="0">
              <a:latin typeface="Tahoma" panose="020B0604030504040204" pitchFamily="34" charset="0"/>
              <a:ea typeface="Tahoma" panose="020B0604030504040204" pitchFamily="34" charset="0"/>
              <a:cs typeface="Tahoma" panose="020B0604030504040204" pitchFamily="34" charset="0"/>
            </a:endParaRP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Organs and functioning</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lang="en-GB" dirty="0"/>
              <a:t>R</a:t>
            </a:r>
            <a:r>
              <a:rPr dirty="0" err="1"/>
              <a:t>esults</a:t>
            </a:r>
            <a:r>
              <a:rPr dirty="0"/>
              <a:t> achieved</a:t>
            </a:r>
          </a:p>
          <a:p>
            <a:pPr>
              <a:spcBef>
                <a:spcPts val="600"/>
              </a:spcBef>
              <a:spcAft>
                <a:spcPts val="600"/>
              </a:spcAft>
              <a:defRPr sz="2500" b="1">
                <a:latin typeface="Tahoma" panose="020B0604030504040204" pitchFamily="34" charset="0"/>
                <a:ea typeface="Tahoma" panose="020B0604030504040204" pitchFamily="34" charset="0"/>
                <a:cs typeface="Tahoma" panose="020B0604030504040204" pitchFamily="34" charset="0"/>
              </a:defRPr>
            </a:pPr>
            <a:r>
              <a:rPr dirty="0"/>
              <a:t>II-PLATEFORM OF MUTUALIZATION</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Findings</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Objectives</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Principles and criteria of the Platform</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Roles/Responsibilities of actors</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Resource typology</a:t>
            </a:r>
          </a:p>
          <a:p>
            <a:pPr marL="800100" lvl="1" indent="-342900">
              <a:buFont typeface="+mj-lt"/>
              <a:buAutoNum type="arabicPeriod"/>
              <a:defRPr sz="2500">
                <a:latin typeface="Tahoma" panose="020B0604030504040204" pitchFamily="34" charset="0"/>
                <a:ea typeface="Tahoma" panose="020B0604030504040204" pitchFamily="34" charset="0"/>
                <a:cs typeface="Tahoma" panose="020B0604030504040204" pitchFamily="34" charset="0"/>
              </a:defRPr>
            </a:pPr>
            <a:r>
              <a:rPr dirty="0"/>
              <a:t>Platform Digital Portal </a:t>
            </a:r>
          </a:p>
          <a:p>
            <a:pPr marL="800100" lvl="1" indent="-342900">
              <a:buFont typeface="+mj-lt"/>
              <a:buAutoNum type="arabicPeriod"/>
              <a:defRPr sz="2500" kern="1200">
                <a:ln>
                  <a:noFill/>
                </a:ln>
                <a:uLnTx/>
                <a:uFillTx/>
                <a:latin typeface="Tahoma" panose="020B0604030504040204" pitchFamily="34" charset="0"/>
                <a:ea typeface="Tahoma" panose="020B0604030504040204" pitchFamily="34" charset="0"/>
                <a:cs typeface="Tahoma" panose="020B0604030504040204" pitchFamily="34" charset="0"/>
              </a:defRPr>
            </a:pPr>
            <a:r>
              <a:rPr dirty="0"/>
              <a:t>Interests and benefits of pooling</a:t>
            </a:r>
            <a:endParaRPr sz="2500" dirty="0">
              <a:latin typeface="Tahoma" panose="020B0604030504040204" pitchFamily="34" charset="0"/>
              <a:ea typeface="Tahoma" panose="020B0604030504040204" pitchFamily="34" charset="0"/>
              <a:cs typeface="Tahoma" panose="020B0604030504040204" pitchFamily="34" charset="0"/>
            </a:endParaRPr>
          </a:p>
          <a:p>
            <a:pPr>
              <a:spcBef>
                <a:spcPts val="300"/>
              </a:spcBef>
              <a:spcAft>
                <a:spcPts val="300"/>
              </a:spcAft>
              <a:defRPr sz="2500" b="1">
                <a:latin typeface="Tahoma" panose="020B0604030504040204" pitchFamily="34" charset="0"/>
                <a:ea typeface="Tahoma" panose="020B0604030504040204" pitchFamily="34" charset="0"/>
                <a:cs typeface="Tahoma" panose="020B0604030504040204" pitchFamily="34" charset="0"/>
              </a:defRPr>
            </a:pPr>
            <a:r>
              <a:rPr dirty="0"/>
              <a:t>III-PERSPECTIVES</a:t>
            </a:r>
          </a:p>
          <a:p>
            <a:pPr>
              <a:spcBef>
                <a:spcPts val="300"/>
              </a:spcBef>
              <a:spcAft>
                <a:spcPts val="300"/>
              </a:spcAft>
              <a:defRPr sz="2500" b="1">
                <a:latin typeface="Tahoma" panose="020B0604030504040204" pitchFamily="34" charset="0"/>
                <a:ea typeface="Tahoma" panose="020B0604030504040204" pitchFamily="34" charset="0"/>
                <a:cs typeface="Tahoma" panose="020B0604030504040204" pitchFamily="34" charset="0"/>
              </a:defRPr>
            </a:pPr>
            <a:r>
              <a:rPr dirty="0"/>
              <a:t>      CONCLUSION</a:t>
            </a:r>
          </a:p>
        </p:txBody>
      </p:sp>
    </p:spTree>
    <p:extLst>
      <p:ext uri="{BB962C8B-B14F-4D97-AF65-F5344CB8AC3E}">
        <p14:creationId xmlns:p14="http://schemas.microsoft.com/office/powerpoint/2010/main" val="2919525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72F12103-3A40-4F26-A5B0-91D4B01B5673}"/>
              </a:ext>
            </a:extLst>
          </p:cNvPr>
          <p:cNvSpPr>
            <a:spLocks noGrp="1"/>
          </p:cNvSpPr>
          <p:nvPr>
            <p:ph type="sldNum" sz="quarter" idx="12"/>
          </p:nvPr>
        </p:nvSpPr>
        <p:spPr/>
        <p:txBody>
          <a:bodyPr/>
          <a:lstStyle/>
          <a:p>
            <a:fld id="{384D774C-343C-4F9E-811A-7E6827EC9E8F}" type="slidenum">
              <a:rPr lang="fr-FR" smtClean="0"/>
              <a:t>3</a:t>
            </a:fld>
            <a:endParaRPr lang="fr-FR"/>
          </a:p>
        </p:txBody>
      </p:sp>
      <p:sp>
        <p:nvSpPr>
          <p:cNvPr id="4" name="Title 1">
            <a:extLst>
              <a:ext uri="{FF2B5EF4-FFF2-40B4-BE49-F238E27FC236}">
                <a16:creationId xmlns:a16="http://schemas.microsoft.com/office/drawing/2014/main" id="{3F358F80-2A9A-4160-BFCC-92464AAFF514}"/>
              </a:ext>
            </a:extLst>
          </p:cNvPr>
          <p:cNvSpPr txBox="1">
            <a:spLocks/>
          </p:cNvSpPr>
          <p:nvPr/>
        </p:nvSpPr>
        <p:spPr>
          <a:xfrm>
            <a:off x="-33690" y="-50115"/>
            <a:ext cx="12225689" cy="725666"/>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solidFill>
                  <a:schemeClr val="bg1"/>
                </a:solidFill>
                <a:latin typeface="Arial Black" panose="020B0A04020102020204" pitchFamily="34" charset="0"/>
              </a:defRPr>
            </a:pPr>
            <a:r>
              <a:t>INTRODUCTION (1/1)</a:t>
            </a:r>
          </a:p>
        </p:txBody>
      </p:sp>
      <p:sp>
        <p:nvSpPr>
          <p:cNvPr id="6" name="ZoneTexte 5">
            <a:extLst>
              <a:ext uri="{FF2B5EF4-FFF2-40B4-BE49-F238E27FC236}">
                <a16:creationId xmlns:a16="http://schemas.microsoft.com/office/drawing/2014/main" id="{1EB485A5-39F1-439E-8307-4E7EBA56B410}"/>
              </a:ext>
            </a:extLst>
          </p:cNvPr>
          <p:cNvSpPr txBox="1"/>
          <p:nvPr/>
        </p:nvSpPr>
        <p:spPr>
          <a:xfrm>
            <a:off x="0" y="856526"/>
            <a:ext cx="12191999" cy="6463308"/>
          </a:xfrm>
          <a:prstGeom prst="rect">
            <a:avLst/>
          </a:prstGeom>
          <a:noFill/>
        </p:spPr>
        <p:txBody>
          <a:bodyPr wrap="square">
            <a:spAutoFit/>
          </a:bodyPr>
          <a:lstStyle/>
          <a:p>
            <a:pPr marL="342900" lvl="2" indent="-342900" algn="just">
              <a:spcBef>
                <a:spcPts val="600"/>
              </a:spcBef>
              <a:spcAft>
                <a:spcPts val="600"/>
              </a:spcAft>
              <a:buFont typeface="Wingdings" panose="05000000000000000000" pitchFamily="2" charset="2"/>
              <a:buChar char="v"/>
              <a:defRPr sz="2150">
                <a:latin typeface="Tahoma" panose="020B0604030504040204" pitchFamily="34" charset="0"/>
                <a:ea typeface="Tahoma" panose="020B0604030504040204" pitchFamily="34" charset="0"/>
                <a:cs typeface="Tahoma" panose="020B0604030504040204" pitchFamily="34" charset="0"/>
              </a:defRPr>
            </a:pPr>
            <a:r>
              <a:rPr b="1" dirty="0">
                <a:effectLst>
                  <a:outerShdw blurRad="38100" dist="38100" dir="2700000" algn="tl">
                    <a:srgbClr val="000000">
                      <a:alpha val="43137"/>
                    </a:srgbClr>
                  </a:outerShdw>
                </a:effectLst>
              </a:rPr>
              <a:t>Meeting</a:t>
            </a:r>
            <a:r>
              <a:rPr dirty="0"/>
              <a:t> of </a:t>
            </a:r>
            <a:r>
              <a:rPr b="1" dirty="0">
                <a:effectLst>
                  <a:outerShdw blurRad="38100" dist="38100" dir="2700000" algn="tl">
                    <a:srgbClr val="000000">
                      <a:alpha val="43137"/>
                    </a:srgbClr>
                  </a:outerShdw>
                </a:effectLst>
              </a:rPr>
              <a:t>the Heads of State and Government of the African Union</a:t>
            </a:r>
            <a:r>
              <a:rPr dirty="0"/>
              <a:t> held in Ouagadougou, Burkina Faso, in </a:t>
            </a:r>
            <a:r>
              <a:rPr b="1" dirty="0">
                <a:solidFill>
                  <a:srgbClr val="C00000"/>
                </a:solidFill>
                <a:effectLst>
                  <a:outerShdw blurRad="38100" dist="38100" dir="2700000" algn="tl">
                    <a:srgbClr val="000000">
                      <a:alpha val="43137"/>
                    </a:srgbClr>
                  </a:outerShdw>
                </a:effectLst>
              </a:rPr>
              <a:t>September 2004: </a:t>
            </a:r>
            <a:r>
              <a:rPr b="1" dirty="0"/>
              <a:t>to place job creation at the </a:t>
            </a:r>
            <a:r>
              <a:rPr b="1" dirty="0" err="1"/>
              <a:t>centre</a:t>
            </a:r>
            <a:r>
              <a:rPr b="1" dirty="0"/>
              <a:t> of economic and social policy objectives at national, regional and continental levels for the sustainable reduction of poverty and the improvement of people’s living conditions, to combat poverty and underemployment in Africa, and to reduce youth and women’s unemployment</a:t>
            </a:r>
            <a:r>
              <a:rPr lang="en-GB" b="1" dirty="0"/>
              <a:t>.</a:t>
            </a:r>
            <a:endParaRPr b="1" dirty="0"/>
          </a:p>
          <a:p>
            <a:pPr marL="342900" lvl="2" indent="-342900" algn="just">
              <a:spcBef>
                <a:spcPts val="600"/>
              </a:spcBef>
              <a:spcAft>
                <a:spcPts val="600"/>
              </a:spcAft>
              <a:buFont typeface="Wingdings" panose="05000000000000000000" pitchFamily="2" charset="2"/>
              <a:buChar char="v"/>
              <a:defRPr sz="2150">
                <a:latin typeface="Tahoma" panose="020B0604030504040204" pitchFamily="34" charset="0"/>
                <a:ea typeface="Tahoma" panose="020B0604030504040204" pitchFamily="34" charset="0"/>
                <a:cs typeface="Tahoma" panose="020B0604030504040204" pitchFamily="34" charset="0"/>
              </a:defRPr>
            </a:pPr>
            <a:r>
              <a:rPr b="1" dirty="0">
                <a:effectLst>
                  <a:outerShdw blurRad="38100" dist="38100" dir="2700000" algn="tl">
                    <a:srgbClr val="000000">
                      <a:alpha val="43137"/>
                    </a:srgbClr>
                  </a:outerShdw>
                </a:effectLst>
              </a:rPr>
              <a:t>WAEMU </a:t>
            </a:r>
            <a:r>
              <a:rPr b="1" dirty="0" err="1">
                <a:effectLst>
                  <a:outerShdw blurRad="38100" dist="38100" dir="2700000" algn="tl">
                    <a:srgbClr val="000000">
                      <a:alpha val="43137"/>
                    </a:srgbClr>
                  </a:outerShdw>
                </a:effectLst>
              </a:rPr>
              <a:t>organised</a:t>
            </a:r>
            <a:r>
              <a:rPr dirty="0"/>
              <a:t> the first </a:t>
            </a:r>
            <a:r>
              <a:rPr u="sng" dirty="0"/>
              <a:t>sectoral meeting </a:t>
            </a:r>
            <a:r>
              <a:rPr dirty="0"/>
              <a:t>of </a:t>
            </a:r>
            <a:r>
              <a:rPr b="1" dirty="0">
                <a:effectLst>
                  <a:outerShdw blurRad="38100" dist="38100" dir="2700000" algn="tl">
                    <a:srgbClr val="000000">
                      <a:alpha val="43137"/>
                    </a:srgbClr>
                  </a:outerShdw>
                </a:effectLst>
              </a:rPr>
              <a:t>the Ministers responsible for Employment and/or Vocational Training of the WAEMU Area in Abidjan, </a:t>
            </a:r>
            <a:r>
              <a:rPr dirty="0"/>
              <a:t> </a:t>
            </a:r>
            <a:r>
              <a:rPr b="1" dirty="0">
                <a:solidFill>
                  <a:srgbClr val="C00000"/>
                </a:solidFill>
                <a:effectLst>
                  <a:outerShdw blurRad="38100" dist="38100" dir="2700000" algn="tl">
                    <a:srgbClr val="000000">
                      <a:alpha val="43137"/>
                    </a:srgbClr>
                  </a:outerShdw>
                </a:effectLst>
              </a:rPr>
              <a:t>Côte d’Ivoire, </a:t>
            </a:r>
            <a:r>
              <a:rPr dirty="0"/>
              <a:t>in </a:t>
            </a:r>
            <a:r>
              <a:rPr b="1" dirty="0">
                <a:solidFill>
                  <a:srgbClr val="C00000"/>
                </a:solidFill>
                <a:effectLst>
                  <a:outerShdw blurRad="38100" dist="38100" dir="2700000" algn="tl">
                    <a:srgbClr val="000000">
                      <a:alpha val="43137"/>
                    </a:srgbClr>
                  </a:outerShdw>
                </a:effectLst>
              </a:rPr>
              <a:t>October 2009.</a:t>
            </a:r>
          </a:p>
          <a:p>
            <a:pPr lvl="3" indent="-342900">
              <a:spcBef>
                <a:spcPts val="600"/>
              </a:spcBef>
              <a:spcAft>
                <a:spcPts val="600"/>
              </a:spcAft>
              <a:buFont typeface="Wingdings" panose="05000000000000000000" pitchFamily="2" charset="2"/>
              <a:buChar char="Ø"/>
              <a:defRPr sz="2150">
                <a:latin typeface="Tahoma" panose="020B0604030504040204" pitchFamily="34" charset="0"/>
                <a:ea typeface="Tahoma" panose="020B0604030504040204" pitchFamily="34" charset="0"/>
                <a:cs typeface="Tahoma" panose="020B0604030504040204" pitchFamily="34" charset="0"/>
              </a:defRPr>
            </a:pPr>
            <a:r>
              <a:rPr dirty="0"/>
              <a:t> Decision on a dynamic of annual meetings of Ministers</a:t>
            </a:r>
          </a:p>
          <a:p>
            <a:pPr marL="342900" lvl="3" indent="-342900" algn="just">
              <a:spcBef>
                <a:spcPts val="600"/>
              </a:spcBef>
              <a:spcAft>
                <a:spcPts val="600"/>
              </a:spcAft>
              <a:buFont typeface="Wingdings" panose="05000000000000000000" pitchFamily="2" charset="2"/>
              <a:buChar char="v"/>
              <a:defRPr sz="2150">
                <a:latin typeface="Tahoma" panose="020B0604030504040204" pitchFamily="34" charset="0"/>
                <a:ea typeface="Tahoma" panose="020B0604030504040204" pitchFamily="34" charset="0"/>
                <a:cs typeface="Tahoma" panose="020B0604030504040204" pitchFamily="34" charset="0"/>
              </a:defRPr>
            </a:pPr>
            <a:r>
              <a:rPr dirty="0"/>
              <a:t>Establishment of a </a:t>
            </a:r>
            <a:r>
              <a:rPr u="sng" dirty="0">
                <a:effectLst>
                  <a:outerShdw blurRad="38100" dist="38100" dir="2700000" algn="tl">
                    <a:srgbClr val="000000">
                      <a:alpha val="43137"/>
                    </a:srgbClr>
                  </a:outerShdw>
                </a:effectLst>
              </a:rPr>
              <a:t>formal consultation framework</a:t>
            </a:r>
            <a:r>
              <a:rPr u="sng" dirty="0"/>
              <a:t> </a:t>
            </a:r>
            <a:r>
              <a:rPr dirty="0"/>
              <a:t>known as the Framework for Consultation</a:t>
            </a:r>
            <a:r>
              <a:rPr dirty="0">
                <a:solidFill>
                  <a:srgbClr val="C00000"/>
                </a:solidFill>
                <a:effectLst>
                  <a:outerShdw blurRad="38100" dist="38100" dir="2700000" algn="tl">
                    <a:srgbClr val="000000">
                      <a:alpha val="43137"/>
                    </a:srgbClr>
                  </a:outerShdw>
                </a:effectLst>
              </a:rPr>
              <a:t> </a:t>
            </a:r>
            <a:r>
              <a:rPr b="1" dirty="0">
                <a:effectLst>
                  <a:outerShdw blurRad="38100" dist="38100" dir="2700000" algn="tl">
                    <a:srgbClr val="000000">
                      <a:alpha val="43137"/>
                    </a:srgbClr>
                  </a:outerShdw>
                </a:effectLst>
              </a:rPr>
              <a:t>of Ministers responsible for Employment and Vocational Training in the WAEMU Area at </a:t>
            </a:r>
            <a:r>
              <a:rPr dirty="0"/>
              <a:t>the 2nd meeting </a:t>
            </a:r>
            <a:r>
              <a:rPr dirty="0">
                <a:effectLst>
                  <a:outerShdw blurRad="38100" dist="38100" dir="2700000" algn="tl">
                    <a:srgbClr val="000000">
                      <a:alpha val="43137"/>
                    </a:srgbClr>
                  </a:outerShdw>
                </a:effectLst>
              </a:rPr>
              <a:t>supported by WAEMU on </a:t>
            </a:r>
            <a:r>
              <a:rPr b="1" dirty="0">
                <a:solidFill>
                  <a:srgbClr val="C00000"/>
                </a:solidFill>
                <a:effectLst>
                  <a:outerShdw blurRad="38100" dist="38100" dir="2700000" algn="tl">
                    <a:srgbClr val="000000">
                      <a:alpha val="43137"/>
                    </a:srgbClr>
                  </a:outerShdw>
                </a:effectLst>
              </a:rPr>
              <a:t>28 April 2010 in Bamako, Mali.</a:t>
            </a:r>
          </a:p>
          <a:p>
            <a:pPr marL="342900" lvl="3" indent="-342900" algn="just">
              <a:spcBef>
                <a:spcPts val="600"/>
              </a:spcBef>
              <a:spcAft>
                <a:spcPts val="600"/>
              </a:spcAft>
              <a:buFont typeface="Wingdings" panose="05000000000000000000" pitchFamily="2" charset="2"/>
              <a:buChar char="v"/>
              <a:defRPr sz="2150" b="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solidFill>
                  <a:srgbClr val="C00000"/>
                </a:solidFill>
              </a:rPr>
              <a:t> </a:t>
            </a:r>
            <a:r>
              <a:rPr u="sng" dirty="0">
                <a:solidFill>
                  <a:srgbClr val="C00000"/>
                </a:solidFill>
              </a:rPr>
              <a:t>Mission: </a:t>
            </a:r>
            <a:r>
              <a:rPr dirty="0"/>
              <a:t>Strengthen consultation and cooperation among its members with a view to making national and sub-regional employment and vocational training policies more efficient. </a:t>
            </a:r>
          </a:p>
          <a:p>
            <a:pPr marL="342900" lvl="3" indent="-342900" algn="just">
              <a:spcBef>
                <a:spcPts val="600"/>
              </a:spcBef>
              <a:spcAft>
                <a:spcPts val="600"/>
              </a:spcAft>
              <a:buFont typeface="Wingdings" panose="05000000000000000000" pitchFamily="2" charset="2"/>
              <a:buChar char="v"/>
            </a:pPr>
            <a:endParaRPr sz="20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77340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74E4E7C2-FCC8-4C7D-B025-74093EC1D659}"/>
              </a:ext>
            </a:extLst>
          </p:cNvPr>
          <p:cNvSpPr>
            <a:spLocks noGrp="1"/>
          </p:cNvSpPr>
          <p:nvPr>
            <p:ph type="sldNum" sz="quarter" idx="12"/>
          </p:nvPr>
        </p:nvSpPr>
        <p:spPr/>
        <p:txBody>
          <a:bodyPr/>
          <a:lstStyle/>
          <a:p>
            <a:fld id="{384D774C-343C-4F9E-811A-7E6827EC9E8F}" type="slidenum">
              <a:rPr lang="fr-FR" smtClean="0"/>
              <a:t>4</a:t>
            </a:fld>
            <a:endParaRPr lang="fr-FR"/>
          </a:p>
        </p:txBody>
      </p:sp>
      <p:sp>
        <p:nvSpPr>
          <p:cNvPr id="4" name="Title 1">
            <a:extLst>
              <a:ext uri="{FF2B5EF4-FFF2-40B4-BE49-F238E27FC236}">
                <a16:creationId xmlns:a16="http://schemas.microsoft.com/office/drawing/2014/main" id="{4BE6BBBE-4327-49CA-B8B4-EAF99CA23CD8}"/>
              </a:ext>
            </a:extLst>
          </p:cNvPr>
          <p:cNvSpPr txBox="1">
            <a:spLocks/>
          </p:cNvSpPr>
          <p:nvPr/>
        </p:nvSpPr>
        <p:spPr>
          <a:xfrm>
            <a:off x="0" y="0"/>
            <a:ext cx="12192000" cy="725666"/>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3900" b="1">
                <a:solidFill>
                  <a:schemeClr val="bg1"/>
                </a:solidFill>
                <a:latin typeface="Arial Black" panose="020B0A04020102020204" pitchFamily="34" charset="0"/>
              </a:defRPr>
            </a:pPr>
            <a:r>
              <a:rPr sz="3600" dirty="0"/>
              <a:t>I- PRESENTATION OF THE CCMEFP-UEMOA (1/2)</a:t>
            </a:r>
          </a:p>
        </p:txBody>
      </p:sp>
      <p:sp>
        <p:nvSpPr>
          <p:cNvPr id="6" name="ZoneTexte 5">
            <a:extLst>
              <a:ext uri="{FF2B5EF4-FFF2-40B4-BE49-F238E27FC236}">
                <a16:creationId xmlns:a16="http://schemas.microsoft.com/office/drawing/2014/main" id="{01F450CD-EEA7-4616-B741-AD1026B56506}"/>
              </a:ext>
            </a:extLst>
          </p:cNvPr>
          <p:cNvSpPr txBox="1"/>
          <p:nvPr/>
        </p:nvSpPr>
        <p:spPr>
          <a:xfrm>
            <a:off x="1" y="789672"/>
            <a:ext cx="12192000" cy="5929828"/>
          </a:xfrm>
          <a:prstGeom prst="rect">
            <a:avLst/>
          </a:prstGeom>
          <a:noFill/>
        </p:spPr>
        <p:txBody>
          <a:bodyPr wrap="square">
            <a:spAutoFit/>
          </a:bodyPr>
          <a:lstStyle/>
          <a:p>
            <a:pPr marL="0" lvl="3" algn="just">
              <a:spcBef>
                <a:spcPts val="600"/>
              </a:spcBef>
              <a:spcAft>
                <a:spcPts val="600"/>
              </a:spcAft>
              <a:defRPr sz="2000" b="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t>1-</a:t>
            </a:r>
            <a:r>
              <a:rPr u="sng" dirty="0"/>
              <a:t>BODIES AND FUNCTIONING</a:t>
            </a:r>
          </a:p>
          <a:p>
            <a:pPr marL="342900" lvl="3" indent="-342900" algn="just">
              <a:spcBef>
                <a:spcPts val="600"/>
              </a:spcBef>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solidFill>
                  <a:prstClr val="black"/>
                </a:solidFill>
              </a:rPr>
              <a:t>the Conference of Ministers: </a:t>
            </a:r>
            <a:r>
              <a:rPr dirty="0">
                <a:solidFill>
                  <a:prstClr val="black"/>
                </a:solidFill>
              </a:rPr>
              <a:t> supreme body, composed of the ministers responsible for employment and vocational training from the </a:t>
            </a:r>
            <a:r>
              <a:rPr dirty="0">
                <a:solidFill>
                  <a:schemeClr val="accent2">
                    <a:lumMod val="50000"/>
                  </a:schemeClr>
                </a:solidFill>
              </a:rPr>
              <a:t>8 WAEMU member countries and the ministers who are members of the pooling platform.</a:t>
            </a:r>
            <a:r>
              <a:rPr dirty="0">
                <a:solidFill>
                  <a:prstClr val="black"/>
                </a:solidFill>
              </a:rPr>
              <a:t> It shall meet in ordinary session each year at the invitation of the President and with funding from the WAEMU Commission and the WAEMU-VECMC.</a:t>
            </a:r>
          </a:p>
          <a:p>
            <a:pPr marL="800100" lvl="4" indent="-342900" algn="just">
              <a:spcBef>
                <a:spcPts val="400"/>
              </a:spcBef>
              <a:spcAft>
                <a:spcPts val="400"/>
              </a:spcAft>
              <a:buFont typeface="Wingdings" panose="05000000000000000000" pitchFamily="2" charset="2"/>
              <a:buChar char="ü"/>
              <a:defRPr>
                <a:latin typeface="Tahoma" panose="020B0604030504040204" pitchFamily="34" charset="0"/>
              </a:defRPr>
            </a:pPr>
            <a:r>
              <a:rPr dirty="0">
                <a:solidFill>
                  <a:prstClr val="black"/>
                </a:solidFill>
                <a:ea typeface="Tahoma" panose="020B0604030504040204" pitchFamily="34" charset="0"/>
                <a:cs typeface="Tahoma" panose="020B0604030504040204" pitchFamily="34" charset="0"/>
              </a:rPr>
              <a:t> </a:t>
            </a:r>
            <a:r>
              <a:rPr sz="1600" b="1" u="sng" kern="1200" dirty="0">
                <a:ln>
                  <a:noFill/>
                </a:ln>
                <a:solidFill>
                  <a:srgbClr val="C00000"/>
                </a:solidFill>
                <a:effectLst>
                  <a:outerShdw blurRad="38100" dist="38100" dir="2700000" algn="tl">
                    <a:srgbClr val="000000">
                      <a:alpha val="43137"/>
                    </a:srgbClr>
                  </a:outerShdw>
                </a:effectLst>
                <a:uLnTx/>
                <a:uFillTx/>
                <a:ea typeface="Calibri" panose="020F0502020204030204" pitchFamily="34" charset="0"/>
                <a:cs typeface="Times New Roman" panose="02020603050405020304" pitchFamily="18" charset="0"/>
              </a:rPr>
              <a:t>Chair: </a:t>
            </a:r>
            <a:r>
              <a:rPr sz="1600" b="1" kern="1200" dirty="0" err="1">
                <a:ln>
                  <a:noFill/>
                </a:ln>
                <a:solidFill>
                  <a:prstClr val="black"/>
                </a:solidFill>
                <a:effectLst/>
                <a:uLnTx/>
                <a:uFillTx/>
                <a:ea typeface="Calibri" panose="020F0502020204030204" pitchFamily="34" charset="0"/>
                <a:cs typeface="Times New Roman" panose="02020603050405020304" pitchFamily="18" charset="0"/>
              </a:rPr>
              <a:t>Mr</a:t>
            </a:r>
            <a:r>
              <a:rPr sz="1600" b="1" kern="1200" dirty="0">
                <a:ln>
                  <a:noFill/>
                </a:ln>
                <a:solidFill>
                  <a:prstClr val="black"/>
                </a:solidFill>
                <a:effectLst/>
                <a:uLnTx/>
                <a:uFillTx/>
                <a:ea typeface="Calibri" panose="020F0502020204030204" pitchFamily="34" charset="0"/>
                <a:cs typeface="Times New Roman" panose="02020603050405020304" pitchFamily="18" charset="0"/>
              </a:rPr>
              <a:t> N’Guessan KOFFI,</a:t>
            </a:r>
            <a:r>
              <a:rPr lang="en-GB" sz="1600" b="1" kern="1200" dirty="0">
                <a:ln>
                  <a:noFill/>
                </a:ln>
                <a:solidFill>
                  <a:prstClr val="black"/>
                </a:solidFill>
                <a:effectLst/>
                <a:uLnTx/>
                <a:uFillTx/>
                <a:ea typeface="Calibri" panose="020F0502020204030204" pitchFamily="34" charset="0"/>
                <a:cs typeface="Times New Roman" panose="02020603050405020304" pitchFamily="18" charset="0"/>
              </a:rPr>
              <a:t> </a:t>
            </a:r>
            <a:r>
              <a:rPr sz="1600" kern="1200" dirty="0">
                <a:ln>
                  <a:noFill/>
                </a:ln>
                <a:solidFill>
                  <a:prstClr val="black"/>
                </a:solidFill>
                <a:effectLst/>
                <a:uLnTx/>
                <a:uFillTx/>
                <a:ea typeface="Calibri" panose="020F0502020204030204" pitchFamily="34" charset="0"/>
                <a:cs typeface="Times New Roman" panose="02020603050405020304" pitchFamily="18" charset="0"/>
              </a:rPr>
              <a:t>Minister  for Technical Education, Vocational Training and Learning of Côte </a:t>
            </a:r>
            <a:r>
              <a:rPr sz="1600" b="1" dirty="0">
                <a:solidFill>
                  <a:prstClr val="black"/>
                </a:solidFill>
                <a:ea typeface="Calibri" panose="020F0502020204030204" pitchFamily="34" charset="0"/>
                <a:cs typeface="Times New Roman" panose="02020603050405020304" pitchFamily="18" charset="0"/>
              </a:rPr>
              <a:t>d’Ivoire; </a:t>
            </a:r>
          </a:p>
          <a:p>
            <a:pPr marL="800100" lvl="4" indent="-342900" algn="just">
              <a:spcBef>
                <a:spcPts val="400"/>
              </a:spcBef>
              <a:spcAft>
                <a:spcPts val="400"/>
              </a:spcAft>
              <a:buFont typeface="Wingdings" panose="05000000000000000000" pitchFamily="2" charset="2"/>
              <a:buChar char="ü"/>
              <a:defRPr>
                <a:latin typeface="Tahoma" panose="020B0604030504040204" pitchFamily="34" charset="0"/>
                <a:ea typeface="Calibri" panose="020F0502020204030204" pitchFamily="34" charset="0"/>
                <a:cs typeface="Times New Roman" panose="02020603050405020304" pitchFamily="18" charset="0"/>
              </a:defRPr>
            </a:pPr>
            <a:r>
              <a:rPr sz="1600" b="1" dirty="0">
                <a:solidFill>
                  <a:prstClr val="black"/>
                </a:solidFill>
              </a:rPr>
              <a:t> </a:t>
            </a:r>
            <a:r>
              <a:rPr sz="1600" b="1" u="sng" dirty="0">
                <a:solidFill>
                  <a:srgbClr val="C00000"/>
                </a:solidFill>
                <a:effectLst>
                  <a:outerShdw blurRad="38100" dist="38100" dir="2700000" algn="tl">
                    <a:srgbClr val="000000">
                      <a:alpha val="43137"/>
                    </a:srgbClr>
                  </a:outerShdw>
                </a:effectLst>
              </a:rPr>
              <a:t>Vice-President:</a:t>
            </a:r>
            <a:r>
              <a:rPr sz="1600" b="1" u="sng" dirty="0">
                <a:solidFill>
                  <a:srgbClr val="C00000"/>
                </a:solidFill>
              </a:rPr>
              <a:t> </a:t>
            </a:r>
            <a:r>
              <a:rPr sz="1600" b="1" dirty="0">
                <a:solidFill>
                  <a:prstClr val="black"/>
                </a:solidFill>
              </a:rPr>
              <a:t> </a:t>
            </a:r>
            <a:r>
              <a:rPr sz="1600" b="1" dirty="0" err="1">
                <a:solidFill>
                  <a:prstClr val="black"/>
                </a:solidFill>
              </a:rPr>
              <a:t>Ms</a:t>
            </a:r>
            <a:r>
              <a:rPr sz="1600" b="1" dirty="0">
                <a:solidFill>
                  <a:prstClr val="black"/>
                </a:solidFill>
              </a:rPr>
              <a:t> Oumou SALL SECK, </a:t>
            </a:r>
            <a:r>
              <a:rPr sz="1600" dirty="0">
                <a:solidFill>
                  <a:prstClr val="black"/>
                </a:solidFill>
              </a:rPr>
              <a:t>Minister for National Entrepreneurship, Employment and Vocational Training </a:t>
            </a:r>
            <a:r>
              <a:rPr sz="1600" b="1" dirty="0">
                <a:solidFill>
                  <a:prstClr val="black"/>
                </a:solidFill>
              </a:rPr>
              <a:t>of Mali;</a:t>
            </a:r>
          </a:p>
          <a:p>
            <a:pPr marL="800100" lvl="4" indent="-342900" algn="just">
              <a:spcBef>
                <a:spcPts val="400"/>
              </a:spcBef>
              <a:spcAft>
                <a:spcPts val="400"/>
              </a:spcAft>
              <a:buFont typeface="Wingdings" panose="05000000000000000000" pitchFamily="2" charset="2"/>
              <a:buChar char="ü"/>
              <a:defRPr b="1">
                <a:latin typeface="Tahoma" panose="020B0604030504040204" pitchFamily="34" charset="0"/>
                <a:ea typeface="Calibri" panose="020F0502020204030204" pitchFamily="34" charset="0"/>
                <a:cs typeface="Times New Roman" panose="02020603050405020304" pitchFamily="18" charset="0"/>
              </a:defRPr>
            </a:pPr>
            <a:r>
              <a:rPr sz="1600" dirty="0">
                <a:solidFill>
                  <a:prstClr val="black"/>
                </a:solidFill>
              </a:rPr>
              <a:t> </a:t>
            </a:r>
            <a:r>
              <a:rPr sz="1600" u="sng" dirty="0">
                <a:solidFill>
                  <a:srgbClr val="C00000"/>
                </a:solidFill>
                <a:effectLst>
                  <a:outerShdw blurRad="38100" dist="38100" dir="2700000" algn="tl">
                    <a:srgbClr val="000000">
                      <a:alpha val="43137"/>
                    </a:srgbClr>
                  </a:outerShdw>
                </a:effectLst>
              </a:rPr>
              <a:t>UEMOA/DDH Commissioner: </a:t>
            </a:r>
            <a:r>
              <a:rPr sz="1600" dirty="0">
                <a:solidFill>
                  <a:prstClr val="black"/>
                </a:solidFill>
              </a:rPr>
              <a:t>  Mamadu </a:t>
            </a:r>
            <a:r>
              <a:rPr sz="1600" dirty="0" err="1">
                <a:solidFill>
                  <a:prstClr val="black"/>
                </a:solidFill>
              </a:rPr>
              <a:t>Sérifu</a:t>
            </a:r>
            <a:r>
              <a:rPr sz="1600" dirty="0">
                <a:solidFill>
                  <a:prstClr val="black"/>
                </a:solidFill>
              </a:rPr>
              <a:t> JAQUITE from Guinea-Bissau.</a:t>
            </a:r>
            <a:endParaRPr sz="16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900" lvl="3" indent="-342900" algn="just">
              <a:spcBef>
                <a:spcPts val="200"/>
              </a:spcBef>
              <a:spcAft>
                <a:spcPts val="200"/>
              </a:spcAft>
              <a:buFont typeface="Wingdings" panose="05000000000000000000" pitchFamily="2" charset="2"/>
              <a:buChar char="q"/>
              <a:defRPr sz="2000" kern="120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defRPr>
            </a:pPr>
            <a:r>
              <a:rPr dirty="0">
                <a:effectLst>
                  <a:outerShdw blurRad="38100" dist="38100" dir="2700000" algn="tl">
                    <a:srgbClr val="000000">
                      <a:alpha val="43137"/>
                    </a:srgbClr>
                  </a:outerShdw>
                </a:effectLst>
              </a:rPr>
              <a:t> </a:t>
            </a:r>
            <a:r>
              <a:rPr b="1" dirty="0"/>
              <a:t>the Bureau of the Conference of Ministers:</a:t>
            </a:r>
            <a:r>
              <a:rPr dirty="0"/>
              <a:t> body responsible for monitoring the implementation of decisions, resolutions and recommendations of the Conference of Ministers. The Bureau of the Conference of Ministers shall comprise the President, the Vice-President and the Permanent Secretary; </a:t>
            </a:r>
          </a:p>
          <a:p>
            <a:pPr marL="342900" lvl="3" indent="-342900" algn="just">
              <a:spcBef>
                <a:spcPts val="200"/>
              </a:spcBef>
              <a:spcAft>
                <a:spcPts val="200"/>
              </a:spcAft>
              <a:buFont typeface="Wingdings" panose="05000000000000000000" pitchFamily="2" charset="2"/>
              <a:buChar char="q"/>
              <a:defRPr>
                <a:latin typeface="Tahoma" panose="020B0604030504040204" pitchFamily="34" charset="0"/>
              </a:defRPr>
            </a:pPr>
            <a:r>
              <a:rPr b="1" kern="1200" dirty="0">
                <a:ln>
                  <a:noFill/>
                </a:ln>
                <a:solidFill>
                  <a:prstClr val="black"/>
                </a:solidFill>
                <a:uLnTx/>
                <a:uFillTx/>
                <a:ea typeface="Tahoma" panose="020B0604030504040204" pitchFamily="34" charset="0"/>
                <a:cs typeface="Tahoma" panose="020B0604030504040204" pitchFamily="34" charset="0"/>
              </a:rPr>
              <a:t>the Permanent Secretariat of the Framework for Consultation: administrative </a:t>
            </a:r>
            <a:r>
              <a:rPr kern="1200" dirty="0">
                <a:ln>
                  <a:noFill/>
                </a:ln>
                <a:solidFill>
                  <a:prstClr val="black"/>
                </a:solidFill>
                <a:uLnTx/>
                <a:uFillTx/>
                <a:ea typeface="Tahoma" panose="020B0604030504040204" pitchFamily="34" charset="0"/>
                <a:cs typeface="Tahoma" panose="020B0604030504040204" pitchFamily="34" charset="0"/>
              </a:rPr>
              <a:t>body responsible for monitoring the implementation of the recommendations and decisions of the Conference of Ministers and facilitating </a:t>
            </a:r>
            <a:r>
              <a:rPr kern="1200" dirty="0" err="1">
                <a:ln>
                  <a:noFill/>
                </a:ln>
                <a:solidFill>
                  <a:prstClr val="black"/>
                </a:solidFill>
                <a:uLnTx/>
                <a:uFillTx/>
                <a:ea typeface="Tahoma" panose="020B0604030504040204" pitchFamily="34" charset="0"/>
                <a:cs typeface="Tahoma" panose="020B0604030504040204" pitchFamily="34" charset="0"/>
              </a:rPr>
              <a:t>centres</a:t>
            </a:r>
            <a:r>
              <a:rPr kern="1200" dirty="0">
                <a:ln>
                  <a:noFill/>
                </a:ln>
                <a:solidFill>
                  <a:prstClr val="black"/>
                </a:solidFill>
                <a:uLnTx/>
                <a:uFillTx/>
                <a:ea typeface="Tahoma" panose="020B0604030504040204" pitchFamily="34" charset="0"/>
                <a:cs typeface="Tahoma" panose="020B0604030504040204" pitchFamily="34" charset="0"/>
              </a:rPr>
              <a:t> of expertise. </a:t>
            </a:r>
            <a:r>
              <a:rPr sz="1600" b="1" u="sng" kern="1200" dirty="0">
                <a:ln>
                  <a:noFill/>
                </a:ln>
                <a:solidFill>
                  <a:srgbClr val="C00000"/>
                </a:solidFill>
                <a:effectLst>
                  <a:outerShdw blurRad="38100" dist="38100" dir="2700000" algn="tl">
                    <a:srgbClr val="000000">
                      <a:alpha val="43137"/>
                    </a:srgbClr>
                  </a:outerShdw>
                </a:effectLst>
                <a:uLnTx/>
                <a:uFillTx/>
                <a:ea typeface="Tahoma" panose="020B0604030504040204" pitchFamily="34" charset="0"/>
                <a:cs typeface="Tahoma" panose="020B0604030504040204" pitchFamily="34" charset="0"/>
              </a:rPr>
              <a:t>The SP: </a:t>
            </a:r>
            <a:r>
              <a:rPr sz="1600" kern="1200" dirty="0">
                <a:ln>
                  <a:noFill/>
                </a:ln>
                <a:solidFill>
                  <a:prstClr val="black"/>
                </a:solidFill>
                <a:uLnTx/>
                <a:uFillTx/>
                <a:ea typeface="Tahoma" panose="020B0604030504040204" pitchFamily="34" charset="0"/>
                <a:cs typeface="Tahoma" panose="020B0604030504040204" pitchFamily="34" charset="0"/>
              </a:rPr>
              <a:t>  </a:t>
            </a:r>
            <a:r>
              <a:rPr sz="1600" b="1" dirty="0" err="1">
                <a:solidFill>
                  <a:srgbClr val="000000"/>
                </a:solidFill>
                <a:effectLst/>
                <a:ea typeface="Times New Roman" panose="02020603050405020304" pitchFamily="18" charset="0"/>
                <a:cs typeface="Times New Roman" panose="02020603050405020304" pitchFamily="18" charset="0"/>
              </a:rPr>
              <a:t>Mr</a:t>
            </a:r>
            <a:r>
              <a:rPr sz="1600" b="1" dirty="0">
                <a:solidFill>
                  <a:srgbClr val="000000"/>
                </a:solidFill>
                <a:effectLst/>
                <a:ea typeface="Times New Roman" panose="02020603050405020304" pitchFamily="18" charset="0"/>
                <a:cs typeface="Times New Roman" panose="02020603050405020304" pitchFamily="18" charset="0"/>
              </a:rPr>
              <a:t> Amidou BANCE, </a:t>
            </a:r>
            <a:r>
              <a:rPr lang="en-GB" sz="1600" b="1" dirty="0">
                <a:solidFill>
                  <a:srgbClr val="000000"/>
                </a:solidFill>
                <a:ea typeface="Times New Roman" panose="02020603050405020304" pitchFamily="18" charset="0"/>
                <a:cs typeface="Times New Roman" panose="02020603050405020304" pitchFamily="18" charset="0"/>
              </a:rPr>
              <a:t>from Burkina Faso</a:t>
            </a:r>
            <a:r>
              <a:rPr sz="1600" dirty="0">
                <a:solidFill>
                  <a:srgbClr val="000000"/>
                </a:solidFill>
                <a:effectLst/>
                <a:ea typeface="Times New Roman" panose="02020603050405020304" pitchFamily="18" charset="0"/>
                <a:cs typeface="Times New Roman" panose="02020603050405020304" pitchFamily="18" charset="0"/>
              </a:rPr>
              <a:t>,</a:t>
            </a:r>
            <a:r>
              <a:rPr sz="1600" b="1" dirty="0">
                <a:solidFill>
                  <a:srgbClr val="000000"/>
                </a:solidFill>
                <a:effectLst/>
                <a:ea typeface="Calibri" panose="020F0502020204030204" pitchFamily="34" charset="0"/>
                <a:cs typeface="Times New Roman" panose="02020603050405020304" pitchFamily="18" charset="0"/>
              </a:rPr>
              <a:t> Specialist in training engineering and professional integration.</a:t>
            </a:r>
          </a:p>
          <a:p>
            <a:pPr marL="342900" lvl="3" indent="-342900" algn="just">
              <a:spcBef>
                <a:spcPts val="200"/>
              </a:spcBef>
              <a:spcAft>
                <a:spcPts val="200"/>
              </a:spcAft>
              <a:buFont typeface="Wingdings" panose="05000000000000000000" pitchFamily="2" charset="2"/>
              <a:buChar char="q"/>
              <a:defRPr sz="2000" b="1">
                <a:solidFill>
                  <a:srgbClr val="000000"/>
                </a:solidFill>
                <a:latin typeface="Tahoma" panose="020B0604030504040204" pitchFamily="34" charset="0"/>
                <a:ea typeface="Calibri" panose="020F0502020204030204" pitchFamily="34" charset="0"/>
                <a:cs typeface="Times New Roman" panose="02020603050405020304" pitchFamily="18" charset="0"/>
              </a:defRPr>
            </a:pPr>
            <a:r>
              <a:rPr kern="1200" dirty="0">
                <a:ln>
                  <a:noFill/>
                </a:ln>
                <a:uLnTx/>
                <a:uFillTx/>
              </a:rPr>
              <a:t> Commissions for the preparation and follow-up of the Conference of Ministers (8 countries)</a:t>
            </a:r>
            <a:endParaRPr kumimoji="0" b="0" i="0" strike="noStrike" kern="1200" cap="none" normalizeH="0" baseline="0" dirty="0">
              <a:ln>
                <a:noFill/>
              </a:ln>
              <a:solidFill>
                <a:prstClr val="black"/>
              </a:solidFill>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51589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1EF32657-3AD5-4749-83A2-F76BCF42DE07}"/>
              </a:ext>
            </a:extLst>
          </p:cNvPr>
          <p:cNvSpPr>
            <a:spLocks noGrp="1"/>
          </p:cNvSpPr>
          <p:nvPr>
            <p:ph type="sldNum" sz="quarter" idx="12"/>
          </p:nvPr>
        </p:nvSpPr>
        <p:spPr/>
        <p:txBody>
          <a:bodyPr/>
          <a:lstStyle/>
          <a:p>
            <a:fld id="{384D774C-343C-4F9E-811A-7E6827EC9E8F}" type="slidenum">
              <a:rPr lang="fr-FR" smtClean="0"/>
              <a:t>5</a:t>
            </a:fld>
            <a:endParaRPr lang="fr-FR"/>
          </a:p>
        </p:txBody>
      </p:sp>
      <p:sp>
        <p:nvSpPr>
          <p:cNvPr id="5" name="Rectangle 4">
            <a:extLst>
              <a:ext uri="{FF2B5EF4-FFF2-40B4-BE49-F238E27FC236}">
                <a16:creationId xmlns:a16="http://schemas.microsoft.com/office/drawing/2014/main" id="{F3179C61-5347-4196-920A-D7AB83619AFB}"/>
              </a:ext>
            </a:extLst>
          </p:cNvPr>
          <p:cNvSpPr/>
          <p:nvPr/>
        </p:nvSpPr>
        <p:spPr>
          <a:xfrm>
            <a:off x="1" y="582824"/>
            <a:ext cx="12215812" cy="6409575"/>
          </a:xfrm>
          <a:prstGeom prst="rect">
            <a:avLst/>
          </a:prstGeom>
        </p:spPr>
        <p:txBody>
          <a:bodyPr wrap="square">
            <a:spAutoFit/>
          </a:bodyPr>
          <a:lstStyle/>
          <a:p>
            <a:pPr lvl="0" algn="just">
              <a:lnSpc>
                <a:spcPct val="115000"/>
              </a:lnSpc>
              <a:spcAft>
                <a:spcPts val="600"/>
              </a:spcAft>
              <a:defRPr sz="2800" b="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t>2</a:t>
            </a:r>
            <a:r>
              <a:rPr kern="1200" dirty="0">
                <a:ln>
                  <a:noFill/>
                </a:ln>
                <a:uLnTx/>
                <a:uFillTx/>
              </a:rPr>
              <a:t>-SOME ACHIEVED RESULTS</a:t>
            </a:r>
            <a:endParaRPr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15000"/>
              </a:lnSpc>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t>the existence of a functioning Permanent Secretariat. </a:t>
            </a:r>
            <a:r>
              <a:rPr dirty="0"/>
              <a:t> Headquarters inaugurated in Bamako in November 2019;</a:t>
            </a:r>
          </a:p>
          <a:p>
            <a:pPr marL="342900" lvl="0" indent="-342900" algn="just">
              <a:lnSpc>
                <a:spcPct val="115000"/>
              </a:lnSpc>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t>the regular </a:t>
            </a:r>
            <a:r>
              <a:rPr b="1" dirty="0" err="1"/>
              <a:t>organisation</a:t>
            </a:r>
            <a:r>
              <a:rPr b="1" dirty="0"/>
              <a:t> of the Conference of Ministers since 2010.</a:t>
            </a:r>
            <a:r>
              <a:rPr dirty="0"/>
              <a:t> </a:t>
            </a:r>
          </a:p>
          <a:p>
            <a:pPr marL="342900" lvl="0" indent="-342900" algn="just">
              <a:lnSpc>
                <a:spcPct val="115000"/>
              </a:lnSpc>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t>Advocacy for the creation and empowerment of National Employment and Training Observatories in the 8 WAEMU countries: </a:t>
            </a:r>
            <a:r>
              <a:rPr dirty="0"/>
              <a:t>5 stand-alone ONEFs, 2 non-stand-alone and 1 NC</a:t>
            </a:r>
          </a:p>
          <a:p>
            <a:pPr marL="342900" lvl="0" indent="-342900" algn="just">
              <a:lnSpc>
                <a:spcPct val="115000"/>
              </a:lnSpc>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t>the establishment of a Commission for the preparation and follow-up of the Conference of Ministers in each of the eight (8) countries </a:t>
            </a:r>
            <a:r>
              <a:rPr dirty="0"/>
              <a:t>in 2019. </a:t>
            </a:r>
          </a:p>
          <a:p>
            <a:pPr marL="342900" lvl="0" indent="-342900" algn="just">
              <a:lnSpc>
                <a:spcPct val="115000"/>
              </a:lnSpc>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t>the creation of a platform for pooling vocational training resources and tools in 2018 /</a:t>
            </a:r>
            <a:r>
              <a:rPr dirty="0"/>
              <a:t>National </a:t>
            </a:r>
            <a:r>
              <a:rPr dirty="0" err="1"/>
              <a:t>Mutualisation</a:t>
            </a:r>
            <a:r>
              <a:rPr dirty="0"/>
              <a:t> Entities (ENM)</a:t>
            </a:r>
          </a:p>
          <a:p>
            <a:pPr marL="342900" lvl="0" indent="-342900" algn="just">
              <a:lnSpc>
                <a:spcPct val="115000"/>
              </a:lnSpc>
              <a:spcAft>
                <a:spcPts val="600"/>
              </a:spcAft>
              <a:buFont typeface="Wingdings" panose="05000000000000000000" pitchFamily="2" charset="2"/>
              <a:buChar char="q"/>
              <a:defRPr sz="2000">
                <a:latin typeface="Tahoma" panose="020B0604030504040204" pitchFamily="34" charset="0"/>
                <a:ea typeface="Tahoma" panose="020B0604030504040204" pitchFamily="34" charset="0"/>
                <a:cs typeface="Tahoma" panose="020B0604030504040204" pitchFamily="34" charset="0"/>
              </a:defRPr>
            </a:pPr>
            <a:r>
              <a:rPr b="1" dirty="0"/>
              <a:t> advocating for the effectiveness of the payment of the Patronal Learning Tax (TPA) </a:t>
            </a:r>
            <a:r>
              <a:rPr dirty="0"/>
              <a:t>to the vocational training funding funds. </a:t>
            </a:r>
          </a:p>
          <a:p>
            <a:pPr marL="342900" lvl="0" indent="-342900" algn="just">
              <a:lnSpc>
                <a:spcPct val="115000"/>
              </a:lnSpc>
              <a:spcAft>
                <a:spcPts val="600"/>
              </a:spcAft>
              <a:buFont typeface="Wingdings" panose="05000000000000000000" pitchFamily="2" charset="2"/>
              <a:buChar char="q"/>
              <a:defRPr sz="2000" b="1">
                <a:latin typeface="Tahoma" panose="020B0604030504040204" pitchFamily="34" charset="0"/>
                <a:ea typeface="Tahoma" panose="020B0604030504040204" pitchFamily="34" charset="0"/>
                <a:cs typeface="Tahoma" panose="020B0604030504040204" pitchFamily="34" charset="0"/>
              </a:defRPr>
            </a:pPr>
            <a:r>
              <a:rPr dirty="0"/>
              <a:t>setting up the Community colleagues’ initiative;</a:t>
            </a:r>
          </a:p>
          <a:p>
            <a:pPr marL="342900" lvl="0" indent="-342900" algn="just">
              <a:lnSpc>
                <a:spcPct val="115000"/>
              </a:lnSpc>
              <a:spcAft>
                <a:spcPts val="600"/>
              </a:spcAft>
              <a:buFont typeface="Wingdings" panose="05000000000000000000" pitchFamily="2" charset="2"/>
              <a:buChar char="q"/>
              <a:defRPr>
                <a:latin typeface="Tahoma" panose="020B0604030504040204" pitchFamily="34" charset="0"/>
                <a:ea typeface="Tahoma" panose="020B0604030504040204" pitchFamily="34" charset="0"/>
                <a:cs typeface="Tahoma" panose="020B0604030504040204" pitchFamily="34" charset="0"/>
              </a:defRPr>
            </a:pPr>
            <a:r>
              <a:rPr sz="2000" b="1" dirty="0"/>
              <a:t>Implementation of the Regional Vocational Training </a:t>
            </a:r>
            <a:r>
              <a:rPr sz="2000" b="1" dirty="0" err="1"/>
              <a:t>Programme</a:t>
            </a:r>
            <a:r>
              <a:rPr sz="2000" b="1" dirty="0"/>
              <a:t> (PROFOR): </a:t>
            </a:r>
            <a:r>
              <a:rPr dirty="0"/>
              <a:t>24 priority occupations identified, a </a:t>
            </a:r>
            <a:r>
              <a:rPr dirty="0" err="1"/>
              <a:t>harmonised</a:t>
            </a:r>
            <a:r>
              <a:rPr dirty="0"/>
              <a:t> framework document for the development and adaptation of training curricula adopted in 2023, inventory of NQFs and VAEs and adoption of a roadmap (2025-2030)</a:t>
            </a:r>
          </a:p>
        </p:txBody>
      </p:sp>
      <p:sp>
        <p:nvSpPr>
          <p:cNvPr id="7" name="Title 1">
            <a:extLst>
              <a:ext uri="{FF2B5EF4-FFF2-40B4-BE49-F238E27FC236}">
                <a16:creationId xmlns:a16="http://schemas.microsoft.com/office/drawing/2014/main" id="{A8474437-002E-45E4-8112-C4E8F6828515}"/>
              </a:ext>
            </a:extLst>
          </p:cNvPr>
          <p:cNvSpPr txBox="1">
            <a:spLocks/>
          </p:cNvSpPr>
          <p:nvPr/>
        </p:nvSpPr>
        <p:spPr>
          <a:xfrm>
            <a:off x="0" y="0"/>
            <a:ext cx="12192000" cy="630449"/>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3900" b="1">
                <a:solidFill>
                  <a:schemeClr val="bg1"/>
                </a:solidFill>
                <a:latin typeface="Arial Black" panose="020B0A04020102020204" pitchFamily="34" charset="0"/>
              </a:defRPr>
            </a:pPr>
            <a:r>
              <a:rPr sz="3600" dirty="0"/>
              <a:t>I- PRESENTATION OF THE CCMEFP-UEMOA (1/2)</a:t>
            </a:r>
          </a:p>
        </p:txBody>
      </p:sp>
    </p:spTree>
    <p:extLst>
      <p:ext uri="{BB962C8B-B14F-4D97-AF65-F5344CB8AC3E}">
        <p14:creationId xmlns:p14="http://schemas.microsoft.com/office/powerpoint/2010/main" val="1502586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CE90AC6-F7C4-452D-B26D-1C6A04B111AB}"/>
              </a:ext>
            </a:extLst>
          </p:cNvPr>
          <p:cNvSpPr>
            <a:spLocks noGrp="1"/>
          </p:cNvSpPr>
          <p:nvPr>
            <p:ph type="dt" sz="half" idx="10"/>
          </p:nvPr>
        </p:nvSpPr>
        <p:spPr/>
        <p:txBody>
          <a:bodyPr/>
          <a:lstStyle/>
          <a:p>
            <a:fld id="{843951A7-9FAA-4873-8543-812B8F14AA9B}" type="datetime1">
              <a:rPr lang="fr-FR" smtClean="0"/>
              <a:t>16/10/2025</a:t>
            </a:fld>
            <a:endParaRPr lang="fr-FR"/>
          </a:p>
        </p:txBody>
      </p:sp>
      <p:sp>
        <p:nvSpPr>
          <p:cNvPr id="3" name="Espace réservé du numéro de diapositive 2">
            <a:extLst>
              <a:ext uri="{FF2B5EF4-FFF2-40B4-BE49-F238E27FC236}">
                <a16:creationId xmlns:a16="http://schemas.microsoft.com/office/drawing/2014/main" id="{3280FE9A-B257-4E5F-9FD7-7F9FC4CE60C2}"/>
              </a:ext>
            </a:extLst>
          </p:cNvPr>
          <p:cNvSpPr>
            <a:spLocks noGrp="1"/>
          </p:cNvSpPr>
          <p:nvPr>
            <p:ph type="sldNum" sz="quarter" idx="12"/>
          </p:nvPr>
        </p:nvSpPr>
        <p:spPr/>
        <p:txBody>
          <a:bodyPr/>
          <a:lstStyle/>
          <a:p>
            <a:fld id="{384D774C-343C-4F9E-811A-7E6827EC9E8F}" type="slidenum">
              <a:rPr lang="fr-FR" smtClean="0"/>
              <a:t>6</a:t>
            </a:fld>
            <a:endParaRPr lang="fr-FR"/>
          </a:p>
        </p:txBody>
      </p:sp>
      <p:sp>
        <p:nvSpPr>
          <p:cNvPr id="4" name="Content Placeholder 4">
            <a:extLst>
              <a:ext uri="{FF2B5EF4-FFF2-40B4-BE49-F238E27FC236}">
                <a16:creationId xmlns:a16="http://schemas.microsoft.com/office/drawing/2014/main" id="{0160F9E6-19C6-4A9E-BE75-236554B6BD4E}"/>
              </a:ext>
            </a:extLst>
          </p:cNvPr>
          <p:cNvSpPr txBox="1">
            <a:spLocks/>
          </p:cNvSpPr>
          <p:nvPr>
            <p:custDataLst>
              <p:tags r:id="rId1"/>
            </p:custDataLst>
          </p:nvPr>
        </p:nvSpPr>
        <p:spPr>
          <a:xfrm>
            <a:off x="11229" y="664142"/>
            <a:ext cx="12192000" cy="6193858"/>
          </a:xfrm>
          <a:prstGeom prst="rect">
            <a:avLst/>
          </a:prstGeom>
          <a:solidFill>
            <a:schemeClr val="bg1"/>
          </a:solidFill>
          <a:ln w="6350" cap="flat" cmpd="sng" algn="ctr">
            <a:solidFill>
              <a:schemeClr val="bg1"/>
            </a:solidFill>
            <a:prstDash val="solid"/>
            <a:miter lim="800000"/>
          </a:ln>
        </p:spPr>
        <p:style>
          <a:lnRef idx="1">
            <a:schemeClr val="accent5"/>
          </a:lnRef>
          <a:fillRef idx="2">
            <a:schemeClr val="accent5"/>
          </a:fillRef>
          <a:effectRef idx="1">
            <a:schemeClr val="accent5"/>
          </a:effectRef>
          <a:fontRef idx="minor">
            <a:schemeClr val="dk1"/>
          </a:fontRef>
        </p:style>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19050" indent="0">
              <a:lnSpc>
                <a:spcPct val="100000"/>
              </a:lnSpc>
              <a:spcBef>
                <a:spcPts val="600"/>
              </a:spcBef>
              <a:spcAft>
                <a:spcPts val="600"/>
              </a:spcAft>
              <a:buFont typeface="Arial" panose="020B0604020202020204" pitchFamily="34" charset="0"/>
              <a:buNone/>
              <a:defRPr sz="2000" b="1" u="sng">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t>1- FINDINGS:</a:t>
            </a:r>
          </a:p>
          <a:p>
            <a:pPr lvl="1" algn="just">
              <a:lnSpc>
                <a:spcPct val="100000"/>
              </a:lnSpc>
              <a:spcBef>
                <a:spcPts val="400"/>
              </a:spcBef>
              <a:spcAft>
                <a:spcPts val="400"/>
              </a:spcAft>
              <a:buFont typeface="Wingdings" panose="05000000000000000000" pitchFamily="2" charset="2"/>
              <a:buChar char="Ø"/>
              <a:defRPr sz="1950">
                <a:latin typeface="Tahoma" panose="020B0604030504040204" pitchFamily="34" charset="0"/>
                <a:ea typeface="Tahoma" panose="020B0604030504040204" pitchFamily="34" charset="0"/>
                <a:cs typeface="Tahoma" panose="020B0604030504040204" pitchFamily="34" charset="0"/>
              </a:defRPr>
            </a:pPr>
            <a:r>
              <a:rPr b="1" dirty="0"/>
              <a:t>poor performance of the education system, </a:t>
            </a:r>
            <a:r>
              <a:rPr dirty="0"/>
              <a:t>one of the consequences of which is the </a:t>
            </a:r>
            <a:r>
              <a:rPr b="1" dirty="0"/>
              <a:t>low employability and productivity of young people </a:t>
            </a:r>
            <a:r>
              <a:rPr dirty="0"/>
              <a:t>in the </a:t>
            </a:r>
            <a:r>
              <a:rPr dirty="0" err="1"/>
              <a:t>labour</a:t>
            </a:r>
            <a:r>
              <a:rPr dirty="0"/>
              <a:t> market;</a:t>
            </a:r>
          </a:p>
          <a:p>
            <a:pPr lvl="1" algn="just">
              <a:lnSpc>
                <a:spcPct val="100000"/>
              </a:lnSpc>
              <a:spcBef>
                <a:spcPts val="400"/>
              </a:spcBef>
              <a:spcAft>
                <a:spcPts val="400"/>
              </a:spcAft>
              <a:buFont typeface="Wingdings" panose="05000000000000000000" pitchFamily="2" charset="2"/>
              <a:buChar char="Ø"/>
              <a:defRPr sz="1950">
                <a:latin typeface="Tahoma" panose="020B0604030504040204" pitchFamily="34" charset="0"/>
                <a:ea typeface="Tahoma" panose="020B0604030504040204" pitchFamily="34" charset="0"/>
                <a:cs typeface="Tahoma" panose="020B0604030504040204" pitchFamily="34" charset="0"/>
              </a:defRPr>
            </a:pPr>
            <a:r>
              <a:rPr b="1" dirty="0"/>
              <a:t>lag in the supply of training in relation to the challenges to be met for economic and social development, </a:t>
            </a:r>
            <a:r>
              <a:rPr dirty="0"/>
              <a:t>resulting in the inadequacy of vocational training systems to meet the needs of the professional world;</a:t>
            </a:r>
          </a:p>
          <a:p>
            <a:pPr lvl="1" algn="just">
              <a:lnSpc>
                <a:spcPct val="100000"/>
              </a:lnSpc>
              <a:spcBef>
                <a:spcPts val="400"/>
              </a:spcBef>
              <a:spcAft>
                <a:spcPts val="400"/>
              </a:spcAft>
              <a:buFont typeface="Wingdings" panose="05000000000000000000" pitchFamily="2" charset="2"/>
              <a:buChar char="Ø"/>
              <a:defRPr sz="1950">
                <a:latin typeface="Tahoma" panose="020B0604030504040204" pitchFamily="34" charset="0"/>
                <a:ea typeface="Tahoma" panose="020B0604030504040204" pitchFamily="34" charset="0"/>
                <a:cs typeface="Tahoma" panose="020B0604030504040204" pitchFamily="34" charset="0"/>
              </a:defRPr>
            </a:pPr>
            <a:r>
              <a:rPr b="1" dirty="0"/>
              <a:t>TVET plays a minor role in relation to general secondary education, </a:t>
            </a:r>
            <a:r>
              <a:rPr dirty="0"/>
              <a:t>one of the consequences of which is the lack of a skilled workforce in many occupations;</a:t>
            </a:r>
          </a:p>
          <a:p>
            <a:pPr lvl="1" algn="just">
              <a:lnSpc>
                <a:spcPct val="100000"/>
              </a:lnSpc>
              <a:spcBef>
                <a:spcPts val="400"/>
              </a:spcBef>
              <a:spcAft>
                <a:spcPts val="400"/>
              </a:spcAft>
              <a:buFont typeface="Wingdings" panose="05000000000000000000" pitchFamily="2" charset="2"/>
              <a:buChar char="Ø"/>
              <a:defRPr>
                <a:latin typeface="Tahoma" panose="020B0604030504040204" pitchFamily="34" charset="0"/>
                <a:ea typeface="Tahoma" panose="020B0604030504040204" pitchFamily="34" charset="0"/>
                <a:cs typeface="Tahoma" panose="020B0604030504040204" pitchFamily="34" charset="0"/>
              </a:defRPr>
            </a:pPr>
            <a:r>
              <a:rPr sz="1950" b="1" dirty="0"/>
              <a:t>the gap between the skills acquired through </a:t>
            </a:r>
            <a:r>
              <a:rPr sz="1950" dirty="0"/>
              <a:t>the training schemes in place </a:t>
            </a:r>
            <a:r>
              <a:rPr sz="1950" b="1" dirty="0"/>
              <a:t>and those required by undertakings.</a:t>
            </a:r>
            <a:endParaRPr sz="2000" b="1" u="sng" dirty="0">
              <a:solidFill>
                <a:srgbClr val="0000F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19050" indent="0">
              <a:lnSpc>
                <a:spcPct val="100000"/>
              </a:lnSpc>
              <a:spcBef>
                <a:spcPts val="600"/>
              </a:spcBef>
              <a:spcAft>
                <a:spcPts val="600"/>
              </a:spcAft>
              <a:buFont typeface="Arial" panose="020B0604020202020204" pitchFamily="34" charset="0"/>
              <a:buNone/>
              <a:defRPr sz="2000" b="1" u="sng">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t>2- OBJECTIVES REFERRED</a:t>
            </a:r>
          </a:p>
          <a:p>
            <a:pPr lvl="1" fontAlgn="base">
              <a:lnSpc>
                <a:spcPct val="100000"/>
              </a:lnSpc>
              <a:spcBef>
                <a:spcPts val="400"/>
              </a:spcBef>
              <a:spcAft>
                <a:spcPts val="100"/>
              </a:spcAft>
              <a:buFont typeface="Wingdings" panose="05000000000000000000" pitchFamily="2" charset="2"/>
              <a:buChar char="Ø"/>
              <a:defRPr sz="1950">
                <a:latin typeface="Tahoma" panose="020B0604030504040204" pitchFamily="34" charset="0"/>
                <a:ea typeface="Tahoma" panose="020B0604030504040204" pitchFamily="34" charset="0"/>
                <a:cs typeface="Tahoma" panose="020B0604030504040204" pitchFamily="34" charset="0"/>
              </a:defRPr>
            </a:pPr>
            <a:r>
              <a:rPr b="1" dirty="0">
                <a:solidFill>
                  <a:schemeClr val="tx1"/>
                </a:solidFill>
                <a:effectLst>
                  <a:outerShdw blurRad="38100" dist="38100" dir="2700000" algn="tl">
                    <a:srgbClr val="000000">
                      <a:alpha val="43137"/>
                    </a:srgbClr>
                  </a:outerShdw>
                </a:effectLst>
              </a:rPr>
              <a:t>Create a dynamic of dialogue</a:t>
            </a:r>
            <a:r>
              <a:rPr b="1" dirty="0">
                <a:solidFill>
                  <a:srgbClr val="C00000"/>
                </a:solidFill>
                <a:effectLst>
                  <a:outerShdw blurRad="38100" dist="38100" dir="2700000" algn="tl">
                    <a:srgbClr val="000000">
                      <a:alpha val="43137"/>
                    </a:srgbClr>
                  </a:outerShdw>
                </a:effectLst>
              </a:rPr>
              <a:t> </a:t>
            </a:r>
            <a:r>
              <a:rPr b="1" dirty="0">
                <a:solidFill>
                  <a:srgbClr val="C00000"/>
                </a:solidFill>
              </a:rPr>
              <a:t> </a:t>
            </a:r>
            <a:r>
              <a:rPr dirty="0"/>
              <a:t>at the subregional level and inter-country cooperation;</a:t>
            </a:r>
          </a:p>
          <a:p>
            <a:pPr lvl="1" fontAlgn="base">
              <a:lnSpc>
                <a:spcPct val="100000"/>
              </a:lnSpc>
              <a:spcBef>
                <a:spcPts val="400"/>
              </a:spcBef>
              <a:spcAft>
                <a:spcPts val="100"/>
              </a:spcAft>
              <a:buFont typeface="Wingdings" panose="05000000000000000000" pitchFamily="2" charset="2"/>
              <a:buChar char="Ø"/>
              <a:defRPr sz="1950">
                <a:latin typeface="Tahoma" panose="020B0604030504040204" pitchFamily="34" charset="0"/>
                <a:ea typeface="Tahoma" panose="020B0604030504040204" pitchFamily="34" charset="0"/>
                <a:cs typeface="Tahoma" panose="020B0604030504040204" pitchFamily="34" charset="0"/>
              </a:defRPr>
            </a:pPr>
            <a:r>
              <a:rPr b="1" dirty="0">
                <a:solidFill>
                  <a:schemeClr val="tx1"/>
                </a:solidFill>
                <a:effectLst>
                  <a:outerShdw blurRad="38100" dist="38100" dir="2700000" algn="tl">
                    <a:srgbClr val="000000">
                      <a:alpha val="43137"/>
                    </a:srgbClr>
                  </a:outerShdw>
                </a:effectLst>
              </a:rPr>
              <a:t>Pooling policies and strategies, sharing experiences, tools and resources</a:t>
            </a:r>
            <a:r>
              <a:rPr dirty="0">
                <a:solidFill>
                  <a:schemeClr val="tx1"/>
                </a:solidFill>
              </a:rPr>
              <a:t> </a:t>
            </a:r>
            <a:r>
              <a:rPr dirty="0"/>
              <a:t>in the field of employment and vocational training: </a:t>
            </a:r>
            <a:r>
              <a:rPr b="1" dirty="0">
                <a:effectLst>
                  <a:outerShdw blurRad="38100" dist="38100" dir="2700000" algn="tl">
                    <a:srgbClr val="000000">
                      <a:alpha val="43137"/>
                    </a:srgbClr>
                  </a:outerShdw>
                </a:effectLst>
              </a:rPr>
              <a:t>adopt common approaches</a:t>
            </a:r>
            <a:r>
              <a:rPr dirty="0"/>
              <a:t> which can </a:t>
            </a:r>
            <a:r>
              <a:rPr b="1" dirty="0">
                <a:effectLst>
                  <a:outerShdw blurRad="38100" dist="38100" dir="2700000" algn="tl">
                    <a:srgbClr val="000000">
                      <a:alpha val="43137"/>
                    </a:srgbClr>
                  </a:outerShdw>
                </a:effectLst>
              </a:rPr>
              <a:t>efficiently combat unemployment and underemployment and </a:t>
            </a:r>
            <a:r>
              <a:rPr dirty="0"/>
              <a:t> </a:t>
            </a:r>
            <a:r>
              <a:rPr b="1" dirty="0">
                <a:effectLst>
                  <a:outerShdw blurRad="38100" dist="38100" dir="2700000" algn="tl">
                    <a:srgbClr val="000000">
                      <a:alpha val="43137"/>
                    </a:srgbClr>
                  </a:outerShdw>
                </a:effectLst>
              </a:rPr>
              <a:t>reduce poverty in </a:t>
            </a:r>
            <a:r>
              <a:rPr dirty="0"/>
              <a:t>each of the Member States or acceding countries;</a:t>
            </a:r>
          </a:p>
          <a:p>
            <a:pPr lvl="1" fontAlgn="base">
              <a:lnSpc>
                <a:spcPct val="100000"/>
              </a:lnSpc>
              <a:spcBef>
                <a:spcPts val="400"/>
              </a:spcBef>
              <a:spcAft>
                <a:spcPts val="100"/>
              </a:spcAft>
              <a:buFont typeface="Wingdings" panose="05000000000000000000" pitchFamily="2" charset="2"/>
              <a:buChar char="Ø"/>
              <a:defRPr sz="1950">
                <a:latin typeface="Tahoma" panose="020B0604030504040204" pitchFamily="34" charset="0"/>
                <a:ea typeface="Tahoma" panose="020B0604030504040204" pitchFamily="34" charset="0"/>
                <a:cs typeface="Tahoma" panose="020B0604030504040204" pitchFamily="34" charset="0"/>
              </a:defRPr>
            </a:pPr>
            <a:r>
              <a:rPr b="1" dirty="0">
                <a:effectLst>
                  <a:outerShdw blurRad="38100" dist="38100" dir="2700000" algn="tl">
                    <a:srgbClr val="000000">
                      <a:alpha val="43137"/>
                    </a:srgbClr>
                  </a:outerShdw>
                </a:effectLst>
              </a:rPr>
              <a:t>structure the development of vocational training provision </a:t>
            </a:r>
            <a:r>
              <a:rPr dirty="0"/>
              <a:t>based on the adaptation and </a:t>
            </a:r>
            <a:r>
              <a:rPr dirty="0" err="1"/>
              <a:t>contextualisation</a:t>
            </a:r>
            <a:r>
              <a:rPr dirty="0"/>
              <a:t> of existing tools and resources</a:t>
            </a:r>
          </a:p>
          <a:p>
            <a:pPr marL="457200" lvl="1" indent="0" fontAlgn="base">
              <a:lnSpc>
                <a:spcPct val="100000"/>
              </a:lnSpc>
              <a:buFont typeface="Arial" panose="020B0604020202020204" pitchFamily="34" charset="0"/>
              <a:buNone/>
            </a:pPr>
            <a:endParaRPr sz="2000" dirty="0">
              <a:latin typeface="Tahoma" panose="020B0604030504040204" pitchFamily="34" charset="0"/>
              <a:ea typeface="Tahoma" panose="020B0604030504040204" pitchFamily="34" charset="0"/>
              <a:cs typeface="Tahoma" panose="020B0604030504040204" pitchFamily="34" charset="0"/>
            </a:endParaRPr>
          </a:p>
        </p:txBody>
      </p:sp>
      <p:sp>
        <p:nvSpPr>
          <p:cNvPr id="5" name="Title 1">
            <a:extLst>
              <a:ext uri="{FF2B5EF4-FFF2-40B4-BE49-F238E27FC236}">
                <a16:creationId xmlns:a16="http://schemas.microsoft.com/office/drawing/2014/main" id="{E740C5F5-97E6-4989-943E-C4D13324ABAD}"/>
              </a:ext>
            </a:extLst>
          </p:cNvPr>
          <p:cNvSpPr txBox="1">
            <a:spLocks/>
          </p:cNvSpPr>
          <p:nvPr/>
        </p:nvSpPr>
        <p:spPr>
          <a:xfrm>
            <a:off x="11229" y="1"/>
            <a:ext cx="12192000" cy="563077"/>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b="1">
                <a:solidFill>
                  <a:schemeClr val="bg1"/>
                </a:solidFill>
                <a:latin typeface="Arial Black" panose="020B0A04020102020204" pitchFamily="34" charset="0"/>
              </a:defRPr>
            </a:pPr>
            <a:r>
              <a:rPr sz="3800"/>
              <a:t>II- MUTUALISATION PLATFORM (1/6</a:t>
            </a:r>
            <a:r>
              <a:rPr sz="4000"/>
              <a:t>)</a:t>
            </a:r>
          </a:p>
        </p:txBody>
      </p:sp>
    </p:spTree>
    <p:extLst>
      <p:ext uri="{BB962C8B-B14F-4D97-AF65-F5344CB8AC3E}">
        <p14:creationId xmlns:p14="http://schemas.microsoft.com/office/powerpoint/2010/main" val="464880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EC3FC6D0-F7B1-40A3-84A7-EF26197546B6}"/>
              </a:ext>
            </a:extLst>
          </p:cNvPr>
          <p:cNvSpPr>
            <a:spLocks noGrp="1"/>
          </p:cNvSpPr>
          <p:nvPr>
            <p:ph type="sldNum" sz="quarter" idx="12"/>
          </p:nvPr>
        </p:nvSpPr>
        <p:spPr/>
        <p:txBody>
          <a:bodyPr/>
          <a:lstStyle/>
          <a:p>
            <a:fld id="{384D774C-343C-4F9E-811A-7E6827EC9E8F}" type="slidenum">
              <a:rPr lang="fr-FR" smtClean="0"/>
              <a:t>7</a:t>
            </a:fld>
            <a:endParaRPr lang="fr-FR"/>
          </a:p>
        </p:txBody>
      </p:sp>
      <p:sp>
        <p:nvSpPr>
          <p:cNvPr id="4" name="Title 1">
            <a:extLst>
              <a:ext uri="{FF2B5EF4-FFF2-40B4-BE49-F238E27FC236}">
                <a16:creationId xmlns:a16="http://schemas.microsoft.com/office/drawing/2014/main" id="{A361AF5F-9C07-4056-AFFD-9EA165BA9E46}"/>
              </a:ext>
            </a:extLst>
          </p:cNvPr>
          <p:cNvSpPr txBox="1">
            <a:spLocks/>
          </p:cNvSpPr>
          <p:nvPr/>
        </p:nvSpPr>
        <p:spPr>
          <a:xfrm>
            <a:off x="-1" y="1"/>
            <a:ext cx="12179165" cy="721896"/>
          </a:xfrm>
          <a:prstGeom prst="rect">
            <a:avLst/>
          </a:prstGeom>
          <a:solidFill>
            <a:schemeClr val="accent1"/>
          </a:solid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latin typeface="Arial Black" panose="020B0A04020102020204" pitchFamily="34" charset="0"/>
              </a:defRPr>
            </a:pPr>
            <a:r>
              <a:rPr>
                <a:solidFill>
                  <a:schemeClr val="bg1"/>
                </a:solidFill>
              </a:rPr>
              <a:t>II-PLATEFORM OF MUTUALIZATION</a:t>
            </a:r>
            <a:r>
              <a:rPr>
                <a:solidFill>
                  <a:prstClr val="white"/>
                </a:solidFill>
                <a:ea typeface="+mn-ea"/>
                <a:cs typeface="+mn-cs"/>
              </a:rPr>
              <a:t> (2/6)</a:t>
            </a:r>
            <a:endParaRPr sz="4000" b="1">
              <a:solidFill>
                <a:schemeClr val="bg1"/>
              </a:solidFill>
              <a:latin typeface="Arial Black" panose="020B0A04020102020204" pitchFamily="34" charset="0"/>
            </a:endParaRPr>
          </a:p>
        </p:txBody>
      </p:sp>
      <p:sp>
        <p:nvSpPr>
          <p:cNvPr id="5" name="Rectangle 4">
            <a:extLst>
              <a:ext uri="{FF2B5EF4-FFF2-40B4-BE49-F238E27FC236}">
                <a16:creationId xmlns:a16="http://schemas.microsoft.com/office/drawing/2014/main" id="{B54F1A26-4BB8-40E8-8A29-43744BDBFAA0}"/>
              </a:ext>
            </a:extLst>
          </p:cNvPr>
          <p:cNvSpPr/>
          <p:nvPr/>
        </p:nvSpPr>
        <p:spPr>
          <a:xfrm>
            <a:off x="20898" y="2408207"/>
            <a:ext cx="12192001" cy="2041585"/>
          </a:xfrm>
          <a:prstGeom prst="rect">
            <a:avLst/>
          </a:prstGeom>
        </p:spPr>
        <p:txBody>
          <a:bodyPr wrap="square">
            <a:spAutoFit/>
          </a:bodyPr>
          <a:lstStyle/>
          <a:p>
            <a:pPr algn="just">
              <a:spcAft>
                <a:spcPts val="600"/>
              </a:spcAft>
              <a:defRPr sz="2150" b="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t>Four (04) general principles of mutualisation</a:t>
            </a:r>
          </a:p>
          <a:p>
            <a:pPr lvl="1" algn="just">
              <a:spcBef>
                <a:spcPts val="200"/>
              </a:spcBef>
              <a:spcAft>
                <a:spcPts val="200"/>
              </a:spcAft>
              <a:defRPr sz="2150">
                <a:latin typeface="Tahoma" panose="020B0604030504040204" pitchFamily="34" charset="0"/>
                <a:ea typeface="Tahoma" panose="020B0604030504040204" pitchFamily="34" charset="0"/>
                <a:cs typeface="Tahoma" panose="020B0604030504040204" pitchFamily="34" charset="0"/>
              </a:defRPr>
            </a:pPr>
            <a:r>
              <a:rPr b="1"/>
              <a:t>P1 </a:t>
            </a:r>
            <a:r>
              <a:t>- Lifting of the right to property</a:t>
            </a:r>
          </a:p>
          <a:p>
            <a:pPr lvl="1" algn="just">
              <a:spcBef>
                <a:spcPts val="200"/>
              </a:spcBef>
              <a:spcAft>
                <a:spcPts val="200"/>
              </a:spcAft>
              <a:defRPr sz="2150">
                <a:latin typeface="Tahoma" panose="020B0604030504040204" pitchFamily="34" charset="0"/>
                <a:ea typeface="Tahoma" panose="020B0604030504040204" pitchFamily="34" charset="0"/>
                <a:cs typeface="Tahoma" panose="020B0604030504040204" pitchFamily="34" charset="0"/>
              </a:defRPr>
            </a:pPr>
            <a:r>
              <a:rPr b="1"/>
              <a:t>P2</a:t>
            </a:r>
            <a:r>
              <a:t> - Free of platform resources</a:t>
            </a:r>
          </a:p>
          <a:p>
            <a:pPr lvl="1" algn="just">
              <a:spcBef>
                <a:spcPts val="200"/>
              </a:spcBef>
              <a:spcAft>
                <a:spcPts val="200"/>
              </a:spcAft>
              <a:defRPr sz="2150">
                <a:latin typeface="Tahoma" panose="020B0604030504040204" pitchFamily="34" charset="0"/>
                <a:ea typeface="Tahoma" panose="020B0604030504040204" pitchFamily="34" charset="0"/>
                <a:cs typeface="Tahoma" panose="020B0604030504040204" pitchFamily="34" charset="0"/>
              </a:defRPr>
            </a:pPr>
            <a:r>
              <a:rPr b="1"/>
              <a:t>P3</a:t>
            </a:r>
            <a:r>
              <a:t> - Revolving shared resources</a:t>
            </a:r>
          </a:p>
          <a:p>
            <a:pPr lvl="1" algn="just">
              <a:spcBef>
                <a:spcPts val="200"/>
              </a:spcBef>
              <a:spcAft>
                <a:spcPts val="200"/>
              </a:spcAft>
              <a:defRPr sz="2150">
                <a:latin typeface="Tahoma" panose="020B0604030504040204" pitchFamily="34" charset="0"/>
                <a:ea typeface="Tahoma" panose="020B0604030504040204" pitchFamily="34" charset="0"/>
                <a:cs typeface="Tahoma" panose="020B0604030504040204" pitchFamily="34" charset="0"/>
              </a:defRPr>
            </a:pPr>
            <a:r>
              <a:rPr b="1"/>
              <a:t>P4</a:t>
            </a:r>
            <a:r>
              <a:t> – Formality of the Platform’s resources</a:t>
            </a:r>
          </a:p>
        </p:txBody>
      </p:sp>
      <p:sp>
        <p:nvSpPr>
          <p:cNvPr id="6" name="ZoneTexte 5">
            <a:extLst>
              <a:ext uri="{FF2B5EF4-FFF2-40B4-BE49-F238E27FC236}">
                <a16:creationId xmlns:a16="http://schemas.microsoft.com/office/drawing/2014/main" id="{18B0B901-8AE2-495B-91FE-2219AFD5C06F}"/>
              </a:ext>
            </a:extLst>
          </p:cNvPr>
          <p:cNvSpPr txBox="1"/>
          <p:nvPr/>
        </p:nvSpPr>
        <p:spPr>
          <a:xfrm>
            <a:off x="16135" y="4414065"/>
            <a:ext cx="12192001" cy="2105705"/>
          </a:xfrm>
          <a:prstGeom prst="rect">
            <a:avLst/>
          </a:prstGeom>
          <a:noFill/>
        </p:spPr>
        <p:txBody>
          <a:bodyPr wrap="square">
            <a:spAutoFit/>
          </a:bodyPr>
          <a:lstStyle/>
          <a:p>
            <a:pPr>
              <a:defRPr sz="2150" b="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t>The 4 criteria for selecting a resource</a:t>
            </a:r>
          </a:p>
          <a:p>
            <a:pPr lvl="1">
              <a:spcBef>
                <a:spcPts val="400"/>
              </a:spcBef>
              <a:spcAft>
                <a:spcPts val="400"/>
              </a:spcAft>
              <a:defRPr sz="2150">
                <a:latin typeface="Tahoma" panose="020B0604030504040204" pitchFamily="34" charset="0"/>
                <a:ea typeface="Tahoma" panose="020B0604030504040204" pitchFamily="34" charset="0"/>
                <a:cs typeface="Tahoma" panose="020B0604030504040204" pitchFamily="34" charset="0"/>
              </a:defRPr>
            </a:pPr>
            <a:r>
              <a:rPr b="1" dirty="0"/>
              <a:t>C1</a:t>
            </a:r>
            <a:r>
              <a:rPr dirty="0"/>
              <a:t>.Resource developed and implemented in a partnership approach / economic actors;</a:t>
            </a:r>
          </a:p>
          <a:p>
            <a:pPr lvl="1">
              <a:spcBef>
                <a:spcPts val="400"/>
              </a:spcBef>
              <a:spcAft>
                <a:spcPts val="400"/>
              </a:spcAft>
              <a:defRPr sz="2150">
                <a:latin typeface="Tahoma" panose="020B0604030504040204" pitchFamily="34" charset="0"/>
                <a:ea typeface="Tahoma" panose="020B0604030504040204" pitchFamily="34" charset="0"/>
                <a:cs typeface="Tahoma" panose="020B0604030504040204" pitchFamily="34" charset="0"/>
              </a:defRPr>
            </a:pPr>
            <a:r>
              <a:rPr b="1" dirty="0"/>
              <a:t>C2.</a:t>
            </a:r>
            <a:r>
              <a:rPr dirty="0"/>
              <a:t>News resource up to 10 years old;</a:t>
            </a:r>
          </a:p>
          <a:p>
            <a:pPr lvl="1">
              <a:spcBef>
                <a:spcPts val="400"/>
              </a:spcBef>
              <a:spcAft>
                <a:spcPts val="400"/>
              </a:spcAft>
              <a:defRPr sz="2150">
                <a:latin typeface="Tahoma" panose="020B0604030504040204" pitchFamily="34" charset="0"/>
                <a:ea typeface="Tahoma" panose="020B0604030504040204" pitchFamily="34" charset="0"/>
                <a:cs typeface="Tahoma" panose="020B0604030504040204" pitchFamily="34" charset="0"/>
              </a:defRPr>
            </a:pPr>
            <a:r>
              <a:rPr b="1" dirty="0"/>
              <a:t>C3</a:t>
            </a:r>
            <a:r>
              <a:rPr dirty="0"/>
              <a:t>.Resource is applied/used in the country of origin;</a:t>
            </a:r>
          </a:p>
          <a:p>
            <a:pPr lvl="1">
              <a:spcBef>
                <a:spcPts val="400"/>
              </a:spcBef>
              <a:spcAft>
                <a:spcPts val="400"/>
              </a:spcAft>
              <a:defRPr sz="2150">
                <a:latin typeface="Tahoma" panose="020B0604030504040204" pitchFamily="34" charset="0"/>
                <a:ea typeface="Tahoma" panose="020B0604030504040204" pitchFamily="34" charset="0"/>
                <a:cs typeface="Tahoma" panose="020B0604030504040204" pitchFamily="34" charset="0"/>
              </a:defRPr>
            </a:pPr>
            <a:r>
              <a:rPr b="1" dirty="0"/>
              <a:t>C4.</a:t>
            </a:r>
            <a:r>
              <a:rPr dirty="0"/>
              <a:t>A resource validated (</a:t>
            </a:r>
            <a:r>
              <a:rPr dirty="0" err="1"/>
              <a:t>tech.and</a:t>
            </a:r>
            <a:r>
              <a:rPr dirty="0"/>
              <a:t>/or admin) by a competent authority in the country of origin.</a:t>
            </a:r>
          </a:p>
        </p:txBody>
      </p:sp>
      <p:sp>
        <p:nvSpPr>
          <p:cNvPr id="8" name="ZoneTexte 7">
            <a:extLst>
              <a:ext uri="{FF2B5EF4-FFF2-40B4-BE49-F238E27FC236}">
                <a16:creationId xmlns:a16="http://schemas.microsoft.com/office/drawing/2014/main" id="{0CE3E59C-0629-44B3-85D8-01DCA9E9349D}"/>
              </a:ext>
            </a:extLst>
          </p:cNvPr>
          <p:cNvSpPr txBox="1"/>
          <p:nvPr/>
        </p:nvSpPr>
        <p:spPr>
          <a:xfrm>
            <a:off x="16136" y="1977320"/>
            <a:ext cx="10215017" cy="43088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sz="2200" b="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rPr dirty="0"/>
              <a:t>3-</a:t>
            </a:r>
            <a:r>
              <a:rPr kern="1200" dirty="0">
                <a:ln>
                  <a:noFill/>
                </a:ln>
                <a:uLnTx/>
                <a:uFillTx/>
              </a:rPr>
              <a:t>Principles and criteria of </a:t>
            </a:r>
            <a:r>
              <a:rPr kern="1200" dirty="0" err="1">
                <a:ln>
                  <a:noFill/>
                </a:ln>
                <a:uLnTx/>
                <a:uFillTx/>
              </a:rPr>
              <a:t>mutualisation</a:t>
            </a:r>
            <a:endParaRPr kern="1200" dirty="0">
              <a:ln>
                <a:noFill/>
              </a:ln>
              <a:uLnTx/>
              <a:uFillTx/>
            </a:endParaRPr>
          </a:p>
        </p:txBody>
      </p:sp>
      <p:sp>
        <p:nvSpPr>
          <p:cNvPr id="9" name="ZoneTexte 8">
            <a:extLst>
              <a:ext uri="{FF2B5EF4-FFF2-40B4-BE49-F238E27FC236}">
                <a16:creationId xmlns:a16="http://schemas.microsoft.com/office/drawing/2014/main" id="{F7B0CC8B-D665-72C6-D958-1A4B454064F7}"/>
              </a:ext>
            </a:extLst>
          </p:cNvPr>
          <p:cNvSpPr txBox="1"/>
          <p:nvPr/>
        </p:nvSpPr>
        <p:spPr>
          <a:xfrm>
            <a:off x="9717" y="721897"/>
            <a:ext cx="12159727" cy="1107996"/>
          </a:xfrm>
          <a:prstGeom prst="rect">
            <a:avLst/>
          </a:prstGeom>
          <a:noFill/>
        </p:spPr>
        <p:txBody>
          <a:bodyPr wrap="square">
            <a:spAutoFit/>
          </a:bodyPr>
          <a:lstStyle/>
          <a:p>
            <a:pPr marL="0" indent="0" algn="just">
              <a:buNone/>
              <a:defRPr sz="2200">
                <a:latin typeface="Tahoma" panose="020B0604030504040204" pitchFamily="34" charset="0"/>
                <a:ea typeface="Tahoma" panose="020B0604030504040204" pitchFamily="34" charset="0"/>
                <a:cs typeface="Tahoma" panose="020B0604030504040204" pitchFamily="34" charset="0"/>
              </a:defRPr>
            </a:pPr>
            <a:r>
              <a:rPr b="1" dirty="0">
                <a:solidFill>
                  <a:srgbClr val="C00000"/>
                </a:solidFill>
                <a:effectLst>
                  <a:outerShdw blurRad="38100" dist="38100" dir="2700000" algn="tl">
                    <a:srgbClr val="000000">
                      <a:alpha val="43137"/>
                    </a:srgbClr>
                  </a:outerShdw>
                </a:effectLst>
              </a:rPr>
              <a:t>Definition of </a:t>
            </a:r>
            <a:r>
              <a:rPr b="1" dirty="0" err="1">
                <a:solidFill>
                  <a:srgbClr val="C00000"/>
                </a:solidFill>
                <a:effectLst>
                  <a:outerShdw blurRad="38100" dist="38100" dir="2700000" algn="tl">
                    <a:srgbClr val="000000">
                      <a:alpha val="43137"/>
                    </a:srgbClr>
                  </a:outerShdw>
                </a:effectLst>
              </a:rPr>
              <a:t>mutualisation</a:t>
            </a:r>
            <a:r>
              <a:rPr b="1" dirty="0">
                <a:solidFill>
                  <a:srgbClr val="C00000"/>
                </a:solidFill>
                <a:effectLst>
                  <a:outerShdw blurRad="38100" dist="38100" dir="2700000" algn="tl">
                    <a:srgbClr val="000000">
                      <a:alpha val="43137"/>
                    </a:srgbClr>
                  </a:outerShdw>
                </a:effectLst>
              </a:rPr>
              <a:t>: </a:t>
            </a:r>
            <a:r>
              <a:rPr lang="en-GB" dirty="0">
                <a:solidFill>
                  <a:srgbClr val="000000"/>
                </a:solidFill>
              </a:rPr>
              <a:t>C</a:t>
            </a:r>
            <a:r>
              <a:rPr dirty="0" err="1">
                <a:solidFill>
                  <a:srgbClr val="000000"/>
                </a:solidFill>
              </a:rPr>
              <a:t>omprehensive</a:t>
            </a:r>
            <a:r>
              <a:rPr dirty="0">
                <a:solidFill>
                  <a:srgbClr val="000000"/>
                </a:solidFill>
              </a:rPr>
              <a:t> </a:t>
            </a:r>
            <a:r>
              <a:rPr dirty="0" err="1">
                <a:solidFill>
                  <a:srgbClr val="000000"/>
                </a:solidFill>
              </a:rPr>
              <a:t>programme</a:t>
            </a:r>
            <a:r>
              <a:rPr dirty="0">
                <a:solidFill>
                  <a:srgbClr val="000000"/>
                </a:solidFill>
              </a:rPr>
              <a:t> on the </a:t>
            </a:r>
            <a:r>
              <a:rPr b="1" dirty="0">
                <a:solidFill>
                  <a:srgbClr val="000000"/>
                </a:solidFill>
              </a:rPr>
              <a:t>sharing and use of resources</a:t>
            </a:r>
            <a:r>
              <a:rPr dirty="0">
                <a:solidFill>
                  <a:srgbClr val="000000"/>
                </a:solidFill>
              </a:rPr>
              <a:t> with </a:t>
            </a:r>
            <a:r>
              <a:rPr b="1" dirty="0">
                <a:solidFill>
                  <a:srgbClr val="000000"/>
                </a:solidFill>
              </a:rPr>
              <a:t>normative and pedagogical content </a:t>
            </a:r>
            <a:r>
              <a:rPr dirty="0">
                <a:solidFill>
                  <a:srgbClr val="000000"/>
                </a:solidFill>
              </a:rPr>
              <a:t>with a view </a:t>
            </a:r>
            <a:r>
              <a:rPr b="1" dirty="0">
                <a:solidFill>
                  <a:srgbClr val="000000"/>
                </a:solidFill>
              </a:rPr>
              <a:t>to developing and strengthening vocational training provision and facilities in the</a:t>
            </a:r>
            <a:r>
              <a:rPr dirty="0">
                <a:solidFill>
                  <a:srgbClr val="000000"/>
                </a:solidFill>
              </a:rPr>
              <a:t> countries involved </a:t>
            </a:r>
          </a:p>
        </p:txBody>
      </p:sp>
    </p:spTree>
    <p:extLst>
      <p:ext uri="{BB962C8B-B14F-4D97-AF65-F5344CB8AC3E}">
        <p14:creationId xmlns:p14="http://schemas.microsoft.com/office/powerpoint/2010/main" val="1888396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84D774C-343C-4F9E-811A-7E6827EC9E8F}" type="slidenum">
              <a:rPr lang="fr-FR" smtClean="0"/>
              <a:t>8</a:t>
            </a:fld>
            <a:endParaRPr lang="fr-FR"/>
          </a:p>
        </p:txBody>
      </p:sp>
      <p:sp>
        <p:nvSpPr>
          <p:cNvPr id="6" name="Rectangle 4"/>
          <p:cNvSpPr>
            <a:spLocks noChangeArrowheads="1"/>
          </p:cNvSpPr>
          <p:nvPr/>
        </p:nvSpPr>
        <p:spPr bwMode="auto">
          <a:xfrm>
            <a:off x="161620" y="628519"/>
            <a:ext cx="11635229" cy="507831"/>
          </a:xfrm>
          <a:prstGeom prst="rect">
            <a:avLst/>
          </a:prstGeom>
          <a:solidFill>
            <a:schemeClr val="bg1"/>
          </a:solidFill>
          <a:ln>
            <a:noFill/>
          </a:ln>
        </p:spPr>
        <p:txBody>
          <a:bodyPr wrap="square">
            <a:spAutoFit/>
          </a:bodyPr>
          <a:lstStyle>
            <a:lvl1pPr marL="342900" indent="-34290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marL="0" lvl="2">
              <a:spcBef>
                <a:spcPts val="400"/>
              </a:spcBef>
              <a:defRPr sz="2700">
                <a:solidFill>
                  <a:srgbClr val="C00000"/>
                </a:solidFill>
                <a:latin typeface="Arial Black" panose="020B0A04020102020204" pitchFamily="34" charset="0"/>
              </a:defRPr>
            </a:pPr>
            <a:r>
              <a:t>4-Roles and responsibilities of the actors of mutualization</a:t>
            </a:r>
            <a:endParaRPr sz="2700">
              <a:solidFill>
                <a:srgbClr val="C00000"/>
              </a:solidFill>
              <a:latin typeface="Arial Black" panose="020B0A04020102020204" pitchFamily="34" charset="0"/>
              <a:cs typeface="Times New Roman" panose="02020603050405020304" pitchFamily="18" charset="0"/>
            </a:endParaRPr>
          </a:p>
        </p:txBody>
      </p:sp>
      <p:sp>
        <p:nvSpPr>
          <p:cNvPr id="7" name="Espace réservé du numéro de diapositive 2"/>
          <p:cNvSpPr txBox="1">
            <a:spLocks/>
          </p:cNvSpPr>
          <p:nvPr/>
        </p:nvSpPr>
        <p:spPr bwMode="auto">
          <a:xfrm>
            <a:off x="6553200" y="6356350"/>
            <a:ext cx="2133600" cy="36512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anchor="ctr"/>
          <a:lstStyle>
            <a:lvl1pPr marL="0" algn="r" defTabSz="914400" rtl="0" eaLnBrk="1" latinLnBrk="0" hangingPunct="1">
              <a:defRPr sz="4000" b="1" kern="1200">
                <a:solidFill>
                  <a:schemeClr val="tx1"/>
                </a:solidFill>
                <a:latin typeface="Arial Narrow" panose="020B0606020202030204" pitchFamily="34" charset="0"/>
                <a:ea typeface="+mn-ea"/>
                <a:cs typeface="+mn-cs"/>
              </a:defRPr>
            </a:lvl1pPr>
            <a:lvl2pPr marL="742950" indent="-285750" algn="l" defTabSz="914400" rtl="0" eaLnBrk="1" latinLnBrk="0" hangingPunct="1">
              <a:defRPr sz="4000" b="1" kern="1200">
                <a:solidFill>
                  <a:schemeClr val="tx1"/>
                </a:solidFill>
                <a:latin typeface="Arial Narrow" panose="020B0606020202030204" pitchFamily="34" charset="0"/>
                <a:ea typeface="+mn-ea"/>
                <a:cs typeface="+mn-cs"/>
              </a:defRPr>
            </a:lvl2pPr>
            <a:lvl3pPr marL="1143000" indent="-228600" algn="l" defTabSz="914400" rtl="0" eaLnBrk="1" latinLnBrk="0" hangingPunct="1">
              <a:defRPr sz="4000" b="1" kern="1200">
                <a:solidFill>
                  <a:schemeClr val="tx1"/>
                </a:solidFill>
                <a:latin typeface="Arial Narrow" panose="020B0606020202030204" pitchFamily="34" charset="0"/>
                <a:ea typeface="+mn-ea"/>
                <a:cs typeface="+mn-cs"/>
              </a:defRPr>
            </a:lvl3pPr>
            <a:lvl4pPr marL="1600200" indent="-228600" algn="l" defTabSz="914400" rtl="0" eaLnBrk="1" latinLnBrk="0" hangingPunct="1">
              <a:defRPr sz="4000" b="1" kern="1200">
                <a:solidFill>
                  <a:schemeClr val="tx1"/>
                </a:solidFill>
                <a:latin typeface="Arial Narrow" panose="020B0606020202030204" pitchFamily="34" charset="0"/>
                <a:ea typeface="+mn-ea"/>
                <a:cs typeface="+mn-cs"/>
              </a:defRPr>
            </a:lvl4pPr>
            <a:lvl5pPr marL="2057400" indent="-228600" algn="l" defTabSz="914400" rtl="0" eaLnBrk="1" latinLnBrk="0" hangingPunct="1">
              <a:defRPr sz="4000" b="1" kern="1200">
                <a:solidFill>
                  <a:schemeClr val="tx1"/>
                </a:solidFill>
                <a:latin typeface="Arial Narrow" panose="020B0606020202030204" pitchFamily="34" charset="0"/>
                <a:ea typeface="+mn-ea"/>
                <a:cs typeface="+mn-cs"/>
              </a:defRPr>
            </a:lvl5pPr>
            <a:lvl6pPr marL="25146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6pPr>
            <a:lvl7pPr marL="29718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7pPr>
            <a:lvl8pPr marL="34290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8pPr>
            <a:lvl9pPr marL="3886200" indent="-228600" algn="l" defTabSz="914400" rtl="0" eaLnBrk="0" fontAlgn="base" latinLnBrk="0" hangingPunct="0">
              <a:spcBef>
                <a:spcPct val="0"/>
              </a:spcBef>
              <a:spcAft>
                <a:spcPct val="0"/>
              </a:spcAft>
              <a:defRPr sz="4000" b="1" kern="1200">
                <a:solidFill>
                  <a:schemeClr val="tx1"/>
                </a:solidFill>
                <a:latin typeface="Arial Narrow" panose="020B0606020202030204" pitchFamily="34" charset="0"/>
                <a:ea typeface="+mn-ea"/>
                <a:cs typeface="+mn-cs"/>
              </a:defRPr>
            </a:lvl9pPr>
          </a:lstStyle>
          <a:p>
            <a:fld id="{301BD154-24F3-435A-A203-004CB295C563}" type="slidenum">
              <a:rPr lang="fr-FR" altLang="fr-FR" sz="1200" smtClean="0">
                <a:solidFill>
                  <a:srgbClr val="898989"/>
                </a:solidFill>
              </a:rPr>
              <a:t>8</a:t>
            </a:fld>
            <a:endParaRPr sz="1200">
              <a:solidFill>
                <a:srgbClr val="898989"/>
              </a:solidFill>
            </a:endParaRPr>
          </a:p>
        </p:txBody>
      </p:sp>
      <p:graphicFrame>
        <p:nvGraphicFramePr>
          <p:cNvPr id="8" name="Diagramme 7"/>
          <p:cNvGraphicFramePr/>
          <p:nvPr>
            <p:extLst>
              <p:ext uri="{D42A27DB-BD31-4B8C-83A1-F6EECF244321}">
                <p14:modId xmlns:p14="http://schemas.microsoft.com/office/powerpoint/2010/main" val="760954701"/>
              </p:ext>
            </p:extLst>
          </p:nvPr>
        </p:nvGraphicFramePr>
        <p:xfrm>
          <a:off x="1581752" y="20613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7"/>
          <p:cNvSpPr txBox="1">
            <a:spLocks noChangeArrowheads="1"/>
          </p:cNvSpPr>
          <p:nvPr/>
        </p:nvSpPr>
        <p:spPr bwMode="auto">
          <a:xfrm>
            <a:off x="5979234" y="1056471"/>
            <a:ext cx="6096000"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285750" indent="-28575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marL="0" indent="0">
              <a:defRPr sz="1800">
                <a:solidFill>
                  <a:schemeClr val="accent2">
                    <a:lumMod val="50000"/>
                  </a:schemeClr>
                </a:solidFill>
                <a:effectLst>
                  <a:outerShdw blurRad="38100" dist="38100" dir="2700000" algn="tl">
                    <a:srgbClr val="000000">
                      <a:alpha val="43137"/>
                    </a:srgbClr>
                  </a:outerShdw>
                </a:effectLst>
              </a:defRPr>
            </a:pPr>
            <a:r>
              <a:t>Coordination of any pooling action at national level:</a:t>
            </a:r>
          </a:p>
          <a:p>
            <a:pPr>
              <a:buFont typeface="Wingdings" panose="05000000000000000000" pitchFamily="2" charset="2"/>
              <a:buChar char="ü"/>
              <a:defRPr sz="1800">
                <a:solidFill>
                  <a:schemeClr val="accent2">
                    <a:lumMod val="50000"/>
                  </a:schemeClr>
                </a:solidFill>
              </a:defRPr>
            </a:pPr>
            <a:r>
              <a:t>Collect tools and resources that meet the principles and rules of pooling</a:t>
            </a:r>
          </a:p>
          <a:p>
            <a:pPr>
              <a:buFont typeface="Wingdings" panose="05000000000000000000" pitchFamily="2" charset="2"/>
              <a:buChar char="ü"/>
              <a:defRPr sz="1800">
                <a:solidFill>
                  <a:schemeClr val="accent2">
                    <a:lumMod val="50000"/>
                  </a:schemeClr>
                </a:solidFill>
              </a:defRPr>
            </a:pPr>
            <a:r>
              <a:t>Checks standards at national level </a:t>
            </a:r>
            <a:endParaRPr sz="1800">
              <a:solidFill>
                <a:schemeClr val="accent2">
                  <a:lumMod val="50000"/>
                </a:schemeClr>
              </a:solidFill>
            </a:endParaRPr>
          </a:p>
          <a:p>
            <a:pPr>
              <a:buFont typeface="Wingdings" panose="05000000000000000000" pitchFamily="2" charset="2"/>
              <a:buChar char="ü"/>
              <a:defRPr sz="1800">
                <a:solidFill>
                  <a:schemeClr val="accent2">
                    <a:lumMod val="50000"/>
                  </a:schemeClr>
                </a:solidFill>
              </a:defRPr>
            </a:pPr>
            <a:r>
              <a:t>Fills in a FIR and submits the resource on the platform</a:t>
            </a:r>
          </a:p>
          <a:p>
            <a:pPr>
              <a:buFont typeface="Wingdings" panose="05000000000000000000" pitchFamily="2" charset="2"/>
              <a:buChar char="ü"/>
              <a:defRPr sz="1800">
                <a:solidFill>
                  <a:schemeClr val="accent2">
                    <a:lumMod val="50000"/>
                  </a:schemeClr>
                </a:solidFill>
              </a:defRPr>
            </a:pPr>
            <a:r>
              <a:t>Supports the process of updating and appropriation of a resource </a:t>
            </a:r>
          </a:p>
          <a:p>
            <a:pPr>
              <a:buFont typeface="Wingdings" panose="05000000000000000000" pitchFamily="2" charset="2"/>
              <a:buChar char="ü"/>
              <a:defRPr sz="1800">
                <a:solidFill>
                  <a:schemeClr val="accent2">
                    <a:lumMod val="50000"/>
                  </a:schemeClr>
                </a:solidFill>
              </a:defRPr>
            </a:pPr>
            <a:r>
              <a:t>Promotion of the Platform at national level</a:t>
            </a:r>
            <a:endParaRPr sz="1800">
              <a:solidFill>
                <a:schemeClr val="accent2">
                  <a:lumMod val="50000"/>
                </a:schemeClr>
              </a:solidFill>
            </a:endParaRPr>
          </a:p>
        </p:txBody>
      </p:sp>
      <p:sp>
        <p:nvSpPr>
          <p:cNvPr id="10" name="ZoneTexte 8"/>
          <p:cNvSpPr txBox="1">
            <a:spLocks noChangeArrowheads="1"/>
          </p:cNvSpPr>
          <p:nvPr/>
        </p:nvSpPr>
        <p:spPr bwMode="auto">
          <a:xfrm>
            <a:off x="74713" y="2665330"/>
            <a:ext cx="2027612" cy="36933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285750" indent="-28575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algn="just">
              <a:buFont typeface="Wingdings" panose="05000000000000000000" pitchFamily="2" charset="2"/>
              <a:buChar char="ü"/>
              <a:defRPr sz="1800">
                <a:solidFill>
                  <a:schemeClr val="accent6">
                    <a:lumMod val="50000"/>
                  </a:schemeClr>
                </a:solidFill>
              </a:defRPr>
            </a:pPr>
            <a:r>
              <a:rPr dirty="0">
                <a:effectLst>
                  <a:outerShdw blurRad="38100" dist="38100" dir="2700000" algn="tl">
                    <a:srgbClr val="000000">
                      <a:alpha val="43137"/>
                    </a:srgbClr>
                  </a:outerShdw>
                </a:effectLst>
              </a:rPr>
              <a:t>Technical checks </a:t>
            </a:r>
            <a:r>
              <a:rPr dirty="0"/>
              <a:t>on the </a:t>
            </a:r>
            <a:r>
              <a:rPr dirty="0">
                <a:effectLst>
                  <a:outerShdw blurRad="38100" dist="38100" dir="2700000" algn="tl">
                    <a:srgbClr val="000000">
                      <a:alpha val="43137"/>
                    </a:srgbClr>
                  </a:outerShdw>
                </a:effectLst>
              </a:rPr>
              <a:t>ergonomic aspects selected </a:t>
            </a:r>
            <a:r>
              <a:rPr dirty="0"/>
              <a:t>for the platform </a:t>
            </a:r>
          </a:p>
          <a:p>
            <a:pPr algn="just">
              <a:buFont typeface="Wingdings" panose="05000000000000000000" pitchFamily="2" charset="2"/>
              <a:buChar char="ü"/>
              <a:defRPr sz="1800">
                <a:solidFill>
                  <a:schemeClr val="accent6">
                    <a:lumMod val="50000"/>
                  </a:schemeClr>
                </a:solidFill>
              </a:defRPr>
            </a:pPr>
            <a:r>
              <a:rPr dirty="0">
                <a:effectLst>
                  <a:outerShdw blurRad="38100" dist="38100" dir="2700000" algn="tl">
                    <a:srgbClr val="000000">
                      <a:alpha val="43137"/>
                    </a:srgbClr>
                  </a:outerShdw>
                </a:effectLst>
              </a:rPr>
              <a:t>Publication</a:t>
            </a:r>
            <a:r>
              <a:rPr dirty="0"/>
              <a:t> of articles submitted by the URA</a:t>
            </a:r>
          </a:p>
          <a:p>
            <a:pPr algn="just">
              <a:buFont typeface="Wingdings" panose="05000000000000000000" pitchFamily="2" charset="2"/>
              <a:buChar char="ü"/>
              <a:defRPr sz="1800">
                <a:solidFill>
                  <a:schemeClr val="accent6">
                    <a:lumMod val="50000"/>
                  </a:schemeClr>
                </a:solidFill>
              </a:defRPr>
            </a:pPr>
            <a:r>
              <a:rPr dirty="0"/>
              <a:t>Updates</a:t>
            </a:r>
          </a:p>
          <a:p>
            <a:pPr algn="just">
              <a:buFont typeface="Wingdings" panose="05000000000000000000" pitchFamily="2" charset="2"/>
              <a:buChar char="ü"/>
              <a:defRPr sz="1800">
                <a:solidFill>
                  <a:schemeClr val="accent6">
                    <a:lumMod val="50000"/>
                  </a:schemeClr>
                </a:solidFill>
              </a:defRPr>
            </a:pPr>
            <a:r>
              <a:rPr dirty="0">
                <a:effectLst>
                  <a:outerShdw blurRad="38100" dist="38100" dir="2700000" algn="tl">
                    <a:srgbClr val="000000">
                      <a:alpha val="43137"/>
                    </a:srgbClr>
                  </a:outerShdw>
                </a:effectLst>
              </a:rPr>
              <a:t>Site maintenance</a:t>
            </a:r>
          </a:p>
        </p:txBody>
      </p:sp>
      <p:sp>
        <p:nvSpPr>
          <p:cNvPr id="11" name="ZoneTexte 9"/>
          <p:cNvSpPr txBox="1">
            <a:spLocks noChangeArrowheads="1"/>
          </p:cNvSpPr>
          <p:nvPr/>
        </p:nvSpPr>
        <p:spPr bwMode="auto">
          <a:xfrm>
            <a:off x="6722749" y="3628446"/>
            <a:ext cx="5074100" cy="31393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285750" indent="-28575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marL="0" indent="0" algn="just">
              <a:defRPr sz="1800">
                <a:solidFill>
                  <a:srgbClr val="7030A0"/>
                </a:solidFill>
                <a:effectLst>
                  <a:outerShdw blurRad="38100" dist="38100" dir="2700000" algn="tl">
                    <a:srgbClr val="000000">
                      <a:alpha val="43137"/>
                    </a:srgbClr>
                  </a:outerShdw>
                </a:effectLst>
              </a:defRPr>
            </a:pPr>
            <a:r>
              <a:rPr sz="1600" dirty="0"/>
              <a:t>Moral and legal manager of the platform:</a:t>
            </a:r>
          </a:p>
          <a:p>
            <a:pPr algn="just">
              <a:buFont typeface="Wingdings" panose="05000000000000000000" pitchFamily="2" charset="2"/>
              <a:buChar char="Ø"/>
              <a:defRPr sz="1750">
                <a:solidFill>
                  <a:srgbClr val="7030A0"/>
                </a:solidFill>
              </a:defRPr>
            </a:pPr>
            <a:r>
              <a:rPr sz="1600" dirty="0"/>
              <a:t>Follows and accompanies the actions of mutualization </a:t>
            </a:r>
          </a:p>
          <a:p>
            <a:pPr lvl="0" algn="just">
              <a:buFont typeface="Wingdings" panose="05000000000000000000" pitchFamily="2" charset="2"/>
              <a:buChar char="Ø"/>
              <a:defRPr sz="1750">
                <a:solidFill>
                  <a:srgbClr val="7030A0"/>
                </a:solidFill>
              </a:defRPr>
            </a:pPr>
            <a:r>
              <a:rPr sz="1600" dirty="0"/>
              <a:t>receives the resources and tools and the IRF that accompanies them</a:t>
            </a:r>
          </a:p>
          <a:p>
            <a:pPr lvl="0" algn="just">
              <a:buFont typeface="Wingdings" panose="05000000000000000000" pitchFamily="2" charset="2"/>
              <a:buChar char="Ø"/>
              <a:defRPr sz="1750">
                <a:solidFill>
                  <a:srgbClr val="7030A0"/>
                </a:solidFill>
              </a:defRPr>
            </a:pPr>
            <a:r>
              <a:rPr sz="1600" dirty="0"/>
              <a:t>Verifies compliance with the selection criteria and validates the publication of the resource. </a:t>
            </a:r>
          </a:p>
          <a:p>
            <a:pPr lvl="0" algn="just">
              <a:buFont typeface="Wingdings" panose="05000000000000000000" pitchFamily="2" charset="2"/>
              <a:buChar char="Ø"/>
              <a:defRPr sz="1750">
                <a:solidFill>
                  <a:srgbClr val="7030A0"/>
                </a:solidFill>
              </a:defRPr>
            </a:pPr>
            <a:r>
              <a:rPr sz="1600" dirty="0"/>
              <a:t>Accounts for the development/functioning of the Platform to the authorities of the Consultative Framework</a:t>
            </a:r>
          </a:p>
          <a:p>
            <a:pPr algn="just">
              <a:buFont typeface="Wingdings" panose="05000000000000000000" pitchFamily="2" charset="2"/>
              <a:buChar char="Ø"/>
              <a:defRPr sz="1750">
                <a:solidFill>
                  <a:srgbClr val="7030A0"/>
                </a:solidFill>
                <a:latin typeface="Calibri" panose="020F0502020204030204" pitchFamily="34" charset="0"/>
                <a:ea typeface="MS Mincho" panose="02020609040205080304" pitchFamily="49" charset="-128"/>
                <a:cs typeface="Times New Roman" panose="02020603050405020304" pitchFamily="18" charset="0"/>
              </a:defRPr>
            </a:pPr>
            <a:r>
              <a:rPr sz="1600" dirty="0"/>
              <a:t>Carries out proactive work to identify </a:t>
            </a:r>
            <a:r>
              <a:rPr sz="1600" dirty="0" err="1"/>
              <a:t>poolable</a:t>
            </a:r>
            <a:r>
              <a:rPr sz="1600" dirty="0"/>
              <a:t> resources </a:t>
            </a:r>
          </a:p>
          <a:p>
            <a:pPr algn="just">
              <a:buFont typeface="Wingdings" panose="05000000000000000000" pitchFamily="2" charset="2"/>
              <a:buChar char="Ø"/>
              <a:defRPr sz="1750">
                <a:solidFill>
                  <a:srgbClr val="7030A0"/>
                </a:solidFill>
                <a:latin typeface="Calibri" panose="020F0502020204030204" pitchFamily="34" charset="0"/>
                <a:ea typeface="MS Mincho" panose="02020609040205080304" pitchFamily="49" charset="-128"/>
                <a:cs typeface="Times New Roman" panose="02020603050405020304" pitchFamily="18" charset="0"/>
              </a:defRPr>
            </a:pPr>
            <a:r>
              <a:rPr sz="1600" dirty="0"/>
              <a:t>Develops, if necessary, arrangements to support the accession of non-national structures</a:t>
            </a:r>
          </a:p>
        </p:txBody>
      </p:sp>
      <p:grpSp>
        <p:nvGrpSpPr>
          <p:cNvPr id="12" name="Groupe 11"/>
          <p:cNvGrpSpPr>
            <a:grpSpLocks/>
          </p:cNvGrpSpPr>
          <p:nvPr/>
        </p:nvGrpSpPr>
        <p:grpSpPr bwMode="auto">
          <a:xfrm>
            <a:off x="3645620" y="3960434"/>
            <a:ext cx="1682341" cy="1378486"/>
            <a:chOff x="6824591" y="2734735"/>
            <a:chExt cx="1556961" cy="958098"/>
          </a:xfrm>
        </p:grpSpPr>
        <p:pic>
          <p:nvPicPr>
            <p:cNvPr id="13" name="Image 12"/>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46942" y="2734735"/>
              <a:ext cx="1019924" cy="6942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 name="Rectangle 13"/>
            <p:cNvSpPr>
              <a:spLocks noChangeArrowheads="1"/>
            </p:cNvSpPr>
            <p:nvPr/>
          </p:nvSpPr>
          <p:spPr bwMode="auto">
            <a:xfrm>
              <a:off x="6824591" y="3242033"/>
              <a:ext cx="1556961" cy="45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marL="1143000" indent="-228600">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algn="ctr">
                <a:lnSpc>
                  <a:spcPct val="250000"/>
                </a:lnSpc>
                <a:defRPr sz="1400">
                  <a:solidFill>
                    <a:schemeClr val="bg1"/>
                  </a:solidFill>
                  <a:sym typeface="Wingdings" panose="05000000000000000000" pitchFamily="2" charset="2"/>
                </a:defRPr>
              </a:pPr>
              <a:r>
                <a:t>Digital portal</a:t>
              </a:r>
            </a:p>
          </p:txBody>
        </p:sp>
      </p:grpSp>
      <p:sp>
        <p:nvSpPr>
          <p:cNvPr id="15" name="Flèche courbée vers le bas 14"/>
          <p:cNvSpPr/>
          <p:nvPr/>
        </p:nvSpPr>
        <p:spPr>
          <a:xfrm rot="18140323">
            <a:off x="2751356" y="3476594"/>
            <a:ext cx="1278892" cy="476369"/>
          </a:xfrm>
          <a:prstGeom prst="curvedDownArrow">
            <a:avLst>
              <a:gd name="adj1" fmla="val 25000"/>
              <a:gd name="adj2" fmla="val 50000"/>
              <a:gd name="adj3" fmla="val 4281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sp>
        <p:nvSpPr>
          <p:cNvPr id="16" name="Flèche courbée vers le bas 15"/>
          <p:cNvSpPr/>
          <p:nvPr/>
        </p:nvSpPr>
        <p:spPr>
          <a:xfrm rot="11771480">
            <a:off x="3161573" y="5053957"/>
            <a:ext cx="1830471" cy="475631"/>
          </a:xfrm>
          <a:prstGeom prst="curvedDownArrow">
            <a:avLst>
              <a:gd name="adj1" fmla="val 25000"/>
              <a:gd name="adj2" fmla="val 50000"/>
              <a:gd name="adj3" fmla="val 43602"/>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sp>
        <p:nvSpPr>
          <p:cNvPr id="18" name="ZoneTexte 17"/>
          <p:cNvSpPr txBox="1"/>
          <p:nvPr/>
        </p:nvSpPr>
        <p:spPr>
          <a:xfrm>
            <a:off x="4290938" y="1893669"/>
            <a:ext cx="512694" cy="461665"/>
          </a:xfrm>
          <a:prstGeom prst="rect">
            <a:avLst/>
          </a:prstGeom>
          <a:noFill/>
        </p:spPr>
        <p:txBody>
          <a:bodyPr wrap="square">
            <a:spAutoFit/>
          </a:bodyPr>
          <a:lstStyle/>
          <a:p>
            <a:pPr>
              <a:defRPr sz="2400"/>
            </a:pPr>
            <a:r>
              <a:t>1</a:t>
            </a:r>
          </a:p>
        </p:txBody>
      </p:sp>
      <p:sp>
        <p:nvSpPr>
          <p:cNvPr id="19" name="ZoneTexte 18"/>
          <p:cNvSpPr txBox="1"/>
          <p:nvPr/>
        </p:nvSpPr>
        <p:spPr>
          <a:xfrm>
            <a:off x="5737300" y="4321267"/>
            <a:ext cx="512694" cy="461665"/>
          </a:xfrm>
          <a:prstGeom prst="rect">
            <a:avLst/>
          </a:prstGeom>
          <a:noFill/>
        </p:spPr>
        <p:txBody>
          <a:bodyPr wrap="square">
            <a:spAutoFit/>
          </a:bodyPr>
          <a:lstStyle/>
          <a:p>
            <a:pPr>
              <a:defRPr sz="2400"/>
            </a:pPr>
            <a:r>
              <a:t>2</a:t>
            </a:r>
          </a:p>
        </p:txBody>
      </p:sp>
      <p:sp>
        <p:nvSpPr>
          <p:cNvPr id="20" name="ZoneTexte 19"/>
          <p:cNvSpPr txBox="1"/>
          <p:nvPr/>
        </p:nvSpPr>
        <p:spPr>
          <a:xfrm>
            <a:off x="2612198" y="4217777"/>
            <a:ext cx="512694" cy="400110"/>
          </a:xfrm>
          <a:prstGeom prst="rect">
            <a:avLst/>
          </a:prstGeom>
          <a:noFill/>
        </p:spPr>
        <p:txBody>
          <a:bodyPr wrap="square">
            <a:spAutoFit/>
          </a:bodyPr>
          <a:lstStyle/>
          <a:p>
            <a:pPr>
              <a:defRPr sz="2000"/>
            </a:pPr>
            <a:r>
              <a:rPr dirty="0"/>
              <a:t>3</a:t>
            </a:r>
          </a:p>
        </p:txBody>
      </p:sp>
      <p:sp>
        <p:nvSpPr>
          <p:cNvPr id="21" name="Flèche courbée vers la gauche 20"/>
          <p:cNvSpPr/>
          <p:nvPr/>
        </p:nvSpPr>
        <p:spPr>
          <a:xfrm rot="19509417">
            <a:off x="5339042" y="3197913"/>
            <a:ext cx="457398" cy="119216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tx1"/>
              </a:solidFill>
            </a:endParaRPr>
          </a:p>
        </p:txBody>
      </p:sp>
      <p:sp>
        <p:nvSpPr>
          <p:cNvPr id="23" name="Title 1">
            <a:extLst>
              <a:ext uri="{FF2B5EF4-FFF2-40B4-BE49-F238E27FC236}">
                <a16:creationId xmlns:a16="http://schemas.microsoft.com/office/drawing/2014/main" id="{46AC62D4-8DAE-4278-A018-92E805051AA0}"/>
              </a:ext>
            </a:extLst>
          </p:cNvPr>
          <p:cNvSpPr>
            <a:spLocks noGrp="1"/>
          </p:cNvSpPr>
          <p:nvPr>
            <p:ph type="title"/>
          </p:nvPr>
        </p:nvSpPr>
        <p:spPr>
          <a:xfrm>
            <a:off x="-1" y="1"/>
            <a:ext cx="12179165" cy="570295"/>
          </a:xfrm>
          <a:solidFill>
            <a:schemeClr val="accent1"/>
          </a:solidFill>
        </p:spPr>
        <p:txBody>
          <a:bodyPr>
            <a:noAutofit/>
          </a:bodyPr>
          <a:lstStyle/>
          <a:p>
            <a:pPr algn="ctr">
              <a:defRPr sz="4000" b="1">
                <a:solidFill>
                  <a:schemeClr val="bg1"/>
                </a:solidFill>
                <a:latin typeface="Arial Black" panose="020B0A04020102020204" pitchFamily="34" charset="0"/>
              </a:defRPr>
            </a:pPr>
            <a:r>
              <a:t>II-PLATEFORM OF MUTUALIZATION (3/6)</a:t>
            </a:r>
          </a:p>
        </p:txBody>
      </p:sp>
    </p:spTree>
    <p:extLst>
      <p:ext uri="{BB962C8B-B14F-4D97-AF65-F5344CB8AC3E}">
        <p14:creationId xmlns:p14="http://schemas.microsoft.com/office/powerpoint/2010/main" val="2779606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96" y="816724"/>
            <a:ext cx="12192000" cy="461665"/>
          </a:xfrm>
          <a:solidFill>
            <a:schemeClr val="bg1"/>
          </a:solidFill>
        </p:spPr>
        <p:txBody>
          <a:bodyPr>
            <a:noAutofit/>
          </a:bodyPr>
          <a:lstStyle/>
          <a:p>
            <a:pPr algn="ctr">
              <a:defRPr sz="3400" b="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defRPr>
            </a:pPr>
            <a:r>
              <a:t>5-Typology of platform resources and tools</a:t>
            </a:r>
          </a:p>
        </p:txBody>
      </p:sp>
      <p:sp>
        <p:nvSpPr>
          <p:cNvPr id="5" name="Slide Number Placeholder 4"/>
          <p:cNvSpPr>
            <a:spLocks noGrp="1"/>
          </p:cNvSpPr>
          <p:nvPr>
            <p:ph type="sldNum" sz="quarter" idx="12"/>
          </p:nvPr>
        </p:nvSpPr>
        <p:spPr/>
        <p:txBody>
          <a:bodyPr/>
          <a:lstStyle/>
          <a:p>
            <a:fld id="{384D774C-343C-4F9E-811A-7E6827EC9E8F}" type="slidenum">
              <a:rPr lang="fr-FR" smtClean="0"/>
              <a:t>9</a:t>
            </a:fld>
            <a:endParaRPr lang="fr-FR"/>
          </a:p>
        </p:txBody>
      </p:sp>
      <p:sp>
        <p:nvSpPr>
          <p:cNvPr id="10" name="Rectangle 4"/>
          <p:cNvSpPr>
            <a:spLocks noChangeArrowheads="1"/>
          </p:cNvSpPr>
          <p:nvPr/>
        </p:nvSpPr>
        <p:spPr bwMode="auto">
          <a:xfrm>
            <a:off x="0" y="1353954"/>
            <a:ext cx="1066643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lvl="2">
              <a:spcBef>
                <a:spcPts val="400"/>
              </a:spcBef>
              <a:defRPr sz="2400">
                <a:solidFill>
                  <a:schemeClr val="accent6">
                    <a:lumMod val="50000"/>
                  </a:schemeClr>
                </a:solidFill>
              </a:defRPr>
            </a:pPr>
            <a:r>
              <a:t>1 – </a:t>
            </a:r>
            <a:r>
              <a:rPr>
                <a:latin typeface="Tahoma" panose="020B0604030504040204" pitchFamily="34" charset="0"/>
                <a:ea typeface="Tahoma" panose="020B0604030504040204" pitchFamily="34" charset="0"/>
                <a:cs typeface="Tahoma" panose="020B0604030504040204" pitchFamily="34" charset="0"/>
              </a:rPr>
              <a:t>Resources/tools </a:t>
            </a:r>
            <a:r>
              <a:rPr>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requiring adaptation</a:t>
            </a:r>
          </a:p>
        </p:txBody>
      </p:sp>
      <p:sp>
        <p:nvSpPr>
          <p:cNvPr id="11" name="Rectangle 4"/>
          <p:cNvSpPr>
            <a:spLocks noChangeArrowheads="1"/>
          </p:cNvSpPr>
          <p:nvPr/>
        </p:nvSpPr>
        <p:spPr bwMode="auto">
          <a:xfrm>
            <a:off x="0" y="4262832"/>
            <a:ext cx="1046747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defRPr sz="4000" b="1">
                <a:solidFill>
                  <a:schemeClr val="tx1"/>
                </a:solidFill>
                <a:latin typeface="Arial Narrow" panose="020B0606020202030204" pitchFamily="34" charset="0"/>
              </a:defRPr>
            </a:lvl1pPr>
            <a:lvl2pPr marL="742950" indent="-285750">
              <a:defRPr sz="4000" b="1">
                <a:solidFill>
                  <a:schemeClr val="tx1"/>
                </a:solidFill>
                <a:latin typeface="Arial Narrow" panose="020B0606020202030204" pitchFamily="34" charset="0"/>
              </a:defRPr>
            </a:lvl2pPr>
            <a:lvl3pPr>
              <a:defRPr sz="4000" b="1">
                <a:solidFill>
                  <a:schemeClr val="tx1"/>
                </a:solidFill>
                <a:latin typeface="Arial Narrow" panose="020B0606020202030204" pitchFamily="34" charset="0"/>
              </a:defRPr>
            </a:lvl3pPr>
            <a:lvl4pPr marL="1600200" indent="-228600">
              <a:defRPr sz="4000" b="1">
                <a:solidFill>
                  <a:schemeClr val="tx1"/>
                </a:solidFill>
                <a:latin typeface="Arial Narrow" panose="020B0606020202030204" pitchFamily="34" charset="0"/>
              </a:defRPr>
            </a:lvl4pPr>
            <a:lvl5pPr marL="2057400" indent="-228600">
              <a:defRPr sz="4000" b="1">
                <a:solidFill>
                  <a:schemeClr val="tx1"/>
                </a:solidFill>
                <a:latin typeface="Arial Narrow" panose="020B0606020202030204" pitchFamily="34" charset="0"/>
              </a:defRPr>
            </a:lvl5pPr>
            <a:lvl6pPr marL="2514600" indent="-228600" eaLnBrk="0" fontAlgn="base" hangingPunct="0">
              <a:spcBef>
                <a:spcPct val="0"/>
              </a:spcBef>
              <a:spcAft>
                <a:spcPct val="0"/>
              </a:spcAft>
              <a:defRPr sz="4000" b="1">
                <a:solidFill>
                  <a:schemeClr val="tx1"/>
                </a:solidFill>
                <a:latin typeface="Arial Narrow" panose="020B0606020202030204" pitchFamily="34" charset="0"/>
              </a:defRPr>
            </a:lvl6pPr>
            <a:lvl7pPr marL="2971800" indent="-228600" eaLnBrk="0" fontAlgn="base" hangingPunct="0">
              <a:spcBef>
                <a:spcPct val="0"/>
              </a:spcBef>
              <a:spcAft>
                <a:spcPct val="0"/>
              </a:spcAft>
              <a:defRPr sz="4000" b="1">
                <a:solidFill>
                  <a:schemeClr val="tx1"/>
                </a:solidFill>
                <a:latin typeface="Arial Narrow" panose="020B0606020202030204" pitchFamily="34" charset="0"/>
              </a:defRPr>
            </a:lvl7pPr>
            <a:lvl8pPr marL="3429000" indent="-228600" eaLnBrk="0" fontAlgn="base" hangingPunct="0">
              <a:spcBef>
                <a:spcPct val="0"/>
              </a:spcBef>
              <a:spcAft>
                <a:spcPct val="0"/>
              </a:spcAft>
              <a:defRPr sz="4000" b="1">
                <a:solidFill>
                  <a:schemeClr val="tx1"/>
                </a:solidFill>
                <a:latin typeface="Arial Narrow" panose="020B0606020202030204" pitchFamily="34" charset="0"/>
              </a:defRPr>
            </a:lvl8pPr>
            <a:lvl9pPr marL="3886200" indent="-228600" eaLnBrk="0" fontAlgn="base" hangingPunct="0">
              <a:spcBef>
                <a:spcPct val="0"/>
              </a:spcBef>
              <a:spcAft>
                <a:spcPct val="0"/>
              </a:spcAft>
              <a:defRPr sz="4000" b="1">
                <a:solidFill>
                  <a:schemeClr val="tx1"/>
                </a:solidFill>
                <a:latin typeface="Arial Narrow" panose="020B0606020202030204" pitchFamily="34" charset="0"/>
              </a:defRPr>
            </a:lvl9pPr>
          </a:lstStyle>
          <a:p>
            <a:pPr lvl="2">
              <a:spcBef>
                <a:spcPts val="400"/>
              </a:spcBef>
              <a:defRPr sz="2400">
                <a:solidFill>
                  <a:schemeClr val="accent6">
                    <a:lumMod val="50000"/>
                  </a:schemeClr>
                </a:solidFill>
                <a:latin typeface="Tahoma" panose="020B0604030504040204" pitchFamily="34" charset="0"/>
                <a:ea typeface="Tahoma" panose="020B0604030504040204" pitchFamily="34" charset="0"/>
                <a:cs typeface="Tahoma" panose="020B0604030504040204" pitchFamily="34" charset="0"/>
              </a:defRPr>
            </a:pPr>
            <a:r>
              <a:t>2 – Information resources/tools </a:t>
            </a:r>
          </a:p>
        </p:txBody>
      </p:sp>
      <p:sp>
        <p:nvSpPr>
          <p:cNvPr id="12" name="Rectangle 11"/>
          <p:cNvSpPr/>
          <p:nvPr/>
        </p:nvSpPr>
        <p:spPr>
          <a:xfrm>
            <a:off x="0" y="1826409"/>
            <a:ext cx="12118286" cy="2501198"/>
          </a:xfrm>
          <a:prstGeom prst="rect">
            <a:avLst/>
          </a:prstGeom>
        </p:spPr>
        <p:txBody>
          <a:bodyPr wrap="square">
            <a:spAutoFit/>
          </a:bodyPr>
          <a:lstStyle/>
          <a:p>
            <a:pPr>
              <a:lnSpc>
                <a:spcPct val="110000"/>
              </a:lnSpc>
              <a:spcAft>
                <a:spcPts val="0"/>
              </a:spcAft>
              <a:defRPr b="1">
                <a:latin typeface="Tahoma" panose="020B0604030504040204" pitchFamily="34" charset="0"/>
                <a:ea typeface="Tahoma" panose="020B0604030504040204" pitchFamily="34" charset="0"/>
                <a:cs typeface="Tahoma" panose="020B0604030504040204" pitchFamily="34" charset="0"/>
              </a:defRPr>
            </a:pPr>
            <a:r>
              <a:t>Six (06) categories of resources and tools from the traditional PCA process: </a:t>
            </a:r>
          </a:p>
          <a:p>
            <a:pPr marL="1657350" lvl="3" indent="-285750">
              <a:lnSpc>
                <a:spcPct val="110000"/>
              </a:lnSpc>
              <a:buFont typeface="+mj-lt"/>
              <a:buAutoNum type="romanLcPeriod"/>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t>Directory of Trades, </a:t>
            </a:r>
          </a:p>
          <a:p>
            <a:pPr marL="1657350" lvl="3" indent="-285750">
              <a:lnSpc>
                <a:spcPct val="110000"/>
              </a:lnSpc>
              <a:buFont typeface="+mj-lt"/>
              <a:buAutoNum type="romanLcPeriod"/>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t>Study report, </a:t>
            </a:r>
          </a:p>
          <a:p>
            <a:pPr marL="1657350" lvl="3" indent="-285750">
              <a:lnSpc>
                <a:spcPct val="110000"/>
              </a:lnSpc>
              <a:buFont typeface="+mj-lt"/>
              <a:buAutoNum type="romanLcPeriod"/>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t>Curricula or training programs / referentials,</a:t>
            </a:r>
          </a:p>
          <a:p>
            <a:pPr marL="1657350" lvl="3" indent="-285750">
              <a:lnSpc>
                <a:spcPct val="110000"/>
              </a:lnSpc>
              <a:buFont typeface="+mj-lt"/>
              <a:buAutoNum type="romanLcPeriod"/>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t>Curricula or training programs / guides, </a:t>
            </a:r>
          </a:p>
          <a:p>
            <a:pPr marL="1657350" lvl="3" indent="-285750">
              <a:lnSpc>
                <a:spcPct val="110000"/>
              </a:lnSpc>
              <a:buFont typeface="+mj-lt"/>
              <a:buAutoNum type="romanLcPeriod"/>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t>tools for setting up training programmes, </a:t>
            </a:r>
          </a:p>
          <a:p>
            <a:pPr marL="1657350" lvl="3" indent="-285750">
              <a:lnSpc>
                <a:spcPct val="110000"/>
              </a:lnSpc>
              <a:spcAft>
                <a:spcPts val="600"/>
              </a:spcAft>
              <a:buFont typeface="+mj-lt"/>
              <a:buAutoNum type="romanLcPeriod"/>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t>tools for monitoring/evaluation of training programmes and teaching/learning.</a:t>
            </a:r>
            <a:endParaRPr b="1">
              <a:solidFill>
                <a:schemeClr val="accent4">
                  <a:lumMod val="50000"/>
                </a:schemeClr>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3" name="Rectangle 12"/>
          <p:cNvSpPr/>
          <p:nvPr/>
        </p:nvSpPr>
        <p:spPr>
          <a:xfrm>
            <a:off x="0" y="4677305"/>
            <a:ext cx="12205255" cy="2086725"/>
          </a:xfrm>
          <a:prstGeom prst="rect">
            <a:avLst/>
          </a:prstGeom>
        </p:spPr>
        <p:txBody>
          <a:bodyPr wrap="square">
            <a:spAutoFit/>
          </a:bodyPr>
          <a:lstStyle/>
          <a:p>
            <a:pPr>
              <a:lnSpc>
                <a:spcPct val="110000"/>
              </a:lnSpc>
              <a:defRPr b="1">
                <a:latin typeface="Tahoma" panose="020B0604030504040204" pitchFamily="34" charset="0"/>
                <a:ea typeface="Tahoma" panose="020B0604030504040204" pitchFamily="34" charset="0"/>
                <a:cs typeface="Tahoma" panose="020B0604030504040204" pitchFamily="34" charset="0"/>
              </a:defRPr>
            </a:pPr>
            <a:r>
              <a:rPr dirty="0"/>
              <a:t>A series of documents of an informative nature that can be exchanged in order to collectively strengthen national vocational training systems, classified into five (05) categories:</a:t>
            </a:r>
          </a:p>
          <a:p>
            <a:pPr lvl="3">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rPr dirty="0"/>
              <a:t>1 - Policy and Strategy Documents</a:t>
            </a:r>
          </a:p>
          <a:p>
            <a:pPr lvl="3">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rPr dirty="0"/>
              <a:t>2 – Governance</a:t>
            </a:r>
          </a:p>
          <a:p>
            <a:pPr lvl="3">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rPr dirty="0"/>
              <a:t>3 – Monitoring-Evaluation / Certification</a:t>
            </a:r>
          </a:p>
          <a:p>
            <a:pPr lvl="3">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rPr dirty="0"/>
              <a:t>4 - Insertion support devices/tools</a:t>
            </a:r>
          </a:p>
          <a:p>
            <a:pPr lvl="3">
              <a:defRPr b="1">
                <a:solidFill>
                  <a:schemeClr val="accent4">
                    <a:lumMod val="50000"/>
                  </a:schemeClr>
                </a:solidFill>
                <a:latin typeface="Tahoma" panose="020B0604030504040204" pitchFamily="34" charset="0"/>
                <a:ea typeface="Tahoma" panose="020B0604030504040204" pitchFamily="34" charset="0"/>
                <a:cs typeface="Tahoma" panose="020B0604030504040204" pitchFamily="34" charset="0"/>
              </a:defRPr>
            </a:pPr>
            <a:r>
              <a:rPr dirty="0"/>
              <a:t>5 – Methodological approaches </a:t>
            </a:r>
          </a:p>
        </p:txBody>
      </p:sp>
      <p:sp>
        <p:nvSpPr>
          <p:cNvPr id="9" name="Title 1">
            <a:extLst>
              <a:ext uri="{FF2B5EF4-FFF2-40B4-BE49-F238E27FC236}">
                <a16:creationId xmlns:a16="http://schemas.microsoft.com/office/drawing/2014/main" id="{E5D77CD0-D41D-49CF-910F-E35C005EDDE8}"/>
              </a:ext>
            </a:extLst>
          </p:cNvPr>
          <p:cNvSpPr txBox="1">
            <a:spLocks/>
          </p:cNvSpPr>
          <p:nvPr/>
        </p:nvSpPr>
        <p:spPr>
          <a:xfrm>
            <a:off x="-1" y="1"/>
            <a:ext cx="12179165" cy="721896"/>
          </a:xfrm>
          <a:prstGeom prst="rect">
            <a:avLst/>
          </a:prstGeom>
          <a:solidFill>
            <a:schemeClr val="accent1"/>
          </a:solidFill>
        </p:spPr>
        <p:txBody>
          <a:bodyPr vert="horz" lIns="91440" tIns="45720" rIns="91440" bIns="4572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latin typeface="Arial Black" panose="020B0A04020102020204" pitchFamily="34" charset="0"/>
              </a:defRPr>
            </a:pPr>
            <a:r>
              <a:rPr>
                <a:solidFill>
                  <a:schemeClr val="bg1"/>
                </a:solidFill>
              </a:rPr>
              <a:t>II-PLATEFORM OF MUTUALIZATION</a:t>
            </a:r>
            <a:r>
              <a:rPr>
                <a:ln>
                  <a:noFill/>
                </a:ln>
                <a:solidFill>
                  <a:prstClr val="white"/>
                </a:solidFill>
                <a:effectLst/>
                <a:uLnTx/>
                <a:uFillTx/>
                <a:ea typeface="+mn-ea"/>
                <a:cs typeface="+mn-cs"/>
              </a:rPr>
              <a:t> (4/6)</a:t>
            </a:r>
            <a:endParaRPr sz="4000" b="1">
              <a:solidFill>
                <a:schemeClr val="bg1"/>
              </a:solidFill>
              <a:latin typeface="Arial Black" panose="020B0A04020102020204" pitchFamily="34" charset="0"/>
            </a:endParaRPr>
          </a:p>
        </p:txBody>
      </p:sp>
    </p:spTree>
    <p:extLst>
      <p:ext uri="{BB962C8B-B14F-4D97-AF65-F5344CB8AC3E}">
        <p14:creationId xmlns:p14="http://schemas.microsoft.com/office/powerpoint/2010/main" val="34930024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ef24fd-2dda-45b0-83fd-a9e6f5cd7406">
      <Terms xmlns="http://schemas.microsoft.com/office/infopath/2007/PartnerControls"/>
    </lcf76f155ced4ddcb4097134ff3c332f>
    <TaxCatchAll xmlns="9cf1f23c-94c0-4dcc-a7fa-999e323c92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2203B17F16D040A1E444A021DFF119" ma:contentTypeVersion="13" ma:contentTypeDescription="Create a new document." ma:contentTypeScope="" ma:versionID="a4477b7aaefebf49d9f3fa8c19f258ff">
  <xsd:schema xmlns:xsd="http://www.w3.org/2001/XMLSchema" xmlns:xs="http://www.w3.org/2001/XMLSchema" xmlns:p="http://schemas.microsoft.com/office/2006/metadata/properties" xmlns:ns2="05ef24fd-2dda-45b0-83fd-a9e6f5cd7406" xmlns:ns3="9cf1f23c-94c0-4dcc-a7fa-999e323c9245" targetNamespace="http://schemas.microsoft.com/office/2006/metadata/properties" ma:root="true" ma:fieldsID="b45f155593f15e42cc3a772c45272010" ns2:_="" ns3:_="">
    <xsd:import namespace="05ef24fd-2dda-45b0-83fd-a9e6f5cd7406"/>
    <xsd:import namespace="9cf1f23c-94c0-4dcc-a7fa-999e323c92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24fd-2dda-45b0-83fd-a9e6f5cd7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f1f23c-94c0-4dcc-a7fa-999e323c924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c3438c5-9aa0-4ee5-85a2-9e811049bc4c}" ma:internalName="TaxCatchAll" ma:showField="CatchAllData" ma:web="9cf1f23c-94c0-4dcc-a7fa-999e323c92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9E4F62-2F53-4E34-993A-F2043A88B7B1}">
  <ds:schemaRefs>
    <ds:schemaRef ds:uri="http://schemas.microsoft.com/office/2006/metadata/properties"/>
    <ds:schemaRef ds:uri="http://schemas.microsoft.com/office/infopath/2007/PartnerControls"/>
    <ds:schemaRef ds:uri="05ef24fd-2dda-45b0-83fd-a9e6f5cd7406"/>
    <ds:schemaRef ds:uri="9cf1f23c-94c0-4dcc-a7fa-999e323c9245"/>
  </ds:schemaRefs>
</ds:datastoreItem>
</file>

<file path=customXml/itemProps2.xml><?xml version="1.0" encoding="utf-8"?>
<ds:datastoreItem xmlns:ds="http://schemas.openxmlformats.org/officeDocument/2006/customXml" ds:itemID="{3497B538-E856-45B9-A32E-FF7963AE6933}">
  <ds:schemaRefs>
    <ds:schemaRef ds:uri="http://schemas.microsoft.com/sharepoint/v3/contenttype/forms"/>
  </ds:schemaRefs>
</ds:datastoreItem>
</file>

<file path=customXml/itemProps3.xml><?xml version="1.0" encoding="utf-8"?>
<ds:datastoreItem xmlns:ds="http://schemas.openxmlformats.org/officeDocument/2006/customXml" ds:itemID="{99E774F6-EB90-46B6-A9AD-F0539A2E5D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ef24fd-2dda-45b0-83fd-a9e6f5cd7406"/>
    <ds:schemaRef ds:uri="9cf1f23c-94c0-4dcc-a7fa-999e323c9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1976</Words>
  <Application>Microsoft Office PowerPoint</Application>
  <PresentationFormat>Widescreen</PresentationFormat>
  <Paragraphs>170</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Aharoni</vt:lpstr>
      <vt:lpstr>Arial</vt:lpstr>
      <vt:lpstr>Arial Black</vt:lpstr>
      <vt:lpstr>Arial Narrow</vt:lpstr>
      <vt:lpstr>Calibri</vt:lpstr>
      <vt:lpstr>Calibri Light</vt:lpstr>
      <vt:lpstr>Tahoma</vt:lpstr>
      <vt:lpstr>Times New Roman</vt:lpstr>
      <vt:lpstr>Wingdings</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II-PLATEFORM OF MUTUALIZATION (3/6)</vt:lpstr>
      <vt:lpstr>5-Typology of platform resources and tools</vt:lpstr>
      <vt:lpstr>6- The digital portal of the Pooling Platform</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TYPOLOGIES DES PPP EN FORMATION PROFESSIONNELLE</dc:title>
  <dc:creator>Naceur</dc:creator>
  <cp:lastModifiedBy>Amaya Lyne (ETF)</cp:lastModifiedBy>
  <cp:revision>197</cp:revision>
  <dcterms:created xsi:type="dcterms:W3CDTF">2018-03-11T10:34:12Z</dcterms:created>
  <dcterms:modified xsi:type="dcterms:W3CDTF">2025-10-16T12:37:41Z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0x0101009B2203B17F16D040A1E444A021DFF119</vt:lpwstr>
  </property>
</Properties>
</file>