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1.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1" r:id="rId2"/>
    <p:sldId id="304" r:id="rId3"/>
    <p:sldId id="305" r:id="rId4"/>
    <p:sldId id="319" r:id="rId5"/>
    <p:sldId id="316" r:id="rId6"/>
    <p:sldId id="317" r:id="rId7"/>
    <p:sldId id="323" r:id="rId8"/>
    <p:sldId id="282" r:id="rId9"/>
    <p:sldId id="283" r:id="rId10"/>
    <p:sldId id="291" r:id="rId11"/>
    <p:sldId id="320" r:id="rId12"/>
    <p:sldId id="330" r:id="rId13"/>
    <p:sldId id="310" r:id="rId14"/>
    <p:sldId id="314"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8DDB"/>
    <a:srgbClr val="4D98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8" y="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FEF946-1051-4A88-95AD-0CDD614FD3C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69B54EAC-7A54-446B-9A32-7CD6EB83F9F2}">
      <dgm:prSet phldrT="[Texte]"/>
      <dgm:spPr/>
      <dgm:t>
        <a:bodyPr/>
        <a:lstStyle/>
        <a:p>
          <a:r>
            <a:rPr lang="fr-FR" dirty="0"/>
            <a:t>PORTAIL NUMERIQUE</a:t>
          </a:r>
        </a:p>
      </dgm:t>
    </dgm:pt>
    <dgm:pt modelId="{A51205CF-E660-44DF-8BDD-E3F6F74B3334}" type="parTrans" cxnId="{2F4C93C4-15A2-4CBF-A3E1-9C0424912936}">
      <dgm:prSet/>
      <dgm:spPr/>
      <dgm:t>
        <a:bodyPr/>
        <a:lstStyle/>
        <a:p>
          <a:endParaRPr lang="fr-FR"/>
        </a:p>
      </dgm:t>
    </dgm:pt>
    <dgm:pt modelId="{2FCF0BD8-BC55-432A-A989-F4E71B9E9C01}" type="sibTrans" cxnId="{2F4C93C4-15A2-4CBF-A3E1-9C0424912936}">
      <dgm:prSet/>
      <dgm:spPr/>
      <dgm:t>
        <a:bodyPr/>
        <a:lstStyle/>
        <a:p>
          <a:endParaRPr lang="fr-FR"/>
        </a:p>
      </dgm:t>
    </dgm:pt>
    <dgm:pt modelId="{D2D24F8B-C115-4047-9246-1E055A57A673}">
      <dgm:prSet phldrT="[Texte]" custT="1"/>
      <dgm:spPr/>
      <dgm:t>
        <a:bodyPr/>
        <a:lstStyle/>
        <a:p>
          <a:r>
            <a:rPr lang="fr-FR" sz="1800" b="1" dirty="0"/>
            <a:t>Unité Régionale  animation</a:t>
          </a:r>
        </a:p>
      </dgm:t>
    </dgm:pt>
    <dgm:pt modelId="{5F85C60F-8376-4C0C-9CDF-440DC4367C31}" type="parTrans" cxnId="{3635CAE7-B7D8-4CBF-9660-9D627C5A9D08}">
      <dgm:prSet/>
      <dgm:spPr/>
      <dgm:t>
        <a:bodyPr/>
        <a:lstStyle/>
        <a:p>
          <a:endParaRPr lang="fr-FR"/>
        </a:p>
      </dgm:t>
    </dgm:pt>
    <dgm:pt modelId="{C9C5A1DA-C9EB-4305-8447-A78910FA5B92}" type="sibTrans" cxnId="{3635CAE7-B7D8-4CBF-9660-9D627C5A9D08}">
      <dgm:prSet/>
      <dgm:spPr/>
      <dgm:t>
        <a:bodyPr/>
        <a:lstStyle/>
        <a:p>
          <a:endParaRPr lang="fr-FR"/>
        </a:p>
      </dgm:t>
    </dgm:pt>
    <dgm:pt modelId="{4D2541DD-BD23-41B3-8E31-5F2D732EE08F}">
      <dgm:prSet phldrT="[Texte]" custT="1"/>
      <dgm:spPr/>
      <dgm:t>
        <a:bodyPr/>
        <a:lstStyle/>
        <a:p>
          <a:r>
            <a:rPr lang="fr-FR" sz="2000" dirty="0">
              <a:solidFill>
                <a:srgbClr val="00FF66"/>
              </a:solidFill>
            </a:rPr>
            <a:t>Admin </a:t>
          </a:r>
          <a:r>
            <a:rPr lang="fr-FR" sz="2000" b="1" dirty="0">
              <a:solidFill>
                <a:srgbClr val="00FF66"/>
              </a:solidFill>
              <a:effectLst>
                <a:outerShdw blurRad="38100" dist="38100" dir="2700000" algn="tl">
                  <a:srgbClr val="000000">
                    <a:alpha val="43137"/>
                  </a:srgbClr>
                </a:outerShdw>
              </a:effectLst>
            </a:rPr>
            <a:t>Portail</a:t>
          </a:r>
        </a:p>
      </dgm:t>
    </dgm:pt>
    <dgm:pt modelId="{77D9723A-E38F-43B4-B390-A06B4C8B6FE2}" type="parTrans" cxnId="{C71B0B7C-F34F-4461-8057-B30DA7279B12}">
      <dgm:prSet/>
      <dgm:spPr/>
      <dgm:t>
        <a:bodyPr/>
        <a:lstStyle/>
        <a:p>
          <a:endParaRPr lang="fr-FR"/>
        </a:p>
      </dgm:t>
    </dgm:pt>
    <dgm:pt modelId="{F666CA59-AE14-47DA-ABFF-60D7CBFFC0A5}" type="sibTrans" cxnId="{C71B0B7C-F34F-4461-8057-B30DA7279B12}">
      <dgm:prSet/>
      <dgm:spPr/>
      <dgm:t>
        <a:bodyPr/>
        <a:lstStyle/>
        <a:p>
          <a:endParaRPr lang="fr-FR"/>
        </a:p>
      </dgm:t>
    </dgm:pt>
    <dgm:pt modelId="{4A05F5EA-5289-4398-A96D-91D5D7F87525}">
      <dgm:prSet phldrT="[Texte]" custT="1"/>
      <dgm:spPr/>
      <dgm:t>
        <a:bodyPr/>
        <a:lstStyle/>
        <a:p>
          <a:r>
            <a:rPr lang="fr-FR" sz="2100" b="1" dirty="0">
              <a:solidFill>
                <a:srgbClr val="FF0000"/>
              </a:solidFill>
              <a:effectLst>
                <a:outerShdw blurRad="38100" dist="38100" dir="2700000" algn="tl">
                  <a:srgbClr val="000000">
                    <a:alpha val="43137"/>
                  </a:srgbClr>
                </a:outerShdw>
              </a:effectLst>
            </a:rPr>
            <a:t>Entité Nationale</a:t>
          </a:r>
        </a:p>
      </dgm:t>
    </dgm:pt>
    <dgm:pt modelId="{DE793338-126B-4F62-BBB1-47AB526725A5}" type="sibTrans" cxnId="{21B982F1-4C00-4DD5-B364-BF87C6C375C2}">
      <dgm:prSet/>
      <dgm:spPr/>
      <dgm:t>
        <a:bodyPr/>
        <a:lstStyle/>
        <a:p>
          <a:endParaRPr lang="fr-FR"/>
        </a:p>
      </dgm:t>
    </dgm:pt>
    <dgm:pt modelId="{54C53197-638C-4123-BFE5-8EA7AFCE8220}" type="parTrans" cxnId="{21B982F1-4C00-4DD5-B364-BF87C6C375C2}">
      <dgm:prSet/>
      <dgm:spPr/>
      <dgm:t>
        <a:bodyPr/>
        <a:lstStyle/>
        <a:p>
          <a:endParaRPr lang="fr-FR"/>
        </a:p>
      </dgm:t>
    </dgm:pt>
    <dgm:pt modelId="{39A477D7-4457-4AC5-8732-65D4BEA4AE34}" type="pres">
      <dgm:prSet presAssocID="{6DFEF946-1051-4A88-95AD-0CDD614FD3C3}" presName="Name0" presStyleCnt="0">
        <dgm:presLayoutVars>
          <dgm:chMax val="1"/>
          <dgm:dir/>
          <dgm:animLvl val="ctr"/>
          <dgm:resizeHandles val="exact"/>
        </dgm:presLayoutVars>
      </dgm:prSet>
      <dgm:spPr/>
    </dgm:pt>
    <dgm:pt modelId="{32AD1EAC-D9BC-4407-B724-831A2409B7EE}" type="pres">
      <dgm:prSet presAssocID="{69B54EAC-7A54-446B-9A32-7CD6EB83F9F2}" presName="centerShape" presStyleLbl="node0" presStyleIdx="0" presStyleCnt="1" custLinFactNeighborX="-142" custLinFactNeighborY="3843"/>
      <dgm:spPr/>
    </dgm:pt>
    <dgm:pt modelId="{E77B4F26-9EB4-481E-B535-8266857B52FC}" type="pres">
      <dgm:prSet presAssocID="{4A05F5EA-5289-4398-A96D-91D5D7F87525}" presName="node" presStyleLbl="node1" presStyleIdx="0" presStyleCnt="3" custScaleX="168939" custScaleY="148721" custRadScaleRad="98766" custRadScaleInc="1104">
        <dgm:presLayoutVars>
          <dgm:bulletEnabled val="1"/>
        </dgm:presLayoutVars>
      </dgm:prSet>
      <dgm:spPr/>
    </dgm:pt>
    <dgm:pt modelId="{0CC4156B-F7E6-4868-9170-1389CE54E3A0}" type="pres">
      <dgm:prSet presAssocID="{4A05F5EA-5289-4398-A96D-91D5D7F87525}" presName="dummy" presStyleCnt="0"/>
      <dgm:spPr/>
    </dgm:pt>
    <dgm:pt modelId="{A151E668-412D-4CCD-881A-186311F0D1FA}" type="pres">
      <dgm:prSet presAssocID="{DE793338-126B-4F62-BBB1-47AB526725A5}" presName="sibTrans" presStyleLbl="sibTrans2D1" presStyleIdx="0" presStyleCnt="3"/>
      <dgm:spPr/>
    </dgm:pt>
    <dgm:pt modelId="{10260898-A0BC-4BBB-9BC2-7FDD7BDF6CD9}" type="pres">
      <dgm:prSet presAssocID="{D2D24F8B-C115-4047-9246-1E055A57A673}" presName="node" presStyleLbl="node1" presStyleIdx="1" presStyleCnt="3" custScaleX="156023" custScaleY="159564">
        <dgm:presLayoutVars>
          <dgm:bulletEnabled val="1"/>
        </dgm:presLayoutVars>
      </dgm:prSet>
      <dgm:spPr/>
    </dgm:pt>
    <dgm:pt modelId="{3983A73C-BE8A-4F1C-8B9F-5C2FC1A7001A}" type="pres">
      <dgm:prSet presAssocID="{D2D24F8B-C115-4047-9246-1E055A57A673}" presName="dummy" presStyleCnt="0"/>
      <dgm:spPr/>
    </dgm:pt>
    <dgm:pt modelId="{63316D5B-9D30-43A4-A6A4-F5F6BF5AC2A0}" type="pres">
      <dgm:prSet presAssocID="{C9C5A1DA-C9EB-4305-8447-A78910FA5B92}" presName="sibTrans" presStyleLbl="sibTrans2D1" presStyleIdx="1" presStyleCnt="3"/>
      <dgm:spPr/>
    </dgm:pt>
    <dgm:pt modelId="{2B5A19FB-0E44-4CA1-A100-7A8366360A1A}" type="pres">
      <dgm:prSet presAssocID="{4D2541DD-BD23-41B3-8E31-5F2D732EE08F}" presName="node" presStyleLbl="node1" presStyleIdx="2" presStyleCnt="3" custRadScaleRad="107520" custRadScaleInc="36358">
        <dgm:presLayoutVars>
          <dgm:bulletEnabled val="1"/>
        </dgm:presLayoutVars>
      </dgm:prSet>
      <dgm:spPr/>
    </dgm:pt>
    <dgm:pt modelId="{87198217-1CC8-43C6-84D4-30325FE53E61}" type="pres">
      <dgm:prSet presAssocID="{4D2541DD-BD23-41B3-8E31-5F2D732EE08F}" presName="dummy" presStyleCnt="0"/>
      <dgm:spPr/>
    </dgm:pt>
    <dgm:pt modelId="{1F162C92-4C4D-457E-9B66-7C4B5C81EEBF}" type="pres">
      <dgm:prSet presAssocID="{F666CA59-AE14-47DA-ABFF-60D7CBFFC0A5}" presName="sibTrans" presStyleLbl="sibTrans2D1" presStyleIdx="2" presStyleCnt="3"/>
      <dgm:spPr/>
    </dgm:pt>
  </dgm:ptLst>
  <dgm:cxnLst>
    <dgm:cxn modelId="{9E44770C-1090-4663-A73C-77B50BD9EA02}" type="presOf" srcId="{F666CA59-AE14-47DA-ABFF-60D7CBFFC0A5}" destId="{1F162C92-4C4D-457E-9B66-7C4B5C81EEBF}" srcOrd="0" destOrd="0" presId="urn:microsoft.com/office/officeart/2005/8/layout/radial6"/>
    <dgm:cxn modelId="{05E3F51E-FCA4-41D3-B5EF-1BCA5D4CA9AF}" type="presOf" srcId="{4D2541DD-BD23-41B3-8E31-5F2D732EE08F}" destId="{2B5A19FB-0E44-4CA1-A100-7A8366360A1A}" srcOrd="0" destOrd="0" presId="urn:microsoft.com/office/officeart/2005/8/layout/radial6"/>
    <dgm:cxn modelId="{2781F82B-47CA-414B-A564-127D63037576}" type="presOf" srcId="{4A05F5EA-5289-4398-A96D-91D5D7F87525}" destId="{E77B4F26-9EB4-481E-B535-8266857B52FC}" srcOrd="0" destOrd="0" presId="urn:microsoft.com/office/officeart/2005/8/layout/radial6"/>
    <dgm:cxn modelId="{EA4BB361-999D-4D37-B7EB-F43BCA34C972}" type="presOf" srcId="{DE793338-126B-4F62-BBB1-47AB526725A5}" destId="{A151E668-412D-4CCD-881A-186311F0D1FA}" srcOrd="0" destOrd="0" presId="urn:microsoft.com/office/officeart/2005/8/layout/radial6"/>
    <dgm:cxn modelId="{159B2F46-758E-441F-9960-C938B983E3D8}" type="presOf" srcId="{69B54EAC-7A54-446B-9A32-7CD6EB83F9F2}" destId="{32AD1EAC-D9BC-4407-B724-831A2409B7EE}" srcOrd="0" destOrd="0" presId="urn:microsoft.com/office/officeart/2005/8/layout/radial6"/>
    <dgm:cxn modelId="{C71B0B7C-F34F-4461-8057-B30DA7279B12}" srcId="{69B54EAC-7A54-446B-9A32-7CD6EB83F9F2}" destId="{4D2541DD-BD23-41B3-8E31-5F2D732EE08F}" srcOrd="2" destOrd="0" parTransId="{77D9723A-E38F-43B4-B390-A06B4C8B6FE2}" sibTransId="{F666CA59-AE14-47DA-ABFF-60D7CBFFC0A5}"/>
    <dgm:cxn modelId="{691A6382-5528-4020-BA04-0495AF5B7BA0}" type="presOf" srcId="{C9C5A1DA-C9EB-4305-8447-A78910FA5B92}" destId="{63316D5B-9D30-43A4-A6A4-F5F6BF5AC2A0}" srcOrd="0" destOrd="0" presId="urn:microsoft.com/office/officeart/2005/8/layout/radial6"/>
    <dgm:cxn modelId="{2F4C93C4-15A2-4CBF-A3E1-9C0424912936}" srcId="{6DFEF946-1051-4A88-95AD-0CDD614FD3C3}" destId="{69B54EAC-7A54-446B-9A32-7CD6EB83F9F2}" srcOrd="0" destOrd="0" parTransId="{A51205CF-E660-44DF-8BDD-E3F6F74B3334}" sibTransId="{2FCF0BD8-BC55-432A-A989-F4E71B9E9C01}"/>
    <dgm:cxn modelId="{6510A1D9-E58C-4BA6-B85C-B52521EC57DB}" type="presOf" srcId="{6DFEF946-1051-4A88-95AD-0CDD614FD3C3}" destId="{39A477D7-4457-4AC5-8732-65D4BEA4AE34}" srcOrd="0" destOrd="0" presId="urn:microsoft.com/office/officeart/2005/8/layout/radial6"/>
    <dgm:cxn modelId="{3635CAE7-B7D8-4CBF-9660-9D627C5A9D08}" srcId="{69B54EAC-7A54-446B-9A32-7CD6EB83F9F2}" destId="{D2D24F8B-C115-4047-9246-1E055A57A673}" srcOrd="1" destOrd="0" parTransId="{5F85C60F-8376-4C0C-9CDF-440DC4367C31}" sibTransId="{C9C5A1DA-C9EB-4305-8447-A78910FA5B92}"/>
    <dgm:cxn modelId="{21B982F1-4C00-4DD5-B364-BF87C6C375C2}" srcId="{69B54EAC-7A54-446B-9A32-7CD6EB83F9F2}" destId="{4A05F5EA-5289-4398-A96D-91D5D7F87525}" srcOrd="0" destOrd="0" parTransId="{54C53197-638C-4123-BFE5-8EA7AFCE8220}" sibTransId="{DE793338-126B-4F62-BBB1-47AB526725A5}"/>
    <dgm:cxn modelId="{954676F7-20AE-4706-B480-9FDE210DA9F1}" type="presOf" srcId="{D2D24F8B-C115-4047-9246-1E055A57A673}" destId="{10260898-A0BC-4BBB-9BC2-7FDD7BDF6CD9}" srcOrd="0" destOrd="0" presId="urn:microsoft.com/office/officeart/2005/8/layout/radial6"/>
    <dgm:cxn modelId="{D730A7DB-D51C-4AF9-9304-49F446C34EFE}" type="presParOf" srcId="{39A477D7-4457-4AC5-8732-65D4BEA4AE34}" destId="{32AD1EAC-D9BC-4407-B724-831A2409B7EE}" srcOrd="0" destOrd="0" presId="urn:microsoft.com/office/officeart/2005/8/layout/radial6"/>
    <dgm:cxn modelId="{AC7FF6C9-F366-4C57-8C58-FA5D06A89AE9}" type="presParOf" srcId="{39A477D7-4457-4AC5-8732-65D4BEA4AE34}" destId="{E77B4F26-9EB4-481E-B535-8266857B52FC}" srcOrd="1" destOrd="0" presId="urn:microsoft.com/office/officeart/2005/8/layout/radial6"/>
    <dgm:cxn modelId="{4C014918-46E8-4D3F-BB1E-B069CD300370}" type="presParOf" srcId="{39A477D7-4457-4AC5-8732-65D4BEA4AE34}" destId="{0CC4156B-F7E6-4868-9170-1389CE54E3A0}" srcOrd="2" destOrd="0" presId="urn:microsoft.com/office/officeart/2005/8/layout/radial6"/>
    <dgm:cxn modelId="{E60B92E9-CB9B-4C42-8730-BC4A526C8961}" type="presParOf" srcId="{39A477D7-4457-4AC5-8732-65D4BEA4AE34}" destId="{A151E668-412D-4CCD-881A-186311F0D1FA}" srcOrd="3" destOrd="0" presId="urn:microsoft.com/office/officeart/2005/8/layout/radial6"/>
    <dgm:cxn modelId="{57216E16-ED97-47D4-92E0-D83A42E0ACFB}" type="presParOf" srcId="{39A477D7-4457-4AC5-8732-65D4BEA4AE34}" destId="{10260898-A0BC-4BBB-9BC2-7FDD7BDF6CD9}" srcOrd="4" destOrd="0" presId="urn:microsoft.com/office/officeart/2005/8/layout/radial6"/>
    <dgm:cxn modelId="{1E9259F6-238F-4C64-BA55-BA625D970421}" type="presParOf" srcId="{39A477D7-4457-4AC5-8732-65D4BEA4AE34}" destId="{3983A73C-BE8A-4F1C-8B9F-5C2FC1A7001A}" srcOrd="5" destOrd="0" presId="urn:microsoft.com/office/officeart/2005/8/layout/radial6"/>
    <dgm:cxn modelId="{1A9DB769-B40A-4DB5-B07E-D9BDE83FD84A}" type="presParOf" srcId="{39A477D7-4457-4AC5-8732-65D4BEA4AE34}" destId="{63316D5B-9D30-43A4-A6A4-F5F6BF5AC2A0}" srcOrd="6" destOrd="0" presId="urn:microsoft.com/office/officeart/2005/8/layout/radial6"/>
    <dgm:cxn modelId="{3B91C82D-34BD-4682-B8CC-840E8DC6D45D}" type="presParOf" srcId="{39A477D7-4457-4AC5-8732-65D4BEA4AE34}" destId="{2B5A19FB-0E44-4CA1-A100-7A8366360A1A}" srcOrd="7" destOrd="0" presId="urn:microsoft.com/office/officeart/2005/8/layout/radial6"/>
    <dgm:cxn modelId="{D0F8F6C2-5CD2-4EB4-8B53-9AB95E4224FC}" type="presParOf" srcId="{39A477D7-4457-4AC5-8732-65D4BEA4AE34}" destId="{87198217-1CC8-43C6-84D4-30325FE53E61}" srcOrd="8" destOrd="0" presId="urn:microsoft.com/office/officeart/2005/8/layout/radial6"/>
    <dgm:cxn modelId="{94FC3394-BCB7-4122-BDCF-2AA4270CA258}" type="presParOf" srcId="{39A477D7-4457-4AC5-8732-65D4BEA4AE34}" destId="{1F162C92-4C4D-457E-9B66-7C4B5C81EEBF}"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162C92-4C4D-457E-9B66-7C4B5C81EEBF}">
      <dsp:nvSpPr>
        <dsp:cNvPr id="0" name=""/>
        <dsp:cNvSpPr/>
      </dsp:nvSpPr>
      <dsp:spPr>
        <a:xfrm>
          <a:off x="1100449" y="646986"/>
          <a:ext cx="3346149" cy="3346149"/>
        </a:xfrm>
        <a:prstGeom prst="blockArc">
          <a:avLst>
            <a:gd name="adj1" fmla="val 9832783"/>
            <a:gd name="adj2" fmla="val 164865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316D5B-9D30-43A4-A6A4-F5F6BF5AC2A0}">
      <dsp:nvSpPr>
        <dsp:cNvPr id="0" name=""/>
        <dsp:cNvSpPr/>
      </dsp:nvSpPr>
      <dsp:spPr>
        <a:xfrm>
          <a:off x="1137683" y="804776"/>
          <a:ext cx="3346149" cy="3346149"/>
        </a:xfrm>
        <a:prstGeom prst="blockArc">
          <a:avLst>
            <a:gd name="adj1" fmla="val 1394283"/>
            <a:gd name="adj2" fmla="val 1017395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51E668-412D-4CCD-881A-186311F0D1FA}">
      <dsp:nvSpPr>
        <dsp:cNvPr id="0" name=""/>
        <dsp:cNvSpPr/>
      </dsp:nvSpPr>
      <dsp:spPr>
        <a:xfrm>
          <a:off x="1212669" y="652484"/>
          <a:ext cx="3346149" cy="3346149"/>
        </a:xfrm>
        <a:prstGeom prst="blockArc">
          <a:avLst>
            <a:gd name="adj1" fmla="val 16250115"/>
            <a:gd name="adj2" fmla="val 1751517"/>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AD1EAC-D9BC-4407-B724-831A2409B7EE}">
      <dsp:nvSpPr>
        <dsp:cNvPr id="0" name=""/>
        <dsp:cNvSpPr/>
      </dsp:nvSpPr>
      <dsp:spPr>
        <a:xfrm>
          <a:off x="2123044" y="1661688"/>
          <a:ext cx="1538882" cy="153888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fr-FR" sz="1500" kern="1200" dirty="0"/>
            <a:t>PORTAIL NUMERIQUE</a:t>
          </a:r>
        </a:p>
      </dsp:txBody>
      <dsp:txXfrm>
        <a:off x="2348408" y="1887052"/>
        <a:ext cx="1088154" cy="1088154"/>
      </dsp:txXfrm>
    </dsp:sp>
    <dsp:sp modelId="{E77B4F26-9EB4-481E-B535-8266857B52FC}">
      <dsp:nvSpPr>
        <dsp:cNvPr id="0" name=""/>
        <dsp:cNvSpPr/>
      </dsp:nvSpPr>
      <dsp:spPr>
        <a:xfrm>
          <a:off x="1999647" y="-109586"/>
          <a:ext cx="1819841" cy="16020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fr-FR" sz="2100" b="1" kern="1200" dirty="0">
              <a:solidFill>
                <a:srgbClr val="FF0000"/>
              </a:solidFill>
              <a:effectLst>
                <a:outerShdw blurRad="38100" dist="38100" dir="2700000" algn="tl">
                  <a:srgbClr val="000000">
                    <a:alpha val="43137"/>
                  </a:srgbClr>
                </a:outerShdw>
              </a:effectLst>
            </a:rPr>
            <a:t>Entité Nationale</a:t>
          </a:r>
        </a:p>
      </dsp:txBody>
      <dsp:txXfrm>
        <a:off x="2266157" y="125029"/>
        <a:ext cx="1286821" cy="1132819"/>
      </dsp:txXfrm>
    </dsp:sp>
    <dsp:sp modelId="{10260898-A0BC-4BBB-9BC2-7FDD7BDF6CD9}">
      <dsp:nvSpPr>
        <dsp:cNvPr id="0" name=""/>
        <dsp:cNvSpPr/>
      </dsp:nvSpPr>
      <dsp:spPr>
        <a:xfrm>
          <a:off x="3472114" y="2263239"/>
          <a:ext cx="1680707" cy="17188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b="1" kern="1200" dirty="0"/>
            <a:t>Unité Régionale  animation</a:t>
          </a:r>
        </a:p>
      </dsp:txBody>
      <dsp:txXfrm>
        <a:off x="3718248" y="2514959"/>
        <a:ext cx="1188439" cy="1215412"/>
      </dsp:txXfrm>
    </dsp:sp>
    <dsp:sp modelId="{2B5A19FB-0E44-4CA1-A100-7A8366360A1A}">
      <dsp:nvSpPr>
        <dsp:cNvPr id="0" name=""/>
        <dsp:cNvSpPr/>
      </dsp:nvSpPr>
      <dsp:spPr>
        <a:xfrm>
          <a:off x="664879" y="2235221"/>
          <a:ext cx="1077217" cy="107721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r-FR" sz="2000" kern="1200" dirty="0">
              <a:solidFill>
                <a:srgbClr val="00FF66"/>
              </a:solidFill>
            </a:rPr>
            <a:t>Admin </a:t>
          </a:r>
          <a:r>
            <a:rPr lang="fr-FR" sz="2000" b="1" kern="1200" dirty="0">
              <a:solidFill>
                <a:srgbClr val="00FF66"/>
              </a:solidFill>
              <a:effectLst>
                <a:outerShdw blurRad="38100" dist="38100" dir="2700000" algn="tl">
                  <a:srgbClr val="000000">
                    <a:alpha val="43137"/>
                  </a:srgbClr>
                </a:outerShdw>
              </a:effectLst>
            </a:rPr>
            <a:t>Portail</a:t>
          </a:r>
        </a:p>
      </dsp:txBody>
      <dsp:txXfrm>
        <a:off x="822634" y="2392976"/>
        <a:ext cx="761707" cy="761707"/>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EF4198-70DC-4D47-A5E6-B285F7D9A6AB}" type="datetimeFigureOut">
              <a:rPr lang="fr-FR" smtClean="0"/>
              <a:t>02/10/2025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956460-BBBB-4B5D-B248-D901A1E87509}" type="slidenum">
              <a:rPr lang="fr-FR" smtClean="0"/>
              <a:t>‹N°›</a:t>
            </a:fld>
            <a:endParaRPr lang="fr-FR"/>
          </a:p>
        </p:txBody>
      </p:sp>
    </p:spTree>
    <p:extLst>
      <p:ext uri="{BB962C8B-B14F-4D97-AF65-F5344CB8AC3E}">
        <p14:creationId xmlns:p14="http://schemas.microsoft.com/office/powerpoint/2010/main" val="2949583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FB7BDAF-0D44-405E-B8AD-9B881DEA1653}" type="datetime1">
              <a:rPr lang="fr-FR" smtClean="0"/>
              <a:t>02/10/2025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2541283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CF26158-294A-4EFA-8516-00E7D2CE0C61}" type="datetime1">
              <a:rPr lang="fr-FR" smtClean="0"/>
              <a:t>02/10/2025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2698304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D0D4117-2044-4574-9035-0F7133947A7D}" type="datetime1">
              <a:rPr lang="fr-FR" smtClean="0"/>
              <a:t>02/10/2025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3224502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C9A944B-4AC4-4770-9BCF-BFCC2436C63C}" type="datetime1">
              <a:rPr lang="fr-FR" smtClean="0"/>
              <a:t>02/10/2025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3328269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1361F7BE-A6EE-45ED-A320-514546B535B7}" type="datetime1">
              <a:rPr lang="fr-FR" smtClean="0"/>
              <a:t>02/10/2025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260918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9CDC033-B4BD-4789-9376-1B3CAF80B033}" type="datetime1">
              <a:rPr lang="fr-FR" smtClean="0"/>
              <a:t>02/10/2025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64761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19B87D0-452D-428C-AF4B-47F65B78683C}" type="datetime1">
              <a:rPr lang="fr-FR" smtClean="0"/>
              <a:t>02/10/2025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3487089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FFCAA41-9603-4070-9DC3-BAF3F91868C7}" type="datetime1">
              <a:rPr lang="fr-FR" smtClean="0"/>
              <a:t>02/10/2025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399021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152081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F214151-B303-4517-BD1F-C9D3625B2D38}" type="datetime1">
              <a:rPr lang="fr-FR" smtClean="0"/>
              <a:t>02/10/2025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2983584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5E610D6-0926-438A-8D67-DCEE95E5EE4B}" type="datetime1">
              <a:rPr lang="fr-FR" smtClean="0"/>
              <a:t>02/10/2025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84D774C-343C-4F9E-811A-7E6827EC9E8F}" type="slidenum">
              <a:rPr lang="fr-FR" smtClean="0"/>
              <a:t>‹N°›</a:t>
            </a:fld>
            <a:endParaRPr lang="fr-FR"/>
          </a:p>
        </p:txBody>
      </p:sp>
    </p:spTree>
    <p:extLst>
      <p:ext uri="{BB962C8B-B14F-4D97-AF65-F5344CB8AC3E}">
        <p14:creationId xmlns:p14="http://schemas.microsoft.com/office/powerpoint/2010/main" val="3071394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B7C91D-E560-4C43-A7A0-E7AEC5810115}" type="datetime1">
              <a:rPr lang="fr-FR" smtClean="0"/>
              <a:t>02/10/2025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D774C-343C-4F9E-811A-7E6827EC9E8F}" type="slidenum">
              <a:rPr lang="fr-FR" smtClean="0"/>
              <a:t>‹N°›</a:t>
            </a:fld>
            <a:endParaRPr lang="fr-FR"/>
          </a:p>
        </p:txBody>
      </p:sp>
    </p:spTree>
    <p:extLst>
      <p:ext uri="{BB962C8B-B14F-4D97-AF65-F5344CB8AC3E}">
        <p14:creationId xmlns:p14="http://schemas.microsoft.com/office/powerpoint/2010/main" val="2692009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mutualisation.ccmefp-uemoa.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84D774C-343C-4F9E-811A-7E6827EC9E8F}" type="slidenum">
              <a:rPr lang="fr-FR" smtClean="0"/>
              <a:t>1</a:t>
            </a:fld>
            <a:endParaRPr lang="fr-FR"/>
          </a:p>
        </p:txBody>
      </p:sp>
      <p:pic>
        <p:nvPicPr>
          <p:cNvPr id="10" name="Picture 8">
            <a:extLst>
              <a:ext uri="{FF2B5EF4-FFF2-40B4-BE49-F238E27FC236}">
                <a16:creationId xmlns:a16="http://schemas.microsoft.com/office/drawing/2014/main" id="{9EF2D4D8-E508-4EC0-9112-D7FD041C65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360"/>
            <a:ext cx="1671121" cy="2032898"/>
          </a:xfrm>
          <a:prstGeom prst="rect">
            <a:avLst/>
          </a:prstGeom>
        </p:spPr>
      </p:pic>
      <p:pic>
        <p:nvPicPr>
          <p:cNvPr id="11" name="Picture 11">
            <a:extLst>
              <a:ext uri="{FF2B5EF4-FFF2-40B4-BE49-F238E27FC236}">
                <a16:creationId xmlns:a16="http://schemas.microsoft.com/office/drawing/2014/main" id="{FD7FD5BB-933F-4350-AAD3-34DC1A9C709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91889" y="0"/>
            <a:ext cx="1700111" cy="1765585"/>
          </a:xfrm>
          <a:prstGeom prst="rect">
            <a:avLst/>
          </a:prstGeom>
          <a:noFill/>
          <a:ln>
            <a:noFill/>
          </a:ln>
        </p:spPr>
      </p:pic>
      <p:sp>
        <p:nvSpPr>
          <p:cNvPr id="12" name="Rectangle 11">
            <a:extLst>
              <a:ext uri="{FF2B5EF4-FFF2-40B4-BE49-F238E27FC236}">
                <a16:creationId xmlns:a16="http://schemas.microsoft.com/office/drawing/2014/main" id="{41A5513F-81D1-4BE5-BEFC-035F49763507}"/>
              </a:ext>
            </a:extLst>
          </p:cNvPr>
          <p:cNvSpPr/>
          <p:nvPr/>
        </p:nvSpPr>
        <p:spPr>
          <a:xfrm>
            <a:off x="-85725" y="1970662"/>
            <a:ext cx="12182474" cy="739606"/>
          </a:xfrm>
          <a:prstGeom prst="rect">
            <a:avLst/>
          </a:prstGeom>
          <a:solidFill>
            <a:srgbClr val="FEFFFA"/>
          </a:solidFill>
          <a:ln w="9525" cap="flat" cmpd="sng" algn="ctr">
            <a:solidFill>
              <a:srgbClr val="ECEDE8"/>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28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CADRE DE CONCERTATION DES MINISTRES EN CHARGE  DE L'EMPLOI ET DE LA FORMATION PROFESSIONNELLE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 DE L'ESPACE UEMOA (CCMEFP-UEMOA)</a:t>
            </a:r>
            <a:endParaRPr kumimoji="0" lang="fr-FR" sz="2000" b="0" i="0" u="none" strike="noStrike" kern="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3" name="ZoneTexte 12">
            <a:extLst>
              <a:ext uri="{FF2B5EF4-FFF2-40B4-BE49-F238E27FC236}">
                <a16:creationId xmlns:a16="http://schemas.microsoft.com/office/drawing/2014/main" id="{535F9F0E-D248-4029-A397-1839AA49090B}"/>
              </a:ext>
            </a:extLst>
          </p:cNvPr>
          <p:cNvSpPr txBox="1"/>
          <p:nvPr/>
        </p:nvSpPr>
        <p:spPr>
          <a:xfrm>
            <a:off x="-85725" y="2915346"/>
            <a:ext cx="12268199" cy="1231106"/>
          </a:xfrm>
          <a:prstGeom prst="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noFill/>
            <a:prstDash val="solid"/>
            <a:miter lim="800000"/>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dirty="0">
              <a:ln>
                <a:noFill/>
              </a:ln>
              <a:solidFill>
                <a:prstClr val="black"/>
              </a:solidFill>
              <a:effectLst/>
              <a:uLnTx/>
              <a:uFillTx/>
              <a:latin typeface="Aharoni" panose="02010803020104030203" pitchFamily="2" charset="-79"/>
              <a:ea typeface="+mn-ea"/>
              <a:cs typeface="Aharoni" panose="02010803020104030203" pitchFamily="2" charset="-79"/>
            </a:endParaRPr>
          </a:p>
          <a:p>
            <a:pPr lvl="0" algn="ctr">
              <a:defRPr/>
            </a:pPr>
            <a:r>
              <a:rPr lang="fr-FR" sz="3000" kern="0" dirty="0">
                <a:solidFill>
                  <a:prstClr val="black"/>
                </a:solidFill>
                <a:latin typeface="Aharoni" panose="02010803020104030203" pitchFamily="2" charset="-79"/>
                <a:cs typeface="Aharoni" panose="02010803020104030203" pitchFamily="2" charset="-79"/>
              </a:rPr>
              <a:t>P</a:t>
            </a:r>
            <a:r>
              <a:rPr kumimoji="0" lang="fr-FR" sz="3000" b="0" i="0" u="none" strike="noStrike" kern="0" cap="none" spc="0" normalizeH="0" baseline="0" noProof="0" dirty="0" err="1">
                <a:ln>
                  <a:noFill/>
                </a:ln>
                <a:solidFill>
                  <a:prstClr val="black"/>
                </a:solidFill>
                <a:effectLst/>
                <a:uLnTx/>
                <a:uFillTx/>
                <a:latin typeface="Aharoni" panose="02010803020104030203" pitchFamily="2" charset="-79"/>
                <a:ea typeface="+mn-ea"/>
                <a:cs typeface="Aharoni" panose="02010803020104030203" pitchFamily="2" charset="-79"/>
              </a:rPr>
              <a:t>résentation</a:t>
            </a:r>
            <a:r>
              <a:rPr kumimoji="0" lang="fr-FR" sz="3000" b="0" i="0" u="none" strike="noStrike" kern="0" cap="none" spc="0" normalizeH="0" baseline="0" noProof="0" dirty="0">
                <a:ln>
                  <a:noFill/>
                </a:ln>
                <a:solidFill>
                  <a:prstClr val="black"/>
                </a:solidFill>
                <a:effectLst/>
                <a:uLnTx/>
                <a:uFillTx/>
                <a:latin typeface="Aharoni" panose="02010803020104030203" pitchFamily="2" charset="-79"/>
                <a:ea typeface="+mn-ea"/>
                <a:cs typeface="Aharoni" panose="02010803020104030203" pitchFamily="2" charset="-79"/>
              </a:rPr>
              <a:t> de la Plateforme de Mutualisation des </a:t>
            </a:r>
            <a:r>
              <a:rPr kumimoji="0" lang="fr-FR" sz="3000" b="0" i="0" u="none" strike="noStrike" kern="0" cap="none" spc="0" normalizeH="0" baseline="0" noProof="0" dirty="0" err="1">
                <a:ln>
                  <a:noFill/>
                </a:ln>
                <a:solidFill>
                  <a:prstClr val="black"/>
                </a:solidFill>
                <a:effectLst/>
                <a:uLnTx/>
                <a:uFillTx/>
                <a:latin typeface="Aharoni" panose="02010803020104030203" pitchFamily="2" charset="-79"/>
                <a:ea typeface="+mn-ea"/>
                <a:cs typeface="Aharoni" panose="02010803020104030203" pitchFamily="2" charset="-79"/>
              </a:rPr>
              <a:t>ressoucres</a:t>
            </a:r>
            <a:r>
              <a:rPr kumimoji="0" lang="fr-FR" sz="3000" b="0" i="0" u="none" strike="noStrike" kern="0" cap="none" spc="0" normalizeH="0" baseline="0" noProof="0" dirty="0">
                <a:ln>
                  <a:noFill/>
                </a:ln>
                <a:solidFill>
                  <a:prstClr val="black"/>
                </a:solidFill>
                <a:effectLst/>
                <a:uLnTx/>
                <a:uFillTx/>
                <a:latin typeface="Aharoni" panose="02010803020104030203" pitchFamily="2" charset="-79"/>
                <a:ea typeface="+mn-ea"/>
                <a:cs typeface="Aharoni" panose="02010803020104030203" pitchFamily="2" charset="-79"/>
              </a:rPr>
              <a:t> et outils de formation professionnelle et d’emploi du CCMEFP-UEMOA</a:t>
            </a:r>
          </a:p>
        </p:txBody>
      </p:sp>
      <p:sp>
        <p:nvSpPr>
          <p:cNvPr id="14" name="Rectangle 13">
            <a:extLst>
              <a:ext uri="{FF2B5EF4-FFF2-40B4-BE49-F238E27FC236}">
                <a16:creationId xmlns:a16="http://schemas.microsoft.com/office/drawing/2014/main" id="{89E410FE-136E-40CB-8A9E-26D2CFE0E385}"/>
              </a:ext>
            </a:extLst>
          </p:cNvPr>
          <p:cNvSpPr/>
          <p:nvPr/>
        </p:nvSpPr>
        <p:spPr>
          <a:xfrm>
            <a:off x="42212" y="5296213"/>
            <a:ext cx="4501213" cy="1569660"/>
          </a:xfrm>
          <a:prstGeom prst="rect">
            <a:avLst/>
          </a:prstGeom>
        </p:spPr>
        <p:txBody>
          <a:bodyPr wrap="square">
            <a:spAutoFit/>
          </a:bodyPr>
          <a:lstStyle/>
          <a:p>
            <a:r>
              <a:rPr lang="fr-FR" sz="2400" b="1" dirty="0">
                <a:solidFill>
                  <a:srgbClr val="C00000"/>
                </a:solidFill>
                <a:effectLst>
                  <a:outerShdw blurRad="38100" dist="38100" dir="2700000" algn="tl">
                    <a:srgbClr val="000000">
                      <a:alpha val="43137"/>
                    </a:srgbClr>
                  </a:outerShdw>
                </a:effectLst>
              </a:rPr>
              <a:t>BANCE Amidou</a:t>
            </a:r>
          </a:p>
          <a:p>
            <a:r>
              <a:rPr lang="fr-FR" dirty="0">
                <a:effectLst>
                  <a:outerShdw blurRad="38100" dist="38100" dir="2700000" algn="tl">
                    <a:srgbClr val="000000">
                      <a:alpha val="43137"/>
                    </a:srgbClr>
                  </a:outerShdw>
                </a:effectLst>
              </a:rPr>
              <a:t>Secrétaire Permanent du CCMEFP-UEMOA</a:t>
            </a:r>
          </a:p>
          <a:p>
            <a:r>
              <a:rPr lang="fr-FR" b="1" u="sng" dirty="0">
                <a:effectLst>
                  <a:outerShdw blurRad="38100" dist="38100" dir="2700000" algn="tl">
                    <a:srgbClr val="000000">
                      <a:alpha val="43137"/>
                    </a:srgbClr>
                  </a:outerShdw>
                </a:effectLst>
              </a:rPr>
              <a:t>E-Mail</a:t>
            </a:r>
            <a:r>
              <a:rPr lang="fr-FR" b="1" dirty="0">
                <a:effectLst>
                  <a:outerShdw blurRad="38100" dist="38100" dir="2700000" algn="tl">
                    <a:srgbClr val="000000">
                      <a:alpha val="43137"/>
                    </a:srgbClr>
                  </a:outerShdw>
                </a:effectLst>
              </a:rPr>
              <a:t>        </a:t>
            </a:r>
            <a:r>
              <a:rPr lang="fr-FR" dirty="0">
                <a:effectLst>
                  <a:outerShdw blurRad="38100" dist="38100" dir="2700000" algn="tl">
                    <a:srgbClr val="000000">
                      <a:alpha val="43137"/>
                    </a:srgbClr>
                  </a:outerShdw>
                </a:effectLst>
              </a:rPr>
              <a:t>: bance2070@gmail.com</a:t>
            </a:r>
          </a:p>
          <a:p>
            <a:r>
              <a:rPr lang="fr-FR" b="1" u="sng" dirty="0">
                <a:effectLst>
                  <a:outerShdw blurRad="38100" dist="38100" dir="2700000" algn="tl">
                    <a:srgbClr val="000000">
                      <a:alpha val="43137"/>
                    </a:srgbClr>
                  </a:outerShdw>
                </a:effectLst>
              </a:rPr>
              <a:t>Téléphone</a:t>
            </a:r>
            <a:r>
              <a:rPr lang="fr-FR" dirty="0">
                <a:effectLst>
                  <a:outerShdw blurRad="38100" dist="38100" dir="2700000" algn="tl">
                    <a:srgbClr val="000000">
                      <a:alpha val="43137"/>
                    </a:srgbClr>
                  </a:outerShdw>
                </a:effectLst>
              </a:rPr>
              <a:t> : (00223) 75 38 08 70</a:t>
            </a:r>
          </a:p>
          <a:p>
            <a:r>
              <a:rPr lang="fr-FR" b="1" u="sng" dirty="0">
                <a:effectLst>
                  <a:outerShdw blurRad="38100" dist="38100" dir="2700000" algn="tl">
                    <a:srgbClr val="000000">
                      <a:alpha val="43137"/>
                    </a:srgbClr>
                  </a:outerShdw>
                </a:effectLst>
              </a:rPr>
              <a:t>WhatsApp </a:t>
            </a:r>
            <a:r>
              <a:rPr lang="fr-FR" dirty="0">
                <a:effectLst>
                  <a:outerShdw blurRad="38100" dist="38100" dir="2700000" algn="tl">
                    <a:srgbClr val="000000">
                      <a:alpha val="43137"/>
                    </a:srgbClr>
                  </a:outerShdw>
                </a:effectLst>
              </a:rPr>
              <a:t>: (00226) 71 05 87 90</a:t>
            </a:r>
          </a:p>
        </p:txBody>
      </p:sp>
      <p:pic>
        <p:nvPicPr>
          <p:cNvPr id="3" name="Picture 668125178" descr="Logo, company name&#10;&#10;Description automatically generated">
            <a:extLst>
              <a:ext uri="{FF2B5EF4-FFF2-40B4-BE49-F238E27FC236}">
                <a16:creationId xmlns:a16="http://schemas.microsoft.com/office/drawing/2014/main" id="{DA0B48C3-5EFB-4665-46EF-CCEDC3DEB6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20069" y="124880"/>
            <a:ext cx="1420775" cy="1515823"/>
          </a:xfrm>
          <a:prstGeom prst="rect">
            <a:avLst/>
          </a:prstGeom>
          <a:ln>
            <a:noFill/>
          </a:ln>
          <a:effectLst>
            <a:outerShdw blurRad="190500" algn="tl" rotWithShape="0">
              <a:srgbClr val="000000">
                <a:alpha val="70000"/>
              </a:srgbClr>
            </a:outerShdw>
          </a:effectLst>
        </p:spPr>
      </p:pic>
      <p:sp>
        <p:nvSpPr>
          <p:cNvPr id="2" name="Sous-titre 2">
            <a:extLst>
              <a:ext uri="{FF2B5EF4-FFF2-40B4-BE49-F238E27FC236}">
                <a16:creationId xmlns:a16="http://schemas.microsoft.com/office/drawing/2014/main" id="{B968C5E1-CA70-E0A3-E5A1-1674499B2E71}"/>
              </a:ext>
            </a:extLst>
          </p:cNvPr>
          <p:cNvSpPr txBox="1">
            <a:spLocks/>
          </p:cNvSpPr>
          <p:nvPr/>
        </p:nvSpPr>
        <p:spPr>
          <a:xfrm>
            <a:off x="2289935" y="4526239"/>
            <a:ext cx="8940219" cy="6458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FR" sz="2400" b="1" dirty="0">
                <a:solidFill>
                  <a:schemeClr val="accent5">
                    <a:lumMod val="75000"/>
                  </a:schemeClr>
                </a:solidFill>
              </a:rPr>
              <a:t>6</a:t>
            </a:r>
            <a:r>
              <a:rPr lang="fr-FR" sz="2400" b="1" baseline="30000" dirty="0">
                <a:solidFill>
                  <a:schemeClr val="accent5">
                    <a:lumMod val="75000"/>
                  </a:schemeClr>
                </a:solidFill>
              </a:rPr>
              <a:t>e</a:t>
            </a:r>
            <a:r>
              <a:rPr lang="fr-FR" sz="2400" b="1" dirty="0">
                <a:solidFill>
                  <a:schemeClr val="accent5">
                    <a:lumMod val="75000"/>
                  </a:schemeClr>
                </a:solidFill>
              </a:rPr>
              <a:t> Forum continental de l’ACQF, 30 septembre au 02 Octobre 2025, Port Louis/Maurice</a:t>
            </a:r>
          </a:p>
        </p:txBody>
      </p:sp>
    </p:spTree>
    <p:extLst>
      <p:ext uri="{BB962C8B-B14F-4D97-AF65-F5344CB8AC3E}">
        <p14:creationId xmlns:p14="http://schemas.microsoft.com/office/powerpoint/2010/main" val="4102004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567" y="876035"/>
            <a:ext cx="11229975" cy="871625"/>
          </a:xfrm>
          <a:solidFill>
            <a:schemeClr val="bg1"/>
          </a:solidFill>
        </p:spPr>
        <p:txBody>
          <a:bodyPr>
            <a:noAutofit/>
          </a:bodyPr>
          <a:lstStyle/>
          <a:p>
            <a:pPr algn="ctr"/>
            <a:r>
              <a:rPr lang="fr-FR" sz="3600" b="1" dirty="0">
                <a:solidFill>
                  <a:srgbClr val="C00000"/>
                </a:solidFill>
                <a:latin typeface="Arial Black" panose="020B0A04020102020204" pitchFamily="34" charset="0"/>
              </a:rPr>
              <a:t>6- Le portail numérique de la Plateforme de mutualisation</a:t>
            </a:r>
          </a:p>
        </p:txBody>
      </p:sp>
      <p:sp>
        <p:nvSpPr>
          <p:cNvPr id="3" name="Content Placeholder 2"/>
          <p:cNvSpPr>
            <a:spLocks noGrp="1"/>
          </p:cNvSpPr>
          <p:nvPr>
            <p:ph idx="1"/>
          </p:nvPr>
        </p:nvSpPr>
        <p:spPr>
          <a:xfrm>
            <a:off x="4613945" y="3457714"/>
            <a:ext cx="7565219" cy="516517"/>
          </a:xfrm>
        </p:spPr>
        <p:txBody>
          <a:bodyPr>
            <a:normAutofit lnSpcReduction="10000"/>
          </a:bodyPr>
          <a:lstStyle/>
          <a:p>
            <a:pPr marL="0" indent="0" algn="ctr">
              <a:buNone/>
            </a:pPr>
            <a:r>
              <a:rPr lang="fr-FR" sz="3200" u="sng" dirty="0">
                <a:solidFill>
                  <a:schemeClr val="accent1">
                    <a:lumMod val="75000"/>
                  </a:schemeClr>
                </a:solidFill>
                <a:hlinkClick r:id="rId2"/>
              </a:rPr>
              <a:t>https://mutualisation.ccmefp-uemoa.org/</a:t>
            </a:r>
            <a:endParaRPr lang="fr-FR" dirty="0"/>
          </a:p>
        </p:txBody>
      </p:sp>
      <p:sp>
        <p:nvSpPr>
          <p:cNvPr id="4" name="Date Placeholder 3"/>
          <p:cNvSpPr>
            <a:spLocks noGrp="1"/>
          </p:cNvSpPr>
          <p:nvPr>
            <p:ph type="dt" sz="half" idx="10"/>
          </p:nvPr>
        </p:nvSpPr>
        <p:spPr/>
        <p:txBody>
          <a:bodyPr/>
          <a:lstStyle/>
          <a:p>
            <a:fld id="{DC9A944B-4AC4-4770-9BCF-BFCC2436C63C}" type="datetime1">
              <a:rPr lang="fr-FR" smtClean="0"/>
              <a:t>02/10/2025</a:t>
            </a:fld>
            <a:endParaRPr lang="fr-FR" dirty="0"/>
          </a:p>
        </p:txBody>
      </p:sp>
      <p:sp>
        <p:nvSpPr>
          <p:cNvPr id="5" name="Slide Number Placeholder 4"/>
          <p:cNvSpPr>
            <a:spLocks noGrp="1"/>
          </p:cNvSpPr>
          <p:nvPr>
            <p:ph type="sldNum" sz="quarter" idx="12"/>
          </p:nvPr>
        </p:nvSpPr>
        <p:spPr/>
        <p:txBody>
          <a:bodyPr/>
          <a:lstStyle/>
          <a:p>
            <a:fld id="{384D774C-343C-4F9E-811A-7E6827EC9E8F}" type="slidenum">
              <a:rPr lang="fr-FR" smtClean="0"/>
              <a:t>10</a:t>
            </a:fld>
            <a:endParaRPr lang="fr-FR"/>
          </a:p>
        </p:txBody>
      </p:sp>
      <p:pic>
        <p:nvPicPr>
          <p:cNvPr id="6" name="Picture 5">
            <a:extLst>
              <a:ext uri="{FF2B5EF4-FFF2-40B4-BE49-F238E27FC236}">
                <a16:creationId xmlns:a16="http://schemas.microsoft.com/office/drawing/2014/main" id="{DF0037DE-1CC8-4C2E-8F26-9016553FA2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8077" y="1747660"/>
            <a:ext cx="8877065" cy="6140394"/>
          </a:xfrm>
          <a:prstGeom prst="rect">
            <a:avLst/>
          </a:prstGeom>
        </p:spPr>
      </p:pic>
      <p:sp>
        <p:nvSpPr>
          <p:cNvPr id="9" name="ZoneTexte 8">
            <a:extLst>
              <a:ext uri="{FF2B5EF4-FFF2-40B4-BE49-F238E27FC236}">
                <a16:creationId xmlns:a16="http://schemas.microsoft.com/office/drawing/2014/main" id="{CEA5FE0F-4A0A-46DA-B8A7-B8D2E9285788}"/>
              </a:ext>
            </a:extLst>
          </p:cNvPr>
          <p:cNvSpPr txBox="1"/>
          <p:nvPr/>
        </p:nvSpPr>
        <p:spPr>
          <a:xfrm>
            <a:off x="87160" y="1853498"/>
            <a:ext cx="12032110" cy="1246495"/>
          </a:xfrm>
          <a:prstGeom prst="rect">
            <a:avLst/>
          </a:prstGeom>
          <a:noFill/>
        </p:spPr>
        <p:txBody>
          <a:bodyPr wrap="square">
            <a:spAutoFit/>
          </a:bodyPr>
          <a:lstStyle/>
          <a:p>
            <a:r>
              <a:rPr lang="fr-FR" sz="2500" dirty="0">
                <a:latin typeface="Tahoma" panose="020B0604030504040204" pitchFamily="34" charset="0"/>
                <a:ea typeface="Tahoma" panose="020B0604030504040204" pitchFamily="34" charset="0"/>
                <a:cs typeface="Tahoma" panose="020B0604030504040204" pitchFamily="34" charset="0"/>
              </a:rPr>
              <a:t>La plateforme =portail web de partage et d’utilisation de ressources ayant un contenu normatif et pédagogique en vue de développer et de renforcer l’offre et les dispositifs de formation professionnelle des pays membres. </a:t>
            </a:r>
            <a:endParaRPr lang="fr-BF" sz="2500" dirty="0"/>
          </a:p>
        </p:txBody>
      </p:sp>
      <p:sp>
        <p:nvSpPr>
          <p:cNvPr id="10" name="Rectangle avec flèche vers la droite 17">
            <a:extLst>
              <a:ext uri="{FF2B5EF4-FFF2-40B4-BE49-F238E27FC236}">
                <a16:creationId xmlns:a16="http://schemas.microsoft.com/office/drawing/2014/main" id="{69FAB5FB-0CE2-4E77-9269-29D0740AB9BB}"/>
              </a:ext>
            </a:extLst>
          </p:cNvPr>
          <p:cNvSpPr/>
          <p:nvPr/>
        </p:nvSpPr>
        <p:spPr>
          <a:xfrm>
            <a:off x="7578056" y="4191803"/>
            <a:ext cx="2542908" cy="2597472"/>
          </a:xfrm>
          <a:prstGeom prst="rightArrowCallout">
            <a:avLst>
              <a:gd name="adj1" fmla="val 50574"/>
              <a:gd name="adj2" fmla="val 50000"/>
              <a:gd name="adj3" fmla="val 15022"/>
              <a:gd name="adj4" fmla="val 803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ACCES A DISTANCE AVEC</a:t>
            </a:r>
          </a:p>
          <a:p>
            <a:pPr algn="ctr"/>
            <a:endParaRPr lang="fr-FR" dirty="0"/>
          </a:p>
          <a:p>
            <a:pPr algn="ctr"/>
            <a:r>
              <a:rPr lang="fr-FR" dirty="0"/>
              <a:t>Un ESPACE </a:t>
            </a:r>
            <a:r>
              <a:rPr lang="fr-FR" b="1" dirty="0">
                <a:solidFill>
                  <a:schemeClr val="bg1"/>
                </a:solidFill>
                <a:effectLst>
                  <a:outerShdw blurRad="38100" dist="38100" dir="2700000" algn="tl">
                    <a:srgbClr val="000000">
                      <a:alpha val="43137"/>
                    </a:srgbClr>
                  </a:outerShdw>
                </a:effectLst>
              </a:rPr>
              <a:t>PUBLIC</a:t>
            </a:r>
          </a:p>
          <a:p>
            <a:pPr algn="ctr"/>
            <a:endParaRPr lang="fr-FR" dirty="0"/>
          </a:p>
          <a:p>
            <a:pPr algn="ctr"/>
            <a:r>
              <a:rPr lang="fr-FR" dirty="0"/>
              <a:t>Un ESPACE </a:t>
            </a:r>
            <a:r>
              <a:rPr lang="fr-FR" b="1" dirty="0">
                <a:solidFill>
                  <a:schemeClr val="bg1"/>
                </a:solidFill>
                <a:effectLst>
                  <a:outerShdw blurRad="38100" dist="38100" dir="2700000" algn="tl">
                    <a:srgbClr val="000000">
                      <a:alpha val="43137"/>
                    </a:srgbClr>
                  </a:outerShdw>
                </a:effectLst>
              </a:rPr>
              <a:t>MEMBRES</a:t>
            </a:r>
          </a:p>
        </p:txBody>
      </p:sp>
      <p:sp>
        <p:nvSpPr>
          <p:cNvPr id="11" name="Title 1">
            <a:extLst>
              <a:ext uri="{FF2B5EF4-FFF2-40B4-BE49-F238E27FC236}">
                <a16:creationId xmlns:a16="http://schemas.microsoft.com/office/drawing/2014/main" id="{7BCA14CD-FA2F-42C5-9EA4-A5B7D91E6846}"/>
              </a:ext>
            </a:extLst>
          </p:cNvPr>
          <p:cNvSpPr txBox="1">
            <a:spLocks/>
          </p:cNvSpPr>
          <p:nvPr/>
        </p:nvSpPr>
        <p:spPr>
          <a:xfrm>
            <a:off x="-1" y="1"/>
            <a:ext cx="12179165" cy="721896"/>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bg1"/>
                </a:solidFill>
                <a:latin typeface="Arial Black" panose="020B0A04020102020204" pitchFamily="34" charset="0"/>
              </a:rPr>
              <a:t>II-PLATEFORME DE MUTUALISATION </a:t>
            </a:r>
            <a:r>
              <a:rPr kumimoji="0" lang="fr-FR" sz="4000" b="1"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(5/6)</a:t>
            </a:r>
            <a:endParaRPr lang="fr-FR" sz="40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321889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6462643-D922-4D3E-9C51-39F9B3FC84D6}"/>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A8135251-720A-4A6A-9799-D6446ABAC01E}"/>
              </a:ext>
            </a:extLst>
          </p:cNvPr>
          <p:cNvSpPr>
            <a:spLocks noGrp="1"/>
          </p:cNvSpPr>
          <p:nvPr>
            <p:ph type="sldNum" sz="quarter" idx="12"/>
          </p:nvPr>
        </p:nvSpPr>
        <p:spPr/>
        <p:txBody>
          <a:bodyPr/>
          <a:lstStyle/>
          <a:p>
            <a:fld id="{384D774C-343C-4F9E-811A-7E6827EC9E8F}" type="slidenum">
              <a:rPr lang="fr-FR" smtClean="0"/>
              <a:t>11</a:t>
            </a:fld>
            <a:endParaRPr lang="fr-FR"/>
          </a:p>
        </p:txBody>
      </p:sp>
      <p:sp>
        <p:nvSpPr>
          <p:cNvPr id="5" name="ZoneTexte 4">
            <a:extLst>
              <a:ext uri="{FF2B5EF4-FFF2-40B4-BE49-F238E27FC236}">
                <a16:creationId xmlns:a16="http://schemas.microsoft.com/office/drawing/2014/main" id="{7D634523-7E69-4D85-9E88-627A3DB1A5B9}"/>
              </a:ext>
            </a:extLst>
          </p:cNvPr>
          <p:cNvSpPr txBox="1"/>
          <p:nvPr/>
        </p:nvSpPr>
        <p:spPr>
          <a:xfrm>
            <a:off x="17646" y="676378"/>
            <a:ext cx="12156707" cy="6248955"/>
          </a:xfrm>
          <a:prstGeom prst="rect">
            <a:avLst/>
          </a:prstGeom>
          <a:noFill/>
        </p:spPr>
        <p:txBody>
          <a:bodyPr wrap="square">
            <a:spAutoFit/>
          </a:bodyPr>
          <a:lstStyle/>
          <a:p>
            <a:pPr lvl="0" algn="just">
              <a:lnSpc>
                <a:spcPct val="115000"/>
              </a:lnSpc>
              <a:spcBef>
                <a:spcPts val="600"/>
              </a:spcBef>
              <a:spcAft>
                <a:spcPts val="600"/>
              </a:spcAft>
            </a:pPr>
            <a:r>
              <a:rPr lang="fr-FR" sz="28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7- Intérêts et avantages de la plateforme de mutualisation</a:t>
            </a:r>
            <a:endParaRPr lang="fr-BF" sz="28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pPr>
            <a:r>
              <a:rPr lang="fr-FR" sz="2200" dirty="0">
                <a:effectLst/>
                <a:latin typeface="Tahoma" panose="020B0604030504040204" pitchFamily="34" charset="0"/>
                <a:ea typeface="Tahoma" panose="020B0604030504040204" pitchFamily="34" charset="0"/>
                <a:cs typeface="Tahoma" panose="020B0604030504040204" pitchFamily="34" charset="0"/>
              </a:rPr>
              <a:t>Mutualisation</a:t>
            </a:r>
            <a:r>
              <a:rPr lang="fr-FR" sz="2200" dirty="0">
                <a:latin typeface="Tahoma" panose="020B0604030504040204" pitchFamily="34" charset="0"/>
                <a:ea typeface="Tahoma" panose="020B0604030504040204" pitchFamily="34" charset="0"/>
                <a:cs typeface="Tahoma" panose="020B0604030504040204" pitchFamily="34" charset="0"/>
              </a:rPr>
              <a:t>=</a:t>
            </a:r>
            <a:r>
              <a:rPr lang="fr-FR" sz="2200" b="1" dirty="0">
                <a:effectLst/>
                <a:latin typeface="Tahoma" panose="020B0604030504040204" pitchFamily="34" charset="0"/>
                <a:ea typeface="Tahoma" panose="020B0604030504040204" pitchFamily="34" charset="0"/>
                <a:cs typeface="Tahoma" panose="020B0604030504040204" pitchFamily="34" charset="0"/>
              </a:rPr>
              <a:t>processus d’intégration </a:t>
            </a:r>
            <a:r>
              <a:rPr lang="fr-FR" sz="2200" dirty="0">
                <a:effectLst/>
                <a:latin typeface="Tahoma" panose="020B0604030504040204" pitchFamily="34" charset="0"/>
                <a:ea typeface="Tahoma" panose="020B0604030504040204" pitchFamily="34" charset="0"/>
                <a:cs typeface="Tahoma" panose="020B0604030504040204" pitchFamily="34" charset="0"/>
              </a:rPr>
              <a:t>qui offre un </a:t>
            </a:r>
            <a:r>
              <a:rPr lang="fr-FR" sz="2200" b="1" dirty="0">
                <a:effectLst/>
                <a:latin typeface="Tahoma" panose="020B0604030504040204" pitchFamily="34" charset="0"/>
                <a:ea typeface="Tahoma" panose="020B0604030504040204" pitchFamily="34" charset="0"/>
                <a:cs typeface="Tahoma" panose="020B0604030504040204" pitchFamily="34" charset="0"/>
              </a:rPr>
              <a:t>avantage de gain de temps et d’économie de ressources financières d’au moins 60%</a:t>
            </a:r>
            <a:r>
              <a:rPr lang="fr-FR" sz="2200" dirty="0">
                <a:effectLst/>
                <a:latin typeface="Tahoma" panose="020B0604030504040204" pitchFamily="34" charset="0"/>
                <a:ea typeface="Tahoma" panose="020B0604030504040204" pitchFamily="34" charset="0"/>
                <a:cs typeface="Tahoma" panose="020B0604030504040204" pitchFamily="34" charset="0"/>
              </a:rPr>
              <a:t>.</a:t>
            </a:r>
            <a:endParaRPr lang="fr-FR" sz="2200" dirty="0">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pPr>
            <a:r>
              <a:rPr lang="fr-FR" sz="2200" dirty="0">
                <a:effectLst/>
                <a:latin typeface="Tahoma" panose="020B0604030504040204" pitchFamily="34" charset="0"/>
                <a:ea typeface="Tahoma" panose="020B0604030504040204" pitchFamily="34" charset="0"/>
                <a:cs typeface="Tahoma" panose="020B0604030504040204" pitchFamily="34" charset="0"/>
              </a:rPr>
              <a:t>Plateforme de Mutualisation= </a:t>
            </a:r>
            <a:r>
              <a:rPr lang="fr-FR" sz="2200" b="1" dirty="0">
                <a:effectLst/>
                <a:latin typeface="Tahoma" panose="020B0604030504040204" pitchFamily="34" charset="0"/>
                <a:ea typeface="Tahoma" panose="020B0604030504040204" pitchFamily="34" charset="0"/>
                <a:cs typeface="Tahoma" panose="020B0604030504040204" pitchFamily="34" charset="0"/>
              </a:rPr>
              <a:t>outil d’appui au renforcement des dispositifs nationaux de formation professionnelle</a:t>
            </a:r>
            <a:r>
              <a:rPr lang="fr-FR" sz="2200" dirty="0">
                <a:effectLst/>
                <a:latin typeface="Tahoma" panose="020B0604030504040204" pitchFamily="34" charset="0"/>
                <a:ea typeface="Tahoma" panose="020B0604030504040204" pitchFamily="34" charset="0"/>
                <a:cs typeface="Tahoma" panose="020B0604030504040204" pitchFamily="34" charset="0"/>
              </a:rPr>
              <a:t> à partir de l’adaptation et la contextualisation d’outils et ressources existantes.</a:t>
            </a:r>
            <a:endParaRPr lang="fr-FR" sz="2200" dirty="0">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pPr>
            <a:r>
              <a:rPr lang="fr-FR" sz="2200" dirty="0">
                <a:effectLst/>
                <a:latin typeface="Tahoma" panose="020B0604030504040204" pitchFamily="34" charset="0"/>
                <a:ea typeface="Tahoma" panose="020B0604030504040204" pitchFamily="34" charset="0"/>
                <a:cs typeface="Tahoma" panose="020B0604030504040204" pitchFamily="34" charset="0"/>
              </a:rPr>
              <a:t>Mutualisation=</a:t>
            </a:r>
            <a:r>
              <a:rPr lang="fr-FR" sz="2200" b="1" dirty="0">
                <a:effectLst/>
                <a:latin typeface="Tahoma" panose="020B0604030504040204" pitchFamily="34" charset="0"/>
                <a:ea typeface="Tahoma" panose="020B0604030504040204" pitchFamily="34" charset="0"/>
                <a:cs typeface="Tahoma" panose="020B0604030504040204" pitchFamily="34" charset="0"/>
              </a:rPr>
              <a:t>développement et l’utilisation rationnelle des moyens financiers et des compétences </a:t>
            </a:r>
            <a:r>
              <a:rPr lang="fr-FR" sz="2200" dirty="0">
                <a:effectLst/>
                <a:latin typeface="Tahoma" panose="020B0604030504040204" pitchFamily="34" charset="0"/>
                <a:ea typeface="Tahoma" panose="020B0604030504040204" pitchFamily="34" charset="0"/>
                <a:cs typeface="Tahoma" panose="020B0604030504040204" pitchFamily="34" charset="0"/>
              </a:rPr>
              <a:t>en soutien au développement économique, à l’accès à l’emploi et à la mobilité professionnelle. Elle permet de </a:t>
            </a:r>
            <a:r>
              <a:rPr lang="fr-FR" sz="2200" b="1" dirty="0">
                <a:effectLst/>
                <a:latin typeface="Tahoma" panose="020B0604030504040204" pitchFamily="34" charset="0"/>
                <a:ea typeface="Tahoma" panose="020B0604030504040204" pitchFamily="34" charset="0"/>
                <a:cs typeface="Tahoma" panose="020B0604030504040204" pitchFamily="34" charset="0"/>
              </a:rPr>
              <a:t>mieux répondre au défi de l’employabilité des jeunes et des femmes</a:t>
            </a:r>
            <a:r>
              <a:rPr lang="fr-FR" sz="2200" dirty="0">
                <a:effectLst/>
                <a:latin typeface="Tahoma" panose="020B0604030504040204" pitchFamily="34" charset="0"/>
                <a:ea typeface="Tahoma" panose="020B0604030504040204" pitchFamily="34" charset="0"/>
                <a:cs typeface="Tahoma" panose="020B0604030504040204" pitchFamily="34" charset="0"/>
              </a:rPr>
              <a:t>.</a:t>
            </a:r>
            <a:endParaRPr lang="fr-FR" sz="2200" dirty="0">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pPr>
            <a:r>
              <a:rPr lang="fr-FR" sz="2000" b="1" dirty="0">
                <a:effectLst/>
                <a:latin typeface="Tahoma" panose="020B0604030504040204" pitchFamily="34" charset="0"/>
                <a:ea typeface="Tahoma" panose="020B0604030504040204" pitchFamily="34" charset="0"/>
                <a:cs typeface="Tahoma" panose="020B0604030504040204" pitchFamily="34" charset="0"/>
              </a:rPr>
              <a:t>Environ 1159 programmes de formation </a:t>
            </a:r>
            <a:r>
              <a:rPr lang="fr-FR" sz="2000" b="1" dirty="0">
                <a:latin typeface="Tahoma" panose="020B0604030504040204" pitchFamily="34" charset="0"/>
                <a:ea typeface="Tahoma" panose="020B0604030504040204" pitchFamily="34" charset="0"/>
                <a:cs typeface="Tahoma" panose="020B0604030504040204" pitchFamily="34" charset="0"/>
              </a:rPr>
              <a:t>/ 5000</a:t>
            </a:r>
            <a:r>
              <a:rPr lang="fr-FR" sz="2000" b="1" dirty="0">
                <a:effectLst/>
                <a:latin typeface="Tahoma" panose="020B0604030504040204" pitchFamily="34" charset="0"/>
                <a:ea typeface="Tahoma" panose="020B0604030504040204" pitchFamily="34" charset="0"/>
                <a:cs typeface="Tahoma" panose="020B0604030504040204" pitchFamily="34" charset="0"/>
              </a:rPr>
              <a:t> ressources de formation professionnelle recensées dans les neuf (09) pays membres</a:t>
            </a:r>
            <a:r>
              <a:rPr lang="fr-FR" sz="2000" dirty="0">
                <a:effectLst/>
                <a:latin typeface="Tahoma" panose="020B0604030504040204" pitchFamily="34" charset="0"/>
                <a:ea typeface="Tahoma" panose="020B0604030504040204" pitchFamily="34" charset="0"/>
                <a:cs typeface="Tahoma" panose="020B0604030504040204" pitchFamily="34" charset="0"/>
              </a:rPr>
              <a:t> de la plateforme de mutualisation. </a:t>
            </a:r>
          </a:p>
          <a:p>
            <a:pPr marL="342900" indent="-342900" algn="just">
              <a:lnSpc>
                <a:spcPct val="115000"/>
              </a:lnSpc>
              <a:spcBef>
                <a:spcPts val="300"/>
              </a:spcBef>
              <a:spcAft>
                <a:spcPts val="300"/>
              </a:spcAft>
              <a:buFont typeface="Wingdings" panose="05000000000000000000" pitchFamily="2" charset="2"/>
              <a:buChar char="q"/>
            </a:pPr>
            <a:r>
              <a:rPr lang="fr-FR" sz="2000" dirty="0">
                <a:effectLst/>
                <a:latin typeface="Tahoma" panose="020B0604030504040204" pitchFamily="34" charset="0"/>
                <a:ea typeface="Tahoma" panose="020B0604030504040204" pitchFamily="34" charset="0"/>
                <a:cs typeface="Tahoma" panose="020B0604030504040204" pitchFamily="34" charset="0"/>
              </a:rPr>
              <a:t>A ce jour, </a:t>
            </a:r>
            <a:r>
              <a:rPr lang="fr-FR" sz="2000" b="1" dirty="0">
                <a:effectLst/>
                <a:latin typeface="Tahoma" panose="020B0604030504040204" pitchFamily="34" charset="0"/>
                <a:ea typeface="Tahoma" panose="020B0604030504040204" pitchFamily="34" charset="0"/>
                <a:cs typeface="Tahoma" panose="020B0604030504040204" pitchFamily="34" charset="0"/>
              </a:rPr>
              <a:t>1481 ressources partagées </a:t>
            </a:r>
            <a:r>
              <a:rPr lang="fr-FR" sz="2000" dirty="0">
                <a:effectLst/>
                <a:latin typeface="Tahoma" panose="020B0604030504040204" pitchFamily="34" charset="0"/>
                <a:ea typeface="Tahoma" panose="020B0604030504040204" pitchFamily="34" charset="0"/>
                <a:cs typeface="Tahoma" panose="020B0604030504040204" pitchFamily="34" charset="0"/>
              </a:rPr>
              <a:t>sur la plateforme et </a:t>
            </a:r>
            <a:r>
              <a:rPr lang="fr-FR" sz="2000" b="1" dirty="0">
                <a:effectLst/>
                <a:latin typeface="Tahoma" panose="020B0604030504040204" pitchFamily="34" charset="0"/>
                <a:ea typeface="Tahoma" panose="020B0604030504040204" pitchFamily="34" charset="0"/>
                <a:cs typeface="Tahoma" panose="020B0604030504040204" pitchFamily="34" charset="0"/>
              </a:rPr>
              <a:t>487 ressources mutualisées</a:t>
            </a:r>
            <a:r>
              <a:rPr lang="fr-FR" sz="2000" dirty="0">
                <a:effectLst/>
                <a:latin typeface="Tahoma" panose="020B0604030504040204" pitchFamily="34" charset="0"/>
                <a:ea typeface="Tahoma" panose="020B0604030504040204" pitchFamily="34" charset="0"/>
                <a:cs typeface="Tahoma" panose="020B0604030504040204" pitchFamily="34" charset="0"/>
              </a:rPr>
              <a:t>. </a:t>
            </a:r>
            <a:r>
              <a:rPr lang="fr-FR" sz="2000" b="1" dirty="0">
                <a:effectLst/>
                <a:latin typeface="Tahoma" panose="020B0604030504040204" pitchFamily="34" charset="0"/>
                <a:ea typeface="Tahoma" panose="020B0604030504040204" pitchFamily="34" charset="0"/>
                <a:cs typeface="Tahoma" panose="020B0604030504040204" pitchFamily="34" charset="0"/>
              </a:rPr>
              <a:t>L’adhésion d’un pays à la plateforme = potentiellement accès au  5000 ressources identifiées</a:t>
            </a:r>
            <a:endParaRPr lang="fr-BF" sz="2000" b="1" dirty="0">
              <a:effectLst/>
              <a:latin typeface="Tahoma" panose="020B0604030504040204" pitchFamily="34" charset="0"/>
              <a:ea typeface="Tahoma" panose="020B0604030504040204" pitchFamily="34" charset="0"/>
              <a:cs typeface="Tahoma" panose="020B0604030504040204" pitchFamily="34" charset="0"/>
            </a:endParaRPr>
          </a:p>
        </p:txBody>
      </p:sp>
      <p:sp>
        <p:nvSpPr>
          <p:cNvPr id="6" name="Title 1">
            <a:extLst>
              <a:ext uri="{FF2B5EF4-FFF2-40B4-BE49-F238E27FC236}">
                <a16:creationId xmlns:a16="http://schemas.microsoft.com/office/drawing/2014/main" id="{A7EDD720-E409-43F7-B895-2792AA03BE21}"/>
              </a:ext>
            </a:extLst>
          </p:cNvPr>
          <p:cNvSpPr txBox="1">
            <a:spLocks/>
          </p:cNvSpPr>
          <p:nvPr/>
        </p:nvSpPr>
        <p:spPr>
          <a:xfrm>
            <a:off x="-1" y="1"/>
            <a:ext cx="12179165" cy="721896"/>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bg1"/>
                </a:solidFill>
                <a:latin typeface="Arial Black" panose="020B0A04020102020204" pitchFamily="34" charset="0"/>
              </a:rPr>
              <a:t>II-PLATEFORME DE MUTUALISATION </a:t>
            </a:r>
            <a:r>
              <a:rPr kumimoji="0" lang="fr-FR" sz="4000" b="1"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a:t>
            </a:r>
            <a:r>
              <a:rPr lang="fr-FR" sz="4000" b="1" dirty="0">
                <a:solidFill>
                  <a:prstClr val="white"/>
                </a:solidFill>
                <a:latin typeface="Arial Black" panose="020B0A04020102020204" pitchFamily="34" charset="0"/>
                <a:ea typeface="+mn-ea"/>
                <a:cs typeface="+mn-cs"/>
              </a:rPr>
              <a:t>6</a:t>
            </a:r>
            <a:r>
              <a:rPr kumimoji="0" lang="fr-FR" sz="4000" b="1"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/6)</a:t>
            </a:r>
            <a:endParaRPr lang="fr-FR" sz="40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778200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3E9CC81-5335-E155-5B84-8FB1DF354FE6}"/>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8F281DDC-869E-14A9-7439-CB6980A38B20}"/>
              </a:ext>
            </a:extLst>
          </p:cNvPr>
          <p:cNvSpPr>
            <a:spLocks noGrp="1"/>
          </p:cNvSpPr>
          <p:nvPr>
            <p:ph type="sldNum" sz="quarter" idx="12"/>
          </p:nvPr>
        </p:nvSpPr>
        <p:spPr/>
        <p:txBody>
          <a:bodyPr/>
          <a:lstStyle/>
          <a:p>
            <a:fld id="{384D774C-343C-4F9E-811A-7E6827EC9E8F}" type="slidenum">
              <a:rPr lang="fr-FR" smtClean="0"/>
              <a:t>12</a:t>
            </a:fld>
            <a:endParaRPr lang="fr-FR"/>
          </a:p>
        </p:txBody>
      </p:sp>
      <p:sp>
        <p:nvSpPr>
          <p:cNvPr id="4" name="Title 1">
            <a:extLst>
              <a:ext uri="{FF2B5EF4-FFF2-40B4-BE49-F238E27FC236}">
                <a16:creationId xmlns:a16="http://schemas.microsoft.com/office/drawing/2014/main" id="{0FAAEF1C-8C11-09D8-2355-F5013CA8FA2B}"/>
              </a:ext>
            </a:extLst>
          </p:cNvPr>
          <p:cNvSpPr txBox="1">
            <a:spLocks/>
          </p:cNvSpPr>
          <p:nvPr/>
        </p:nvSpPr>
        <p:spPr>
          <a:xfrm>
            <a:off x="-12837" y="0"/>
            <a:ext cx="12192001" cy="671513"/>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600" b="1" dirty="0">
                <a:solidFill>
                  <a:schemeClr val="bg1"/>
                </a:solidFill>
                <a:latin typeface="Arial Black" panose="020B0A04020102020204" pitchFamily="34" charset="0"/>
              </a:rPr>
              <a:t>III-PERSPECTIVES (1/1)</a:t>
            </a:r>
          </a:p>
        </p:txBody>
      </p:sp>
      <p:sp>
        <p:nvSpPr>
          <p:cNvPr id="6" name="ZoneTexte 5">
            <a:extLst>
              <a:ext uri="{FF2B5EF4-FFF2-40B4-BE49-F238E27FC236}">
                <a16:creationId xmlns:a16="http://schemas.microsoft.com/office/drawing/2014/main" id="{EB628537-F4FD-5153-CAF2-FA351E02C2D4}"/>
              </a:ext>
            </a:extLst>
          </p:cNvPr>
          <p:cNvSpPr txBox="1"/>
          <p:nvPr/>
        </p:nvSpPr>
        <p:spPr>
          <a:xfrm>
            <a:off x="-12837" y="618909"/>
            <a:ext cx="12192000" cy="6378669"/>
          </a:xfrm>
          <a:prstGeom prst="rect">
            <a:avLst/>
          </a:prstGeom>
          <a:noFill/>
        </p:spPr>
        <p:txBody>
          <a:bodyPr wrap="square">
            <a:spAutoFit/>
          </a:bodyPr>
          <a:lstStyle/>
          <a:p>
            <a:pPr marL="342900" indent="-342900">
              <a:spcBef>
                <a:spcPts val="600"/>
              </a:spcBef>
              <a:spcAft>
                <a:spcPts val="600"/>
              </a:spcAft>
              <a:buFont typeface="Wingdings" panose="05000000000000000000" pitchFamily="2" charset="2"/>
              <a:buChar char="q"/>
              <a:defRPr/>
            </a:pPr>
            <a:r>
              <a:rPr kumimoji="0" lang="fr-FR" sz="21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Mise en œuvre du Programme </a:t>
            </a:r>
            <a:r>
              <a:rPr lang="fr-FR" sz="2100" b="1" dirty="0">
                <a:latin typeface="Tahoma" panose="020B0604030504040204" pitchFamily="34" charset="0"/>
                <a:ea typeface="Tahoma" panose="020B0604030504040204" pitchFamily="34" charset="0"/>
                <a:cs typeface="Tahoma" panose="020B0604030504040204" pitchFamily="34" charset="0"/>
              </a:rPr>
              <a:t>C</a:t>
            </a:r>
            <a:r>
              <a:rPr kumimoji="0" lang="fr-FR" sz="2100" b="1" i="0" u="none" strike="noStrike" kern="1200" cap="none" spc="0" normalizeH="0" baseline="0" noProof="0" dirty="0" err="1">
                <a:ln>
                  <a:noFill/>
                </a:ln>
                <a:uLnTx/>
                <a:uFillTx/>
                <a:latin typeface="Tahoma" panose="020B0604030504040204" pitchFamily="34" charset="0"/>
                <a:ea typeface="Tahoma" panose="020B0604030504040204" pitchFamily="34" charset="0"/>
                <a:cs typeface="Tahoma" panose="020B0604030504040204" pitchFamily="34" charset="0"/>
              </a:rPr>
              <a:t>ommunautair</a:t>
            </a:r>
            <a:r>
              <a:rPr lang="fr-FR" sz="2100" b="1" dirty="0">
                <a:latin typeface="Tahoma" panose="020B0604030504040204" pitchFamily="34" charset="0"/>
                <a:ea typeface="Tahoma" panose="020B0604030504040204" pitchFamily="34" charset="0"/>
                <a:cs typeface="Tahoma" panose="020B0604030504040204" pitchFamily="34" charset="0"/>
              </a:rPr>
              <a:t>e </a:t>
            </a:r>
            <a:r>
              <a:rPr kumimoji="0" lang="fr-FR" sz="21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d’Appui à l’insertion professionnelle des jeunes en vue de lutter </a:t>
            </a:r>
            <a:r>
              <a:rPr kumimoji="0" lang="fr-FR" sz="2100" b="1" i="0" u="none" strike="noStrike" kern="1200" cap="none" spc="0" normalizeH="0" baseline="0" noProof="0" dirty="0" err="1">
                <a:ln>
                  <a:noFill/>
                </a:ln>
                <a:uLnTx/>
                <a:uFillTx/>
                <a:latin typeface="Tahoma" panose="020B0604030504040204" pitchFamily="34" charset="0"/>
                <a:ea typeface="Tahoma" panose="020B0604030504040204" pitchFamily="34" charset="0"/>
                <a:cs typeface="Tahoma" panose="020B0604030504040204" pitchFamily="34" charset="0"/>
              </a:rPr>
              <a:t>contr</a:t>
            </a:r>
            <a:r>
              <a:rPr lang="fr-FR" sz="2100" b="1" dirty="0">
                <a:latin typeface="Tahoma" panose="020B0604030504040204" pitchFamily="34" charset="0"/>
                <a:ea typeface="Tahoma" panose="020B0604030504040204" pitchFamily="34" charset="0"/>
                <a:cs typeface="Tahoma" panose="020B0604030504040204" pitchFamily="34" charset="0"/>
              </a:rPr>
              <a:t>e les Migrations irrégulières et l’</a:t>
            </a:r>
            <a:r>
              <a:rPr lang="fr-FR" sz="2100" b="1" dirty="0" err="1">
                <a:latin typeface="Tahoma" panose="020B0604030504040204" pitchFamily="34" charset="0"/>
                <a:ea typeface="Tahoma" panose="020B0604030504040204" pitchFamily="34" charset="0"/>
                <a:cs typeface="Tahoma" panose="020B0604030504040204" pitchFamily="34" charset="0"/>
              </a:rPr>
              <a:t>insecurité</a:t>
            </a:r>
            <a:r>
              <a:rPr lang="fr-FR" sz="2100" b="1" dirty="0">
                <a:latin typeface="Tahoma" panose="020B0604030504040204" pitchFamily="34" charset="0"/>
                <a:ea typeface="Tahoma" panose="020B0604030504040204" pitchFamily="34" charset="0"/>
                <a:cs typeface="Tahoma" panose="020B0604030504040204" pitchFamily="34" charset="0"/>
              </a:rPr>
              <a:t> dans l’espace UEMOA : </a:t>
            </a:r>
            <a:r>
              <a:rPr lang="fr-FR" sz="2100" b="1" dirty="0">
                <a:solidFill>
                  <a:srgbClr val="C00000"/>
                </a:solidFill>
                <a:effectLst/>
                <a:latin typeface="Tahoma" panose="020B0604030504040204" pitchFamily="34" charset="0"/>
                <a:ea typeface="Calibri" panose="020F0502020204030204" pitchFamily="34" charset="0"/>
                <a:cs typeface="Times New Roman" panose="02020603050405020304" pitchFamily="18" charset="0"/>
              </a:rPr>
              <a:t>196 580 000 000 FCFA</a:t>
            </a:r>
          </a:p>
          <a:p>
            <a:pPr marL="1200150" lvl="2" indent="-285750">
              <a:buFont typeface="Wingdings" panose="05000000000000000000" pitchFamily="2" charset="2"/>
              <a:buChar char="ü"/>
              <a:defRPr/>
            </a:pPr>
            <a:r>
              <a:rPr lang="fr-FR" sz="2200" dirty="0">
                <a:effectLst/>
                <a:latin typeface="Arial Narrow" panose="020B0606020202030204" pitchFamily="34" charset="0"/>
                <a:ea typeface="Calibri" panose="020F0502020204030204" pitchFamily="34" charset="0"/>
                <a:cs typeface="Times New Roman" panose="02020603050405020304" pitchFamily="18" charset="0"/>
              </a:rPr>
              <a:t>élaborer et/ou adapter </a:t>
            </a:r>
            <a:r>
              <a:rPr lang="fr-FR" sz="2200" b="1" dirty="0">
                <a:effectLst/>
                <a:latin typeface="Arial Narrow" panose="020B0606020202030204" pitchFamily="34" charset="0"/>
                <a:ea typeface="Calibri" panose="020F0502020204030204" pitchFamily="34" charset="0"/>
                <a:cs typeface="Times New Roman" panose="02020603050405020304" pitchFamily="18" charset="0"/>
              </a:rPr>
              <a:t>2000 programmes de formation </a:t>
            </a:r>
            <a:r>
              <a:rPr lang="fr-FR" sz="2200" dirty="0">
                <a:effectLst/>
                <a:latin typeface="Arial Narrow" panose="020B0606020202030204" pitchFamily="34" charset="0"/>
                <a:ea typeface="Calibri" panose="020F0502020204030204" pitchFamily="34" charset="0"/>
                <a:cs typeface="Times New Roman" panose="02020603050405020304" pitchFamily="18" charset="0"/>
              </a:rPr>
              <a:t>dans les huit (08) pays de l’UEMOA ;</a:t>
            </a:r>
          </a:p>
          <a:p>
            <a:pPr marL="1200150" lvl="2" indent="-285750">
              <a:buFont typeface="Wingdings" panose="05000000000000000000" pitchFamily="2" charset="2"/>
              <a:buChar char="ü"/>
              <a:defRPr/>
            </a:pPr>
            <a:r>
              <a:rPr lang="fr-FR" sz="2200" dirty="0">
                <a:latin typeface="Arial Narrow" panose="020B0606020202030204" pitchFamily="34" charset="0"/>
                <a:ea typeface="Calibri" panose="020F0502020204030204" pitchFamily="34" charset="0"/>
                <a:cs typeface="Times New Roman" panose="02020603050405020304" pitchFamily="18" charset="0"/>
              </a:rPr>
              <a:t>former </a:t>
            </a:r>
            <a:r>
              <a:rPr lang="fr-FR" sz="2200" b="1" dirty="0">
                <a:latin typeface="Arial Narrow" panose="020B0606020202030204" pitchFamily="34" charset="0"/>
                <a:ea typeface="Calibri" panose="020F0502020204030204" pitchFamily="34" charset="0"/>
                <a:cs typeface="Times New Roman" panose="02020603050405020304" pitchFamily="18" charset="0"/>
              </a:rPr>
              <a:t>100 000 jeunes </a:t>
            </a:r>
            <a:r>
              <a:rPr lang="fr-FR" sz="2200" dirty="0">
                <a:latin typeface="Arial Narrow" panose="020B0606020202030204" pitchFamily="34" charset="0"/>
                <a:ea typeface="Calibri" panose="020F0502020204030204" pitchFamily="34" charset="0"/>
                <a:cs typeface="Times New Roman" panose="02020603050405020304" pitchFamily="18" charset="0"/>
              </a:rPr>
              <a:t>dans les métiers prioritaires dans l’espace UEMOA ;</a:t>
            </a:r>
            <a:endParaRPr lang="fr-FR" sz="2200" dirty="0">
              <a:effectLst/>
              <a:latin typeface="Arial Narrow" panose="020B0606020202030204" pitchFamily="34" charset="0"/>
              <a:ea typeface="Calibri" panose="020F0502020204030204" pitchFamily="34" charset="0"/>
              <a:cs typeface="Times New Roman" panose="02020603050405020304" pitchFamily="18" charset="0"/>
            </a:endParaRPr>
          </a:p>
          <a:p>
            <a:pPr marL="1200150" lvl="2" indent="-285750">
              <a:buFont typeface="Wingdings" panose="05000000000000000000" pitchFamily="2" charset="2"/>
              <a:buChar char="ü"/>
              <a:defRPr/>
            </a:pPr>
            <a:r>
              <a:rPr lang="fr-FR" sz="2200" dirty="0">
                <a:effectLst/>
                <a:latin typeface="Arial Narrow" panose="020B0606020202030204" pitchFamily="34" charset="0"/>
                <a:ea typeface="Calibri" panose="020F0502020204030204" pitchFamily="34" charset="0"/>
                <a:cs typeface="Times New Roman" panose="02020603050405020304" pitchFamily="18" charset="0"/>
              </a:rPr>
              <a:t>créer </a:t>
            </a:r>
            <a:r>
              <a:rPr lang="fr-FR" sz="2200" b="1" dirty="0">
                <a:effectLst/>
                <a:latin typeface="Arial Narrow" panose="020B0606020202030204" pitchFamily="34" charset="0"/>
                <a:ea typeface="Calibri" panose="020F0502020204030204" pitchFamily="34" charset="0"/>
                <a:cs typeface="Times New Roman" panose="02020603050405020304" pitchFamily="18" charset="0"/>
              </a:rPr>
              <a:t>50 000 micro entreprises </a:t>
            </a:r>
            <a:r>
              <a:rPr lang="fr-FR" sz="2200" dirty="0">
                <a:effectLst/>
                <a:latin typeface="Arial Narrow" panose="020B0606020202030204" pitchFamily="34" charset="0"/>
                <a:ea typeface="Calibri" panose="020F0502020204030204" pitchFamily="34" charset="0"/>
                <a:cs typeface="Times New Roman" panose="02020603050405020304" pitchFamily="18" charset="0"/>
              </a:rPr>
              <a:t>dans les pays de l’UEMOA.</a:t>
            </a:r>
          </a:p>
          <a:p>
            <a:pPr marL="1200150" lvl="2" indent="-285750">
              <a:buFont typeface="Wingdings" panose="05000000000000000000" pitchFamily="2" charset="2"/>
              <a:buChar char="ü"/>
              <a:defRPr/>
            </a:pPr>
            <a:r>
              <a:rPr lang="fr-FR" sz="2200" dirty="0">
                <a:effectLst/>
                <a:latin typeface="Arial Narrow" panose="020B0606020202030204" pitchFamily="34" charset="0"/>
                <a:ea typeface="Calibri" panose="020F0502020204030204" pitchFamily="34" charset="0"/>
                <a:cs typeface="Times New Roman" panose="02020603050405020304" pitchFamily="18" charset="0"/>
              </a:rPr>
              <a:t>élaborer et mettre en œuvre une </a:t>
            </a:r>
            <a:r>
              <a:rPr lang="fr-FR" sz="2200" b="1" dirty="0">
                <a:effectLst/>
                <a:latin typeface="Arial Narrow" panose="020B0606020202030204" pitchFamily="34" charset="0"/>
                <a:ea typeface="Calibri" panose="020F0502020204030204" pitchFamily="34" charset="0"/>
                <a:cs typeface="Times New Roman" panose="02020603050405020304" pitchFamily="18" charset="0"/>
              </a:rPr>
              <a:t>stratégie communautaire de digitalisation et d’intégration de l’Intelligence Artificielle (AI) dans la formation </a:t>
            </a:r>
            <a:r>
              <a:rPr lang="fr-FR" sz="2200" dirty="0">
                <a:effectLst/>
                <a:latin typeface="Arial Narrow" panose="020B0606020202030204" pitchFamily="34" charset="0"/>
                <a:ea typeface="Calibri" panose="020F0502020204030204" pitchFamily="34" charset="0"/>
                <a:cs typeface="Times New Roman" panose="02020603050405020304" pitchFamily="18" charset="0"/>
              </a:rPr>
              <a:t>professionnelle et technique dans l’espace UEMOA ;</a:t>
            </a:r>
          </a:p>
          <a:p>
            <a:pPr marL="1200150" lvl="2" indent="-285750">
              <a:buFont typeface="Wingdings" panose="05000000000000000000" pitchFamily="2" charset="2"/>
              <a:buChar char="ü"/>
              <a:defRPr/>
            </a:pPr>
            <a:r>
              <a:rPr lang="fr-FR" sz="2200" dirty="0">
                <a:effectLst/>
                <a:latin typeface="Arial Narrow" panose="020B0606020202030204" pitchFamily="34" charset="0"/>
                <a:ea typeface="Calibri" panose="020F0502020204030204" pitchFamily="34" charset="0"/>
                <a:cs typeface="Times New Roman" panose="02020603050405020304" pitchFamily="18" charset="0"/>
              </a:rPr>
              <a:t>élaborer et mettre en œuvre un </a:t>
            </a:r>
            <a:r>
              <a:rPr lang="fr-FR" sz="2200" b="1" dirty="0">
                <a:effectLst/>
                <a:latin typeface="Arial Narrow" panose="020B0606020202030204" pitchFamily="34" charset="0"/>
                <a:ea typeface="Calibri" panose="020F0502020204030204" pitchFamily="34" charset="0"/>
                <a:cs typeface="Times New Roman" panose="02020603050405020304" pitchFamily="18" charset="0"/>
              </a:rPr>
              <a:t>Plan Stratégique de Développement (PSD) du système d’information sur le marché du travail</a:t>
            </a:r>
            <a:r>
              <a:rPr lang="fr-FR" sz="2200" dirty="0">
                <a:effectLst/>
                <a:latin typeface="Arial Narrow" panose="020B0606020202030204" pitchFamily="34" charset="0"/>
                <a:ea typeface="Calibri" panose="020F0502020204030204" pitchFamily="34" charset="0"/>
                <a:cs typeface="Times New Roman" panose="02020603050405020304" pitchFamily="18" charset="0"/>
              </a:rPr>
              <a:t> (SIMT) dans l’espace UEMOA.</a:t>
            </a:r>
          </a:p>
          <a:p>
            <a:pPr marL="342900" indent="-342900">
              <a:spcBef>
                <a:spcPts val="600"/>
              </a:spcBef>
              <a:spcAft>
                <a:spcPts val="600"/>
              </a:spcAft>
              <a:buFont typeface="Wingdings" panose="05000000000000000000" pitchFamily="2" charset="2"/>
              <a:buChar char="q"/>
              <a:defRPr/>
            </a:pPr>
            <a:r>
              <a:rPr lang="fr-FR" sz="2200" b="1" dirty="0">
                <a:latin typeface="Tahoma" panose="020B0604030504040204" pitchFamily="34" charset="0"/>
                <a:ea typeface="Tahoma" panose="020B0604030504040204" pitchFamily="34" charset="0"/>
                <a:cs typeface="Tahoma" panose="020B0604030504040204" pitchFamily="34" charset="0"/>
              </a:rPr>
              <a:t>Développement d’un Cadre Régional de certification à l’horizon 2030;</a:t>
            </a:r>
          </a:p>
          <a:p>
            <a:pPr marL="342900" indent="-342900">
              <a:spcBef>
                <a:spcPts val="600"/>
              </a:spcBef>
              <a:spcAft>
                <a:spcPts val="600"/>
              </a:spcAft>
              <a:buFont typeface="Wingdings" panose="05000000000000000000" pitchFamily="2" charset="2"/>
              <a:buChar char="q"/>
              <a:defRPr/>
            </a:pPr>
            <a:r>
              <a:rPr kumimoji="0" lang="fr-FR"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Mise en place un mécanisme régional de la VAE;</a:t>
            </a:r>
          </a:p>
          <a:p>
            <a:pPr marL="342900" indent="-342900">
              <a:spcBef>
                <a:spcPts val="600"/>
              </a:spcBef>
              <a:spcAft>
                <a:spcPts val="600"/>
              </a:spcAft>
              <a:buFont typeface="Wingdings" panose="05000000000000000000" pitchFamily="2" charset="2"/>
              <a:buChar char="q"/>
              <a:defRPr/>
            </a:pPr>
            <a:r>
              <a:rPr lang="fr-FR" sz="2200" b="1" dirty="0">
                <a:latin typeface="Tahoma" panose="020B0604030504040204" pitchFamily="34" charset="0"/>
                <a:ea typeface="Tahoma" panose="020B0604030504040204" pitchFamily="34" charset="0"/>
                <a:cs typeface="Tahoma" panose="020B0604030504040204" pitchFamily="34" charset="0"/>
              </a:rPr>
              <a:t> Session virtuelle de renforcement des acteurs UEMOA sur le CNC et la VAE/</a:t>
            </a:r>
            <a:r>
              <a:rPr lang="fr-FR" sz="2200" b="1" dirty="0">
                <a:solidFill>
                  <a:srgbClr val="C00000"/>
                </a:solidFill>
                <a:latin typeface="Tahoma" panose="020B0604030504040204" pitchFamily="34" charset="0"/>
                <a:ea typeface="Tahoma" panose="020B0604030504040204" pitchFamily="34" charset="0"/>
                <a:cs typeface="Tahoma" panose="020B0604030504040204" pitchFamily="34" charset="0"/>
              </a:rPr>
              <a:t>ACQF;</a:t>
            </a:r>
            <a:endParaRPr kumimoji="0" lang="fr-FR" sz="2200" b="1" i="0" u="none" strike="noStrike" kern="1200" cap="none" spc="0" normalizeH="0" baseline="0" noProof="0" dirty="0">
              <a:ln>
                <a:noFill/>
              </a:ln>
              <a:solidFill>
                <a:srgbClr val="C00000"/>
              </a:solidFill>
              <a:uLnTx/>
              <a:uFillTx/>
              <a:latin typeface="Tahoma" panose="020B0604030504040204" pitchFamily="34" charset="0"/>
              <a:ea typeface="Tahoma" panose="020B0604030504040204" pitchFamily="34" charset="0"/>
              <a:cs typeface="Tahoma" panose="020B0604030504040204" pitchFamily="34" charset="0"/>
            </a:endParaRPr>
          </a:p>
          <a:p>
            <a:pPr marL="342900" indent="-342900">
              <a:spcBef>
                <a:spcPts val="300"/>
              </a:spcBef>
              <a:spcAft>
                <a:spcPts val="300"/>
              </a:spcAft>
              <a:buFont typeface="Wingdings" panose="05000000000000000000" pitchFamily="2" charset="2"/>
              <a:buChar char="q"/>
            </a:pPr>
            <a:r>
              <a:rPr lang="fr-FR" sz="2200" b="1" dirty="0">
                <a:latin typeface="Tahoma" panose="020B0604030504040204" pitchFamily="34" charset="0"/>
                <a:ea typeface="Tahoma" panose="020B0604030504040204" pitchFamily="34" charset="0"/>
                <a:cs typeface="Tahoma" panose="020B0604030504040204" pitchFamily="34" charset="0"/>
              </a:rPr>
              <a:t>plaidoyer et sensibilisation des Pays, des PTF et des Organisations sur l’existence de la plateforme et son importance pour le renforcement des dispositifs nationaux de FP en vue de susciter des adhésions : </a:t>
            </a:r>
            <a:r>
              <a:rPr lang="fr-FR" sz="2200" dirty="0">
                <a:solidFill>
                  <a:srgbClr val="C00000"/>
                </a:solidFill>
                <a:latin typeface="Tahoma" panose="020B0604030504040204" pitchFamily="34" charset="0"/>
                <a:ea typeface="Tahoma" panose="020B0604030504040204" pitchFamily="34" charset="0"/>
                <a:cs typeface="Tahoma" panose="020B0604030504040204" pitchFamily="34" charset="0"/>
              </a:rPr>
              <a:t>Contact avec le Gabon, Madagascar, les Iles Maurice et les Iles Comores/</a:t>
            </a:r>
            <a:r>
              <a:rPr lang="fr-FR" sz="2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Adhésion</a:t>
            </a:r>
          </a:p>
        </p:txBody>
      </p:sp>
    </p:spTree>
    <p:extLst>
      <p:ext uri="{BB962C8B-B14F-4D97-AF65-F5344CB8AC3E}">
        <p14:creationId xmlns:p14="http://schemas.microsoft.com/office/powerpoint/2010/main" val="2890949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97C838F-CB69-4C78-8AA6-F97B2591F708}"/>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F0020151-7B88-405B-96C4-0FCB6614DD81}"/>
              </a:ext>
            </a:extLst>
          </p:cNvPr>
          <p:cNvSpPr>
            <a:spLocks noGrp="1"/>
          </p:cNvSpPr>
          <p:nvPr>
            <p:ph type="sldNum" sz="quarter" idx="12"/>
          </p:nvPr>
        </p:nvSpPr>
        <p:spPr/>
        <p:txBody>
          <a:bodyPr/>
          <a:lstStyle/>
          <a:p>
            <a:fld id="{384D774C-343C-4F9E-811A-7E6827EC9E8F}" type="slidenum">
              <a:rPr lang="fr-FR" smtClean="0"/>
              <a:t>13</a:t>
            </a:fld>
            <a:endParaRPr lang="fr-FR"/>
          </a:p>
        </p:txBody>
      </p:sp>
      <p:sp>
        <p:nvSpPr>
          <p:cNvPr id="4" name="Title 1">
            <a:extLst>
              <a:ext uri="{FF2B5EF4-FFF2-40B4-BE49-F238E27FC236}">
                <a16:creationId xmlns:a16="http://schemas.microsoft.com/office/drawing/2014/main" id="{B73CC82A-331D-4CE0-9BC8-7D1ACEB969A4}"/>
              </a:ext>
            </a:extLst>
          </p:cNvPr>
          <p:cNvSpPr txBox="1">
            <a:spLocks/>
          </p:cNvSpPr>
          <p:nvPr/>
        </p:nvSpPr>
        <p:spPr>
          <a:xfrm>
            <a:off x="0" y="0"/>
            <a:ext cx="12191999" cy="600075"/>
          </a:xfrm>
          <a:prstGeom prst="rect">
            <a:avLst/>
          </a:prstGeom>
          <a:solidFill>
            <a:schemeClr val="accent1"/>
          </a:solidFill>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a:solidFill>
                  <a:schemeClr val="bg1"/>
                </a:solidFill>
                <a:latin typeface="Arial Black" panose="020B0A04020102020204" pitchFamily="34" charset="0"/>
              </a:rPr>
              <a:t>CONCLUSION</a:t>
            </a:r>
          </a:p>
        </p:txBody>
      </p:sp>
      <p:sp>
        <p:nvSpPr>
          <p:cNvPr id="11" name="ZoneTexte 10">
            <a:extLst>
              <a:ext uri="{FF2B5EF4-FFF2-40B4-BE49-F238E27FC236}">
                <a16:creationId xmlns:a16="http://schemas.microsoft.com/office/drawing/2014/main" id="{7F579DFF-9AE8-4CD2-A285-9DA9C85AE526}"/>
              </a:ext>
            </a:extLst>
          </p:cNvPr>
          <p:cNvSpPr txBox="1"/>
          <p:nvPr/>
        </p:nvSpPr>
        <p:spPr>
          <a:xfrm>
            <a:off x="0" y="657203"/>
            <a:ext cx="12192000" cy="5914055"/>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a:pPr>
            <a:r>
              <a:rPr kumimoji="0" lang="fr-FR" sz="22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Mutualisation=</a:t>
            </a:r>
            <a:r>
              <a:rPr kumimoji="0" lang="fr-FR" sz="22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formidable outil d’intégration sous-régional et inter-régional dont l’objectif est de renforcer les dispositifs nationaux de formation professionnelle</a:t>
            </a:r>
            <a:r>
              <a:rPr kumimoji="0" lang="fr-FR" sz="22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en soutien au développement économique et sociales des états membres.</a:t>
            </a:r>
          </a:p>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a:pPr>
            <a:r>
              <a:rPr lang="fr-FR" sz="2200" dirty="0">
                <a:solidFill>
                  <a:prstClr val="black"/>
                </a:solidFill>
                <a:latin typeface="Tahoma" panose="020B0604030504040204" pitchFamily="34" charset="0"/>
                <a:ea typeface="Tahoma" panose="020B0604030504040204" pitchFamily="34" charset="0"/>
                <a:cs typeface="Tahoma" panose="020B0604030504040204" pitchFamily="34" charset="0"/>
              </a:rPr>
              <a:t> Au regard de ses objectifs nobles, </a:t>
            </a:r>
            <a:r>
              <a:rPr lang="fr-FR" sz="2200" b="1" dirty="0">
                <a:solidFill>
                  <a:prstClr val="black"/>
                </a:solidFill>
                <a:latin typeface="Tahoma" panose="020B0604030504040204" pitchFamily="34" charset="0"/>
                <a:ea typeface="Tahoma" panose="020B0604030504040204" pitchFamily="34" charset="0"/>
                <a:cs typeface="Tahoma" panose="020B0604030504040204" pitchFamily="34" charset="0"/>
              </a:rPr>
              <a:t>nécessité d’une vulgarisation de la plateforme </a:t>
            </a:r>
            <a:r>
              <a:rPr lang="fr-FR" sz="2200" dirty="0">
                <a:solidFill>
                  <a:prstClr val="black"/>
                </a:solidFill>
                <a:latin typeface="Tahoma" panose="020B0604030504040204" pitchFamily="34" charset="0"/>
                <a:ea typeface="Tahoma" panose="020B0604030504040204" pitchFamily="34" charset="0"/>
                <a:cs typeface="Tahoma" panose="020B0604030504040204" pitchFamily="34" charset="0"/>
              </a:rPr>
              <a:t>et du </a:t>
            </a:r>
            <a:r>
              <a:rPr lang="fr-FR" sz="2200" b="1" dirty="0">
                <a:solidFill>
                  <a:prstClr val="black"/>
                </a:solidFill>
                <a:latin typeface="Tahoma" panose="020B0604030504040204" pitchFamily="34" charset="0"/>
                <a:ea typeface="Tahoma" panose="020B0604030504040204" pitchFamily="34" charset="0"/>
                <a:cs typeface="Tahoma" panose="020B0604030504040204" pitchFamily="34" charset="0"/>
              </a:rPr>
              <a:t>soutien de tous les acteurs de la formation professionnelle </a:t>
            </a:r>
            <a:r>
              <a:rPr lang="fr-FR" sz="2200" dirty="0">
                <a:solidFill>
                  <a:prstClr val="black"/>
                </a:solidFill>
                <a:latin typeface="Tahoma" panose="020B0604030504040204" pitchFamily="34" charset="0"/>
                <a:ea typeface="Tahoma" panose="020B0604030504040204" pitchFamily="34" charset="0"/>
                <a:cs typeface="Tahoma" panose="020B0604030504040204" pitchFamily="34" charset="0"/>
              </a:rPr>
              <a:t>(pouvoirs publics, secteur privé, PTF) pour le financement des activités des Entités Nationales de Mutualisation (ENM) </a:t>
            </a:r>
          </a:p>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a:pPr>
            <a:r>
              <a:rPr kumimoji="0" lang="fr-FR" sz="22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lang="fr-FR" sz="2200" b="1" dirty="0">
                <a:solidFill>
                  <a:srgbClr val="C00000"/>
                </a:solidFill>
                <a:latin typeface="Tahoma" panose="020B0604030504040204" pitchFamily="34" charset="0"/>
                <a:ea typeface="Tahoma" panose="020B0604030504040204" pitchFamily="34" charset="0"/>
                <a:cs typeface="Tahoma" panose="020B0604030504040204" pitchFamily="34" charset="0"/>
              </a:rPr>
              <a:t>Notre </a:t>
            </a:r>
            <a:r>
              <a:rPr kumimoji="0" lang="fr-FR" sz="2200" b="1" i="0" u="none" strike="noStrike" kern="1200" cap="none" spc="0" normalizeH="0" baseline="0" noProof="0" dirty="0">
                <a:ln>
                  <a:noFill/>
                </a:ln>
                <a:solidFill>
                  <a:srgbClr val="C00000"/>
                </a:solidFill>
                <a:effectLst/>
                <a:uLnTx/>
                <a:uFillTx/>
                <a:latin typeface="Tahoma" panose="020B0604030504040204" pitchFamily="34" charset="0"/>
                <a:ea typeface="Tahoma" panose="020B0604030504040204" pitchFamily="34" charset="0"/>
                <a:cs typeface="Tahoma" panose="020B0604030504040204" pitchFamily="34" charset="0"/>
              </a:rPr>
              <a:t>ambition </a:t>
            </a:r>
            <a:r>
              <a:rPr kumimoji="0" lang="fr-FR" sz="2200" b="0" i="0" u="none"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rPr>
              <a:t>: </a:t>
            </a:r>
            <a:r>
              <a:rPr lang="fr-FR" sz="2200" b="1" dirty="0">
                <a:effectLst/>
                <a:latin typeface="Tahoma" panose="020B0604030504040204" pitchFamily="34" charset="0"/>
                <a:ea typeface="Tahoma" panose="020B0604030504040204" pitchFamily="34" charset="0"/>
                <a:cs typeface="Tahoma" panose="020B0604030504040204" pitchFamily="34" charset="0"/>
              </a:rPr>
              <a:t>élever l’emploi et la formation professionnelle</a:t>
            </a:r>
            <a:r>
              <a:rPr lang="en-US" sz="2200" b="1" dirty="0">
                <a:effectLst/>
                <a:latin typeface="Tahoma" panose="020B0604030504040204" pitchFamily="34" charset="0"/>
                <a:ea typeface="Tahoma" panose="020B0604030504040204" pitchFamily="34" charset="0"/>
                <a:cs typeface="Tahoma" panose="020B0604030504040204" pitchFamily="34" charset="0"/>
              </a:rPr>
              <a:t> au rang des </a:t>
            </a:r>
            <a:r>
              <a:rPr lang="en-US" sz="2200" b="1" dirty="0" err="1">
                <a:effectLst/>
                <a:latin typeface="Tahoma" panose="020B0604030504040204" pitchFamily="34" charset="0"/>
                <a:ea typeface="Tahoma" panose="020B0604030504040204" pitchFamily="34" charset="0"/>
                <a:cs typeface="Tahoma" panose="020B0604030504040204" pitchFamily="34" charset="0"/>
              </a:rPr>
              <a:t>priorités</a:t>
            </a:r>
            <a:r>
              <a:rPr lang="en-US" sz="2200" b="1" dirty="0">
                <a:effectLst/>
                <a:latin typeface="Tahoma" panose="020B0604030504040204" pitchFamily="34" charset="0"/>
                <a:ea typeface="Tahoma" panose="020B0604030504040204" pitchFamily="34" charset="0"/>
                <a:cs typeface="Tahoma" panose="020B0604030504040204" pitchFamily="34" charset="0"/>
              </a:rPr>
              <a:t> </a:t>
            </a:r>
            <a:r>
              <a:rPr lang="en-US" sz="2200" dirty="0">
                <a:effectLst/>
                <a:latin typeface="Tahoma" panose="020B0604030504040204" pitchFamily="34" charset="0"/>
                <a:ea typeface="Tahoma" panose="020B0604030504040204" pitchFamily="34" charset="0"/>
                <a:cs typeface="Tahoma" panose="020B0604030504040204" pitchFamily="34" charset="0"/>
              </a:rPr>
              <a:t>des </a:t>
            </a:r>
            <a:r>
              <a:rPr lang="en-US" sz="2200" dirty="0" err="1">
                <a:effectLst/>
                <a:latin typeface="Tahoma" panose="020B0604030504040204" pitchFamily="34" charset="0"/>
                <a:ea typeface="Tahoma" panose="020B0604030504040204" pitchFamily="34" charset="0"/>
                <a:cs typeface="Tahoma" panose="020B0604030504040204" pitchFamily="34" charset="0"/>
              </a:rPr>
              <a:t>Etats</a:t>
            </a:r>
            <a:r>
              <a:rPr lang="en-US" sz="2200" dirty="0">
                <a:effectLst/>
                <a:latin typeface="Tahoma" panose="020B0604030504040204" pitchFamily="34" charset="0"/>
                <a:ea typeface="Tahoma" panose="020B0604030504040204" pitchFamily="34" charset="0"/>
                <a:cs typeface="Tahoma" panose="020B0604030504040204" pitchFamily="34" charset="0"/>
              </a:rPr>
              <a:t> et </a:t>
            </a:r>
            <a:r>
              <a:rPr lang="en-US" sz="2200" b="1" dirty="0">
                <a:effectLst/>
                <a:latin typeface="Tahoma" panose="020B0604030504040204" pitchFamily="34" charset="0"/>
                <a:ea typeface="Tahoma" panose="020B0604030504040204" pitchFamily="34" charset="0"/>
                <a:cs typeface="Tahoma" panose="020B0604030504040204" pitchFamily="34" charset="0"/>
              </a:rPr>
              <a:t>assurer un </a:t>
            </a:r>
            <a:r>
              <a:rPr lang="en-US" sz="2200" b="1" dirty="0" err="1">
                <a:effectLst/>
                <a:latin typeface="Tahoma" panose="020B0604030504040204" pitchFamily="34" charset="0"/>
                <a:ea typeface="Tahoma" panose="020B0604030504040204" pitchFamily="34" charset="0"/>
                <a:cs typeface="Tahoma" panose="020B0604030504040204" pitchFamily="34" charset="0"/>
              </a:rPr>
              <a:t>meilleur</a:t>
            </a:r>
            <a:r>
              <a:rPr lang="en-US" sz="2200" b="1" dirty="0">
                <a:effectLst/>
                <a:latin typeface="Tahoma" panose="020B0604030504040204" pitchFamily="34" charset="0"/>
                <a:ea typeface="Tahoma" panose="020B0604030504040204" pitchFamily="34" charset="0"/>
                <a:cs typeface="Tahoma" panose="020B0604030504040204" pitchFamily="34" charset="0"/>
              </a:rPr>
              <a:t> </a:t>
            </a:r>
            <a:r>
              <a:rPr lang="fr-FR" sz="2200" b="1" dirty="0">
                <a:effectLst/>
                <a:latin typeface="Tahoma" panose="020B0604030504040204" pitchFamily="34" charset="0"/>
                <a:ea typeface="Tahoma" panose="020B0604030504040204" pitchFamily="34" charset="0"/>
                <a:cs typeface="Tahoma" panose="020B0604030504040204" pitchFamily="34" charset="0"/>
              </a:rPr>
              <a:t>financement des initiatives </a:t>
            </a:r>
            <a:r>
              <a:rPr lang="fr-FR" sz="2200" dirty="0">
                <a:effectLst/>
                <a:latin typeface="Tahoma" panose="020B0604030504040204" pitchFamily="34" charset="0"/>
                <a:ea typeface="Tahoma" panose="020B0604030504040204" pitchFamily="34" charset="0"/>
                <a:cs typeface="Tahoma" panose="020B0604030504040204" pitchFamily="34" charset="0"/>
              </a:rPr>
              <a:t>entreprises ;</a:t>
            </a:r>
            <a:endParaRPr lang="fr-FR" sz="2200" dirty="0">
              <a:latin typeface="Tahoma" panose="020B0604030504040204" pitchFamily="34" charset="0"/>
              <a:ea typeface="Tahoma" panose="020B0604030504040204" pitchFamily="34" charset="0"/>
              <a:cs typeface="Tahoma" panose="020B0604030504040204" pitchFamily="34" charset="0"/>
            </a:endParaRPr>
          </a:p>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a:pPr>
            <a:r>
              <a:rPr lang="fr-FR" sz="2200" b="1" dirty="0">
                <a:solidFill>
                  <a:srgbClr val="C00000"/>
                </a:solidFill>
                <a:effectLst/>
                <a:latin typeface="Tahoma" panose="020B0604030504040204" pitchFamily="34" charset="0"/>
                <a:ea typeface="Tahoma" panose="020B0604030504040204" pitchFamily="34" charset="0"/>
                <a:cs typeface="Tahoma" panose="020B0604030504040204" pitchFamily="34" charset="0"/>
              </a:rPr>
              <a:t>Notre Vision : </a:t>
            </a:r>
            <a:r>
              <a:rPr lang="fr-FR" sz="2200" dirty="0">
                <a:effectLst/>
                <a:latin typeface="Tahoma" panose="020B0604030504040204" pitchFamily="34" charset="0"/>
                <a:ea typeface="Tahoma" panose="020B0604030504040204" pitchFamily="34" charset="0"/>
                <a:cs typeface="Tahoma" panose="020B0604030504040204" pitchFamily="34" charset="0"/>
              </a:rPr>
              <a:t>faire du CCMEFP-UEMOA, un </a:t>
            </a:r>
            <a:r>
              <a:rPr lang="fr-FR" sz="2200" b="1" dirty="0">
                <a:effectLst/>
                <a:latin typeface="Tahoma" panose="020B0604030504040204" pitchFamily="34" charset="0"/>
                <a:ea typeface="Tahoma" panose="020B0604030504040204" pitchFamily="34" charset="0"/>
                <a:cs typeface="Tahoma" panose="020B0604030504040204" pitchFamily="34" charset="0"/>
              </a:rPr>
              <a:t>outil efficace d’intégration, de développement et de culture de la paix, à travers la formation, l’insertion professionnelle et le SIMT</a:t>
            </a:r>
            <a:endParaRPr lang="fr-FR" sz="2200" b="1"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400"/>
              </a:spcBef>
              <a:spcAft>
                <a:spcPts val="400"/>
              </a:spcAft>
              <a:buFont typeface="Wingdings" panose="05000000000000000000" pitchFamily="2" charset="2"/>
              <a:buChar char="q"/>
              <a:defRPr/>
            </a:pPr>
            <a:r>
              <a:rPr lang="fr-FR" sz="2200" b="1" dirty="0">
                <a:solidFill>
                  <a:prstClr val="black"/>
                </a:solidFill>
                <a:effectLst/>
                <a:latin typeface="Tahoma" panose="020B0604030504040204" pitchFamily="34" charset="0"/>
                <a:ea typeface="Tahoma" panose="020B0604030504040204" pitchFamily="34" charset="0"/>
                <a:cs typeface="Tahoma" panose="020B0604030504040204" pitchFamily="34" charset="0"/>
              </a:rPr>
              <a:t> </a:t>
            </a:r>
            <a:r>
              <a:rPr lang="fr-FR" sz="2200" b="1" dirty="0">
                <a:solidFill>
                  <a:srgbClr val="C00000"/>
                </a:solidFill>
                <a:effectLst/>
                <a:latin typeface="Tahoma" panose="020B0604030504040204" pitchFamily="34" charset="0"/>
                <a:ea typeface="Tahoma" panose="020B0604030504040204" pitchFamily="34" charset="0"/>
                <a:cs typeface="Tahoma" panose="020B0604030504040204" pitchFamily="34" charset="0"/>
              </a:rPr>
              <a:t>Les partenariats stratégiques, notamment avec l’ACQF, sont une condition sine qua non du renforcement de nos dispositifs de formation et d’insertion professionnelle.</a:t>
            </a:r>
          </a:p>
        </p:txBody>
      </p:sp>
    </p:spTree>
    <p:extLst>
      <p:ext uri="{BB962C8B-B14F-4D97-AF65-F5344CB8AC3E}">
        <p14:creationId xmlns:p14="http://schemas.microsoft.com/office/powerpoint/2010/main" val="98237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0841F91-D22E-4B0D-854F-D92BBD246446}"/>
              </a:ext>
            </a:extLst>
          </p:cNvPr>
          <p:cNvSpPr>
            <a:spLocks noGrp="1"/>
          </p:cNvSpPr>
          <p:nvPr>
            <p:ph type="dt" sz="half" idx="10"/>
          </p:nvPr>
        </p:nvSpPr>
        <p:spPr/>
        <p:txBody>
          <a:bodyPr/>
          <a:lstStyle/>
          <a:p>
            <a:fld id="{843951A7-9FAA-4873-8543-812B8F14AA9B}" type="datetime1">
              <a:rPr lang="fr-FR" smtClean="0"/>
              <a:t>02/10/2025</a:t>
            </a:fld>
            <a:endParaRPr lang="fr-FR" dirty="0"/>
          </a:p>
        </p:txBody>
      </p:sp>
      <p:sp>
        <p:nvSpPr>
          <p:cNvPr id="3" name="Espace réservé du numéro de diapositive 2">
            <a:extLst>
              <a:ext uri="{FF2B5EF4-FFF2-40B4-BE49-F238E27FC236}">
                <a16:creationId xmlns:a16="http://schemas.microsoft.com/office/drawing/2014/main" id="{600DFE41-1E59-4414-8DBE-F278E30D760E}"/>
              </a:ext>
            </a:extLst>
          </p:cNvPr>
          <p:cNvSpPr>
            <a:spLocks noGrp="1"/>
          </p:cNvSpPr>
          <p:nvPr>
            <p:ph type="sldNum" sz="quarter" idx="12"/>
          </p:nvPr>
        </p:nvSpPr>
        <p:spPr/>
        <p:txBody>
          <a:bodyPr/>
          <a:lstStyle/>
          <a:p>
            <a:fld id="{384D774C-343C-4F9E-811A-7E6827EC9E8F}" type="slidenum">
              <a:rPr lang="fr-FR" smtClean="0"/>
              <a:t>14</a:t>
            </a:fld>
            <a:endParaRPr lang="fr-FR"/>
          </a:p>
        </p:txBody>
      </p:sp>
      <p:sp>
        <p:nvSpPr>
          <p:cNvPr id="4" name="Espace réservé du contenu 2">
            <a:extLst>
              <a:ext uri="{FF2B5EF4-FFF2-40B4-BE49-F238E27FC236}">
                <a16:creationId xmlns:a16="http://schemas.microsoft.com/office/drawing/2014/main" id="{2BD75612-22FF-4C5D-827F-1B2957EBBAE2}"/>
              </a:ext>
            </a:extLst>
          </p:cNvPr>
          <p:cNvSpPr txBox="1">
            <a:spLocks/>
          </p:cNvSpPr>
          <p:nvPr/>
        </p:nvSpPr>
        <p:spPr>
          <a:xfrm>
            <a:off x="1221246" y="2519982"/>
            <a:ext cx="9599968" cy="883346"/>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4000" b="1">
                <a:latin typeface="Tahoma" panose="020B0604030504040204" pitchFamily="34" charset="0"/>
                <a:ea typeface="Tahoma" panose="020B0604030504040204" pitchFamily="34" charset="0"/>
                <a:cs typeface="Tahoma" panose="020B0604030504040204" pitchFamily="34" charset="0"/>
              </a:rPr>
              <a:t>Merci pour votre aimable attention!!!</a:t>
            </a:r>
            <a:endParaRPr lang="fr-FR"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81806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1A18B0DB-82D4-4BE3-804F-25787B468DFD}"/>
              </a:ext>
            </a:extLst>
          </p:cNvPr>
          <p:cNvSpPr>
            <a:spLocks noGrp="1"/>
          </p:cNvSpPr>
          <p:nvPr>
            <p:ph type="sldNum" sz="quarter" idx="12"/>
          </p:nvPr>
        </p:nvSpPr>
        <p:spPr/>
        <p:txBody>
          <a:bodyPr/>
          <a:lstStyle/>
          <a:p>
            <a:fld id="{384D774C-343C-4F9E-811A-7E6827EC9E8F}" type="slidenum">
              <a:rPr lang="fr-FR" smtClean="0"/>
              <a:t>2</a:t>
            </a:fld>
            <a:endParaRPr lang="fr-FR"/>
          </a:p>
        </p:txBody>
      </p:sp>
      <p:sp>
        <p:nvSpPr>
          <p:cNvPr id="4" name="Title 1">
            <a:extLst>
              <a:ext uri="{FF2B5EF4-FFF2-40B4-BE49-F238E27FC236}">
                <a16:creationId xmlns:a16="http://schemas.microsoft.com/office/drawing/2014/main" id="{C2E6926B-C835-4898-B1A2-0B333CA9B1B8}"/>
              </a:ext>
            </a:extLst>
          </p:cNvPr>
          <p:cNvSpPr txBox="1">
            <a:spLocks/>
          </p:cNvSpPr>
          <p:nvPr/>
        </p:nvSpPr>
        <p:spPr>
          <a:xfrm>
            <a:off x="-33690" y="-50115"/>
            <a:ext cx="12225689" cy="521753"/>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bg1"/>
                </a:solidFill>
                <a:latin typeface="Arial Black" panose="020B0A04020102020204" pitchFamily="34" charset="0"/>
              </a:rPr>
              <a:t>PLAN DE LA PRESENATION</a:t>
            </a:r>
          </a:p>
        </p:txBody>
      </p:sp>
      <p:sp>
        <p:nvSpPr>
          <p:cNvPr id="6" name="ZoneTexte 5">
            <a:extLst>
              <a:ext uri="{FF2B5EF4-FFF2-40B4-BE49-F238E27FC236}">
                <a16:creationId xmlns:a16="http://schemas.microsoft.com/office/drawing/2014/main" id="{7A872492-0150-4146-9EF7-08D102DF0525}"/>
              </a:ext>
            </a:extLst>
          </p:cNvPr>
          <p:cNvSpPr txBox="1"/>
          <p:nvPr/>
        </p:nvSpPr>
        <p:spPr>
          <a:xfrm>
            <a:off x="390525" y="536386"/>
            <a:ext cx="11263313" cy="5978560"/>
          </a:xfrm>
          <a:prstGeom prst="rect">
            <a:avLst/>
          </a:prstGeom>
          <a:noFill/>
        </p:spPr>
        <p:txBody>
          <a:bodyPr wrap="square" rtlCol="0">
            <a:spAutoFit/>
          </a:bodyPr>
          <a:lstStyle/>
          <a:p>
            <a:pPr>
              <a:spcBef>
                <a:spcPts val="600"/>
              </a:spcBef>
              <a:spcAft>
                <a:spcPts val="600"/>
              </a:spcAft>
            </a:pPr>
            <a:r>
              <a:rPr lang="fr-FR" sz="2500" b="1" dirty="0">
                <a:latin typeface="Tahoma" panose="020B0604030504040204" pitchFamily="34" charset="0"/>
                <a:ea typeface="Tahoma" panose="020B0604030504040204" pitchFamily="34" charset="0"/>
                <a:cs typeface="Tahoma" panose="020B0604030504040204" pitchFamily="34" charset="0"/>
              </a:rPr>
              <a:t>          INTRODUCTION</a:t>
            </a:r>
          </a:p>
          <a:p>
            <a:pPr>
              <a:spcBef>
                <a:spcPts val="600"/>
              </a:spcBef>
              <a:spcAft>
                <a:spcPts val="600"/>
              </a:spcAft>
            </a:pPr>
            <a:r>
              <a:rPr lang="fr-FR" sz="2500" b="1" dirty="0">
                <a:latin typeface="Tahoma" panose="020B0604030504040204" pitchFamily="34" charset="0"/>
                <a:ea typeface="Tahoma" panose="020B0604030504040204" pitchFamily="34" charset="0"/>
                <a:cs typeface="Tahoma" panose="020B0604030504040204" pitchFamily="34" charset="0"/>
              </a:rPr>
              <a:t>I- PRESENTATION DU CCMEFP-UEMOA</a:t>
            </a:r>
            <a:endParaRPr lang="fr-FR" sz="2500" dirty="0">
              <a:latin typeface="Tahoma" panose="020B0604030504040204" pitchFamily="34" charset="0"/>
              <a:ea typeface="Tahoma" panose="020B0604030504040204" pitchFamily="34" charset="0"/>
              <a:cs typeface="Tahoma" panose="020B0604030504040204" pitchFamily="34" charset="0"/>
            </a:endParaRP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Organes et fonctionnement</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Quelques résultats atteints</a:t>
            </a:r>
          </a:p>
          <a:p>
            <a:pPr>
              <a:spcBef>
                <a:spcPts val="600"/>
              </a:spcBef>
              <a:spcAft>
                <a:spcPts val="600"/>
              </a:spcAft>
            </a:pPr>
            <a:r>
              <a:rPr lang="fr-FR" sz="2500" b="1" dirty="0">
                <a:latin typeface="Tahoma" panose="020B0604030504040204" pitchFamily="34" charset="0"/>
                <a:ea typeface="Tahoma" panose="020B0604030504040204" pitchFamily="34" charset="0"/>
                <a:cs typeface="Tahoma" panose="020B0604030504040204" pitchFamily="34" charset="0"/>
              </a:rPr>
              <a:t>II-PLATEFORME DE MUTUALISATION</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 Constats</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 Objectifs</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Principes et critères de la Plateforme</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rôles/responsabilités des acteurs</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Typologie des ressources</a:t>
            </a:r>
          </a:p>
          <a:p>
            <a:pPr marL="800100" lvl="1" indent="-342900">
              <a:buFont typeface="+mj-lt"/>
              <a:buAutoNum type="arabicPeriod"/>
            </a:pPr>
            <a:r>
              <a:rPr lang="fr-FR" sz="2500" dirty="0">
                <a:latin typeface="Tahoma" panose="020B0604030504040204" pitchFamily="34" charset="0"/>
                <a:ea typeface="Tahoma" panose="020B0604030504040204" pitchFamily="34" charset="0"/>
                <a:cs typeface="Tahoma" panose="020B0604030504040204" pitchFamily="34" charset="0"/>
              </a:rPr>
              <a:t>Portail numérique de la Plateforme </a:t>
            </a:r>
          </a:p>
          <a:p>
            <a:pPr marL="800100" lvl="1" indent="-342900">
              <a:buFont typeface="+mj-lt"/>
              <a:buAutoNum type="arabicPeriod"/>
            </a:pPr>
            <a:r>
              <a:rPr kumimoji="0" lang="fr-FR" sz="250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Intérêts et avantages de la mutualisation</a:t>
            </a:r>
            <a:endParaRPr lang="fr-FR" sz="2500" dirty="0">
              <a:latin typeface="Tahoma" panose="020B0604030504040204" pitchFamily="34" charset="0"/>
              <a:ea typeface="Tahoma" panose="020B0604030504040204" pitchFamily="34" charset="0"/>
              <a:cs typeface="Tahoma" panose="020B0604030504040204" pitchFamily="34" charset="0"/>
            </a:endParaRPr>
          </a:p>
          <a:p>
            <a:pPr>
              <a:spcBef>
                <a:spcPts val="300"/>
              </a:spcBef>
              <a:spcAft>
                <a:spcPts val="300"/>
              </a:spcAft>
            </a:pPr>
            <a:r>
              <a:rPr lang="fr-FR" sz="2500" b="1" dirty="0">
                <a:latin typeface="Tahoma" panose="020B0604030504040204" pitchFamily="34" charset="0"/>
                <a:ea typeface="Tahoma" panose="020B0604030504040204" pitchFamily="34" charset="0"/>
                <a:cs typeface="Tahoma" panose="020B0604030504040204" pitchFamily="34" charset="0"/>
              </a:rPr>
              <a:t>III-PERSPECTIVES</a:t>
            </a:r>
          </a:p>
          <a:p>
            <a:pPr>
              <a:spcBef>
                <a:spcPts val="300"/>
              </a:spcBef>
              <a:spcAft>
                <a:spcPts val="300"/>
              </a:spcAft>
            </a:pPr>
            <a:r>
              <a:rPr lang="fr-FR" sz="2500" b="1" dirty="0">
                <a:latin typeface="Tahoma" panose="020B0604030504040204" pitchFamily="34" charset="0"/>
                <a:ea typeface="Tahoma" panose="020B0604030504040204" pitchFamily="34" charset="0"/>
                <a:cs typeface="Tahoma" panose="020B0604030504040204" pitchFamily="34" charset="0"/>
              </a:rPr>
              <a:t>      CONCLUSION</a:t>
            </a:r>
          </a:p>
        </p:txBody>
      </p:sp>
    </p:spTree>
    <p:extLst>
      <p:ext uri="{BB962C8B-B14F-4D97-AF65-F5344CB8AC3E}">
        <p14:creationId xmlns:p14="http://schemas.microsoft.com/office/powerpoint/2010/main" val="2919525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3193F83-28BD-4498-979A-A26E01589271}"/>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72F12103-3A40-4F26-A5B0-91D4B01B5673}"/>
              </a:ext>
            </a:extLst>
          </p:cNvPr>
          <p:cNvSpPr>
            <a:spLocks noGrp="1"/>
          </p:cNvSpPr>
          <p:nvPr>
            <p:ph type="sldNum" sz="quarter" idx="12"/>
          </p:nvPr>
        </p:nvSpPr>
        <p:spPr/>
        <p:txBody>
          <a:bodyPr/>
          <a:lstStyle/>
          <a:p>
            <a:fld id="{384D774C-343C-4F9E-811A-7E6827EC9E8F}" type="slidenum">
              <a:rPr lang="fr-FR" smtClean="0"/>
              <a:t>3</a:t>
            </a:fld>
            <a:endParaRPr lang="fr-FR"/>
          </a:p>
        </p:txBody>
      </p:sp>
      <p:sp>
        <p:nvSpPr>
          <p:cNvPr id="4" name="Title 1">
            <a:extLst>
              <a:ext uri="{FF2B5EF4-FFF2-40B4-BE49-F238E27FC236}">
                <a16:creationId xmlns:a16="http://schemas.microsoft.com/office/drawing/2014/main" id="{3F358F80-2A9A-4160-BFCC-92464AAFF514}"/>
              </a:ext>
            </a:extLst>
          </p:cNvPr>
          <p:cNvSpPr txBox="1">
            <a:spLocks/>
          </p:cNvSpPr>
          <p:nvPr/>
        </p:nvSpPr>
        <p:spPr>
          <a:xfrm>
            <a:off x="-33690" y="-50115"/>
            <a:ext cx="12225689" cy="725666"/>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bg1"/>
                </a:solidFill>
                <a:latin typeface="Arial Black" panose="020B0A04020102020204" pitchFamily="34" charset="0"/>
              </a:rPr>
              <a:t>INTRODUCTION (1/1)</a:t>
            </a:r>
          </a:p>
        </p:txBody>
      </p:sp>
      <p:sp>
        <p:nvSpPr>
          <p:cNvPr id="6" name="ZoneTexte 5">
            <a:extLst>
              <a:ext uri="{FF2B5EF4-FFF2-40B4-BE49-F238E27FC236}">
                <a16:creationId xmlns:a16="http://schemas.microsoft.com/office/drawing/2014/main" id="{1EB485A5-39F1-439E-8307-4E7EBA56B410}"/>
              </a:ext>
            </a:extLst>
          </p:cNvPr>
          <p:cNvSpPr txBox="1"/>
          <p:nvPr/>
        </p:nvSpPr>
        <p:spPr>
          <a:xfrm>
            <a:off x="-33691" y="856526"/>
            <a:ext cx="12225690" cy="6463308"/>
          </a:xfrm>
          <a:prstGeom prst="rect">
            <a:avLst/>
          </a:prstGeom>
          <a:noFill/>
        </p:spPr>
        <p:txBody>
          <a:bodyPr wrap="square">
            <a:spAutoFit/>
          </a:bodyPr>
          <a:lstStyle/>
          <a:p>
            <a:pPr marL="342900" lvl="2" indent="-342900" algn="just">
              <a:spcBef>
                <a:spcPts val="600"/>
              </a:spcBef>
              <a:spcAft>
                <a:spcPts val="600"/>
              </a:spcAft>
              <a:buFont typeface="Wingdings" panose="05000000000000000000" pitchFamily="2" charset="2"/>
              <a:buChar char="v"/>
            </a:pP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Réunion</a:t>
            </a:r>
            <a:r>
              <a:rPr lang="fr-FR" sz="2150" dirty="0">
                <a:latin typeface="Tahoma" panose="020B0604030504040204" pitchFamily="34" charset="0"/>
                <a:ea typeface="Tahoma" panose="020B0604030504040204" pitchFamily="34" charset="0"/>
                <a:cs typeface="Tahoma" panose="020B0604030504040204" pitchFamily="34" charset="0"/>
              </a:rPr>
              <a:t> des </a:t>
            </a: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chefs d’Etat et de Gouvernement de l’Union Africaine</a:t>
            </a:r>
            <a:r>
              <a:rPr lang="fr-FR" sz="2150" dirty="0">
                <a:latin typeface="Tahoma" panose="020B0604030504040204" pitchFamily="34" charset="0"/>
                <a:ea typeface="Tahoma" panose="020B0604030504040204" pitchFamily="34" charset="0"/>
                <a:cs typeface="Tahoma" panose="020B0604030504040204" pitchFamily="34" charset="0"/>
              </a:rPr>
              <a:t>, tenue à Ouagadougou Burkina Faso, en </a:t>
            </a:r>
            <a:r>
              <a:rPr lang="fr-FR" sz="215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septembre 2004 : </a:t>
            </a:r>
            <a:r>
              <a:rPr lang="fr-FR" sz="2150" b="1" dirty="0">
                <a:latin typeface="Tahoma" panose="020B0604030504040204" pitchFamily="34" charset="0"/>
                <a:ea typeface="Tahoma" panose="020B0604030504040204" pitchFamily="34" charset="0"/>
                <a:cs typeface="Tahoma" panose="020B0604030504040204" pitchFamily="34" charset="0"/>
              </a:rPr>
              <a:t>placer la création d’emplois au centre des objectifs des politiques économiques et sociales aux niveaux national, régional, continental en vue de la réduction durable de la pauvreté et de l’amélioration des conditions de vie des populations, combattre la pauvreté et le sous-emploi en Afrique, et réduire le chômage des jeunes et des femmes »</a:t>
            </a:r>
          </a:p>
          <a:p>
            <a:pPr marL="342900" lvl="2" indent="-342900" algn="just">
              <a:spcBef>
                <a:spcPts val="600"/>
              </a:spcBef>
              <a:spcAft>
                <a:spcPts val="600"/>
              </a:spcAft>
              <a:buFont typeface="Wingdings" panose="05000000000000000000" pitchFamily="2" charset="2"/>
              <a:buChar char="v"/>
            </a:pP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L’UEMOA</a:t>
            </a:r>
            <a:r>
              <a:rPr lang="fr-FR" sz="2150" dirty="0">
                <a:latin typeface="Tahoma" panose="020B0604030504040204" pitchFamily="34" charset="0"/>
                <a:ea typeface="Tahoma" panose="020B0604030504040204" pitchFamily="34" charset="0"/>
                <a:cs typeface="Tahoma" panose="020B0604030504040204" pitchFamily="34" charset="0"/>
              </a:rPr>
              <a:t> a organisé la première </a:t>
            </a:r>
            <a:r>
              <a:rPr lang="fr-FR" sz="2150" u="sng" dirty="0">
                <a:latin typeface="Tahoma" panose="020B0604030504040204" pitchFamily="34" charset="0"/>
                <a:ea typeface="Tahoma" panose="020B0604030504040204" pitchFamily="34" charset="0"/>
                <a:cs typeface="Tahoma" panose="020B0604030504040204" pitchFamily="34" charset="0"/>
              </a:rPr>
              <a:t>rencontre sectorielle </a:t>
            </a:r>
            <a:r>
              <a:rPr lang="fr-FR" sz="2150" dirty="0">
                <a:latin typeface="Tahoma" panose="020B0604030504040204" pitchFamily="34" charset="0"/>
                <a:ea typeface="Tahoma" panose="020B0604030504040204" pitchFamily="34" charset="0"/>
                <a:cs typeface="Tahoma" panose="020B0604030504040204" pitchFamily="34" charset="0"/>
              </a:rPr>
              <a:t>des </a:t>
            </a: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Ministres en charge de l’Emploi et/ou de la Formation Professionnelle de l’Espace UEMOA </a:t>
            </a:r>
            <a:r>
              <a:rPr lang="fr-FR" sz="2150" dirty="0">
                <a:latin typeface="Tahoma" panose="020B0604030504040204" pitchFamily="34" charset="0"/>
                <a:ea typeface="Tahoma" panose="020B0604030504040204" pitchFamily="34" charset="0"/>
                <a:cs typeface="Tahoma" panose="020B0604030504040204" pitchFamily="34" charset="0"/>
              </a:rPr>
              <a:t>à Abidjan en </a:t>
            </a:r>
            <a:r>
              <a:rPr lang="fr-FR" sz="215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Côte d’Ivoire </a:t>
            </a:r>
            <a:r>
              <a:rPr lang="fr-FR" sz="2150" dirty="0">
                <a:latin typeface="Tahoma" panose="020B0604030504040204" pitchFamily="34" charset="0"/>
                <a:ea typeface="Tahoma" panose="020B0604030504040204" pitchFamily="34" charset="0"/>
                <a:cs typeface="Tahoma" panose="020B0604030504040204" pitchFamily="34" charset="0"/>
              </a:rPr>
              <a:t>en </a:t>
            </a:r>
            <a:r>
              <a:rPr lang="fr-FR" sz="215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octobre 2009</a:t>
            </a:r>
          </a:p>
          <a:p>
            <a:pPr lvl="3" indent="-342900">
              <a:spcBef>
                <a:spcPts val="600"/>
              </a:spcBef>
              <a:spcAft>
                <a:spcPts val="600"/>
              </a:spcAft>
              <a:buFont typeface="Wingdings" panose="05000000000000000000" pitchFamily="2" charset="2"/>
              <a:buChar char="Ø"/>
            </a:pPr>
            <a:r>
              <a:rPr lang="fr-FR" sz="2150" dirty="0">
                <a:latin typeface="Tahoma" panose="020B0604030504040204" pitchFamily="34" charset="0"/>
                <a:ea typeface="Tahoma" panose="020B0604030504040204" pitchFamily="34" charset="0"/>
                <a:cs typeface="Tahoma" panose="020B0604030504040204" pitchFamily="34" charset="0"/>
              </a:rPr>
              <a:t> Décision d’une dynamique de rencontres annuelles des Ministres</a:t>
            </a:r>
          </a:p>
          <a:p>
            <a:pPr marL="342900" lvl="3" indent="-342900" algn="just">
              <a:spcBef>
                <a:spcPts val="600"/>
              </a:spcBef>
              <a:spcAft>
                <a:spcPts val="600"/>
              </a:spcAft>
              <a:buFont typeface="Wingdings" panose="05000000000000000000" pitchFamily="2" charset="2"/>
              <a:buChar char="v"/>
            </a:pPr>
            <a:r>
              <a:rPr lang="fr-FR" sz="2150" dirty="0">
                <a:latin typeface="Tahoma" panose="020B0604030504040204" pitchFamily="34" charset="0"/>
                <a:ea typeface="Tahoma" panose="020B0604030504040204" pitchFamily="34" charset="0"/>
                <a:cs typeface="Tahoma" panose="020B0604030504040204" pitchFamily="34" charset="0"/>
              </a:rPr>
              <a:t>Mise en place d’un </a:t>
            </a:r>
            <a:r>
              <a:rPr lang="fr-FR" sz="2150"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cadre de concertation formel</a:t>
            </a:r>
            <a:r>
              <a:rPr lang="fr-FR" sz="2150" u="sng" dirty="0">
                <a:latin typeface="Tahoma" panose="020B0604030504040204" pitchFamily="34" charset="0"/>
                <a:ea typeface="Tahoma" panose="020B0604030504040204" pitchFamily="34" charset="0"/>
                <a:cs typeface="Tahoma" panose="020B0604030504040204" pitchFamily="34" charset="0"/>
              </a:rPr>
              <a:t> </a:t>
            </a:r>
            <a:r>
              <a:rPr lang="fr-FR" sz="2150" dirty="0">
                <a:latin typeface="Tahoma" panose="020B0604030504040204" pitchFamily="34" charset="0"/>
                <a:ea typeface="Tahoma" panose="020B0604030504040204" pitchFamily="34" charset="0"/>
                <a:cs typeface="Tahoma" panose="020B0604030504040204" pitchFamily="34" charset="0"/>
              </a:rPr>
              <a:t>dénommé Cadre de «</a:t>
            </a:r>
            <a:r>
              <a:rPr lang="fr-FR" sz="215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Concertation des Ministres en charge de l’Emploi et de la Formation Professionnelle de l’Espace UEMOA </a:t>
            </a:r>
            <a:r>
              <a:rPr lang="fr-FR" sz="2150" dirty="0">
                <a:latin typeface="Tahoma" panose="020B0604030504040204" pitchFamily="34" charset="0"/>
                <a:ea typeface="Tahoma" panose="020B0604030504040204" pitchFamily="34" charset="0"/>
                <a:cs typeface="Tahoma" panose="020B0604030504040204" pitchFamily="34" charset="0"/>
              </a:rPr>
              <a:t>lors de la 2</a:t>
            </a:r>
            <a:r>
              <a:rPr lang="fr-FR" sz="2150" baseline="30000" dirty="0">
                <a:latin typeface="Tahoma" panose="020B0604030504040204" pitchFamily="34" charset="0"/>
                <a:ea typeface="Tahoma" panose="020B0604030504040204" pitchFamily="34" charset="0"/>
                <a:cs typeface="Tahoma" panose="020B0604030504040204" pitchFamily="34" charset="0"/>
              </a:rPr>
              <a:t>ème</a:t>
            </a:r>
            <a:r>
              <a:rPr lang="fr-FR" sz="2150" dirty="0">
                <a:latin typeface="Tahoma" panose="020B0604030504040204" pitchFamily="34" charset="0"/>
                <a:ea typeface="Tahoma" panose="020B0604030504040204" pitchFamily="34" charset="0"/>
                <a:cs typeface="Tahoma" panose="020B0604030504040204" pitchFamily="34" charset="0"/>
              </a:rPr>
              <a:t> rencontre </a:t>
            </a:r>
            <a:r>
              <a:rPr lang="fr-FR" sz="215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appuyée par l’UEMOA le </a:t>
            </a:r>
            <a:r>
              <a:rPr lang="fr-FR" sz="215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28 avril 2010 à Bamako au Mali.</a:t>
            </a:r>
          </a:p>
          <a:p>
            <a:pPr marL="342900" lvl="3" indent="-342900" algn="just">
              <a:spcBef>
                <a:spcPts val="600"/>
              </a:spcBef>
              <a:spcAft>
                <a:spcPts val="600"/>
              </a:spcAft>
              <a:buFont typeface="Wingdings" panose="05000000000000000000" pitchFamily="2" charset="2"/>
              <a:buChar char="v"/>
            </a:pPr>
            <a:r>
              <a:rPr lang="fr-FR" sz="215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fr-FR" sz="2150" b="1" u="sng"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Mission: </a:t>
            </a: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Renforcer la concertation et la coopération entre ses membres en vue de rendre plus efficientes les politiques nationales et sous régionales en matière d'emploi et de formation professionnelle ». </a:t>
            </a:r>
          </a:p>
          <a:p>
            <a:pPr marL="342900" lvl="3" indent="-342900" algn="just">
              <a:spcBef>
                <a:spcPts val="600"/>
              </a:spcBef>
              <a:spcAft>
                <a:spcPts val="600"/>
              </a:spcAft>
              <a:buFont typeface="Wingdings" panose="05000000000000000000" pitchFamily="2" charset="2"/>
              <a:buChar char="v"/>
            </a:pPr>
            <a:endParaRPr lang="fr-FR" sz="20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77340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8B927FF-BD8B-4374-863F-D0BDE49B632C}"/>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74E4E7C2-FCC8-4C7D-B025-74093EC1D659}"/>
              </a:ext>
            </a:extLst>
          </p:cNvPr>
          <p:cNvSpPr>
            <a:spLocks noGrp="1"/>
          </p:cNvSpPr>
          <p:nvPr>
            <p:ph type="sldNum" sz="quarter" idx="12"/>
          </p:nvPr>
        </p:nvSpPr>
        <p:spPr/>
        <p:txBody>
          <a:bodyPr/>
          <a:lstStyle/>
          <a:p>
            <a:fld id="{384D774C-343C-4F9E-811A-7E6827EC9E8F}" type="slidenum">
              <a:rPr lang="fr-FR" smtClean="0"/>
              <a:t>4</a:t>
            </a:fld>
            <a:endParaRPr lang="fr-FR"/>
          </a:p>
        </p:txBody>
      </p:sp>
      <p:sp>
        <p:nvSpPr>
          <p:cNvPr id="4" name="Title 1">
            <a:extLst>
              <a:ext uri="{FF2B5EF4-FFF2-40B4-BE49-F238E27FC236}">
                <a16:creationId xmlns:a16="http://schemas.microsoft.com/office/drawing/2014/main" id="{4BE6BBBE-4327-49CA-B8B4-EAF99CA23CD8}"/>
              </a:ext>
            </a:extLst>
          </p:cNvPr>
          <p:cNvSpPr txBox="1">
            <a:spLocks/>
          </p:cNvSpPr>
          <p:nvPr/>
        </p:nvSpPr>
        <p:spPr>
          <a:xfrm>
            <a:off x="0" y="0"/>
            <a:ext cx="12192000" cy="725666"/>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900" b="1" dirty="0">
                <a:solidFill>
                  <a:schemeClr val="bg1"/>
                </a:solidFill>
                <a:latin typeface="Arial Black" panose="020B0A04020102020204" pitchFamily="34" charset="0"/>
              </a:rPr>
              <a:t>I- PRESENTATION DU CCMEFP-UEMOA (1/2)</a:t>
            </a:r>
          </a:p>
        </p:txBody>
      </p:sp>
      <p:sp>
        <p:nvSpPr>
          <p:cNvPr id="6" name="ZoneTexte 5">
            <a:extLst>
              <a:ext uri="{FF2B5EF4-FFF2-40B4-BE49-F238E27FC236}">
                <a16:creationId xmlns:a16="http://schemas.microsoft.com/office/drawing/2014/main" id="{01F450CD-EEA7-4616-B741-AD1026B56506}"/>
              </a:ext>
            </a:extLst>
          </p:cNvPr>
          <p:cNvSpPr txBox="1"/>
          <p:nvPr/>
        </p:nvSpPr>
        <p:spPr>
          <a:xfrm>
            <a:off x="1" y="789672"/>
            <a:ext cx="12191999" cy="6376104"/>
          </a:xfrm>
          <a:prstGeom prst="rect">
            <a:avLst/>
          </a:prstGeom>
          <a:noFill/>
        </p:spPr>
        <p:txBody>
          <a:bodyPr wrap="square">
            <a:spAutoFit/>
          </a:bodyPr>
          <a:lstStyle/>
          <a:p>
            <a:pPr marL="0" lvl="3" algn="just">
              <a:spcBef>
                <a:spcPts val="600"/>
              </a:spcBef>
              <a:spcAft>
                <a:spcPts val="600"/>
              </a:spcAft>
              <a:defRPr/>
            </a:pPr>
            <a:r>
              <a:rPr lang="fr-FR" sz="20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a:t>
            </a:r>
            <a:r>
              <a:rPr lang="fr-FR" sz="2000" b="1" u="sng"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ORGANES ET FONCTIONNEMENT</a:t>
            </a:r>
          </a:p>
          <a:p>
            <a:pPr marL="342900" lvl="3" indent="-342900" algn="just">
              <a:spcBef>
                <a:spcPts val="600"/>
              </a:spcBef>
              <a:spcAft>
                <a:spcPts val="600"/>
              </a:spcAft>
              <a:buFont typeface="Wingdings" panose="05000000000000000000" pitchFamily="2" charset="2"/>
              <a:buChar char="q"/>
              <a:defRPr/>
            </a:pPr>
            <a:r>
              <a:rPr lang="fr-FR" sz="2000" b="1" dirty="0">
                <a:solidFill>
                  <a:prstClr val="black"/>
                </a:solidFill>
                <a:latin typeface="Tahoma" panose="020B0604030504040204" pitchFamily="34" charset="0"/>
                <a:ea typeface="Tahoma" panose="020B0604030504040204" pitchFamily="34" charset="0"/>
                <a:cs typeface="Tahoma" panose="020B0604030504040204" pitchFamily="34" charset="0"/>
              </a:rPr>
              <a:t>la Conférence des Ministres </a:t>
            </a:r>
            <a:r>
              <a:rPr lang="fr-FR" sz="2000" dirty="0">
                <a:solidFill>
                  <a:prstClr val="black"/>
                </a:solidFill>
                <a:latin typeface="Tahoma" panose="020B0604030504040204" pitchFamily="34" charset="0"/>
                <a:ea typeface="Tahoma" panose="020B0604030504040204" pitchFamily="34" charset="0"/>
                <a:cs typeface="Tahoma" panose="020B0604030504040204" pitchFamily="34" charset="0"/>
              </a:rPr>
              <a:t>: organe suprême, composée des ministres en charge de l’emploi et de la formation professionnelle des </a:t>
            </a:r>
            <a:r>
              <a:rPr lang="fr-FR" sz="2000" dirty="0">
                <a:solidFill>
                  <a:schemeClr val="accent2">
                    <a:lumMod val="50000"/>
                  </a:schemeClr>
                </a:solidFill>
                <a:latin typeface="Tahoma" panose="020B0604030504040204" pitchFamily="34" charset="0"/>
                <a:ea typeface="Tahoma" panose="020B0604030504040204" pitchFamily="34" charset="0"/>
                <a:cs typeface="Tahoma" panose="020B0604030504040204" pitchFamily="34" charset="0"/>
              </a:rPr>
              <a:t>8 pays membres de l’UEMOA et des Ministres membres de la plateforme de mutualisation.</a:t>
            </a:r>
            <a:r>
              <a:rPr lang="fr-FR" sz="2000" dirty="0">
                <a:solidFill>
                  <a:prstClr val="black"/>
                </a:solidFill>
                <a:latin typeface="Tahoma" panose="020B0604030504040204" pitchFamily="34" charset="0"/>
                <a:ea typeface="Tahoma" panose="020B0604030504040204" pitchFamily="34" charset="0"/>
                <a:cs typeface="Tahoma" panose="020B0604030504040204" pitchFamily="34" charset="0"/>
              </a:rPr>
              <a:t> Elle se réunit en session ordinaire chaque année sur convocation du Président, et sur financement de la Commission de l’UEMOA et du CCMEFP-UEMOA.</a:t>
            </a:r>
          </a:p>
          <a:p>
            <a:pPr marL="800100" lvl="4" indent="-342900" algn="just">
              <a:spcBef>
                <a:spcPts val="400"/>
              </a:spcBef>
              <a:spcAft>
                <a:spcPts val="400"/>
              </a:spcAft>
              <a:buFont typeface="Wingdings" panose="05000000000000000000" pitchFamily="2" charset="2"/>
              <a:buChar char="ü"/>
              <a:defRPr/>
            </a:pPr>
            <a:r>
              <a:rPr lang="fr-FR" sz="2000"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kumimoji="0" lang="fr-FR"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Tahoma" panose="020B0604030504040204" pitchFamily="34" charset="0"/>
                <a:ea typeface="Calibri" panose="020F0502020204030204" pitchFamily="34" charset="0"/>
                <a:cs typeface="Times New Roman" panose="02020603050405020304" pitchFamily="18" charset="0"/>
              </a:rPr>
              <a:t>Président: </a:t>
            </a:r>
            <a:r>
              <a:rPr kumimoji="0" lang="fr-FR" b="1" i="0" u="none" strike="noStrike" kern="12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Monsieur N’</a:t>
            </a: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G</a:t>
            </a:r>
            <a:r>
              <a:rPr kumimoji="0" lang="fr-FR" b="1" i="0" u="none" strike="noStrike" kern="1200" cap="none" spc="0" normalizeH="0" baseline="0" noProof="0" dirty="0" err="1">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uessan</a:t>
            </a:r>
            <a:r>
              <a:rPr kumimoji="0" lang="fr-FR" b="1" i="0" u="none" strike="noStrike" kern="12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 KOFFI</a:t>
            </a:r>
            <a:r>
              <a:rPr kumimoji="0" lang="fr-FR" b="0" i="0" u="none" strike="noStrike" kern="12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 </a:t>
            </a:r>
            <a:r>
              <a:rPr kumimoji="0" lang="fr-FR" i="0" u="none" strike="noStrike" kern="12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Ministre </a:t>
            </a:r>
            <a:r>
              <a:rPr lang="fr-FR" dirty="0">
                <a:solidFill>
                  <a:prstClr val="black"/>
                </a:solidFill>
                <a:latin typeface="Tahoma" panose="020B0604030504040204" pitchFamily="34" charset="0"/>
                <a:ea typeface="Calibri" panose="020F0502020204030204" pitchFamily="34" charset="0"/>
                <a:cs typeface="Times New Roman" panose="02020603050405020304" pitchFamily="18" charset="0"/>
              </a:rPr>
              <a:t>de</a:t>
            </a:r>
            <a:r>
              <a:rPr kumimoji="0" lang="fr-FR" i="0" u="none" strike="noStrike" kern="12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 l’Enseignement Technique, de la Formation Professionnelle et de l’Apprentissage de la  </a:t>
            </a: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Côte d’Ivoire </a:t>
            </a:r>
            <a:r>
              <a:rPr kumimoji="0" lang="fr-FR" b="1" i="0" u="none" strike="noStrike" kern="1200" cap="none" spc="0" normalizeH="0" baseline="0" noProof="0" dirty="0">
                <a:ln>
                  <a:noFill/>
                </a:ln>
                <a:solidFill>
                  <a:prstClr val="black"/>
                </a:solidFill>
                <a:effectLst/>
                <a:uLnTx/>
                <a:uFillTx/>
                <a:latin typeface="Tahoma" panose="020B0604030504040204" pitchFamily="34" charset="0"/>
                <a:ea typeface="Calibri" panose="020F0502020204030204" pitchFamily="34" charset="0"/>
                <a:cs typeface="Times New Roman" panose="02020603050405020304" pitchFamily="18" charset="0"/>
              </a:rPr>
              <a:t>;</a:t>
            </a:r>
          </a:p>
          <a:p>
            <a:pPr marL="800100" lvl="4" indent="-342900" algn="just">
              <a:spcBef>
                <a:spcPts val="400"/>
              </a:spcBef>
              <a:spcAft>
                <a:spcPts val="400"/>
              </a:spcAft>
              <a:buFont typeface="Wingdings" panose="05000000000000000000" pitchFamily="2" charset="2"/>
              <a:buChar char="ü"/>
              <a:defRPr/>
            </a:pP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 </a:t>
            </a:r>
            <a:r>
              <a:rPr lang="fr-FR" b="1" u="sng" dirty="0">
                <a:solidFill>
                  <a:srgbClr val="C00000"/>
                </a:solidFill>
                <a:effectLst>
                  <a:outerShdw blurRad="38100" dist="38100" dir="2700000" algn="tl">
                    <a:srgbClr val="000000">
                      <a:alpha val="43137"/>
                    </a:srgbClr>
                  </a:outerShdw>
                </a:effectLst>
                <a:latin typeface="Tahoma" panose="020B0604030504040204" pitchFamily="34" charset="0"/>
                <a:ea typeface="Calibri" panose="020F0502020204030204" pitchFamily="34" charset="0"/>
                <a:cs typeface="Times New Roman" panose="02020603050405020304" pitchFamily="18" charset="0"/>
              </a:rPr>
              <a:t>Vice-Président</a:t>
            </a:r>
            <a:r>
              <a:rPr lang="fr-FR" b="1" u="sng" dirty="0">
                <a:solidFill>
                  <a:srgbClr val="C00000"/>
                </a:solidFill>
                <a:latin typeface="Tahoma" panose="020B0604030504040204" pitchFamily="34" charset="0"/>
                <a:ea typeface="Calibri" panose="020F0502020204030204" pitchFamily="34" charset="0"/>
                <a:cs typeface="Times New Roman" panose="02020603050405020304" pitchFamily="18" charset="0"/>
              </a:rPr>
              <a:t> </a:t>
            </a: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 Madame Oumou SALL SECK, </a:t>
            </a:r>
            <a:r>
              <a:rPr lang="fr-FR" dirty="0">
                <a:solidFill>
                  <a:prstClr val="black"/>
                </a:solidFill>
                <a:latin typeface="Tahoma" panose="020B0604030504040204" pitchFamily="34" charset="0"/>
                <a:ea typeface="Calibri" panose="020F0502020204030204" pitchFamily="34" charset="0"/>
                <a:cs typeface="Times New Roman" panose="02020603050405020304" pitchFamily="18" charset="0"/>
              </a:rPr>
              <a:t>Ministre de l’Entrepreneuriat National, de l’Emploi et de la Formation Professionnelle </a:t>
            </a: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du Mali;</a:t>
            </a:r>
          </a:p>
          <a:p>
            <a:pPr marL="800100" lvl="4" indent="-342900" algn="just">
              <a:spcBef>
                <a:spcPts val="400"/>
              </a:spcBef>
              <a:spcAft>
                <a:spcPts val="400"/>
              </a:spcAft>
              <a:buFont typeface="Wingdings" panose="05000000000000000000" pitchFamily="2" charset="2"/>
              <a:buChar char="ü"/>
              <a:defRPr/>
            </a:pP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 </a:t>
            </a:r>
            <a:r>
              <a:rPr lang="fr-FR" b="1" u="sng" dirty="0">
                <a:solidFill>
                  <a:srgbClr val="C00000"/>
                </a:solidFill>
                <a:effectLst>
                  <a:outerShdw blurRad="38100" dist="38100" dir="2700000" algn="tl">
                    <a:srgbClr val="000000">
                      <a:alpha val="43137"/>
                    </a:srgbClr>
                  </a:outerShdw>
                </a:effectLst>
                <a:latin typeface="Tahoma" panose="020B0604030504040204" pitchFamily="34" charset="0"/>
                <a:ea typeface="Calibri" panose="020F0502020204030204" pitchFamily="34" charset="0"/>
                <a:cs typeface="Times New Roman" panose="02020603050405020304" pitchFamily="18" charset="0"/>
              </a:rPr>
              <a:t>Commissaire de l’UEMOA/DDH </a:t>
            </a: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  Mamadu </a:t>
            </a:r>
            <a:r>
              <a:rPr lang="fr-FR" b="1" dirty="0" err="1">
                <a:solidFill>
                  <a:prstClr val="black"/>
                </a:solidFill>
                <a:latin typeface="Tahoma" panose="020B0604030504040204" pitchFamily="34" charset="0"/>
                <a:ea typeface="Calibri" panose="020F0502020204030204" pitchFamily="34" charset="0"/>
                <a:cs typeface="Times New Roman" panose="02020603050405020304" pitchFamily="18" charset="0"/>
              </a:rPr>
              <a:t>Sérifu</a:t>
            </a:r>
            <a:r>
              <a:rPr lang="fr-FR" b="1" dirty="0">
                <a:solidFill>
                  <a:prstClr val="black"/>
                </a:solidFill>
                <a:latin typeface="Tahoma" panose="020B0604030504040204" pitchFamily="34" charset="0"/>
                <a:ea typeface="Calibri" panose="020F0502020204030204" pitchFamily="34" charset="0"/>
                <a:cs typeface="Times New Roman" panose="02020603050405020304" pitchFamily="18" charset="0"/>
              </a:rPr>
              <a:t> JAQUITE de la Guinée-Bissau.</a:t>
            </a:r>
            <a:endParaRPr lang="fr-FR"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900" lvl="3" indent="-342900" algn="just">
              <a:spcBef>
                <a:spcPts val="200"/>
              </a:spcBef>
              <a:spcAft>
                <a:spcPts val="200"/>
              </a:spcAft>
              <a:buFont typeface="Wingdings" panose="05000000000000000000" pitchFamily="2" charset="2"/>
              <a:buChar char="q"/>
              <a:defRPr/>
            </a:pPr>
            <a:r>
              <a:rPr kumimoji="0" lang="fr-FR" sz="2000" b="0" i="0"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a:t>
            </a:r>
            <a:r>
              <a:rPr kumimoji="0" lang="fr-FR" sz="2000" b="1" i="0"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rPr>
              <a:t>le Bureau de la Conférence des Ministres :</a:t>
            </a:r>
            <a:r>
              <a:rPr kumimoji="0" lang="fr-FR" sz="2000" b="0" i="0"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rPr>
              <a:t> organe chargé du suivi de l'exécution des décisions, résolutions et recommandations de la Conférence des Ministres. Le Bureau de la Conférence des Ministres comprend le Président, le Vice-Président et le secrétaire Permanent ; </a:t>
            </a:r>
          </a:p>
          <a:p>
            <a:pPr marL="342900" lvl="3" indent="-342900" algn="just">
              <a:spcBef>
                <a:spcPts val="200"/>
              </a:spcBef>
              <a:spcAft>
                <a:spcPts val="200"/>
              </a:spcAft>
              <a:buFont typeface="Wingdings" panose="05000000000000000000" pitchFamily="2" charset="2"/>
              <a:buChar char="q"/>
              <a:defRPr/>
            </a:pPr>
            <a:r>
              <a:rPr kumimoji="0" lang="fr-FR" sz="2000" b="1" i="0"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rPr>
              <a:t>le Secrétariat Permanent du Cadre de Concertation: </a:t>
            </a:r>
            <a:r>
              <a:rPr kumimoji="0" lang="fr-FR" sz="2000" b="0" i="0"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rPr>
              <a:t>organe administratif chargé du suivi de la mise en œuvre des recommandations et décisions de la Conférence des Ministres et de l’animation des pôles d’expertise. </a:t>
            </a:r>
            <a:r>
              <a:rPr kumimoji="0" lang="fr-FR" b="1" i="0" u="sng"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Le SP </a:t>
            </a:r>
            <a:r>
              <a:rPr kumimoji="0" lang="fr-FR" b="0" i="0"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rPr>
              <a:t>:  </a:t>
            </a:r>
            <a:r>
              <a:rPr lang="fr-FR"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M. Amidou BANCE, </a:t>
            </a:r>
            <a:r>
              <a:rPr lang="fr-FR"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de nationalité Burkinabè</a:t>
            </a:r>
            <a:r>
              <a:rPr lang="fr-FR"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a:t>
            </a:r>
            <a:r>
              <a:rPr lang="fr-FR"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Spécialiste en ingénierie de la formation et insertion professionnelle.</a:t>
            </a:r>
          </a:p>
          <a:p>
            <a:pPr marL="342900" lvl="3" indent="-342900" algn="just">
              <a:spcBef>
                <a:spcPts val="200"/>
              </a:spcBef>
              <a:spcAft>
                <a:spcPts val="200"/>
              </a:spcAft>
              <a:buFont typeface="Wingdings" panose="05000000000000000000" pitchFamily="2" charset="2"/>
              <a:buChar char="q"/>
              <a:defRPr/>
            </a:pPr>
            <a:r>
              <a:rPr kumimoji="0" lang="fr-FR" sz="2000" b="1" i="0" strike="noStrike" kern="1200" cap="none" spc="0" normalizeH="0" baseline="0" noProof="0" dirty="0">
                <a:ln>
                  <a:noFill/>
                </a:ln>
                <a:solidFill>
                  <a:srgbClr val="000000"/>
                </a:solidFill>
                <a:uLnTx/>
                <a:uFillTx/>
                <a:latin typeface="Tahoma" panose="020B0604030504040204" pitchFamily="34" charset="0"/>
                <a:ea typeface="Calibri" panose="020F0502020204030204" pitchFamily="34" charset="0"/>
                <a:cs typeface="Times New Roman" panose="02020603050405020304" pitchFamily="18" charset="0"/>
              </a:rPr>
              <a:t> Les </a:t>
            </a:r>
            <a:r>
              <a:rPr lang="fr-FR" sz="2000" b="1" dirty="0">
                <a:solidFill>
                  <a:srgbClr val="000000"/>
                </a:solidFill>
                <a:latin typeface="Tahoma" panose="020B0604030504040204" pitchFamily="34" charset="0"/>
                <a:ea typeface="Calibri" panose="020F0502020204030204" pitchFamily="34" charset="0"/>
                <a:cs typeface="Times New Roman" panose="02020603050405020304" pitchFamily="18" charset="0"/>
              </a:rPr>
              <a:t>C</a:t>
            </a:r>
            <a:r>
              <a:rPr kumimoji="0" lang="fr-FR" sz="2000" b="1" i="0" strike="noStrike" kern="1200" cap="none" spc="0" normalizeH="0" baseline="0" noProof="0" dirty="0" err="1">
                <a:ln>
                  <a:noFill/>
                </a:ln>
                <a:solidFill>
                  <a:srgbClr val="000000"/>
                </a:solidFill>
                <a:uLnTx/>
                <a:uFillTx/>
                <a:latin typeface="Tahoma" panose="020B0604030504040204" pitchFamily="34" charset="0"/>
                <a:ea typeface="Calibri" panose="020F0502020204030204" pitchFamily="34" charset="0"/>
                <a:cs typeface="Times New Roman" panose="02020603050405020304" pitchFamily="18" charset="0"/>
              </a:rPr>
              <a:t>ommissions</a:t>
            </a:r>
            <a:r>
              <a:rPr kumimoji="0" lang="fr-FR" sz="2000" b="1" i="0" strike="noStrike" kern="1200" cap="none" spc="0" normalizeH="0" baseline="0" noProof="0" dirty="0">
                <a:ln>
                  <a:noFill/>
                </a:ln>
                <a:solidFill>
                  <a:srgbClr val="000000"/>
                </a:solidFill>
                <a:uLnTx/>
                <a:uFillTx/>
                <a:latin typeface="Tahoma" panose="020B0604030504040204" pitchFamily="34" charset="0"/>
                <a:ea typeface="Calibri" panose="020F0502020204030204" pitchFamily="34" charset="0"/>
                <a:cs typeface="Times New Roman" panose="02020603050405020304" pitchFamily="18" charset="0"/>
              </a:rPr>
              <a:t> de préparation et de suivi de la Conférence des Ministres (8 pays)</a:t>
            </a:r>
            <a:endParaRPr kumimoji="0" lang="fr-FR" sz="2000" b="0" i="0" strike="noStrike" kern="1200" cap="none" spc="0" normalizeH="0" baseline="0" noProof="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51589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A6F69EF-30E2-4086-B399-E097474F8298}"/>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1EF32657-3AD5-4749-83A2-F76BCF42DE07}"/>
              </a:ext>
            </a:extLst>
          </p:cNvPr>
          <p:cNvSpPr>
            <a:spLocks noGrp="1"/>
          </p:cNvSpPr>
          <p:nvPr>
            <p:ph type="sldNum" sz="quarter" idx="12"/>
          </p:nvPr>
        </p:nvSpPr>
        <p:spPr/>
        <p:txBody>
          <a:bodyPr/>
          <a:lstStyle/>
          <a:p>
            <a:fld id="{384D774C-343C-4F9E-811A-7E6827EC9E8F}" type="slidenum">
              <a:rPr lang="fr-FR" smtClean="0"/>
              <a:t>5</a:t>
            </a:fld>
            <a:endParaRPr lang="fr-FR"/>
          </a:p>
        </p:txBody>
      </p:sp>
      <p:sp>
        <p:nvSpPr>
          <p:cNvPr id="5" name="Rectangle 4">
            <a:extLst>
              <a:ext uri="{FF2B5EF4-FFF2-40B4-BE49-F238E27FC236}">
                <a16:creationId xmlns:a16="http://schemas.microsoft.com/office/drawing/2014/main" id="{F3179C61-5347-4196-920A-D7AB83619AFB}"/>
              </a:ext>
            </a:extLst>
          </p:cNvPr>
          <p:cNvSpPr/>
          <p:nvPr/>
        </p:nvSpPr>
        <p:spPr>
          <a:xfrm>
            <a:off x="-23813" y="582824"/>
            <a:ext cx="12239625" cy="6055632"/>
          </a:xfrm>
          <a:prstGeom prst="rect">
            <a:avLst/>
          </a:prstGeom>
        </p:spPr>
        <p:txBody>
          <a:bodyPr wrap="square">
            <a:spAutoFit/>
          </a:bodyPr>
          <a:lstStyle/>
          <a:p>
            <a:pPr lvl="0" algn="just">
              <a:lnSpc>
                <a:spcPct val="115000"/>
              </a:lnSpc>
              <a:spcAft>
                <a:spcPts val="600"/>
              </a:spcAft>
            </a:pPr>
            <a:r>
              <a:rPr lang="fr-FR" sz="28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a:t>
            </a:r>
            <a:r>
              <a:rPr kumimoji="0" lang="fr-FR" sz="28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-QUELQUES RÉSULTATS ATTEINTS</a:t>
            </a:r>
            <a:endParaRPr lang="fr-FR"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l’existence d’un Secrétariat Permanent </a:t>
            </a:r>
            <a:r>
              <a:rPr lang="fr-FR" sz="2000" dirty="0">
                <a:latin typeface="Tahoma" panose="020B0604030504040204" pitchFamily="34" charset="0"/>
                <a:ea typeface="Tahoma" panose="020B0604030504040204" pitchFamily="34" charset="0"/>
                <a:cs typeface="Tahoma" panose="020B0604030504040204" pitchFamily="34" charset="0"/>
              </a:rPr>
              <a:t>fonctionnel. Siège inauguré à Bamako en novembre 2019;</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l’organisation régulière de la Conférences des Ministres depuis 2010</a:t>
            </a:r>
            <a:r>
              <a:rPr lang="fr-FR" sz="2000" dirty="0">
                <a:latin typeface="Tahoma" panose="020B0604030504040204" pitchFamily="34" charset="0"/>
                <a:ea typeface="Tahoma" panose="020B0604030504040204" pitchFamily="34" charset="0"/>
                <a:cs typeface="Tahoma" panose="020B0604030504040204" pitchFamily="34" charset="0"/>
              </a:rPr>
              <a:t>. </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Plaidoyer pour la création et l’autonomisation des Observatoires nationaux de l’Emploi et de la Formations dans les 8 pays de l’UEMOA: </a:t>
            </a:r>
            <a:r>
              <a:rPr lang="fr-FR" sz="2000" dirty="0">
                <a:latin typeface="Tahoma" panose="020B0604030504040204" pitchFamily="34" charset="0"/>
                <a:ea typeface="Tahoma" panose="020B0604030504040204" pitchFamily="34" charset="0"/>
                <a:cs typeface="Tahoma" panose="020B0604030504040204" pitchFamily="34" charset="0"/>
              </a:rPr>
              <a:t>5 ONEF autonomes, 2 non autonomes et 1 NC</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la mise en place d’une commission de préparation et de suivi de la Conférence des Ministres dans chacun des huit (8) pays </a:t>
            </a:r>
            <a:r>
              <a:rPr lang="fr-FR" sz="2000" dirty="0">
                <a:latin typeface="Tahoma" panose="020B0604030504040204" pitchFamily="34" charset="0"/>
                <a:ea typeface="Tahoma" panose="020B0604030504040204" pitchFamily="34" charset="0"/>
                <a:cs typeface="Tahoma" panose="020B0604030504040204" pitchFamily="34" charset="0"/>
              </a:rPr>
              <a:t>en 2019. </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la création d’une plateforme de Mutualisation des ressources et outils de la formation professionnelle en 2018 /</a:t>
            </a:r>
            <a:r>
              <a:rPr lang="fr-FR" sz="2000" dirty="0">
                <a:latin typeface="Tahoma" panose="020B0604030504040204" pitchFamily="34" charset="0"/>
                <a:ea typeface="Tahoma" panose="020B0604030504040204" pitchFamily="34" charset="0"/>
                <a:cs typeface="Tahoma" panose="020B0604030504040204" pitchFamily="34" charset="0"/>
              </a:rPr>
              <a:t>Entités Nationales de Mutualisation (ENM)</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 le plaidoyer pour l’effectivité du reversement de la Taxe Patronale d’Apprentissage (TPA) </a:t>
            </a:r>
            <a:r>
              <a:rPr lang="fr-FR" sz="2000" dirty="0">
                <a:latin typeface="Tahoma" panose="020B0604030504040204" pitchFamily="34" charset="0"/>
                <a:ea typeface="Tahoma" panose="020B0604030504040204" pitchFamily="34" charset="0"/>
                <a:cs typeface="Tahoma" panose="020B0604030504040204" pitchFamily="34" charset="0"/>
              </a:rPr>
              <a:t>aux fonds de financement de la formation professionnelle. </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la mise en place de l’initiative des collègues communautaires ;</a:t>
            </a:r>
          </a:p>
          <a:p>
            <a:pPr marL="342900" lvl="0" indent="-342900" algn="just">
              <a:lnSpc>
                <a:spcPct val="115000"/>
              </a:lnSpc>
              <a:spcAft>
                <a:spcPts val="600"/>
              </a:spcAft>
              <a:buFont typeface="Wingdings" panose="05000000000000000000" pitchFamily="2" charset="2"/>
              <a:buChar char="q"/>
            </a:pPr>
            <a:r>
              <a:rPr lang="fr-FR" sz="2000" b="1" dirty="0">
                <a:latin typeface="Tahoma" panose="020B0604030504040204" pitchFamily="34" charset="0"/>
                <a:ea typeface="Tahoma" panose="020B0604030504040204" pitchFamily="34" charset="0"/>
                <a:cs typeface="Tahoma" panose="020B0604030504040204" pitchFamily="34" charset="0"/>
              </a:rPr>
              <a:t>La mise en œuvre du Programme Régional Formation Professionnelle (PROFOR) : </a:t>
            </a:r>
            <a:r>
              <a:rPr lang="fr-FR" dirty="0">
                <a:latin typeface="Tahoma" panose="020B0604030504040204" pitchFamily="34" charset="0"/>
                <a:ea typeface="Tahoma" panose="020B0604030504040204" pitchFamily="34" charset="0"/>
                <a:cs typeface="Tahoma" panose="020B0604030504040204" pitchFamily="34" charset="0"/>
              </a:rPr>
              <a:t>24 métiers Prioritaires identifiés, un document cadre harmonisé d’élaboration et d’adaptation des curricula de formation adopté en 2023, Etats des lieux des CNC et VAE et adoption de feuille de route (2025-2030)</a:t>
            </a:r>
          </a:p>
        </p:txBody>
      </p:sp>
      <p:sp>
        <p:nvSpPr>
          <p:cNvPr id="7" name="Title 1">
            <a:extLst>
              <a:ext uri="{FF2B5EF4-FFF2-40B4-BE49-F238E27FC236}">
                <a16:creationId xmlns:a16="http://schemas.microsoft.com/office/drawing/2014/main" id="{A8474437-002E-45E4-8112-C4E8F6828515}"/>
              </a:ext>
            </a:extLst>
          </p:cNvPr>
          <p:cNvSpPr txBox="1">
            <a:spLocks/>
          </p:cNvSpPr>
          <p:nvPr/>
        </p:nvSpPr>
        <p:spPr>
          <a:xfrm>
            <a:off x="0" y="0"/>
            <a:ext cx="12192000" cy="630449"/>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900" b="1" dirty="0">
                <a:solidFill>
                  <a:schemeClr val="bg1"/>
                </a:solidFill>
                <a:latin typeface="Arial Black" panose="020B0A04020102020204" pitchFamily="34" charset="0"/>
              </a:rPr>
              <a:t>I- PRESENTATION DU CCMEFP-UEMOA (1/2)</a:t>
            </a:r>
          </a:p>
        </p:txBody>
      </p:sp>
    </p:spTree>
    <p:extLst>
      <p:ext uri="{BB962C8B-B14F-4D97-AF65-F5344CB8AC3E}">
        <p14:creationId xmlns:p14="http://schemas.microsoft.com/office/powerpoint/2010/main" val="1502586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CE90AC6-F7C4-452D-B26D-1C6A04B111AB}"/>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3280FE9A-B257-4E5F-9FD7-7F9FC4CE60C2}"/>
              </a:ext>
            </a:extLst>
          </p:cNvPr>
          <p:cNvSpPr>
            <a:spLocks noGrp="1"/>
          </p:cNvSpPr>
          <p:nvPr>
            <p:ph type="sldNum" sz="quarter" idx="12"/>
          </p:nvPr>
        </p:nvSpPr>
        <p:spPr/>
        <p:txBody>
          <a:bodyPr/>
          <a:lstStyle/>
          <a:p>
            <a:fld id="{384D774C-343C-4F9E-811A-7E6827EC9E8F}" type="slidenum">
              <a:rPr lang="fr-FR" smtClean="0"/>
              <a:t>6</a:t>
            </a:fld>
            <a:endParaRPr lang="fr-FR"/>
          </a:p>
        </p:txBody>
      </p:sp>
      <p:sp>
        <p:nvSpPr>
          <p:cNvPr id="4" name="Content Placeholder 4">
            <a:extLst>
              <a:ext uri="{FF2B5EF4-FFF2-40B4-BE49-F238E27FC236}">
                <a16:creationId xmlns:a16="http://schemas.microsoft.com/office/drawing/2014/main" id="{0160F9E6-19C6-4A9E-BE75-236554B6BD4E}"/>
              </a:ext>
            </a:extLst>
          </p:cNvPr>
          <p:cNvSpPr txBox="1">
            <a:spLocks/>
          </p:cNvSpPr>
          <p:nvPr>
            <p:custDataLst>
              <p:tags r:id="rId1"/>
            </p:custDataLst>
          </p:nvPr>
        </p:nvSpPr>
        <p:spPr>
          <a:xfrm>
            <a:off x="11229" y="664142"/>
            <a:ext cx="12192000" cy="6193858"/>
          </a:xfrm>
          <a:prstGeom prst="rect">
            <a:avLst/>
          </a:prstGeom>
          <a:solidFill>
            <a:schemeClr val="bg1"/>
          </a:solidFill>
          <a:ln w="6350" cap="flat" cmpd="sng" algn="ctr">
            <a:solidFill>
              <a:schemeClr val="bg1"/>
            </a:solidFill>
            <a:prstDash val="solid"/>
            <a:miter lim="800000"/>
          </a:ln>
        </p:spPr>
        <p:style>
          <a:lnRef idx="1">
            <a:schemeClr val="accent5"/>
          </a:lnRef>
          <a:fillRef idx="2">
            <a:schemeClr val="accent5"/>
          </a:fillRef>
          <a:effectRef idx="1">
            <a:schemeClr val="accent5"/>
          </a:effectRef>
          <a:fontRef idx="minor">
            <a:schemeClr val="dk1"/>
          </a:fontRef>
        </p:style>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9050" indent="0">
              <a:lnSpc>
                <a:spcPct val="100000"/>
              </a:lnSpc>
              <a:spcBef>
                <a:spcPts val="600"/>
              </a:spcBef>
              <a:spcAft>
                <a:spcPts val="600"/>
              </a:spcAft>
              <a:buFont typeface="Arial" panose="020B0604020202020204" pitchFamily="34" charset="0"/>
              <a:buNone/>
            </a:pPr>
            <a:r>
              <a:rPr lang="fr-FR" sz="2000" b="1" u="sng"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CONSTATS :</a:t>
            </a:r>
          </a:p>
          <a:p>
            <a:pPr lvl="1" algn="just">
              <a:lnSpc>
                <a:spcPct val="100000"/>
              </a:lnSpc>
              <a:spcBef>
                <a:spcPts val="400"/>
              </a:spcBef>
              <a:spcAft>
                <a:spcPts val="400"/>
              </a:spcAft>
              <a:buFont typeface="Wingdings" panose="05000000000000000000" pitchFamily="2" charset="2"/>
              <a:buChar char="Ø"/>
            </a:pPr>
            <a:r>
              <a:rPr lang="fr-FR" sz="1950" b="1" dirty="0">
                <a:latin typeface="Tahoma" panose="020B0604030504040204" pitchFamily="34" charset="0"/>
                <a:ea typeface="Tahoma" panose="020B0604030504040204" pitchFamily="34" charset="0"/>
                <a:cs typeface="Tahoma" panose="020B0604030504040204" pitchFamily="34" charset="0"/>
              </a:rPr>
              <a:t>faible rendement du système éducatif </a:t>
            </a:r>
            <a:r>
              <a:rPr lang="fr-FR" sz="1950" dirty="0">
                <a:latin typeface="Tahoma" panose="020B0604030504040204" pitchFamily="34" charset="0"/>
                <a:ea typeface="Tahoma" panose="020B0604030504040204" pitchFamily="34" charset="0"/>
                <a:cs typeface="Tahoma" panose="020B0604030504040204" pitchFamily="34" charset="0"/>
              </a:rPr>
              <a:t>dont l’une des conséquences est la </a:t>
            </a:r>
            <a:r>
              <a:rPr lang="fr-FR" sz="1950" b="1" dirty="0">
                <a:latin typeface="Tahoma" panose="020B0604030504040204" pitchFamily="34" charset="0"/>
                <a:ea typeface="Tahoma" panose="020B0604030504040204" pitchFamily="34" charset="0"/>
                <a:cs typeface="Tahoma" panose="020B0604030504040204" pitchFamily="34" charset="0"/>
              </a:rPr>
              <a:t>faible employabilité et productivité des jeunes </a:t>
            </a:r>
            <a:r>
              <a:rPr lang="fr-FR" sz="1950" dirty="0">
                <a:latin typeface="Tahoma" panose="020B0604030504040204" pitchFamily="34" charset="0"/>
                <a:ea typeface="Tahoma" panose="020B0604030504040204" pitchFamily="34" charset="0"/>
                <a:cs typeface="Tahoma" panose="020B0604030504040204" pitchFamily="34" charset="0"/>
              </a:rPr>
              <a:t>au niveau du marché du travail;</a:t>
            </a:r>
          </a:p>
          <a:p>
            <a:pPr lvl="1" algn="just">
              <a:lnSpc>
                <a:spcPct val="100000"/>
              </a:lnSpc>
              <a:spcBef>
                <a:spcPts val="400"/>
              </a:spcBef>
              <a:spcAft>
                <a:spcPts val="400"/>
              </a:spcAft>
              <a:buFont typeface="Wingdings" panose="05000000000000000000" pitchFamily="2" charset="2"/>
              <a:buChar char="Ø"/>
            </a:pPr>
            <a:r>
              <a:rPr lang="fr-FR" sz="1950" b="1" dirty="0">
                <a:latin typeface="Tahoma" panose="020B0604030504040204" pitchFamily="34" charset="0"/>
                <a:ea typeface="Tahoma" panose="020B0604030504040204" pitchFamily="34" charset="0"/>
                <a:cs typeface="Tahoma" panose="020B0604030504040204" pitchFamily="34" charset="0"/>
              </a:rPr>
              <a:t>décalage de l’offre de formation par rapport aux défis à relever pour le développement économique et social </a:t>
            </a:r>
            <a:r>
              <a:rPr lang="fr-FR" sz="1950" dirty="0">
                <a:latin typeface="Tahoma" panose="020B0604030504040204" pitchFamily="34" charset="0"/>
                <a:ea typeface="Tahoma" panose="020B0604030504040204" pitchFamily="34" charset="0"/>
                <a:cs typeface="Tahoma" panose="020B0604030504040204" pitchFamily="34" charset="0"/>
              </a:rPr>
              <a:t>ayant pour conséquence l’inadaptation des dispositifs de formation professionnelle aux besoins du monde professionnel ;</a:t>
            </a:r>
          </a:p>
          <a:p>
            <a:pPr lvl="1" algn="just">
              <a:lnSpc>
                <a:spcPct val="100000"/>
              </a:lnSpc>
              <a:spcBef>
                <a:spcPts val="400"/>
              </a:spcBef>
              <a:spcAft>
                <a:spcPts val="400"/>
              </a:spcAft>
              <a:buFont typeface="Wingdings" panose="05000000000000000000" pitchFamily="2" charset="2"/>
              <a:buChar char="Ø"/>
            </a:pPr>
            <a:r>
              <a:rPr lang="fr-FR" sz="1950" b="1" dirty="0">
                <a:latin typeface="Tahoma" panose="020B0604030504040204" pitchFamily="34" charset="0"/>
                <a:ea typeface="Tahoma" panose="020B0604030504040204" pitchFamily="34" charset="0"/>
                <a:cs typeface="Tahoma" panose="020B0604030504040204" pitchFamily="34" charset="0"/>
              </a:rPr>
              <a:t>rôle mineur de l’EFTP par rapport à l’enseignement secondaire général </a:t>
            </a:r>
            <a:r>
              <a:rPr lang="fr-FR" sz="1950" dirty="0">
                <a:latin typeface="Tahoma" panose="020B0604030504040204" pitchFamily="34" charset="0"/>
                <a:ea typeface="Tahoma" panose="020B0604030504040204" pitchFamily="34" charset="0"/>
                <a:cs typeface="Tahoma" panose="020B0604030504040204" pitchFamily="34" charset="0"/>
              </a:rPr>
              <a:t>dont l’une des conséquences est le manque de main-d’œuvre qualifiée dans de nombreux métiers ;</a:t>
            </a:r>
          </a:p>
          <a:p>
            <a:pPr lvl="1" algn="just">
              <a:lnSpc>
                <a:spcPct val="100000"/>
              </a:lnSpc>
              <a:spcBef>
                <a:spcPts val="400"/>
              </a:spcBef>
              <a:spcAft>
                <a:spcPts val="400"/>
              </a:spcAft>
              <a:buFont typeface="Wingdings" panose="05000000000000000000" pitchFamily="2" charset="2"/>
              <a:buChar char="Ø"/>
            </a:pPr>
            <a:r>
              <a:rPr lang="fr-FR" sz="1950" b="1" dirty="0">
                <a:latin typeface="Tahoma" panose="020B0604030504040204" pitchFamily="34" charset="0"/>
                <a:ea typeface="Tahoma" panose="020B0604030504040204" pitchFamily="34" charset="0"/>
                <a:cs typeface="Tahoma" panose="020B0604030504040204" pitchFamily="34" charset="0"/>
              </a:rPr>
              <a:t>décalage entre les compétences acquises </a:t>
            </a:r>
            <a:r>
              <a:rPr lang="fr-FR" sz="1950" dirty="0">
                <a:latin typeface="Tahoma" panose="020B0604030504040204" pitchFamily="34" charset="0"/>
                <a:ea typeface="Tahoma" panose="020B0604030504040204" pitchFamily="34" charset="0"/>
                <a:cs typeface="Tahoma" panose="020B0604030504040204" pitchFamily="34" charset="0"/>
              </a:rPr>
              <a:t>à travers les dispositifs de formation en place </a:t>
            </a:r>
            <a:r>
              <a:rPr lang="fr-FR" sz="1950" b="1" dirty="0">
                <a:latin typeface="Tahoma" panose="020B0604030504040204" pitchFamily="34" charset="0"/>
                <a:ea typeface="Tahoma" panose="020B0604030504040204" pitchFamily="34" charset="0"/>
                <a:cs typeface="Tahoma" panose="020B0604030504040204" pitchFamily="34" charset="0"/>
              </a:rPr>
              <a:t>et celles requises par les entreprises</a:t>
            </a:r>
            <a:r>
              <a:rPr lang="fr-FR" sz="2000" b="1" dirty="0">
                <a:latin typeface="Tahoma" panose="020B0604030504040204" pitchFamily="34" charset="0"/>
                <a:ea typeface="Tahoma" panose="020B0604030504040204" pitchFamily="34" charset="0"/>
                <a:cs typeface="Tahoma" panose="020B0604030504040204" pitchFamily="34" charset="0"/>
              </a:rPr>
              <a:t>.</a:t>
            </a:r>
            <a:endParaRPr lang="fr-FR" sz="2000" b="1" u="sng" dirty="0">
              <a:solidFill>
                <a:srgbClr val="0000F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19050" indent="0">
              <a:lnSpc>
                <a:spcPct val="100000"/>
              </a:lnSpc>
              <a:spcBef>
                <a:spcPts val="600"/>
              </a:spcBef>
              <a:spcAft>
                <a:spcPts val="600"/>
              </a:spcAft>
              <a:buFont typeface="Arial" panose="020B0604020202020204" pitchFamily="34" charset="0"/>
              <a:buNone/>
            </a:pPr>
            <a:r>
              <a:rPr lang="fr-FR" sz="2000" b="1" u="sng"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OBJECTIFS VISES</a:t>
            </a:r>
          </a:p>
          <a:p>
            <a:pPr lvl="1" fontAlgn="base">
              <a:lnSpc>
                <a:spcPct val="100000"/>
              </a:lnSpc>
              <a:spcBef>
                <a:spcPts val="400"/>
              </a:spcBef>
              <a:spcAft>
                <a:spcPts val="100"/>
              </a:spcAft>
              <a:buFont typeface="Wingdings" panose="05000000000000000000" pitchFamily="2" charset="2"/>
              <a:buChar char="Ø"/>
            </a:pPr>
            <a:r>
              <a:rPr lang="fr-FR" sz="195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Créer une dynamique de concertation</a:t>
            </a:r>
            <a:r>
              <a:rPr lang="fr-FR" sz="195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fr-FR" sz="1950" b="1"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fr-FR" sz="1950" dirty="0">
                <a:latin typeface="Tahoma" panose="020B0604030504040204" pitchFamily="34" charset="0"/>
                <a:ea typeface="Tahoma" panose="020B0604030504040204" pitchFamily="34" charset="0"/>
                <a:cs typeface="Tahoma" panose="020B0604030504040204" pitchFamily="34" charset="0"/>
              </a:rPr>
              <a:t>au niveau sous-régional et de coopération </a:t>
            </a:r>
            <a:r>
              <a:rPr lang="fr-FR" sz="1950" dirty="0" err="1">
                <a:latin typeface="Tahoma" panose="020B0604030504040204" pitchFamily="34" charset="0"/>
                <a:ea typeface="Tahoma" panose="020B0604030504040204" pitchFamily="34" charset="0"/>
                <a:cs typeface="Tahoma" panose="020B0604030504040204" pitchFamily="34" charset="0"/>
              </a:rPr>
              <a:t>inter-pays</a:t>
            </a:r>
            <a:r>
              <a:rPr lang="fr-FR" sz="1950" dirty="0">
                <a:latin typeface="Tahoma" panose="020B0604030504040204" pitchFamily="34" charset="0"/>
                <a:ea typeface="Tahoma" panose="020B0604030504040204" pitchFamily="34" charset="0"/>
                <a:cs typeface="Tahoma" panose="020B0604030504040204" pitchFamily="34" charset="0"/>
              </a:rPr>
              <a:t>;</a:t>
            </a:r>
          </a:p>
          <a:p>
            <a:pPr lvl="1" fontAlgn="base">
              <a:lnSpc>
                <a:spcPct val="100000"/>
              </a:lnSpc>
              <a:spcBef>
                <a:spcPts val="400"/>
              </a:spcBef>
              <a:spcAft>
                <a:spcPts val="100"/>
              </a:spcAft>
              <a:buFont typeface="Wingdings" panose="05000000000000000000" pitchFamily="2" charset="2"/>
              <a:buChar char="Ø"/>
            </a:pPr>
            <a:r>
              <a:rPr lang="fr-FR" sz="195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Mutualiser des politiques et stratégies , partager les expériences, outils et ressources</a:t>
            </a:r>
            <a:r>
              <a:rPr lang="fr-FR" sz="195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r-FR" sz="1950" dirty="0">
                <a:latin typeface="Tahoma" panose="020B0604030504040204" pitchFamily="34" charset="0"/>
                <a:ea typeface="Tahoma" panose="020B0604030504040204" pitchFamily="34" charset="0"/>
                <a:cs typeface="Tahoma" panose="020B0604030504040204" pitchFamily="34" charset="0"/>
              </a:rPr>
              <a:t>dans le domaine de l’emploi et de la formation professionnelle : </a:t>
            </a:r>
            <a:r>
              <a:rPr lang="fr-FR" sz="19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adopter des approches communes</a:t>
            </a:r>
            <a:r>
              <a:rPr lang="fr-FR" sz="1950" dirty="0">
                <a:latin typeface="Tahoma" panose="020B0604030504040204" pitchFamily="34" charset="0"/>
                <a:ea typeface="Tahoma" panose="020B0604030504040204" pitchFamily="34" charset="0"/>
                <a:cs typeface="Tahoma" panose="020B0604030504040204" pitchFamily="34" charset="0"/>
              </a:rPr>
              <a:t>, susceptibles de </a:t>
            </a:r>
            <a:r>
              <a:rPr lang="fr-FR" sz="19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lutter de manière efficiente contre le chômage et le sous-emploi </a:t>
            </a:r>
            <a:r>
              <a:rPr lang="fr-FR" sz="1950" dirty="0">
                <a:latin typeface="Tahoma" panose="020B0604030504040204" pitchFamily="34" charset="0"/>
                <a:ea typeface="Tahoma" panose="020B0604030504040204" pitchFamily="34" charset="0"/>
                <a:cs typeface="Tahoma" panose="020B0604030504040204" pitchFamily="34" charset="0"/>
              </a:rPr>
              <a:t>et </a:t>
            </a:r>
            <a:r>
              <a:rPr lang="fr-FR" sz="19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réduire la pauvreté </a:t>
            </a:r>
            <a:r>
              <a:rPr lang="fr-FR" sz="1950" dirty="0">
                <a:latin typeface="Tahoma" panose="020B0604030504040204" pitchFamily="34" charset="0"/>
                <a:ea typeface="Tahoma" panose="020B0604030504040204" pitchFamily="34" charset="0"/>
                <a:cs typeface="Tahoma" panose="020B0604030504040204" pitchFamily="34" charset="0"/>
              </a:rPr>
              <a:t>dans chacun des Etats membres ou adhérents;</a:t>
            </a:r>
          </a:p>
          <a:p>
            <a:pPr lvl="1" fontAlgn="base">
              <a:lnSpc>
                <a:spcPct val="100000"/>
              </a:lnSpc>
              <a:spcBef>
                <a:spcPts val="400"/>
              </a:spcBef>
              <a:spcAft>
                <a:spcPts val="100"/>
              </a:spcAft>
              <a:buFont typeface="Wingdings" panose="05000000000000000000" pitchFamily="2" charset="2"/>
              <a:buChar char="Ø"/>
            </a:pPr>
            <a:r>
              <a:rPr lang="fr-FR" sz="19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structurer le développement de l’offre de formation professionnelle </a:t>
            </a:r>
            <a:r>
              <a:rPr lang="fr-FR" sz="1950" dirty="0">
                <a:latin typeface="Tahoma" panose="020B0604030504040204" pitchFamily="34" charset="0"/>
                <a:ea typeface="Tahoma" panose="020B0604030504040204" pitchFamily="34" charset="0"/>
                <a:cs typeface="Tahoma" panose="020B0604030504040204" pitchFamily="34" charset="0"/>
              </a:rPr>
              <a:t>à partir de l’adaptation et la contextualisation d’outils et ressources existantes</a:t>
            </a:r>
          </a:p>
          <a:p>
            <a:pPr marL="457200" lvl="1" indent="0" fontAlgn="base">
              <a:lnSpc>
                <a:spcPct val="100000"/>
              </a:lnSpc>
              <a:buFont typeface="Arial" panose="020B0604020202020204" pitchFamily="34" charset="0"/>
              <a:buNone/>
            </a:pPr>
            <a:endParaRPr lang="fr-FR" sz="2000" dirty="0">
              <a:latin typeface="Tahoma" panose="020B0604030504040204" pitchFamily="34" charset="0"/>
              <a:ea typeface="Tahoma" panose="020B0604030504040204" pitchFamily="34" charset="0"/>
              <a:cs typeface="Tahoma" panose="020B0604030504040204" pitchFamily="34" charset="0"/>
            </a:endParaRPr>
          </a:p>
        </p:txBody>
      </p:sp>
      <p:sp>
        <p:nvSpPr>
          <p:cNvPr id="5" name="Title 1">
            <a:extLst>
              <a:ext uri="{FF2B5EF4-FFF2-40B4-BE49-F238E27FC236}">
                <a16:creationId xmlns:a16="http://schemas.microsoft.com/office/drawing/2014/main" id="{E740C5F5-97E6-4989-943E-C4D13324ABAD}"/>
              </a:ext>
            </a:extLst>
          </p:cNvPr>
          <p:cNvSpPr txBox="1">
            <a:spLocks/>
          </p:cNvSpPr>
          <p:nvPr/>
        </p:nvSpPr>
        <p:spPr>
          <a:xfrm>
            <a:off x="11229" y="1"/>
            <a:ext cx="12192000" cy="563077"/>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800" b="1" dirty="0">
                <a:solidFill>
                  <a:schemeClr val="bg1"/>
                </a:solidFill>
                <a:latin typeface="Arial Black" panose="020B0A04020102020204" pitchFamily="34" charset="0"/>
              </a:rPr>
              <a:t>II- PLATEFORME DE MUTUALISATION (1/6</a:t>
            </a:r>
            <a:r>
              <a:rPr lang="fr-FR" sz="4000" b="1" dirty="0">
                <a:solidFill>
                  <a:schemeClr val="bg1"/>
                </a:solidFill>
                <a:latin typeface="Arial Black" panose="020B0A04020102020204" pitchFamily="34" charset="0"/>
              </a:rPr>
              <a:t>)</a:t>
            </a:r>
          </a:p>
        </p:txBody>
      </p:sp>
    </p:spTree>
    <p:extLst>
      <p:ext uri="{BB962C8B-B14F-4D97-AF65-F5344CB8AC3E}">
        <p14:creationId xmlns:p14="http://schemas.microsoft.com/office/powerpoint/2010/main" val="464880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DF76A7D-223B-4A6C-8CEF-8AAA3A6F6AF4}"/>
              </a:ext>
            </a:extLst>
          </p:cNvPr>
          <p:cNvSpPr>
            <a:spLocks noGrp="1"/>
          </p:cNvSpPr>
          <p:nvPr>
            <p:ph type="dt" sz="half" idx="10"/>
          </p:nvPr>
        </p:nvSpPr>
        <p:spPr/>
        <p:txBody>
          <a:bodyPr/>
          <a:lstStyle/>
          <a:p>
            <a:fld id="{843951A7-9FAA-4873-8543-812B8F14AA9B}" type="datetime1">
              <a:rPr lang="fr-FR" smtClean="0"/>
              <a:t>02/10/2025</a:t>
            </a:fld>
            <a:endParaRPr lang="fr-FR"/>
          </a:p>
        </p:txBody>
      </p:sp>
      <p:sp>
        <p:nvSpPr>
          <p:cNvPr id="3" name="Espace réservé du numéro de diapositive 2">
            <a:extLst>
              <a:ext uri="{FF2B5EF4-FFF2-40B4-BE49-F238E27FC236}">
                <a16:creationId xmlns:a16="http://schemas.microsoft.com/office/drawing/2014/main" id="{EC3FC6D0-F7B1-40A3-84A7-EF26197546B6}"/>
              </a:ext>
            </a:extLst>
          </p:cNvPr>
          <p:cNvSpPr>
            <a:spLocks noGrp="1"/>
          </p:cNvSpPr>
          <p:nvPr>
            <p:ph type="sldNum" sz="quarter" idx="12"/>
          </p:nvPr>
        </p:nvSpPr>
        <p:spPr/>
        <p:txBody>
          <a:bodyPr/>
          <a:lstStyle/>
          <a:p>
            <a:fld id="{384D774C-343C-4F9E-811A-7E6827EC9E8F}" type="slidenum">
              <a:rPr lang="fr-FR" smtClean="0"/>
              <a:t>7</a:t>
            </a:fld>
            <a:endParaRPr lang="fr-FR"/>
          </a:p>
        </p:txBody>
      </p:sp>
      <p:sp>
        <p:nvSpPr>
          <p:cNvPr id="4" name="Title 1">
            <a:extLst>
              <a:ext uri="{FF2B5EF4-FFF2-40B4-BE49-F238E27FC236}">
                <a16:creationId xmlns:a16="http://schemas.microsoft.com/office/drawing/2014/main" id="{A361AF5F-9C07-4056-AFFD-9EA165BA9E46}"/>
              </a:ext>
            </a:extLst>
          </p:cNvPr>
          <p:cNvSpPr txBox="1">
            <a:spLocks/>
          </p:cNvSpPr>
          <p:nvPr/>
        </p:nvSpPr>
        <p:spPr>
          <a:xfrm>
            <a:off x="-1" y="1"/>
            <a:ext cx="12179165" cy="721896"/>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bg1"/>
                </a:solidFill>
                <a:latin typeface="Arial Black" panose="020B0A04020102020204" pitchFamily="34" charset="0"/>
              </a:rPr>
              <a:t>II-PLATEFORME DE MUTUALISATION</a:t>
            </a:r>
            <a:r>
              <a:rPr lang="fr-FR" sz="4000" b="1" dirty="0">
                <a:solidFill>
                  <a:prstClr val="white"/>
                </a:solidFill>
                <a:latin typeface="Arial Black" panose="020B0A04020102020204" pitchFamily="34" charset="0"/>
                <a:ea typeface="+mn-ea"/>
                <a:cs typeface="+mn-cs"/>
              </a:rPr>
              <a:t> (2/6)</a:t>
            </a:r>
            <a:endParaRPr lang="fr-FR" sz="4000" b="1" dirty="0">
              <a:solidFill>
                <a:schemeClr val="bg1"/>
              </a:solidFill>
              <a:latin typeface="Arial Black" panose="020B0A04020102020204" pitchFamily="34" charset="0"/>
            </a:endParaRPr>
          </a:p>
        </p:txBody>
      </p:sp>
      <p:sp>
        <p:nvSpPr>
          <p:cNvPr id="5" name="Rectangle 4">
            <a:extLst>
              <a:ext uri="{FF2B5EF4-FFF2-40B4-BE49-F238E27FC236}">
                <a16:creationId xmlns:a16="http://schemas.microsoft.com/office/drawing/2014/main" id="{B54F1A26-4BB8-40E8-8A29-43744BDBFAA0}"/>
              </a:ext>
            </a:extLst>
          </p:cNvPr>
          <p:cNvSpPr/>
          <p:nvPr/>
        </p:nvSpPr>
        <p:spPr>
          <a:xfrm>
            <a:off x="20898" y="2408207"/>
            <a:ext cx="12192001" cy="2041585"/>
          </a:xfrm>
          <a:prstGeom prst="rect">
            <a:avLst/>
          </a:prstGeom>
        </p:spPr>
        <p:txBody>
          <a:bodyPr wrap="square">
            <a:spAutoFit/>
          </a:bodyPr>
          <a:lstStyle/>
          <a:p>
            <a:pPr algn="just">
              <a:spcAft>
                <a:spcPts val="600"/>
              </a:spcAft>
              <a:defRPr/>
            </a:pPr>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Quatre (04) principe généraux de la mutualisation</a:t>
            </a:r>
          </a:p>
          <a:p>
            <a:pPr lvl="1" algn="just">
              <a:spcBef>
                <a:spcPts val="200"/>
              </a:spcBef>
              <a:spcAft>
                <a:spcPts val="200"/>
              </a:spcAft>
              <a:defRPr/>
            </a:pPr>
            <a:r>
              <a:rPr lang="fr-FR" sz="2150" b="1" dirty="0">
                <a:latin typeface="Tahoma" panose="020B0604030504040204" pitchFamily="34" charset="0"/>
                <a:ea typeface="Tahoma" panose="020B0604030504040204" pitchFamily="34" charset="0"/>
                <a:cs typeface="Tahoma" panose="020B0604030504040204" pitchFamily="34" charset="0"/>
              </a:rPr>
              <a:t>P1 </a:t>
            </a:r>
            <a:r>
              <a:rPr lang="fr-FR" sz="2150" dirty="0">
                <a:latin typeface="Tahoma" panose="020B0604030504040204" pitchFamily="34" charset="0"/>
                <a:ea typeface="Tahoma" panose="020B0604030504040204" pitchFamily="34" charset="0"/>
                <a:cs typeface="Tahoma" panose="020B0604030504040204" pitchFamily="34" charset="0"/>
              </a:rPr>
              <a:t>- Main levée sur le droit de propriété</a:t>
            </a:r>
          </a:p>
          <a:p>
            <a:pPr lvl="1" algn="just">
              <a:spcBef>
                <a:spcPts val="200"/>
              </a:spcBef>
              <a:spcAft>
                <a:spcPts val="200"/>
              </a:spcAft>
              <a:defRPr/>
            </a:pPr>
            <a:r>
              <a:rPr lang="fr-FR" sz="2150" b="1" dirty="0">
                <a:latin typeface="Tahoma" panose="020B0604030504040204" pitchFamily="34" charset="0"/>
                <a:ea typeface="Tahoma" panose="020B0604030504040204" pitchFamily="34" charset="0"/>
                <a:cs typeface="Tahoma" panose="020B0604030504040204" pitchFamily="34" charset="0"/>
              </a:rPr>
              <a:t>P2</a:t>
            </a:r>
            <a:r>
              <a:rPr lang="fr-FR" sz="2150" dirty="0">
                <a:latin typeface="Tahoma" panose="020B0604030504040204" pitchFamily="34" charset="0"/>
                <a:ea typeface="Tahoma" panose="020B0604030504040204" pitchFamily="34" charset="0"/>
                <a:cs typeface="Tahoma" panose="020B0604030504040204" pitchFamily="34" charset="0"/>
              </a:rPr>
              <a:t> - Gratuité des ressources de la plateforme</a:t>
            </a:r>
          </a:p>
          <a:p>
            <a:pPr lvl="1" algn="just">
              <a:spcBef>
                <a:spcPts val="200"/>
              </a:spcBef>
              <a:spcAft>
                <a:spcPts val="200"/>
              </a:spcAft>
              <a:defRPr/>
            </a:pPr>
            <a:r>
              <a:rPr lang="fr-FR" sz="2150" b="1" dirty="0">
                <a:latin typeface="Tahoma" panose="020B0604030504040204" pitchFamily="34" charset="0"/>
                <a:ea typeface="Tahoma" panose="020B0604030504040204" pitchFamily="34" charset="0"/>
                <a:cs typeface="Tahoma" panose="020B0604030504040204" pitchFamily="34" charset="0"/>
              </a:rPr>
              <a:t>P3</a:t>
            </a:r>
            <a:r>
              <a:rPr lang="fr-FR" sz="2150" dirty="0">
                <a:latin typeface="Tahoma" panose="020B0604030504040204" pitchFamily="34" charset="0"/>
                <a:ea typeface="Tahoma" panose="020B0604030504040204" pitchFamily="34" charset="0"/>
                <a:cs typeface="Tahoma" panose="020B0604030504040204" pitchFamily="34" charset="0"/>
              </a:rPr>
              <a:t> - Revolving des ressources mutualisées</a:t>
            </a:r>
          </a:p>
          <a:p>
            <a:pPr lvl="1" algn="just">
              <a:spcBef>
                <a:spcPts val="200"/>
              </a:spcBef>
              <a:spcAft>
                <a:spcPts val="200"/>
              </a:spcAft>
              <a:defRPr/>
            </a:pPr>
            <a:r>
              <a:rPr lang="fr-FR" sz="2150" b="1" dirty="0">
                <a:latin typeface="Tahoma" panose="020B0604030504040204" pitchFamily="34" charset="0"/>
                <a:ea typeface="Tahoma" panose="020B0604030504040204" pitchFamily="34" charset="0"/>
                <a:cs typeface="Tahoma" panose="020B0604030504040204" pitchFamily="34" charset="0"/>
              </a:rPr>
              <a:t>P4</a:t>
            </a:r>
            <a:r>
              <a:rPr lang="fr-FR" sz="2150" dirty="0">
                <a:latin typeface="Tahoma" panose="020B0604030504040204" pitchFamily="34" charset="0"/>
                <a:ea typeface="Tahoma" panose="020B0604030504040204" pitchFamily="34" charset="0"/>
                <a:cs typeface="Tahoma" panose="020B0604030504040204" pitchFamily="34" charset="0"/>
              </a:rPr>
              <a:t> – Caractère officiel des ressources de la plateforme</a:t>
            </a:r>
          </a:p>
        </p:txBody>
      </p:sp>
      <p:sp>
        <p:nvSpPr>
          <p:cNvPr id="6" name="ZoneTexte 5">
            <a:extLst>
              <a:ext uri="{FF2B5EF4-FFF2-40B4-BE49-F238E27FC236}">
                <a16:creationId xmlns:a16="http://schemas.microsoft.com/office/drawing/2014/main" id="{18B0B901-8AE2-495B-91FE-2219AFD5C06F}"/>
              </a:ext>
            </a:extLst>
          </p:cNvPr>
          <p:cNvSpPr txBox="1"/>
          <p:nvPr/>
        </p:nvSpPr>
        <p:spPr>
          <a:xfrm>
            <a:off x="16136" y="4414065"/>
            <a:ext cx="12192000" cy="2482731"/>
          </a:xfrm>
          <a:prstGeom prst="rect">
            <a:avLst/>
          </a:prstGeom>
          <a:noFill/>
        </p:spPr>
        <p:txBody>
          <a:bodyPr wrap="square">
            <a:spAutoFit/>
          </a:bodyPr>
          <a:lstStyle/>
          <a:p>
            <a:r>
              <a:rPr lang="fr-FR" sz="215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Les 4 critères de sélection d’une ressource</a:t>
            </a:r>
          </a:p>
          <a:p>
            <a:pPr lvl="1">
              <a:spcBef>
                <a:spcPts val="400"/>
              </a:spcBef>
              <a:spcAft>
                <a:spcPts val="400"/>
              </a:spcAft>
            </a:pPr>
            <a:r>
              <a:rPr lang="fr-FR" sz="2150" b="1" dirty="0">
                <a:latin typeface="Tahoma" panose="020B0604030504040204" pitchFamily="34" charset="0"/>
                <a:ea typeface="Tahoma" panose="020B0604030504040204" pitchFamily="34" charset="0"/>
                <a:cs typeface="Tahoma" panose="020B0604030504040204" pitchFamily="34" charset="0"/>
              </a:rPr>
              <a:t>C1</a:t>
            </a:r>
            <a:r>
              <a:rPr lang="fr-FR" sz="2150" dirty="0">
                <a:latin typeface="Tahoma" panose="020B0604030504040204" pitchFamily="34" charset="0"/>
                <a:ea typeface="Tahoma" panose="020B0604030504040204" pitchFamily="34" charset="0"/>
                <a:cs typeface="Tahoma" panose="020B0604030504040204" pitchFamily="34" charset="0"/>
              </a:rPr>
              <a:t>.Ressource élaborée et mise en application dans une démarche partenariale /acteurs économiques;</a:t>
            </a:r>
          </a:p>
          <a:p>
            <a:pPr lvl="1">
              <a:spcBef>
                <a:spcPts val="400"/>
              </a:spcBef>
              <a:spcAft>
                <a:spcPts val="400"/>
              </a:spcAft>
            </a:pPr>
            <a:r>
              <a:rPr lang="fr-FR" sz="2150" b="1" dirty="0">
                <a:latin typeface="Tahoma" panose="020B0604030504040204" pitchFamily="34" charset="0"/>
                <a:ea typeface="Tahoma" panose="020B0604030504040204" pitchFamily="34" charset="0"/>
                <a:cs typeface="Tahoma" panose="020B0604030504040204" pitchFamily="34" charset="0"/>
              </a:rPr>
              <a:t>C2.</a:t>
            </a:r>
            <a:r>
              <a:rPr lang="fr-FR" sz="2150" dirty="0">
                <a:latin typeface="Tahoma" panose="020B0604030504040204" pitchFamily="34" charset="0"/>
                <a:ea typeface="Tahoma" panose="020B0604030504040204" pitchFamily="34" charset="0"/>
                <a:cs typeface="Tahoma" panose="020B0604030504040204" pitchFamily="34" charset="0"/>
              </a:rPr>
              <a:t>Ressource d’actualité ayant 10 ans au maximum ;</a:t>
            </a:r>
          </a:p>
          <a:p>
            <a:pPr lvl="1">
              <a:spcBef>
                <a:spcPts val="400"/>
              </a:spcBef>
              <a:spcAft>
                <a:spcPts val="400"/>
              </a:spcAft>
            </a:pPr>
            <a:r>
              <a:rPr lang="fr-FR" sz="2150" b="1" dirty="0">
                <a:latin typeface="Tahoma" panose="020B0604030504040204" pitchFamily="34" charset="0"/>
                <a:ea typeface="Tahoma" panose="020B0604030504040204" pitchFamily="34" charset="0"/>
                <a:cs typeface="Tahoma" panose="020B0604030504040204" pitchFamily="34" charset="0"/>
              </a:rPr>
              <a:t>C3</a:t>
            </a:r>
            <a:r>
              <a:rPr lang="fr-FR" sz="2150" dirty="0">
                <a:latin typeface="Tahoma" panose="020B0604030504040204" pitchFamily="34" charset="0"/>
                <a:ea typeface="Tahoma" panose="020B0604030504040204" pitchFamily="34" charset="0"/>
                <a:cs typeface="Tahoma" panose="020B0604030504040204" pitchFamily="34" charset="0"/>
              </a:rPr>
              <a:t>.Ressource est appliquée / utilisée dans le pays d’origine;</a:t>
            </a:r>
          </a:p>
          <a:p>
            <a:pPr lvl="1">
              <a:spcBef>
                <a:spcPts val="400"/>
              </a:spcBef>
              <a:spcAft>
                <a:spcPts val="400"/>
              </a:spcAft>
            </a:pPr>
            <a:r>
              <a:rPr lang="fr-FR" sz="2150" b="1" dirty="0">
                <a:latin typeface="Tahoma" panose="020B0604030504040204" pitchFamily="34" charset="0"/>
                <a:ea typeface="Tahoma" panose="020B0604030504040204" pitchFamily="34" charset="0"/>
                <a:cs typeface="Tahoma" panose="020B0604030504040204" pitchFamily="34" charset="0"/>
              </a:rPr>
              <a:t>C4.</a:t>
            </a:r>
            <a:r>
              <a:rPr lang="fr-FR" sz="2150" dirty="0">
                <a:latin typeface="Tahoma" panose="020B0604030504040204" pitchFamily="34" charset="0"/>
                <a:ea typeface="Tahoma" panose="020B0604030504040204" pitchFamily="34" charset="0"/>
                <a:cs typeface="Tahoma" panose="020B0604030504040204" pitchFamily="34" charset="0"/>
              </a:rPr>
              <a:t>Ressource validée (tech.et/ou admin)par une autorité compétente dans le pays d’origine.</a:t>
            </a:r>
          </a:p>
        </p:txBody>
      </p:sp>
      <p:sp>
        <p:nvSpPr>
          <p:cNvPr id="8" name="ZoneTexte 7">
            <a:extLst>
              <a:ext uri="{FF2B5EF4-FFF2-40B4-BE49-F238E27FC236}">
                <a16:creationId xmlns:a16="http://schemas.microsoft.com/office/drawing/2014/main" id="{0CE3E59C-0629-44B3-85D8-01DCA9E9349D}"/>
              </a:ext>
            </a:extLst>
          </p:cNvPr>
          <p:cNvSpPr txBox="1"/>
          <p:nvPr/>
        </p:nvSpPr>
        <p:spPr>
          <a:xfrm>
            <a:off x="16136" y="1977320"/>
            <a:ext cx="10215017"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fr-FR" sz="2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3-P</a:t>
            </a:r>
            <a:r>
              <a:rPr kumimoji="0" lang="fr-FR" sz="2200" b="1" i="0" u="none" strike="noStrike" kern="1200" cap="none" spc="0" normalizeH="0" baseline="0" noProof="0" dirty="0" err="1">
                <a:ln>
                  <a:noFill/>
                </a:ln>
                <a:solidFill>
                  <a:srgbClr val="C0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rincipes</a:t>
            </a:r>
            <a:r>
              <a:rPr kumimoji="0" lang="fr-FR" sz="2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et Critères de la mutualisation</a:t>
            </a:r>
          </a:p>
        </p:txBody>
      </p:sp>
      <p:sp>
        <p:nvSpPr>
          <p:cNvPr id="9" name="ZoneTexte 8">
            <a:extLst>
              <a:ext uri="{FF2B5EF4-FFF2-40B4-BE49-F238E27FC236}">
                <a16:creationId xmlns:a16="http://schemas.microsoft.com/office/drawing/2014/main" id="{F7B0CC8B-D665-72C6-D958-1A4B454064F7}"/>
              </a:ext>
            </a:extLst>
          </p:cNvPr>
          <p:cNvSpPr txBox="1"/>
          <p:nvPr/>
        </p:nvSpPr>
        <p:spPr>
          <a:xfrm>
            <a:off x="9717" y="721897"/>
            <a:ext cx="12159727" cy="1107996"/>
          </a:xfrm>
          <a:prstGeom prst="rect">
            <a:avLst/>
          </a:prstGeom>
          <a:noFill/>
        </p:spPr>
        <p:txBody>
          <a:bodyPr wrap="square">
            <a:spAutoFit/>
          </a:bodyPr>
          <a:lstStyle/>
          <a:p>
            <a:pPr marL="0" indent="0" algn="just">
              <a:buNone/>
              <a:defRPr/>
            </a:pPr>
            <a:r>
              <a:rPr lang="fr-SN" sz="2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Définition de la mutualisation: </a:t>
            </a:r>
            <a:r>
              <a:rPr lang="fr-SN" sz="2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a:t>
            </a:r>
            <a:r>
              <a:rPr lang="fr-SN" sz="2200" dirty="0">
                <a:solidFill>
                  <a:srgbClr val="000000"/>
                </a:solidFill>
                <a:latin typeface="Tahoma" panose="020B0604030504040204" pitchFamily="34" charset="0"/>
                <a:ea typeface="Tahoma" panose="020B0604030504040204" pitchFamily="34" charset="0"/>
                <a:cs typeface="Tahoma" panose="020B0604030504040204" pitchFamily="34" charset="0"/>
              </a:rPr>
              <a:t>rocessus complet concernant le </a:t>
            </a:r>
            <a:r>
              <a:rPr lang="fr-SN" sz="2200" b="1" dirty="0">
                <a:solidFill>
                  <a:srgbClr val="000000"/>
                </a:solidFill>
                <a:latin typeface="Tahoma" panose="020B0604030504040204" pitchFamily="34" charset="0"/>
                <a:ea typeface="Tahoma" panose="020B0604030504040204" pitchFamily="34" charset="0"/>
                <a:cs typeface="Tahoma" panose="020B0604030504040204" pitchFamily="34" charset="0"/>
              </a:rPr>
              <a:t>partage et l’utilisation de ressources</a:t>
            </a:r>
            <a:r>
              <a:rPr lang="fr-SN" sz="2200" dirty="0">
                <a:solidFill>
                  <a:srgbClr val="000000"/>
                </a:solidFill>
                <a:latin typeface="Tahoma" panose="020B0604030504040204" pitchFamily="34" charset="0"/>
                <a:ea typeface="Tahoma" panose="020B0604030504040204" pitchFamily="34" charset="0"/>
                <a:cs typeface="Tahoma" panose="020B0604030504040204" pitchFamily="34" charset="0"/>
              </a:rPr>
              <a:t> ayant un </a:t>
            </a:r>
            <a:r>
              <a:rPr lang="fr-SN" sz="2200" b="1" dirty="0">
                <a:solidFill>
                  <a:srgbClr val="000000"/>
                </a:solidFill>
                <a:latin typeface="Tahoma" panose="020B0604030504040204" pitchFamily="34" charset="0"/>
                <a:ea typeface="Tahoma" panose="020B0604030504040204" pitchFamily="34" charset="0"/>
                <a:cs typeface="Tahoma" panose="020B0604030504040204" pitchFamily="34" charset="0"/>
              </a:rPr>
              <a:t>contenu normatif et pédagogique </a:t>
            </a:r>
            <a:r>
              <a:rPr lang="fr-SN" sz="2200" dirty="0">
                <a:solidFill>
                  <a:srgbClr val="000000"/>
                </a:solidFill>
                <a:latin typeface="Tahoma" panose="020B0604030504040204" pitchFamily="34" charset="0"/>
                <a:ea typeface="Tahoma" panose="020B0604030504040204" pitchFamily="34" charset="0"/>
                <a:cs typeface="Tahoma" panose="020B0604030504040204" pitchFamily="34" charset="0"/>
              </a:rPr>
              <a:t>en vue de </a:t>
            </a:r>
            <a:r>
              <a:rPr lang="fr-SN" sz="2200" b="1" dirty="0">
                <a:solidFill>
                  <a:srgbClr val="000000"/>
                </a:solidFill>
                <a:latin typeface="Tahoma" panose="020B0604030504040204" pitchFamily="34" charset="0"/>
                <a:ea typeface="Tahoma" panose="020B0604030504040204" pitchFamily="34" charset="0"/>
                <a:cs typeface="Tahoma" panose="020B0604030504040204" pitchFamily="34" charset="0"/>
              </a:rPr>
              <a:t>développer et de renforcer l’offre et les dispositifs de formation professionnelle</a:t>
            </a:r>
            <a:r>
              <a:rPr lang="fr-SN" sz="2200" dirty="0">
                <a:solidFill>
                  <a:srgbClr val="000000"/>
                </a:solidFill>
                <a:latin typeface="Tahoma" panose="020B0604030504040204" pitchFamily="34" charset="0"/>
                <a:ea typeface="Tahoma" panose="020B0604030504040204" pitchFamily="34" charset="0"/>
                <a:cs typeface="Tahoma" panose="020B0604030504040204" pitchFamily="34" charset="0"/>
              </a:rPr>
              <a:t> des pays engagés </a:t>
            </a:r>
          </a:p>
        </p:txBody>
      </p:sp>
    </p:spTree>
    <p:extLst>
      <p:ext uri="{BB962C8B-B14F-4D97-AF65-F5344CB8AC3E}">
        <p14:creationId xmlns:p14="http://schemas.microsoft.com/office/powerpoint/2010/main" val="1888396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84D774C-343C-4F9E-811A-7E6827EC9E8F}" type="slidenum">
              <a:rPr lang="fr-FR" smtClean="0"/>
              <a:t>8</a:t>
            </a:fld>
            <a:endParaRPr lang="fr-FR"/>
          </a:p>
        </p:txBody>
      </p:sp>
      <p:sp>
        <p:nvSpPr>
          <p:cNvPr id="6" name="Rectangle 4"/>
          <p:cNvSpPr>
            <a:spLocks noChangeArrowheads="1"/>
          </p:cNvSpPr>
          <p:nvPr/>
        </p:nvSpPr>
        <p:spPr bwMode="auto">
          <a:xfrm>
            <a:off x="161620" y="628519"/>
            <a:ext cx="11635229" cy="507831"/>
          </a:xfrm>
          <a:prstGeom prst="rect">
            <a:avLst/>
          </a:prstGeom>
          <a:solidFill>
            <a:schemeClr val="bg1"/>
          </a:solidFill>
          <a:ln>
            <a:noFill/>
          </a:ln>
        </p:spPr>
        <p:txBody>
          <a:bodyPr wrap="square">
            <a:spAutoFit/>
          </a:bodyPr>
          <a:lstStyle>
            <a:lvl1pPr marL="342900" indent="-34290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marL="0" lvl="2">
              <a:spcBef>
                <a:spcPts val="400"/>
              </a:spcBef>
            </a:pPr>
            <a:r>
              <a:rPr lang="fr-FR" altLang="fr-FR" sz="2700" dirty="0">
                <a:solidFill>
                  <a:srgbClr val="C00000"/>
                </a:solidFill>
                <a:latin typeface="Arial Black" panose="020B0A04020102020204" pitchFamily="34" charset="0"/>
              </a:rPr>
              <a:t>4-Rôles et responsabilités des acteurs de la mutualisation</a:t>
            </a:r>
            <a:endParaRPr lang="fr-FR" altLang="fr-FR" sz="2700" dirty="0">
              <a:solidFill>
                <a:srgbClr val="C00000"/>
              </a:solidFill>
              <a:latin typeface="Arial Black" panose="020B0A04020102020204" pitchFamily="34" charset="0"/>
              <a:cs typeface="Times New Roman" panose="02020603050405020304" pitchFamily="18" charset="0"/>
            </a:endParaRPr>
          </a:p>
        </p:txBody>
      </p:sp>
      <p:sp>
        <p:nvSpPr>
          <p:cNvPr id="7" name="Espace réservé du numéro de diapositive 2"/>
          <p:cNvSpPr txBox="1">
            <a:spLocks/>
          </p:cNvSpPr>
          <p:nvPr/>
        </p:nvSpPr>
        <p:spPr bwMode="auto">
          <a:xfrm>
            <a:off x="6553200" y="6356350"/>
            <a:ext cx="2133600"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fr-FR"/>
            </a:defPPr>
            <a:lvl1pPr marL="0" algn="r" defTabSz="914400" rtl="0" eaLnBrk="1" latinLnBrk="0" hangingPunct="1">
              <a:defRPr sz="4000" b="1" kern="1200">
                <a:solidFill>
                  <a:schemeClr val="tx1"/>
                </a:solidFill>
                <a:latin typeface="Arial Narrow" panose="020B0606020202030204" pitchFamily="34" charset="0"/>
                <a:ea typeface="+mn-ea"/>
                <a:cs typeface="+mn-cs"/>
              </a:defRPr>
            </a:lvl1pPr>
            <a:lvl2pPr marL="742950" indent="-285750" algn="l" defTabSz="914400" rtl="0" eaLnBrk="1" latinLnBrk="0" hangingPunct="1">
              <a:defRPr sz="4000" b="1" kern="1200">
                <a:solidFill>
                  <a:schemeClr val="tx1"/>
                </a:solidFill>
                <a:latin typeface="Arial Narrow" panose="020B0606020202030204" pitchFamily="34" charset="0"/>
                <a:ea typeface="+mn-ea"/>
                <a:cs typeface="+mn-cs"/>
              </a:defRPr>
            </a:lvl2pPr>
            <a:lvl3pPr marL="1143000" indent="-228600" algn="l" defTabSz="914400" rtl="0" eaLnBrk="1" latinLnBrk="0" hangingPunct="1">
              <a:defRPr sz="4000" b="1" kern="1200">
                <a:solidFill>
                  <a:schemeClr val="tx1"/>
                </a:solidFill>
                <a:latin typeface="Arial Narrow" panose="020B0606020202030204" pitchFamily="34" charset="0"/>
                <a:ea typeface="+mn-ea"/>
                <a:cs typeface="+mn-cs"/>
              </a:defRPr>
            </a:lvl3pPr>
            <a:lvl4pPr marL="1600200" indent="-228600" algn="l" defTabSz="914400" rtl="0" eaLnBrk="1" latinLnBrk="0" hangingPunct="1">
              <a:defRPr sz="4000" b="1" kern="1200">
                <a:solidFill>
                  <a:schemeClr val="tx1"/>
                </a:solidFill>
                <a:latin typeface="Arial Narrow" panose="020B0606020202030204" pitchFamily="34" charset="0"/>
                <a:ea typeface="+mn-ea"/>
                <a:cs typeface="+mn-cs"/>
              </a:defRPr>
            </a:lvl4pPr>
            <a:lvl5pPr marL="2057400" indent="-228600" algn="l" defTabSz="914400" rtl="0" eaLnBrk="1" latinLnBrk="0" hangingPunct="1">
              <a:defRPr sz="4000" b="1" kern="1200">
                <a:solidFill>
                  <a:schemeClr val="tx1"/>
                </a:solidFill>
                <a:latin typeface="Arial Narrow" panose="020B0606020202030204" pitchFamily="34" charset="0"/>
                <a:ea typeface="+mn-ea"/>
                <a:cs typeface="+mn-cs"/>
              </a:defRPr>
            </a:lvl5pPr>
            <a:lvl6pPr marL="25146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6pPr>
            <a:lvl7pPr marL="29718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7pPr>
            <a:lvl8pPr marL="34290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8pPr>
            <a:lvl9pPr marL="38862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9pPr>
          </a:lstStyle>
          <a:p>
            <a:fld id="{301BD154-24F3-435A-A203-004CB295C563}" type="slidenum">
              <a:rPr lang="fr-FR" altLang="fr-FR" sz="1200" smtClean="0">
                <a:solidFill>
                  <a:srgbClr val="898989"/>
                </a:solidFill>
              </a:rPr>
              <a:pPr/>
              <a:t>8</a:t>
            </a:fld>
            <a:endParaRPr lang="fr-FR" altLang="fr-FR" sz="1200">
              <a:solidFill>
                <a:srgbClr val="898989"/>
              </a:solidFill>
            </a:endParaRPr>
          </a:p>
        </p:txBody>
      </p:sp>
      <p:graphicFrame>
        <p:nvGraphicFramePr>
          <p:cNvPr id="8" name="Diagramme 7"/>
          <p:cNvGraphicFramePr/>
          <p:nvPr>
            <p:extLst>
              <p:ext uri="{D42A27DB-BD31-4B8C-83A1-F6EECF244321}">
                <p14:modId xmlns:p14="http://schemas.microsoft.com/office/powerpoint/2010/main" val="4158112711"/>
              </p:ext>
            </p:extLst>
          </p:nvPr>
        </p:nvGraphicFramePr>
        <p:xfrm>
          <a:off x="1581752" y="20613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7"/>
          <p:cNvSpPr txBox="1">
            <a:spLocks noChangeArrowheads="1"/>
          </p:cNvSpPr>
          <p:nvPr/>
        </p:nvSpPr>
        <p:spPr bwMode="auto">
          <a:xfrm>
            <a:off x="5979234" y="1056471"/>
            <a:ext cx="6096000" cy="23083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285750" indent="-28575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marL="0" indent="0"/>
            <a:r>
              <a:rPr lang="fr-FR" altLang="fr-FR" sz="1800" dirty="0">
                <a:solidFill>
                  <a:schemeClr val="accent2">
                    <a:lumMod val="50000"/>
                  </a:schemeClr>
                </a:solidFill>
                <a:effectLst>
                  <a:outerShdw blurRad="38100" dist="38100" dir="2700000" algn="tl">
                    <a:srgbClr val="000000">
                      <a:alpha val="43137"/>
                    </a:srgbClr>
                  </a:outerShdw>
                </a:effectLst>
              </a:rPr>
              <a:t>Coordination de toute action de mutualisation au niveau national :</a:t>
            </a:r>
          </a:p>
          <a:p>
            <a:pPr>
              <a:buFont typeface="Wingdings" panose="05000000000000000000" pitchFamily="2" charset="2"/>
              <a:buChar char="ü"/>
            </a:pPr>
            <a:r>
              <a:rPr lang="fr-FR" altLang="fr-FR" sz="1800" dirty="0">
                <a:solidFill>
                  <a:schemeClr val="accent2">
                    <a:lumMod val="50000"/>
                  </a:schemeClr>
                </a:solidFill>
              </a:rPr>
              <a:t>Collecter les outils et ressources répondant aux principes et règles de la mutualisation</a:t>
            </a:r>
          </a:p>
          <a:p>
            <a:pPr>
              <a:buFont typeface="Wingdings" panose="05000000000000000000" pitchFamily="2" charset="2"/>
              <a:buChar char="ü"/>
            </a:pPr>
            <a:r>
              <a:rPr lang="fr-SN" sz="1800" dirty="0">
                <a:solidFill>
                  <a:schemeClr val="accent2">
                    <a:lumMod val="50000"/>
                  </a:schemeClr>
                </a:solidFill>
              </a:rPr>
              <a:t>Vérifie les normes au niveau national </a:t>
            </a:r>
            <a:endParaRPr lang="fr-FR" altLang="fr-FR" sz="1800" dirty="0">
              <a:solidFill>
                <a:schemeClr val="accent2">
                  <a:lumMod val="50000"/>
                </a:schemeClr>
              </a:solidFill>
            </a:endParaRPr>
          </a:p>
          <a:p>
            <a:pPr>
              <a:buFont typeface="Wingdings" panose="05000000000000000000" pitchFamily="2" charset="2"/>
              <a:buChar char="ü"/>
            </a:pPr>
            <a:r>
              <a:rPr lang="fr-FR" altLang="fr-FR" sz="1800" dirty="0">
                <a:solidFill>
                  <a:schemeClr val="accent2">
                    <a:lumMod val="50000"/>
                  </a:schemeClr>
                </a:solidFill>
              </a:rPr>
              <a:t>Renseigne une FIR  et soumet la ressource sur la plateforme</a:t>
            </a:r>
          </a:p>
          <a:p>
            <a:pPr>
              <a:buFont typeface="Wingdings" panose="05000000000000000000" pitchFamily="2" charset="2"/>
              <a:buChar char="ü"/>
            </a:pPr>
            <a:r>
              <a:rPr lang="fr-SN" sz="1800" dirty="0">
                <a:solidFill>
                  <a:schemeClr val="accent2">
                    <a:lumMod val="50000"/>
                  </a:schemeClr>
                </a:solidFill>
              </a:rPr>
              <a:t>Accompagne le processus d’actualisation et d’appropriation d’une ressource </a:t>
            </a:r>
          </a:p>
          <a:p>
            <a:pPr>
              <a:buFont typeface="Wingdings" panose="05000000000000000000" pitchFamily="2" charset="2"/>
              <a:buChar char="ü"/>
            </a:pPr>
            <a:r>
              <a:rPr lang="fr-SN" altLang="fr-FR" sz="1800" dirty="0">
                <a:solidFill>
                  <a:schemeClr val="accent2">
                    <a:lumMod val="50000"/>
                  </a:schemeClr>
                </a:solidFill>
              </a:rPr>
              <a:t>Promotion de la plateforme au niveau national</a:t>
            </a:r>
            <a:endParaRPr lang="fr-FR" altLang="fr-FR" sz="1800" dirty="0">
              <a:solidFill>
                <a:schemeClr val="accent2">
                  <a:lumMod val="50000"/>
                </a:schemeClr>
              </a:solidFill>
            </a:endParaRPr>
          </a:p>
        </p:txBody>
      </p:sp>
      <p:sp>
        <p:nvSpPr>
          <p:cNvPr id="10" name="ZoneTexte 8"/>
          <p:cNvSpPr txBox="1">
            <a:spLocks noChangeArrowheads="1"/>
          </p:cNvSpPr>
          <p:nvPr/>
        </p:nvSpPr>
        <p:spPr bwMode="auto">
          <a:xfrm>
            <a:off x="74713" y="2665330"/>
            <a:ext cx="2027612" cy="36933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285750" indent="-28575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algn="just">
              <a:buFont typeface="Wingdings" panose="05000000000000000000" pitchFamily="2" charset="2"/>
              <a:buChar char="ü"/>
            </a:pPr>
            <a:r>
              <a:rPr lang="fr-FR" altLang="fr-FR" sz="1800" dirty="0">
                <a:solidFill>
                  <a:schemeClr val="accent6">
                    <a:lumMod val="50000"/>
                  </a:schemeClr>
                </a:solidFill>
                <a:effectLst>
                  <a:outerShdw blurRad="38100" dist="38100" dir="2700000" algn="tl">
                    <a:srgbClr val="000000">
                      <a:alpha val="43137"/>
                    </a:srgbClr>
                  </a:outerShdw>
                </a:effectLst>
              </a:rPr>
              <a:t>Vérifications techniques </a:t>
            </a:r>
            <a:r>
              <a:rPr lang="fr-FR" altLang="fr-FR" sz="1800" dirty="0">
                <a:solidFill>
                  <a:schemeClr val="accent6">
                    <a:lumMod val="50000"/>
                  </a:schemeClr>
                </a:solidFill>
              </a:rPr>
              <a:t>relativement aux </a:t>
            </a:r>
            <a:r>
              <a:rPr lang="fr-FR" altLang="fr-FR" sz="1800" dirty="0">
                <a:solidFill>
                  <a:schemeClr val="accent6">
                    <a:lumMod val="50000"/>
                  </a:schemeClr>
                </a:solidFill>
                <a:effectLst>
                  <a:outerShdw blurRad="38100" dist="38100" dir="2700000" algn="tl">
                    <a:srgbClr val="000000">
                      <a:alpha val="43137"/>
                    </a:srgbClr>
                  </a:outerShdw>
                </a:effectLst>
              </a:rPr>
              <a:t>aspects ergonomiques </a:t>
            </a:r>
            <a:r>
              <a:rPr lang="fr-FR" altLang="fr-FR" sz="1800" dirty="0">
                <a:solidFill>
                  <a:schemeClr val="accent6">
                    <a:lumMod val="50000"/>
                  </a:schemeClr>
                </a:solidFill>
              </a:rPr>
              <a:t>retenus pour la plateforme </a:t>
            </a:r>
          </a:p>
          <a:p>
            <a:pPr algn="just">
              <a:buFont typeface="Wingdings" panose="05000000000000000000" pitchFamily="2" charset="2"/>
              <a:buChar char="ü"/>
            </a:pPr>
            <a:r>
              <a:rPr lang="fr-FR" altLang="fr-FR" sz="1800" dirty="0">
                <a:solidFill>
                  <a:schemeClr val="accent6">
                    <a:lumMod val="50000"/>
                  </a:schemeClr>
                </a:solidFill>
                <a:effectLst>
                  <a:outerShdw blurRad="38100" dist="38100" dir="2700000" algn="tl">
                    <a:srgbClr val="000000">
                      <a:alpha val="43137"/>
                    </a:srgbClr>
                  </a:outerShdw>
                </a:effectLst>
              </a:rPr>
              <a:t>Publication</a:t>
            </a:r>
            <a:r>
              <a:rPr lang="fr-FR" altLang="fr-FR" sz="1800" dirty="0">
                <a:solidFill>
                  <a:schemeClr val="accent6">
                    <a:lumMod val="50000"/>
                  </a:schemeClr>
                </a:solidFill>
              </a:rPr>
              <a:t> des articles soumis par l’URA</a:t>
            </a:r>
          </a:p>
          <a:p>
            <a:pPr algn="just">
              <a:buFont typeface="Wingdings" panose="05000000000000000000" pitchFamily="2" charset="2"/>
              <a:buChar char="ü"/>
            </a:pPr>
            <a:r>
              <a:rPr lang="fr-FR" altLang="fr-FR" sz="1800" dirty="0">
                <a:solidFill>
                  <a:schemeClr val="accent6">
                    <a:lumMod val="50000"/>
                  </a:schemeClr>
                </a:solidFill>
              </a:rPr>
              <a:t>Mises à jour</a:t>
            </a:r>
          </a:p>
          <a:p>
            <a:pPr algn="just">
              <a:buFont typeface="Wingdings" panose="05000000000000000000" pitchFamily="2" charset="2"/>
              <a:buChar char="ü"/>
            </a:pPr>
            <a:r>
              <a:rPr lang="fr-FR" altLang="fr-FR" sz="1800" dirty="0">
                <a:solidFill>
                  <a:schemeClr val="accent6">
                    <a:lumMod val="50000"/>
                  </a:schemeClr>
                </a:solidFill>
                <a:effectLst>
                  <a:outerShdw blurRad="38100" dist="38100" dir="2700000" algn="tl">
                    <a:srgbClr val="000000">
                      <a:alpha val="43137"/>
                    </a:srgbClr>
                  </a:outerShdw>
                </a:effectLst>
              </a:rPr>
              <a:t>Maintenance</a:t>
            </a:r>
            <a:r>
              <a:rPr lang="fr-FR" altLang="fr-FR" sz="1800" dirty="0">
                <a:solidFill>
                  <a:schemeClr val="accent6">
                    <a:lumMod val="50000"/>
                  </a:schemeClr>
                </a:solidFill>
              </a:rPr>
              <a:t> du site</a:t>
            </a:r>
          </a:p>
        </p:txBody>
      </p:sp>
      <p:sp>
        <p:nvSpPr>
          <p:cNvPr id="11" name="ZoneTexte 9"/>
          <p:cNvSpPr txBox="1">
            <a:spLocks noChangeArrowheads="1"/>
          </p:cNvSpPr>
          <p:nvPr/>
        </p:nvSpPr>
        <p:spPr bwMode="auto">
          <a:xfrm>
            <a:off x="6722749" y="3628446"/>
            <a:ext cx="5074100" cy="33239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285750" indent="-28575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marL="0" indent="0" algn="just"/>
            <a:r>
              <a:rPr lang="fr-FR" altLang="fr-FR" sz="1800" dirty="0">
                <a:solidFill>
                  <a:srgbClr val="7030A0"/>
                </a:solidFill>
                <a:effectLst>
                  <a:outerShdw blurRad="38100" dist="38100" dir="2700000" algn="tl">
                    <a:srgbClr val="000000">
                      <a:alpha val="43137"/>
                    </a:srgbClr>
                  </a:outerShdw>
                </a:effectLst>
              </a:rPr>
              <a:t>Responsable moral et juridique de la plateforme  :</a:t>
            </a:r>
          </a:p>
          <a:p>
            <a:pPr algn="just">
              <a:buFont typeface="Wingdings" panose="05000000000000000000" pitchFamily="2" charset="2"/>
              <a:buChar char="Ø"/>
            </a:pPr>
            <a:r>
              <a:rPr lang="fr-FR" altLang="fr-FR" sz="1750" dirty="0">
                <a:solidFill>
                  <a:srgbClr val="7030A0"/>
                </a:solidFill>
              </a:rPr>
              <a:t>Suis et accompagne les actions de mutualisation </a:t>
            </a:r>
          </a:p>
          <a:p>
            <a:pPr lvl="0" algn="just">
              <a:buFont typeface="Wingdings" panose="05000000000000000000" pitchFamily="2" charset="2"/>
              <a:buChar char="Ø"/>
            </a:pPr>
            <a:r>
              <a:rPr lang="fr-FR" sz="1750" dirty="0">
                <a:solidFill>
                  <a:srgbClr val="7030A0"/>
                </a:solidFill>
              </a:rPr>
              <a:t>reçoit les ressources et outils et la FIR qui les accompagnent</a:t>
            </a:r>
          </a:p>
          <a:p>
            <a:pPr lvl="0" algn="just">
              <a:buFont typeface="Wingdings" panose="05000000000000000000" pitchFamily="2" charset="2"/>
              <a:buChar char="Ø"/>
            </a:pPr>
            <a:r>
              <a:rPr lang="fr-FR" sz="1750" dirty="0">
                <a:solidFill>
                  <a:srgbClr val="7030A0"/>
                </a:solidFill>
              </a:rPr>
              <a:t>Vérifie la conformité avec les critères de sélection et valide la publication de la ressource. </a:t>
            </a:r>
          </a:p>
          <a:p>
            <a:pPr lvl="0" algn="just">
              <a:buFont typeface="Wingdings" panose="05000000000000000000" pitchFamily="2" charset="2"/>
              <a:buChar char="Ø"/>
            </a:pPr>
            <a:r>
              <a:rPr lang="fr-FR" sz="1750" dirty="0">
                <a:solidFill>
                  <a:srgbClr val="7030A0"/>
                </a:solidFill>
              </a:rPr>
              <a:t>Rend compte du développement/fonctionnement de la Plateforme aux autorités du Cadre de concertation</a:t>
            </a:r>
          </a:p>
          <a:p>
            <a:pPr algn="just">
              <a:buFont typeface="Wingdings" panose="05000000000000000000" pitchFamily="2" charset="2"/>
              <a:buChar char="Ø"/>
            </a:pPr>
            <a:r>
              <a:rPr lang="fr-FR" sz="1750" dirty="0">
                <a:solidFill>
                  <a:srgbClr val="7030A0"/>
                </a:solidFill>
                <a:latin typeface="Calibri" panose="020F0502020204030204" pitchFamily="34" charset="0"/>
                <a:ea typeface="MS Mincho" panose="02020609040205080304" pitchFamily="49" charset="-128"/>
                <a:cs typeface="Times New Roman" panose="02020603050405020304" pitchFamily="18" charset="0"/>
              </a:rPr>
              <a:t>Effectue un travail proactif d’identification de ressources mutualisables </a:t>
            </a:r>
          </a:p>
          <a:p>
            <a:pPr algn="just">
              <a:buFont typeface="Wingdings" panose="05000000000000000000" pitchFamily="2" charset="2"/>
              <a:buChar char="Ø"/>
            </a:pPr>
            <a:r>
              <a:rPr lang="fr-FR" sz="1750" dirty="0">
                <a:solidFill>
                  <a:srgbClr val="7030A0"/>
                </a:solidFill>
                <a:latin typeface="Calibri" panose="020F0502020204030204" pitchFamily="34" charset="0"/>
                <a:ea typeface="MS Mincho" panose="02020609040205080304" pitchFamily="49" charset="-128"/>
                <a:cs typeface="Times New Roman" panose="02020603050405020304" pitchFamily="18" charset="0"/>
              </a:rPr>
              <a:t>Développe, au besoin, des modalités d’appui à l’adhésion de structures hors entité nationale</a:t>
            </a:r>
          </a:p>
        </p:txBody>
      </p:sp>
      <p:grpSp>
        <p:nvGrpSpPr>
          <p:cNvPr id="12" name="Groupe 11"/>
          <p:cNvGrpSpPr>
            <a:grpSpLocks/>
          </p:cNvGrpSpPr>
          <p:nvPr/>
        </p:nvGrpSpPr>
        <p:grpSpPr bwMode="auto">
          <a:xfrm>
            <a:off x="3598500" y="3678707"/>
            <a:ext cx="1682341" cy="1378486"/>
            <a:chOff x="6824591" y="2734735"/>
            <a:chExt cx="1556961" cy="958098"/>
          </a:xfrm>
        </p:grpSpPr>
        <p:pic>
          <p:nvPicPr>
            <p:cNvPr id="13" name="Image 12"/>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46942" y="2734735"/>
              <a:ext cx="1019924" cy="694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 name="Rectangle 13"/>
            <p:cNvSpPr>
              <a:spLocks noChangeArrowheads="1"/>
            </p:cNvSpPr>
            <p:nvPr/>
          </p:nvSpPr>
          <p:spPr bwMode="auto">
            <a:xfrm>
              <a:off x="6824591" y="3242033"/>
              <a:ext cx="1556961" cy="450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algn="ctr">
                <a:lnSpc>
                  <a:spcPct val="250000"/>
                </a:lnSpc>
              </a:pPr>
              <a:r>
                <a:rPr lang="fr-SN" altLang="fr-FR" sz="1400" dirty="0">
                  <a:solidFill>
                    <a:schemeClr val="bg1"/>
                  </a:solidFill>
                  <a:sym typeface="Wingdings" panose="05000000000000000000" pitchFamily="2" charset="2"/>
                </a:rPr>
                <a:t>Portail numérique</a:t>
              </a:r>
            </a:p>
          </p:txBody>
        </p:sp>
      </p:grpSp>
      <p:sp>
        <p:nvSpPr>
          <p:cNvPr id="15" name="Flèche courbée vers le bas 14"/>
          <p:cNvSpPr/>
          <p:nvPr/>
        </p:nvSpPr>
        <p:spPr>
          <a:xfrm rot="18140323">
            <a:off x="2751356" y="3476594"/>
            <a:ext cx="1278892" cy="476369"/>
          </a:xfrm>
          <a:prstGeom prst="curvedDownArrow">
            <a:avLst>
              <a:gd name="adj1" fmla="val 25000"/>
              <a:gd name="adj2" fmla="val 50000"/>
              <a:gd name="adj3" fmla="val 428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Flèche courbée vers le bas 15"/>
          <p:cNvSpPr/>
          <p:nvPr/>
        </p:nvSpPr>
        <p:spPr>
          <a:xfrm rot="11771480">
            <a:off x="3161573" y="5053957"/>
            <a:ext cx="1830471" cy="475631"/>
          </a:xfrm>
          <a:prstGeom prst="curvedDownArrow">
            <a:avLst>
              <a:gd name="adj1" fmla="val 25000"/>
              <a:gd name="adj2" fmla="val 50000"/>
              <a:gd name="adj3" fmla="val 436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ZoneTexte 17"/>
          <p:cNvSpPr txBox="1"/>
          <p:nvPr/>
        </p:nvSpPr>
        <p:spPr>
          <a:xfrm>
            <a:off x="4290938" y="1893669"/>
            <a:ext cx="512694" cy="461665"/>
          </a:xfrm>
          <a:prstGeom prst="rect">
            <a:avLst/>
          </a:prstGeom>
          <a:noFill/>
        </p:spPr>
        <p:txBody>
          <a:bodyPr wrap="square" rtlCol="0">
            <a:spAutoFit/>
          </a:bodyPr>
          <a:lstStyle/>
          <a:p>
            <a:r>
              <a:rPr lang="fr-FR" sz="2400" dirty="0"/>
              <a:t>1</a:t>
            </a:r>
          </a:p>
        </p:txBody>
      </p:sp>
      <p:sp>
        <p:nvSpPr>
          <p:cNvPr id="19" name="ZoneTexte 18"/>
          <p:cNvSpPr txBox="1"/>
          <p:nvPr/>
        </p:nvSpPr>
        <p:spPr>
          <a:xfrm>
            <a:off x="5649556" y="4264861"/>
            <a:ext cx="512694" cy="461665"/>
          </a:xfrm>
          <a:prstGeom prst="rect">
            <a:avLst/>
          </a:prstGeom>
          <a:noFill/>
        </p:spPr>
        <p:txBody>
          <a:bodyPr wrap="square" rtlCol="0">
            <a:spAutoFit/>
          </a:bodyPr>
          <a:lstStyle/>
          <a:p>
            <a:r>
              <a:rPr lang="fr-FR" sz="2400" dirty="0"/>
              <a:t>2</a:t>
            </a:r>
          </a:p>
        </p:txBody>
      </p:sp>
      <p:sp>
        <p:nvSpPr>
          <p:cNvPr id="20" name="ZoneTexte 19"/>
          <p:cNvSpPr txBox="1"/>
          <p:nvPr/>
        </p:nvSpPr>
        <p:spPr>
          <a:xfrm>
            <a:off x="2543159" y="4067102"/>
            <a:ext cx="512694" cy="400110"/>
          </a:xfrm>
          <a:prstGeom prst="rect">
            <a:avLst/>
          </a:prstGeom>
          <a:noFill/>
        </p:spPr>
        <p:txBody>
          <a:bodyPr wrap="square" rtlCol="0">
            <a:spAutoFit/>
          </a:bodyPr>
          <a:lstStyle/>
          <a:p>
            <a:r>
              <a:rPr lang="fr-FR" sz="2000" dirty="0"/>
              <a:t>3</a:t>
            </a:r>
          </a:p>
        </p:txBody>
      </p:sp>
      <p:sp>
        <p:nvSpPr>
          <p:cNvPr id="21" name="Flèche courbée vers la gauche 20"/>
          <p:cNvSpPr/>
          <p:nvPr/>
        </p:nvSpPr>
        <p:spPr>
          <a:xfrm rot="19509417">
            <a:off x="5339042" y="3197913"/>
            <a:ext cx="457398" cy="119216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2" name="Date Placeholder 3"/>
          <p:cNvSpPr>
            <a:spLocks noGrp="1"/>
          </p:cNvSpPr>
          <p:nvPr>
            <p:ph type="dt" sz="half" idx="10"/>
          </p:nvPr>
        </p:nvSpPr>
        <p:spPr>
          <a:xfrm>
            <a:off x="838200" y="6356350"/>
            <a:ext cx="2743200" cy="365125"/>
          </a:xfrm>
        </p:spPr>
        <p:txBody>
          <a:bodyPr/>
          <a:lstStyle/>
          <a:p>
            <a:fld id="{DC9A944B-4AC4-4770-9BCF-BFCC2436C63C}" type="datetime1">
              <a:rPr lang="fr-FR" smtClean="0"/>
              <a:t>02/10/2025</a:t>
            </a:fld>
            <a:endParaRPr lang="fr-FR" dirty="0"/>
          </a:p>
        </p:txBody>
      </p:sp>
      <p:sp>
        <p:nvSpPr>
          <p:cNvPr id="23" name="Title 1">
            <a:extLst>
              <a:ext uri="{FF2B5EF4-FFF2-40B4-BE49-F238E27FC236}">
                <a16:creationId xmlns:a16="http://schemas.microsoft.com/office/drawing/2014/main" id="{46AC62D4-8DAE-4278-A018-92E805051AA0}"/>
              </a:ext>
            </a:extLst>
          </p:cNvPr>
          <p:cNvSpPr>
            <a:spLocks noGrp="1"/>
          </p:cNvSpPr>
          <p:nvPr>
            <p:ph type="title"/>
          </p:nvPr>
        </p:nvSpPr>
        <p:spPr>
          <a:xfrm>
            <a:off x="-1" y="1"/>
            <a:ext cx="12179165" cy="570295"/>
          </a:xfrm>
          <a:solidFill>
            <a:schemeClr val="accent1"/>
          </a:solidFill>
        </p:spPr>
        <p:txBody>
          <a:bodyPr>
            <a:noAutofit/>
          </a:bodyPr>
          <a:lstStyle/>
          <a:p>
            <a:pPr algn="ctr"/>
            <a:r>
              <a:rPr lang="fr-FR" sz="4000" b="1" dirty="0">
                <a:solidFill>
                  <a:schemeClr val="bg1"/>
                </a:solidFill>
                <a:latin typeface="Arial Black" panose="020B0A04020102020204" pitchFamily="34" charset="0"/>
              </a:rPr>
              <a:t>II-PLATEFORME DE MUTUALISATION (3/6)</a:t>
            </a:r>
          </a:p>
        </p:txBody>
      </p:sp>
    </p:spTree>
    <p:extLst>
      <p:ext uri="{BB962C8B-B14F-4D97-AF65-F5344CB8AC3E}">
        <p14:creationId xmlns:p14="http://schemas.microsoft.com/office/powerpoint/2010/main" val="2779606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96" y="816724"/>
            <a:ext cx="12192000" cy="461665"/>
          </a:xfrm>
          <a:solidFill>
            <a:schemeClr val="bg1"/>
          </a:solidFill>
        </p:spPr>
        <p:txBody>
          <a:bodyPr>
            <a:noAutofit/>
          </a:bodyPr>
          <a:lstStyle/>
          <a:p>
            <a:pPr algn="ctr"/>
            <a:r>
              <a:rPr lang="fr-FR" sz="34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5-Typologie des ressources et outils de la plateforme</a:t>
            </a:r>
          </a:p>
        </p:txBody>
      </p:sp>
      <p:sp>
        <p:nvSpPr>
          <p:cNvPr id="4" name="Date Placeholder 3"/>
          <p:cNvSpPr>
            <a:spLocks noGrp="1"/>
          </p:cNvSpPr>
          <p:nvPr>
            <p:ph type="dt" sz="half" idx="10"/>
          </p:nvPr>
        </p:nvSpPr>
        <p:spPr/>
        <p:txBody>
          <a:bodyPr/>
          <a:lstStyle/>
          <a:p>
            <a:fld id="{DC9A944B-4AC4-4770-9BCF-BFCC2436C63C}" type="datetime1">
              <a:rPr lang="fr-FR" smtClean="0"/>
              <a:t>02/10/2025</a:t>
            </a:fld>
            <a:endParaRPr lang="fr-FR"/>
          </a:p>
        </p:txBody>
      </p:sp>
      <p:sp>
        <p:nvSpPr>
          <p:cNvPr id="5" name="Slide Number Placeholder 4"/>
          <p:cNvSpPr>
            <a:spLocks noGrp="1"/>
          </p:cNvSpPr>
          <p:nvPr>
            <p:ph type="sldNum" sz="quarter" idx="12"/>
          </p:nvPr>
        </p:nvSpPr>
        <p:spPr/>
        <p:txBody>
          <a:bodyPr/>
          <a:lstStyle/>
          <a:p>
            <a:fld id="{384D774C-343C-4F9E-811A-7E6827EC9E8F}" type="slidenum">
              <a:rPr lang="fr-FR" smtClean="0"/>
              <a:t>9</a:t>
            </a:fld>
            <a:endParaRPr lang="fr-FR"/>
          </a:p>
        </p:txBody>
      </p:sp>
      <p:sp>
        <p:nvSpPr>
          <p:cNvPr id="10" name="Rectangle 4"/>
          <p:cNvSpPr>
            <a:spLocks noChangeArrowheads="1"/>
          </p:cNvSpPr>
          <p:nvPr/>
        </p:nvSpPr>
        <p:spPr bwMode="auto">
          <a:xfrm>
            <a:off x="0" y="1353954"/>
            <a:ext cx="1066643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42900" indent="-34290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lvl="2">
              <a:spcBef>
                <a:spcPts val="400"/>
              </a:spcBef>
            </a:pPr>
            <a:r>
              <a:rPr lang="fr-FR" altLang="fr-FR" sz="2400" dirty="0">
                <a:solidFill>
                  <a:schemeClr val="accent6">
                    <a:lumMod val="50000"/>
                  </a:schemeClr>
                </a:solidFill>
              </a:rPr>
              <a:t>1 – </a:t>
            </a:r>
            <a:r>
              <a:rPr lang="fr-FR" altLang="fr-FR" sz="24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Ressources/outils </a:t>
            </a:r>
            <a:r>
              <a:rPr lang="fr-FR" altLang="fr-FR" sz="2400" dirty="0">
                <a:solidFill>
                  <a:schemeClr val="accent6">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nécessitant une adaptation</a:t>
            </a:r>
          </a:p>
        </p:txBody>
      </p:sp>
      <p:sp>
        <p:nvSpPr>
          <p:cNvPr id="11" name="Rectangle 4"/>
          <p:cNvSpPr>
            <a:spLocks noChangeArrowheads="1"/>
          </p:cNvSpPr>
          <p:nvPr/>
        </p:nvSpPr>
        <p:spPr bwMode="auto">
          <a:xfrm>
            <a:off x="0" y="4262832"/>
            <a:ext cx="10467474"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42900" indent="-34290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lvl="2">
              <a:spcBef>
                <a:spcPts val="400"/>
              </a:spcBef>
            </a:pPr>
            <a:r>
              <a:rPr lang="fr-FR" altLang="fr-FR" sz="24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2 – Ressources/outils à </a:t>
            </a:r>
            <a:r>
              <a:rPr lang="fr-FR" altLang="fr-FR" sz="2400" dirty="0">
                <a:solidFill>
                  <a:schemeClr val="accent6">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Caractère informatif</a:t>
            </a:r>
          </a:p>
        </p:txBody>
      </p:sp>
      <p:sp>
        <p:nvSpPr>
          <p:cNvPr id="12" name="Rectangle 11"/>
          <p:cNvSpPr/>
          <p:nvPr/>
        </p:nvSpPr>
        <p:spPr>
          <a:xfrm>
            <a:off x="0" y="1826409"/>
            <a:ext cx="12118286" cy="2501198"/>
          </a:xfrm>
          <a:prstGeom prst="rect">
            <a:avLst/>
          </a:prstGeom>
        </p:spPr>
        <p:txBody>
          <a:bodyPr wrap="square">
            <a:spAutoFit/>
          </a:bodyPr>
          <a:lstStyle/>
          <a:p>
            <a:pPr>
              <a:lnSpc>
                <a:spcPct val="110000"/>
              </a:lnSpc>
              <a:spcAft>
                <a:spcPts val="0"/>
              </a:spcAft>
            </a:pPr>
            <a:r>
              <a:rPr lang="fr-FR" b="1" dirty="0">
                <a:latin typeface="Tahoma" panose="020B0604030504040204" pitchFamily="34" charset="0"/>
                <a:ea typeface="Tahoma" panose="020B0604030504040204" pitchFamily="34" charset="0"/>
                <a:cs typeface="Tahoma" panose="020B0604030504040204" pitchFamily="34" charset="0"/>
              </a:rPr>
              <a:t>Six (06) catégories de ressources et outils dégagées du processus classique de l’APC : </a:t>
            </a:r>
          </a:p>
          <a:p>
            <a:pPr marL="1657350" lvl="3" indent="-285750">
              <a:lnSpc>
                <a:spcPct val="110000"/>
              </a:lnSpc>
              <a:buFont typeface="+mj-lt"/>
              <a:buAutoNum type="romanLcPeriod"/>
            </a:pPr>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Répertoire des Métiers, </a:t>
            </a:r>
          </a:p>
          <a:p>
            <a:pPr marL="1657350" lvl="3" indent="-285750">
              <a:lnSpc>
                <a:spcPct val="110000"/>
              </a:lnSpc>
              <a:buFont typeface="+mj-lt"/>
              <a:buAutoNum type="romanLcPeriod"/>
            </a:pPr>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Rapport d’études, </a:t>
            </a:r>
          </a:p>
          <a:p>
            <a:pPr marL="1657350" lvl="3" indent="-285750">
              <a:lnSpc>
                <a:spcPct val="110000"/>
              </a:lnSpc>
              <a:buFont typeface="+mj-lt"/>
              <a:buAutoNum type="romanLcPeriod"/>
            </a:pPr>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Curricula ou programmes de formation / référentiels,</a:t>
            </a:r>
          </a:p>
          <a:p>
            <a:pPr marL="1657350" lvl="3" indent="-285750">
              <a:lnSpc>
                <a:spcPct val="110000"/>
              </a:lnSpc>
              <a:buFont typeface="+mj-lt"/>
              <a:buAutoNum type="romanLcPeriod"/>
            </a:pPr>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Curricula ou programmes de formation / guides, </a:t>
            </a:r>
          </a:p>
          <a:p>
            <a:pPr marL="1657350" lvl="3" indent="-285750">
              <a:lnSpc>
                <a:spcPct val="110000"/>
              </a:lnSpc>
              <a:buFont typeface="+mj-lt"/>
              <a:buAutoNum type="romanLcPeriod"/>
            </a:pPr>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les outils d’implantation de programmes de formation, </a:t>
            </a:r>
          </a:p>
          <a:p>
            <a:pPr marL="1657350" lvl="3" indent="-285750">
              <a:lnSpc>
                <a:spcPct val="110000"/>
              </a:lnSpc>
              <a:spcAft>
                <a:spcPts val="600"/>
              </a:spcAft>
              <a:buFont typeface="+mj-lt"/>
              <a:buAutoNum type="romanLcPeriod"/>
            </a:pPr>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les outils de suivi/évaluation des programmes de formation et enseignements/apprentissages.</a:t>
            </a:r>
            <a:endParaRPr lang="fr-FR" b="1" dirty="0">
              <a:solidFill>
                <a:schemeClr val="accent4">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3" name="Rectangle 12"/>
          <p:cNvSpPr/>
          <p:nvPr/>
        </p:nvSpPr>
        <p:spPr>
          <a:xfrm>
            <a:off x="7981" y="4800062"/>
            <a:ext cx="12205255" cy="2086725"/>
          </a:xfrm>
          <a:prstGeom prst="rect">
            <a:avLst/>
          </a:prstGeom>
        </p:spPr>
        <p:txBody>
          <a:bodyPr wrap="square">
            <a:spAutoFit/>
          </a:bodyPr>
          <a:lstStyle/>
          <a:p>
            <a:pPr>
              <a:lnSpc>
                <a:spcPct val="110000"/>
              </a:lnSpc>
            </a:pPr>
            <a:r>
              <a:rPr lang="fr-FR" b="1" dirty="0">
                <a:latin typeface="Tahoma" panose="020B0604030504040204" pitchFamily="34" charset="0"/>
                <a:ea typeface="Tahoma" panose="020B0604030504040204" pitchFamily="34" charset="0"/>
                <a:cs typeface="Tahoma" panose="020B0604030504040204" pitchFamily="34" charset="0"/>
              </a:rPr>
              <a:t>Une série de documents à caractère informatif pouvant faire l’objet d’échanges afin de renforcer collectivement les dispositifs nationaux de formation professionnelle, classée en cinq (05) catégories :</a:t>
            </a:r>
          </a:p>
          <a:p>
            <a:pPr lvl="3"/>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1 - Documents de Politique et stratégie</a:t>
            </a:r>
          </a:p>
          <a:p>
            <a:pPr lvl="3"/>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2 – Gouvernance</a:t>
            </a:r>
          </a:p>
          <a:p>
            <a:pPr lvl="3"/>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3 – Suivi-Evaluation / Certification</a:t>
            </a:r>
          </a:p>
          <a:p>
            <a:pPr lvl="3"/>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4 - Dispositifs/outils d’appui à l’insertion</a:t>
            </a:r>
          </a:p>
          <a:p>
            <a:pPr lvl="3"/>
            <a:r>
              <a:rPr lang="fr-FR" b="1" dirty="0">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rPr>
              <a:t>5 – Démarches méthodologiques </a:t>
            </a:r>
          </a:p>
        </p:txBody>
      </p:sp>
      <p:sp>
        <p:nvSpPr>
          <p:cNvPr id="9" name="Title 1">
            <a:extLst>
              <a:ext uri="{FF2B5EF4-FFF2-40B4-BE49-F238E27FC236}">
                <a16:creationId xmlns:a16="http://schemas.microsoft.com/office/drawing/2014/main" id="{E5D77CD0-D41D-49CF-910F-E35C005EDDE8}"/>
              </a:ext>
            </a:extLst>
          </p:cNvPr>
          <p:cNvSpPr txBox="1">
            <a:spLocks/>
          </p:cNvSpPr>
          <p:nvPr/>
        </p:nvSpPr>
        <p:spPr>
          <a:xfrm>
            <a:off x="-1" y="1"/>
            <a:ext cx="12179165" cy="721896"/>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bg1"/>
                </a:solidFill>
                <a:latin typeface="Arial Black" panose="020B0A04020102020204" pitchFamily="34" charset="0"/>
              </a:rPr>
              <a:t>II-PLATEFORME DE MUTUALISATION</a:t>
            </a:r>
            <a:r>
              <a:rPr kumimoji="0" lang="fr-FR" sz="4000" b="1"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 (4/6)</a:t>
            </a:r>
            <a:endParaRPr lang="fr-FR" sz="40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4930024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2203B17F16D040A1E444A021DFF119" ma:contentTypeVersion="13" ma:contentTypeDescription="Create a new document." ma:contentTypeScope="" ma:versionID="a4477b7aaefebf49d9f3fa8c19f258ff">
  <xsd:schema xmlns:xsd="http://www.w3.org/2001/XMLSchema" xmlns:xs="http://www.w3.org/2001/XMLSchema" xmlns:p="http://schemas.microsoft.com/office/2006/metadata/properties" xmlns:ns2="05ef24fd-2dda-45b0-83fd-a9e6f5cd7406" xmlns:ns3="9cf1f23c-94c0-4dcc-a7fa-999e323c9245" targetNamespace="http://schemas.microsoft.com/office/2006/metadata/properties" ma:root="true" ma:fieldsID="b45f155593f15e42cc3a772c45272010" ns2:_="" ns3:_="">
    <xsd:import namespace="05ef24fd-2dda-45b0-83fd-a9e6f5cd7406"/>
    <xsd:import namespace="9cf1f23c-94c0-4dcc-a7fa-999e323c92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24fd-2dda-45b0-83fd-a9e6f5cd7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f1f23c-94c0-4dcc-a7fa-999e323c924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c3438c5-9aa0-4ee5-85a2-9e811049bc4c}" ma:internalName="TaxCatchAll" ma:showField="CatchAllData" ma:web="9cf1f23c-94c0-4dcc-a7fa-999e323c92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5ef24fd-2dda-45b0-83fd-a9e6f5cd7406">
      <Terms xmlns="http://schemas.microsoft.com/office/infopath/2007/PartnerControls"/>
    </lcf76f155ced4ddcb4097134ff3c332f>
    <TaxCatchAll xmlns="9cf1f23c-94c0-4dcc-a7fa-999e323c9245" xsi:nil="true"/>
  </documentManagement>
</p:properties>
</file>

<file path=customXml/itemProps1.xml><?xml version="1.0" encoding="utf-8"?>
<ds:datastoreItem xmlns:ds="http://schemas.openxmlformats.org/officeDocument/2006/customXml" ds:itemID="{99E774F6-EB90-46B6-A9AD-F0539A2E5D40}"/>
</file>

<file path=customXml/itemProps2.xml><?xml version="1.0" encoding="utf-8"?>
<ds:datastoreItem xmlns:ds="http://schemas.openxmlformats.org/officeDocument/2006/customXml" ds:itemID="{3497B538-E856-45B9-A32E-FF7963AE6933}"/>
</file>

<file path=customXml/itemProps3.xml><?xml version="1.0" encoding="utf-8"?>
<ds:datastoreItem xmlns:ds="http://schemas.openxmlformats.org/officeDocument/2006/customXml" ds:itemID="{DE9E4F62-2F53-4E34-993A-F2043A88B7B1}"/>
</file>

<file path=docProps/app.xml><?xml version="1.0" encoding="utf-8"?>
<Properties xmlns="http://schemas.openxmlformats.org/officeDocument/2006/extended-properties" xmlns:vt="http://schemas.openxmlformats.org/officeDocument/2006/docPropsVTypes">
  <TotalTime>14330</TotalTime>
  <Words>2114</Words>
  <Application>Microsoft Office PowerPoint</Application>
  <PresentationFormat>Grand écran</PresentationFormat>
  <Paragraphs>179</Paragraphs>
  <Slides>14</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Aharoni</vt:lpstr>
      <vt:lpstr>Arial</vt:lpstr>
      <vt:lpstr>Arial Black</vt:lpstr>
      <vt:lpstr>Arial Narrow</vt:lpstr>
      <vt:lpstr>Calibri</vt:lpstr>
      <vt:lpstr>Calibri Light</vt:lpstr>
      <vt:lpstr>Tahoma</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II-PLATEFORME DE MUTUALISATION (3/6)</vt:lpstr>
      <vt:lpstr>5-Typologie des ressources et outils de la plateforme</vt:lpstr>
      <vt:lpstr>6- Le portail numérique de la Plateforme de mutualisation</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TYPOLOGIES DES PPP EN FORMATION PROFESSIONNELLE</dc:title>
  <dc:creator>Naceur</dc:creator>
  <cp:lastModifiedBy>Amidou BANCE</cp:lastModifiedBy>
  <cp:revision>195</cp:revision>
  <dcterms:created xsi:type="dcterms:W3CDTF">2018-03-11T10:34:12Z</dcterms:created>
  <dcterms:modified xsi:type="dcterms:W3CDTF">2025-10-02T05:44:22Z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0x0101009B2203B17F16D040A1E444A021DFF119</vt:lpwstr>
  </property>
</Properties>
</file>