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61" r:id="rId5"/>
    <p:sldId id="304" r:id="rId6"/>
    <p:sldId id="331" r:id="rId7"/>
    <p:sldId id="319" r:id="rId8"/>
    <p:sldId id="316" r:id="rId9"/>
    <p:sldId id="317" r:id="rId10"/>
    <p:sldId id="323" r:id="rId11"/>
    <p:sldId id="282" r:id="rId12"/>
    <p:sldId id="283" r:id="rId13"/>
    <p:sldId id="291" r:id="rId14"/>
    <p:sldId id="320" r:id="rId15"/>
    <p:sldId id="330" r:id="rId16"/>
    <p:sldId id="310" r:id="rId17"/>
    <p:sldId id="314" r:id="rId18"/>
  </p:sldIdLst>
  <p:sldSz cx="12192000" cy="6858000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DB"/>
    <a:srgbClr val="4D98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8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FEF946-1051-4A88-95AD-0CDD614FD3C3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/>
        </a:p>
      </dgm:t>
    </dgm:pt>
    <dgm:pt modelId="{69B54EAC-7A54-446B-9A32-7CD6EB83F9F2}">
      <dgm:prSet phldrT="[Texte]" custT="1"/>
      <dgm:spPr/>
      <dgm:t>
        <a:bodyPr/>
        <a:lstStyle/>
        <a:p>
          <a:r>
            <a:rPr lang="pt-PT" sz="1100" noProof="0" dirty="0"/>
            <a:t>PORTAL DIGITAL</a:t>
          </a:r>
        </a:p>
      </dgm:t>
    </dgm:pt>
    <dgm:pt modelId="{A51205CF-E660-44DF-8BDD-E3F6F74B3334}" type="parTrans" cxnId="{2F4C93C4-15A2-4CBF-A3E1-9C0424912936}">
      <dgm:prSet/>
      <dgm:spPr/>
      <dgm:t>
        <a:bodyPr/>
        <a:lstStyle/>
        <a:p>
          <a:endParaRPr lang="pt-PT" sz="900" noProof="0" dirty="0"/>
        </a:p>
      </dgm:t>
    </dgm:pt>
    <dgm:pt modelId="{2FCF0BD8-BC55-432A-A989-F4E71B9E9C01}" type="sibTrans" cxnId="{2F4C93C4-15A2-4CBF-A3E1-9C0424912936}">
      <dgm:prSet/>
      <dgm:spPr/>
      <dgm:t>
        <a:bodyPr/>
        <a:lstStyle/>
        <a:p>
          <a:endParaRPr lang="pt-PT" sz="900" noProof="0" dirty="0"/>
        </a:p>
      </dgm:t>
    </dgm:pt>
    <dgm:pt modelId="{D2D24F8B-C115-4047-9246-1E055A57A673}">
      <dgm:prSet phldrT="[Texte]" custT="1"/>
      <dgm:spPr/>
      <dgm:t>
        <a:bodyPr/>
        <a:lstStyle/>
        <a:p>
          <a:pPr>
            <a:defRPr sz="1800" b="1"/>
          </a:pPr>
          <a:r>
            <a:rPr lang="pt-PT" sz="900" noProof="0" dirty="0"/>
            <a:t>Unidade de Animação Regional</a:t>
          </a:r>
        </a:p>
      </dgm:t>
    </dgm:pt>
    <dgm:pt modelId="{5F85C60F-8376-4C0C-9CDF-440DC4367C31}" type="parTrans" cxnId="{3635CAE7-B7D8-4CBF-9660-9D627C5A9D08}">
      <dgm:prSet/>
      <dgm:spPr/>
      <dgm:t>
        <a:bodyPr/>
        <a:lstStyle/>
        <a:p>
          <a:endParaRPr lang="pt-PT" sz="900" noProof="0" dirty="0"/>
        </a:p>
      </dgm:t>
    </dgm:pt>
    <dgm:pt modelId="{C9C5A1DA-C9EB-4305-8447-A78910FA5B92}" type="sibTrans" cxnId="{3635CAE7-B7D8-4CBF-9660-9D627C5A9D08}">
      <dgm:prSet/>
      <dgm:spPr/>
      <dgm:t>
        <a:bodyPr/>
        <a:lstStyle/>
        <a:p>
          <a:endParaRPr lang="pt-PT" sz="900" noProof="0" dirty="0"/>
        </a:p>
      </dgm:t>
    </dgm:pt>
    <dgm:pt modelId="{4D2541DD-BD23-41B3-8E31-5F2D732EE08F}">
      <dgm:prSet phldrT="[Texte]" custT="1"/>
      <dgm:spPr/>
      <dgm:t>
        <a:bodyPr/>
        <a:lstStyle/>
        <a:p>
          <a:pPr>
            <a:defRPr sz="2000">
              <a:solidFill>
                <a:srgbClr val="00FF66"/>
              </a:solidFill>
            </a:defRPr>
          </a:pPr>
          <a:r>
            <a:rPr lang="pt-PT" sz="1000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Portal</a:t>
          </a:r>
          <a:r>
            <a:rPr lang="pt-PT" sz="1000" noProof="0" dirty="0"/>
            <a:t> do administrador</a:t>
          </a:r>
        </a:p>
      </dgm:t>
    </dgm:pt>
    <dgm:pt modelId="{77D9723A-E38F-43B4-B390-A06B4C8B6FE2}" type="parTrans" cxnId="{C71B0B7C-F34F-4461-8057-B30DA7279B12}">
      <dgm:prSet/>
      <dgm:spPr/>
      <dgm:t>
        <a:bodyPr/>
        <a:lstStyle/>
        <a:p>
          <a:endParaRPr lang="pt-PT" sz="900" noProof="0" dirty="0"/>
        </a:p>
      </dgm:t>
    </dgm:pt>
    <dgm:pt modelId="{F666CA59-AE14-47DA-ABFF-60D7CBFFC0A5}" type="sibTrans" cxnId="{C71B0B7C-F34F-4461-8057-B30DA7279B12}">
      <dgm:prSet/>
      <dgm:spPr/>
      <dgm:t>
        <a:bodyPr/>
        <a:lstStyle/>
        <a:p>
          <a:endParaRPr lang="pt-PT" sz="900" noProof="0" dirty="0"/>
        </a:p>
      </dgm:t>
    </dgm:pt>
    <dgm:pt modelId="{4A05F5EA-5289-4398-A96D-91D5D7F87525}">
      <dgm:prSet phldrT="[Texte]" custT="1"/>
      <dgm:spPr/>
      <dgm:t>
        <a:bodyPr/>
        <a:lstStyle/>
        <a:p>
          <a:pPr>
            <a:defRPr sz="21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r>
            <a:rPr lang="pt-PT" sz="1050" noProof="0" dirty="0"/>
            <a:t>Entidade nacional</a:t>
          </a:r>
        </a:p>
      </dgm:t>
    </dgm:pt>
    <dgm:pt modelId="{DE793338-126B-4F62-BBB1-47AB526725A5}" type="sibTrans" cxnId="{21B982F1-4C00-4DD5-B364-BF87C6C375C2}">
      <dgm:prSet/>
      <dgm:spPr/>
      <dgm:t>
        <a:bodyPr/>
        <a:lstStyle/>
        <a:p>
          <a:endParaRPr lang="pt-PT" sz="900" noProof="0" dirty="0"/>
        </a:p>
      </dgm:t>
    </dgm:pt>
    <dgm:pt modelId="{54C53197-638C-4123-BFE5-8EA7AFCE8220}" type="parTrans" cxnId="{21B982F1-4C00-4DD5-B364-BF87C6C375C2}">
      <dgm:prSet/>
      <dgm:spPr/>
      <dgm:t>
        <a:bodyPr/>
        <a:lstStyle/>
        <a:p>
          <a:endParaRPr lang="pt-PT" sz="900" noProof="0" dirty="0"/>
        </a:p>
      </dgm:t>
    </dgm:pt>
    <dgm:pt modelId="{39A477D7-4457-4AC5-8732-65D4BEA4AE34}" type="pres">
      <dgm:prSet presAssocID="{6DFEF946-1051-4A88-95AD-0CDD614FD3C3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2AD1EAC-D9BC-4407-B724-831A2409B7EE}" type="pres">
      <dgm:prSet presAssocID="{69B54EAC-7A54-446B-9A32-7CD6EB83F9F2}" presName="centerShape" presStyleLbl="node0" presStyleIdx="0" presStyleCnt="1" custLinFactNeighborX="-142" custLinFactNeighborY="3843"/>
      <dgm:spPr/>
    </dgm:pt>
    <dgm:pt modelId="{E77B4F26-9EB4-481E-B535-8266857B52FC}" type="pres">
      <dgm:prSet presAssocID="{4A05F5EA-5289-4398-A96D-91D5D7F87525}" presName="node" presStyleLbl="node1" presStyleIdx="0" presStyleCnt="3" custScaleX="168939" custScaleY="148721" custRadScaleRad="98766" custRadScaleInc="1104">
        <dgm:presLayoutVars>
          <dgm:bulletEnabled val="1"/>
        </dgm:presLayoutVars>
      </dgm:prSet>
      <dgm:spPr/>
    </dgm:pt>
    <dgm:pt modelId="{0CC4156B-F7E6-4868-9170-1389CE54E3A0}" type="pres">
      <dgm:prSet presAssocID="{4A05F5EA-5289-4398-A96D-91D5D7F87525}" presName="dummy" presStyleCnt="0"/>
      <dgm:spPr/>
    </dgm:pt>
    <dgm:pt modelId="{A151E668-412D-4CCD-881A-186311F0D1FA}" type="pres">
      <dgm:prSet presAssocID="{DE793338-126B-4F62-BBB1-47AB526725A5}" presName="sibTrans" presStyleLbl="sibTrans2D1" presStyleIdx="0" presStyleCnt="3"/>
      <dgm:spPr/>
    </dgm:pt>
    <dgm:pt modelId="{10260898-A0BC-4BBB-9BC2-7FDD7BDF6CD9}" type="pres">
      <dgm:prSet presAssocID="{D2D24F8B-C115-4047-9246-1E055A57A673}" presName="node" presStyleLbl="node1" presStyleIdx="1" presStyleCnt="3" custScaleX="156023" custScaleY="159564">
        <dgm:presLayoutVars>
          <dgm:bulletEnabled val="1"/>
        </dgm:presLayoutVars>
      </dgm:prSet>
      <dgm:spPr/>
    </dgm:pt>
    <dgm:pt modelId="{3983A73C-BE8A-4F1C-8B9F-5C2FC1A7001A}" type="pres">
      <dgm:prSet presAssocID="{D2D24F8B-C115-4047-9246-1E055A57A673}" presName="dummy" presStyleCnt="0"/>
      <dgm:spPr/>
    </dgm:pt>
    <dgm:pt modelId="{63316D5B-9D30-43A4-A6A4-F5F6BF5AC2A0}" type="pres">
      <dgm:prSet presAssocID="{C9C5A1DA-C9EB-4305-8447-A78910FA5B92}" presName="sibTrans" presStyleLbl="sibTrans2D1" presStyleIdx="1" presStyleCnt="3"/>
      <dgm:spPr/>
    </dgm:pt>
    <dgm:pt modelId="{2B5A19FB-0E44-4CA1-A100-7A8366360A1A}" type="pres">
      <dgm:prSet presAssocID="{4D2541DD-BD23-41B3-8E31-5F2D732EE08F}" presName="node" presStyleLbl="node1" presStyleIdx="2" presStyleCnt="3" custRadScaleRad="107520" custRadScaleInc="36358">
        <dgm:presLayoutVars>
          <dgm:bulletEnabled val="1"/>
        </dgm:presLayoutVars>
      </dgm:prSet>
      <dgm:spPr/>
    </dgm:pt>
    <dgm:pt modelId="{87198217-1CC8-43C6-84D4-30325FE53E61}" type="pres">
      <dgm:prSet presAssocID="{4D2541DD-BD23-41B3-8E31-5F2D732EE08F}" presName="dummy" presStyleCnt="0"/>
      <dgm:spPr/>
    </dgm:pt>
    <dgm:pt modelId="{1F162C92-4C4D-457E-9B66-7C4B5C81EEBF}" type="pres">
      <dgm:prSet presAssocID="{F666CA59-AE14-47DA-ABFF-60D7CBFFC0A5}" presName="sibTrans" presStyleLbl="sibTrans2D1" presStyleIdx="2" presStyleCnt="3"/>
      <dgm:spPr/>
    </dgm:pt>
  </dgm:ptLst>
  <dgm:cxnLst>
    <dgm:cxn modelId="{9E44770C-1090-4663-A73C-77B50BD9EA02}" type="presOf" srcId="{F666CA59-AE14-47DA-ABFF-60D7CBFFC0A5}" destId="{1F162C92-4C4D-457E-9B66-7C4B5C81EEBF}" srcOrd="0" destOrd="0" presId="urn:microsoft.com/office/officeart/2005/8/layout/radial6"/>
    <dgm:cxn modelId="{05E3F51E-FCA4-41D3-B5EF-1BCA5D4CA9AF}" type="presOf" srcId="{4D2541DD-BD23-41B3-8E31-5F2D732EE08F}" destId="{2B5A19FB-0E44-4CA1-A100-7A8366360A1A}" srcOrd="0" destOrd="0" presId="urn:microsoft.com/office/officeart/2005/8/layout/radial6"/>
    <dgm:cxn modelId="{2781F82B-47CA-414B-A564-127D63037576}" type="presOf" srcId="{4A05F5EA-5289-4398-A96D-91D5D7F87525}" destId="{E77B4F26-9EB4-481E-B535-8266857B52FC}" srcOrd="0" destOrd="0" presId="urn:microsoft.com/office/officeart/2005/8/layout/radial6"/>
    <dgm:cxn modelId="{EA4BB361-999D-4D37-B7EB-F43BCA34C972}" type="presOf" srcId="{DE793338-126B-4F62-BBB1-47AB526725A5}" destId="{A151E668-412D-4CCD-881A-186311F0D1FA}" srcOrd="0" destOrd="0" presId="urn:microsoft.com/office/officeart/2005/8/layout/radial6"/>
    <dgm:cxn modelId="{159B2F46-758E-441F-9960-C938B983E3D8}" type="presOf" srcId="{69B54EAC-7A54-446B-9A32-7CD6EB83F9F2}" destId="{32AD1EAC-D9BC-4407-B724-831A2409B7EE}" srcOrd="0" destOrd="0" presId="urn:microsoft.com/office/officeart/2005/8/layout/radial6"/>
    <dgm:cxn modelId="{C71B0B7C-F34F-4461-8057-B30DA7279B12}" srcId="{69B54EAC-7A54-446B-9A32-7CD6EB83F9F2}" destId="{4D2541DD-BD23-41B3-8E31-5F2D732EE08F}" srcOrd="2" destOrd="0" parTransId="{77D9723A-E38F-43B4-B390-A06B4C8B6FE2}" sibTransId="{F666CA59-AE14-47DA-ABFF-60D7CBFFC0A5}"/>
    <dgm:cxn modelId="{691A6382-5528-4020-BA04-0495AF5B7BA0}" type="presOf" srcId="{C9C5A1DA-C9EB-4305-8447-A78910FA5B92}" destId="{63316D5B-9D30-43A4-A6A4-F5F6BF5AC2A0}" srcOrd="0" destOrd="0" presId="urn:microsoft.com/office/officeart/2005/8/layout/radial6"/>
    <dgm:cxn modelId="{2F4C93C4-15A2-4CBF-A3E1-9C0424912936}" srcId="{6DFEF946-1051-4A88-95AD-0CDD614FD3C3}" destId="{69B54EAC-7A54-446B-9A32-7CD6EB83F9F2}" srcOrd="0" destOrd="0" parTransId="{A51205CF-E660-44DF-8BDD-E3F6F74B3334}" sibTransId="{2FCF0BD8-BC55-432A-A989-F4E71B9E9C01}"/>
    <dgm:cxn modelId="{6510A1D9-E58C-4BA6-B85C-B52521EC57DB}" type="presOf" srcId="{6DFEF946-1051-4A88-95AD-0CDD614FD3C3}" destId="{39A477D7-4457-4AC5-8732-65D4BEA4AE34}" srcOrd="0" destOrd="0" presId="urn:microsoft.com/office/officeart/2005/8/layout/radial6"/>
    <dgm:cxn modelId="{3635CAE7-B7D8-4CBF-9660-9D627C5A9D08}" srcId="{69B54EAC-7A54-446B-9A32-7CD6EB83F9F2}" destId="{D2D24F8B-C115-4047-9246-1E055A57A673}" srcOrd="1" destOrd="0" parTransId="{5F85C60F-8376-4C0C-9CDF-440DC4367C31}" sibTransId="{C9C5A1DA-C9EB-4305-8447-A78910FA5B92}"/>
    <dgm:cxn modelId="{21B982F1-4C00-4DD5-B364-BF87C6C375C2}" srcId="{69B54EAC-7A54-446B-9A32-7CD6EB83F9F2}" destId="{4A05F5EA-5289-4398-A96D-91D5D7F87525}" srcOrd="0" destOrd="0" parTransId="{54C53197-638C-4123-BFE5-8EA7AFCE8220}" sibTransId="{DE793338-126B-4F62-BBB1-47AB526725A5}"/>
    <dgm:cxn modelId="{954676F7-20AE-4706-B480-9FDE210DA9F1}" type="presOf" srcId="{D2D24F8B-C115-4047-9246-1E055A57A673}" destId="{10260898-A0BC-4BBB-9BC2-7FDD7BDF6CD9}" srcOrd="0" destOrd="0" presId="urn:microsoft.com/office/officeart/2005/8/layout/radial6"/>
    <dgm:cxn modelId="{D730A7DB-D51C-4AF9-9304-49F446C34EFE}" type="presParOf" srcId="{39A477D7-4457-4AC5-8732-65D4BEA4AE34}" destId="{32AD1EAC-D9BC-4407-B724-831A2409B7EE}" srcOrd="0" destOrd="0" presId="urn:microsoft.com/office/officeart/2005/8/layout/radial6"/>
    <dgm:cxn modelId="{AC7FF6C9-F366-4C57-8C58-FA5D06A89AE9}" type="presParOf" srcId="{39A477D7-4457-4AC5-8732-65D4BEA4AE34}" destId="{E77B4F26-9EB4-481E-B535-8266857B52FC}" srcOrd="1" destOrd="0" presId="urn:microsoft.com/office/officeart/2005/8/layout/radial6"/>
    <dgm:cxn modelId="{4C014918-46E8-4D3F-BB1E-B069CD300370}" type="presParOf" srcId="{39A477D7-4457-4AC5-8732-65D4BEA4AE34}" destId="{0CC4156B-F7E6-4868-9170-1389CE54E3A0}" srcOrd="2" destOrd="0" presId="urn:microsoft.com/office/officeart/2005/8/layout/radial6"/>
    <dgm:cxn modelId="{E60B92E9-CB9B-4C42-8730-BC4A526C8961}" type="presParOf" srcId="{39A477D7-4457-4AC5-8732-65D4BEA4AE34}" destId="{A151E668-412D-4CCD-881A-186311F0D1FA}" srcOrd="3" destOrd="0" presId="urn:microsoft.com/office/officeart/2005/8/layout/radial6"/>
    <dgm:cxn modelId="{57216E16-ED97-47D4-92E0-D83A42E0ACFB}" type="presParOf" srcId="{39A477D7-4457-4AC5-8732-65D4BEA4AE34}" destId="{10260898-A0BC-4BBB-9BC2-7FDD7BDF6CD9}" srcOrd="4" destOrd="0" presId="urn:microsoft.com/office/officeart/2005/8/layout/radial6"/>
    <dgm:cxn modelId="{1E9259F6-238F-4C64-BA55-BA625D970421}" type="presParOf" srcId="{39A477D7-4457-4AC5-8732-65D4BEA4AE34}" destId="{3983A73C-BE8A-4F1C-8B9F-5C2FC1A7001A}" srcOrd="5" destOrd="0" presId="urn:microsoft.com/office/officeart/2005/8/layout/radial6"/>
    <dgm:cxn modelId="{1A9DB769-B40A-4DB5-B07E-D9BDE83FD84A}" type="presParOf" srcId="{39A477D7-4457-4AC5-8732-65D4BEA4AE34}" destId="{63316D5B-9D30-43A4-A6A4-F5F6BF5AC2A0}" srcOrd="6" destOrd="0" presId="urn:microsoft.com/office/officeart/2005/8/layout/radial6"/>
    <dgm:cxn modelId="{3B91C82D-34BD-4682-B8CC-840E8DC6D45D}" type="presParOf" srcId="{39A477D7-4457-4AC5-8732-65D4BEA4AE34}" destId="{2B5A19FB-0E44-4CA1-A100-7A8366360A1A}" srcOrd="7" destOrd="0" presId="urn:microsoft.com/office/officeart/2005/8/layout/radial6"/>
    <dgm:cxn modelId="{D0F8F6C2-5CD2-4EB4-8B53-9AB95E4224FC}" type="presParOf" srcId="{39A477D7-4457-4AC5-8732-65D4BEA4AE34}" destId="{87198217-1CC8-43C6-84D4-30325FE53E61}" srcOrd="8" destOrd="0" presId="urn:microsoft.com/office/officeart/2005/8/layout/radial6"/>
    <dgm:cxn modelId="{94FC3394-BCB7-4122-BDCF-2AA4270CA258}" type="presParOf" srcId="{39A477D7-4457-4AC5-8732-65D4BEA4AE34}" destId="{1F162C92-4C4D-457E-9B66-7C4B5C81EEBF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162C92-4C4D-457E-9B66-7C4B5C81EEBF}">
      <dsp:nvSpPr>
        <dsp:cNvPr id="0" name=""/>
        <dsp:cNvSpPr/>
      </dsp:nvSpPr>
      <dsp:spPr>
        <a:xfrm>
          <a:off x="1100449" y="646986"/>
          <a:ext cx="3346149" cy="3346149"/>
        </a:xfrm>
        <a:prstGeom prst="blockArc">
          <a:avLst>
            <a:gd name="adj1" fmla="val 9832783"/>
            <a:gd name="adj2" fmla="val 164865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316D5B-9D30-43A4-A6A4-F5F6BF5AC2A0}">
      <dsp:nvSpPr>
        <dsp:cNvPr id="0" name=""/>
        <dsp:cNvSpPr/>
      </dsp:nvSpPr>
      <dsp:spPr>
        <a:xfrm>
          <a:off x="1137683" y="804776"/>
          <a:ext cx="3346149" cy="3346149"/>
        </a:xfrm>
        <a:prstGeom prst="blockArc">
          <a:avLst>
            <a:gd name="adj1" fmla="val 1394283"/>
            <a:gd name="adj2" fmla="val 1017395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51E668-412D-4CCD-881A-186311F0D1FA}">
      <dsp:nvSpPr>
        <dsp:cNvPr id="0" name=""/>
        <dsp:cNvSpPr/>
      </dsp:nvSpPr>
      <dsp:spPr>
        <a:xfrm>
          <a:off x="1212669" y="652484"/>
          <a:ext cx="3346149" cy="3346149"/>
        </a:xfrm>
        <a:prstGeom prst="blockArc">
          <a:avLst>
            <a:gd name="adj1" fmla="val 16250115"/>
            <a:gd name="adj2" fmla="val 1751517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AD1EAC-D9BC-4407-B724-831A2409B7EE}">
      <dsp:nvSpPr>
        <dsp:cNvPr id="0" name=""/>
        <dsp:cNvSpPr/>
      </dsp:nvSpPr>
      <dsp:spPr>
        <a:xfrm>
          <a:off x="2123044" y="1661688"/>
          <a:ext cx="1538882" cy="15388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100" kern="1200" noProof="0" dirty="0"/>
            <a:t>PORTAL DIGITAL</a:t>
          </a:r>
        </a:p>
      </dsp:txBody>
      <dsp:txXfrm>
        <a:off x="2348408" y="1887052"/>
        <a:ext cx="1088154" cy="1088154"/>
      </dsp:txXfrm>
    </dsp:sp>
    <dsp:sp modelId="{E77B4F26-9EB4-481E-B535-8266857B52FC}">
      <dsp:nvSpPr>
        <dsp:cNvPr id="0" name=""/>
        <dsp:cNvSpPr/>
      </dsp:nvSpPr>
      <dsp:spPr>
        <a:xfrm>
          <a:off x="1999647" y="-109586"/>
          <a:ext cx="1819841" cy="16020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sz="21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r>
            <a:rPr lang="pt-PT" sz="1050" kern="1200" noProof="0" dirty="0"/>
            <a:t>Entidade nacional</a:t>
          </a:r>
        </a:p>
      </dsp:txBody>
      <dsp:txXfrm>
        <a:off x="2266157" y="125029"/>
        <a:ext cx="1286821" cy="1132819"/>
      </dsp:txXfrm>
    </dsp:sp>
    <dsp:sp modelId="{10260898-A0BC-4BBB-9BC2-7FDD7BDF6CD9}">
      <dsp:nvSpPr>
        <dsp:cNvPr id="0" name=""/>
        <dsp:cNvSpPr/>
      </dsp:nvSpPr>
      <dsp:spPr>
        <a:xfrm>
          <a:off x="3472114" y="2263239"/>
          <a:ext cx="1680707" cy="17188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sz="1800" b="1"/>
          </a:pPr>
          <a:r>
            <a:rPr lang="pt-PT" sz="900" kern="1200" noProof="0" dirty="0"/>
            <a:t>Unidade de Animação Regional</a:t>
          </a:r>
        </a:p>
      </dsp:txBody>
      <dsp:txXfrm>
        <a:off x="3718248" y="2514959"/>
        <a:ext cx="1188439" cy="1215412"/>
      </dsp:txXfrm>
    </dsp:sp>
    <dsp:sp modelId="{2B5A19FB-0E44-4CA1-A100-7A8366360A1A}">
      <dsp:nvSpPr>
        <dsp:cNvPr id="0" name=""/>
        <dsp:cNvSpPr/>
      </dsp:nvSpPr>
      <dsp:spPr>
        <a:xfrm>
          <a:off x="664879" y="2235221"/>
          <a:ext cx="1077217" cy="10772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sz="2000">
              <a:solidFill>
                <a:srgbClr val="00FF66"/>
              </a:solidFill>
            </a:defRPr>
          </a:pPr>
          <a:r>
            <a:rPr lang="pt-PT" sz="1000" b="1" kern="120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Portal</a:t>
          </a:r>
          <a:r>
            <a:rPr lang="pt-PT" sz="1000" kern="1200" noProof="0" dirty="0"/>
            <a:t> do administrador</a:t>
          </a:r>
        </a:p>
      </dsp:txBody>
      <dsp:txXfrm>
        <a:off x="822634" y="2392976"/>
        <a:ext cx="761707" cy="7617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7DEF4198-70DC-4D47-A5E6-B285F7D9A6AB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t>Alterar os estilos do texto da máscara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6D956460-BBBB-4B5D-B248-D901A1E87509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9583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7BDAF-0D44-405E-B8AD-9B881DEA1653}" type="datetime1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283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6158-294A-4EFA-8516-00E7D2CE0C61}" type="datetime1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304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D4117-2044-4574-9035-0F7133947A7D}" type="datetime1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4502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Alterar o estilo do título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Alterar os estilos do texto da máscara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944B-4AC4-4770-9BCF-BFCC2436C63C}" type="datetime1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8269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1F7BE-A6EE-45ED-A320-514546B535B7}" type="datetime1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918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C033-B4BD-4789-9376-1B3CAF80B033}" type="datetime1">
              <a:rPr lang="fr-FR" smtClean="0"/>
              <a:t>08/10/2025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61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87D0-452D-428C-AF4B-47F65B78683C}" type="datetime1">
              <a:rPr lang="fr-FR" smtClean="0"/>
              <a:t>08/10/2025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089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CAA41-9603-4070-9DC3-BAF3F91868C7}" type="datetime1">
              <a:rPr lang="fr-FR" smtClean="0"/>
              <a:t>08/10/2025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0217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951A7-9FAA-4873-8543-812B8F14AA9B}" type="datetime1">
              <a:rPr lang="fr-FR" smtClean="0"/>
              <a:t>08/10/2025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81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14151-B303-4517-BD1F-C9D3625B2D38}" type="datetime1">
              <a:rPr lang="fr-FR" smtClean="0"/>
              <a:t>08/10/2025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3584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610D6-0926-438A-8D67-DCEE95E5EE4B}" type="datetime1">
              <a:rPr lang="fr-FR" smtClean="0"/>
              <a:t>08/10/2025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394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Alterar o estilo do título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Alterar os estilos do texto da máscara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7C91D-E560-4C43-A7A0-E7AEC5810115}" type="datetime1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D774C-343C-4F9E-811A-7E6827EC9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200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mutualisation.ccmefp-uemoa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1</a:t>
            </a:fld>
            <a:endParaRPr lang="fr-FR"/>
          </a:p>
        </p:txBody>
      </p:sp>
      <p:pic>
        <p:nvPicPr>
          <p:cNvPr id="10" name="Picture 8">
            <a:extLst>
              <a:ext uri="{FF2B5EF4-FFF2-40B4-BE49-F238E27FC236}">
                <a16:creationId xmlns:a16="http://schemas.microsoft.com/office/drawing/2014/main" id="{9EF2D4D8-E508-4EC0-9112-D7FD041C65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360"/>
            <a:ext cx="1671121" cy="2032898"/>
          </a:xfrm>
          <a:prstGeom prst="rect">
            <a:avLst/>
          </a:prstGeom>
        </p:spPr>
      </p:pic>
      <p:pic>
        <p:nvPicPr>
          <p:cNvPr id="11" name="Picture 11">
            <a:extLst>
              <a:ext uri="{FF2B5EF4-FFF2-40B4-BE49-F238E27FC236}">
                <a16:creationId xmlns:a16="http://schemas.microsoft.com/office/drawing/2014/main" id="{FD7FD5BB-933F-4350-AAD3-34DC1A9C709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1889" y="0"/>
            <a:ext cx="1700111" cy="176558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1A5513F-81D1-4BE5-BEFC-035F49763507}"/>
              </a:ext>
            </a:extLst>
          </p:cNvPr>
          <p:cNvSpPr/>
          <p:nvPr/>
        </p:nvSpPr>
        <p:spPr>
          <a:xfrm>
            <a:off x="-85725" y="1970662"/>
            <a:ext cx="12182474" cy="739606"/>
          </a:xfrm>
          <a:prstGeom prst="rect">
            <a:avLst/>
          </a:prstGeom>
          <a:solidFill>
            <a:srgbClr val="FEFFFA"/>
          </a:solidFill>
          <a:ln w="9525" cap="flat" cmpd="sng" algn="ctr">
            <a:solidFill>
              <a:srgbClr val="ECEDE8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PT" sz="2800" b="1" i="0" u="none" strike="noStrike" kern="0" cap="none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defRPr>
            </a:pPr>
            <a:r>
              <a:rPr lang="pt-PT" noProof="0" dirty="0"/>
              <a:t>QUADRO DE CONCERTAÇÃO PARA OS MINISTROS RESPONSÁVEIS PELO EMPREGO E A FORMAÇÃO PROFISSIONAL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defRPr>
            </a:pPr>
            <a:r>
              <a:rPr lang="pt-PT" noProof="0" dirty="0"/>
              <a:t> DO ESPAÇO UEMOA (CCMEFP-UEMOA)</a:t>
            </a:r>
            <a:endParaRPr kumimoji="0" lang="pt-PT" sz="2000" b="0" i="0" u="none" strike="noStrike" kern="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kern="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35F9F0E-D248-4029-A397-1839AA49090B}"/>
              </a:ext>
            </a:extLst>
          </p:cNvPr>
          <p:cNvSpPr txBox="1"/>
          <p:nvPr/>
        </p:nvSpPr>
        <p:spPr>
          <a:xfrm>
            <a:off x="-85725" y="2915346"/>
            <a:ext cx="12268199" cy="1138773"/>
          </a:xfrm>
          <a:prstGeom prst="rect">
            <a:avLst/>
          </a:prstGeom>
          <a:gradFill rotWithShape="1">
            <a:gsLst>
              <a:gs pos="0">
                <a:srgbClr val="70AD47">
                  <a:lumMod val="110000"/>
                  <a:satMod val="105000"/>
                  <a:tint val="67000"/>
                </a:srgbClr>
              </a:gs>
              <a:gs pos="50000">
                <a:srgbClr val="70AD47">
                  <a:lumMod val="105000"/>
                  <a:satMod val="103000"/>
                  <a:tint val="73000"/>
                </a:srgbClr>
              </a:gs>
              <a:gs pos="100000">
                <a:srgbClr val="70AD47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PT" sz="1200" b="0" i="0" u="none" strike="noStrike" kern="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haroni" panose="02010803020104030203" pitchFamily="2" charset="-79"/>
              <a:ea typeface="+mn-ea"/>
              <a:cs typeface="Aharoni" panose="02010803020104030203" pitchFamily="2" charset="-79"/>
            </a:endParaRPr>
          </a:p>
          <a:p>
            <a:pPr lvl="0" algn="ctr">
              <a:defRPr sz="300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pPr>
            <a:r>
              <a:rPr lang="pt-PT" sz="2800" noProof="0" dirty="0"/>
              <a:t>Apresentação</a:t>
            </a:r>
            <a:r>
              <a:rPr lang="pt-PT" sz="2800" noProof="0" dirty="0">
                <a:ln>
                  <a:noFill/>
                </a:ln>
                <a:effectLst/>
                <a:uLnTx/>
                <a:uFillTx/>
                <a:ea typeface="+mn-ea"/>
              </a:rPr>
              <a:t> da plataforma CCMEFP-UEMOA para a congregação de recursos e instrumentos para a formação profissional e o emprego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E410FE-136E-40CB-8A9E-26D2CFE0E385}"/>
              </a:ext>
            </a:extLst>
          </p:cNvPr>
          <p:cNvSpPr/>
          <p:nvPr/>
        </p:nvSpPr>
        <p:spPr>
          <a:xfrm>
            <a:off x="446813" y="5203880"/>
            <a:ext cx="45012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r>
              <a:rPr lang="pt-PT" noProof="0" dirty="0"/>
              <a:t>BANCE Amidou</a:t>
            </a:r>
          </a:p>
          <a:p>
            <a: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r>
              <a:rPr lang="pt-PT" sz="1400" noProof="0" dirty="0"/>
              <a:t>Secretário Permanente do CCMEFP-UEMOA</a:t>
            </a:r>
          </a:p>
          <a:p>
            <a: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r>
              <a:rPr lang="pt-PT" sz="1400" b="1" u="sng" noProof="0" dirty="0"/>
              <a:t>Correio eletrónico:</a:t>
            </a:r>
            <a:r>
              <a:rPr lang="pt-PT" sz="1400" b="1" noProof="0" dirty="0"/>
              <a:t> </a:t>
            </a:r>
            <a:r>
              <a:rPr lang="pt-PT" sz="1400" noProof="0" dirty="0"/>
              <a:t> bance2070@gmail.com</a:t>
            </a:r>
          </a:p>
          <a:p>
            <a: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r>
              <a:rPr lang="pt-PT" sz="1400" b="1" u="sng" noProof="0" dirty="0"/>
              <a:t>Telefone:</a:t>
            </a:r>
            <a:r>
              <a:rPr lang="pt-PT" sz="1400" noProof="0" dirty="0"/>
              <a:t> (00223) 75 38 08 70</a:t>
            </a:r>
          </a:p>
          <a:p>
            <a: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r>
              <a:rPr lang="pt-PT" sz="1400" b="1" u="sng" noProof="0" dirty="0"/>
              <a:t>WhatsApp:</a:t>
            </a:r>
            <a:r>
              <a:rPr lang="pt-PT" sz="1400" noProof="0" dirty="0"/>
              <a:t> (00226) 71 05 87 90</a:t>
            </a:r>
          </a:p>
        </p:txBody>
      </p:sp>
      <p:pic>
        <p:nvPicPr>
          <p:cNvPr id="3" name="Picture 668125178" descr="Logo, company name  Description automatically generated">
            <a:extLst>
              <a:ext uri="{FF2B5EF4-FFF2-40B4-BE49-F238E27FC236}">
                <a16:creationId xmlns:a16="http://schemas.microsoft.com/office/drawing/2014/main" id="{DA0B48C3-5EFB-4665-46EF-CCEDC3DEB6A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69" y="124880"/>
            <a:ext cx="1420775" cy="151582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Sous-titre 2">
            <a:extLst>
              <a:ext uri="{FF2B5EF4-FFF2-40B4-BE49-F238E27FC236}">
                <a16:creationId xmlns:a16="http://schemas.microsoft.com/office/drawing/2014/main" id="{B968C5E1-CA70-E0A3-E5A1-1674499B2E71}"/>
              </a:ext>
            </a:extLst>
          </p:cNvPr>
          <p:cNvSpPr txBox="1">
            <a:spLocks/>
          </p:cNvSpPr>
          <p:nvPr/>
        </p:nvSpPr>
        <p:spPr>
          <a:xfrm>
            <a:off x="1625891" y="4526239"/>
            <a:ext cx="8940219" cy="645836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pPr>
            <a:r>
              <a:rPr lang="pt-PT" noProof="0" dirty="0"/>
              <a:t>6º Fórum Continental do ACQF, 30 de setembro a 2 de outubro de 2025, Port Louis/</a:t>
            </a:r>
            <a:r>
              <a:rPr lang="pt-PT" noProof="0" dirty="0" err="1"/>
              <a:t>Mauricia</a:t>
            </a:r>
            <a:r>
              <a:rPr lang="pt-PT" dirty="0"/>
              <a:t>s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4102004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67" y="876035"/>
            <a:ext cx="11229975" cy="871625"/>
          </a:xfrm>
          <a:solidFill>
            <a:schemeClr val="bg1"/>
          </a:solidFill>
        </p:spPr>
        <p:txBody>
          <a:bodyPr>
            <a:noAutofit/>
          </a:bodyPr>
          <a:lstStyle/>
          <a:p>
            <a:pPr lvl="2" algn="ctr" rtl="0">
              <a:spcBef>
                <a:spcPts val="400"/>
              </a:spcBef>
              <a:defRPr sz="2700">
                <a:solidFill>
                  <a:srgbClr val="C00000"/>
                </a:solidFill>
                <a:latin typeface="Arial Black" panose="020B0A04020102020204" pitchFamily="34" charset="0"/>
              </a:defRPr>
            </a:pPr>
            <a:r>
              <a:rPr sz="2400" b="1" kern="1200" dirty="0">
                <a:solidFill>
                  <a:srgbClr val="C00000"/>
                </a:solidFill>
                <a:latin typeface="Arial Black" panose="020B0A04020102020204" pitchFamily="34" charset="0"/>
                <a:ea typeface="+mn-ea"/>
                <a:cs typeface="+mn-cs"/>
              </a:rPr>
              <a:t>6- O portal digital da </a:t>
            </a:r>
            <a:r>
              <a:rPr sz="2400" b="1" kern="1200" dirty="0" err="1">
                <a:solidFill>
                  <a:srgbClr val="C00000"/>
                </a:solidFill>
                <a:latin typeface="Arial Black" panose="020B0A04020102020204" pitchFamily="34" charset="0"/>
                <a:ea typeface="+mn-ea"/>
                <a:cs typeface="+mn-cs"/>
              </a:rPr>
              <a:t>plataforma</a:t>
            </a:r>
            <a:r>
              <a:rPr sz="2400" b="1" kern="1200" dirty="0">
                <a:solidFill>
                  <a:srgbClr val="C00000"/>
                </a:solidFill>
                <a:latin typeface="Arial Black" panose="020B0A04020102020204" pitchFamily="34" charset="0"/>
                <a:ea typeface="+mn-ea"/>
                <a:cs typeface="+mn-cs"/>
              </a:rPr>
              <a:t> de mutualização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3945" y="3457714"/>
            <a:ext cx="7565219" cy="516517"/>
          </a:xfrm>
        </p:spPr>
        <p:txBody>
          <a:bodyPr>
            <a:normAutofit/>
          </a:bodyPr>
          <a:lstStyle/>
          <a:p>
            <a:pPr marL="0" indent="0" algn="ctr">
              <a:buNone/>
              <a:defRPr sz="3200" u="sng">
                <a:solidFill>
                  <a:schemeClr val="accent1">
                    <a:lumMod val="75000"/>
                  </a:schemeClr>
                </a:solidFill>
                <a:hlinkClick r:id="rId2"/>
              </a:defRPr>
            </a:pPr>
            <a:r>
              <a:rPr sz="2400" dirty="0"/>
              <a:t>https://mutualisation.ccmefp-uemoa.org/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944B-4AC4-4770-9BCF-BFCC2436C63C}" type="datetime1">
              <a:rPr lang="fr-FR" smtClean="0"/>
              <a:t>08/10/2025</a:t>
            </a:fld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10</a:t>
            </a:fld>
            <a:endParaRPr lang="fr-FR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0037DE-1CC8-4C2E-8F26-9016553FA2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38077" y="1747660"/>
            <a:ext cx="8877065" cy="6140394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CEA5FE0F-4A0A-46DA-B8A7-B8D2E9285788}"/>
              </a:ext>
            </a:extLst>
          </p:cNvPr>
          <p:cNvSpPr txBox="1"/>
          <p:nvPr/>
        </p:nvSpPr>
        <p:spPr>
          <a:xfrm>
            <a:off x="1373446" y="1605181"/>
            <a:ext cx="985829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5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2000" noProof="0"/>
              <a:t>A plataforma = portal Web para a partilha e utilização de recursos com conteúdos normativos e pedagógicos, com vista a desenvolver e reforçar a oferta e as instalações de formação profissional dos Estados-Membros. </a:t>
            </a:r>
          </a:p>
        </p:txBody>
      </p:sp>
      <p:sp>
        <p:nvSpPr>
          <p:cNvPr id="10" name="Rectangle avec flèche vers la droite 17">
            <a:extLst>
              <a:ext uri="{FF2B5EF4-FFF2-40B4-BE49-F238E27FC236}">
                <a16:creationId xmlns:a16="http://schemas.microsoft.com/office/drawing/2014/main" id="{69FAB5FB-0CE2-4E77-9269-29D0740AB9BB}"/>
              </a:ext>
            </a:extLst>
          </p:cNvPr>
          <p:cNvSpPr/>
          <p:nvPr/>
        </p:nvSpPr>
        <p:spPr>
          <a:xfrm>
            <a:off x="7578056" y="4191803"/>
            <a:ext cx="2542908" cy="2597472"/>
          </a:xfrm>
          <a:prstGeom prst="rightArrowCallout">
            <a:avLst>
              <a:gd name="adj1" fmla="val 50574"/>
              <a:gd name="adj2" fmla="val 50000"/>
              <a:gd name="adj3" fmla="val 15022"/>
              <a:gd name="adj4" fmla="val 803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sz="1600"/>
              <a:t>ACESSO À DISTÂNCIA COM</a:t>
            </a:r>
          </a:p>
          <a:p>
            <a:endParaRPr sz="1600"/>
          </a:p>
          <a:p>
            <a:r>
              <a:rPr sz="1600"/>
              <a:t>Um espaço </a:t>
            </a:r>
            <a:r>
              <a:rPr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público</a:t>
            </a:r>
          </a:p>
          <a:p>
            <a:endParaRPr sz="16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sz="1600"/>
              <a:t>UM </a:t>
            </a:r>
            <a:r>
              <a:rPr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ESPAÇO-MEMBRO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BCA14CD-FA2F-42C5-9EA4-A5B7D91E6846}"/>
              </a:ext>
            </a:extLst>
          </p:cNvPr>
          <p:cNvSpPr txBox="1">
            <a:spLocks/>
          </p:cNvSpPr>
          <p:nvPr/>
        </p:nvSpPr>
        <p:spPr>
          <a:xfrm>
            <a:off x="-1" y="1"/>
            <a:ext cx="12179165" cy="721896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4000" b="1">
                <a:latin typeface="Arial Black" panose="020B0A04020102020204" pitchFamily="34" charset="0"/>
              </a:defRPr>
            </a:pPr>
            <a:r>
              <a:rPr lang="pt-PT" sz="3600" noProof="0" dirty="0">
                <a:solidFill>
                  <a:schemeClr val="bg1"/>
                </a:solidFill>
              </a:rPr>
              <a:t>II-PLATAFORMA DE MUTUALIZAÇÃO </a:t>
            </a:r>
            <a:r>
              <a:rPr lang="pt-PT" sz="36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(5/6)</a:t>
            </a:r>
            <a:endParaRPr lang="pt-PT" sz="3600" b="1" noProof="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889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6462643-D922-4D3E-9C51-39F9B3FC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951A7-9FAA-4873-8543-812B8F14AA9B}" type="datetime1">
              <a:rPr lang="fr-FR" smtClean="0"/>
              <a:t>08/10/2025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8135251-720A-4A6A-9799-D6446ABAC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11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D634523-7E69-4D85-9E88-627A3DB1A5B9}"/>
              </a:ext>
            </a:extLst>
          </p:cNvPr>
          <p:cNvSpPr txBox="1"/>
          <p:nvPr/>
        </p:nvSpPr>
        <p:spPr>
          <a:xfrm>
            <a:off x="658777" y="1747660"/>
            <a:ext cx="10695023" cy="3486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 sz="2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>
                <a:effectLst/>
              </a:rPr>
              <a:t>Pooling</a:t>
            </a:r>
            <a:r>
              <a:rPr lang="pt-PT" sz="1600" noProof="0" dirty="0"/>
              <a:t>=</a:t>
            </a:r>
            <a:r>
              <a:rPr lang="pt-PT" sz="1600" b="1" noProof="0" dirty="0">
                <a:effectLst/>
              </a:rPr>
              <a:t>processo de integração que </a:t>
            </a:r>
            <a:r>
              <a:rPr lang="pt-PT" sz="1600" noProof="0" dirty="0">
                <a:effectLst/>
              </a:rPr>
              <a:t>oferece uma </a:t>
            </a:r>
            <a:r>
              <a:rPr lang="pt-PT" sz="1600" b="1" noProof="0" dirty="0">
                <a:effectLst/>
              </a:rPr>
              <a:t>vantagem de economia de tempo e de recursos financeiros de, pelo menos, 60 %.</a:t>
            </a:r>
            <a:r>
              <a:rPr lang="pt-PT" sz="1600" noProof="0" dirty="0">
                <a:effectLst/>
              </a:rPr>
              <a:t> </a:t>
            </a:r>
          </a:p>
          <a:p>
            <a:pPr marL="342900" indent="-34290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 sz="220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Plataforma de mutualização = </a:t>
            </a:r>
            <a:r>
              <a:rPr lang="pt-PT" sz="1600" b="1" noProof="0" dirty="0"/>
              <a:t>instrumento de apoio ao reforço dos sistemas nacionais de formação profissional</a:t>
            </a:r>
            <a:r>
              <a:rPr lang="pt-PT" sz="1600" noProof="0" dirty="0"/>
              <a:t> com base na adaptação e contextualização dos instrumentos e recursos existentes.</a:t>
            </a:r>
          </a:p>
          <a:p>
            <a:pPr marL="342900" indent="-34290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 sz="220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Pooling =</a:t>
            </a:r>
            <a:r>
              <a:rPr lang="pt-PT" sz="1600" b="1" noProof="0" dirty="0"/>
              <a:t>desenvolvimento e utilização racional dos meios financeiros e das competências </a:t>
            </a:r>
            <a:r>
              <a:rPr lang="pt-PT" sz="1600" noProof="0" dirty="0"/>
              <a:t>para apoiar o desenvolvimento económico, o acesso ao emprego e a mobilidade profissional. Responde melhor </a:t>
            </a:r>
            <a:r>
              <a:rPr lang="pt-PT" sz="1600" b="1" noProof="0" dirty="0"/>
              <a:t>ao desafio da empregabilidade dos jovens e das mulheres.</a:t>
            </a:r>
          </a:p>
          <a:p>
            <a:pPr marL="342900" indent="-34290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>
                <a:effectLst/>
              </a:rPr>
              <a:t>Cerca de 1159 programas de formação </a:t>
            </a:r>
            <a:r>
              <a:rPr lang="pt-PT" sz="1600" b="1" noProof="0" dirty="0"/>
              <a:t>/ 5000</a:t>
            </a:r>
            <a:r>
              <a:rPr lang="pt-PT" sz="1600" b="1" noProof="0" dirty="0">
                <a:effectLst/>
              </a:rPr>
              <a:t> recursos de formação profissional identificados nos nove (09) países membros</a:t>
            </a:r>
            <a:r>
              <a:rPr lang="pt-PT" sz="1600" noProof="0" dirty="0">
                <a:effectLst/>
              </a:rPr>
              <a:t> da plataforma de mutualização. </a:t>
            </a:r>
          </a:p>
          <a:p>
            <a:pPr marL="342900" indent="-34290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 sz="200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Até à data, </a:t>
            </a:r>
            <a:r>
              <a:rPr lang="pt-PT" sz="1600" b="1" noProof="0" dirty="0"/>
              <a:t>foram partilhados 1481 recursos </a:t>
            </a:r>
            <a:r>
              <a:rPr lang="pt-PT" sz="1600" noProof="0" dirty="0"/>
              <a:t>na plataforma e </a:t>
            </a:r>
            <a:r>
              <a:rPr lang="pt-PT" sz="1600" b="1" noProof="0" dirty="0"/>
              <a:t>487 recursos.</a:t>
            </a:r>
            <a:r>
              <a:rPr lang="pt-PT" sz="1600" noProof="0" dirty="0"/>
              <a:t> </a:t>
            </a:r>
            <a:r>
              <a:rPr lang="pt-PT" sz="1600" b="1" noProof="0" dirty="0"/>
              <a:t>Adesão de um país à plataforma = potencial acesso aos 5000 recursos identificados</a:t>
            </a:r>
            <a:endParaRPr lang="pt-PT" sz="1600" b="1" noProof="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7EDD720-E409-43F7-B895-2792AA03BE21}"/>
              </a:ext>
            </a:extLst>
          </p:cNvPr>
          <p:cNvSpPr txBox="1">
            <a:spLocks/>
          </p:cNvSpPr>
          <p:nvPr/>
        </p:nvSpPr>
        <p:spPr>
          <a:xfrm>
            <a:off x="-1" y="1"/>
            <a:ext cx="12179165" cy="721896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4000" b="1">
                <a:latin typeface="Arial Black" panose="020B0A04020102020204" pitchFamily="34" charset="0"/>
              </a:defRPr>
            </a:pPr>
            <a:r>
              <a:rPr lang="pt-PT" sz="3600" noProof="0" dirty="0">
                <a:solidFill>
                  <a:schemeClr val="bg1"/>
                </a:solidFill>
              </a:rPr>
              <a:t>II-PLATAFORMA DE MUTUALIZAÇÃO </a:t>
            </a:r>
            <a:r>
              <a:rPr lang="pt-PT" sz="36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(</a:t>
            </a:r>
            <a:r>
              <a:rPr lang="pt-PT" sz="3600" noProof="0" dirty="0">
                <a:solidFill>
                  <a:prstClr val="white"/>
                </a:solidFill>
                <a:ea typeface="+mn-ea"/>
                <a:cs typeface="+mn-cs"/>
              </a:rPr>
              <a:t>6/6)</a:t>
            </a:r>
            <a:endParaRPr lang="pt-PT" sz="3600" b="1" noProof="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2597F22-281C-A249-11E8-1A5FB5369357}"/>
              </a:ext>
            </a:extLst>
          </p:cNvPr>
          <p:cNvSpPr txBox="1">
            <a:spLocks/>
          </p:cNvSpPr>
          <p:nvPr/>
        </p:nvSpPr>
        <p:spPr>
          <a:xfrm>
            <a:off x="196567" y="876035"/>
            <a:ext cx="11229975" cy="871625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2" algn="ctr" rtl="0">
              <a:spcBef>
                <a:spcPts val="400"/>
              </a:spcBef>
              <a:defRPr sz="2700">
                <a:solidFill>
                  <a:srgbClr val="C00000"/>
                </a:solidFill>
                <a:latin typeface="Arial Black" panose="020B0A04020102020204" pitchFamily="34" charset="0"/>
              </a:defRPr>
            </a:pPr>
            <a:r>
              <a:rPr lang="pt-PT" sz="2400" b="1" kern="1200" dirty="0">
                <a:solidFill>
                  <a:srgbClr val="C00000"/>
                </a:solidFill>
                <a:latin typeface="Arial Black" panose="020B0A04020102020204" pitchFamily="34" charset="0"/>
                <a:ea typeface="+mn-ea"/>
                <a:cs typeface="+mn-cs"/>
              </a:rPr>
              <a:t>6- Interesses e benefícios da plataforma de mutualização</a:t>
            </a:r>
          </a:p>
        </p:txBody>
      </p:sp>
    </p:spTree>
    <p:extLst>
      <p:ext uri="{BB962C8B-B14F-4D97-AF65-F5344CB8AC3E}">
        <p14:creationId xmlns:p14="http://schemas.microsoft.com/office/powerpoint/2010/main" val="3778200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3E9CC81-5335-E155-5B84-8FB1DF354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951A7-9FAA-4873-8543-812B8F14AA9B}" type="datetime1">
              <a:rPr lang="fr-FR" smtClean="0"/>
              <a:t>08/10/2025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F281DDC-869E-14A9-7439-CB6980A38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12</a:t>
            </a:fld>
            <a:endParaRPr lang="fr-FR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FAAEF1C-8C11-09D8-2355-F5013CA8FA2B}"/>
              </a:ext>
            </a:extLst>
          </p:cNvPr>
          <p:cNvSpPr txBox="1">
            <a:spLocks/>
          </p:cNvSpPr>
          <p:nvPr/>
        </p:nvSpPr>
        <p:spPr>
          <a:xfrm>
            <a:off x="-12837" y="0"/>
            <a:ext cx="12192001" cy="67151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3600" b="1">
                <a:solidFill>
                  <a:schemeClr val="bg1"/>
                </a:solidFill>
                <a:latin typeface="Arial Black" panose="020B0A04020102020204" pitchFamily="34" charset="0"/>
              </a:defRPr>
            </a:pPr>
            <a:r>
              <a:rPr lang="pt-PT" noProof="0" dirty="0"/>
              <a:t>III-PERSPECTIVAS (1/1)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B628537-F4FD-5153-CAF2-FA351E02C2D4}"/>
              </a:ext>
            </a:extLst>
          </p:cNvPr>
          <p:cNvSpPr txBox="1"/>
          <p:nvPr/>
        </p:nvSpPr>
        <p:spPr>
          <a:xfrm>
            <a:off x="546839" y="1170702"/>
            <a:ext cx="10879115" cy="43627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 sz="2100" b="1">
                <a:latin typeface="Tahoma" panose="020B0604030504040204" pitchFamily="34" charset="0"/>
              </a:defRPr>
            </a:pPr>
            <a:r>
              <a:rPr lang="pt-PT" sz="1600" kern="1200" noProof="0" dirty="0">
                <a:ln>
                  <a:noFill/>
                </a:ln>
                <a:uLnTx/>
                <a:uFillTx/>
                <a:ea typeface="Tahoma" panose="020B0604030504040204" pitchFamily="34" charset="0"/>
                <a:cs typeface="Tahoma" panose="020B0604030504040204" pitchFamily="34" charset="0"/>
              </a:rPr>
              <a:t>Execução do Programa Communautair e d’</a:t>
            </a:r>
            <a:r>
              <a:rPr lang="pt-PT" sz="1600" kern="1200" noProof="0" dirty="0" err="1">
                <a:ln>
                  <a:noFill/>
                </a:ln>
                <a:uLnTx/>
                <a:uFillTx/>
                <a:ea typeface="Tahoma" panose="020B0604030504040204" pitchFamily="34" charset="0"/>
                <a:cs typeface="Tahoma" panose="020B0604030504040204" pitchFamily="34" charset="0"/>
              </a:rPr>
              <a:t>Appui</a:t>
            </a:r>
            <a:r>
              <a:rPr lang="pt-PT" sz="1600" kern="1200" noProof="0" dirty="0">
                <a:ln>
                  <a:noFill/>
                </a:ln>
                <a:uLnTx/>
                <a:uFillTx/>
                <a:ea typeface="Tahoma" panose="020B0604030504040204" pitchFamily="34" charset="0"/>
                <a:cs typeface="Tahoma" panose="020B0604030504040204" pitchFamily="34" charset="0"/>
              </a:rPr>
              <a:t> à l’insertion professionnelle des jeunes com vista a combater a migração irregular </a:t>
            </a:r>
            <a:r>
              <a:rPr lang="pt-PT" sz="1600" noProof="0" dirty="0">
                <a:ea typeface="Tahoma" panose="020B0604030504040204" pitchFamily="34" charset="0"/>
                <a:cs typeface="Tahoma" panose="020B0604030504040204" pitchFamily="34" charset="0"/>
              </a:rPr>
              <a:t>e a insegurança na zona da UEMOA: </a:t>
            </a:r>
            <a:r>
              <a:rPr lang="pt-PT" sz="1600" noProof="0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196 580 000 000 FCFA</a:t>
            </a:r>
          </a:p>
          <a:p>
            <a:pPr marL="1200150" lvl="2" indent="-285750">
              <a:buFont typeface="Wingdings" panose="05000000000000000000" pitchFamily="2" charset="2"/>
              <a:buChar char="ü"/>
              <a:defRPr sz="22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pPr>
            <a:r>
              <a:rPr lang="pt-PT" sz="1600" noProof="0" dirty="0"/>
              <a:t>desenvolver e/ou adaptar </a:t>
            </a:r>
            <a:r>
              <a:rPr lang="pt-PT" sz="1600" b="1" noProof="0" dirty="0"/>
              <a:t>2000 programas de formação </a:t>
            </a:r>
            <a:r>
              <a:rPr lang="pt-PT" sz="1600" noProof="0" dirty="0"/>
              <a:t>nos oito (08) países da UEMOA;</a:t>
            </a:r>
          </a:p>
          <a:p>
            <a:pPr marL="1200150" lvl="2" indent="-285750">
              <a:buFont typeface="Wingdings" panose="05000000000000000000" pitchFamily="2" charset="2"/>
              <a:buChar char="ü"/>
              <a:defRPr sz="220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pPr>
            <a:r>
              <a:rPr lang="pt-PT" sz="1600" noProof="0" dirty="0"/>
              <a:t>formar </a:t>
            </a:r>
            <a:r>
              <a:rPr lang="pt-PT" sz="1600" b="1" noProof="0" dirty="0"/>
              <a:t>100 000 jovens </a:t>
            </a:r>
            <a:r>
              <a:rPr lang="pt-PT" sz="1600" noProof="0" dirty="0"/>
              <a:t>em profissões prioritárias na zona da UEMOA;</a:t>
            </a:r>
            <a:endParaRPr lang="pt-PT" sz="1600" noProof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>
              <a:buFont typeface="Wingdings" panose="05000000000000000000" pitchFamily="2" charset="2"/>
              <a:buChar char="ü"/>
              <a:defRPr sz="22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pPr>
            <a:r>
              <a:rPr lang="pt-PT" sz="1600" noProof="0" dirty="0"/>
              <a:t>criar </a:t>
            </a:r>
            <a:r>
              <a:rPr lang="pt-PT" sz="1600" b="1" noProof="0" dirty="0"/>
              <a:t>50 000 microempresas nos </a:t>
            </a:r>
            <a:r>
              <a:rPr lang="pt-PT" sz="1600" noProof="0" dirty="0"/>
              <a:t>países da UEMOA.</a:t>
            </a:r>
          </a:p>
          <a:p>
            <a:pPr marL="1200150" lvl="2" indent="-285750">
              <a:buFont typeface="Wingdings" panose="05000000000000000000" pitchFamily="2" charset="2"/>
              <a:buChar char="ü"/>
              <a:defRPr sz="22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pPr>
            <a:r>
              <a:rPr lang="pt-PT" sz="1600" noProof="0" dirty="0"/>
              <a:t>Desenvolver e aplicar uma </a:t>
            </a:r>
            <a:r>
              <a:rPr lang="pt-PT" sz="1600" b="1" noProof="0" dirty="0"/>
              <a:t>estratégia comunitária para a digitalização e a integração da inteligência artificial (IA) na formação profissional e técnica </a:t>
            </a:r>
            <a:r>
              <a:rPr lang="pt-PT" sz="1600" noProof="0" dirty="0"/>
              <a:t>no domínio da UEMOA;</a:t>
            </a:r>
          </a:p>
          <a:p>
            <a:pPr marL="1200150" lvl="2" indent="-285750">
              <a:buFont typeface="Wingdings" panose="05000000000000000000" pitchFamily="2" charset="2"/>
              <a:buChar char="ü"/>
              <a:defRPr sz="220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pPr>
            <a:r>
              <a:rPr lang="pt-PT" sz="1600" noProof="0" dirty="0"/>
              <a:t>Desenvolver e implementar um </a:t>
            </a:r>
            <a:r>
              <a:rPr lang="pt-PT" sz="1600" b="1" noProof="0" dirty="0"/>
              <a:t>Plano de Desenvolvimento Estratégico (PDS) para o Sistema de Informação do Mercado de Trabalho</a:t>
            </a:r>
            <a:r>
              <a:rPr lang="pt-PT" sz="1600" noProof="0" dirty="0"/>
              <a:t> (SIMT) na área da UEMOA.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 sz="2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Desenvolvimento de um quadro regional de qualificações para 2030;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 sz="2200" b="1" kern="1200">
                <a:ln>
                  <a:noFill/>
                </a:ln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Criação de um mecanismo regional de VAE;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 sz="2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 Sessão virtual de reforço das partes interessadas da UEMOA sobre CNC e VAE/ACQF;</a:t>
            </a:r>
            <a:endParaRPr kumimoji="0" lang="pt-PT" sz="1600" b="1" i="0" u="none" strike="noStrike" kern="1200" cap="none" normalizeH="0" baseline="0" noProof="0" dirty="0">
              <a:ln>
                <a:noFill/>
              </a:ln>
              <a:solidFill>
                <a:srgbClr val="C00000"/>
              </a:solidFill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  <a:defRPr sz="2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Promoção e sensibilização entre países, </a:t>
            </a:r>
            <a:r>
              <a:rPr lang="pt-PT" sz="1600" b="1" noProof="0" dirty="0" err="1"/>
              <a:t>PTF</a:t>
            </a:r>
            <a:r>
              <a:rPr lang="pt-PT" sz="1600" b="1" noProof="0" dirty="0"/>
              <a:t> e organizações sobre a existência da plataforma e a sua importância para o reforço dos regimes nacionais de PQ, com vista a atrair a adesão: </a:t>
            </a:r>
            <a:r>
              <a:rPr lang="pt-PT" sz="1600" noProof="0" dirty="0">
                <a:solidFill>
                  <a:srgbClr val="C00000"/>
                </a:solidFill>
              </a:rPr>
              <a:t>Contactos com o Gabão, Madagáscar, Maurícia e Comores/</a:t>
            </a:r>
            <a:r>
              <a:rPr lang="pt-PT" sz="1600" b="1" noProof="0" dirty="0">
                <a:solidFill>
                  <a:schemeClr val="accent6">
                    <a:lumMod val="75000"/>
                  </a:schemeClr>
                </a:solidFill>
              </a:rPr>
              <a:t>Adesão</a:t>
            </a:r>
          </a:p>
        </p:txBody>
      </p:sp>
    </p:spTree>
    <p:extLst>
      <p:ext uri="{BB962C8B-B14F-4D97-AF65-F5344CB8AC3E}">
        <p14:creationId xmlns:p14="http://schemas.microsoft.com/office/powerpoint/2010/main" val="2890949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97C838F-CB69-4C78-8AA6-F97B2591F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951A7-9FAA-4873-8543-812B8F14AA9B}" type="datetime1">
              <a:rPr lang="fr-FR" smtClean="0"/>
              <a:t>08/10/2025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0020151-7B88-405B-96C4-0FCB6614D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13</a:t>
            </a:fld>
            <a:endParaRPr lang="fr-FR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73CC82A-331D-4CE0-9BC8-7D1ACEB969A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1999" cy="600075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b="1">
                <a:solidFill>
                  <a:schemeClr val="bg1"/>
                </a:solidFill>
                <a:latin typeface="Arial Black" panose="020B0A04020102020204" pitchFamily="34" charset="0"/>
              </a:defRPr>
            </a:pPr>
            <a:r>
              <a:rPr lang="pt-PT" sz="3600" noProof="0" dirty="0"/>
              <a:t>CONCLUSÃO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F579DFF-9AE8-4CD2-A285-9DA9C85AE526}"/>
              </a:ext>
            </a:extLst>
          </p:cNvPr>
          <p:cNvSpPr txBox="1"/>
          <p:nvPr/>
        </p:nvSpPr>
        <p:spPr>
          <a:xfrm>
            <a:off x="838200" y="721560"/>
            <a:ext cx="10305161" cy="541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Wingdings" panose="05000000000000000000" pitchFamily="2" charset="2"/>
              <a:buChar char="q"/>
              <a:tabLst/>
              <a:defRPr sz="2200" kern="120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Pooling =</a:t>
            </a:r>
            <a:r>
              <a:rPr lang="pt-PT" sz="1600" b="1" noProof="0" dirty="0"/>
              <a:t>um instrumento formidável de integração sub-regional e inter-regional, cujo objectivo é reforçar os sistemas nacionais de formação profissional em apoio</a:t>
            </a:r>
            <a:r>
              <a:rPr lang="pt-PT" sz="1600" noProof="0" dirty="0"/>
              <a:t> do desenvolvimento económico e social dos Estados-Membros.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Wingdings" panose="05000000000000000000" pitchFamily="2" charset="2"/>
              <a:buChar char="q"/>
              <a:tabLst/>
              <a:defRPr sz="2200" kern="120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pt-PT" sz="1600" noProof="0" dirty="0"/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Wingdings" panose="05000000000000000000" pitchFamily="2" charset="2"/>
              <a:buChar char="q"/>
              <a:tabLst/>
              <a:defRPr sz="220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 Tendo em conta os seus nobres objetivos, </a:t>
            </a:r>
            <a:r>
              <a:rPr lang="pt-PT" sz="1600" b="1" noProof="0" dirty="0"/>
              <a:t>é necessário popularizar a plataforma </a:t>
            </a:r>
            <a:r>
              <a:rPr lang="pt-PT" sz="1600" noProof="0" dirty="0"/>
              <a:t>e </a:t>
            </a:r>
            <a:r>
              <a:rPr lang="pt-PT" sz="1600" b="1" noProof="0" dirty="0"/>
              <a:t>apoiar todos os intervenientes na formação profissional </a:t>
            </a:r>
            <a:r>
              <a:rPr lang="pt-PT" sz="1600" noProof="0" dirty="0"/>
              <a:t>(autoridades públicas, setor privado, </a:t>
            </a:r>
            <a:r>
              <a:rPr lang="pt-PT" sz="1600" noProof="0" dirty="0" err="1"/>
              <a:t>PTF</a:t>
            </a:r>
            <a:r>
              <a:rPr lang="pt-PT" sz="1600" noProof="0" dirty="0"/>
              <a:t>), a fim de financiar as atividades das Entidades Nacionais de Mutualização (ENM).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Wingdings" panose="05000000000000000000" pitchFamily="2" charset="2"/>
              <a:buChar char="q"/>
              <a:tabLst/>
              <a:defRPr sz="220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pt-PT" sz="1600" noProof="0" dirty="0"/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Wingdings" panose="05000000000000000000" pitchFamily="2" charset="2"/>
              <a:buChar char="q"/>
              <a:tabLst/>
              <a:defRPr sz="2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kern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lang="pt-PT" sz="1600" b="1" noProof="0" dirty="0">
                <a:solidFill>
                  <a:srgbClr val="C00000"/>
                </a:solidFill>
              </a:rPr>
              <a:t>A nossa </a:t>
            </a:r>
            <a:r>
              <a:rPr lang="pt-PT" sz="1600" b="1" kern="12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ambição: </a:t>
            </a:r>
            <a:r>
              <a:rPr lang="pt-PT" sz="1600" kern="120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 </a:t>
            </a:r>
            <a:r>
              <a:rPr lang="pt-PT" sz="1600" b="1" noProof="0" dirty="0">
                <a:effectLst/>
              </a:rPr>
              <a:t>tornar </a:t>
            </a:r>
            <a:r>
              <a:rPr lang="pt-PT" sz="1600" kern="1200" noProof="0" dirty="0">
                <a:ln>
                  <a:noFill/>
                </a:ln>
                <a:solidFill>
                  <a:prstClr val="black"/>
                </a:solidFill>
                <a:uLnTx/>
                <a:uFillTx/>
              </a:rPr>
              <a:t>o emprego e a formação profissional uma prioridade para </a:t>
            </a:r>
            <a:r>
              <a:rPr lang="pt-PT" sz="1600" noProof="0" dirty="0">
                <a:effectLst/>
              </a:rPr>
              <a:t>os Estados-Membros e </a:t>
            </a:r>
            <a:r>
              <a:rPr lang="pt-PT" sz="1600" b="1" noProof="0" dirty="0">
                <a:effectLst/>
              </a:rPr>
              <a:t>assegurar um melhor financiamento das iniciativas </a:t>
            </a:r>
            <a:r>
              <a:rPr lang="pt-PT" sz="1600" noProof="0" dirty="0">
                <a:effectLst/>
              </a:rPr>
              <a:t>empreendidas;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Wingdings" panose="05000000000000000000" pitchFamily="2" charset="2"/>
              <a:buChar char="q"/>
              <a:tabLst/>
              <a:defRPr sz="2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pt-PT" sz="16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Wingdings" panose="05000000000000000000" pitchFamily="2" charset="2"/>
              <a:buChar char="q"/>
              <a:tabLst/>
              <a:defRPr sz="220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>
                <a:solidFill>
                  <a:srgbClr val="C00000"/>
                </a:solidFill>
              </a:rPr>
              <a:t>A nossa visão: </a:t>
            </a:r>
            <a:r>
              <a:rPr lang="pt-PT" sz="1600" noProof="0" dirty="0"/>
              <a:t>tornar o CCMEFP-UEMOA uma </a:t>
            </a:r>
            <a:r>
              <a:rPr lang="pt-PT" sz="1600" b="1" noProof="0" dirty="0"/>
              <a:t>ferramenta eficaz para a integração, o desenvolvimento e a cultura da paz, através da formação, da integração profissional e do SIMT.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Wingdings" panose="05000000000000000000" pitchFamily="2" charset="2"/>
              <a:buChar char="q"/>
              <a:tabLst/>
              <a:defRPr sz="220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pt-PT" sz="1600" b="1" noProof="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q"/>
              <a:defRPr sz="2200" b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>
                <a:solidFill>
                  <a:prstClr val="black"/>
                </a:solidFill>
              </a:rPr>
              <a:t> </a:t>
            </a:r>
            <a:r>
              <a:rPr lang="pt-PT" sz="1600" noProof="0" dirty="0">
                <a:solidFill>
                  <a:srgbClr val="C00000"/>
                </a:solidFill>
              </a:rPr>
              <a:t>As parcerias estratégicas, em especial com o ACQF, são uma condição sine qua non para o reforço dos nossos sistemas de formação e integração profissional.</a:t>
            </a:r>
          </a:p>
        </p:txBody>
      </p:sp>
    </p:spTree>
    <p:extLst>
      <p:ext uri="{BB962C8B-B14F-4D97-AF65-F5344CB8AC3E}">
        <p14:creationId xmlns:p14="http://schemas.microsoft.com/office/powerpoint/2010/main" val="98237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0841F91-D22E-4B0D-854F-D92BBD246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951A7-9FAA-4873-8543-812B8F14AA9B}" type="datetime1">
              <a:rPr lang="fr-FR" smtClean="0"/>
              <a:t>08/10/2025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00DFE41-1E59-4414-8DBE-F278E30D7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14</a:t>
            </a:fld>
            <a:endParaRPr lang="fr-FR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2BD75612-22FF-4C5D-827F-1B2957EBBAE2}"/>
              </a:ext>
            </a:extLst>
          </p:cNvPr>
          <p:cNvSpPr txBox="1">
            <a:spLocks/>
          </p:cNvSpPr>
          <p:nvPr/>
        </p:nvSpPr>
        <p:spPr>
          <a:xfrm>
            <a:off x="1221246" y="2519982"/>
            <a:ext cx="9599968" cy="883346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 sz="4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noProof="0"/>
              <a:t>Obrigado pela vossa amável atenção!!!</a:t>
            </a:r>
            <a:endParaRPr lang="pt-PT" sz="4000" b="1" noProof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806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A18B0DB-82D4-4BE3-804F-25787B468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2</a:t>
            </a:fld>
            <a:endParaRPr lang="fr-FR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2E6926B-C835-4898-B1A2-0B333CA9B1B8}"/>
              </a:ext>
            </a:extLst>
          </p:cNvPr>
          <p:cNvSpPr txBox="1">
            <a:spLocks/>
          </p:cNvSpPr>
          <p:nvPr/>
        </p:nvSpPr>
        <p:spPr>
          <a:xfrm>
            <a:off x="-33690" y="-50115"/>
            <a:ext cx="12225689" cy="521753"/>
          </a:xfrm>
          <a:prstGeom prst="rect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4000" b="1">
                <a:solidFill>
                  <a:schemeClr val="bg1"/>
                </a:solidFill>
                <a:latin typeface="Arial Black" panose="020B0A04020102020204" pitchFamily="34" charset="0"/>
              </a:defRPr>
            </a:pPr>
            <a:r>
              <a:rPr lang="pt-PT" sz="3600" noProof="0" dirty="0"/>
              <a:t>PLANO DE </a:t>
            </a:r>
            <a:r>
              <a:rPr lang="pt-PT" sz="3600" noProof="0" dirty="0" err="1"/>
              <a:t>PRESENÇÃO</a:t>
            </a:r>
            <a:endParaRPr lang="pt-PT" sz="3600" noProof="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A872492-0150-4146-9EF7-08D102DF0525}"/>
              </a:ext>
            </a:extLst>
          </p:cNvPr>
          <p:cNvSpPr txBox="1"/>
          <p:nvPr/>
        </p:nvSpPr>
        <p:spPr>
          <a:xfrm>
            <a:off x="682187" y="804399"/>
            <a:ext cx="11263313" cy="49013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 sz="25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2000" noProof="0" dirty="0">
                <a:latin typeface="+mj-lt"/>
              </a:rPr>
              <a:t>INTRODUÇÃO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 sz="25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2000" noProof="0" dirty="0">
                <a:latin typeface="+mj-lt"/>
              </a:rPr>
              <a:t>I- APRESENTAÇÃO DO CCMEFP-UEMOA</a:t>
            </a:r>
            <a:endParaRPr lang="pt-PT" sz="2000" noProof="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0100" lvl="1" indent="-342900">
              <a:buFont typeface="+mj-lt"/>
              <a:buAutoNum type="arabicPeriod"/>
              <a:defRPr sz="25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2000" noProof="0" dirty="0">
                <a:latin typeface="+mj-lt"/>
              </a:rPr>
              <a:t>Órgãos e funcionamento</a:t>
            </a:r>
          </a:p>
          <a:p>
            <a:pPr marL="800100" lvl="1" indent="-342900">
              <a:buFont typeface="+mj-lt"/>
              <a:buAutoNum type="arabicPeriod"/>
              <a:defRPr sz="25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2000" noProof="0" dirty="0">
                <a:latin typeface="+mj-lt"/>
              </a:rPr>
              <a:t>Alguns resultados alcançados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 sz="25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2000" noProof="0" dirty="0">
                <a:latin typeface="+mj-lt"/>
              </a:rPr>
              <a:t>II-PLATAFORMA DE MUTUALIZAÇÃO</a:t>
            </a:r>
          </a:p>
          <a:p>
            <a:pPr marL="800100" lvl="1" indent="-342900">
              <a:buFont typeface="+mj-lt"/>
              <a:buAutoNum type="arabicPeriod"/>
              <a:defRPr sz="25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2000" noProof="0" dirty="0">
                <a:latin typeface="+mj-lt"/>
              </a:rPr>
              <a:t> Constatações</a:t>
            </a:r>
          </a:p>
          <a:p>
            <a:pPr marL="800100" lvl="1" indent="-342900">
              <a:buFont typeface="+mj-lt"/>
              <a:buAutoNum type="arabicPeriod"/>
              <a:defRPr sz="25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2000" noProof="0" dirty="0">
                <a:latin typeface="+mj-lt"/>
              </a:rPr>
              <a:t> Objectivos</a:t>
            </a:r>
          </a:p>
          <a:p>
            <a:pPr marL="800100" lvl="1" indent="-342900">
              <a:buFont typeface="+mj-lt"/>
              <a:buAutoNum type="arabicPeriod"/>
              <a:defRPr sz="25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2000" noProof="0" dirty="0">
                <a:latin typeface="+mj-lt"/>
              </a:rPr>
              <a:t>Princípios e critérios da Plataforma</a:t>
            </a:r>
          </a:p>
          <a:p>
            <a:pPr marL="800100" lvl="1" indent="-342900">
              <a:buFont typeface="+mj-lt"/>
              <a:buAutoNum type="arabicPeriod"/>
              <a:defRPr sz="25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2000" noProof="0" dirty="0">
                <a:latin typeface="+mj-lt"/>
              </a:rPr>
              <a:t>Funções/Responsabilidades dos intervenientes</a:t>
            </a:r>
          </a:p>
          <a:p>
            <a:pPr marL="800100" lvl="1" indent="-342900">
              <a:buFont typeface="+mj-lt"/>
              <a:buAutoNum type="arabicPeriod"/>
              <a:defRPr sz="25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2000" noProof="0" dirty="0">
                <a:latin typeface="+mj-lt"/>
              </a:rPr>
              <a:t>Tipologia dos recursos</a:t>
            </a:r>
          </a:p>
          <a:p>
            <a:pPr marL="800100" lvl="1" indent="-342900">
              <a:buFont typeface="+mj-lt"/>
              <a:buAutoNum type="arabicPeriod"/>
              <a:defRPr sz="25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2000" noProof="0" dirty="0">
                <a:latin typeface="+mj-lt"/>
              </a:rPr>
              <a:t>Portal digital da plataforma </a:t>
            </a:r>
          </a:p>
          <a:p>
            <a:pPr marL="800100" lvl="1" indent="-342900">
              <a:buFont typeface="+mj-lt"/>
              <a:buAutoNum type="arabicPeriod"/>
              <a:defRPr sz="2500" kern="1200">
                <a:ln>
                  <a:noFill/>
                </a:ln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2000" noProof="0" dirty="0">
                <a:latin typeface="+mj-lt"/>
              </a:rPr>
              <a:t>Interesses e benefícios da mutualização</a:t>
            </a:r>
            <a:endParaRPr lang="pt-PT" sz="2000" noProof="0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defRPr sz="25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2000" noProof="0" dirty="0">
                <a:latin typeface="+mj-lt"/>
              </a:rPr>
              <a:t>III-PERSPECTIVAS</a:t>
            </a:r>
          </a:p>
          <a:p>
            <a:pPr>
              <a:spcBef>
                <a:spcPts val="300"/>
              </a:spcBef>
              <a:spcAft>
                <a:spcPts val="300"/>
              </a:spcAft>
              <a:defRPr sz="25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2000" noProof="0" dirty="0">
                <a:latin typeface="+mj-lt"/>
              </a:rPr>
              <a:t>      CONCLUSÃO</a:t>
            </a:r>
          </a:p>
        </p:txBody>
      </p:sp>
    </p:spTree>
    <p:extLst>
      <p:ext uri="{BB962C8B-B14F-4D97-AF65-F5344CB8AC3E}">
        <p14:creationId xmlns:p14="http://schemas.microsoft.com/office/powerpoint/2010/main" val="2919525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88B75-88ED-A2F1-58BD-996BFAC16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542918C-C914-75DD-8B29-22DF6ECBD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951A7-9FAA-4873-8543-812B8F14AA9B}" type="datetime1">
              <a:rPr lang="fr-FR" smtClean="0"/>
              <a:t>08/10/2025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F373FC2-D1BD-B59A-B32C-4385AD437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3</a:t>
            </a:fld>
            <a:endParaRPr lang="fr-FR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8A377FC-FBAB-45DA-9AED-174D5F6953B6}"/>
              </a:ext>
            </a:extLst>
          </p:cNvPr>
          <p:cNvSpPr txBox="1">
            <a:spLocks/>
          </p:cNvSpPr>
          <p:nvPr/>
        </p:nvSpPr>
        <p:spPr>
          <a:xfrm>
            <a:off x="-33690" y="-50115"/>
            <a:ext cx="12225689" cy="725666"/>
          </a:xfrm>
          <a:prstGeom prst="rect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4000" b="1">
                <a:solidFill>
                  <a:schemeClr val="bg1"/>
                </a:solidFill>
                <a:latin typeface="Arial Black" panose="020B0A04020102020204" pitchFamily="34" charset="0"/>
              </a:defRPr>
            </a:pPr>
            <a:r>
              <a:rPr lang="pt-PT" sz="3600" noProof="0" dirty="0"/>
              <a:t>INTRODUÇÃO (1/1)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B055384-D380-7A6E-05E5-88EEE0EEA117}"/>
              </a:ext>
            </a:extLst>
          </p:cNvPr>
          <p:cNvSpPr txBox="1"/>
          <p:nvPr/>
        </p:nvSpPr>
        <p:spPr>
          <a:xfrm>
            <a:off x="838200" y="1038349"/>
            <a:ext cx="10276489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2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 sz="21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Reunião</a:t>
            </a:r>
            <a:r>
              <a:rPr lang="pt-PT" sz="1600" noProof="0" dirty="0"/>
              <a:t> dos </a:t>
            </a:r>
            <a:r>
              <a:rPr lang="pt-PT" sz="1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Chefes de Estado e de Governo da União Africana</a:t>
            </a:r>
            <a:r>
              <a:rPr lang="pt-PT" sz="1600" noProof="0" dirty="0"/>
              <a:t> realizada em Uagadugu, Burquina Fasso, em </a:t>
            </a:r>
            <a:r>
              <a:rPr lang="pt-PT" sz="16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Setembro de 2004: </a:t>
            </a:r>
            <a:r>
              <a:rPr lang="pt-PT" sz="1600" b="1" noProof="0" dirty="0"/>
              <a:t>colocar </a:t>
            </a:r>
            <a:r>
              <a:rPr lang="pt-PT" sz="16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criação de emprego no centro dos objetivos de política económica e social a nível nacional, regional e continental para a redução sustentável da pobreza e a melhoria das condições de vida das pessoas, combater a pobreza e o subemprego em África e reduzir o desemprego dos jovens e das mulheres.»</a:t>
            </a:r>
          </a:p>
          <a:p>
            <a:pPr marL="342900" lvl="2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 sz="21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pt-PT" sz="1600" b="1" noProof="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2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 sz="21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UEMOA organizou</a:t>
            </a:r>
            <a:r>
              <a:rPr lang="pt-PT" sz="1600" noProof="0" dirty="0"/>
              <a:t> a primeira </a:t>
            </a:r>
            <a:r>
              <a:rPr lang="pt-PT" sz="1600" u="sng" noProof="0" dirty="0"/>
              <a:t>reunião sectorial </a:t>
            </a:r>
            <a:r>
              <a:rPr lang="pt-PT" sz="1600" noProof="0" dirty="0"/>
              <a:t>dos </a:t>
            </a:r>
            <a:r>
              <a:rPr lang="pt-PT" sz="1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Ministros responsáveis pelo Emprego e/ou Formação Profissional da Área UEMOA em </a:t>
            </a:r>
            <a:r>
              <a:rPr lang="pt-PT" sz="1600" b="1" noProof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Abidjã</a:t>
            </a:r>
            <a:r>
              <a:rPr lang="pt-PT" sz="1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PT" sz="1600" noProof="0" dirty="0"/>
              <a:t> </a:t>
            </a:r>
            <a:r>
              <a:rPr lang="pt-PT" sz="16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Costa do Marfim, </a:t>
            </a:r>
            <a:r>
              <a:rPr lang="pt-PT" sz="1600" noProof="0" dirty="0"/>
              <a:t>em </a:t>
            </a:r>
            <a:r>
              <a:rPr lang="pt-PT" sz="16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Outubro de 2009.</a:t>
            </a:r>
          </a:p>
          <a:p>
            <a:pPr lvl="3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 sz="21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 Decisão sobre a dinâmica das reuniões anuais dos ministros</a:t>
            </a:r>
          </a:p>
          <a:p>
            <a:pPr marL="342900" lvl="3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 sz="21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Estabelecimento de um </a:t>
            </a:r>
            <a:r>
              <a:rPr lang="pt-PT" sz="1600" u="sng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quadro formal de consulta</a:t>
            </a:r>
            <a:r>
              <a:rPr lang="pt-PT" sz="1600" u="sng" noProof="0" dirty="0"/>
              <a:t> </a:t>
            </a:r>
            <a:r>
              <a:rPr lang="pt-PT" sz="1600" noProof="0" dirty="0"/>
              <a:t>conhecido por Quadro de Consulta</a:t>
            </a:r>
            <a:r>
              <a:rPr lang="pt-PT" sz="1600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pt-PT" sz="1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 Ministros responsáveis pelo Emprego e Formação Profissional no Espaço UEMOA na </a:t>
            </a:r>
            <a:r>
              <a:rPr lang="pt-PT" sz="1600" noProof="0" dirty="0" err="1"/>
              <a:t>2.a</a:t>
            </a:r>
            <a:r>
              <a:rPr lang="pt-PT" sz="1600" noProof="0" dirty="0"/>
              <a:t> reunião </a:t>
            </a:r>
            <a:r>
              <a:rPr lang="pt-PT" sz="160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apoiada pela UEMOA, em </a:t>
            </a:r>
            <a:r>
              <a:rPr lang="pt-PT" sz="16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 de Abril de 2010, em Bamako, Mali.</a:t>
            </a:r>
          </a:p>
          <a:p>
            <a:pPr marL="342900" lvl="3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 sz="21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pt-PT" sz="1600" b="1" noProof="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3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 sz="215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>
                <a:solidFill>
                  <a:srgbClr val="C00000"/>
                </a:solidFill>
              </a:rPr>
              <a:t> </a:t>
            </a:r>
            <a:r>
              <a:rPr lang="pt-PT" sz="1600" u="sng" noProof="0" dirty="0">
                <a:solidFill>
                  <a:srgbClr val="C00000"/>
                </a:solidFill>
              </a:rPr>
              <a:t>Missão: </a:t>
            </a:r>
            <a:r>
              <a:rPr lang="pt-PT" sz="1600" noProof="0" dirty="0"/>
              <a:t>Reforçar a consulta e a cooperação entre os seus membros com vista a tornar mais eficientes as políticas nacionais e sub-regionais em matéria de emprego e de formação profissional. </a:t>
            </a:r>
          </a:p>
          <a:p>
            <a:pPr marL="342900" lvl="3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pt-PT" sz="1600" b="1" noProof="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125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8B927FF-BD8B-4374-863F-D0BDE49B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951A7-9FAA-4873-8543-812B8F14AA9B}" type="datetime1">
              <a:rPr lang="fr-FR" smtClean="0"/>
              <a:t>08/10/2025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4E4E7C2-FCC8-4C7D-B025-74093EC1D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4</a:t>
            </a:fld>
            <a:endParaRPr lang="fr-FR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BE6BBBE-4327-49CA-B8B4-EAF99CA23CD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725666"/>
          </a:xfrm>
          <a:prstGeom prst="rect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3900" b="1">
                <a:solidFill>
                  <a:schemeClr val="bg1"/>
                </a:solidFill>
                <a:latin typeface="Arial Black" panose="020B0A04020102020204" pitchFamily="34" charset="0"/>
              </a:defRPr>
            </a:pPr>
            <a:r>
              <a:rPr dirty="0"/>
              <a:t>I- </a:t>
            </a:r>
            <a:r>
              <a:rPr dirty="0" err="1"/>
              <a:t>APRESENTAÇÃO</a:t>
            </a:r>
            <a:r>
              <a:rPr dirty="0"/>
              <a:t> DO CCMEFP-UEMOA (1/2)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1F450CD-EEA7-4616-B741-AD1026B56506}"/>
              </a:ext>
            </a:extLst>
          </p:cNvPr>
          <p:cNvSpPr txBox="1"/>
          <p:nvPr/>
        </p:nvSpPr>
        <p:spPr>
          <a:xfrm>
            <a:off x="622737" y="1104982"/>
            <a:ext cx="10644352" cy="50577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ts val="600"/>
              </a:spcBef>
              <a:spcAft>
                <a:spcPts val="600"/>
              </a:spcAft>
              <a:defRPr sz="20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400" noProof="0" dirty="0" err="1"/>
              <a:t>1-</a:t>
            </a:r>
            <a:r>
              <a:rPr lang="pt-PT" sz="1400" u="sng" noProof="0" dirty="0" err="1"/>
              <a:t>ORGANISMOS</a:t>
            </a:r>
            <a:r>
              <a:rPr lang="pt-PT" sz="1400" u="sng" noProof="0" dirty="0"/>
              <a:t> E FUNCIONAMENTO</a:t>
            </a:r>
          </a:p>
          <a:p>
            <a:pPr marL="342900" lvl="3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400" b="1" noProof="0" dirty="0">
                <a:solidFill>
                  <a:prstClr val="black"/>
                </a:solidFill>
              </a:rPr>
              <a:t>A Conferência de Ministros:</a:t>
            </a:r>
            <a:r>
              <a:rPr lang="pt-PT" sz="1400" noProof="0" dirty="0">
                <a:solidFill>
                  <a:prstClr val="black"/>
                </a:solidFill>
              </a:rPr>
              <a:t> órgão supremo, composto pelos ministros responsáveis pelo emprego e pela formação profissional dos </a:t>
            </a:r>
            <a:r>
              <a:rPr lang="pt-PT" sz="1400" noProof="0" dirty="0">
                <a:solidFill>
                  <a:schemeClr val="accent2">
                    <a:lumMod val="50000"/>
                  </a:schemeClr>
                </a:solidFill>
              </a:rPr>
              <a:t>oito países membros da UEMOA e pelos ministros membros da plataforma de mutualização.</a:t>
            </a:r>
            <a:r>
              <a:rPr lang="pt-PT" sz="1400" noProof="0" dirty="0">
                <a:solidFill>
                  <a:prstClr val="black"/>
                </a:solidFill>
              </a:rPr>
              <a:t> Reúne-se anualmente em sessão ordinária, a convite do Presidente e com financiamento da Comissão da UEMOA e do </a:t>
            </a:r>
            <a:r>
              <a:rPr lang="pt-PT" sz="1400" noProof="0" dirty="0" err="1">
                <a:solidFill>
                  <a:prstClr val="black"/>
                </a:solidFill>
              </a:rPr>
              <a:t>CMUEMO-VEC</a:t>
            </a:r>
            <a:r>
              <a:rPr lang="pt-PT" sz="1400" noProof="0" dirty="0">
                <a:solidFill>
                  <a:prstClr val="black"/>
                </a:solidFill>
              </a:rPr>
              <a:t>.</a:t>
            </a:r>
          </a:p>
          <a:p>
            <a:pPr marL="800100" lvl="4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ü"/>
              <a:defRPr>
                <a:latin typeface="Tahoma" panose="020B0604030504040204" pitchFamily="34" charset="0"/>
              </a:defRPr>
            </a:pPr>
            <a:r>
              <a:rPr lang="pt-PT" sz="1400" b="1" u="sng" kern="120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Presidente: </a:t>
            </a:r>
            <a:r>
              <a:rPr lang="pt-PT" sz="1400" b="1" kern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N’</a:t>
            </a:r>
            <a:r>
              <a:rPr lang="pt-PT" sz="1400" b="1" kern="12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Guessan</a:t>
            </a:r>
            <a:r>
              <a:rPr lang="pt-PT" sz="1400" b="1" kern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1400" b="1" kern="12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KOFFI,</a:t>
            </a:r>
            <a:r>
              <a:rPr lang="pt-PT" sz="1400" kern="12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Ministro</a:t>
            </a:r>
            <a:r>
              <a:rPr lang="pt-PT" sz="1400" kern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 da  Educação Técnica, da Formação Profissional e da Aprendizagem </a:t>
            </a:r>
            <a:r>
              <a:rPr lang="pt-PT" sz="1400" kern="12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da</a:t>
            </a:r>
            <a:r>
              <a:rPr lang="pt-PT" sz="1400" b="1" noProof="0" dirty="0" err="1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Costa</a:t>
            </a:r>
            <a:r>
              <a:rPr lang="pt-PT" sz="1400" b="1" noProof="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do Marfim;</a:t>
            </a:r>
            <a:r>
              <a:rPr lang="pt-PT" sz="1400" kern="12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sz="1400" noProof="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800100" lvl="4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ü"/>
              <a:defRPr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pPr>
            <a:r>
              <a:rPr lang="pt-PT" sz="1400" b="1" noProof="0" dirty="0">
                <a:solidFill>
                  <a:prstClr val="black"/>
                </a:solidFill>
              </a:rPr>
              <a:t> </a:t>
            </a:r>
            <a:r>
              <a:rPr lang="pt-PT" sz="1400" b="1" u="sng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Vice-Presidente:</a:t>
            </a:r>
            <a:r>
              <a:rPr lang="pt-PT" sz="1400" b="1" u="sng" noProof="0" dirty="0">
                <a:solidFill>
                  <a:srgbClr val="C00000"/>
                </a:solidFill>
              </a:rPr>
              <a:t> </a:t>
            </a:r>
            <a:r>
              <a:rPr lang="pt-PT" sz="1400" b="1" noProof="0" dirty="0">
                <a:solidFill>
                  <a:prstClr val="black"/>
                </a:solidFill>
              </a:rPr>
              <a:t> Oumou SALL SECK, </a:t>
            </a:r>
            <a:r>
              <a:rPr lang="pt-PT" sz="1400" noProof="0" dirty="0">
                <a:solidFill>
                  <a:prstClr val="black"/>
                </a:solidFill>
              </a:rPr>
              <a:t>ministra do Empreendedorismo, do Emprego e </a:t>
            </a:r>
            <a:r>
              <a:rPr lang="pt-PT" sz="1400" b="1" noProof="0" dirty="0">
                <a:solidFill>
                  <a:prstClr val="black"/>
                </a:solidFill>
              </a:rPr>
              <a:t>da Formação Profissional do Mali;</a:t>
            </a:r>
          </a:p>
          <a:p>
            <a:pPr marL="800100" lvl="4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ü"/>
              <a:defRPr b="1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pPr>
            <a:r>
              <a:rPr lang="pt-PT" sz="1400" noProof="0" dirty="0">
                <a:solidFill>
                  <a:prstClr val="black"/>
                </a:solidFill>
              </a:rPr>
              <a:t> </a:t>
            </a:r>
            <a:r>
              <a:rPr lang="pt-PT" sz="1400" u="sng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Comissário UEMOA/</a:t>
            </a:r>
            <a:r>
              <a:rPr lang="pt-PT" sz="1400" u="sng" noProof="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DDH</a:t>
            </a:r>
            <a:r>
              <a:rPr lang="pt-PT" sz="1400" u="sng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pt-PT" sz="1400" noProof="0" dirty="0">
                <a:solidFill>
                  <a:prstClr val="black"/>
                </a:solidFill>
              </a:rPr>
              <a:t>  Mamadu Sérifu JAQUITE, da Guiné-Bissau.</a:t>
            </a:r>
          </a:p>
          <a:p>
            <a:pPr marL="800100" lvl="4" indent="-342900"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ü"/>
              <a:defRPr b="1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pPr>
            <a:endParaRPr lang="pt-PT" sz="1400" noProof="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3" indent="-342900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q"/>
              <a:defRPr sz="2000" kern="1200">
                <a:ln>
                  <a:noFill/>
                </a:ln>
                <a:solidFill>
                  <a:prstClr val="black"/>
                </a:solidFill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40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PT" sz="1400" b="1" noProof="0" dirty="0"/>
              <a:t>A Mesa da Conferência de Ministros:</a:t>
            </a:r>
            <a:r>
              <a:rPr lang="pt-PT" sz="1400" noProof="0" dirty="0"/>
              <a:t> órgão responsável pelo acompanhamento da aplicação das decisões, resoluções e recomendações da Conferência de Ministros. A Mesa da Conferência de Ministros é composta pelo Presidente, pelo Vice-Presidente e pelo Secretário Permanente; </a:t>
            </a:r>
          </a:p>
          <a:p>
            <a:pPr marL="342900" lvl="3" indent="-342900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q"/>
              <a:defRPr sz="2000" kern="1200">
                <a:ln>
                  <a:noFill/>
                </a:ln>
                <a:solidFill>
                  <a:prstClr val="black"/>
                </a:solidFill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pt-PT" sz="1400" noProof="0" dirty="0"/>
          </a:p>
          <a:p>
            <a:pPr marL="342900" lvl="3" indent="-342900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q"/>
              <a:defRPr>
                <a:latin typeface="Tahoma" panose="020B0604030504040204" pitchFamily="34" charset="0"/>
              </a:defRPr>
            </a:pPr>
            <a:r>
              <a:rPr lang="pt-PT" sz="1400" b="1" kern="120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Tahoma" panose="020B0604030504040204" pitchFamily="34" charset="0"/>
                <a:cs typeface="Tahoma" panose="020B0604030504040204" pitchFamily="34" charset="0"/>
              </a:rPr>
              <a:t>Secretariado Permanente do Quadro de Consulta: </a:t>
            </a:r>
            <a:r>
              <a:rPr lang="pt-PT" sz="1400" kern="120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Tahoma" panose="020B0604030504040204" pitchFamily="34" charset="0"/>
                <a:cs typeface="Tahoma" panose="020B0604030504040204" pitchFamily="34" charset="0"/>
              </a:rPr>
              <a:t>órgão administrativo responsável pelo acompanhamento da aplicação das recomendações e decisões da Conferência de Ministros e pela facilitação de centros de especialização. </a:t>
            </a:r>
            <a:r>
              <a:rPr lang="pt-PT" sz="1400" b="1" u="sng" kern="120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Tahoma" panose="020B0604030504040204" pitchFamily="34" charset="0"/>
                <a:cs typeface="Tahoma" panose="020B0604030504040204" pitchFamily="34" charset="0"/>
              </a:rPr>
              <a:t>O SP: </a:t>
            </a:r>
            <a:r>
              <a:rPr lang="pt-PT" sz="1400" kern="120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pt-PT" sz="1400" b="1" noProof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Amidou BANCE, </a:t>
            </a:r>
            <a:r>
              <a:rPr lang="pt-PT" sz="1400" noProof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 nacionalidade burquina,</a:t>
            </a:r>
            <a:r>
              <a:rPr lang="pt-PT" sz="1400" b="1" noProof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especialista em formação em engenharia e integração profissional.</a:t>
            </a:r>
          </a:p>
          <a:p>
            <a:pPr marL="342900" lvl="3" indent="-342900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q"/>
              <a:defRPr>
                <a:latin typeface="Tahoma" panose="020B0604030504040204" pitchFamily="34" charset="0"/>
              </a:defRPr>
            </a:pPr>
            <a:endParaRPr lang="pt-PT" sz="1400" b="1" noProof="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3" indent="-342900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q"/>
              <a:defRPr sz="2000" b="1">
                <a:solidFill>
                  <a:srgbClr val="000000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pPr>
            <a:r>
              <a:rPr lang="pt-PT" sz="1400" kern="1200" noProof="0" dirty="0">
                <a:ln>
                  <a:noFill/>
                </a:ln>
                <a:uLnTx/>
                <a:uFillTx/>
              </a:rPr>
              <a:t> Omissões para a preparação e o seguimento da Conferência de Ministros (8 países)</a:t>
            </a:r>
            <a:endParaRPr kumimoji="0" lang="pt-PT" sz="1400" b="0" i="0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589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A6F69EF-30E2-4086-B399-E097474F8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951A7-9FAA-4873-8543-812B8F14AA9B}" type="datetime1">
              <a:rPr lang="fr-FR" smtClean="0"/>
              <a:t>08/10/2025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EF32657-3AD5-4749-83A2-F76BCF42D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5</a:t>
            </a:fld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179C61-5347-4196-920A-D7AB83619AFB}"/>
              </a:ext>
            </a:extLst>
          </p:cNvPr>
          <p:cNvSpPr/>
          <p:nvPr/>
        </p:nvSpPr>
        <p:spPr>
          <a:xfrm>
            <a:off x="538655" y="961197"/>
            <a:ext cx="10213428" cy="5209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600"/>
              </a:spcAft>
              <a:defRPr sz="28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2</a:t>
            </a:r>
            <a:r>
              <a:rPr lang="pt-PT" sz="1600" kern="1200" noProof="0" dirty="0">
                <a:ln>
                  <a:noFill/>
                </a:ln>
                <a:uLnTx/>
                <a:uFillTx/>
              </a:rPr>
              <a:t>- SEGUNDOS RESULTADOS ALCANÇADOS</a:t>
            </a:r>
            <a:endParaRPr lang="pt-PT" sz="1600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q"/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A existência de um Secretariado Permanente em funcionamento.</a:t>
            </a:r>
            <a:r>
              <a:rPr lang="pt-PT" sz="1600" noProof="0" dirty="0"/>
              <a:t> Sede inaugurada em Bamako em novembro de 2019;</a:t>
            </a: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q"/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A organização regular da Conferência de Ministros desde 2010.</a:t>
            </a:r>
            <a:r>
              <a:rPr lang="pt-PT" sz="1600" noProof="0" dirty="0"/>
              <a:t> </a:t>
            </a: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q"/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Defesa da criação e capacitação de Observatórios Nacionais de Emprego e Formação nos 8 países da UEMOA: </a:t>
            </a:r>
            <a:r>
              <a:rPr lang="pt-PT" sz="1600" noProof="0" dirty="0"/>
              <a:t>5 ONEF autónomos, 2 não autónomos e 1 NC</a:t>
            </a: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q"/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A criação de uma Comissão para a preparação e o acompanhamento da Conferência de Ministros em cada um dos oito (8) países </a:t>
            </a:r>
            <a:r>
              <a:rPr lang="pt-PT" sz="1600" noProof="0" dirty="0"/>
              <a:t>em 2019. </a:t>
            </a: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q"/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A criação de uma plataforma de congregação de recursos e instrumentos de formação profissional em 2018 /</a:t>
            </a:r>
            <a:r>
              <a:rPr lang="pt-PT" sz="1600" noProof="0" dirty="0"/>
              <a:t>Entidades Nacionais de Mutualização (ENM)</a:t>
            </a: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q"/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Defender a eficácia do pagamento do imposto sobre a aprendizagem patronal (TPA) </a:t>
            </a:r>
            <a:r>
              <a:rPr lang="pt-PT" sz="1600" noProof="0" dirty="0"/>
              <a:t>aos fundos de financiamento da formação profissional. </a:t>
            </a: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q"/>
              <a:defRPr sz="2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Criação da iniciativa dos colegas da Comunidade;</a:t>
            </a: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q"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Execução do Programa Regional de Formação Profissional (</a:t>
            </a:r>
            <a:r>
              <a:rPr lang="pt-PT" sz="1600" b="1" noProof="0" dirty="0" err="1"/>
              <a:t>PROFOR</a:t>
            </a:r>
            <a:r>
              <a:rPr lang="pt-PT" sz="1600" b="1" noProof="0" dirty="0"/>
              <a:t>): </a:t>
            </a:r>
            <a:r>
              <a:rPr lang="pt-PT" sz="1600" noProof="0" dirty="0"/>
              <a:t>24 profissões prioritárias identificadas, um documento-quadro harmonizado para o desenvolvimento e a adaptação dos programas de formação adotado em 2023, um inventário dos QNQ e das EVA e a adoção de um roteiro (2025-2030)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8474437-002E-45E4-8112-C4E8F682851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30449"/>
          </a:xfrm>
          <a:prstGeom prst="rect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3900" b="1">
                <a:solidFill>
                  <a:schemeClr val="bg1"/>
                </a:solidFill>
                <a:latin typeface="Arial Black" panose="020B0A04020102020204" pitchFamily="34" charset="0"/>
              </a:defRPr>
            </a:pPr>
            <a:r>
              <a:rPr lang="pt-PT" sz="3600" noProof="0" dirty="0"/>
              <a:t>I- APRESENTAÇÃO DO CCMEFP-UEMOA (1/2)</a:t>
            </a:r>
          </a:p>
        </p:txBody>
      </p:sp>
    </p:spTree>
    <p:extLst>
      <p:ext uri="{BB962C8B-B14F-4D97-AF65-F5344CB8AC3E}">
        <p14:creationId xmlns:p14="http://schemas.microsoft.com/office/powerpoint/2010/main" val="1502586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CE90AC6-F7C4-452D-B26D-1C6A04B1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951A7-9FAA-4873-8543-812B8F14AA9B}" type="datetime1">
              <a:rPr lang="fr-FR" smtClean="0"/>
              <a:t>08/10/2025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280FE9A-B257-4E5F-9FD7-7F9FC4CE6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6</a:t>
            </a:fld>
            <a:endParaRPr lang="fr-FR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0160F9E6-19C6-4A9E-BE75-236554B6BD4E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20969" y="845445"/>
            <a:ext cx="10550063" cy="5452880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05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1- CONCLUSÕES: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Ø"/>
              <a:defRPr sz="19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Fraco desempenho do sistema educativo, </a:t>
            </a:r>
            <a:r>
              <a:rPr lang="pt-PT" sz="1600" noProof="0" dirty="0"/>
              <a:t>uma das consequências do qual é a </a:t>
            </a:r>
            <a:r>
              <a:rPr lang="pt-PT" sz="1600" b="1" noProof="0" dirty="0"/>
              <a:t>baixa empregabilidade e produtividade dos jovens </a:t>
            </a:r>
            <a:r>
              <a:rPr lang="pt-PT" sz="1600" noProof="0" dirty="0"/>
              <a:t>no mercado de trabalho;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Ø"/>
              <a:defRPr sz="19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Atraso na oferta de formação em relação aos desafios a enfrentar para o desenvolvimento económico e social, </a:t>
            </a:r>
            <a:r>
              <a:rPr lang="pt-PT" sz="1600" noProof="0" dirty="0"/>
              <a:t>resultando na inadequação dos sistemas de formação profissional para satisfazer as necessidades do mundo profissional;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Ø"/>
              <a:defRPr sz="19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O EFTP desempenha um papel menor no ensino secundário geral, </a:t>
            </a:r>
            <a:r>
              <a:rPr lang="pt-PT" sz="1600" noProof="0" dirty="0"/>
              <a:t>sendo uma das consequências a falta de mão de obra qualificada em muitas profissões;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Wingdings" panose="05000000000000000000" pitchFamily="2" charset="2"/>
              <a:buChar char="Ø"/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O desfasamento entre as competências adquiridas através </a:t>
            </a:r>
            <a:r>
              <a:rPr lang="pt-PT" sz="1600" noProof="0" dirty="0"/>
              <a:t>dos programas de formação existentes </a:t>
            </a:r>
            <a:r>
              <a:rPr lang="pt-PT" sz="1600" b="1" noProof="0" dirty="0"/>
              <a:t>e as exigidas pelas empresas.</a:t>
            </a:r>
            <a:endParaRPr lang="pt-PT" sz="1600" b="1" u="sng" noProof="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905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2- OBJECTIVOS REFERIDOS</a:t>
            </a:r>
          </a:p>
          <a:p>
            <a:pPr lvl="1" fontAlgn="base">
              <a:lnSpc>
                <a:spcPct val="100000"/>
              </a:lnSpc>
              <a:spcBef>
                <a:spcPts val="400"/>
              </a:spcBef>
              <a:spcAft>
                <a:spcPts val="100"/>
              </a:spcAft>
              <a:buFont typeface="Wingdings" panose="05000000000000000000" pitchFamily="2" charset="2"/>
              <a:buChar char="Ø"/>
              <a:defRPr sz="19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Criar uma dinâmica de diálogo</a:t>
            </a:r>
            <a:r>
              <a:rPr lang="pt-PT" sz="16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PT" sz="1600" b="1" noProof="0" dirty="0">
                <a:solidFill>
                  <a:srgbClr val="C00000"/>
                </a:solidFill>
              </a:rPr>
              <a:t> </a:t>
            </a:r>
            <a:r>
              <a:rPr lang="pt-PT" sz="1600" noProof="0" dirty="0"/>
              <a:t>a nível sub-regional e de cooperação entre países;</a:t>
            </a:r>
          </a:p>
          <a:p>
            <a:pPr lvl="1" fontAlgn="base">
              <a:lnSpc>
                <a:spcPct val="100000"/>
              </a:lnSpc>
              <a:spcBef>
                <a:spcPts val="400"/>
              </a:spcBef>
              <a:spcAft>
                <a:spcPts val="100"/>
              </a:spcAft>
              <a:buFont typeface="Wingdings" panose="05000000000000000000" pitchFamily="2" charset="2"/>
              <a:buChar char="Ø"/>
              <a:defRPr sz="19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Partilha de políticas e estratégias, partilha de experiências, instrumentos e recursos</a:t>
            </a:r>
            <a:r>
              <a:rPr lang="pt-PT" sz="1600" noProof="0" dirty="0">
                <a:solidFill>
                  <a:schemeClr val="tx1"/>
                </a:solidFill>
              </a:rPr>
              <a:t> </a:t>
            </a:r>
            <a:r>
              <a:rPr lang="pt-PT" sz="1600" noProof="0" dirty="0"/>
              <a:t>no domínio do emprego e da formação profissional: </a:t>
            </a:r>
            <a:r>
              <a:rPr lang="pt-PT" sz="1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adoptar abordagens comuns</a:t>
            </a:r>
            <a:r>
              <a:rPr lang="pt-PT" sz="1600" noProof="0" dirty="0"/>
              <a:t> que permitam </a:t>
            </a:r>
            <a:r>
              <a:rPr lang="pt-PT" sz="1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combater eficazmente o desemprego e o subemprego e </a:t>
            </a:r>
            <a:r>
              <a:rPr lang="pt-PT" sz="1600" noProof="0" dirty="0"/>
              <a:t> </a:t>
            </a:r>
            <a:r>
              <a:rPr lang="pt-PT" sz="1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reduzir a pobreza em </a:t>
            </a:r>
            <a:r>
              <a:rPr lang="pt-PT" sz="1600" noProof="0" dirty="0"/>
              <a:t>cada um dos Estados-Membros ou dos países em vias de adesão;</a:t>
            </a:r>
          </a:p>
          <a:p>
            <a:pPr lvl="1" fontAlgn="base">
              <a:lnSpc>
                <a:spcPct val="100000"/>
              </a:lnSpc>
              <a:spcBef>
                <a:spcPts val="400"/>
              </a:spcBef>
              <a:spcAft>
                <a:spcPts val="100"/>
              </a:spcAft>
              <a:buFont typeface="Wingdings" panose="05000000000000000000" pitchFamily="2" charset="2"/>
              <a:buChar char="Ø"/>
              <a:defRPr sz="19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estruturar o desenvolvimento da oferta de formação profissional </a:t>
            </a:r>
            <a:r>
              <a:rPr lang="pt-PT" sz="1600" noProof="0" dirty="0"/>
              <a:t>com base na adaptação e contextualização dos instrumentos e recursos existentes.</a:t>
            </a:r>
            <a:endParaRPr lang="pt-PT" sz="20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740C5F5-97E6-4989-943E-C4D13324ABAD}"/>
              </a:ext>
            </a:extLst>
          </p:cNvPr>
          <p:cNvSpPr txBox="1">
            <a:spLocks/>
          </p:cNvSpPr>
          <p:nvPr/>
        </p:nvSpPr>
        <p:spPr>
          <a:xfrm>
            <a:off x="11229" y="1"/>
            <a:ext cx="12192000" cy="563077"/>
          </a:xfrm>
          <a:prstGeom prst="rect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b="1">
                <a:solidFill>
                  <a:schemeClr val="bg1"/>
                </a:solidFill>
                <a:latin typeface="Arial Black" panose="020B0A04020102020204" pitchFamily="34" charset="0"/>
              </a:defRPr>
            </a:pPr>
            <a:r>
              <a:rPr lang="pt-PT" sz="3600" noProof="0" dirty="0"/>
              <a:t>II- PLATAFORMA DE MUTUALIZAÇÃO (1/6)</a:t>
            </a:r>
          </a:p>
        </p:txBody>
      </p:sp>
    </p:spTree>
    <p:extLst>
      <p:ext uri="{BB962C8B-B14F-4D97-AF65-F5344CB8AC3E}">
        <p14:creationId xmlns:p14="http://schemas.microsoft.com/office/powerpoint/2010/main" val="464880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DF76A7D-223B-4A6C-8CEF-8AAA3A6F6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951A7-9FAA-4873-8543-812B8F14AA9B}" type="datetime1">
              <a:rPr lang="fr-FR" smtClean="0"/>
              <a:t>08/10/2025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C3FC6D0-F7B1-40A3-84A7-EF2619754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7</a:t>
            </a:fld>
            <a:endParaRPr lang="fr-FR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361AF5F-9C07-4056-AFFD-9EA165BA9E46}"/>
              </a:ext>
            </a:extLst>
          </p:cNvPr>
          <p:cNvSpPr txBox="1">
            <a:spLocks/>
          </p:cNvSpPr>
          <p:nvPr/>
        </p:nvSpPr>
        <p:spPr>
          <a:xfrm>
            <a:off x="-1" y="1"/>
            <a:ext cx="12179165" cy="721896"/>
          </a:xfrm>
          <a:prstGeom prst="rect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4000" b="1">
                <a:latin typeface="Arial Black" panose="020B0A04020102020204" pitchFamily="34" charset="0"/>
              </a:defRPr>
            </a:pPr>
            <a:r>
              <a:rPr lang="pt-PT" sz="3600" noProof="0" dirty="0">
                <a:solidFill>
                  <a:schemeClr val="bg1"/>
                </a:solidFill>
              </a:rPr>
              <a:t>II-PLATAFORMA DE MUTUALIZAÇÃO</a:t>
            </a:r>
            <a:r>
              <a:rPr lang="pt-PT" sz="3600" noProof="0" dirty="0">
                <a:solidFill>
                  <a:prstClr val="white"/>
                </a:solidFill>
                <a:ea typeface="+mn-ea"/>
                <a:cs typeface="+mn-cs"/>
              </a:rPr>
              <a:t> (2/6)</a:t>
            </a:r>
            <a:endParaRPr lang="pt-PT" sz="3600" b="1" noProof="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4F1A26-4BB8-40E8-8A29-43744BDBFAA0}"/>
              </a:ext>
            </a:extLst>
          </p:cNvPr>
          <p:cNvSpPr/>
          <p:nvPr/>
        </p:nvSpPr>
        <p:spPr>
          <a:xfrm>
            <a:off x="838201" y="2408207"/>
            <a:ext cx="10757338" cy="1579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  <a:defRPr sz="215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Quatro (04) princípios gerais de mutualização</a:t>
            </a:r>
          </a:p>
          <a:p>
            <a:pPr lvl="1" algn="just">
              <a:spcBef>
                <a:spcPts val="200"/>
              </a:spcBef>
              <a:spcAft>
                <a:spcPts val="200"/>
              </a:spcAft>
              <a:defRPr sz="21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P1 </a:t>
            </a:r>
            <a:r>
              <a:rPr lang="pt-PT" sz="1600" noProof="0" dirty="0"/>
              <a:t>- Levantamento do direito de propriedade</a:t>
            </a:r>
          </a:p>
          <a:p>
            <a:pPr lvl="1" algn="just">
              <a:spcBef>
                <a:spcPts val="200"/>
              </a:spcBef>
              <a:spcAft>
                <a:spcPts val="200"/>
              </a:spcAft>
              <a:defRPr sz="21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P2</a:t>
            </a:r>
            <a:r>
              <a:rPr lang="pt-PT" sz="1600" noProof="0" dirty="0"/>
              <a:t> - Livre dos recursos da plataforma</a:t>
            </a:r>
          </a:p>
          <a:p>
            <a:pPr lvl="1" algn="just">
              <a:spcBef>
                <a:spcPts val="200"/>
              </a:spcBef>
              <a:spcAft>
                <a:spcPts val="200"/>
              </a:spcAft>
              <a:defRPr sz="21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P3</a:t>
            </a:r>
            <a:r>
              <a:rPr lang="pt-PT" sz="1600" noProof="0" dirty="0"/>
              <a:t> - Recursos partilhados renováveis</a:t>
            </a:r>
          </a:p>
          <a:p>
            <a:pPr lvl="1" algn="just">
              <a:spcBef>
                <a:spcPts val="200"/>
              </a:spcBef>
              <a:spcAft>
                <a:spcPts val="200"/>
              </a:spcAft>
              <a:defRPr sz="21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P4</a:t>
            </a:r>
            <a:r>
              <a:rPr lang="pt-PT" sz="1600" noProof="0" dirty="0"/>
              <a:t> – Formalidade dos recursos da Plataforma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8B0B901-8AE2-495B-91FE-2219AFD5C06F}"/>
              </a:ext>
            </a:extLst>
          </p:cNvPr>
          <p:cNvSpPr txBox="1"/>
          <p:nvPr/>
        </p:nvSpPr>
        <p:spPr>
          <a:xfrm>
            <a:off x="833438" y="4414065"/>
            <a:ext cx="10757337" cy="1682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15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Os 4 critérios para selecionar um recurso</a:t>
            </a:r>
          </a:p>
          <a:p>
            <a:pPr lvl="1">
              <a:spcBef>
                <a:spcPts val="400"/>
              </a:spcBef>
              <a:spcAft>
                <a:spcPts val="400"/>
              </a:spcAft>
              <a:defRPr sz="21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C1</a:t>
            </a:r>
            <a:r>
              <a:rPr lang="pt-PT" sz="1600" noProof="0" dirty="0"/>
              <a:t>. Recursos desenvolvidos e aplicados numa abordagem de parceria/atores económicos;</a:t>
            </a:r>
          </a:p>
          <a:p>
            <a:pPr lvl="1">
              <a:spcBef>
                <a:spcPts val="400"/>
              </a:spcBef>
              <a:spcAft>
                <a:spcPts val="400"/>
              </a:spcAft>
              <a:defRPr sz="21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C2. </a:t>
            </a:r>
            <a:r>
              <a:rPr lang="pt-PT" sz="1600" noProof="0" dirty="0"/>
              <a:t>Recursos noticiosos até aos 10 anos de idade;</a:t>
            </a:r>
          </a:p>
          <a:p>
            <a:pPr lvl="1">
              <a:spcBef>
                <a:spcPts val="400"/>
              </a:spcBef>
              <a:spcAft>
                <a:spcPts val="400"/>
              </a:spcAft>
              <a:defRPr sz="21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C3</a:t>
            </a:r>
            <a:r>
              <a:rPr lang="pt-PT" sz="1600" noProof="0" dirty="0"/>
              <a:t>. O recurso é aplicado/utilizado no país de origem;</a:t>
            </a:r>
          </a:p>
          <a:p>
            <a:pPr lvl="1">
              <a:spcBef>
                <a:spcPts val="400"/>
              </a:spcBef>
              <a:spcAft>
                <a:spcPts val="400"/>
              </a:spcAft>
              <a:defRPr sz="21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/>
              <a:t>C4. </a:t>
            </a:r>
            <a:r>
              <a:rPr lang="pt-PT" sz="1600" noProof="0" dirty="0"/>
              <a:t>Um recurso validado (tech.and/or admin) por uma autoridade competente do país de origem.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CE3E59C-0629-44B3-85D8-01DCA9E9349D}"/>
              </a:ext>
            </a:extLst>
          </p:cNvPr>
          <p:cNvSpPr txBox="1"/>
          <p:nvPr/>
        </p:nvSpPr>
        <p:spPr>
          <a:xfrm>
            <a:off x="700909" y="1977320"/>
            <a:ext cx="901299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22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3 Princípios</a:t>
            </a:r>
            <a:r>
              <a:rPr lang="pt-PT" sz="1600" kern="1200" noProof="0" dirty="0">
                <a:ln>
                  <a:noFill/>
                </a:ln>
                <a:uLnTx/>
                <a:uFillTx/>
              </a:rPr>
              <a:t> e critérios de mutualização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7B0CC8B-D665-72C6-D958-1A4B454064F7}"/>
              </a:ext>
            </a:extLst>
          </p:cNvPr>
          <p:cNvSpPr txBox="1"/>
          <p:nvPr/>
        </p:nvSpPr>
        <p:spPr>
          <a:xfrm>
            <a:off x="700909" y="981670"/>
            <a:ext cx="107288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  <a:defRPr sz="2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b="1" noProof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Definição de mutualização: </a:t>
            </a:r>
            <a:r>
              <a:rPr lang="pt-PT" sz="160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pt-PT" sz="1600" noProof="0" dirty="0">
                <a:solidFill>
                  <a:srgbClr val="000000"/>
                </a:solidFill>
              </a:rPr>
              <a:t>rograma global de </a:t>
            </a:r>
            <a:r>
              <a:rPr lang="pt-PT" sz="1600" b="1" noProof="0" dirty="0">
                <a:solidFill>
                  <a:srgbClr val="000000"/>
                </a:solidFill>
              </a:rPr>
              <a:t>partilha e utilização de recursos</a:t>
            </a:r>
            <a:r>
              <a:rPr lang="pt-PT" sz="1600" noProof="0" dirty="0">
                <a:solidFill>
                  <a:srgbClr val="000000"/>
                </a:solidFill>
              </a:rPr>
              <a:t> com </a:t>
            </a:r>
            <a:r>
              <a:rPr lang="pt-PT" sz="1600" b="1" noProof="0" dirty="0">
                <a:solidFill>
                  <a:srgbClr val="000000"/>
                </a:solidFill>
              </a:rPr>
              <a:t>conteúdo normativo e pedagógico, </a:t>
            </a:r>
            <a:r>
              <a:rPr lang="pt-PT" sz="1600" noProof="0" dirty="0">
                <a:solidFill>
                  <a:srgbClr val="000000"/>
                </a:solidFill>
              </a:rPr>
              <a:t>com vista </a:t>
            </a:r>
            <a:r>
              <a:rPr lang="pt-PT" sz="1600" b="1" noProof="0" dirty="0">
                <a:solidFill>
                  <a:srgbClr val="000000"/>
                </a:solidFill>
              </a:rPr>
              <a:t>a desenvolver e reforçar a oferta e as infra-estruturas de formação profissional nos países</a:t>
            </a:r>
            <a:r>
              <a:rPr lang="pt-PT" sz="1600" noProof="0" dirty="0">
                <a:solidFill>
                  <a:srgbClr val="000000"/>
                </a:solidFill>
              </a:rPr>
              <a:t> envolvidos </a:t>
            </a:r>
          </a:p>
        </p:txBody>
      </p:sp>
    </p:spTree>
    <p:extLst>
      <p:ext uri="{BB962C8B-B14F-4D97-AF65-F5344CB8AC3E}">
        <p14:creationId xmlns:p14="http://schemas.microsoft.com/office/powerpoint/2010/main" val="1888396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8</a:t>
            </a:fld>
            <a:endParaRPr lang="fr-F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61620" y="628519"/>
            <a:ext cx="11635229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342900" indent="-3429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marL="0" lvl="2" algn="ctr">
              <a:spcBef>
                <a:spcPts val="400"/>
              </a:spcBef>
              <a:defRPr sz="2700">
                <a:solidFill>
                  <a:srgbClr val="C00000"/>
                </a:solidFill>
                <a:latin typeface="Arial Black" panose="020B0A04020102020204" pitchFamily="34" charset="0"/>
              </a:defRPr>
            </a:pPr>
            <a:r>
              <a:rPr lang="pt-PT" sz="2400" noProof="0" dirty="0"/>
              <a:t>4 - Funções e responsabilidades dos actores da mutualização</a:t>
            </a:r>
            <a:endParaRPr lang="pt-PT" sz="2400" noProof="0" dirty="0">
              <a:solidFill>
                <a:srgbClr val="C0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ce réservé du numéro de diapositive 2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anchor="ctr"/>
          <a:lstStyle>
            <a:lvl1pPr marL="0" algn="r" defTabSz="914400" rtl="0" eaLnBrk="1" latinLnBrk="0" hangingPunct="1">
              <a:defRPr sz="40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40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40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40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40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9pPr>
          </a:lstStyle>
          <a:p>
            <a:fld id="{301BD154-24F3-435A-A203-004CB295C563}" type="slidenum">
              <a:rPr lang="fr-FR" altLang="fr-FR" sz="1200" smtClean="0">
                <a:solidFill>
                  <a:srgbClr val="898989"/>
                </a:solidFill>
              </a:rPr>
              <a:t>8</a:t>
            </a:fld>
            <a:endParaRPr sz="1200">
              <a:solidFill>
                <a:srgbClr val="898989"/>
              </a:solidFill>
            </a:endParaRPr>
          </a:p>
        </p:txBody>
      </p:sp>
      <p:sp>
        <p:nvSpPr>
          <p:cNvPr id="9" name="ZoneTexte 7"/>
          <p:cNvSpPr txBox="1">
            <a:spLocks noChangeArrowheads="1"/>
          </p:cNvSpPr>
          <p:nvPr/>
        </p:nvSpPr>
        <p:spPr bwMode="auto">
          <a:xfrm>
            <a:off x="6175123" y="1386158"/>
            <a:ext cx="6096000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marL="0" indent="0">
              <a:defRPr sz="180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r>
              <a:rPr lang="pt-PT" sz="1600" noProof="0" dirty="0"/>
              <a:t>Coordenação de qualquer ação de mutualização a nível nacional:</a:t>
            </a:r>
          </a:p>
          <a:p>
            <a:pPr>
              <a:buFont typeface="Wingdings" panose="05000000000000000000" pitchFamily="2" charset="2"/>
              <a:buChar char="ü"/>
              <a:defRPr sz="1800">
                <a:solidFill>
                  <a:schemeClr val="accent2">
                    <a:lumMod val="50000"/>
                  </a:schemeClr>
                </a:solidFill>
              </a:defRPr>
            </a:pPr>
            <a:r>
              <a:rPr lang="pt-PT" sz="1600" noProof="0" dirty="0"/>
              <a:t>Recolher ferramentas e recursos que cumpram os princípios e regras de mutualização</a:t>
            </a:r>
          </a:p>
          <a:p>
            <a:pPr>
              <a:buFont typeface="Wingdings" panose="05000000000000000000" pitchFamily="2" charset="2"/>
              <a:buChar char="ü"/>
              <a:defRPr sz="1800">
                <a:solidFill>
                  <a:schemeClr val="accent2">
                    <a:lumMod val="50000"/>
                  </a:schemeClr>
                </a:solidFill>
              </a:defRPr>
            </a:pPr>
            <a:r>
              <a:rPr lang="pt-PT" sz="1600" noProof="0" dirty="0"/>
              <a:t>Verifica as normas a nível nacional </a:t>
            </a:r>
            <a:endParaRPr lang="pt-PT" sz="1600" noProof="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  <a:defRPr sz="1800">
                <a:solidFill>
                  <a:schemeClr val="accent2">
                    <a:lumMod val="50000"/>
                  </a:schemeClr>
                </a:solidFill>
              </a:defRPr>
            </a:pPr>
            <a:r>
              <a:rPr lang="pt-PT" sz="1600" noProof="0" dirty="0"/>
              <a:t>Preencha uma FIR e envie o recurso na plataforma</a:t>
            </a:r>
          </a:p>
          <a:p>
            <a:pPr>
              <a:buFont typeface="Wingdings" panose="05000000000000000000" pitchFamily="2" charset="2"/>
              <a:buChar char="ü"/>
              <a:defRPr sz="1800">
                <a:solidFill>
                  <a:schemeClr val="accent2">
                    <a:lumMod val="50000"/>
                  </a:schemeClr>
                </a:solidFill>
              </a:defRPr>
            </a:pPr>
            <a:r>
              <a:rPr lang="pt-PT" sz="1600" noProof="0" dirty="0"/>
              <a:t>Apoia o processo de actualização e apropriação de um recurso </a:t>
            </a:r>
          </a:p>
          <a:p>
            <a:pPr>
              <a:buFont typeface="Wingdings" panose="05000000000000000000" pitchFamily="2" charset="2"/>
              <a:buChar char="ü"/>
              <a:defRPr sz="1800">
                <a:solidFill>
                  <a:schemeClr val="accent2">
                    <a:lumMod val="50000"/>
                  </a:schemeClr>
                </a:solidFill>
              </a:defRPr>
            </a:pPr>
            <a:r>
              <a:rPr lang="pt-PT" sz="1600" noProof="0" dirty="0"/>
              <a:t>Promoção da Plataforma a nível nacional</a:t>
            </a:r>
            <a:endParaRPr lang="pt-PT" sz="1600" noProof="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ZoneTexte 8"/>
          <p:cNvSpPr txBox="1">
            <a:spLocks noChangeArrowheads="1"/>
          </p:cNvSpPr>
          <p:nvPr/>
        </p:nvSpPr>
        <p:spPr bwMode="auto">
          <a:xfrm>
            <a:off x="237657" y="2235935"/>
            <a:ext cx="2027612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ü"/>
              <a:defRPr sz="1800">
                <a:solidFill>
                  <a:schemeClr val="accent6">
                    <a:lumMod val="50000"/>
                  </a:schemeClr>
                </a:solidFill>
              </a:defRPr>
            </a:pPr>
            <a:r>
              <a:rPr lang="pt-PT" sz="160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Controlos técnicos </a:t>
            </a:r>
            <a:r>
              <a:rPr lang="pt-PT" sz="1600" noProof="0" dirty="0"/>
              <a:t>dos </a:t>
            </a:r>
            <a:r>
              <a:rPr lang="pt-PT" sz="160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aspetos ergonómicos selecionados </a:t>
            </a:r>
            <a:r>
              <a:rPr lang="pt-PT" sz="1600" noProof="0" dirty="0"/>
              <a:t>para a plataforma </a:t>
            </a:r>
          </a:p>
          <a:p>
            <a:pPr>
              <a:buFont typeface="Wingdings" panose="05000000000000000000" pitchFamily="2" charset="2"/>
              <a:buChar char="ü"/>
              <a:defRPr sz="1800">
                <a:solidFill>
                  <a:schemeClr val="accent6">
                    <a:lumMod val="50000"/>
                  </a:schemeClr>
                </a:solidFill>
              </a:defRPr>
            </a:pPr>
            <a:endParaRPr lang="pt-PT" sz="1600" noProof="0" dirty="0"/>
          </a:p>
          <a:p>
            <a:pPr>
              <a:buFont typeface="Wingdings" panose="05000000000000000000" pitchFamily="2" charset="2"/>
              <a:buChar char="ü"/>
              <a:defRPr sz="1800">
                <a:solidFill>
                  <a:schemeClr val="accent6">
                    <a:lumMod val="50000"/>
                  </a:schemeClr>
                </a:solidFill>
              </a:defRPr>
            </a:pPr>
            <a:r>
              <a:rPr lang="pt-PT" sz="160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Publicação</a:t>
            </a:r>
            <a:r>
              <a:rPr lang="pt-PT" sz="1600" noProof="0" dirty="0"/>
              <a:t> de artigos submetidos pela URA</a:t>
            </a:r>
          </a:p>
          <a:p>
            <a:pPr>
              <a:buFont typeface="Wingdings" panose="05000000000000000000" pitchFamily="2" charset="2"/>
              <a:buChar char="ü"/>
              <a:defRPr sz="1800">
                <a:solidFill>
                  <a:schemeClr val="accent6">
                    <a:lumMod val="50000"/>
                  </a:schemeClr>
                </a:solidFill>
              </a:defRPr>
            </a:pPr>
            <a:endParaRPr lang="pt-PT" sz="1600" noProof="0" dirty="0"/>
          </a:p>
          <a:p>
            <a:pPr>
              <a:buFont typeface="Wingdings" panose="05000000000000000000" pitchFamily="2" charset="2"/>
              <a:buChar char="ü"/>
              <a:defRPr sz="1800">
                <a:solidFill>
                  <a:schemeClr val="accent6">
                    <a:lumMod val="50000"/>
                  </a:schemeClr>
                </a:solidFill>
              </a:defRPr>
            </a:pPr>
            <a:r>
              <a:rPr lang="pt-PT" sz="1600" noProof="0" dirty="0"/>
              <a:t>Atualizações</a:t>
            </a:r>
          </a:p>
          <a:p>
            <a:pPr>
              <a:buFont typeface="Wingdings" panose="05000000000000000000" pitchFamily="2" charset="2"/>
              <a:buChar char="ü"/>
              <a:defRPr sz="1800">
                <a:solidFill>
                  <a:schemeClr val="accent6">
                    <a:lumMod val="50000"/>
                  </a:schemeClr>
                </a:solidFill>
              </a:defRPr>
            </a:pPr>
            <a:endParaRPr lang="pt-PT" sz="1600" noProof="0" dirty="0"/>
          </a:p>
          <a:p>
            <a:pPr>
              <a:buFont typeface="Wingdings" panose="05000000000000000000" pitchFamily="2" charset="2"/>
              <a:buChar char="ü"/>
              <a:defRPr sz="1800">
                <a:solidFill>
                  <a:schemeClr val="accent6">
                    <a:lumMod val="50000"/>
                  </a:schemeClr>
                </a:solidFill>
              </a:defRPr>
            </a:pPr>
            <a:r>
              <a:rPr lang="pt-PT" sz="160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Manutenção do local</a:t>
            </a:r>
          </a:p>
        </p:txBody>
      </p:sp>
      <p:sp>
        <p:nvSpPr>
          <p:cNvPr id="11" name="ZoneTexte 9"/>
          <p:cNvSpPr txBox="1">
            <a:spLocks noChangeArrowheads="1"/>
          </p:cNvSpPr>
          <p:nvPr/>
        </p:nvSpPr>
        <p:spPr bwMode="auto">
          <a:xfrm>
            <a:off x="6722749" y="3628446"/>
            <a:ext cx="50741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marL="0" indent="0" algn="just">
              <a:defRPr sz="180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r>
              <a:rPr lang="pt-PT" sz="1400" noProof="0"/>
              <a:t>Responsável moral e jurídico da plataforma:</a:t>
            </a:r>
          </a:p>
          <a:p>
            <a:pPr algn="just">
              <a:buFont typeface="Wingdings" panose="05000000000000000000" pitchFamily="2" charset="2"/>
              <a:buChar char="Ø"/>
              <a:defRPr sz="1750">
                <a:solidFill>
                  <a:srgbClr val="7030A0"/>
                </a:solidFill>
              </a:defRPr>
            </a:pPr>
            <a:r>
              <a:rPr lang="pt-PT" sz="1400" noProof="0" dirty="0"/>
              <a:t>Seguir e acompanhar as acções de mutualização </a:t>
            </a:r>
          </a:p>
          <a:p>
            <a:pPr lvl="0" algn="just">
              <a:buFont typeface="Wingdings" panose="05000000000000000000" pitchFamily="2" charset="2"/>
              <a:buChar char="Ø"/>
              <a:defRPr sz="1750">
                <a:solidFill>
                  <a:srgbClr val="7030A0"/>
                </a:solidFill>
              </a:defRPr>
            </a:pPr>
            <a:r>
              <a:rPr lang="pt-PT" sz="1400" noProof="0" dirty="0"/>
              <a:t>recebe os recursos e ferramentas e o </a:t>
            </a:r>
            <a:r>
              <a:rPr lang="pt-PT" sz="1400" noProof="0" dirty="0" err="1"/>
              <a:t>IRF</a:t>
            </a:r>
            <a:r>
              <a:rPr lang="pt-PT" sz="1400" noProof="0" dirty="0"/>
              <a:t> que os acompanha</a:t>
            </a:r>
          </a:p>
          <a:p>
            <a:pPr lvl="0" algn="just">
              <a:buFont typeface="Wingdings" panose="05000000000000000000" pitchFamily="2" charset="2"/>
              <a:buChar char="Ø"/>
              <a:defRPr sz="1750">
                <a:solidFill>
                  <a:srgbClr val="7030A0"/>
                </a:solidFill>
              </a:defRPr>
            </a:pPr>
            <a:r>
              <a:rPr lang="pt-PT" sz="1400" noProof="0" dirty="0"/>
              <a:t>Verifica a conformidade com os critérios de seleção e valida a publicação do recurso. </a:t>
            </a:r>
          </a:p>
          <a:p>
            <a:pPr lvl="0" algn="just">
              <a:buFont typeface="Wingdings" panose="05000000000000000000" pitchFamily="2" charset="2"/>
              <a:buChar char="Ø"/>
              <a:defRPr sz="1750">
                <a:solidFill>
                  <a:srgbClr val="7030A0"/>
                </a:solidFill>
              </a:defRPr>
            </a:pPr>
            <a:r>
              <a:rPr lang="pt-PT" sz="1400" noProof="0" dirty="0"/>
              <a:t>Contabilização do desenvolvimento/funcionamento da Plataforma junto das autoridades do Quadro Consultivo</a:t>
            </a:r>
          </a:p>
          <a:p>
            <a:pPr algn="just">
              <a:buFont typeface="Wingdings" panose="05000000000000000000" pitchFamily="2" charset="2"/>
              <a:buChar char="Ø"/>
              <a:defRPr sz="1750">
                <a:solidFill>
                  <a:srgbClr val="7030A0"/>
                </a:solidFill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defRPr>
            </a:pPr>
            <a:r>
              <a:rPr lang="pt-PT" sz="1400" noProof="0" dirty="0"/>
              <a:t>Realiza um trabalho proativo para identificar recursos comuns </a:t>
            </a:r>
          </a:p>
          <a:p>
            <a:pPr algn="just">
              <a:buFont typeface="Wingdings" panose="05000000000000000000" pitchFamily="2" charset="2"/>
              <a:buChar char="Ø"/>
              <a:defRPr sz="1750">
                <a:solidFill>
                  <a:srgbClr val="7030A0"/>
                </a:solidFill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defRPr>
            </a:pPr>
            <a:r>
              <a:rPr lang="pt-PT" sz="1400" noProof="0" dirty="0"/>
              <a:t>Desenvolve, se necessário, mecanismos de apoio à adesão de estruturas não nacionais</a:t>
            </a:r>
          </a:p>
        </p:txBody>
      </p:sp>
      <p:grpSp>
        <p:nvGrpSpPr>
          <p:cNvPr id="12" name="Groupe 11"/>
          <p:cNvGrpSpPr>
            <a:grpSpLocks/>
          </p:cNvGrpSpPr>
          <p:nvPr/>
        </p:nvGrpSpPr>
        <p:grpSpPr bwMode="auto">
          <a:xfrm>
            <a:off x="3598500" y="3678707"/>
            <a:ext cx="1682341" cy="1378486"/>
            <a:chOff x="6824591" y="2734735"/>
            <a:chExt cx="1556961" cy="958098"/>
          </a:xfrm>
        </p:grpSpPr>
        <p:pic>
          <p:nvPicPr>
            <p:cNvPr id="13" name="Image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46942" y="2734735"/>
              <a:ext cx="1019924" cy="694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6824591" y="3242033"/>
              <a:ext cx="1556961" cy="450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4000" b="1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4000" b="1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4000" b="1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4000" b="1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4000" b="1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 b="1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algn="ctr">
                <a:lnSpc>
                  <a:spcPct val="250000"/>
                </a:lnSpc>
                <a:defRPr sz="1400">
                  <a:solidFill>
                    <a:schemeClr val="bg1"/>
                  </a:solidFill>
                  <a:sym typeface="Wingdings" panose="05000000000000000000" pitchFamily="2" charset="2"/>
                </a:defRPr>
              </a:pPr>
              <a:r>
                <a:t>Portal digital</a:t>
              </a:r>
            </a:p>
          </p:txBody>
        </p:sp>
      </p:grpSp>
      <p:sp>
        <p:nvSpPr>
          <p:cNvPr id="15" name="Flèche courbée vers le bas 14"/>
          <p:cNvSpPr/>
          <p:nvPr/>
        </p:nvSpPr>
        <p:spPr>
          <a:xfrm rot="18140323">
            <a:off x="2751356" y="3476594"/>
            <a:ext cx="1278892" cy="476369"/>
          </a:xfrm>
          <a:prstGeom prst="curvedDownArrow">
            <a:avLst>
              <a:gd name="adj1" fmla="val 25000"/>
              <a:gd name="adj2" fmla="val 50000"/>
              <a:gd name="adj3" fmla="val 428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solidFill>
                <a:schemeClr val="tx1"/>
              </a:solidFill>
            </a:endParaRPr>
          </a:p>
        </p:txBody>
      </p:sp>
      <p:sp>
        <p:nvSpPr>
          <p:cNvPr id="16" name="Flèche courbée vers le bas 15"/>
          <p:cNvSpPr/>
          <p:nvPr/>
        </p:nvSpPr>
        <p:spPr>
          <a:xfrm rot="11771480">
            <a:off x="3161573" y="5053957"/>
            <a:ext cx="1830471" cy="475631"/>
          </a:xfrm>
          <a:prstGeom prst="curvedDownArrow">
            <a:avLst>
              <a:gd name="adj1" fmla="val 25000"/>
              <a:gd name="adj2" fmla="val 50000"/>
              <a:gd name="adj3" fmla="val 436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solidFill>
                <a:schemeClr val="tx1"/>
              </a:solidFill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5DBD7BEC-1A01-7594-D25C-86BCE5CF7A45}"/>
              </a:ext>
            </a:extLst>
          </p:cNvPr>
          <p:cNvGrpSpPr/>
          <p:nvPr/>
        </p:nvGrpSpPr>
        <p:grpSpPr>
          <a:xfrm>
            <a:off x="1581752" y="2061392"/>
            <a:ext cx="6096000" cy="4064000"/>
            <a:chOff x="1581752" y="2061392"/>
            <a:chExt cx="6096000" cy="4064000"/>
          </a:xfrm>
        </p:grpSpPr>
        <p:graphicFrame>
          <p:nvGraphicFramePr>
            <p:cNvPr id="8" name="Diagramme 7"/>
            <p:cNvGraphicFramePr/>
            <p:nvPr>
              <p:extLst>
                <p:ext uri="{D42A27DB-BD31-4B8C-83A1-F6EECF244321}">
                  <p14:modId xmlns:p14="http://schemas.microsoft.com/office/powerpoint/2010/main" val="2101876983"/>
                </p:ext>
              </p:extLst>
            </p:nvPr>
          </p:nvGraphicFramePr>
          <p:xfrm>
            <a:off x="1581752" y="2061392"/>
            <a:ext cx="6096000" cy="4064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8" name="ZoneTexte 17"/>
            <p:cNvSpPr txBox="1"/>
            <p:nvPr/>
          </p:nvSpPr>
          <p:spPr>
            <a:xfrm>
              <a:off x="4304424" y="2148843"/>
              <a:ext cx="512694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2400"/>
              </a:pPr>
              <a:r>
                <a:rPr dirty="0"/>
                <a:t>1</a:t>
              </a: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5722887" y="4548512"/>
              <a:ext cx="512694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2400"/>
              </a:pPr>
              <a:r>
                <a:rPr dirty="0"/>
                <a:t>2</a:t>
              </a:r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2618867" y="4298632"/>
              <a:ext cx="51269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2000"/>
              </a:pPr>
              <a:r>
                <a:rPr dirty="0"/>
                <a:t>3</a:t>
              </a:r>
            </a:p>
          </p:txBody>
        </p:sp>
      </p:grpSp>
      <p:sp>
        <p:nvSpPr>
          <p:cNvPr id="21" name="Flèche courbée vers la gauche 20"/>
          <p:cNvSpPr/>
          <p:nvPr/>
        </p:nvSpPr>
        <p:spPr>
          <a:xfrm rot="19509417">
            <a:off x="5339042" y="3197913"/>
            <a:ext cx="457398" cy="119216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>
              <a:solidFill>
                <a:schemeClr val="tx1"/>
              </a:solidFill>
            </a:endParaRPr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DC9A944B-4AC4-4770-9BCF-BFCC2436C63C}" type="datetime1">
              <a:rPr lang="fr-FR" smtClean="0"/>
              <a:t>08/10/2025</a:t>
            </a:fld>
            <a:endParaRPr lang="fr-FR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46AC62D4-8DAE-4278-A018-92E805051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"/>
            <a:ext cx="12179165" cy="570295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ctr">
              <a:defRPr sz="4000" b="1">
                <a:solidFill>
                  <a:schemeClr val="bg1"/>
                </a:solidFill>
                <a:latin typeface="Arial Black" panose="020B0A04020102020204" pitchFamily="34" charset="0"/>
              </a:defRPr>
            </a:pPr>
            <a:r>
              <a:rPr lang="pt-PT" sz="3600" noProof="0" dirty="0"/>
              <a:t>II-PLATAFORMA DE MUTUALIZAÇÃO (3/6)</a:t>
            </a:r>
          </a:p>
        </p:txBody>
      </p:sp>
    </p:spTree>
    <p:extLst>
      <p:ext uri="{BB962C8B-B14F-4D97-AF65-F5344CB8AC3E}">
        <p14:creationId xmlns:p14="http://schemas.microsoft.com/office/powerpoint/2010/main" val="2779606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133" y="816724"/>
            <a:ext cx="10313734" cy="461665"/>
          </a:xfrm>
          <a:solidFill>
            <a:schemeClr val="bg1"/>
          </a:solidFill>
        </p:spPr>
        <p:txBody>
          <a:bodyPr>
            <a:noAutofit/>
          </a:bodyPr>
          <a:lstStyle/>
          <a:p>
            <a:pPr lvl="2" algn="ctr" rtl="0">
              <a:spcBef>
                <a:spcPts val="400"/>
              </a:spcBef>
              <a:defRPr sz="2700">
                <a:solidFill>
                  <a:srgbClr val="C00000"/>
                </a:solidFill>
                <a:latin typeface="Arial Black" panose="020B0A04020102020204" pitchFamily="34" charset="0"/>
              </a:defRPr>
            </a:pPr>
            <a:r>
              <a:rPr lang="pt-PT" sz="2400" b="1" kern="1200" noProof="0">
                <a:solidFill>
                  <a:srgbClr val="C00000"/>
                </a:solidFill>
                <a:latin typeface="Arial Black" panose="020B0A04020102020204" pitchFamily="34" charset="0"/>
                <a:ea typeface="+mn-ea"/>
                <a:cs typeface="+mn-cs"/>
              </a:rPr>
              <a:t>5-Tipologia</a:t>
            </a:r>
            <a:r>
              <a:rPr lang="pt-PT" sz="2400" b="1" kern="1200" noProof="0" dirty="0">
                <a:solidFill>
                  <a:srgbClr val="C00000"/>
                </a:solidFill>
                <a:latin typeface="Arial Black" panose="020B0A04020102020204" pitchFamily="34" charset="0"/>
                <a:ea typeface="+mn-ea"/>
                <a:cs typeface="+mn-cs"/>
              </a:rPr>
              <a:t> dos recursos e ferramentas da plataforma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A944B-4AC4-4770-9BCF-BFCC2436C63C}" type="datetime1">
              <a:rPr lang="fr-FR" smtClean="0"/>
              <a:t>08/10/2025</a:t>
            </a:fld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D774C-343C-4F9E-811A-7E6827EC9E8F}" type="slidenum">
              <a:rPr lang="fr-FR" smtClean="0"/>
              <a:t>9</a:t>
            </a:fld>
            <a:endParaRPr lang="fr-FR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1327050"/>
            <a:ext cx="1066643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lvl="2">
              <a:spcBef>
                <a:spcPts val="400"/>
              </a:spcBef>
              <a:defRPr sz="2400">
                <a:solidFill>
                  <a:schemeClr val="accent6">
                    <a:lumMod val="50000"/>
                  </a:schemeClr>
                </a:solidFill>
              </a:defRPr>
            </a:pPr>
            <a:r>
              <a:rPr lang="pt-PT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1 - </a:t>
            </a:r>
            <a:r>
              <a:rPr lang="pt-PT" sz="160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Recursos/ferramentas </a:t>
            </a:r>
            <a:r>
              <a:rPr lang="pt-PT" sz="1600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 necessitam de adaptação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-89796" y="4243570"/>
            <a:ext cx="879713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lvl="2">
              <a:spcBef>
                <a:spcPts val="400"/>
              </a:spcBef>
              <a:defRPr sz="2400">
                <a:solidFill>
                  <a:schemeClr val="accent6">
                    <a:lumMod val="50000"/>
                  </a:schemeClr>
                </a:solidFill>
              </a:defRPr>
            </a:pPr>
            <a:r>
              <a:rPr lang="pt-PT" sz="1600" dirty="0">
                <a:solidFill>
                  <a:schemeClr val="accent6">
                    <a:lumMod val="50000"/>
                  </a:schemeClr>
                </a:solidFill>
              </a:rPr>
              <a:t>2 -  </a:t>
            </a:r>
            <a:r>
              <a:rPr lang="pt-PT" sz="1600" dirty="0">
                <a:solidFill>
                  <a:schemeClr val="accent6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Recursos/ferramentas de informação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85344" y="1826409"/>
            <a:ext cx="10184525" cy="2233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0"/>
              </a:spcAft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/>
              <a:t>Seis (06) categorias de recursos e ferramentas do processo tradicional de APC: </a:t>
            </a:r>
          </a:p>
          <a:p>
            <a:pPr marL="1657350" lvl="3" indent="-285750">
              <a:lnSpc>
                <a:spcPct val="110000"/>
              </a:lnSpc>
              <a:buFont typeface="+mj-lt"/>
              <a:buAutoNum type="romanLcPeriod"/>
              <a:defRPr b="1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Diretório de Comércios, </a:t>
            </a:r>
          </a:p>
          <a:p>
            <a:pPr marL="1657350" lvl="3" indent="-285750">
              <a:lnSpc>
                <a:spcPct val="110000"/>
              </a:lnSpc>
              <a:buFont typeface="+mj-lt"/>
              <a:buAutoNum type="romanLcPeriod"/>
              <a:defRPr b="1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Relatório de estudo, </a:t>
            </a:r>
          </a:p>
          <a:p>
            <a:pPr marL="1657350" lvl="3" indent="-285750">
              <a:lnSpc>
                <a:spcPct val="110000"/>
              </a:lnSpc>
              <a:buFont typeface="+mj-lt"/>
              <a:buAutoNum type="romanLcPeriod"/>
              <a:defRPr b="1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Currículos ou programas de formação/referencial,</a:t>
            </a:r>
          </a:p>
          <a:p>
            <a:pPr marL="1657350" lvl="3" indent="-285750">
              <a:lnSpc>
                <a:spcPct val="110000"/>
              </a:lnSpc>
              <a:buFont typeface="+mj-lt"/>
              <a:buAutoNum type="romanLcPeriod"/>
              <a:defRPr b="1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Currículos ou programas/guias de formação, </a:t>
            </a:r>
          </a:p>
          <a:p>
            <a:pPr marL="1657350" lvl="3" indent="-285750">
              <a:lnSpc>
                <a:spcPct val="110000"/>
              </a:lnSpc>
              <a:buFont typeface="+mj-lt"/>
              <a:buAutoNum type="romanLcPeriod"/>
              <a:defRPr b="1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instrumentos para a criação de programas de formação, </a:t>
            </a:r>
          </a:p>
          <a:p>
            <a:pPr marL="1657350" lvl="3" indent="-285750">
              <a:lnSpc>
                <a:spcPct val="110000"/>
              </a:lnSpc>
              <a:spcAft>
                <a:spcPts val="600"/>
              </a:spcAft>
              <a:buFont typeface="+mj-lt"/>
              <a:buAutoNum type="romanLcPeriod"/>
              <a:defRPr b="1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instrumentos de acompanhamento/avaliação dos programas de formação e de ensino/aprendizagem.</a:t>
            </a:r>
            <a:endParaRPr lang="pt-PT" sz="1600" b="1" noProof="0" dirty="0">
              <a:solidFill>
                <a:schemeClr val="accent4">
                  <a:lumMod val="50000"/>
                </a:schemeClr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00398" y="4800062"/>
            <a:ext cx="10257616" cy="2135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Uma série de documentos de natureza informativa que podem ser trocados a fim de reforçar coletivamente os sistemas nacionais de formação profissional, classificados em cinco (05) categorias:</a:t>
            </a:r>
          </a:p>
          <a:p>
            <a:pPr lvl="3">
              <a:defRPr b="1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1 - Documentos de Política e Estratégia</a:t>
            </a:r>
          </a:p>
          <a:p>
            <a:pPr lvl="3">
              <a:defRPr b="1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2 – Governação</a:t>
            </a:r>
          </a:p>
          <a:p>
            <a:pPr lvl="3">
              <a:defRPr b="1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3 – Acompanhamento-Avaliação/Certificação</a:t>
            </a:r>
          </a:p>
          <a:p>
            <a:pPr lvl="3">
              <a:defRPr b="1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4 - Dispositivos/ferramentas de apoio à inserção</a:t>
            </a:r>
          </a:p>
          <a:p>
            <a:pPr lvl="3">
              <a:defRPr b="1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pt-PT" sz="1600" noProof="0" dirty="0"/>
              <a:t>5 – Abordagens metodológicas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5D77CD0-D41D-49CF-910F-E35C005EDDE8}"/>
              </a:ext>
            </a:extLst>
          </p:cNvPr>
          <p:cNvSpPr txBox="1">
            <a:spLocks/>
          </p:cNvSpPr>
          <p:nvPr/>
        </p:nvSpPr>
        <p:spPr>
          <a:xfrm>
            <a:off x="-1" y="1"/>
            <a:ext cx="12179165" cy="721896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4000" b="1">
                <a:latin typeface="Arial Black" panose="020B0A04020102020204" pitchFamily="34" charset="0"/>
              </a:defRPr>
            </a:pPr>
            <a:r>
              <a:rPr lang="pt-PT" sz="3600" noProof="0" dirty="0">
                <a:solidFill>
                  <a:schemeClr val="bg1"/>
                </a:solidFill>
              </a:rPr>
              <a:t>II-PLATAFORMA DE MUTUALIZAÇÃO</a:t>
            </a:r>
            <a:r>
              <a:rPr lang="pt-PT" sz="36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 (4/6)</a:t>
            </a:r>
            <a:endParaRPr lang="pt-PT" sz="3600" b="1" noProof="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0024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9E4F62-2F53-4E34-993A-F2043A88B7B1}">
  <ds:schemaRefs>
    <ds:schemaRef ds:uri="http://schemas.microsoft.com/office/2006/metadata/properties"/>
    <ds:schemaRef ds:uri="http://schemas.microsoft.com/office/infopath/2007/PartnerControls"/>
    <ds:schemaRef ds:uri="05ef24fd-2dda-45b0-83fd-a9e6f5cd7406"/>
    <ds:schemaRef ds:uri="9cf1f23c-94c0-4dcc-a7fa-999e323c9245"/>
  </ds:schemaRefs>
</ds:datastoreItem>
</file>

<file path=customXml/itemProps2.xml><?xml version="1.0" encoding="utf-8"?>
<ds:datastoreItem xmlns:ds="http://schemas.openxmlformats.org/officeDocument/2006/customXml" ds:itemID="{3497B538-E856-45B9-A32E-FF7963AE69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E774F6-EB90-46B6-A9AD-F0539A2E5D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f24fd-2dda-45b0-83fd-a9e6f5cd7406"/>
    <ds:schemaRef ds:uri="9cf1f23c-94c0-4dcc-a7fa-999e323c9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2066</Words>
  <Application>Microsoft Office PowerPoint</Application>
  <PresentationFormat>Ecrã Panorâmico</PresentationFormat>
  <Paragraphs>191</Paragraphs>
  <Slides>14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24" baseType="lpstr">
      <vt:lpstr>Aharoni</vt:lpstr>
      <vt:lpstr>Arial</vt:lpstr>
      <vt:lpstr>Arial Black</vt:lpstr>
      <vt:lpstr>Arial Narrow</vt:lpstr>
      <vt:lpstr>Calibri</vt:lpstr>
      <vt:lpstr>Calibri Light</vt:lpstr>
      <vt:lpstr>Tahoma</vt:lpstr>
      <vt:lpstr>Times New Roman</vt:lpstr>
      <vt:lpstr>Wingdings</vt:lpstr>
      <vt:lpstr>Thème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II-PLATAFORMA DE MUTUALIZAÇÃO (3/6)</vt:lpstr>
      <vt:lpstr>5-Tipologia dos recursos e ferramentas da plataforma</vt:lpstr>
      <vt:lpstr>6- O portal digital da plataforma de mutualização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TYPOLOGIES DES PPP EN FORMATION PROFESSIONNELLE</dc:title>
  <dc:creator>Naceur</dc:creator>
  <cp:lastModifiedBy>Olavo Delgado Correia</cp:lastModifiedBy>
  <cp:revision>196</cp:revision>
  <dcterms:created xsi:type="dcterms:W3CDTF">2018-03-11T10:34:12Z</dcterms:created>
  <dcterms:modified xsi:type="dcterms:W3CDTF">2025-10-08T22:08:35Z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0x0101009B2203B17F16D040A1E444A021DFF119</vt:lpwstr>
  </property>
  <property fmtid="{D5CDD505-2E9C-101B-9397-08002B2CF9AE}" pid="3" name="MediaServiceImageTags">
    <vt:lpwstr/>
  </property>
</Properties>
</file>